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7"/>
  </p:notesMasterIdLst>
  <p:sldIdLst>
    <p:sldId id="313" r:id="rId2"/>
    <p:sldId id="308" r:id="rId3"/>
    <p:sldId id="256" r:id="rId4"/>
    <p:sldId id="325" r:id="rId5"/>
    <p:sldId id="301" r:id="rId6"/>
    <p:sldId id="303" r:id="rId7"/>
    <p:sldId id="300" r:id="rId8"/>
    <p:sldId id="261" r:id="rId9"/>
    <p:sldId id="304" r:id="rId10"/>
    <p:sldId id="272" r:id="rId11"/>
    <p:sldId id="327" r:id="rId12"/>
    <p:sldId id="330" r:id="rId13"/>
    <p:sldId id="329" r:id="rId14"/>
    <p:sldId id="326" r:id="rId15"/>
    <p:sldId id="312" r:id="rId16"/>
  </p:sldIdLst>
  <p:sldSz cx="10287000" cy="6858000" type="35mm"/>
  <p:notesSz cx="6858000" cy="9144000"/>
  <p:defaultTextStyle>
    <a:defPPr>
      <a:defRPr lang="es-ES_tradnl"/>
    </a:defPPr>
    <a:lvl1pPr marL="0" algn="l" defTabSz="548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548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548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548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548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548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548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548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548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EC83E5"/>
    <a:srgbClr val="040284"/>
    <a:srgbClr val="BBDA1C"/>
    <a:srgbClr val="86BA2F"/>
    <a:srgbClr val="FF8A13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3616" y="-1120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EC025-0B8E-584B-A24B-0A8F6677A222}" type="datetimeFigureOut">
              <a:rPr lang="es-ES_tradnl" smtClean="0"/>
              <a:pPr/>
              <a:t>11/10/16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90E970-FA3B-D248-94CA-274E76F83B1C}" type="slidenum">
              <a:rPr lang="es-ES_tradnl" smtClean="0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54983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486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5486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5486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5486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5486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5486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5486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5486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5486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‹Nr.›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FE465-26CA-9344-AAEA-F453A649F9FD}" type="datetimeFigureOut">
              <a:rPr lang="es-ES_tradnl" smtClean="0"/>
              <a:pPr/>
              <a:t>11/10/16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46684-8512-404D-943F-405171C935EE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8.pdf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df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df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5" Type="http://schemas.openxmlformats.org/officeDocument/2006/relationships/image" Target="../media/image8.png"/><Relationship Id="rId6" Type="http://schemas.openxmlformats.org/officeDocument/2006/relationships/image" Target="../media/image9.pdf"/><Relationship Id="rId7" Type="http://schemas.openxmlformats.org/officeDocument/2006/relationships/image" Target="../media/image10.png"/><Relationship Id="rId8" Type="http://schemas.openxmlformats.org/officeDocument/2006/relationships/image" Target="../media/image13.pdf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2.jpeg"/><Relationship Id="rId5" Type="http://schemas.openxmlformats.org/officeDocument/2006/relationships/image" Target="../media/image8.png"/><Relationship Id="rId6" Type="http://schemas.openxmlformats.org/officeDocument/2006/relationships/image" Target="../media/image9.pdf"/><Relationship Id="rId7" Type="http://schemas.openxmlformats.org/officeDocument/2006/relationships/image" Target="../media/image10.png"/><Relationship Id="rId8" Type="http://schemas.openxmlformats.org/officeDocument/2006/relationships/image" Target="../media/image13.pdf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8.pdf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8.pdf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16-10-04 a las 11.38.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4922"/>
            <a:ext cx="10287000" cy="4775200"/>
          </a:xfrm>
          <a:prstGeom prst="rect">
            <a:avLst/>
          </a:prstGeom>
        </p:spPr>
      </p:pic>
      <p:pic>
        <p:nvPicPr>
          <p:cNvPr id="3" name="Imagen 2" descr="LOGO H3.ps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00" y="344083"/>
            <a:ext cx="1847757" cy="1847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663150" y="494270"/>
            <a:ext cx="204295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C" sz="3300" b="1" dirty="0" smtClean="0">
                <a:solidFill>
                  <a:srgbClr val="FF8A13"/>
                </a:solidFill>
                <a:latin typeface="Helvetica"/>
                <a:cs typeface="Helvetica"/>
              </a:rPr>
              <a:t>7 obras</a:t>
            </a:r>
          </a:p>
          <a:p>
            <a:r>
              <a:rPr lang="es-EC" sz="3300" b="1" dirty="0" smtClean="0">
                <a:solidFill>
                  <a:srgbClr val="FF8A13"/>
                </a:solidFill>
                <a:latin typeface="Helvetica"/>
                <a:cs typeface="Helvetica"/>
              </a:rPr>
              <a:t>7 lugares</a:t>
            </a:r>
            <a:endParaRPr lang="es-ES_tradnl" sz="3300" b="1" dirty="0">
              <a:solidFill>
                <a:srgbClr val="FF8A13"/>
              </a:solidFill>
              <a:latin typeface="Helvetica"/>
              <a:cs typeface="Helvetica"/>
            </a:endParaRPr>
          </a:p>
        </p:txBody>
      </p:sp>
      <p:pic>
        <p:nvPicPr>
          <p:cNvPr id="5" name="Imagen 4" descr="Captura de pantalla 2016-10-04 a las 15.55.5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7630" y="-1"/>
            <a:ext cx="10940152" cy="672616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601" y="6675916"/>
            <a:ext cx="10397691" cy="197113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7933267" y="380999"/>
            <a:ext cx="1812989" cy="90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Test info 2016 0831 Cla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glesia Santo Domingo-Laurent Langlois simulation 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481733" cy="7641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Imagen 3" descr="Captura de pantalla 2016-10-07 a las 7.52.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388600" cy="775375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601" y="6675916"/>
            <a:ext cx="10397691" cy="197113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364903" y="314864"/>
            <a:ext cx="3969975" cy="51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100" b="1" baseline="30000" dirty="0" err="1" smtClean="0">
                <a:latin typeface="Helvetica"/>
                <a:cs typeface="Helvetica"/>
              </a:rPr>
              <a:t>www.quitocultura.info</a:t>
            </a:r>
            <a:endParaRPr lang="es-ES_tradnl" sz="4100" b="1" dirty="0">
              <a:latin typeface="Helvetica"/>
              <a:cs typeface="Helvetica"/>
            </a:endParaRPr>
          </a:p>
        </p:txBody>
      </p:sp>
      <p:pic>
        <p:nvPicPr>
          <p:cNvPr id="8" name="Imagen 7" descr="Captura de pantalla 2016-10-04 a las 16.27.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23" y="693249"/>
            <a:ext cx="8436668" cy="598266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16-10-04 a las 11.38.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0288"/>
            <a:ext cx="10287000" cy="4775200"/>
          </a:xfrm>
          <a:prstGeom prst="rect">
            <a:avLst/>
          </a:prstGeom>
        </p:spPr>
      </p:pic>
      <p:pic>
        <p:nvPicPr>
          <p:cNvPr id="5" name="Imagen 4" descr="LOGO H3.ps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45" y="327349"/>
            <a:ext cx="1238250" cy="1238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51852" y="922867"/>
            <a:ext cx="6765472" cy="1284796"/>
          </a:xfrm>
        </p:spPr>
        <p:txBody>
          <a:bodyPr>
            <a:normAutofit/>
          </a:bodyPr>
          <a:lstStyle/>
          <a:p>
            <a:pPr algn="l"/>
            <a:r>
              <a:rPr lang="es-ES_tradnl" sz="4000" b="1" dirty="0" smtClean="0">
                <a:latin typeface="Helvetica"/>
                <a:cs typeface="Helvetica"/>
              </a:rPr>
              <a:t>Quito Casa de Hábitat III</a:t>
            </a:r>
            <a:endParaRPr lang="es-ES_tradnl" sz="4000" b="1" dirty="0">
              <a:latin typeface="Helvetica"/>
              <a:cs typeface="Helvetica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601" y="6675916"/>
            <a:ext cx="10397691" cy="197113"/>
          </a:xfrm>
          <a:prstGeom prst="rect">
            <a:avLst/>
          </a:prstGeom>
        </p:spPr>
      </p:pic>
      <p:pic>
        <p:nvPicPr>
          <p:cNvPr id="5" name="Imagen 4" descr="Captura de pantalla 2016-10-04 a las 12.50.3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33007"/>
            <a:ext cx="10287000" cy="2803525"/>
          </a:xfrm>
          <a:prstGeom prst="rect">
            <a:avLst/>
          </a:prstGeom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7795067" y="5487302"/>
            <a:ext cx="1844513" cy="923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tapa-presentac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601" y="6675916"/>
            <a:ext cx="10397691" cy="19711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86959" y="1022329"/>
            <a:ext cx="9243686" cy="526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Dirección de Relaciones Internacionales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Secretaría de Cultura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Instituto Metropolitano de Planificación Urbana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Instituto Metropolitano de Patrimonio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Secretaría de Ambiente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Unidad Municipal Patronato San José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Secretaría de Comunicación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Secretaría de Salud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</a:t>
            </a:r>
            <a:r>
              <a:rPr lang="es-ES_tradnl" sz="2100" b="1" dirty="0" err="1" smtClean="0">
                <a:latin typeface="Helvetica"/>
                <a:cs typeface="Helvetica"/>
              </a:rPr>
              <a:t>Conquito</a:t>
            </a:r>
            <a:endParaRPr lang="es-ES_tradnl" sz="2100" b="1" dirty="0" smtClean="0">
              <a:latin typeface="Helvetica"/>
              <a:cs typeface="Helvetica"/>
            </a:endParaRP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Secretaría de Inclusión Social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Metro Quito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Secretaría de Movilidad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EPMAPS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Secretaría de Territorio Hábitat y Vivienda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Secretaría de Coordinación Territorial y Participación Ciudadana</a:t>
            </a:r>
          </a:p>
          <a:p>
            <a:pPr>
              <a:buFont typeface="Arial"/>
              <a:buChar char="•"/>
            </a:pPr>
            <a:r>
              <a:rPr lang="es-ES_tradnl" sz="2100" b="1" dirty="0" smtClean="0">
                <a:latin typeface="Helvetica"/>
                <a:cs typeface="Helvetica"/>
              </a:rPr>
              <a:t> Administración Especial Turística Zonal La Mariscal</a:t>
            </a:r>
            <a:endParaRPr lang="es-ES_tradnl" sz="2100" dirty="0"/>
          </a:p>
        </p:txBody>
      </p:sp>
      <p:sp>
        <p:nvSpPr>
          <p:cNvPr id="6" name="Rectángulo 5"/>
          <p:cNvSpPr/>
          <p:nvPr/>
        </p:nvSpPr>
        <p:spPr>
          <a:xfrm>
            <a:off x="673435" y="560664"/>
            <a:ext cx="67644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 smtClean="0">
                <a:solidFill>
                  <a:srgbClr val="FF8A13"/>
                </a:solidFill>
                <a:latin typeface="Helvetica"/>
                <a:cs typeface="Helvetica"/>
              </a:rPr>
              <a:t>Este es un esfuerzo coordinado por : </a:t>
            </a:r>
            <a:endParaRPr lang="es-ES_tradnl" dirty="0">
              <a:solidFill>
                <a:srgbClr val="FF8A13"/>
              </a:solidFill>
            </a:endParaRPr>
          </a:p>
        </p:txBody>
      </p:sp>
      <p:pic>
        <p:nvPicPr>
          <p:cNvPr id="7" name="Imagen 6" descr="Captura de pantalla 2016-10-04 a las 10.12.4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464" y="163358"/>
            <a:ext cx="1682101" cy="971175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8233389" y="210373"/>
            <a:ext cx="1688789" cy="84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601" y="6675916"/>
            <a:ext cx="10397691" cy="197113"/>
          </a:xfrm>
          <a:prstGeom prst="rect">
            <a:avLst/>
          </a:prstGeom>
        </p:spPr>
      </p:pic>
      <p:pic>
        <p:nvPicPr>
          <p:cNvPr id="11" name="Imagen 10" descr="Captura de pantalla 2016-10-04 a las 11.06.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30"/>
            <a:ext cx="10287000" cy="5800725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5083897" y="1846651"/>
            <a:ext cx="4794975" cy="78861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/>
                <a:ea typeface="+mj-ea"/>
                <a:cs typeface="Helvetica"/>
              </a:rPr>
              <a:t>Centro de Quito</a:t>
            </a:r>
            <a:endParaRPr kumimoji="0" lang="es-ES_tradnl" sz="44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/>
              <a:ea typeface="+mj-ea"/>
              <a:cs typeface="Helvetica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590381" y="6055157"/>
            <a:ext cx="994718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_tradnl" sz="2100" dirty="0" smtClean="0">
                <a:solidFill>
                  <a:schemeClr val="accent3"/>
                </a:solidFill>
                <a:latin typeface="Helvetica Light"/>
                <a:cs typeface="Helvetica Light"/>
              </a:rPr>
              <a:t>Abre sus puertas hasta la medianoche para mostrar el patrimonio cultural</a:t>
            </a:r>
          </a:p>
        </p:txBody>
      </p:sp>
      <p:pic>
        <p:nvPicPr>
          <p:cNvPr id="7" name="Picture 2" descr="together-blanco - copia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742" y="269114"/>
            <a:ext cx="1029564" cy="102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Imagen 8" descr="Captura de pantalla 2016-10-04 a las 10.12.4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7305" y="198148"/>
            <a:ext cx="1873388" cy="1081616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/>
              <a:stretch>
                <a:fillRect/>
              </a:stretch>
            </p:blipFill>
          </mc:Choice>
          <mc:Fallback>
            <p:blipFill>
              <a:blip r:embed="rId7"/>
              <a:srcRect/>
              <a:stretch>
                <a:fillRect/>
              </a:stretch>
            </p:blipFill>
          </mc:Fallback>
        </mc:AlternateContent>
        <p:spPr bwMode="auto">
          <a:xfrm>
            <a:off x="7636804" y="286048"/>
            <a:ext cx="2021835" cy="101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/>
              <a:stretch>
                <a:fillRect/>
              </a:stretch>
            </p:blipFill>
          </mc:Choice>
          <mc:Fallback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1407306" y="286048"/>
            <a:ext cx="381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Captura de pantalla 2016-10-04 a las 8.33.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5" y="0"/>
            <a:ext cx="10287000" cy="7867135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396573" y="3482345"/>
            <a:ext cx="1846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274595"/>
            <a:ext cx="4894649" cy="58066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es-ES_tradnl" sz="4889" dirty="0" smtClean="0">
                <a:latin typeface="Arial Bold"/>
                <a:cs typeface="Arial Bold"/>
              </a:rPr>
              <a:t>  </a:t>
            </a:r>
            <a:r>
              <a:rPr lang="es-ES_tradnl" sz="4889" b="1" dirty="0" smtClean="0">
                <a:latin typeface="Helvetica"/>
                <a:cs typeface="Helvetica"/>
              </a:rPr>
              <a:t>Centro </a:t>
            </a:r>
            <a:r>
              <a:rPr lang="es-ES_tradnl" sz="4889" b="1" dirty="0">
                <a:latin typeface="Helvetica"/>
                <a:cs typeface="Helvetica"/>
              </a:rPr>
              <a:t>de </a:t>
            </a:r>
            <a:r>
              <a:rPr lang="es-ES_tradnl" sz="4889" b="1" dirty="0" smtClean="0">
                <a:latin typeface="Helvetica"/>
                <a:cs typeface="Helvetica"/>
              </a:rPr>
              <a:t>Quito</a:t>
            </a:r>
            <a:endParaRPr lang="es-ES" sz="2889" b="1" dirty="0">
              <a:latin typeface="Helvetica"/>
              <a:cs typeface="Helvetica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601" y="6675916"/>
            <a:ext cx="10397691" cy="197113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8916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601" y="6675916"/>
            <a:ext cx="10397691" cy="197113"/>
          </a:xfrm>
          <a:prstGeom prst="rect">
            <a:avLst/>
          </a:prstGeom>
        </p:spPr>
      </p:pic>
      <p:pic>
        <p:nvPicPr>
          <p:cNvPr id="19" name="Imagen 18" descr="Captura de pantalla 2016-10-04 a las 11.11.5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" y="972926"/>
            <a:ext cx="10287000" cy="55245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5278976" y="2893298"/>
            <a:ext cx="4919710" cy="2492990"/>
          </a:xfrm>
          <a:prstGeom prst="rect">
            <a:avLst/>
          </a:prstGeom>
          <a:solidFill>
            <a:srgbClr val="FFFFFF">
              <a:alpha val="47000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s-ES_tradnl" sz="1800" dirty="0" smtClean="0">
                <a:latin typeface="Arial"/>
                <a:cs typeface="Arial"/>
              </a:rPr>
              <a:t>Ciudades visibles - </a:t>
            </a:r>
            <a:r>
              <a:rPr lang="es-ES_tradnl" sz="1800" dirty="0" smtClean="0">
                <a:solidFill>
                  <a:srgbClr val="FF8A13"/>
                </a:solidFill>
                <a:latin typeface="Arial"/>
                <a:cs typeface="Arial"/>
              </a:rPr>
              <a:t>MET</a:t>
            </a:r>
            <a:r>
              <a:rPr lang="es-ES_tradnl" sz="1800" dirty="0" smtClean="0">
                <a:latin typeface="Arial"/>
                <a:cs typeface="Arial"/>
              </a:rPr>
              <a:t> </a:t>
            </a:r>
            <a:endParaRPr lang="es-ES" sz="1800" dirty="0" smtClean="0">
              <a:latin typeface="Arial"/>
              <a:cs typeface="Arial"/>
            </a:endParaRP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s-ES_tradnl" sz="1800" dirty="0" smtClean="0">
                <a:latin typeface="Arial"/>
                <a:cs typeface="Arial"/>
              </a:rPr>
              <a:t>Ciudades del futuro - </a:t>
            </a:r>
            <a:r>
              <a:rPr lang="es-ES_tradnl" sz="1800" dirty="0" smtClean="0">
                <a:solidFill>
                  <a:srgbClr val="FF8A13"/>
                </a:solidFill>
                <a:latin typeface="Arial"/>
                <a:cs typeface="Arial"/>
              </a:rPr>
              <a:t>MC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s-ES_tradnl" sz="1800" dirty="0" smtClean="0">
                <a:latin typeface="Arial"/>
                <a:cs typeface="Arial"/>
              </a:rPr>
              <a:t>El tejido urbano - </a:t>
            </a:r>
            <a:r>
              <a:rPr lang="es-ES_tradnl" sz="1800" dirty="0" smtClean="0">
                <a:solidFill>
                  <a:srgbClr val="FF8A13"/>
                </a:solidFill>
                <a:latin typeface="Arial"/>
                <a:cs typeface="Arial"/>
              </a:rPr>
              <a:t>MC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s-ES_tradnl" sz="1800" dirty="0" err="1" smtClean="0">
                <a:latin typeface="Arial"/>
                <a:cs typeface="Arial"/>
              </a:rPr>
              <a:t>Hábitat</a:t>
            </a:r>
            <a:r>
              <a:rPr lang="es-ES_tradnl" sz="1800" dirty="0" smtClean="0">
                <a:latin typeface="Arial"/>
                <a:cs typeface="Arial"/>
              </a:rPr>
              <a:t> III </a:t>
            </a:r>
            <a:r>
              <a:rPr lang="es-ES_tradnl" sz="1800" dirty="0" err="1" smtClean="0">
                <a:latin typeface="Arial"/>
                <a:cs typeface="Arial"/>
              </a:rPr>
              <a:t>Shanghai</a:t>
            </a:r>
            <a:r>
              <a:rPr lang="es-ES_tradnl" sz="1800" dirty="0" smtClean="0">
                <a:latin typeface="Arial"/>
                <a:cs typeface="Arial"/>
              </a:rPr>
              <a:t> - </a:t>
            </a:r>
            <a:r>
              <a:rPr lang="es-ES_tradnl" sz="1800" dirty="0" smtClean="0">
                <a:solidFill>
                  <a:srgbClr val="FF8A13"/>
                </a:solidFill>
                <a:latin typeface="Arial"/>
                <a:cs typeface="Arial"/>
              </a:rPr>
              <a:t>MC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s-ES_tradnl" sz="1800" dirty="0" smtClean="0">
                <a:latin typeface="Arial"/>
                <a:cs typeface="Arial"/>
              </a:rPr>
              <a:t>Maqueta Interactiva Quito - </a:t>
            </a:r>
            <a:r>
              <a:rPr lang="es-ES_tradnl" sz="1800" dirty="0" smtClean="0">
                <a:solidFill>
                  <a:srgbClr val="FF8A13"/>
                </a:solidFill>
                <a:latin typeface="Arial"/>
                <a:cs typeface="Arial"/>
              </a:rPr>
              <a:t>MIC</a:t>
            </a:r>
            <a:endParaRPr lang="es-ES" sz="1800" dirty="0" smtClean="0">
              <a:solidFill>
                <a:srgbClr val="FF8A13"/>
              </a:solidFill>
              <a:latin typeface="Arial"/>
              <a:cs typeface="Arial"/>
            </a:endParaRP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s-ES_tradnl" sz="1800" dirty="0" smtClean="0">
                <a:latin typeface="Arial"/>
                <a:cs typeface="Arial"/>
              </a:rPr>
              <a:t>Lara, </a:t>
            </a:r>
            <a:r>
              <a:rPr lang="es-ES_tradnl" sz="1800" dirty="0" err="1" smtClean="0">
                <a:latin typeface="Arial"/>
                <a:cs typeface="Arial"/>
              </a:rPr>
              <a:t>Latin</a:t>
            </a:r>
            <a:r>
              <a:rPr lang="es-ES_tradnl" sz="1800" dirty="0" smtClean="0">
                <a:latin typeface="Arial"/>
                <a:cs typeface="Arial"/>
              </a:rPr>
              <a:t> American </a:t>
            </a:r>
            <a:r>
              <a:rPr lang="es-ES_tradnl" sz="1800" dirty="0" err="1" smtClean="0">
                <a:latin typeface="Arial"/>
                <a:cs typeface="Arial"/>
              </a:rPr>
              <a:t>Roaming</a:t>
            </a:r>
            <a:r>
              <a:rPr lang="es-ES_tradnl" sz="1800" dirty="0" smtClean="0">
                <a:latin typeface="Arial"/>
                <a:cs typeface="Arial"/>
              </a:rPr>
              <a:t> Art - </a:t>
            </a:r>
            <a:r>
              <a:rPr lang="es-ES_tradnl" sz="1800" dirty="0" smtClean="0">
                <a:solidFill>
                  <a:srgbClr val="FF8A13"/>
                </a:solidFill>
                <a:latin typeface="Arial"/>
                <a:cs typeface="Arial"/>
              </a:rPr>
              <a:t>CAC</a:t>
            </a:r>
            <a:endParaRPr lang="es-ES" sz="1800" dirty="0" smtClean="0">
              <a:solidFill>
                <a:srgbClr val="FF8A13"/>
              </a:solidFill>
              <a:latin typeface="Arial"/>
              <a:cs typeface="Arial"/>
            </a:endParaRP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s-ES_tradnl" sz="1800" dirty="0" smtClean="0">
                <a:latin typeface="Arial"/>
                <a:cs typeface="Arial"/>
              </a:rPr>
              <a:t>Quito nuestro patrimonio - </a:t>
            </a:r>
            <a:r>
              <a:rPr lang="es-ES_tradnl" sz="1800" dirty="0" smtClean="0">
                <a:solidFill>
                  <a:srgbClr val="FF8A13"/>
                </a:solidFill>
                <a:latin typeface="Arial"/>
                <a:cs typeface="Arial"/>
              </a:rPr>
              <a:t>IMP</a:t>
            </a:r>
            <a:endParaRPr lang="es-ES" sz="1500" b="1" dirty="0" smtClean="0">
              <a:solidFill>
                <a:schemeClr val="accent6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412380" y="1989992"/>
            <a:ext cx="4692955" cy="603923"/>
          </a:xfrm>
        </p:spPr>
        <p:txBody>
          <a:bodyPr>
            <a:normAutofit fontScale="90000"/>
          </a:bodyPr>
          <a:lstStyle/>
          <a:p>
            <a:pPr algn="l"/>
            <a:r>
              <a:rPr lang="es-ES_tradnl" dirty="0" smtClean="0">
                <a:latin typeface="Arial Bold"/>
                <a:cs typeface="Arial Bold"/>
              </a:rPr>
              <a:t/>
            </a:r>
            <a:br>
              <a:rPr lang="es-ES_tradnl" dirty="0" smtClean="0">
                <a:latin typeface="Arial Bold"/>
                <a:cs typeface="Arial Bold"/>
              </a:rPr>
            </a:br>
            <a:r>
              <a:rPr lang="es-ES" sz="2889" b="1" dirty="0" smtClean="0">
                <a:solidFill>
                  <a:srgbClr val="F79646"/>
                </a:solidFill>
                <a:latin typeface="Helvetica"/>
                <a:cs typeface="Helvetica"/>
              </a:rPr>
              <a:t>Exposiciones en museos </a:t>
            </a:r>
            <a:br>
              <a:rPr lang="es-ES" sz="2889" b="1" dirty="0" smtClean="0">
                <a:solidFill>
                  <a:srgbClr val="F79646"/>
                </a:solidFill>
                <a:latin typeface="Helvetica"/>
                <a:cs typeface="Helvetica"/>
              </a:rPr>
            </a:br>
            <a:r>
              <a:rPr lang="es-ES" sz="2889" b="1" dirty="0" smtClean="0">
                <a:solidFill>
                  <a:srgbClr val="F79646"/>
                </a:solidFill>
                <a:latin typeface="Helvetica"/>
                <a:cs typeface="Helvetica"/>
              </a:rPr>
              <a:t>y centros culturales</a:t>
            </a:r>
            <a:r>
              <a:rPr lang="es-ES" dirty="0" smtClean="0">
                <a:solidFill>
                  <a:srgbClr val="F79646"/>
                </a:solidFill>
                <a:latin typeface="Helvetica Neue Condensed Bold"/>
              </a:rPr>
              <a:t/>
            </a:r>
            <a:br>
              <a:rPr lang="es-ES" dirty="0" smtClean="0">
                <a:solidFill>
                  <a:srgbClr val="F79646"/>
                </a:solidFill>
                <a:latin typeface="Helvetica Neue Condensed Bold"/>
              </a:rPr>
            </a:br>
            <a:endParaRPr lang="es-ES_tradnl" dirty="0">
              <a:latin typeface="Helvetica Neue Condensed Bold"/>
            </a:endParaRPr>
          </a:p>
        </p:txBody>
      </p:sp>
      <p:pic>
        <p:nvPicPr>
          <p:cNvPr id="8" name="Picture 2" descr="together-blanco - copia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742" y="269114"/>
            <a:ext cx="1029564" cy="102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" name="Imagen 9" descr="Captura de pantalla 2016-10-04 a las 10.12.4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7305" y="198148"/>
            <a:ext cx="1873388" cy="1081616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/>
              <a:stretch>
                <a:fillRect/>
              </a:stretch>
            </p:blipFill>
          </mc:Choice>
          <mc:Fallback>
            <p:blipFill>
              <a:blip r:embed="rId7"/>
              <a:srcRect/>
              <a:stretch>
                <a:fillRect/>
              </a:stretch>
            </p:blipFill>
          </mc:Fallback>
        </mc:AlternateContent>
        <p:spPr bwMode="auto">
          <a:xfrm>
            <a:off x="7636804" y="286048"/>
            <a:ext cx="2021835" cy="101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/>
              <a:stretch>
                <a:fillRect/>
              </a:stretch>
            </p:blipFill>
          </mc:Choice>
          <mc:Fallback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1407306" y="286048"/>
            <a:ext cx="381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 txBox="1">
            <a:spLocks/>
          </p:cNvSpPr>
          <p:nvPr/>
        </p:nvSpPr>
        <p:spPr>
          <a:xfrm>
            <a:off x="8996271" y="5505622"/>
            <a:ext cx="2581458" cy="524853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C" sz="3600" b="1" i="0" u="none" strike="noStrike" kern="1200" cap="small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17" name="Imagen 16" descr="Captura de pantalla 2016-10-04 a las 9.33.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46" y="-425622"/>
            <a:ext cx="10304976" cy="7283622"/>
          </a:xfrm>
          <a:prstGeom prst="rect">
            <a:avLst/>
          </a:prstGeom>
        </p:spPr>
      </p:pic>
      <p:sp>
        <p:nvSpPr>
          <p:cNvPr id="14" name="2 Marcador de contenido"/>
          <p:cNvSpPr txBox="1">
            <a:spLocks/>
          </p:cNvSpPr>
          <p:nvPr/>
        </p:nvSpPr>
        <p:spPr>
          <a:xfrm>
            <a:off x="748270" y="5505622"/>
            <a:ext cx="8615406" cy="885564"/>
          </a:xfrm>
          <a:prstGeom prst="rect">
            <a:avLst/>
          </a:prstGeom>
        </p:spPr>
        <p:txBody>
          <a:bodyPr vert="horz" anchor="t">
            <a:normAutofit fontScale="25000" lnSpcReduction="2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300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es-EC" sz="6400" b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    POR PRIMERA VEZ EN AMÉRICA LATINA,</a:t>
            </a:r>
            <a:r>
              <a:rPr kumimoji="0" lang="es-EC" sz="6400" b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I</a:t>
            </a:r>
            <a:r>
              <a:rPr kumimoji="0" lang="es-EC" sz="6400" b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NSPIRADA Y EN</a:t>
            </a:r>
            <a:r>
              <a:rPr kumimoji="0" lang="es-EC" sz="6400" b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r>
              <a:rPr kumimoji="0" lang="es-EC" sz="6400" b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COLABORACIÓN</a:t>
            </a:r>
            <a:r>
              <a:rPr kumimoji="0" lang="es-EC" sz="6400" b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 </a:t>
            </a:r>
            <a:r>
              <a:rPr lang="es-EC" sz="6400" b="1" dirty="0" smtClean="0">
                <a:solidFill>
                  <a:srgbClr val="FFFFFF"/>
                </a:solidFill>
                <a:latin typeface="Helvetica"/>
                <a:cs typeface="Helvetica"/>
              </a:rPr>
              <a:t>CON LA CIUDAD DE LYON, FRANCIA, Y LA ALIANZA FRANCESA DE QUITO.                   </a:t>
            </a:r>
            <a:r>
              <a:rPr lang="es-EC" sz="6400" b="1" dirty="0" smtClean="0">
                <a:solidFill>
                  <a:srgbClr val="FF8A13"/>
                </a:solidFill>
                <a:latin typeface="Helvetica"/>
                <a:cs typeface="Helvetica"/>
              </a:rPr>
              <a:t>Del 15 al 19 de OCTUBRE</a:t>
            </a:r>
            <a:endParaRPr lang="es-EC" sz="6400" b="1" cap="small" dirty="0" smtClean="0">
              <a:solidFill>
                <a:srgbClr val="FF8A13"/>
              </a:solidFill>
              <a:latin typeface="Helvetica"/>
              <a:cs typeface="Helvetica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300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/>
            </a:r>
            <a:b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</a:br>
            <a:endParaRPr kumimoji="0" lang="es-EC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601" y="6675916"/>
            <a:ext cx="10397691" cy="197113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7857066" y="135466"/>
            <a:ext cx="1812989" cy="90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segun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332090" cy="674630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6692998" y="1371600"/>
            <a:ext cx="287583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900" b="1" dirty="0" smtClean="0">
                <a:solidFill>
                  <a:schemeClr val="bg1"/>
                </a:solidFill>
                <a:latin typeface="Helvetica"/>
                <a:cs typeface="Helvetica"/>
              </a:rPr>
              <a:t>En la noche, el Centro </a:t>
            </a:r>
            <a:r>
              <a:rPr lang="es-ES_tradnl" sz="1900" b="1" dirty="0">
                <a:solidFill>
                  <a:schemeClr val="bg1"/>
                </a:solidFill>
                <a:latin typeface="Helvetica"/>
                <a:cs typeface="Helvetica"/>
              </a:rPr>
              <a:t>H</a:t>
            </a:r>
            <a:r>
              <a:rPr lang="es-ES_tradnl" sz="1900" b="1" dirty="0" smtClean="0">
                <a:solidFill>
                  <a:schemeClr val="bg1"/>
                </a:solidFill>
                <a:latin typeface="Helvetica"/>
                <a:cs typeface="Helvetica"/>
              </a:rPr>
              <a:t>istórico de Quito se transformará con el trabajo de artistas franceses y ecuatorianos,</a:t>
            </a:r>
          </a:p>
          <a:p>
            <a:r>
              <a:rPr lang="es-ES_tradnl" sz="1900" b="1" dirty="0" smtClean="0">
                <a:solidFill>
                  <a:srgbClr val="FFFFFF"/>
                </a:solidFill>
                <a:latin typeface="Helvetica"/>
                <a:cs typeface="Helvetica"/>
              </a:rPr>
              <a:t>intervenidos mediante la iluminación creativa, </a:t>
            </a:r>
          </a:p>
          <a:p>
            <a:r>
              <a:rPr lang="es-ES_tradnl" sz="1900" b="1" dirty="0" smtClean="0">
                <a:solidFill>
                  <a:srgbClr val="FFFFFF"/>
                </a:solidFill>
                <a:latin typeface="Helvetica"/>
                <a:cs typeface="Helvetica"/>
              </a:rPr>
              <a:t>el video </a:t>
            </a:r>
            <a:r>
              <a:rPr lang="es-ES_tradnl" sz="1900" b="1" dirty="0" err="1" smtClean="0">
                <a:solidFill>
                  <a:srgbClr val="FFFFFF"/>
                </a:solidFill>
                <a:latin typeface="Helvetica"/>
                <a:cs typeface="Helvetica"/>
              </a:rPr>
              <a:t>mapping</a:t>
            </a:r>
            <a:r>
              <a:rPr lang="es-ES_tradnl" sz="1900" b="1" dirty="0" smtClean="0">
                <a:solidFill>
                  <a:srgbClr val="FFFFFF"/>
                </a:solidFill>
                <a:latin typeface="Helvetica"/>
                <a:cs typeface="Helvetica"/>
              </a:rPr>
              <a:t>, </a:t>
            </a:r>
          </a:p>
          <a:p>
            <a:r>
              <a:rPr lang="es-ES_tradnl" sz="1900" b="1" dirty="0" smtClean="0">
                <a:solidFill>
                  <a:srgbClr val="FFFFFF"/>
                </a:solidFill>
                <a:latin typeface="Helvetica"/>
                <a:cs typeface="Helvetica"/>
              </a:rPr>
              <a:t>el arte-luz y el láser.</a:t>
            </a:r>
          </a:p>
          <a:p>
            <a:endParaRPr lang="es-ES_tradnl" sz="20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601" y="6675916"/>
            <a:ext cx="10397691" cy="197113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7874000" y="326005"/>
            <a:ext cx="1812989" cy="90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1189</TotalTime>
  <Words>229</Words>
  <Application>Microsoft Macintosh PowerPoint</Application>
  <PresentationFormat>Diapositivas de 35 mm</PresentationFormat>
  <Paragraphs>38</Paragraphs>
  <Slides>15</Slides>
  <Notes>0</Notes>
  <HiddenSlides>0</HiddenSlides>
  <MMClips>0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Diapositiva 1</vt:lpstr>
      <vt:lpstr>Quito Casa de Hábitat III</vt:lpstr>
      <vt:lpstr>Diapositiva 3</vt:lpstr>
      <vt:lpstr>Diapositiva 4</vt:lpstr>
      <vt:lpstr>Diapositiva 5</vt:lpstr>
      <vt:lpstr>  Centro de Quito</vt:lpstr>
      <vt:lpstr> Exposiciones en museos  y centros culturales 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Company>SeCu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Quito</dc:creator>
  <cp:lastModifiedBy>Veronica Hidalgo</cp:lastModifiedBy>
  <cp:revision>82</cp:revision>
  <dcterms:created xsi:type="dcterms:W3CDTF">2016-10-11T20:54:39Z</dcterms:created>
  <dcterms:modified xsi:type="dcterms:W3CDTF">2016-10-11T21:10:56Z</dcterms:modified>
</cp:coreProperties>
</file>