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33.xml" ContentType="application/vnd.openxmlformats-officedocument.presentationml.notesSlid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charts/chart10.xml" ContentType="application/vnd.openxmlformats-officedocument.drawingml.chart+xml"/>
  <Override PartName="/ppt/charts/style6.xml" ContentType="application/vnd.ms-office.chartstyle+xml"/>
  <Override PartName="/ppt/charts/colors6.xml" ContentType="application/vnd.ms-office.chartcolorstyle+xml"/>
  <Override PartName="/ppt/charts/chart11.xml" ContentType="application/vnd.openxmlformats-officedocument.drawingml.chart+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 id="382" r:id="rId1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48"/>
    <p:restoredTop sz="94434" autoAdjust="0"/>
  </p:normalViewPr>
  <p:slideViewPr>
    <p:cSldViewPr snapToGrid="0" snapToObjects="1">
      <p:cViewPr varScale="1">
        <p:scale>
          <a:sx n="70" d="100"/>
          <a:sy n="70" d="100"/>
        </p:scale>
        <p:origin x="64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3" Type="http://schemas.openxmlformats.org/officeDocument/2006/relationships/oleObject" Target="file:///\\172.16.1.44\Calidad\0005%20INDICADORES\2017\Capacitaci&#243;n\2017\NOVIEMBRE\consolidado%20capcitaci&#243;n%202017.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6.xml"/><Relationship Id="rId1" Type="http://schemas.microsoft.com/office/2011/relationships/chartStyle" Target="style6.xml"/></Relationships>
</file>

<file path=ppt/charts/_rels/chart1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172.16.1.44\Calidad\0005%20INDICADORES\2017\Capacitaci&#243;n\2017\NOVIEMBRE\consolidado%20capcitaci&#243;n%202017.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172.16.1.44\Calidad\0005%20INDICADORES\2017\Regulaci&#243;n\2017\DICIEMBRE\INDICADORES%20DICIEMBRE.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172.16.1.44\Calidad\0005%20INDICADORES\2017\Regulaci&#243;n\2017\DICIEMBRE\INDICADORES%20DICIEMBRE.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1" Type="http://schemas.openxmlformats.org/officeDocument/2006/relationships/oleObject" Target="file:///\\172.16.1.44\Calidad\0005%20INDICADORES\2017\Regulaci&#243;n\2017\DICIEMBRE\INDICADORES%20DICIEMBR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172.16.1.44\Calidad\0005%20INDICADORES\2017\USUARIOS%20ATENDIDOS\2017\DICIEMBRE\DICIEMBRE.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172.16.1.44\Calidad\0005%20INDICADORES\2017\USUARIOS%20ATENDIDOS\2017\DICIEMBRE\DICIEMBRE.xlsx"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file:///C:\Users\RBANDA\Desktop\RESPALDOS%20RBANDA\000%20PLANIFICACION\Estadisticas%20y%20Datos\01%20Datos%20UIO\Quito%20en%20cifras\Quito%20en%20cifras%20QT%202015-2016-2017\UIO_cifras_2016-2017_vr01DIC2017.xlsx" TargetMode="External"/><Relationship Id="rId2" Type="http://schemas.microsoft.com/office/2011/relationships/chartColorStyle" Target="colors4.xml"/><Relationship Id="rId1" Type="http://schemas.microsoft.com/office/2011/relationships/chartStyle" Target="style4.xml"/></Relationships>
</file>

<file path=ppt/charts/_rels/chart9.xml.rels><?xml version="1.0" encoding="UTF-8" standalone="yes"?>
<Relationships xmlns="http://schemas.openxmlformats.org/package/2006/relationships"><Relationship Id="rId3" Type="http://schemas.openxmlformats.org/officeDocument/2006/relationships/oleObject" Target="file:///C:\Users\RBANDA\Desktop\RESPALDOS%20RBANDA\000%20PLANIFICACION\Estadisticas%20y%20Datos\01%20Datos%20UIO\Quito%20en%20cifras\Quito%20en%20cifras%20QT%202015-2016-2017\UIO_cifras_2017-2018_vr16ENE2018.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Hoja1!$B$1</c:f>
              <c:strCache>
                <c:ptCount val="1"/>
                <c:pt idx="0">
                  <c:v>número de eventos de capacitación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strRef>
          </c:cat>
          <c:val>
            <c:numRef>
              <c:f>Hoja1!$B$2:$B$17</c:f>
              <c:numCache>
                <c:formatCode>General</c:formatCode>
                <c:ptCount val="16"/>
                <c:pt idx="0">
                  <c:v>1</c:v>
                </c:pt>
                <c:pt idx="1">
                  <c:v>1</c:v>
                </c:pt>
                <c:pt idx="2">
                  <c:v>6</c:v>
                </c:pt>
                <c:pt idx="3">
                  <c:v>1</c:v>
                </c:pt>
                <c:pt idx="4">
                  <c:v>1</c:v>
                </c:pt>
                <c:pt idx="5">
                  <c:v>5</c:v>
                </c:pt>
                <c:pt idx="6">
                  <c:v>5</c:v>
                </c:pt>
                <c:pt idx="7">
                  <c:v>3</c:v>
                </c:pt>
                <c:pt idx="8">
                  <c:v>2</c:v>
                </c:pt>
                <c:pt idx="9">
                  <c:v>6</c:v>
                </c:pt>
                <c:pt idx="10">
                  <c:v>4</c:v>
                </c:pt>
                <c:pt idx="11">
                  <c:v>2</c:v>
                </c:pt>
                <c:pt idx="12">
                  <c:v>2</c:v>
                </c:pt>
                <c:pt idx="13">
                  <c:v>1</c:v>
                </c:pt>
                <c:pt idx="14">
                  <c:v>1</c:v>
                </c:pt>
                <c:pt idx="15">
                  <c:v>1</c:v>
                </c:pt>
              </c:numCache>
            </c:numRef>
          </c:val>
        </c:ser>
        <c:dLbls>
          <c:showLegendKey val="0"/>
          <c:showVal val="0"/>
          <c:showCatName val="0"/>
          <c:showSerName val="0"/>
          <c:showPercent val="0"/>
          <c:showBubbleSize val="0"/>
        </c:dLbls>
        <c:gapWidth val="182"/>
        <c:axId val="403897936"/>
        <c:axId val="403898328"/>
      </c:barChart>
      <c:catAx>
        <c:axId val="4038979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1050" b="0" i="0" u="none" strike="noStrike" kern="1200" baseline="0">
                <a:solidFill>
                  <a:schemeClr val="tx1">
                    <a:lumMod val="65000"/>
                    <a:lumOff val="35000"/>
                  </a:schemeClr>
                </a:solidFill>
                <a:latin typeface="+mn-lt"/>
                <a:ea typeface="+mn-ea"/>
                <a:cs typeface="+mn-cs"/>
              </a:defRPr>
            </a:pPr>
            <a:endParaRPr lang="es-EC"/>
          </a:p>
        </c:txPr>
        <c:crossAx val="403898328"/>
        <c:crosses val="autoZero"/>
        <c:auto val="1"/>
        <c:lblAlgn val="ctr"/>
        <c:lblOffset val="100"/>
        <c:noMultiLvlLbl val="0"/>
      </c:catAx>
      <c:valAx>
        <c:axId val="4038983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EC"/>
          </a:p>
        </c:txPr>
        <c:crossAx val="4038979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C"/>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algn="ctr" defTabSz="914400" rtl="0" eaLnBrk="1" latinLnBrk="0" hangingPunct="1">
              <a:lnSpc>
                <a:spcPct val="80000"/>
              </a:lnSpc>
              <a:defRPr lang="es-ES" sz="2400" b="1" i="0" u="none" strike="noStrike" kern="1200" cap="none" spc="0" normalizeH="0" baseline="0">
                <a:solidFill>
                  <a:prstClr val="black">
                    <a:lumMod val="50000"/>
                    <a:lumOff val="50000"/>
                  </a:prstClr>
                </a:solidFill>
                <a:latin typeface="+mj-lt"/>
                <a:ea typeface="+mj-ea"/>
                <a:cs typeface="+mj-cs"/>
              </a:defRPr>
            </a:pPr>
            <a:r>
              <a:rPr lang="es-ES" sz="2400" b="1" i="0" u="none" strike="noStrike" kern="1200" cap="none" spc="0" normalizeH="0" baseline="0" dirty="0">
                <a:solidFill>
                  <a:prstClr val="black">
                    <a:lumMod val="50000"/>
                    <a:lumOff val="50000"/>
                  </a:prstClr>
                </a:solidFill>
                <a:latin typeface="+mj-lt"/>
                <a:ea typeface="+mj-ea"/>
                <a:cs typeface="+mj-cs"/>
              </a:rPr>
              <a:t>Evolución mensual </a:t>
            </a:r>
            <a:r>
              <a:rPr lang="es-ES" sz="2400" b="1" i="0" u="none" strike="noStrike" kern="1200" cap="none" spc="0" normalizeH="0" baseline="0" dirty="0" err="1">
                <a:solidFill>
                  <a:prstClr val="black">
                    <a:lumMod val="50000"/>
                    <a:lumOff val="50000"/>
                  </a:prstClr>
                </a:solidFill>
                <a:latin typeface="+mj-lt"/>
                <a:ea typeface="+mj-ea"/>
                <a:cs typeface="+mj-cs"/>
              </a:rPr>
              <a:t>TOH</a:t>
            </a:r>
            <a:r>
              <a:rPr lang="es-ES" sz="2400" b="1" i="0" u="none" strike="noStrike" kern="1200" cap="none" spc="0" normalizeH="0" baseline="0" dirty="0">
                <a:solidFill>
                  <a:prstClr val="black">
                    <a:lumMod val="50000"/>
                    <a:lumOff val="50000"/>
                  </a:prstClr>
                </a:solidFill>
                <a:latin typeface="+mj-lt"/>
                <a:ea typeface="+mj-ea"/>
                <a:cs typeface="+mj-cs"/>
              </a:rPr>
              <a:t> de ciudad </a:t>
            </a:r>
          </a:p>
          <a:p>
            <a:pPr marL="0" algn="ctr" defTabSz="914400" rtl="0" eaLnBrk="1" latinLnBrk="0" hangingPunct="1">
              <a:lnSpc>
                <a:spcPct val="80000"/>
              </a:lnSpc>
              <a:defRPr sz="2400" b="1" spc="0" normalizeH="0">
                <a:solidFill>
                  <a:prstClr val="black">
                    <a:lumMod val="50000"/>
                    <a:lumOff val="50000"/>
                  </a:prstClr>
                </a:solidFill>
                <a:latin typeface="+mj-lt"/>
                <a:ea typeface="+mj-ea"/>
                <a:cs typeface="+mj-cs"/>
              </a:defRPr>
            </a:pPr>
            <a:r>
              <a:rPr lang="es-ES" sz="2400" b="1" i="0" u="none" strike="noStrike" kern="1200" cap="none" spc="0" normalizeH="0" baseline="0" dirty="0">
                <a:solidFill>
                  <a:prstClr val="black">
                    <a:lumMod val="50000"/>
                    <a:lumOff val="50000"/>
                  </a:prstClr>
                </a:solidFill>
                <a:latin typeface="+mj-lt"/>
                <a:ea typeface="+mj-ea"/>
                <a:cs typeface="+mj-cs"/>
              </a:rPr>
              <a:t> (%)</a:t>
            </a:r>
          </a:p>
        </c:rich>
      </c:tx>
      <c:layout/>
      <c:overlay val="0"/>
      <c:spPr>
        <a:noFill/>
        <a:ln>
          <a:noFill/>
        </a:ln>
        <a:effectLst/>
      </c:spPr>
      <c:txPr>
        <a:bodyPr rot="0" spcFirstLastPara="1" vertOverflow="ellipsis" vert="horz" wrap="square" anchor="ctr" anchorCtr="1"/>
        <a:lstStyle/>
        <a:p>
          <a:pPr marL="0" algn="ctr" defTabSz="914400" rtl="0" eaLnBrk="1" latinLnBrk="0" hangingPunct="1">
            <a:lnSpc>
              <a:spcPct val="80000"/>
            </a:lnSpc>
            <a:defRPr lang="es-ES" sz="2400" b="1" i="0" u="none" strike="noStrike" kern="1200" cap="none" spc="0" normalizeH="0" baseline="0">
              <a:solidFill>
                <a:prstClr val="black">
                  <a:lumMod val="50000"/>
                  <a:lumOff val="50000"/>
                </a:prstClr>
              </a:solidFill>
              <a:latin typeface="+mj-lt"/>
              <a:ea typeface="+mj-ea"/>
              <a:cs typeface="+mj-cs"/>
            </a:defRPr>
          </a:pPr>
          <a:endParaRPr lang="es-EC"/>
        </a:p>
      </c:txPr>
    </c:title>
    <c:autoTitleDeleted val="0"/>
    <c:plotArea>
      <c:layout/>
      <c:lineChart>
        <c:grouping val="standard"/>
        <c:varyColors val="0"/>
        <c:ser>
          <c:idx val="0"/>
          <c:order val="2"/>
          <c:tx>
            <c:strRef>
              <c:f>'[UIO_cifras_2016_vr19julio2017.xlsx]TOH pag 29'!$M$19</c:f>
              <c:strCache>
                <c:ptCount val="1"/>
                <c:pt idx="0">
                  <c:v>TOH 2015</c:v>
                </c:pt>
              </c:strCache>
            </c:strRef>
          </c:tx>
          <c:spPr>
            <a:ln w="22225" cap="rnd" cmpd="sng" algn="ctr">
              <a:solidFill>
                <a:schemeClr val="accent1"/>
              </a:solidFill>
              <a:round/>
            </a:ln>
            <a:effectLst/>
          </c:spPr>
          <c:marker>
            <c:symbol val="none"/>
          </c:marker>
          <c:dLbls>
            <c:dLbl>
              <c:idx val="2"/>
              <c:layout>
                <c:manualLayout>
                  <c:x val="-2.2214595238954998E-2"/>
                  <c:y val="7.353939376002480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9.52054081669498E-3"/>
                  <c:y val="4.902626250668320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1735136055649898E-3"/>
                  <c:y val="4.902626250668320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6.3470272111299901E-3"/>
                  <c:y val="6.128282813335399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dk1">
                        <a:lumMod val="65000"/>
                        <a:lumOff val="35000"/>
                      </a:schemeClr>
                    </a:solidFill>
                    <a:latin typeface="+mn-lt"/>
                    <a:ea typeface="+mn-ea"/>
                    <a:cs typeface="+mn-cs"/>
                  </a:defRPr>
                </a:pPr>
                <a:endParaRPr lang="es-EC"/>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cat>
            <c:strRef>
              <c:f>'[UIO_cifras_2016_vr19julio2017.xlsx]TOH pag 29'!$M$3:$X$3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'[UIO_cifras_2016_vr19julio2017.xlsx]TOH pag 29'!$M$21:$X$21</c:f>
              <c:numCache>
                <c:formatCode>0.0</c:formatCode>
                <c:ptCount val="12"/>
                <c:pt idx="0">
                  <c:v>51.627660052414797</c:v>
                </c:pt>
                <c:pt idx="1">
                  <c:v>51.647940846125103</c:v>
                </c:pt>
                <c:pt idx="2">
                  <c:v>57.482497192062887</c:v>
                </c:pt>
                <c:pt idx="3">
                  <c:v>53.048152377386799</c:v>
                </c:pt>
                <c:pt idx="4">
                  <c:v>54.241388992886598</c:v>
                </c:pt>
                <c:pt idx="5">
                  <c:v>55.588920082350697</c:v>
                </c:pt>
                <c:pt idx="6">
                  <c:v>54.8399401085533</c:v>
                </c:pt>
                <c:pt idx="7">
                  <c:v>48.290715777482497</c:v>
                </c:pt>
                <c:pt idx="8">
                  <c:v>50.944218720334199</c:v>
                </c:pt>
                <c:pt idx="9">
                  <c:v>54.332618188722201</c:v>
                </c:pt>
                <c:pt idx="10">
                  <c:v>55.251518602885298</c:v>
                </c:pt>
                <c:pt idx="11">
                  <c:v>44.372454976303302</c:v>
                </c:pt>
              </c:numCache>
            </c:numRef>
          </c:val>
          <c:smooth val="0"/>
        </c:ser>
        <c:ser>
          <c:idx val="3"/>
          <c:order val="3"/>
          <c:tx>
            <c:strRef>
              <c:f>'[UIO_cifras_2016_vr19julio2017.xlsx]TOH pag 29'!$M$11</c:f>
              <c:strCache>
                <c:ptCount val="1"/>
                <c:pt idx="0">
                  <c:v>TOH 2016</c:v>
                </c:pt>
              </c:strCache>
            </c:strRef>
          </c:tx>
          <c:spPr>
            <a:ln w="22225" cap="rnd" cmpd="sng" algn="ctr">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dk1">
                        <a:lumMod val="65000"/>
                        <a:lumOff val="35000"/>
                      </a:schemeClr>
                    </a:solidFill>
                    <a:latin typeface="+mn-lt"/>
                    <a:ea typeface="+mn-ea"/>
                    <a:cs typeface="+mn-cs"/>
                  </a:defRPr>
                </a:pPr>
                <a:endParaRPr lang="es-EC"/>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trendline>
            <c:spPr>
              <a:ln w="9525" cap="rnd">
                <a:solidFill>
                  <a:schemeClr val="accent4"/>
                </a:solidFill>
              </a:ln>
              <a:effectLst/>
            </c:spPr>
            <c:trendlineType val="linear"/>
            <c:dispRSqr val="0"/>
            <c:dispEq val="0"/>
          </c:trendline>
          <c:cat>
            <c:strRef>
              <c:f>'[UIO_cifras_2016_vr19julio2017.xlsx]TOH pag 29'!$M$3:$X$3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'[UIO_cifras_2016_vr19julio2017.xlsx]TOH pag 29'!$M$14:$X$14</c:f>
              <c:numCache>
                <c:formatCode>0.0</c:formatCode>
                <c:ptCount val="12"/>
                <c:pt idx="0">
                  <c:v>44.140591848129603</c:v>
                </c:pt>
                <c:pt idx="1">
                  <c:v>45.484031267448287</c:v>
                </c:pt>
                <c:pt idx="2">
                  <c:v>46.002475339661302</c:v>
                </c:pt>
                <c:pt idx="3">
                  <c:v>44.695831006886301</c:v>
                </c:pt>
                <c:pt idx="4">
                  <c:v>43.528941001302798</c:v>
                </c:pt>
                <c:pt idx="5">
                  <c:v>47.845151684347691</c:v>
                </c:pt>
                <c:pt idx="6">
                  <c:v>45.958347292015603</c:v>
                </c:pt>
                <c:pt idx="7">
                  <c:v>45.122166387493003</c:v>
                </c:pt>
                <c:pt idx="8">
                  <c:v>47.806756002233392</c:v>
                </c:pt>
                <c:pt idx="9">
                  <c:v>59.040465116279101</c:v>
                </c:pt>
                <c:pt idx="10">
                  <c:v>48.430187976921601</c:v>
                </c:pt>
                <c:pt idx="11">
                  <c:v>40.0978224455611</c:v>
                </c:pt>
              </c:numCache>
            </c:numRef>
          </c:val>
          <c:smooth val="0"/>
        </c:ser>
        <c:ser>
          <c:idx val="4"/>
          <c:order val="4"/>
          <c:tx>
            <c:strRef>
              <c:f>'[UIO_cifras_2016_vr19julio2017.xlsx]TOH pag 29'!$M$2</c:f>
              <c:strCache>
                <c:ptCount val="1"/>
                <c:pt idx="0">
                  <c:v>TOH 2017</c:v>
                </c:pt>
              </c:strCache>
            </c:strRef>
          </c:tx>
          <c:spPr>
            <a:ln w="22225" cap="rnd" cmpd="sng" algn="ctr">
              <a:solidFill>
                <a:schemeClr val="accent2"/>
              </a:solidFill>
              <a:round/>
            </a:ln>
            <a:effectLst/>
          </c:spPr>
          <c:marker>
            <c:symbol val="none"/>
          </c:marker>
          <c:dLbls>
            <c:dLbl>
              <c:idx val="0"/>
              <c:layout>
                <c:manualLayout>
                  <c:x val="-2.40360563556569E-2"/>
                  <c:y val="-4.364705369169220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solidFill>
                <a:schemeClr val="lt1"/>
              </a:solidFill>
              <a:ln w="12700" cap="flat" cmpd="sng" algn="ctr">
                <a:solidFill>
                  <a:schemeClr val="accent2"/>
                </a:solidFill>
                <a:prstDash val="solid"/>
                <a:miter lim="800000"/>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dk1"/>
                    </a:solidFill>
                    <a:latin typeface="+mn-lt"/>
                    <a:ea typeface="+mn-ea"/>
                    <a:cs typeface="+mn-cs"/>
                  </a:defRPr>
                </a:pPr>
                <a:endParaRPr lang="es-EC"/>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trendline>
            <c:spPr>
              <a:ln w="9525" cap="rnd">
                <a:solidFill>
                  <a:schemeClr val="accent5"/>
                </a:solidFill>
              </a:ln>
              <a:effectLst/>
            </c:spPr>
            <c:trendlineType val="linear"/>
            <c:dispRSqr val="0"/>
            <c:dispEq val="0"/>
          </c:trendline>
          <c:val>
            <c:numRef>
              <c:f>'[UIO_cifras_2016_vr19julio2017.xlsx]TOH pag 29'!$M$5:$X$5</c:f>
              <c:numCache>
                <c:formatCode>0.0</c:formatCode>
                <c:ptCount val="12"/>
                <c:pt idx="0">
                  <c:v>45.260970984259401</c:v>
                </c:pt>
                <c:pt idx="1">
                  <c:v>49.817674947847493</c:v>
                </c:pt>
                <c:pt idx="2">
                  <c:v>50.3</c:v>
                </c:pt>
                <c:pt idx="3">
                  <c:v>48.1</c:v>
                </c:pt>
              </c:numCache>
            </c:numRef>
          </c:val>
          <c:smooth val="0"/>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406264832"/>
        <c:axId val="406265224"/>
        <c:extLst>
          <c:ext xmlns:c15="http://schemas.microsoft.com/office/drawing/2012/chart" uri="{02D57815-91ED-43cb-92C2-25804820EDAC}">
            <c15:filteredLineSeries>
              <c15:ser>
                <c:idx val="2"/>
                <c:order val="0"/>
                <c:tx>
                  <c:strRef>
                    <c:extLst>
                      <c:ext uri="{02D57815-91ED-43cb-92C2-25804820EDAC}">
                        <c15:formulaRef>
                          <c15:sqref>'[UIO_cifras_2016_vr19julio2017.xlsx]TOH pag 29'!$M$33</c15:sqref>
                        </c15:formulaRef>
                      </c:ext>
                    </c:extLst>
                    <c:strCache>
                      <c:ptCount val="1"/>
                      <c:pt idx="0">
                        <c:v>TOH 2013</c:v>
                      </c:pt>
                    </c:strCache>
                  </c:strRef>
                </c:tx>
                <c:spPr>
                  <a:ln w="22225" cap="rnd" cmpd="sng" algn="ctr">
                    <a:solidFill>
                      <a:schemeClr val="accent3"/>
                    </a:solidFill>
                    <a:round/>
                  </a:ln>
                  <a:effectLst/>
                </c:spPr>
                <c:marker>
                  <c:symbol val="none"/>
                </c:marker>
                <c:dLbls>
                  <c:dLbl>
                    <c:idx val="0"/>
                    <c:layout>
                      <c:manualLayout>
                        <c:x val="-4.2842433675127398E-2"/>
                        <c:y val="-8.1710437511138701E-3"/>
                      </c:manualLayout>
                    </c:layout>
                    <c:dLblPos val="r"/>
                    <c:showLegendKey val="0"/>
                    <c:showVal val="1"/>
                    <c:showCatName val="0"/>
                    <c:showSerName val="0"/>
                    <c:showPercent val="0"/>
                    <c:showBubbleSize val="0"/>
                    <c:extLst>
                      <c:ext uri="{CE6537A1-D6FC-4f65-9D91-7224C49458BB}"/>
                    </c:extLst>
                  </c:dLbl>
                  <c:dLbl>
                    <c:idx val="4"/>
                    <c:layout>
                      <c:manualLayout>
                        <c:x val="-1.74543248306075E-2"/>
                        <c:y val="-3.6769696880012498E-2"/>
                      </c:manualLayout>
                    </c:layout>
                    <c:dLblPos val="r"/>
                    <c:showLegendKey val="0"/>
                    <c:showVal val="1"/>
                    <c:showCatName val="0"/>
                    <c:showSerName val="0"/>
                    <c:showPercent val="0"/>
                    <c:showBubbleSize val="0"/>
                    <c:extLst>
                      <c:ext uri="{CE6537A1-D6FC-4f65-9D91-7224C49458BB}"/>
                    </c:extLst>
                  </c:dLbl>
                  <c:dLbl>
                    <c:idx val="7"/>
                    <c:layout>
                      <c:manualLayout>
                        <c:x val="-2.2214595238954998E-2"/>
                        <c:y val="-4.08552187555693E-2"/>
                      </c:manualLayout>
                    </c:layout>
                    <c:dLblPos val="r"/>
                    <c:showLegendKey val="0"/>
                    <c:showVal val="1"/>
                    <c:showCatName val="0"/>
                    <c:showSerName val="0"/>
                    <c:showPercent val="0"/>
                    <c:showBubbleSize val="0"/>
                    <c:extLst>
                      <c:ex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dk1">
                              <a:lumMod val="65000"/>
                              <a:lumOff val="35000"/>
                            </a:schemeClr>
                          </a:solidFill>
                          <a:latin typeface="+mn-lt"/>
                          <a:ea typeface="+mn-ea"/>
                          <a:cs typeface="+mn-cs"/>
                        </a:defRPr>
                      </a:pPr>
                      <a:endParaRPr lang="es-EC"/>
                    </a:p>
                  </c:txPr>
                  <c:dLblPos val="r"/>
                  <c:showLegendKey val="0"/>
                  <c:showVal val="1"/>
                  <c:showCatName val="0"/>
                  <c:showSerName val="0"/>
                  <c:showPercent val="0"/>
                  <c:showBubbleSize val="0"/>
                  <c:showLeaderLines val="0"/>
                  <c:extLst>
                    <c:ext uri="{CE6537A1-D6FC-4f65-9D91-7224C49458BB}">
                      <c15:showLeaderLines val="1"/>
                      <c15:leaderLines>
                        <c:spPr>
                          <a:ln w="9525">
                            <a:solidFill>
                              <a:schemeClr val="dk1">
                                <a:lumMod val="35000"/>
                                <a:lumOff val="65000"/>
                              </a:schemeClr>
                            </a:solidFill>
                          </a:ln>
                          <a:effectLst/>
                        </c:spPr>
                      </c15:leaderLines>
                    </c:ext>
                  </c:extLst>
                </c:dLbls>
                <c:cat>
                  <c:strRef>
                    <c:extLst>
                      <c:ext uri="{02D57815-91ED-43cb-92C2-25804820EDAC}">
                        <c15:formulaRef>
                          <c15:sqref>'[UIO_cifras_2016_vr19julio2017.xlsx]TOH pag 29'!$M$3:$X$3</c15:sqref>
                        </c15:formulaRef>
                      </c:ext>
                    </c:extLst>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extLst>
                      <c:ext uri="{02D57815-91ED-43cb-92C2-25804820EDAC}">
                        <c15:formulaRef>
                          <c15:sqref>'[UIO_cifras_2016_vr19julio2017.xlsx]TOH pag 29'!$M$35:$X$35</c15:sqref>
                        </c15:formulaRef>
                      </c:ext>
                    </c:extLst>
                    <c:numCache>
                      <c:formatCode>0.0</c:formatCode>
                      <c:ptCount val="12"/>
                      <c:pt idx="0">
                        <c:v>51.517990776187098</c:v>
                      </c:pt>
                      <c:pt idx="1">
                        <c:v>58.807323381825697</c:v>
                      </c:pt>
                      <c:pt idx="2">
                        <c:v>60.827928595939198</c:v>
                      </c:pt>
                      <c:pt idx="3">
                        <c:v>57.747390920923998</c:v>
                      </c:pt>
                      <c:pt idx="4">
                        <c:v>56.5240140669449</c:v>
                      </c:pt>
                      <c:pt idx="5">
                        <c:v>59.499559914305898</c:v>
                      </c:pt>
                      <c:pt idx="6">
                        <c:v>59.641522979405501</c:v>
                      </c:pt>
                      <c:pt idx="7">
                        <c:v>56.017138599275697</c:v>
                      </c:pt>
                      <c:pt idx="8">
                        <c:v>62.131768504782798</c:v>
                      </c:pt>
                      <c:pt idx="9">
                        <c:v>60.530743713386698</c:v>
                      </c:pt>
                      <c:pt idx="10">
                        <c:v>62.385742672503298</c:v>
                      </c:pt>
                      <c:pt idx="11">
                        <c:v>50.7878227010196</c:v>
                      </c:pt>
                    </c:numCache>
                  </c:numRef>
                </c:val>
                <c:smooth val="0"/>
              </c15:ser>
            </c15:filteredLineSeries>
            <c15:filteredLineSeries>
              <c15:ser>
                <c:idx val="1"/>
                <c:order val="1"/>
                <c:tx>
                  <c:strRef>
                    <c:extLst xmlns:c15="http://schemas.microsoft.com/office/drawing/2012/chart">
                      <c:ext xmlns:c15="http://schemas.microsoft.com/office/drawing/2012/chart" uri="{02D57815-91ED-43cb-92C2-25804820EDAC}">
                        <c15:formulaRef>
                          <c15:sqref>'[UIO_cifras_2016_vr19julio2017.xlsx]TOH pag 29'!$M$26</c15:sqref>
                        </c15:formulaRef>
                      </c:ext>
                    </c:extLst>
                    <c:strCache>
                      <c:ptCount val="1"/>
                      <c:pt idx="0">
                        <c:v>TOH 2014</c:v>
                      </c:pt>
                    </c:strCache>
                  </c:strRef>
                </c:tx>
                <c:spPr>
                  <a:ln w="22225" cap="rnd" cmpd="sng" algn="ctr">
                    <a:solidFill>
                      <a:schemeClr val="accent2"/>
                    </a:solidFill>
                    <a:round/>
                  </a:ln>
                  <a:effectLst/>
                </c:spPr>
                <c:marker>
                  <c:symbol val="none"/>
                </c:marker>
                <c:dLbls>
                  <c:dLbl>
                    <c:idx val="0"/>
                    <c:layout>
                      <c:manualLayout>
                        <c:x val="-2.69748656473024E-2"/>
                        <c:y val="-4.4940740631126297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Lst>
                  </c:dLbl>
                  <c:dLbl>
                    <c:idx val="7"/>
                    <c:layout>
                      <c:manualLayout>
                        <c:x val="-1.5867568027826101E-3"/>
                        <c:y val="3.2684175004455501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Lst>
                  </c:dLbl>
                  <c:dLbl>
                    <c:idx val="10"/>
                    <c:layout>
                      <c:manualLayout>
                        <c:x val="-1.42808112250426E-2"/>
                        <c:y val="-3.2684175004455501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Lst>
                  </c:dLbl>
                  <c:dLbl>
                    <c:idx val="11"/>
                    <c:layout>
                      <c:manualLayout>
                        <c:x val="-9.52054081669498E-3"/>
                        <c:y val="-5.31117843822402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dk1">
                              <a:lumMod val="65000"/>
                              <a:lumOff val="35000"/>
                            </a:schemeClr>
                          </a:solidFill>
                          <a:latin typeface="+mn-lt"/>
                          <a:ea typeface="+mn-ea"/>
                          <a:cs typeface="+mn-cs"/>
                        </a:defRPr>
                      </a:pPr>
                      <a:endParaRPr lang="es-EC"/>
                    </a:p>
                  </c:txPr>
                  <c:dLblPos val="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strRef>
                    <c:extLst xmlns:c15="http://schemas.microsoft.com/office/drawing/2012/chart">
                      <c:ext xmlns:c15="http://schemas.microsoft.com/office/drawing/2012/chart" uri="{02D57815-91ED-43cb-92C2-25804820EDAC}">
                        <c15:formulaRef>
                          <c15:sqref>'[UIO_cifras_2016_vr19julio2017.xlsx]TOH pag 29'!$M$3:$X$3</c15:sqref>
                        </c15:formulaRef>
                      </c:ext>
                    </c:extLst>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extLst xmlns:c15="http://schemas.microsoft.com/office/drawing/2012/chart">
                      <c:ext xmlns:c15="http://schemas.microsoft.com/office/drawing/2012/chart" uri="{02D57815-91ED-43cb-92C2-25804820EDAC}">
                        <c15:formulaRef>
                          <c15:sqref>'[UIO_cifras_2016_vr19julio2017.xlsx]TOH pag 29'!$M$28:$X$28</c15:sqref>
                        </c15:formulaRef>
                      </c:ext>
                    </c:extLst>
                    <c:numCache>
                      <c:formatCode>0.0</c:formatCode>
                      <c:ptCount val="12"/>
                      <c:pt idx="0">
                        <c:v>51.883923850303503</c:v>
                      </c:pt>
                      <c:pt idx="1">
                        <c:v>60.943820524320799</c:v>
                      </c:pt>
                      <c:pt idx="2">
                        <c:v>57.5</c:v>
                      </c:pt>
                      <c:pt idx="3">
                        <c:v>54.264872468116998</c:v>
                      </c:pt>
                      <c:pt idx="4">
                        <c:v>55.7154351087772</c:v>
                      </c:pt>
                      <c:pt idx="5">
                        <c:v>56.167516879219797</c:v>
                      </c:pt>
                      <c:pt idx="6">
                        <c:v>57.6</c:v>
                      </c:pt>
                      <c:pt idx="7">
                        <c:v>55.727789236827299</c:v>
                      </c:pt>
                      <c:pt idx="8">
                        <c:v>60.140119872635303</c:v>
                      </c:pt>
                      <c:pt idx="9">
                        <c:v>58.802678404195497</c:v>
                      </c:pt>
                      <c:pt idx="10">
                        <c:v>63.233126169973801</c:v>
                      </c:pt>
                      <c:pt idx="11">
                        <c:v>50.994687383002599</c:v>
                      </c:pt>
                    </c:numCache>
                  </c:numRef>
                </c:val>
                <c:smooth val="0"/>
              </c15:ser>
            </c15:filteredLineSeries>
          </c:ext>
        </c:extLst>
      </c:lineChart>
      <c:catAx>
        <c:axId val="40626483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lang="es-ES" sz="900" b="0" i="0" u="none" strike="noStrike" kern="1200" spc="20" baseline="0">
                <a:solidFill>
                  <a:schemeClr val="dk1">
                    <a:lumMod val="65000"/>
                    <a:lumOff val="35000"/>
                  </a:schemeClr>
                </a:solidFill>
                <a:latin typeface="+mn-lt"/>
                <a:ea typeface="+mn-ea"/>
                <a:cs typeface="+mn-cs"/>
              </a:defRPr>
            </a:pPr>
            <a:endParaRPr lang="es-EC"/>
          </a:p>
        </c:txPr>
        <c:crossAx val="406265224"/>
        <c:crosses val="autoZero"/>
        <c:auto val="1"/>
        <c:lblAlgn val="ctr"/>
        <c:lblOffset val="100"/>
        <c:noMultiLvlLbl val="0"/>
      </c:catAx>
      <c:valAx>
        <c:axId val="406265224"/>
        <c:scaling>
          <c:orientation val="minMax"/>
          <c:min val="38"/>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lang="es-ES" sz="900" b="0" i="0" u="none" strike="noStrike" kern="1200" spc="20" baseline="0">
                <a:solidFill>
                  <a:schemeClr val="dk1">
                    <a:lumMod val="65000"/>
                    <a:lumOff val="35000"/>
                  </a:schemeClr>
                </a:solidFill>
                <a:latin typeface="+mn-lt"/>
                <a:ea typeface="+mn-ea"/>
                <a:cs typeface="+mn-cs"/>
              </a:defRPr>
            </a:pPr>
            <a:endParaRPr lang="es-EC"/>
          </a:p>
        </c:txPr>
        <c:crossAx val="406264832"/>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layout/>
      <c:overlay val="0"/>
      <c:spPr>
        <a:noFill/>
        <a:ln>
          <a:noFill/>
        </a:ln>
        <a:effectLst/>
      </c:spPr>
      <c:txPr>
        <a:bodyPr rot="0" spcFirstLastPara="1" vertOverflow="ellipsis" vert="horz" wrap="square" anchor="ctr" anchorCtr="1"/>
        <a:lstStyle/>
        <a:p>
          <a:pPr>
            <a:defRPr lang="es-ES" sz="1100" b="0" i="0" u="none" strike="noStrike" kern="1200" baseline="0">
              <a:solidFill>
                <a:schemeClr val="dk1">
                  <a:lumMod val="65000"/>
                  <a:lumOff val="35000"/>
                </a:schemeClr>
              </a:solidFill>
              <a:latin typeface="+mn-lt"/>
              <a:ea typeface="+mn-ea"/>
              <a:cs typeface="+mn-cs"/>
            </a:defRPr>
          </a:pPr>
          <a:endParaRPr lang="es-EC"/>
        </a:p>
      </c:txPr>
    </c:legend>
    <c:plotVisOnly val="1"/>
    <c:dispBlanksAs val="gap"/>
    <c:showDLblsOverMax val="0"/>
  </c:chart>
  <c:spPr>
    <a:solidFill>
      <a:schemeClr val="lt1"/>
    </a:solidFill>
    <a:ln w="9525" cap="flat" cmpd="sng" algn="ctr">
      <a:noFill/>
      <a:round/>
    </a:ln>
    <a:effectLst/>
  </c:spPr>
  <c:txPr>
    <a:bodyPr/>
    <a:lstStyle/>
    <a:p>
      <a:pPr>
        <a:defRPr lang="es-ES"/>
      </a:pPr>
      <a:endParaRPr lang="es-EC"/>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s-ES" sz="1800" b="1" i="0" u="none" strike="noStrike" kern="1200" baseline="0">
                <a:solidFill>
                  <a:schemeClr val="dk1">
                    <a:lumMod val="75000"/>
                    <a:lumOff val="25000"/>
                  </a:schemeClr>
                </a:solidFill>
                <a:latin typeface="+mn-lt"/>
                <a:ea typeface="+mn-ea"/>
                <a:cs typeface="+mn-cs"/>
              </a:defRPr>
            </a:pPr>
            <a:r>
              <a:rPr lang="en-US"/>
              <a:t>Estancia media hotelera DMQ</a:t>
            </a:r>
          </a:p>
          <a:p>
            <a:pPr>
              <a:defRPr lang="es-ES" sz="1800" b="1" i="0" u="none" strike="noStrike" kern="1200" baseline="0">
                <a:solidFill>
                  <a:schemeClr val="dk1">
                    <a:lumMod val="75000"/>
                    <a:lumOff val="25000"/>
                  </a:schemeClr>
                </a:solidFill>
                <a:latin typeface="+mn-lt"/>
                <a:ea typeface="+mn-ea"/>
                <a:cs typeface="+mn-cs"/>
              </a:defRPr>
            </a:pPr>
            <a:r>
              <a:rPr lang="en-US"/>
              <a:t>(noches)</a:t>
            </a:r>
          </a:p>
        </c:rich>
      </c:tx>
      <c:layout/>
      <c:overlay val="0"/>
      <c:spPr>
        <a:noFill/>
        <a:ln>
          <a:noFill/>
        </a:ln>
        <a:effectLst/>
      </c:spPr>
    </c:title>
    <c:autoTitleDeleted val="0"/>
    <c:plotArea>
      <c:layout>
        <c:manualLayout>
          <c:layoutTarget val="inner"/>
          <c:xMode val="edge"/>
          <c:yMode val="edge"/>
          <c:x val="6.4536579553929106E-5"/>
          <c:y val="0.19846354312094"/>
          <c:w val="0.94862814721547595"/>
          <c:h val="0.47980082276949398"/>
        </c:manualLayout>
      </c:layout>
      <c:lineChart>
        <c:grouping val="standard"/>
        <c:varyColors val="0"/>
        <c:ser>
          <c:idx val="0"/>
          <c:order val="0"/>
          <c:tx>
            <c:strRef>
              <c:f>'[UIO_cifras_2016_vr19julio2017.xlsx]Estancia hotelera'!$B$2</c:f>
              <c:strCache>
                <c:ptCount val="1"/>
                <c:pt idx="0">
                  <c:v>Estancia media hotelera DMQ (noches)</c:v>
                </c:pt>
              </c:strCache>
            </c:strRef>
          </c:tx>
          <c:spPr>
            <a:ln w="31750" cap="rnd">
              <a:solidFill>
                <a:schemeClr val="accent1"/>
              </a:solidFill>
              <a:round/>
            </a:ln>
            <a:effectLst/>
          </c:spPr>
          <c:marker>
            <c:symbol val="circle"/>
            <c:size val="17"/>
            <c:spPr>
              <a:solidFill>
                <a:schemeClr val="accent1"/>
              </a:solidFill>
              <a:ln>
                <a:noFill/>
              </a:ln>
              <a:effectLst/>
            </c:spPr>
          </c:marker>
          <c:dPt>
            <c:idx val="8"/>
            <c:bubble3D val="0"/>
          </c:dPt>
          <c:dPt>
            <c:idx val="11"/>
            <c:marker>
              <c:spPr>
                <a:solidFill>
                  <a:srgbClr val="FFC000"/>
                </a:solidFill>
                <a:ln>
                  <a:noFill/>
                </a:ln>
                <a:effectLst/>
              </c:spPr>
            </c:marker>
            <c:bubble3D val="0"/>
          </c:dPt>
          <c:dLbls>
            <c:dLbl>
              <c:idx val="11"/>
              <c:spPr>
                <a:noFill/>
                <a:ln>
                  <a:noFill/>
                </a:ln>
                <a:effectLst/>
              </c:spPr>
              <c:txPr>
                <a:bodyPr rot="0" spcFirstLastPara="1" vertOverflow="ellipsis" vert="horz" wrap="square" lIns="38100" tIns="19050" rIns="38100" bIns="19050" anchor="ctr" anchorCtr="1">
                  <a:spAutoFit/>
                </a:bodyPr>
                <a:lstStyle/>
                <a:p>
                  <a:pPr>
                    <a:defRPr lang="es-ES" sz="900" b="1" i="0" u="none" strike="noStrike" kern="1200" baseline="0">
                      <a:solidFill>
                        <a:sysClr val="windowText" lastClr="000000"/>
                      </a:solidFill>
                      <a:latin typeface="+mn-lt"/>
                      <a:ea typeface="+mn-ea"/>
                      <a:cs typeface="+mn-cs"/>
                    </a:defRPr>
                  </a:pPr>
                  <a:endParaRPr lang="es-EC"/>
                </a:p>
              </c:txPr>
              <c:dLblPos val="ct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lang="es-ES" sz="900" b="1" i="0" u="none" strike="noStrike" kern="1200" baseline="0">
                    <a:solidFill>
                      <a:schemeClr val="lt1"/>
                    </a:solidFill>
                    <a:latin typeface="+mn-lt"/>
                    <a:ea typeface="+mn-ea"/>
                    <a:cs typeface="+mn-cs"/>
                  </a:defRPr>
                </a:pPr>
                <a:endParaRPr lang="es-EC"/>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'[UIO_cifras_2016_vr19julio2017.xlsx]Estancia hotelera'!$CR$4:$DC$4</c:f>
              <c:strCache>
                <c:ptCount val="12"/>
                <c:pt idx="0">
                  <c:v>2006</c:v>
                </c:pt>
                <c:pt idx="1">
                  <c:v>2007</c:v>
                </c:pt>
                <c:pt idx="2">
                  <c:v>2008</c:v>
                </c:pt>
                <c:pt idx="3">
                  <c:v>2009</c:v>
                </c:pt>
                <c:pt idx="4">
                  <c:v>2010</c:v>
                </c:pt>
                <c:pt idx="5">
                  <c:v>2011</c:v>
                </c:pt>
                <c:pt idx="6">
                  <c:v>2012</c:v>
                </c:pt>
                <c:pt idx="7">
                  <c:v>2013</c:v>
                </c:pt>
                <c:pt idx="8">
                  <c:v>2014</c:v>
                </c:pt>
                <c:pt idx="9">
                  <c:v>2015</c:v>
                </c:pt>
                <c:pt idx="10">
                  <c:v>2016</c:v>
                </c:pt>
                <c:pt idx="11">
                  <c:v>2017 (e) </c:v>
                </c:pt>
              </c:strCache>
            </c:strRef>
          </c:cat>
          <c:val>
            <c:numRef>
              <c:f>'[UIO_cifras_2016_vr19julio2017.xlsx]Estancia hotelera'!$CR$19:$DC$19</c:f>
              <c:numCache>
                <c:formatCode>0.00</c:formatCode>
                <c:ptCount val="12"/>
                <c:pt idx="0">
                  <c:v>1.6355509319981001</c:v>
                </c:pt>
                <c:pt idx="1">
                  <c:v>1.6057938243488801</c:v>
                </c:pt>
                <c:pt idx="2">
                  <c:v>1.52202935417235</c:v>
                </c:pt>
                <c:pt idx="3">
                  <c:v>1.4659289769839099</c:v>
                </c:pt>
                <c:pt idx="4">
                  <c:v>1.4492757533049201</c:v>
                </c:pt>
                <c:pt idx="5">
                  <c:v>1.48197251130272</c:v>
                </c:pt>
                <c:pt idx="6">
                  <c:v>1.54317265379964</c:v>
                </c:pt>
                <c:pt idx="7">
                  <c:v>1.5994361485517099</c:v>
                </c:pt>
                <c:pt idx="8">
                  <c:v>1.61565751340464</c:v>
                </c:pt>
                <c:pt idx="9">
                  <c:v>1.58558941949829</c:v>
                </c:pt>
                <c:pt idx="10">
                  <c:v>1.5566332188277701</c:v>
                </c:pt>
                <c:pt idx="11">
                  <c:v>1.54481348138869</c:v>
                </c:pt>
              </c:numCache>
            </c:numRef>
          </c:val>
          <c:smooth val="0"/>
        </c:ser>
        <c:dLbls>
          <c:showLegendKey val="0"/>
          <c:showVal val="1"/>
          <c:showCatName val="0"/>
          <c:showSerName val="0"/>
          <c:showPercent val="0"/>
          <c:showBubbleSize val="0"/>
        </c:dLbls>
        <c:marker val="1"/>
        <c:smooth val="0"/>
        <c:axId val="406266008"/>
        <c:axId val="406266400"/>
      </c:lineChart>
      <c:catAx>
        <c:axId val="4062660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lang="es-ES" sz="900" b="0" i="0" u="none" strike="noStrike" kern="1200" cap="all" baseline="0">
                <a:solidFill>
                  <a:schemeClr val="dk1">
                    <a:lumMod val="75000"/>
                    <a:lumOff val="25000"/>
                  </a:schemeClr>
                </a:solidFill>
                <a:latin typeface="+mn-lt"/>
                <a:ea typeface="+mn-ea"/>
                <a:cs typeface="+mn-cs"/>
              </a:defRPr>
            </a:pPr>
            <a:endParaRPr lang="es-EC"/>
          </a:p>
        </c:txPr>
        <c:crossAx val="406266400"/>
        <c:crosses val="autoZero"/>
        <c:auto val="1"/>
        <c:lblAlgn val="ctr"/>
        <c:lblOffset val="100"/>
        <c:noMultiLvlLbl val="0"/>
      </c:catAx>
      <c:valAx>
        <c:axId val="40626640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one"/>
        <c:crossAx val="40626600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lang="es-ES"/>
      </a:pPr>
      <a:endParaRPr lang="es-EC"/>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s-ES" sz="1400" b="0" i="0" u="none" strike="noStrike" kern="1200" cap="none" spc="20" baseline="0">
                <a:solidFill>
                  <a:schemeClr val="tx1">
                    <a:lumMod val="50000"/>
                    <a:lumOff val="50000"/>
                  </a:schemeClr>
                </a:solidFill>
                <a:latin typeface="+mn-lt"/>
                <a:ea typeface="+mn-ea"/>
                <a:cs typeface="+mn-cs"/>
              </a:defRPr>
            </a:pPr>
            <a:r>
              <a:rPr lang="en-US"/>
              <a:t>Consolidado de Capacitación Turística</a:t>
            </a:r>
            <a:r>
              <a:rPr lang="en-US" baseline="0"/>
              <a:t> enero-noviembre 2017.</a:t>
            </a:r>
            <a:endParaRPr lang="en-US"/>
          </a:p>
        </c:rich>
      </c:tx>
      <c:layout>
        <c:manualLayout>
          <c:xMode val="edge"/>
          <c:yMode val="edge"/>
          <c:x val="0.19643066491688499"/>
          <c:y val="2.3121387283237E-2"/>
        </c:manualLayout>
      </c:layout>
      <c:overlay val="0"/>
      <c:spPr>
        <a:noFill/>
        <a:ln>
          <a:noFill/>
        </a:ln>
        <a:effectLst/>
      </c:spPr>
    </c:title>
    <c:autoTitleDeleted val="0"/>
    <c:plotArea>
      <c:layout/>
      <c:barChart>
        <c:barDir val="col"/>
        <c:grouping val="clustered"/>
        <c:varyColors val="0"/>
        <c:ser>
          <c:idx val="0"/>
          <c:order val="0"/>
          <c:tx>
            <c:strRef>
              <c:f>Sheet1!$B$1</c:f>
              <c:strCache>
                <c:ptCount val="1"/>
                <c:pt idx="0">
                  <c:v>Enero</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cat>
            <c:strRef>
              <c:f>Sheet1!$A$2:$A$17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extLst/>
            </c:strRef>
          </c:cat>
          <c:val>
            <c:numRef>
              <c:f>Sheet1!$B$2:$B$18</c:f>
              <c:numCache>
                <c:formatCode>General</c:formatCode>
                <c:ptCount val="16"/>
              </c:numCache>
              <c:extLst/>
            </c:numRef>
          </c:val>
        </c:ser>
        <c:ser>
          <c:idx val="1"/>
          <c:order val="1"/>
          <c:tx>
            <c:strRef>
              <c:f>Sheet1!$C$1</c:f>
              <c:strCache>
                <c:ptCount val="1"/>
                <c:pt idx="0">
                  <c:v>febrero</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cat>
            <c:strRef>
              <c:f>Sheet1!$A$2:$A$17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extLst/>
            </c:strRef>
          </c:cat>
          <c:val>
            <c:numRef>
              <c:f>Sheet1!$C$2:$C$18</c:f>
              <c:numCache>
                <c:formatCode>General</c:formatCode>
                <c:ptCount val="16"/>
                <c:pt idx="2">
                  <c:v>34</c:v>
                </c:pt>
              </c:numCache>
              <c:extLst/>
            </c:numRef>
          </c:val>
        </c:ser>
        <c:ser>
          <c:idx val="2"/>
          <c:order val="2"/>
          <c:tx>
            <c:strRef>
              <c:f>Sheet1!$D$1</c:f>
              <c:strCache>
                <c:ptCount val="1"/>
                <c:pt idx="0">
                  <c:v> marzo</c:v>
                </c:pt>
              </c:strCache>
            </c:strRef>
          </c:tx>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chemeClr>
              </a:solidFill>
              <a:round/>
            </a:ln>
            <a:effectLst>
              <a:outerShdw blurRad="40000" dist="20000" dir="5400000" rotWithShape="0">
                <a:srgbClr val="000000">
                  <a:alpha val="38000"/>
                </a:srgbClr>
              </a:outerShdw>
            </a:effectLst>
          </c:spPr>
          <c:invertIfNegative val="0"/>
          <c:cat>
            <c:strRef>
              <c:f>Sheet1!$A$2:$A$17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extLst/>
            </c:strRef>
          </c:cat>
          <c:val>
            <c:numRef>
              <c:f>Sheet1!$D$2:$D$18</c:f>
              <c:numCache>
                <c:formatCode>General</c:formatCode>
                <c:ptCount val="16"/>
                <c:pt idx="2">
                  <c:v>8</c:v>
                </c:pt>
              </c:numCache>
              <c:extLst/>
            </c:numRef>
          </c:val>
        </c:ser>
        <c:ser>
          <c:idx val="3"/>
          <c:order val="3"/>
          <c:tx>
            <c:strRef>
              <c:f>Sheet1!$E$1</c:f>
              <c:strCache>
                <c:ptCount val="1"/>
                <c:pt idx="0">
                  <c:v>abril</c:v>
                </c:pt>
              </c:strCache>
            </c:strRef>
          </c:tx>
          <c:spPr>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chemeClr>
              </a:solidFill>
              <a:round/>
            </a:ln>
            <a:effectLst>
              <a:outerShdw blurRad="40000" dist="20000" dir="5400000" rotWithShape="0">
                <a:srgbClr val="000000">
                  <a:alpha val="38000"/>
                </a:srgbClr>
              </a:outerShdw>
            </a:effectLst>
          </c:spPr>
          <c:invertIfNegative val="0"/>
          <c:cat>
            <c:strRef>
              <c:f>Sheet1!$A$2:$A$17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extLst/>
            </c:strRef>
          </c:cat>
          <c:val>
            <c:numRef>
              <c:f>Sheet1!$E$2:$E$18</c:f>
              <c:numCache>
                <c:formatCode>General</c:formatCode>
                <c:ptCount val="16"/>
                <c:pt idx="0">
                  <c:v>55</c:v>
                </c:pt>
                <c:pt idx="1">
                  <c:v>194</c:v>
                </c:pt>
              </c:numCache>
              <c:extLst/>
            </c:numRef>
          </c:val>
        </c:ser>
        <c:ser>
          <c:idx val="4"/>
          <c:order val="4"/>
          <c:tx>
            <c:strRef>
              <c:f>Sheet1!$F$1</c:f>
              <c:strCache>
                <c:ptCount val="1"/>
                <c:pt idx="0">
                  <c:v>mayo</c:v>
                </c:pt>
              </c:strCache>
            </c:strRef>
          </c:tx>
          <c:spPr>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chemeClr>
              </a:solidFill>
              <a:round/>
            </a:ln>
            <a:effectLst>
              <a:outerShdw blurRad="40000" dist="20000" dir="5400000" rotWithShape="0">
                <a:srgbClr val="000000">
                  <a:alpha val="38000"/>
                </a:srgbClr>
              </a:outerShdw>
            </a:effectLst>
          </c:spPr>
          <c:invertIfNegative val="0"/>
          <c:cat>
            <c:strRef>
              <c:f>Sheet1!$A$2:$A$17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extLst/>
            </c:strRef>
          </c:cat>
          <c:val>
            <c:numRef>
              <c:f>Sheet1!$F$2:$F$18</c:f>
              <c:numCache>
                <c:formatCode>General</c:formatCode>
                <c:ptCount val="16"/>
                <c:pt idx="3">
                  <c:v>110</c:v>
                </c:pt>
                <c:pt idx="4">
                  <c:v>110</c:v>
                </c:pt>
                <c:pt idx="5">
                  <c:v>25</c:v>
                </c:pt>
                <c:pt idx="6">
                  <c:v>25</c:v>
                </c:pt>
              </c:numCache>
              <c:extLst/>
            </c:numRef>
          </c:val>
        </c:ser>
        <c:ser>
          <c:idx val="5"/>
          <c:order val="5"/>
          <c:tx>
            <c:strRef>
              <c:f>Sheet1!$G$1</c:f>
              <c:strCache>
                <c:ptCount val="1"/>
                <c:pt idx="0">
                  <c:v>junio</c:v>
                </c:pt>
              </c:strCache>
            </c:strRef>
          </c:tx>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chemeClr>
              </a:solidFill>
              <a:round/>
            </a:ln>
            <a:effectLst>
              <a:outerShdw blurRad="40000" dist="20000" dir="5400000" rotWithShape="0">
                <a:srgbClr val="000000">
                  <a:alpha val="38000"/>
                </a:srgbClr>
              </a:outerShdw>
            </a:effectLst>
          </c:spPr>
          <c:invertIfNegative val="0"/>
          <c:cat>
            <c:strRef>
              <c:f>Sheet1!$A$2:$A$17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extLst/>
            </c:strRef>
          </c:cat>
          <c:val>
            <c:numRef>
              <c:f>Sheet1!$G$2:$G$18</c:f>
              <c:numCache>
                <c:formatCode>General</c:formatCode>
                <c:ptCount val="16"/>
                <c:pt idx="5">
                  <c:v>70</c:v>
                </c:pt>
                <c:pt idx="6">
                  <c:v>41</c:v>
                </c:pt>
                <c:pt idx="7">
                  <c:v>40</c:v>
                </c:pt>
                <c:pt idx="14">
                  <c:v>53</c:v>
                </c:pt>
              </c:numCache>
              <c:extLst/>
            </c:numRef>
          </c:val>
        </c:ser>
        <c:ser>
          <c:idx val="6"/>
          <c:order val="6"/>
          <c:tx>
            <c:strRef>
              <c:f>Sheet1!$H$1</c:f>
              <c:strCache>
                <c:ptCount val="1"/>
                <c:pt idx="0">
                  <c:v>julio</c:v>
                </c:pt>
              </c:strCache>
            </c:strRef>
          </c:tx>
          <c:spPr>
            <a:gradFill rotWithShape="1">
              <a:gsLst>
                <a:gs pos="0">
                  <a:schemeClr val="accent1">
                    <a:lumMod val="60000"/>
                    <a:tint val="50000"/>
                    <a:satMod val="300000"/>
                  </a:schemeClr>
                </a:gs>
                <a:gs pos="35000">
                  <a:schemeClr val="accent1">
                    <a:lumMod val="60000"/>
                    <a:tint val="37000"/>
                    <a:satMod val="300000"/>
                  </a:schemeClr>
                </a:gs>
                <a:gs pos="100000">
                  <a:schemeClr val="accent1">
                    <a:lumMod val="60000"/>
                    <a:tint val="15000"/>
                    <a:satMod val="350000"/>
                  </a:schemeClr>
                </a:gs>
              </a:gsLst>
              <a:lin ang="16200000" scaled="1"/>
            </a:gradFill>
            <a:ln w="9525" cap="flat" cmpd="sng" algn="ctr">
              <a:solidFill>
                <a:schemeClr val="accent1">
                  <a:lumMod val="60000"/>
                  <a:shade val="95000"/>
                </a:schemeClr>
              </a:solidFill>
              <a:round/>
            </a:ln>
            <a:effectLst>
              <a:outerShdw blurRad="40000" dist="20000" dir="5400000" rotWithShape="0">
                <a:srgbClr val="000000">
                  <a:alpha val="38000"/>
                </a:srgbClr>
              </a:outerShdw>
            </a:effectLst>
          </c:spPr>
          <c:invertIfNegative val="0"/>
          <c:cat>
            <c:strRef>
              <c:f>Sheet1!$A$2:$A$17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extLst/>
            </c:strRef>
          </c:cat>
          <c:val>
            <c:numRef>
              <c:f>Sheet1!$H$2:$H$18</c:f>
              <c:numCache>
                <c:formatCode>General</c:formatCode>
                <c:ptCount val="16"/>
                <c:pt idx="8">
                  <c:v>32</c:v>
                </c:pt>
                <c:pt idx="9">
                  <c:v>60</c:v>
                </c:pt>
                <c:pt idx="11">
                  <c:v>79</c:v>
                </c:pt>
              </c:numCache>
              <c:extLst/>
            </c:numRef>
          </c:val>
        </c:ser>
        <c:ser>
          <c:idx val="7"/>
          <c:order val="7"/>
          <c:tx>
            <c:strRef>
              <c:f>Sheet1!$I$1</c:f>
              <c:strCache>
                <c:ptCount val="1"/>
                <c:pt idx="0">
                  <c:v>Agosto</c:v>
                </c:pt>
              </c:strCache>
            </c:strRef>
          </c:tx>
          <c:spPr>
            <a:gradFill rotWithShape="1">
              <a:gsLst>
                <a:gs pos="0">
                  <a:schemeClr val="accent2">
                    <a:lumMod val="60000"/>
                    <a:tint val="50000"/>
                    <a:satMod val="300000"/>
                  </a:schemeClr>
                </a:gs>
                <a:gs pos="35000">
                  <a:schemeClr val="accent2">
                    <a:lumMod val="60000"/>
                    <a:tint val="37000"/>
                    <a:satMod val="300000"/>
                  </a:schemeClr>
                </a:gs>
                <a:gs pos="100000">
                  <a:schemeClr val="accent2">
                    <a:lumMod val="60000"/>
                    <a:tint val="15000"/>
                    <a:satMod val="350000"/>
                  </a:schemeClr>
                </a:gs>
              </a:gsLst>
              <a:lin ang="16200000" scaled="1"/>
            </a:gradFill>
            <a:ln w="9525" cap="flat" cmpd="sng" algn="ctr">
              <a:solidFill>
                <a:schemeClr val="accent2">
                  <a:lumMod val="60000"/>
                  <a:shade val="95000"/>
                </a:schemeClr>
              </a:solidFill>
              <a:round/>
            </a:ln>
            <a:effectLst>
              <a:outerShdw blurRad="40000" dist="20000" dir="5400000" rotWithShape="0">
                <a:srgbClr val="000000">
                  <a:alpha val="38000"/>
                </a:srgbClr>
              </a:outerShdw>
            </a:effectLst>
          </c:spPr>
          <c:invertIfNegative val="0"/>
          <c:cat>
            <c:strRef>
              <c:f>Sheet1!$A$2:$A$17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extLst/>
            </c:strRef>
          </c:cat>
          <c:val>
            <c:numRef>
              <c:f>Sheet1!$I$2:$I$18</c:f>
              <c:numCache>
                <c:formatCode>General</c:formatCode>
                <c:ptCount val="16"/>
                <c:pt idx="10">
                  <c:v>42</c:v>
                </c:pt>
              </c:numCache>
              <c:extLst/>
            </c:numRef>
          </c:val>
        </c:ser>
        <c:ser>
          <c:idx val="8"/>
          <c:order val="8"/>
          <c:tx>
            <c:strRef>
              <c:f>Sheet1!$J$1</c:f>
              <c:strCache>
                <c:ptCount val="1"/>
                <c:pt idx="0">
                  <c:v>Septiembre</c:v>
                </c:pt>
              </c:strCache>
            </c:strRef>
          </c:tx>
          <c:spPr>
            <a:gradFill rotWithShape="1">
              <a:gsLst>
                <a:gs pos="0">
                  <a:schemeClr val="accent3">
                    <a:lumMod val="60000"/>
                    <a:tint val="50000"/>
                    <a:satMod val="300000"/>
                  </a:schemeClr>
                </a:gs>
                <a:gs pos="35000">
                  <a:schemeClr val="accent3">
                    <a:lumMod val="60000"/>
                    <a:tint val="37000"/>
                    <a:satMod val="300000"/>
                  </a:schemeClr>
                </a:gs>
                <a:gs pos="100000">
                  <a:schemeClr val="accent3">
                    <a:lumMod val="60000"/>
                    <a:tint val="15000"/>
                    <a:satMod val="350000"/>
                  </a:schemeClr>
                </a:gs>
              </a:gsLst>
              <a:lin ang="16200000" scaled="1"/>
            </a:gradFill>
            <a:ln w="9525" cap="flat" cmpd="sng" algn="ctr">
              <a:solidFill>
                <a:schemeClr val="accent3">
                  <a:lumMod val="60000"/>
                  <a:shade val="95000"/>
                </a:schemeClr>
              </a:solidFill>
              <a:round/>
            </a:ln>
            <a:effectLst>
              <a:outerShdw blurRad="40000" dist="20000" dir="5400000" rotWithShape="0">
                <a:srgbClr val="000000">
                  <a:alpha val="38000"/>
                </a:srgbClr>
              </a:outerShdw>
            </a:effectLst>
          </c:spPr>
          <c:invertIfNegative val="0"/>
          <c:cat>
            <c:strRef>
              <c:f>Sheet1!$A$2:$A$17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extLst/>
            </c:strRef>
          </c:cat>
          <c:val>
            <c:numRef>
              <c:f>Sheet1!$J$2:$J$18</c:f>
              <c:numCache>
                <c:formatCode>General</c:formatCode>
                <c:ptCount val="16"/>
                <c:pt idx="12">
                  <c:v>45</c:v>
                </c:pt>
              </c:numCache>
              <c:extLst/>
            </c:numRef>
          </c:val>
        </c:ser>
        <c:ser>
          <c:idx val="9"/>
          <c:order val="9"/>
          <c:tx>
            <c:strRef>
              <c:f>Sheet1!$K$1</c:f>
              <c:strCache>
                <c:ptCount val="1"/>
                <c:pt idx="0">
                  <c:v>octubre</c:v>
                </c:pt>
              </c:strCache>
            </c:strRef>
          </c:tx>
          <c:spPr>
            <a:gradFill rotWithShape="1">
              <a:gsLst>
                <a:gs pos="0">
                  <a:schemeClr val="accent4">
                    <a:lumMod val="60000"/>
                    <a:tint val="50000"/>
                    <a:satMod val="300000"/>
                  </a:schemeClr>
                </a:gs>
                <a:gs pos="35000">
                  <a:schemeClr val="accent4">
                    <a:lumMod val="60000"/>
                    <a:tint val="37000"/>
                    <a:satMod val="300000"/>
                  </a:schemeClr>
                </a:gs>
                <a:gs pos="100000">
                  <a:schemeClr val="accent4">
                    <a:lumMod val="60000"/>
                    <a:tint val="15000"/>
                    <a:satMod val="350000"/>
                  </a:schemeClr>
                </a:gs>
              </a:gsLst>
              <a:lin ang="16200000" scaled="1"/>
            </a:gradFill>
            <a:ln w="9525" cap="flat" cmpd="sng" algn="ctr">
              <a:solidFill>
                <a:schemeClr val="accent4">
                  <a:lumMod val="60000"/>
                  <a:shade val="95000"/>
                </a:schemeClr>
              </a:solidFill>
              <a:round/>
            </a:ln>
            <a:effectLst>
              <a:outerShdw blurRad="40000" dist="20000" dir="5400000" rotWithShape="0">
                <a:srgbClr val="000000">
                  <a:alpha val="38000"/>
                </a:srgbClr>
              </a:outerShdw>
            </a:effectLst>
          </c:spPr>
          <c:invertIfNegative val="0"/>
          <c:cat>
            <c:strRef>
              <c:f>Sheet1!$A$2:$A$17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extLst/>
            </c:strRef>
          </c:cat>
          <c:val>
            <c:numRef>
              <c:f>Sheet1!$K$2:$K$18</c:f>
              <c:numCache>
                <c:formatCode>General</c:formatCode>
                <c:ptCount val="16"/>
                <c:pt idx="5">
                  <c:v>27</c:v>
                </c:pt>
                <c:pt idx="10">
                  <c:v>19</c:v>
                </c:pt>
                <c:pt idx="13">
                  <c:v>15</c:v>
                </c:pt>
              </c:numCache>
              <c:extLst/>
            </c:numRef>
          </c:val>
        </c:ser>
        <c:ser>
          <c:idx val="10"/>
          <c:order val="10"/>
          <c:tx>
            <c:strRef>
              <c:f>Sheet1!$L$1</c:f>
              <c:strCache>
                <c:ptCount val="1"/>
                <c:pt idx="0">
                  <c:v>noviembre</c:v>
                </c:pt>
              </c:strCache>
            </c:strRef>
          </c:tx>
          <c:spPr>
            <a:gradFill rotWithShape="1">
              <a:gsLst>
                <a:gs pos="0">
                  <a:schemeClr val="accent5">
                    <a:lumMod val="60000"/>
                    <a:tint val="50000"/>
                    <a:satMod val="300000"/>
                  </a:schemeClr>
                </a:gs>
                <a:gs pos="35000">
                  <a:schemeClr val="accent5">
                    <a:lumMod val="60000"/>
                    <a:tint val="37000"/>
                    <a:satMod val="300000"/>
                  </a:schemeClr>
                </a:gs>
                <a:gs pos="100000">
                  <a:schemeClr val="accent5">
                    <a:lumMod val="60000"/>
                    <a:tint val="15000"/>
                    <a:satMod val="350000"/>
                  </a:schemeClr>
                </a:gs>
              </a:gsLst>
              <a:lin ang="16200000" scaled="1"/>
            </a:gradFill>
            <a:ln w="9525" cap="flat" cmpd="sng" algn="ctr">
              <a:solidFill>
                <a:schemeClr val="accent5">
                  <a:lumMod val="60000"/>
                  <a:shade val="95000"/>
                </a:schemeClr>
              </a:solidFill>
              <a:round/>
            </a:ln>
            <a:effectLst>
              <a:outerShdw blurRad="40000" dist="20000" dir="5400000" rotWithShape="0">
                <a:srgbClr val="000000">
                  <a:alpha val="38000"/>
                </a:srgbClr>
              </a:outerShdw>
            </a:effectLst>
          </c:spPr>
          <c:invertIfNegative val="0"/>
          <c:cat>
            <c:strRef>
              <c:f>Sheet1!$A$2:$A$17</c:f>
              <c:strCache>
                <c:ptCount val="16"/>
                <c:pt idx="0">
                  <c:v>Prevención de Incendios </c:v>
                </c:pt>
                <c:pt idx="1">
                  <c:v>Preparación para una inspección técnica </c:v>
                </c:pt>
                <c:pt idx="2">
                  <c:v>Tasa de facilidades turísticas</c:v>
                </c:pt>
                <c:pt idx="3">
                  <c:v>Uso de extintores</c:v>
                </c:pt>
                <c:pt idx="4">
                  <c:v>Plan de emergencia</c:v>
                </c:pt>
                <c:pt idx="5">
                  <c:v>Buenas prácticas de manufactura</c:v>
                </c:pt>
                <c:pt idx="6">
                  <c:v>Técnicas de Ventas</c:v>
                </c:pt>
                <c:pt idx="7">
                  <c:v>Camarera de Pisos</c:v>
                </c:pt>
                <c:pt idx="8">
                  <c:v>Tecnología y Comunicación</c:v>
                </c:pt>
                <c:pt idx="9">
                  <c:v>Regulación Food Parks</c:v>
                </c:pt>
                <c:pt idx="10">
                  <c:v>Norma Técnica La Ronda</c:v>
                </c:pt>
                <c:pt idx="11">
                  <c:v>Normativa Turística para Servicio al Cliente y Adm Zonales</c:v>
                </c:pt>
                <c:pt idx="12">
                  <c:v>Normativa Turística para Servicio al Cliente y AMC</c:v>
                </c:pt>
                <c:pt idx="13">
                  <c:v>Normativa Turística y proceso de regulación Mintur e Intendencia</c:v>
                </c:pt>
                <c:pt idx="14">
                  <c:v>Cata de Chocolate Pacari-Distintivo Q</c:v>
                </c:pt>
                <c:pt idx="15">
                  <c:v>Conducción inteligente.</c:v>
                </c:pt>
              </c:strCache>
              <c:extLst/>
            </c:strRef>
          </c:cat>
          <c:val>
            <c:numRef>
              <c:f>Sheet1!$L$2:$L$18</c:f>
              <c:numCache>
                <c:formatCode>General</c:formatCode>
                <c:ptCount val="16"/>
                <c:pt idx="15">
                  <c:v>46</c:v>
                </c:pt>
              </c:numCache>
              <c:extLst/>
            </c:numRef>
          </c:val>
        </c:ser>
        <c:dLbls>
          <c:showLegendKey val="0"/>
          <c:showVal val="0"/>
          <c:showCatName val="0"/>
          <c:showSerName val="0"/>
          <c:showPercent val="0"/>
          <c:showBubbleSize val="0"/>
        </c:dLbls>
        <c:gapWidth val="100"/>
        <c:axId val="403918712"/>
        <c:axId val="403919104"/>
      </c:barChart>
      <c:catAx>
        <c:axId val="403918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50000"/>
                    <a:lumOff val="50000"/>
                  </a:schemeClr>
                </a:solidFill>
                <a:latin typeface="+mn-lt"/>
                <a:ea typeface="+mn-ea"/>
                <a:cs typeface="+mn-cs"/>
              </a:defRPr>
            </a:pPr>
            <a:endParaRPr lang="es-EC"/>
          </a:p>
        </c:txPr>
        <c:crossAx val="403919104"/>
        <c:crosses val="autoZero"/>
        <c:auto val="1"/>
        <c:lblAlgn val="ctr"/>
        <c:lblOffset val="100"/>
        <c:noMultiLvlLbl val="0"/>
      </c:catAx>
      <c:valAx>
        <c:axId val="403919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50000"/>
                    <a:lumOff val="50000"/>
                  </a:schemeClr>
                </a:solidFill>
                <a:latin typeface="+mn-lt"/>
                <a:ea typeface="+mn-ea"/>
                <a:cs typeface="+mn-cs"/>
              </a:defRPr>
            </a:pPr>
            <a:endParaRPr lang="es-EC"/>
          </a:p>
        </c:txPr>
        <c:crossAx val="4039187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s-ES" sz="900" b="0" i="0" u="none" strike="noStrike" kern="1200" baseline="0">
              <a:solidFill>
                <a:schemeClr val="tx1">
                  <a:lumMod val="50000"/>
                  <a:lumOff val="50000"/>
                </a:schemeClr>
              </a:solidFill>
              <a:latin typeface="+mn-lt"/>
              <a:ea typeface="+mn-ea"/>
              <a:cs typeface="+mn-cs"/>
            </a:defRPr>
          </a:pPr>
          <a:endParaRPr lang="es-EC"/>
        </a:p>
      </c:txPr>
    </c:legend>
    <c:plotVisOnly val="1"/>
    <c:dispBlanksAs val="gap"/>
    <c:showDLblsOverMax val="0"/>
  </c:chart>
  <c:spPr>
    <a:noFill/>
    <a:ln w="9525" cap="flat" cmpd="sng" algn="ctr">
      <a:noFill/>
      <a:round/>
    </a:ln>
    <a:effectLst/>
  </c:spPr>
  <c:txPr>
    <a:bodyPr/>
    <a:lstStyle/>
    <a:p>
      <a:pPr>
        <a:defRPr/>
      </a:pPr>
      <a:endParaRPr lang="es-EC"/>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s-ES" sz="1400" b="0" i="0" u="none" strike="noStrike" kern="1200" spc="0" baseline="0">
                <a:solidFill>
                  <a:schemeClr val="tx1">
                    <a:lumMod val="65000"/>
                    <a:lumOff val="35000"/>
                  </a:schemeClr>
                </a:solidFill>
                <a:latin typeface="+mn-lt"/>
                <a:ea typeface="+mn-ea"/>
                <a:cs typeface="+mn-cs"/>
              </a:defRPr>
            </a:pPr>
            <a:r>
              <a:rPr lang="es-EC" sz="1800" b="1" i="0" baseline="0">
                <a:effectLst/>
              </a:rPr>
              <a:t>ESTABLECIMIENTOS VS INSPECCIONES</a:t>
            </a:r>
            <a:endParaRPr lang="es-EC">
              <a:effectLst/>
            </a:endParaRPr>
          </a:p>
        </c:rich>
      </c:tx>
      <c:layout/>
      <c:overlay val="0"/>
      <c:spPr>
        <a:noFill/>
        <a:ln>
          <a:noFill/>
        </a:ln>
        <a:effectLst/>
      </c:spPr>
      <c:txPr>
        <a:bodyPr rot="0" spcFirstLastPara="1" vertOverflow="ellipsis" vert="horz" wrap="square" anchor="ctr" anchorCtr="1"/>
        <a:lstStyle/>
        <a:p>
          <a:pPr>
            <a:defRPr lang="es-ES" sz="1400" b="0" i="0" u="none" strike="noStrike" kern="1200" spc="0" baseline="0">
              <a:solidFill>
                <a:schemeClr val="tx1">
                  <a:lumMod val="65000"/>
                  <a:lumOff val="35000"/>
                </a:schemeClr>
              </a:solidFill>
              <a:latin typeface="+mn-lt"/>
              <a:ea typeface="+mn-ea"/>
              <a:cs typeface="+mn-cs"/>
            </a:defRPr>
          </a:pPr>
          <a:endParaRPr lang="es-EC"/>
        </a:p>
      </c:txPr>
    </c:title>
    <c:autoTitleDeleted val="0"/>
    <c:plotArea>
      <c:layout/>
      <c:barChart>
        <c:barDir val="col"/>
        <c:grouping val="clustered"/>
        <c:varyColors val="0"/>
        <c:ser>
          <c:idx val="0"/>
          <c:order val="0"/>
          <c:tx>
            <c:strRef>
              <c:f>'[INDICADORES DICIEMBRE.xlsx]Hoja1'!$E$4</c:f>
              <c:strCache>
                <c:ptCount val="1"/>
                <c:pt idx="0">
                  <c:v>ESTABLECIMIENTOS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DICIEMBRE.xlsx]Hoja1'!$F$3:$H$3</c:f>
              <c:strCache>
                <c:ptCount val="3"/>
                <c:pt idx="0">
                  <c:v>MATRIZ</c:v>
                </c:pt>
                <c:pt idx="1">
                  <c:v>AMC</c:v>
                </c:pt>
                <c:pt idx="2">
                  <c:v>TOTAL</c:v>
                </c:pt>
              </c:strCache>
            </c:strRef>
          </c:cat>
          <c:val>
            <c:numRef>
              <c:f>'[INDICADORES DICIEMBRE.xlsx]Hoja1'!$F$4:$H$4</c:f>
              <c:numCache>
                <c:formatCode>General</c:formatCode>
                <c:ptCount val="3"/>
                <c:pt idx="0">
                  <c:v>3453</c:v>
                </c:pt>
                <c:pt idx="1">
                  <c:v>575</c:v>
                </c:pt>
                <c:pt idx="2">
                  <c:v>4028</c:v>
                </c:pt>
              </c:numCache>
            </c:numRef>
          </c:val>
        </c:ser>
        <c:ser>
          <c:idx val="1"/>
          <c:order val="1"/>
          <c:tx>
            <c:strRef>
              <c:f>'[INDICADORES DICIEMBRE.xlsx]Hoja1'!$E$5</c:f>
              <c:strCache>
                <c:ptCount val="1"/>
                <c:pt idx="0">
                  <c:v>INSPECCIONES</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DICIEMBRE.xlsx]Hoja1'!$F$3:$H$3</c:f>
              <c:strCache>
                <c:ptCount val="3"/>
                <c:pt idx="0">
                  <c:v>MATRIZ</c:v>
                </c:pt>
                <c:pt idx="1">
                  <c:v>AMC</c:v>
                </c:pt>
                <c:pt idx="2">
                  <c:v>TOTAL</c:v>
                </c:pt>
              </c:strCache>
            </c:strRef>
          </c:cat>
          <c:val>
            <c:numRef>
              <c:f>'[INDICADORES DICIEMBRE.xlsx]Hoja1'!$F$5:$H$5</c:f>
              <c:numCache>
                <c:formatCode>General</c:formatCode>
                <c:ptCount val="3"/>
                <c:pt idx="0">
                  <c:v>5688</c:v>
                </c:pt>
                <c:pt idx="1">
                  <c:v>575</c:v>
                </c:pt>
                <c:pt idx="2">
                  <c:v>6263</c:v>
                </c:pt>
              </c:numCache>
            </c:numRef>
          </c:val>
        </c:ser>
        <c:dLbls>
          <c:showLegendKey val="0"/>
          <c:showVal val="0"/>
          <c:showCatName val="0"/>
          <c:showSerName val="0"/>
          <c:showPercent val="0"/>
          <c:showBubbleSize val="0"/>
        </c:dLbls>
        <c:gapWidth val="219"/>
        <c:overlap val="-27"/>
        <c:axId val="406257776"/>
        <c:axId val="406258168"/>
      </c:barChart>
      <c:catAx>
        <c:axId val="406257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EC"/>
          </a:p>
        </c:txPr>
        <c:crossAx val="406258168"/>
        <c:crosses val="autoZero"/>
        <c:auto val="1"/>
        <c:lblAlgn val="ctr"/>
        <c:lblOffset val="100"/>
        <c:noMultiLvlLbl val="0"/>
      </c:catAx>
      <c:valAx>
        <c:axId val="406258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EC"/>
          </a:p>
        </c:txPr>
        <c:crossAx val="4062577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EC"/>
        </a:p>
      </c:txPr>
    </c:legend>
    <c:plotVisOnly val="1"/>
    <c:dispBlanksAs val="gap"/>
    <c:showDLblsOverMax val="0"/>
  </c:chart>
  <c:spPr>
    <a:noFill/>
    <a:ln>
      <a:noFill/>
    </a:ln>
    <a:effectLst/>
  </c:spPr>
  <c:txPr>
    <a:bodyPr/>
    <a:lstStyle/>
    <a:p>
      <a:pPr>
        <a:defRPr/>
      </a:pPr>
      <a:endParaRPr lang="es-EC"/>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6775002583154E-2"/>
          <c:y val="7.1715982123081695E-2"/>
          <c:w val="0.91781871424679895"/>
          <c:h val="0.77260700457463904"/>
        </c:manualLayout>
      </c:layout>
      <c:barChart>
        <c:barDir val="col"/>
        <c:grouping val="clustered"/>
        <c:varyColors val="0"/>
        <c:ser>
          <c:idx val="0"/>
          <c:order val="0"/>
          <c:tx>
            <c:strRef>
              <c:f>'[INDICADORES DICIEMBRE.xlsx]Hoja1'!$O$3</c:f>
              <c:strCache>
                <c:ptCount val="1"/>
                <c:pt idx="0">
                  <c:v>SOLICITUDES CON INSPECCIÓN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DICIEMBRE.xlsx]Hoja1'!$N$4:$N$8</c:f>
              <c:strCache>
                <c:ptCount val="5"/>
                <c:pt idx="0">
                  <c:v>LUAE</c:v>
                </c:pt>
                <c:pt idx="1">
                  <c:v>RENLUAE</c:v>
                </c:pt>
                <c:pt idx="2">
                  <c:v>BARRIDO</c:v>
                </c:pt>
                <c:pt idx="3">
                  <c:v>AMC</c:v>
                </c:pt>
                <c:pt idx="4">
                  <c:v>TOTAL</c:v>
                </c:pt>
              </c:strCache>
            </c:strRef>
          </c:cat>
          <c:val>
            <c:numRef>
              <c:f>'[INDICADORES DICIEMBRE.xlsx]Hoja1'!$O$4:$O$8</c:f>
              <c:numCache>
                <c:formatCode>General</c:formatCode>
                <c:ptCount val="5"/>
                <c:pt idx="0">
                  <c:v>2356</c:v>
                </c:pt>
                <c:pt idx="1">
                  <c:v>405</c:v>
                </c:pt>
                <c:pt idx="2">
                  <c:v>709</c:v>
                </c:pt>
                <c:pt idx="3">
                  <c:v>558</c:v>
                </c:pt>
                <c:pt idx="4">
                  <c:v>4028</c:v>
                </c:pt>
              </c:numCache>
            </c:numRef>
          </c:val>
        </c:ser>
        <c:ser>
          <c:idx val="1"/>
          <c:order val="1"/>
          <c:tx>
            <c:strRef>
              <c:f>'[INDICADORES DICIEMBRE.xlsx]Hoja1'!$P$3</c:f>
              <c:strCache>
                <c:ptCount val="1"/>
                <c:pt idx="0">
                  <c:v>SOLICITUDES SIN INSPECCIÓN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DICIEMBRE.xlsx]Hoja1'!$N$4:$N$8</c:f>
              <c:strCache>
                <c:ptCount val="5"/>
                <c:pt idx="0">
                  <c:v>LUAE</c:v>
                </c:pt>
                <c:pt idx="1">
                  <c:v>RENLUAE</c:v>
                </c:pt>
                <c:pt idx="2">
                  <c:v>BARRIDO</c:v>
                </c:pt>
                <c:pt idx="3">
                  <c:v>AMC</c:v>
                </c:pt>
                <c:pt idx="4">
                  <c:v>TOTAL</c:v>
                </c:pt>
              </c:strCache>
            </c:strRef>
          </c:cat>
          <c:val>
            <c:numRef>
              <c:f>'[INDICADORES DICIEMBRE.xlsx]Hoja1'!$P$4:$P$8</c:f>
              <c:numCache>
                <c:formatCode>General</c:formatCode>
                <c:ptCount val="5"/>
                <c:pt idx="0">
                  <c:v>510</c:v>
                </c:pt>
                <c:pt idx="1">
                  <c:v>823</c:v>
                </c:pt>
                <c:pt idx="2">
                  <c:v>0</c:v>
                </c:pt>
                <c:pt idx="3">
                  <c:v>45</c:v>
                </c:pt>
                <c:pt idx="4">
                  <c:v>1378</c:v>
                </c:pt>
              </c:numCache>
            </c:numRef>
          </c:val>
        </c:ser>
        <c:ser>
          <c:idx val="2"/>
          <c:order val="2"/>
          <c:tx>
            <c:strRef>
              <c:f>'[INDICADORES DICIEMBRE.xlsx]Hoja1'!$Q$3</c:f>
              <c:strCache>
                <c:ptCount val="1"/>
                <c:pt idx="0">
                  <c:v>TOTAL SOLICITUDES </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DICIEMBRE.xlsx]Hoja1'!$N$4:$N$8</c:f>
              <c:strCache>
                <c:ptCount val="5"/>
                <c:pt idx="0">
                  <c:v>LUAE</c:v>
                </c:pt>
                <c:pt idx="1">
                  <c:v>RENLUAE</c:v>
                </c:pt>
                <c:pt idx="2">
                  <c:v>BARRIDO</c:v>
                </c:pt>
                <c:pt idx="3">
                  <c:v>AMC</c:v>
                </c:pt>
                <c:pt idx="4">
                  <c:v>TOTAL</c:v>
                </c:pt>
              </c:strCache>
            </c:strRef>
          </c:cat>
          <c:val>
            <c:numRef>
              <c:f>'[INDICADORES DICIEMBRE.xlsx]Hoja1'!$Q$4:$Q$8</c:f>
              <c:numCache>
                <c:formatCode>General</c:formatCode>
                <c:ptCount val="5"/>
                <c:pt idx="0">
                  <c:v>2866</c:v>
                </c:pt>
                <c:pt idx="1">
                  <c:v>1228</c:v>
                </c:pt>
                <c:pt idx="2">
                  <c:v>709</c:v>
                </c:pt>
                <c:pt idx="3">
                  <c:v>603</c:v>
                </c:pt>
                <c:pt idx="4">
                  <c:v>5406</c:v>
                </c:pt>
              </c:numCache>
            </c:numRef>
          </c:val>
        </c:ser>
        <c:dLbls>
          <c:showLegendKey val="0"/>
          <c:showVal val="0"/>
          <c:showCatName val="0"/>
          <c:showSerName val="0"/>
          <c:showPercent val="0"/>
          <c:showBubbleSize val="0"/>
        </c:dLbls>
        <c:gapWidth val="219"/>
        <c:overlap val="-27"/>
        <c:axId val="406257384"/>
        <c:axId val="406258952"/>
      </c:barChart>
      <c:catAx>
        <c:axId val="406257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EC"/>
          </a:p>
        </c:txPr>
        <c:crossAx val="406258952"/>
        <c:crosses val="autoZero"/>
        <c:auto val="1"/>
        <c:lblAlgn val="ctr"/>
        <c:lblOffset val="100"/>
        <c:noMultiLvlLbl val="0"/>
      </c:catAx>
      <c:valAx>
        <c:axId val="406258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EC"/>
          </a:p>
        </c:txPr>
        <c:crossAx val="4062573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EC"/>
        </a:p>
      </c:txPr>
    </c:legend>
    <c:plotVisOnly val="1"/>
    <c:dispBlanksAs val="gap"/>
    <c:showDLblsOverMax val="0"/>
  </c:chart>
  <c:spPr>
    <a:noFill/>
    <a:ln>
      <a:noFill/>
    </a:ln>
    <a:effectLst/>
  </c:spPr>
  <c:txPr>
    <a:bodyPr/>
    <a:lstStyle/>
    <a:p>
      <a:pPr>
        <a:defRPr/>
      </a:pPr>
      <a:endParaRPr lang="es-EC"/>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s-ES" sz="1400" b="0" i="0" u="none" strike="noStrike" kern="1200" spc="0" baseline="0">
                <a:solidFill>
                  <a:schemeClr val="tx1">
                    <a:lumMod val="65000"/>
                    <a:lumOff val="35000"/>
                  </a:schemeClr>
                </a:solidFill>
                <a:latin typeface="+mn-lt"/>
                <a:ea typeface="+mn-ea"/>
                <a:cs typeface="+mn-cs"/>
              </a:defRPr>
            </a:pPr>
            <a:r>
              <a:rPr lang="es-EC" sz="1600" b="1"/>
              <a:t>Avance</a:t>
            </a:r>
            <a:r>
              <a:rPr lang="es-EC" sz="1600" b="1" baseline="0"/>
              <a:t> anual Enero-Diciembre 2017</a:t>
            </a:r>
            <a:endParaRPr lang="es-EC" sz="1600" b="1"/>
          </a:p>
        </c:rich>
      </c:tx>
      <c:layout/>
      <c:overlay val="0"/>
      <c:spPr>
        <a:noFill/>
        <a:ln>
          <a:noFill/>
        </a:ln>
        <a:effectLst/>
      </c:spPr>
    </c:title>
    <c:autoTitleDeleted val="0"/>
    <c:plotArea>
      <c:layout/>
      <c:barChart>
        <c:barDir val="col"/>
        <c:grouping val="clustered"/>
        <c:varyColors val="0"/>
        <c:ser>
          <c:idx val="0"/>
          <c:order val="0"/>
          <c:tx>
            <c:strRef>
              <c:f>'[INDICADORES DICIEMBRE.xlsx]Hoja1'!$O$242</c:f>
              <c:strCache>
                <c:ptCount val="1"/>
                <c:pt idx="0">
                  <c:v>POA EMPRESA DMQ</c:v>
                </c:pt>
              </c:strCache>
            </c:strRef>
          </c:tx>
          <c:spPr>
            <a:pattFill prst="pct60">
              <a:fgClr>
                <a:schemeClr val="accent2">
                  <a:lumMod val="75000"/>
                </a:schemeClr>
              </a:fgClr>
              <a:bgClr>
                <a:schemeClr val="bg1"/>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DICIEMBRE.xlsx]Hoja1'!$N$243:$N$247</c:f>
              <c:strCache>
                <c:ptCount val="5"/>
                <c:pt idx="0">
                  <c:v>Trimestre 1, ene-mar 2017</c:v>
                </c:pt>
                <c:pt idx="1">
                  <c:v>Trimestre 2, abril-junio 2017</c:v>
                </c:pt>
                <c:pt idx="2">
                  <c:v>Trimestre 3, julio-sept 2017</c:v>
                </c:pt>
                <c:pt idx="3">
                  <c:v>Trimestre 4, oct-dic 2017</c:v>
                </c:pt>
                <c:pt idx="4">
                  <c:v>TTL</c:v>
                </c:pt>
              </c:strCache>
            </c:strRef>
          </c:cat>
          <c:val>
            <c:numRef>
              <c:f>'[INDICADORES DICIEMBRE.xlsx]Hoja1'!$O$243:$O$247</c:f>
              <c:numCache>
                <c:formatCode>General</c:formatCode>
                <c:ptCount val="5"/>
                <c:pt idx="0">
                  <c:v>225</c:v>
                </c:pt>
                <c:pt idx="1">
                  <c:v>500</c:v>
                </c:pt>
                <c:pt idx="2">
                  <c:v>700</c:v>
                </c:pt>
                <c:pt idx="3">
                  <c:v>575</c:v>
                </c:pt>
                <c:pt idx="4">
                  <c:v>2000</c:v>
                </c:pt>
              </c:numCache>
            </c:numRef>
          </c:val>
        </c:ser>
        <c:ser>
          <c:idx val="1"/>
          <c:order val="1"/>
          <c:tx>
            <c:strRef>
              <c:f>'[INDICADORES DICIEMBRE.xlsx]Hoja1'!$P$242</c:f>
              <c:strCache>
                <c:ptCount val="1"/>
                <c:pt idx="0">
                  <c:v>inspecciones DMQ</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DICIEMBRE.xlsx]Hoja1'!$N$243:$N$247</c:f>
              <c:strCache>
                <c:ptCount val="5"/>
                <c:pt idx="0">
                  <c:v>Trimestre 1, ene-mar 2017</c:v>
                </c:pt>
                <c:pt idx="1">
                  <c:v>Trimestre 2, abril-junio 2017</c:v>
                </c:pt>
                <c:pt idx="2">
                  <c:v>Trimestre 3, julio-sept 2017</c:v>
                </c:pt>
                <c:pt idx="3">
                  <c:v>Trimestre 4, oct-dic 2017</c:v>
                </c:pt>
                <c:pt idx="4">
                  <c:v>TTL</c:v>
                </c:pt>
              </c:strCache>
            </c:strRef>
          </c:cat>
          <c:val>
            <c:numRef>
              <c:f>'[INDICADORES DICIEMBRE.xlsx]Hoja1'!$P$243:$P$247</c:f>
              <c:numCache>
                <c:formatCode>General</c:formatCode>
                <c:ptCount val="5"/>
                <c:pt idx="0">
                  <c:v>478</c:v>
                </c:pt>
                <c:pt idx="1">
                  <c:v>954</c:v>
                </c:pt>
                <c:pt idx="2">
                  <c:v>809</c:v>
                </c:pt>
                <c:pt idx="3">
                  <c:v>924</c:v>
                </c:pt>
                <c:pt idx="4">
                  <c:v>3165</c:v>
                </c:pt>
              </c:numCache>
            </c:numRef>
          </c:val>
        </c:ser>
        <c:ser>
          <c:idx val="3"/>
          <c:order val="3"/>
          <c:tx>
            <c:strRef>
              <c:f>'[INDICADORES DICIEMBRE.xlsx]Hoja1'!$R$242</c:f>
              <c:strCache>
                <c:ptCount val="1"/>
                <c:pt idx="0">
                  <c:v>POA EMPRESA ZETS</c:v>
                </c:pt>
              </c:strCache>
            </c:strRef>
          </c:tx>
          <c:spPr>
            <a:pattFill prst="pct60">
              <a:fgClr>
                <a:schemeClr val="accent1">
                  <a:lumMod val="75000"/>
                </a:schemeClr>
              </a:fgClr>
              <a:bgClr>
                <a:schemeClr val="bg1"/>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DICIEMBRE.xlsx]Hoja1'!$N$243:$N$247</c:f>
              <c:strCache>
                <c:ptCount val="5"/>
                <c:pt idx="0">
                  <c:v>Trimestre 1, ene-mar 2017</c:v>
                </c:pt>
                <c:pt idx="1">
                  <c:v>Trimestre 2, abril-junio 2017</c:v>
                </c:pt>
                <c:pt idx="2">
                  <c:v>Trimestre 3, julio-sept 2017</c:v>
                </c:pt>
                <c:pt idx="3">
                  <c:v>Trimestre 4, oct-dic 2017</c:v>
                </c:pt>
                <c:pt idx="4">
                  <c:v>TTL</c:v>
                </c:pt>
              </c:strCache>
            </c:strRef>
          </c:cat>
          <c:val>
            <c:numRef>
              <c:f>'[INDICADORES DICIEMBRE.xlsx]Hoja1'!$R$243:$R$247</c:f>
              <c:numCache>
                <c:formatCode>General</c:formatCode>
                <c:ptCount val="5"/>
                <c:pt idx="0">
                  <c:v>355</c:v>
                </c:pt>
                <c:pt idx="1">
                  <c:v>500</c:v>
                </c:pt>
                <c:pt idx="2">
                  <c:v>500</c:v>
                </c:pt>
                <c:pt idx="3">
                  <c:v>565</c:v>
                </c:pt>
                <c:pt idx="4">
                  <c:v>1920</c:v>
                </c:pt>
              </c:numCache>
            </c:numRef>
          </c:val>
        </c:ser>
        <c:ser>
          <c:idx val="4"/>
          <c:order val="4"/>
          <c:tx>
            <c:strRef>
              <c:f>'[INDICADORES DICIEMBRE.xlsx]Hoja1'!$S$242</c:f>
              <c:strCache>
                <c:ptCount val="1"/>
                <c:pt idx="0">
                  <c:v>inspecciones ZETs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'[INDICADORES DICIEMBRE.xlsx]Hoja1'!$N$243:$N$247</c:f>
              <c:strCache>
                <c:ptCount val="5"/>
                <c:pt idx="0">
                  <c:v>Trimestre 1, ene-mar 2017</c:v>
                </c:pt>
                <c:pt idx="1">
                  <c:v>Trimestre 2, abril-junio 2017</c:v>
                </c:pt>
                <c:pt idx="2">
                  <c:v>Trimestre 3, julio-sept 2017</c:v>
                </c:pt>
                <c:pt idx="3">
                  <c:v>Trimestre 4, oct-dic 2017</c:v>
                </c:pt>
                <c:pt idx="4">
                  <c:v>TTL</c:v>
                </c:pt>
              </c:strCache>
            </c:strRef>
          </c:cat>
          <c:val>
            <c:numRef>
              <c:f>'[INDICADORES DICIEMBRE.xlsx]Hoja1'!$S$243:$S$247</c:f>
              <c:numCache>
                <c:formatCode>General</c:formatCode>
                <c:ptCount val="5"/>
                <c:pt idx="0">
                  <c:v>439</c:v>
                </c:pt>
                <c:pt idx="1">
                  <c:v>974</c:v>
                </c:pt>
                <c:pt idx="2">
                  <c:v>883</c:v>
                </c:pt>
                <c:pt idx="3">
                  <c:v>802</c:v>
                </c:pt>
                <c:pt idx="4">
                  <c:v>3098</c:v>
                </c:pt>
              </c:numCache>
            </c:numRef>
          </c:val>
        </c:ser>
        <c:ser>
          <c:idx val="5"/>
          <c:order val="5"/>
          <c:tx>
            <c:strRef>
              <c:f>'[INDICADORES DICIEMBRE.xlsx]Hoja1'!$T$242</c:f>
              <c:strCache>
                <c:ptCount val="1"/>
                <c:pt idx="0">
                  <c:v>%</c:v>
                </c:pt>
              </c:strCache>
            </c:strRef>
          </c:tx>
          <c:spPr>
            <a:solidFill>
              <a:schemeClr val="accent6"/>
            </a:solidFill>
            <a:ln>
              <a:noFill/>
            </a:ln>
            <a:effectLst/>
          </c:spPr>
          <c:invertIfNegative val="0"/>
          <c:cat>
            <c:strRef>
              <c:f>'[INDICADORES DICIEMBRE.xlsx]Hoja1'!$N$243:$N$247</c:f>
              <c:strCache>
                <c:ptCount val="5"/>
                <c:pt idx="0">
                  <c:v>Trimestre 1, ene-mar 2017</c:v>
                </c:pt>
                <c:pt idx="1">
                  <c:v>Trimestre 2, abril-junio 2017</c:v>
                </c:pt>
                <c:pt idx="2">
                  <c:v>Trimestre 3, julio-sept 2017</c:v>
                </c:pt>
                <c:pt idx="3">
                  <c:v>Trimestre 4, oct-dic 2017</c:v>
                </c:pt>
                <c:pt idx="4">
                  <c:v>TTL</c:v>
                </c:pt>
              </c:strCache>
            </c:strRef>
          </c:cat>
          <c:val>
            <c:numRef>
              <c:f>'[INDICADORES DICIEMBRE.xlsx]Hoja1'!$T$243:$T$247</c:f>
              <c:numCache>
                <c:formatCode>0%</c:formatCode>
                <c:ptCount val="5"/>
                <c:pt idx="0">
                  <c:v>1.2366197183098591</c:v>
                </c:pt>
                <c:pt idx="1">
                  <c:v>1.948</c:v>
                </c:pt>
                <c:pt idx="2">
                  <c:v>1.766</c:v>
                </c:pt>
                <c:pt idx="3">
                  <c:v>1.419469026548672</c:v>
                </c:pt>
                <c:pt idx="4">
                  <c:v>1.6135416666666671</c:v>
                </c:pt>
              </c:numCache>
            </c:numRef>
          </c:val>
        </c:ser>
        <c:dLbls>
          <c:showLegendKey val="0"/>
          <c:showVal val="0"/>
          <c:showCatName val="0"/>
          <c:showSerName val="0"/>
          <c:showPercent val="0"/>
          <c:showBubbleSize val="0"/>
        </c:dLbls>
        <c:gapWidth val="219"/>
        <c:overlap val="-27"/>
        <c:axId val="406259736"/>
        <c:axId val="406260128"/>
        <c:extLst>
          <c:ext xmlns:c15="http://schemas.microsoft.com/office/drawing/2012/chart" uri="{02D57815-91ED-43cb-92C2-25804820EDAC}">
            <c15:filteredBarSeries>
              <c15:ser>
                <c:idx val="2"/>
                <c:order val="2"/>
                <c:tx>
                  <c:strRef>
                    <c:extLst>
                      <c:ext uri="{02D57815-91ED-43cb-92C2-25804820EDAC}">
                        <c15:formulaRef>
                          <c15:sqref>'[INDICADORES DICIEMBRE.xlsx]Hoja1'!$Q$242</c15:sqref>
                        </c15:formulaRef>
                      </c:ext>
                    </c:extLst>
                    <c:strCache>
                      <c:ptCount val="1"/>
                      <c:pt idx="0">
                        <c:v>%</c:v>
                      </c:pt>
                    </c:strCache>
                  </c:strRef>
                </c:tx>
                <c:spPr>
                  <a:solidFill>
                    <a:schemeClr val="accent3"/>
                  </a:solidFill>
                  <a:ln>
                    <a:noFill/>
                  </a:ln>
                  <a:effectLst/>
                </c:spPr>
                <c:invertIfNegative val="0"/>
                <c:cat>
                  <c:strRef>
                    <c:extLst>
                      <c:ext uri="{02D57815-91ED-43cb-92C2-25804820EDAC}">
                        <c15:formulaRef>
                          <c15:sqref>'[INDICADORES DICIEMBRE.xlsx]Hoja1'!$N$243:$N$247</c15:sqref>
                        </c15:formulaRef>
                      </c:ext>
                    </c:extLst>
                    <c:strCache>
                      <c:ptCount val="5"/>
                      <c:pt idx="0">
                        <c:v>Trimestre 1, ene-mar 2017</c:v>
                      </c:pt>
                      <c:pt idx="1">
                        <c:v>Trimestre 2, abril-junio 2017</c:v>
                      </c:pt>
                      <c:pt idx="2">
                        <c:v>Trimestre 3, julio-sept 2017</c:v>
                      </c:pt>
                      <c:pt idx="3">
                        <c:v>Trimestre 4, oct-dic 2017</c:v>
                      </c:pt>
                      <c:pt idx="4">
                        <c:v>TTL</c:v>
                      </c:pt>
                    </c:strCache>
                  </c:strRef>
                </c:cat>
                <c:val>
                  <c:numRef>
                    <c:extLst>
                      <c:ext uri="{02D57815-91ED-43cb-92C2-25804820EDAC}">
                        <c15:formulaRef>
                          <c15:sqref>'[INDICADORES DICIEMBRE.xlsx]Hoja1'!$Q$243:$Q$247</c15:sqref>
                        </c15:formulaRef>
                      </c:ext>
                    </c:extLst>
                    <c:numCache>
                      <c:formatCode>0%</c:formatCode>
                      <c:ptCount val="5"/>
                      <c:pt idx="0">
                        <c:v>2.1244444444444444</c:v>
                      </c:pt>
                      <c:pt idx="1">
                        <c:v>1.9079999999999999</c:v>
                      </c:pt>
                      <c:pt idx="2">
                        <c:v>1.1557142857142857</c:v>
                      </c:pt>
                      <c:pt idx="3">
                        <c:v>1.6069565217391304</c:v>
                      </c:pt>
                      <c:pt idx="4">
                        <c:v>1.5825</c:v>
                      </c:pt>
                    </c:numCache>
                  </c:numRef>
                </c:val>
              </c15:ser>
            </c15:filteredBarSeries>
          </c:ext>
        </c:extLst>
      </c:barChart>
      <c:catAx>
        <c:axId val="406259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EC"/>
          </a:p>
        </c:txPr>
        <c:crossAx val="406260128"/>
        <c:crosses val="autoZero"/>
        <c:auto val="1"/>
        <c:lblAlgn val="ctr"/>
        <c:lblOffset val="100"/>
        <c:noMultiLvlLbl val="0"/>
      </c:catAx>
      <c:valAx>
        <c:axId val="406260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EC"/>
          </a:p>
        </c:txPr>
        <c:crossAx val="4062597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EC"/>
        </a:p>
      </c:txPr>
    </c:legend>
    <c:plotVisOnly val="1"/>
    <c:dispBlanksAs val="gap"/>
    <c:showDLblsOverMax val="0"/>
  </c:chart>
  <c:spPr>
    <a:noFill/>
    <a:ln>
      <a:noFill/>
    </a:ln>
    <a:effectLst/>
  </c:spPr>
  <c:txPr>
    <a:bodyPr/>
    <a:lstStyle/>
    <a:p>
      <a:pPr>
        <a:defRPr/>
      </a:pPr>
      <a:endParaRPr lang="es-EC"/>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lang="es-ES" sz="1400"/>
            </a:pPr>
            <a:r>
              <a:rPr lang="es-EC" sz="1400" b="1" i="0" baseline="0">
                <a:solidFill>
                  <a:schemeClr val="tx2"/>
                </a:solidFill>
                <a:effectLst/>
              </a:rPr>
              <a:t>TRÁMITES INGRESADOS POR VENTANILLA HASTA DICIEMBRE 2017</a:t>
            </a:r>
            <a:endParaRPr lang="es-EC" sz="1400">
              <a:solidFill>
                <a:schemeClr val="tx2"/>
              </a:solidFill>
              <a:effectLst/>
            </a:endParaRPr>
          </a:p>
        </c:rich>
      </c:tx>
      <c:layout/>
      <c:overlay val="0"/>
    </c:title>
    <c:autoTitleDeleted val="0"/>
    <c:plotArea>
      <c:layout/>
      <c:pieChart>
        <c:varyColors val="1"/>
        <c:ser>
          <c:idx val="1"/>
          <c:order val="0"/>
          <c:tx>
            <c:strRef>
              <c:f>[DICIEMBRE.xlsx]Hoja1!$C$43</c:f>
              <c:strCache>
                <c:ptCount val="1"/>
                <c:pt idx="0">
                  <c:v> HASTA OCTUBRE</c:v>
                </c:pt>
              </c:strCache>
            </c:strRef>
          </c:tx>
          <c:dLbls>
            <c:spPr>
              <a:noFill/>
              <a:ln>
                <a:noFill/>
              </a:ln>
              <a:effectLst/>
            </c:spPr>
            <c:txPr>
              <a:bodyPr/>
              <a:lstStyle/>
              <a:p>
                <a:pPr>
                  <a:defRPr lang="es-ES"/>
                </a:pPr>
                <a:endParaRPr lang="es-EC"/>
              </a:p>
            </c:txPr>
            <c:showLegendKey val="0"/>
            <c:showVal val="1"/>
            <c:showCatName val="0"/>
            <c:showSerName val="0"/>
            <c:showPercent val="1"/>
            <c:showBubbleSize val="0"/>
            <c:showLeaderLines val="1"/>
            <c:extLst>
              <c:ext xmlns:c15="http://schemas.microsoft.com/office/drawing/2012/chart" uri="{CE6537A1-D6FC-4f65-9D91-7224C49458BB}">
                <c15:layout/>
              </c:ext>
            </c:extLst>
          </c:dLbls>
          <c:cat>
            <c:strRef>
              <c:f>[DICIEMBRE.xlsx]Hoja1!$B$44:$B$46</c:f>
              <c:strCache>
                <c:ptCount val="3"/>
                <c:pt idx="0">
                  <c:v>TICKETS  ABIERTOS</c:v>
                </c:pt>
                <c:pt idx="1">
                  <c:v>TICKETS CERRADOS</c:v>
                </c:pt>
                <c:pt idx="2">
                  <c:v>TICKET CERRADO SIN ÉXITO</c:v>
                </c:pt>
              </c:strCache>
            </c:strRef>
          </c:cat>
          <c:val>
            <c:numRef>
              <c:f>[DICIEMBRE.xlsx]Hoja1!$C$44:$C$46</c:f>
              <c:numCache>
                <c:formatCode>General</c:formatCode>
                <c:ptCount val="3"/>
                <c:pt idx="0">
                  <c:v>750</c:v>
                </c:pt>
                <c:pt idx="1">
                  <c:v>1090</c:v>
                </c:pt>
                <c:pt idx="2">
                  <c:v>0</c:v>
                </c:pt>
              </c:numCache>
            </c:numRef>
          </c:val>
        </c:ser>
        <c:ser>
          <c:idx val="0"/>
          <c:order val="1"/>
          <c:dLbls>
            <c:dLbl>
              <c:idx val="0"/>
              <c:tx>
                <c:rich>
                  <a:bodyPr/>
                  <a:lstStyle/>
                  <a:p>
                    <a:r>
                      <a:rPr lang="en-US"/>
                      <a:t>674</a:t>
                    </a:r>
                    <a:r>
                      <a:rPr lang="en-US" baseline="0"/>
                      <a:t> -</a:t>
                    </a:r>
                    <a:r>
                      <a:rPr lang="en-US"/>
                      <a:t> 23%</a:t>
                    </a:r>
                  </a:p>
                </c:rich>
              </c:tx>
              <c:showLegendKey val="0"/>
              <c:showVal val="0"/>
              <c:showCatName val="0"/>
              <c:showSerName val="0"/>
              <c:showPercent val="1"/>
              <c:showBubbleSize val="0"/>
              <c:extLst>
                <c:ext xmlns:c15="http://schemas.microsoft.com/office/drawing/2012/chart" uri="{CE6537A1-D6FC-4f65-9D91-7224C49458BB}"/>
              </c:extLst>
            </c:dLbl>
            <c:dLbl>
              <c:idx val="1"/>
              <c:tx>
                <c:rich>
                  <a:bodyPr/>
                  <a:lstStyle/>
                  <a:p>
                    <a:r>
                      <a:rPr lang="en-US"/>
                      <a:t>817 - 27%</a:t>
                    </a:r>
                  </a:p>
                </c:rich>
              </c:tx>
              <c:showLegendKey val="0"/>
              <c:showVal val="0"/>
              <c:showCatName val="0"/>
              <c:showSerName val="0"/>
              <c:showPercent val="1"/>
              <c:showBubbleSize val="0"/>
              <c:extLst>
                <c:ext xmlns:c15="http://schemas.microsoft.com/office/drawing/2012/chart" uri="{CE6537A1-D6FC-4f65-9D91-7224C49458BB}"/>
              </c:extLst>
            </c:dLbl>
            <c:dLbl>
              <c:idx val="2"/>
              <c:tx>
                <c:rich>
                  <a:bodyPr/>
                  <a:lstStyle/>
                  <a:p>
                    <a:r>
                      <a:rPr lang="en-US"/>
                      <a:t>1 -</a:t>
                    </a:r>
                  </a:p>
                  <a:p>
                    <a:r>
                      <a:rPr lang="en-US"/>
                      <a:t>0%</a:t>
                    </a:r>
                  </a:p>
                </c:rich>
              </c:tx>
              <c:showLegendKey val="0"/>
              <c:showVal val="0"/>
              <c:showCatName val="0"/>
              <c:showSerName val="0"/>
              <c:showPercent val="1"/>
              <c:showBubbleSize val="0"/>
              <c:extLst>
                <c:ext xmlns:c15="http://schemas.microsoft.com/office/drawing/2012/chart" uri="{CE6537A1-D6FC-4f65-9D91-7224C49458BB}"/>
              </c:extLst>
            </c:dLbl>
            <c:dLbl>
              <c:idx val="3"/>
              <c:tx>
                <c:rich>
                  <a:bodyPr/>
                  <a:lstStyle/>
                  <a:p>
                    <a:r>
                      <a:rPr lang="en-US"/>
                      <a:t>1492- 50%</a:t>
                    </a:r>
                  </a:p>
                </c:rich>
              </c:tx>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lang="es-ES"/>
                </a:pPr>
                <a:endParaRPr lang="es-EC"/>
              </a:p>
            </c:txPr>
            <c:showLegendKey val="0"/>
            <c:showVal val="0"/>
            <c:showCatName val="0"/>
            <c:showSerName val="0"/>
            <c:showPercent val="1"/>
            <c:showBubbleSize val="0"/>
            <c:showLeaderLines val="1"/>
            <c:extLst>
              <c:ext xmlns:c15="http://schemas.microsoft.com/office/drawing/2012/chart" uri="{CE6537A1-D6FC-4f65-9D91-7224C49458BB}"/>
            </c:extLst>
          </c:dLbls>
          <c:cat>
            <c:strRef>
              <c:f>[DICIEMBRE.xlsx]Hoja1!$B$44:$B$46</c:f>
              <c:strCache>
                <c:ptCount val="3"/>
                <c:pt idx="0">
                  <c:v>TICKETS  ABIERTOS</c:v>
                </c:pt>
                <c:pt idx="1">
                  <c:v>TICKETS CERRADOS</c:v>
                </c:pt>
                <c:pt idx="2">
                  <c:v>TICKET CERRADO SIN ÉXITO</c:v>
                </c:pt>
              </c:strCache>
            </c:strRef>
          </c:cat>
          <c:val>
            <c:numRef>
              <c:f>[DICIEMBRE.xlsx]Hoja1!$C$44:$C$47</c:f>
              <c:numCache>
                <c:formatCode>General</c:formatCode>
                <c:ptCount val="4"/>
                <c:pt idx="0">
                  <c:v>750</c:v>
                </c:pt>
                <c:pt idx="1">
                  <c:v>1090</c:v>
                </c:pt>
                <c:pt idx="2">
                  <c:v>0</c:v>
                </c:pt>
                <c:pt idx="3">
                  <c:v>1840</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0.13670341207349099"/>
          <c:y val="0.19120370370370399"/>
          <c:w val="0.72659317585301797"/>
          <c:h val="6.6941892680081605E-2"/>
        </c:manualLayout>
      </c:layout>
      <c:overlay val="0"/>
      <c:txPr>
        <a:bodyPr/>
        <a:lstStyle/>
        <a:p>
          <a:pPr>
            <a:defRPr lang="es-ES" sz="1050"/>
          </a:pPr>
          <a:endParaRPr lang="es-EC"/>
        </a:p>
      </c:txPr>
    </c:legend>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s-ES" sz="1800" b="1" i="0" u="none" strike="noStrike" kern="1200" baseline="0">
                <a:solidFill>
                  <a:sysClr val="windowText" lastClr="000000"/>
                </a:solidFill>
                <a:latin typeface="+mn-lt"/>
                <a:ea typeface="+mn-ea"/>
                <a:cs typeface="+mn-cs"/>
              </a:defRPr>
            </a:pPr>
            <a:r>
              <a:rPr lang="es-EC" sz="1400" b="1" i="0" baseline="0" dirty="0">
                <a:solidFill>
                  <a:schemeClr val="accent1">
                    <a:lumMod val="75000"/>
                  </a:schemeClr>
                </a:solidFill>
                <a:effectLst/>
              </a:rPr>
              <a:t>REGISTROS TURÍSTICOS NUEVOS Y ACTUALIZACIONES </a:t>
            </a:r>
            <a:r>
              <a:rPr lang="es-EC" sz="1400" b="1" i="0" baseline="0" dirty="0" smtClean="0">
                <a:solidFill>
                  <a:schemeClr val="accent1">
                    <a:lumMod val="75000"/>
                  </a:schemeClr>
                </a:solidFill>
                <a:effectLst/>
              </a:rPr>
              <a:t>EMITIDAS </a:t>
            </a:r>
            <a:r>
              <a:rPr lang="es-EC" sz="1400" b="1" i="0" baseline="0" dirty="0">
                <a:solidFill>
                  <a:schemeClr val="accent1">
                    <a:lumMod val="75000"/>
                  </a:schemeClr>
                </a:solidFill>
                <a:effectLst/>
              </a:rPr>
              <a:t>EN EL MES DE DICIEMBRE </a:t>
            </a:r>
            <a:r>
              <a:rPr lang="es-EC" sz="1400" b="1" i="0" baseline="0" dirty="0" smtClean="0">
                <a:solidFill>
                  <a:schemeClr val="accent1">
                    <a:lumMod val="75000"/>
                  </a:schemeClr>
                </a:solidFill>
                <a:effectLst/>
              </a:rPr>
              <a:t>2017 y CONSOLIDADO</a:t>
            </a:r>
            <a:endParaRPr lang="es-EC" sz="1400" b="1" dirty="0">
              <a:solidFill>
                <a:schemeClr val="accent1">
                  <a:lumMod val="75000"/>
                </a:schemeClr>
              </a:solidFill>
              <a:effectLst/>
            </a:endParaRPr>
          </a:p>
          <a:p>
            <a:pPr marL="0" marR="0" indent="0" algn="ctr" defTabSz="914400" rtl="0" eaLnBrk="1" fontAlgn="auto" latinLnBrk="0" hangingPunct="1">
              <a:lnSpc>
                <a:spcPct val="100000"/>
              </a:lnSpc>
              <a:spcBef>
                <a:spcPts val="0"/>
              </a:spcBef>
              <a:spcAft>
                <a:spcPts val="0"/>
              </a:spcAft>
              <a:buClrTx/>
              <a:buSzTx/>
              <a:buFontTx/>
              <a:buNone/>
              <a:tabLst/>
              <a:defRPr lang="es-ES" sz="1800" b="1" i="0" u="none" strike="noStrike" kern="1200" baseline="0">
                <a:solidFill>
                  <a:sysClr val="windowText" lastClr="000000"/>
                </a:solidFill>
                <a:latin typeface="+mn-lt"/>
                <a:ea typeface="+mn-ea"/>
                <a:cs typeface="+mn-cs"/>
              </a:defRPr>
            </a:pPr>
            <a:endParaRPr lang="es-EC" dirty="0">
              <a:solidFill>
                <a:schemeClr val="accent1">
                  <a:lumMod val="75000"/>
                </a:schemeClr>
              </a:solidFill>
            </a:endParaRPr>
          </a:p>
        </c:rich>
      </c:tx>
      <c:layout/>
      <c:overlay val="0"/>
    </c:title>
    <c:autoTitleDeleted val="0"/>
    <c:plotArea>
      <c:layout/>
      <c:barChart>
        <c:barDir val="col"/>
        <c:grouping val="stacked"/>
        <c:varyColors val="0"/>
        <c:ser>
          <c:idx val="0"/>
          <c:order val="0"/>
          <c:tx>
            <c:strRef>
              <c:f>[DICIEMBRE.xlsx]Hoja1!$C$70</c:f>
              <c:strCache>
                <c:ptCount val="1"/>
                <c:pt idx="0">
                  <c:v>CONSOLIDADO</c:v>
                </c:pt>
              </c:strCache>
            </c:strRef>
          </c:tx>
          <c:invertIfNegative val="0"/>
          <c:dLbls>
            <c:spPr>
              <a:noFill/>
              <a:ln>
                <a:noFill/>
              </a:ln>
              <a:effectLst/>
            </c:spPr>
            <c:txPr>
              <a:bodyPr/>
              <a:lstStyle/>
              <a:p>
                <a:pPr>
                  <a:defRPr lang="es-ES"/>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[DICIEMBRE.xlsx]Hoja1!$B$71:$B$73</c:f>
              <c:strCache>
                <c:ptCount val="3"/>
                <c:pt idx="0">
                  <c:v>ACTUALIZACIÓN DE REGISTROS T</c:v>
                </c:pt>
                <c:pt idx="1">
                  <c:v>REGISTROS TURÍSTICOS NUEVOS</c:v>
                </c:pt>
                <c:pt idx="2">
                  <c:v>TOTAL</c:v>
                </c:pt>
              </c:strCache>
            </c:strRef>
          </c:cat>
          <c:val>
            <c:numRef>
              <c:f>[DICIEMBRE.xlsx]Hoja1!$C$71:$C$73</c:f>
              <c:numCache>
                <c:formatCode>General</c:formatCode>
                <c:ptCount val="3"/>
                <c:pt idx="0">
                  <c:v>109</c:v>
                </c:pt>
                <c:pt idx="1">
                  <c:v>109</c:v>
                </c:pt>
                <c:pt idx="2">
                  <c:v>218</c:v>
                </c:pt>
              </c:numCache>
            </c:numRef>
          </c:val>
        </c:ser>
        <c:ser>
          <c:idx val="1"/>
          <c:order val="1"/>
          <c:tx>
            <c:strRef>
              <c:f>[DICIEMBRE.xlsx]Hoja1!$D$70</c:f>
              <c:strCache>
                <c:ptCount val="1"/>
                <c:pt idx="0">
                  <c:v>DICIEMBRE</c:v>
                </c:pt>
              </c:strCache>
            </c:strRef>
          </c:tx>
          <c:invertIfNegative val="0"/>
          <c:dLbls>
            <c:spPr>
              <a:noFill/>
              <a:ln>
                <a:noFill/>
              </a:ln>
              <a:effectLst/>
            </c:spPr>
            <c:txPr>
              <a:bodyPr/>
              <a:lstStyle/>
              <a:p>
                <a:pPr>
                  <a:defRPr lang="es-ES"/>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[DICIEMBRE.xlsx]Hoja1!$B$71:$B$73</c:f>
              <c:strCache>
                <c:ptCount val="3"/>
                <c:pt idx="0">
                  <c:v>ACTUALIZACIÓN DE REGISTROS T</c:v>
                </c:pt>
                <c:pt idx="1">
                  <c:v>REGISTROS TURÍSTICOS NUEVOS</c:v>
                </c:pt>
                <c:pt idx="2">
                  <c:v>TOTAL</c:v>
                </c:pt>
              </c:strCache>
            </c:strRef>
          </c:cat>
          <c:val>
            <c:numRef>
              <c:f>[DICIEMBRE.xlsx]Hoja1!$D$71:$D$73</c:f>
              <c:numCache>
                <c:formatCode>General</c:formatCode>
                <c:ptCount val="3"/>
                <c:pt idx="0">
                  <c:v>127</c:v>
                </c:pt>
                <c:pt idx="1">
                  <c:v>114</c:v>
                </c:pt>
                <c:pt idx="2">
                  <c:v>241</c:v>
                </c:pt>
              </c:numCache>
            </c:numRef>
          </c:val>
        </c:ser>
        <c:dLbls>
          <c:showLegendKey val="0"/>
          <c:showVal val="0"/>
          <c:showCatName val="0"/>
          <c:showSerName val="0"/>
          <c:showPercent val="0"/>
          <c:showBubbleSize val="0"/>
        </c:dLbls>
        <c:gapWidth val="150"/>
        <c:overlap val="100"/>
        <c:axId val="406261304"/>
        <c:axId val="406261696"/>
      </c:barChart>
      <c:catAx>
        <c:axId val="406261304"/>
        <c:scaling>
          <c:orientation val="minMax"/>
        </c:scaling>
        <c:delete val="0"/>
        <c:axPos val="b"/>
        <c:numFmt formatCode="General" sourceLinked="0"/>
        <c:majorTickMark val="out"/>
        <c:minorTickMark val="none"/>
        <c:tickLblPos val="nextTo"/>
        <c:txPr>
          <a:bodyPr/>
          <a:lstStyle/>
          <a:p>
            <a:pPr>
              <a:defRPr lang="es-ES"/>
            </a:pPr>
            <a:endParaRPr lang="es-EC"/>
          </a:p>
        </c:txPr>
        <c:crossAx val="406261696"/>
        <c:crosses val="autoZero"/>
        <c:auto val="1"/>
        <c:lblAlgn val="ctr"/>
        <c:lblOffset val="100"/>
        <c:noMultiLvlLbl val="0"/>
      </c:catAx>
      <c:valAx>
        <c:axId val="406261696"/>
        <c:scaling>
          <c:orientation val="minMax"/>
        </c:scaling>
        <c:delete val="0"/>
        <c:axPos val="l"/>
        <c:majorGridlines/>
        <c:numFmt formatCode="General" sourceLinked="1"/>
        <c:majorTickMark val="out"/>
        <c:minorTickMark val="none"/>
        <c:tickLblPos val="nextTo"/>
        <c:txPr>
          <a:bodyPr/>
          <a:lstStyle/>
          <a:p>
            <a:pPr>
              <a:defRPr lang="es-ES"/>
            </a:pPr>
            <a:endParaRPr lang="es-EC"/>
          </a:p>
        </c:txPr>
        <c:crossAx val="406261304"/>
        <c:crosses val="autoZero"/>
        <c:crossBetween val="between"/>
      </c:valAx>
    </c:plotArea>
    <c:legend>
      <c:legendPos val="r"/>
      <c:layout/>
      <c:overlay val="0"/>
      <c:txPr>
        <a:bodyPr/>
        <a:lstStyle/>
        <a:p>
          <a:pPr>
            <a:defRPr lang="es-ES"/>
          </a:pPr>
          <a:endParaRPr lang="es-EC"/>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s-EC" sz="1600" b="1" i="0" u="none" strike="noStrike" cap="none" normalizeH="0" baseline="0">
                <a:effectLst/>
              </a:rPr>
              <a:t>Llegadas de Turistas al DMQ (mensual)</a:t>
            </a:r>
            <a:endParaRPr lang="es-EC"/>
          </a:p>
        </c:rich>
      </c:tx>
      <c:layout/>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s-EC"/>
        </a:p>
      </c:txPr>
    </c:title>
    <c:autoTitleDeleted val="0"/>
    <c:plotArea>
      <c:layout/>
      <c:lineChart>
        <c:grouping val="standard"/>
        <c:varyColors val="0"/>
        <c:ser>
          <c:idx val="8"/>
          <c:order val="8"/>
          <c:tx>
            <c:strRef>
              <c:f>'[UIO_cifras_2016-2017_vr01DIC2017.xlsx]Llegadas '!$J$3</c:f>
              <c:strCache>
                <c:ptCount val="1"/>
                <c:pt idx="0">
                  <c:v>2015</c:v>
                </c:pt>
              </c:strCache>
              <c:extLst xmlns:c15="http://schemas.microsoft.com/office/drawing/2012/chart"/>
            </c:strRef>
          </c:tx>
          <c:spPr>
            <a:ln w="22225" cap="rnd">
              <a:solidFill>
                <a:schemeClr val="accent6">
                  <a:lumMod val="80000"/>
                  <a:lumOff val="20000"/>
                </a:schemeClr>
              </a:solidFill>
              <a:round/>
            </a:ln>
            <a:effectLst/>
          </c:spPr>
          <c:marker>
            <c:symbol val="none"/>
          </c:marker>
          <c:dLbls>
            <c:dLbl>
              <c:idx val="1"/>
              <c:layout>
                <c:manualLayout>
                  <c:x val="1.92948481873368E-17"/>
                  <c:y val="-3.158620970955110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1573752681386499E-2"/>
                  <c:y val="-3.790345165146129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7.7179392749347003E-17"/>
                  <c:y val="-2.2110346796685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5.2622921135644096E-3"/>
                  <c:y val="-3.1586209709551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1.2629501072554601E-2"/>
                  <c:y val="-4.737931456432670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3.1573752681386398E-3"/>
                  <c:y val="-4.1062072622416498E-2"/>
                </c:manualLayout>
              </c:layout>
              <c:showLegendKey val="0"/>
              <c:showVal val="1"/>
              <c:showCatName val="0"/>
              <c:showSerName val="0"/>
              <c:showPercent val="0"/>
              <c:showBubbleSize val="0"/>
              <c:extLst>
                <c:ext xmlns:c15="http://schemas.microsoft.com/office/drawing/2012/chart" uri="{CE6537A1-D6FC-4f65-9D91-7224C49458BB}">
                  <c15:layout/>
                </c:ext>
              </c:extLst>
            </c:dLbl>
            <c:spPr>
              <a:solidFill>
                <a:schemeClr val="lt1"/>
              </a:solidFill>
              <a:ln w="25400" cap="flat" cmpd="sng" algn="ctr">
                <a:solidFill>
                  <a:schemeClr val="accent6"/>
                </a:solidFill>
                <a:prstDash val="solid"/>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s-EC"/>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'[UIO_cifras_2016-2017_vr01DIC2017.xlsx]Llegadas '!$A$4:$A$15</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extLst xmlns:c15="http://schemas.microsoft.com/office/drawing/2012/chart"/>
            </c:strRef>
          </c:cat>
          <c:val>
            <c:numRef>
              <c:f>'[UIO_cifras_2016-2017_vr01DIC2017.xlsx]Llegadas '!$J$4:$J$15</c:f>
              <c:numCache>
                <c:formatCode>#,##0</c:formatCode>
                <c:ptCount val="12"/>
                <c:pt idx="0">
                  <c:v>58224</c:v>
                </c:pt>
                <c:pt idx="1">
                  <c:v>53321</c:v>
                </c:pt>
                <c:pt idx="2">
                  <c:v>59393</c:v>
                </c:pt>
                <c:pt idx="3">
                  <c:v>53854</c:v>
                </c:pt>
                <c:pt idx="4">
                  <c:v>56638</c:v>
                </c:pt>
                <c:pt idx="5">
                  <c:v>67138</c:v>
                </c:pt>
                <c:pt idx="6">
                  <c:v>73006</c:v>
                </c:pt>
                <c:pt idx="7">
                  <c:v>52994</c:v>
                </c:pt>
                <c:pt idx="8">
                  <c:v>51643</c:v>
                </c:pt>
                <c:pt idx="9">
                  <c:v>56449</c:v>
                </c:pt>
                <c:pt idx="10">
                  <c:v>61342</c:v>
                </c:pt>
                <c:pt idx="11">
                  <c:v>68875</c:v>
                </c:pt>
              </c:numCache>
              <c:extLst xmlns:c15="http://schemas.microsoft.com/office/drawing/2012/chart"/>
            </c:numRef>
          </c:val>
          <c:smooth val="0"/>
        </c:ser>
        <c:ser>
          <c:idx val="9"/>
          <c:order val="9"/>
          <c:tx>
            <c:strRef>
              <c:f>'[UIO_cifras_2016-2017_vr01DIC2017.xlsx]Llegadas '!$K$3</c:f>
              <c:strCache>
                <c:ptCount val="1"/>
                <c:pt idx="0">
                  <c:v>2016</c:v>
                </c:pt>
              </c:strCache>
            </c:strRef>
          </c:tx>
          <c:spPr>
            <a:ln w="22225" cap="rnd">
              <a:solidFill>
                <a:schemeClr val="accent2">
                  <a:lumMod val="80000"/>
                </a:schemeClr>
              </a:solidFill>
              <a:round/>
            </a:ln>
            <a:effectLst/>
          </c:spPr>
          <c:marker>
            <c:symbol val="none"/>
          </c:marker>
          <c:dLbls>
            <c:dLbl>
              <c:idx val="2"/>
              <c:layout>
                <c:manualLayout>
                  <c:x val="0"/>
                  <c:y val="-1.579310485477549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1049168454257599E-3"/>
                  <c:y val="5.369655650623689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6.31475053627729E-3"/>
                  <c:y val="5.053793553528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1.5435878549869401E-16"/>
                  <c:y val="1.8951725825730702E-2"/>
                </c:manualLayout>
              </c:layout>
              <c:showLegendKey val="0"/>
              <c:showVal val="1"/>
              <c:showCatName val="0"/>
              <c:showSerName val="0"/>
              <c:showPercent val="0"/>
              <c:showBubbleSize val="0"/>
              <c:extLst>
                <c:ext xmlns:c15="http://schemas.microsoft.com/office/drawing/2012/chart" uri="{CE6537A1-D6FC-4f65-9D91-7224C49458BB}">
                  <c15:layout/>
                </c:ext>
              </c:extLst>
            </c:dLbl>
            <c:spPr>
              <a:solidFill>
                <a:schemeClr val="lt1"/>
              </a:solidFill>
              <a:ln w="25400" cap="flat" cmpd="sng" algn="ctr">
                <a:solidFill>
                  <a:schemeClr val="accent2"/>
                </a:solidFill>
                <a:prstDash val="solid"/>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'[UIO_cifras_2016-2017_vr01DIC2017.xlsx]Llegadas '!$A$4:$A$15</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'[UIO_cifras_2016-2017_vr01DIC2017.xlsx]Llegadas '!$K$4:$K$15</c:f>
              <c:numCache>
                <c:formatCode>#,##0</c:formatCode>
                <c:ptCount val="12"/>
                <c:pt idx="0">
                  <c:v>52833</c:v>
                </c:pt>
                <c:pt idx="1">
                  <c:v>51438</c:v>
                </c:pt>
                <c:pt idx="2">
                  <c:v>54420</c:v>
                </c:pt>
                <c:pt idx="3">
                  <c:v>40983</c:v>
                </c:pt>
                <c:pt idx="4">
                  <c:v>46162</c:v>
                </c:pt>
                <c:pt idx="5">
                  <c:v>61277</c:v>
                </c:pt>
                <c:pt idx="6">
                  <c:v>66352</c:v>
                </c:pt>
                <c:pt idx="7">
                  <c:v>47805</c:v>
                </c:pt>
                <c:pt idx="8">
                  <c:v>40169</c:v>
                </c:pt>
                <c:pt idx="9">
                  <c:v>53831</c:v>
                </c:pt>
                <c:pt idx="10">
                  <c:v>48311</c:v>
                </c:pt>
                <c:pt idx="11">
                  <c:v>64045</c:v>
                </c:pt>
              </c:numCache>
            </c:numRef>
          </c:val>
          <c:smooth val="0"/>
        </c:ser>
        <c:ser>
          <c:idx val="10"/>
          <c:order val="10"/>
          <c:tx>
            <c:strRef>
              <c:f>'[UIO_cifras_2016-2017_vr01DIC2017.xlsx]Llegadas '!$L$3</c:f>
              <c:strCache>
                <c:ptCount val="1"/>
                <c:pt idx="0">
                  <c:v>2017 (e)</c:v>
                </c:pt>
              </c:strCache>
              <c:extLst xmlns:c15="http://schemas.microsoft.com/office/drawing/2012/chart"/>
            </c:strRef>
          </c:tx>
          <c:spPr>
            <a:ln w="22225" cap="rnd">
              <a:solidFill>
                <a:schemeClr val="accent4">
                  <a:lumMod val="80000"/>
                </a:schemeClr>
              </a:solidFill>
              <a:round/>
            </a:ln>
            <a:effectLst/>
          </c:spPr>
          <c:marker>
            <c:symbol val="circle"/>
            <c:size val="6"/>
            <c:spPr>
              <a:solidFill>
                <a:schemeClr val="lt1"/>
              </a:solidFill>
              <a:ln w="15875">
                <a:solidFill>
                  <a:schemeClr val="accent4">
                    <a:lumMod val="80000"/>
                  </a:schemeClr>
                </a:solidFill>
                <a:round/>
              </a:ln>
              <a:effectLst/>
            </c:spPr>
          </c:marker>
          <c:dLbls>
            <c:dLbl>
              <c:idx val="0"/>
              <c:layout>
                <c:manualLayout>
                  <c:x val="-1.92948481873368E-17"/>
                  <c:y val="2.2110346796685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6.31475053627729E-3"/>
                  <c:y val="4.737931456432670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1049168454258002E-3"/>
                  <c:y val="1.2634483883820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1573752681386398E-3"/>
                  <c:y val="-3.1586209709551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spPr>
                <a:solidFill>
                  <a:schemeClr val="accent5"/>
                </a:solidFill>
                <a:ln w="38100" cap="flat" cmpd="sng" algn="ctr">
                  <a:solidFill>
                    <a:schemeClr val="lt1"/>
                  </a:solidFill>
                  <a:prstDash val="solid"/>
                </a:ln>
                <a:effectLst>
                  <a:outerShdw blurRad="40000" dist="20000" dir="5400000" rotWithShape="0">
                    <a:srgbClr val="000000">
                      <a:alpha val="38000"/>
                    </a:srgbClr>
                  </a:outerShdw>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s-EC"/>
                </a:p>
              </c:txPr>
              <c:showLegendKey val="0"/>
              <c:showVal val="1"/>
              <c:showCatName val="0"/>
              <c:showSerName val="0"/>
              <c:showPercent val="0"/>
              <c:showBubbleSize val="0"/>
            </c:dLbl>
            <c:dLbl>
              <c:idx val="8"/>
              <c:spPr>
                <a:solidFill>
                  <a:schemeClr val="accent5"/>
                </a:solidFill>
                <a:ln w="38100" cap="flat" cmpd="sng" algn="ctr">
                  <a:solidFill>
                    <a:schemeClr val="lt1"/>
                  </a:solidFill>
                  <a:prstDash val="solid"/>
                </a:ln>
                <a:effectLst>
                  <a:outerShdw blurRad="40000" dist="20000" dir="5400000" rotWithShape="0">
                    <a:srgbClr val="000000">
                      <a:alpha val="38000"/>
                    </a:srgbClr>
                  </a:outerShdw>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s-EC"/>
                </a:p>
              </c:txPr>
              <c:showLegendKey val="0"/>
              <c:showVal val="1"/>
              <c:showCatName val="0"/>
              <c:showSerName val="0"/>
              <c:showPercent val="0"/>
              <c:showBubbleSize val="0"/>
            </c:dLbl>
            <c:dLbl>
              <c:idx val="9"/>
              <c:layout>
                <c:manualLayout>
                  <c:x val="5.2622921135644096E-3"/>
                  <c:y val="6.9489661361012506E-2"/>
                </c:manualLayout>
              </c:layout>
              <c:spPr>
                <a:solidFill>
                  <a:schemeClr val="accent5"/>
                </a:solidFill>
                <a:ln w="38100" cap="flat" cmpd="sng" algn="ctr">
                  <a:solidFill>
                    <a:schemeClr val="lt1"/>
                  </a:solidFill>
                  <a:prstDash val="solid"/>
                </a:ln>
                <a:effectLst>
                  <a:outerShdw blurRad="40000" dist="20000" dir="5400000" rotWithShape="0">
                    <a:srgbClr val="000000">
                      <a:alpha val="38000"/>
                    </a:srgbClr>
                  </a:outerShdw>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s-EC"/>
                </a:p>
              </c:txP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1.0524584227128799E-3"/>
                  <c:y val="-3.4744830680506197E-2"/>
                </c:manualLayout>
              </c:layout>
              <c:spPr>
                <a:solidFill>
                  <a:schemeClr val="accent5"/>
                </a:solidFill>
                <a:ln w="38100" cap="flat" cmpd="sng" algn="ctr">
                  <a:solidFill>
                    <a:schemeClr val="lt1"/>
                  </a:solidFill>
                  <a:prstDash val="solid"/>
                </a:ln>
                <a:effectLst>
                  <a:outerShdw blurRad="40000" dist="20000" dir="5400000" rotWithShape="0">
                    <a:srgbClr val="000000">
                      <a:alpha val="38000"/>
                    </a:srgbClr>
                  </a:outerShdw>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s-EC"/>
                </a:p>
              </c:txPr>
              <c:showLegendKey val="0"/>
              <c:showVal val="1"/>
              <c:showCatName val="0"/>
              <c:showSerName val="0"/>
              <c:showPercent val="0"/>
              <c:showBubbleSize val="0"/>
              <c:extLst>
                <c:ext xmlns:c15="http://schemas.microsoft.com/office/drawing/2012/chart" uri="{CE6537A1-D6FC-4f65-9D91-7224C49458BB}">
                  <c15:layout/>
                </c:ext>
              </c:extLst>
            </c:dLbl>
            <c:dLbl>
              <c:idx val="11"/>
              <c:spPr>
                <a:solidFill>
                  <a:schemeClr val="accent5"/>
                </a:solidFill>
                <a:ln w="38100" cap="flat" cmpd="sng" algn="ctr">
                  <a:solidFill>
                    <a:schemeClr val="lt1"/>
                  </a:solidFill>
                  <a:prstDash val="solid"/>
                </a:ln>
                <a:effectLst>
                  <a:outerShdw blurRad="40000" dist="20000" dir="5400000" rotWithShape="0">
                    <a:srgbClr val="000000">
                      <a:alpha val="38000"/>
                    </a:srgbClr>
                  </a:outerShdw>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s-EC"/>
                </a:p>
              </c:txPr>
              <c:showLegendKey val="0"/>
              <c:showVal val="1"/>
              <c:showCatName val="0"/>
              <c:showSerName val="0"/>
              <c:showPercent val="0"/>
              <c:showBubbleSize val="0"/>
            </c:dLbl>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'[UIO_cifras_2016-2017_vr01DIC2017.xlsx]Llegadas '!$A$4:$A$15</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extLst xmlns:c15="http://schemas.microsoft.com/office/drawing/2012/chart"/>
            </c:strRef>
          </c:cat>
          <c:val>
            <c:numRef>
              <c:f>'[UIO_cifras_2016-2017_vr01DIC2017.xlsx]Llegadas '!$L$4:$L$15</c:f>
              <c:numCache>
                <c:formatCode>#,##0</c:formatCode>
                <c:ptCount val="12"/>
                <c:pt idx="0">
                  <c:v>50621</c:v>
                </c:pt>
                <c:pt idx="1">
                  <c:v>47440</c:v>
                </c:pt>
                <c:pt idx="2">
                  <c:v>53030</c:v>
                </c:pt>
                <c:pt idx="3">
                  <c:v>50212</c:v>
                </c:pt>
                <c:pt idx="4">
                  <c:v>47035</c:v>
                </c:pt>
                <c:pt idx="5">
                  <c:v>65878</c:v>
                </c:pt>
                <c:pt idx="6">
                  <c:v>70150</c:v>
                </c:pt>
                <c:pt idx="7">
                  <c:v>51198</c:v>
                </c:pt>
                <c:pt idx="8">
                  <c:v>45351</c:v>
                </c:pt>
                <c:pt idx="9">
                  <c:v>49732</c:v>
                </c:pt>
                <c:pt idx="10">
                  <c:v>49760.33</c:v>
                </c:pt>
                <c:pt idx="11">
                  <c:v>67000</c:v>
                </c:pt>
              </c:numCache>
              <c:extLst xmlns:c15="http://schemas.microsoft.com/office/drawing/2012/chart"/>
            </c:numRef>
          </c:val>
          <c:smooth val="0"/>
        </c:ser>
        <c:dLbls>
          <c:showLegendKey val="0"/>
          <c:showVal val="0"/>
          <c:showCatName val="0"/>
          <c:showSerName val="0"/>
          <c:showPercent val="0"/>
          <c:showBubbleSize val="0"/>
        </c:dLbls>
        <c:smooth val="0"/>
        <c:axId val="406262480"/>
        <c:axId val="406262872"/>
        <c:extLst>
          <c:ext xmlns:c15="http://schemas.microsoft.com/office/drawing/2012/chart" uri="{02D57815-91ED-43cb-92C2-25804820EDAC}">
            <c15:filteredLineSeries>
              <c15:ser>
                <c:idx val="0"/>
                <c:order val="0"/>
                <c:tx>
                  <c:strRef>
                    <c:extLst>
                      <c:ext uri="{02D57815-91ED-43cb-92C2-25804820EDAC}">
                        <c15:formulaRef>
                          <c15:sqref>'[UIO_cifras_2016-2017_vr01DIC2017.xlsx]Llegadas '!$B$3</c15:sqref>
                        </c15:formulaRef>
                      </c:ext>
                    </c:extLst>
                    <c:strCache>
                      <c:ptCount val="1"/>
                      <c:pt idx="0">
                        <c:v>2007</c:v>
                      </c:pt>
                    </c:strCache>
                  </c:strRef>
                </c:tx>
                <c:spPr>
                  <a:ln w="22225" cap="rnd">
                    <a:solidFill>
                      <a:schemeClr val="accent2"/>
                    </a:solidFill>
                    <a:round/>
                  </a:ln>
                  <a:effectLst/>
                </c:spPr>
                <c:marker>
                  <c:symbol val="circle"/>
                  <c:size val="6"/>
                  <c:spPr>
                    <a:solidFill>
                      <a:schemeClr val="lt1"/>
                    </a:solidFill>
                    <a:ln w="15875">
                      <a:solidFill>
                        <a:schemeClr val="accent2"/>
                      </a:solidFill>
                      <a:round/>
                    </a:ln>
                    <a:effectLst/>
                  </c:spPr>
                </c:marker>
                <c:cat>
                  <c:strRef>
                    <c:extLst>
                      <c:ext uri="{02D57815-91ED-43cb-92C2-25804820EDAC}">
                        <c15:formulaRef>
                          <c15:sqref>'[UIO_cifras_2016-2017_vr01DIC2017.xlsx]Llegadas '!$A$4:$A$15</c15:sqref>
                        </c15:formulaRef>
                      </c:ext>
                    </c:extLst>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extLst>
                      <c:ext uri="{02D57815-91ED-43cb-92C2-25804820EDAC}">
                        <c15:formulaRef>
                          <c15:sqref>'[UIO_cifras_2016-2017_vr01DIC2017.xlsx]Llegadas '!$B$4:$B$15</c15:sqref>
                        </c15:formulaRef>
                      </c:ext>
                    </c:extLst>
                    <c:numCache>
                      <c:formatCode>#,##0</c:formatCode>
                      <c:ptCount val="12"/>
                      <c:pt idx="0">
                        <c:v>29447</c:v>
                      </c:pt>
                      <c:pt idx="1">
                        <c:v>29249</c:v>
                      </c:pt>
                      <c:pt idx="2">
                        <c:v>32536</c:v>
                      </c:pt>
                      <c:pt idx="3">
                        <c:v>26929</c:v>
                      </c:pt>
                      <c:pt idx="4">
                        <c:v>28526</c:v>
                      </c:pt>
                      <c:pt idx="5">
                        <c:v>41105</c:v>
                      </c:pt>
                      <c:pt idx="6">
                        <c:v>49933</c:v>
                      </c:pt>
                      <c:pt idx="7">
                        <c:v>42244</c:v>
                      </c:pt>
                      <c:pt idx="8">
                        <c:v>31407</c:v>
                      </c:pt>
                      <c:pt idx="9">
                        <c:v>33891</c:v>
                      </c:pt>
                      <c:pt idx="10">
                        <c:v>35806</c:v>
                      </c:pt>
                      <c:pt idx="11">
                        <c:v>36780</c:v>
                      </c:pt>
                    </c:numCache>
                  </c:numRef>
                </c:val>
                <c:smooth val="0"/>
              </c15:ser>
            </c15:filteredLineSeries>
            <c15:filteredLineSeries>
              <c15:ser>
                <c:idx val="1"/>
                <c:order val="1"/>
                <c:tx>
                  <c:strRef>
                    <c:extLst xmlns:c15="http://schemas.microsoft.com/office/drawing/2012/chart">
                      <c:ext xmlns:c15="http://schemas.microsoft.com/office/drawing/2012/chart" uri="{02D57815-91ED-43cb-92C2-25804820EDAC}">
                        <c15:formulaRef>
                          <c15:sqref>'[UIO_cifras_2016-2017_vr01DIC2017.xlsx]Llegadas '!$C$3</c15:sqref>
                        </c15:formulaRef>
                      </c:ext>
                    </c:extLst>
                    <c:strCache>
                      <c:ptCount val="1"/>
                      <c:pt idx="0">
                        <c:v>2008</c:v>
                      </c:pt>
                    </c:strCache>
                  </c:strRef>
                </c:tx>
                <c:spPr>
                  <a:ln w="22225" cap="rnd">
                    <a:solidFill>
                      <a:schemeClr val="accent4"/>
                    </a:solidFill>
                    <a:round/>
                  </a:ln>
                  <a:effectLst/>
                </c:spPr>
                <c:marker>
                  <c:symbol val="circle"/>
                  <c:size val="6"/>
                  <c:spPr>
                    <a:solidFill>
                      <a:schemeClr val="lt1"/>
                    </a:solidFill>
                    <a:ln w="15875">
                      <a:solidFill>
                        <a:schemeClr val="accent4"/>
                      </a:solidFill>
                      <a:round/>
                    </a:ln>
                    <a:effectLst/>
                  </c:spPr>
                </c:marker>
                <c:cat>
                  <c:strRef>
                    <c:extLst xmlns:c15="http://schemas.microsoft.com/office/drawing/2012/chart">
                      <c:ext xmlns:c15="http://schemas.microsoft.com/office/drawing/2012/chart" uri="{02D57815-91ED-43cb-92C2-25804820EDAC}">
                        <c15:formulaRef>
                          <c15:sqref>'[UIO_cifras_2016-2017_vr01DIC2017.xlsx]Llegadas '!$A$4:$A$15</c15:sqref>
                        </c15:formulaRef>
                      </c:ext>
                    </c:extLst>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extLst xmlns:c15="http://schemas.microsoft.com/office/drawing/2012/chart">
                      <c:ext xmlns:c15="http://schemas.microsoft.com/office/drawing/2012/chart" uri="{02D57815-91ED-43cb-92C2-25804820EDAC}">
                        <c15:formulaRef>
                          <c15:sqref>'[UIO_cifras_2016-2017_vr01DIC2017.xlsx]Llegadas '!$C$4:$C$15</c15:sqref>
                        </c15:formulaRef>
                      </c:ext>
                    </c:extLst>
                    <c:numCache>
                      <c:formatCode>#,##0</c:formatCode>
                      <c:ptCount val="12"/>
                      <c:pt idx="0">
                        <c:v>34991</c:v>
                      </c:pt>
                      <c:pt idx="1">
                        <c:v>46490</c:v>
                      </c:pt>
                      <c:pt idx="2">
                        <c:v>36805</c:v>
                      </c:pt>
                      <c:pt idx="3">
                        <c:v>31105</c:v>
                      </c:pt>
                      <c:pt idx="4">
                        <c:v>35598</c:v>
                      </c:pt>
                      <c:pt idx="5">
                        <c:v>45584</c:v>
                      </c:pt>
                      <c:pt idx="6">
                        <c:v>50484</c:v>
                      </c:pt>
                      <c:pt idx="7">
                        <c:v>43576</c:v>
                      </c:pt>
                      <c:pt idx="8">
                        <c:v>34318</c:v>
                      </c:pt>
                      <c:pt idx="9">
                        <c:v>36977</c:v>
                      </c:pt>
                      <c:pt idx="10">
                        <c:v>38290</c:v>
                      </c:pt>
                      <c:pt idx="11">
                        <c:v>37281</c:v>
                      </c:pt>
                    </c:numCache>
                  </c:numRef>
                </c:val>
                <c:smooth val="0"/>
              </c15:ser>
            </c15:filteredLineSeries>
            <c15:filteredLineSeries>
              <c15:ser>
                <c:idx val="2"/>
                <c:order val="2"/>
                <c:tx>
                  <c:strRef>
                    <c:extLst xmlns:c15="http://schemas.microsoft.com/office/drawing/2012/chart">
                      <c:ext xmlns:c15="http://schemas.microsoft.com/office/drawing/2012/chart" uri="{02D57815-91ED-43cb-92C2-25804820EDAC}">
                        <c15:formulaRef>
                          <c15:sqref>'[UIO_cifras_2016-2017_vr01DIC2017.xlsx]Llegadas '!$D$3</c15:sqref>
                        </c15:formulaRef>
                      </c:ext>
                    </c:extLst>
                    <c:strCache>
                      <c:ptCount val="1"/>
                      <c:pt idx="0">
                        <c:v>2009</c:v>
                      </c:pt>
                    </c:strCache>
                  </c:strRef>
                </c:tx>
                <c:spPr>
                  <a:ln w="22225" cap="rnd">
                    <a:solidFill>
                      <a:schemeClr val="accent6"/>
                    </a:solidFill>
                    <a:round/>
                  </a:ln>
                  <a:effectLst/>
                </c:spPr>
                <c:marker>
                  <c:symbol val="circle"/>
                  <c:size val="6"/>
                  <c:spPr>
                    <a:solidFill>
                      <a:schemeClr val="lt1"/>
                    </a:solidFill>
                    <a:ln w="15875">
                      <a:solidFill>
                        <a:schemeClr val="accent6"/>
                      </a:solidFill>
                      <a:round/>
                    </a:ln>
                    <a:effectLst/>
                  </c:spPr>
                </c:marker>
                <c:cat>
                  <c:strRef>
                    <c:extLst xmlns:c15="http://schemas.microsoft.com/office/drawing/2012/chart">
                      <c:ext xmlns:c15="http://schemas.microsoft.com/office/drawing/2012/chart" uri="{02D57815-91ED-43cb-92C2-25804820EDAC}">
                        <c15:formulaRef>
                          <c15:sqref>'[UIO_cifras_2016-2017_vr01DIC2017.xlsx]Llegadas '!$A$4:$A$15</c15:sqref>
                        </c15:formulaRef>
                      </c:ext>
                    </c:extLst>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extLst xmlns:c15="http://schemas.microsoft.com/office/drawing/2012/chart">
                      <c:ext xmlns:c15="http://schemas.microsoft.com/office/drawing/2012/chart" uri="{02D57815-91ED-43cb-92C2-25804820EDAC}">
                        <c15:formulaRef>
                          <c15:sqref>'[UIO_cifras_2016-2017_vr01DIC2017.xlsx]Llegadas '!$D$4:$D$15</c15:sqref>
                        </c15:formulaRef>
                      </c:ext>
                    </c:extLst>
                    <c:numCache>
                      <c:formatCode>#,##0</c:formatCode>
                      <c:ptCount val="12"/>
                      <c:pt idx="0">
                        <c:v>35904</c:v>
                      </c:pt>
                      <c:pt idx="1">
                        <c:v>32995</c:v>
                      </c:pt>
                      <c:pt idx="2">
                        <c:v>34242</c:v>
                      </c:pt>
                      <c:pt idx="3">
                        <c:v>33161</c:v>
                      </c:pt>
                      <c:pt idx="4">
                        <c:v>32773</c:v>
                      </c:pt>
                      <c:pt idx="5">
                        <c:v>46796</c:v>
                      </c:pt>
                      <c:pt idx="6">
                        <c:v>50069</c:v>
                      </c:pt>
                      <c:pt idx="7">
                        <c:v>44378</c:v>
                      </c:pt>
                      <c:pt idx="8">
                        <c:v>33494</c:v>
                      </c:pt>
                      <c:pt idx="9">
                        <c:v>35959</c:v>
                      </c:pt>
                      <c:pt idx="10">
                        <c:v>38401</c:v>
                      </c:pt>
                      <c:pt idx="11">
                        <c:v>43693</c:v>
                      </c:pt>
                    </c:numCache>
                  </c:numRef>
                </c:val>
                <c:smooth val="0"/>
              </c15:ser>
            </c15:filteredLineSeries>
            <c15:filteredLineSeries>
              <c15:ser>
                <c:idx val="3"/>
                <c:order val="3"/>
                <c:tx>
                  <c:strRef>
                    <c:extLst xmlns:c15="http://schemas.microsoft.com/office/drawing/2012/chart">
                      <c:ext xmlns:c15="http://schemas.microsoft.com/office/drawing/2012/chart" uri="{02D57815-91ED-43cb-92C2-25804820EDAC}">
                        <c15:formulaRef>
                          <c15:sqref>'[UIO_cifras_2016-2017_vr01DIC2017.xlsx]Llegadas '!$E$3</c15:sqref>
                        </c15:formulaRef>
                      </c:ext>
                    </c:extLst>
                    <c:strCache>
                      <c:ptCount val="1"/>
                      <c:pt idx="0">
                        <c:v>2010</c:v>
                      </c:pt>
                    </c:strCache>
                  </c:strRef>
                </c:tx>
                <c:spPr>
                  <a:ln w="22225" cap="rnd">
                    <a:solidFill>
                      <a:schemeClr val="accent2">
                        <a:lumMod val="60000"/>
                      </a:schemeClr>
                    </a:solidFill>
                    <a:round/>
                  </a:ln>
                  <a:effectLst/>
                </c:spPr>
                <c:marker>
                  <c:symbol val="circle"/>
                  <c:size val="6"/>
                  <c:spPr>
                    <a:solidFill>
                      <a:schemeClr val="lt1"/>
                    </a:solidFill>
                    <a:ln w="15875">
                      <a:solidFill>
                        <a:schemeClr val="accent2">
                          <a:lumMod val="60000"/>
                        </a:schemeClr>
                      </a:solidFill>
                      <a:round/>
                    </a:ln>
                    <a:effectLst/>
                  </c:spPr>
                </c:marker>
                <c:cat>
                  <c:strRef>
                    <c:extLst xmlns:c15="http://schemas.microsoft.com/office/drawing/2012/chart">
                      <c:ext xmlns:c15="http://schemas.microsoft.com/office/drawing/2012/chart" uri="{02D57815-91ED-43cb-92C2-25804820EDAC}">
                        <c15:formulaRef>
                          <c15:sqref>'[UIO_cifras_2016-2017_vr01DIC2017.xlsx]Llegadas '!$A$4:$A$15</c15:sqref>
                        </c15:formulaRef>
                      </c:ext>
                    </c:extLst>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extLst xmlns:c15="http://schemas.microsoft.com/office/drawing/2012/chart">
                      <c:ext xmlns:c15="http://schemas.microsoft.com/office/drawing/2012/chart" uri="{02D57815-91ED-43cb-92C2-25804820EDAC}">
                        <c15:formulaRef>
                          <c15:sqref>'[UIO_cifras_2016-2017_vr01DIC2017.xlsx]Llegadas '!$E$4:$E$15</c15:sqref>
                        </c15:formulaRef>
                      </c:ext>
                    </c:extLst>
                    <c:numCache>
                      <c:formatCode>#,##0</c:formatCode>
                      <c:ptCount val="12"/>
                      <c:pt idx="0">
                        <c:v>38603</c:v>
                      </c:pt>
                      <c:pt idx="1">
                        <c:v>39843</c:v>
                      </c:pt>
                      <c:pt idx="2">
                        <c:v>38029</c:v>
                      </c:pt>
                      <c:pt idx="3">
                        <c:v>31598</c:v>
                      </c:pt>
                      <c:pt idx="4">
                        <c:v>37116</c:v>
                      </c:pt>
                      <c:pt idx="5">
                        <c:v>46093</c:v>
                      </c:pt>
                      <c:pt idx="6">
                        <c:v>49766</c:v>
                      </c:pt>
                      <c:pt idx="7">
                        <c:v>42481</c:v>
                      </c:pt>
                      <c:pt idx="8">
                        <c:v>33003</c:v>
                      </c:pt>
                      <c:pt idx="9">
                        <c:v>38298</c:v>
                      </c:pt>
                      <c:pt idx="10">
                        <c:v>38171</c:v>
                      </c:pt>
                      <c:pt idx="11">
                        <c:v>41220</c:v>
                      </c:pt>
                    </c:numCache>
                  </c:numRef>
                </c:val>
                <c:smooth val="0"/>
              </c15:ser>
            </c15:filteredLineSeries>
            <c15:filteredLineSeries>
              <c15:ser>
                <c:idx val="4"/>
                <c:order val="4"/>
                <c:tx>
                  <c:strRef>
                    <c:extLst xmlns:c15="http://schemas.microsoft.com/office/drawing/2012/chart">
                      <c:ext xmlns:c15="http://schemas.microsoft.com/office/drawing/2012/chart" uri="{02D57815-91ED-43cb-92C2-25804820EDAC}">
                        <c15:formulaRef>
                          <c15:sqref>'[UIO_cifras_2016-2017_vr01DIC2017.xlsx]Llegadas '!$F$3</c15:sqref>
                        </c15:formulaRef>
                      </c:ext>
                    </c:extLst>
                    <c:strCache>
                      <c:ptCount val="1"/>
                      <c:pt idx="0">
                        <c:v>2011</c:v>
                      </c:pt>
                    </c:strCache>
                  </c:strRef>
                </c:tx>
                <c:spPr>
                  <a:ln w="22225" cap="rnd">
                    <a:solidFill>
                      <a:schemeClr val="accent4">
                        <a:lumMod val="60000"/>
                      </a:schemeClr>
                    </a:solidFill>
                    <a:round/>
                  </a:ln>
                  <a:effectLst/>
                </c:spPr>
                <c:marker>
                  <c:symbol val="circle"/>
                  <c:size val="6"/>
                  <c:spPr>
                    <a:solidFill>
                      <a:schemeClr val="lt1"/>
                    </a:solidFill>
                    <a:ln w="15875">
                      <a:solidFill>
                        <a:schemeClr val="accent4">
                          <a:lumMod val="60000"/>
                        </a:schemeClr>
                      </a:solidFill>
                      <a:round/>
                    </a:ln>
                    <a:effectLst/>
                  </c:spPr>
                </c:marker>
                <c:cat>
                  <c:strRef>
                    <c:extLst xmlns:c15="http://schemas.microsoft.com/office/drawing/2012/chart">
                      <c:ext xmlns:c15="http://schemas.microsoft.com/office/drawing/2012/chart" uri="{02D57815-91ED-43cb-92C2-25804820EDAC}">
                        <c15:formulaRef>
                          <c15:sqref>'[UIO_cifras_2016-2017_vr01DIC2017.xlsx]Llegadas '!$A$4:$A$15</c15:sqref>
                        </c15:formulaRef>
                      </c:ext>
                    </c:extLst>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extLst xmlns:c15="http://schemas.microsoft.com/office/drawing/2012/chart">
                      <c:ext xmlns:c15="http://schemas.microsoft.com/office/drawing/2012/chart" uri="{02D57815-91ED-43cb-92C2-25804820EDAC}">
                        <c15:formulaRef>
                          <c15:sqref>'[UIO_cifras_2016-2017_vr01DIC2017.xlsx]Llegadas '!$F$4:$F$15</c15:sqref>
                        </c15:formulaRef>
                      </c:ext>
                    </c:extLst>
                    <c:numCache>
                      <c:formatCode>#,##0</c:formatCode>
                      <c:ptCount val="12"/>
                      <c:pt idx="0">
                        <c:v>37463</c:v>
                      </c:pt>
                      <c:pt idx="1">
                        <c:v>35978</c:v>
                      </c:pt>
                      <c:pt idx="2">
                        <c:v>39415</c:v>
                      </c:pt>
                      <c:pt idx="3">
                        <c:v>35949</c:v>
                      </c:pt>
                      <c:pt idx="4">
                        <c:v>38023</c:v>
                      </c:pt>
                      <c:pt idx="5">
                        <c:v>47844</c:v>
                      </c:pt>
                      <c:pt idx="6">
                        <c:v>51152</c:v>
                      </c:pt>
                      <c:pt idx="7">
                        <c:v>43036</c:v>
                      </c:pt>
                      <c:pt idx="8">
                        <c:v>34628</c:v>
                      </c:pt>
                      <c:pt idx="9">
                        <c:v>38582</c:v>
                      </c:pt>
                      <c:pt idx="10">
                        <c:v>41073</c:v>
                      </c:pt>
                      <c:pt idx="11">
                        <c:v>44235</c:v>
                      </c:pt>
                    </c:numCache>
                  </c:numRef>
                </c:val>
                <c:smooth val="0"/>
              </c15:ser>
            </c15:filteredLineSeries>
            <c15:filteredLineSeries>
              <c15:ser>
                <c:idx val="5"/>
                <c:order val="5"/>
                <c:tx>
                  <c:strRef>
                    <c:extLst xmlns:c15="http://schemas.microsoft.com/office/drawing/2012/chart">
                      <c:ext xmlns:c15="http://schemas.microsoft.com/office/drawing/2012/chart" uri="{02D57815-91ED-43cb-92C2-25804820EDAC}">
                        <c15:formulaRef>
                          <c15:sqref>'[UIO_cifras_2016-2017_vr01DIC2017.xlsx]Llegadas '!$G$3</c15:sqref>
                        </c15:formulaRef>
                      </c:ext>
                    </c:extLst>
                    <c:strCache>
                      <c:ptCount val="1"/>
                      <c:pt idx="0">
                        <c:v>2012</c:v>
                      </c:pt>
                    </c:strCache>
                  </c:strRef>
                </c:tx>
                <c:spPr>
                  <a:ln w="22225" cap="rnd">
                    <a:solidFill>
                      <a:schemeClr val="accent6">
                        <a:lumMod val="60000"/>
                      </a:schemeClr>
                    </a:solidFill>
                    <a:round/>
                  </a:ln>
                  <a:effectLst/>
                </c:spPr>
                <c:marker>
                  <c:symbol val="circle"/>
                  <c:size val="6"/>
                  <c:spPr>
                    <a:solidFill>
                      <a:schemeClr val="lt1"/>
                    </a:solidFill>
                    <a:ln w="15875">
                      <a:solidFill>
                        <a:schemeClr val="accent6">
                          <a:lumMod val="60000"/>
                        </a:schemeClr>
                      </a:solidFill>
                      <a:round/>
                    </a:ln>
                    <a:effectLst/>
                  </c:spPr>
                </c:marker>
                <c:cat>
                  <c:strRef>
                    <c:extLst xmlns:c15="http://schemas.microsoft.com/office/drawing/2012/chart">
                      <c:ext xmlns:c15="http://schemas.microsoft.com/office/drawing/2012/chart" uri="{02D57815-91ED-43cb-92C2-25804820EDAC}">
                        <c15:formulaRef>
                          <c15:sqref>'[UIO_cifras_2016-2017_vr01DIC2017.xlsx]Llegadas '!$A$4:$A$15</c15:sqref>
                        </c15:formulaRef>
                      </c:ext>
                    </c:extLst>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extLst xmlns:c15="http://schemas.microsoft.com/office/drawing/2012/chart">
                      <c:ext xmlns:c15="http://schemas.microsoft.com/office/drawing/2012/chart" uri="{02D57815-91ED-43cb-92C2-25804820EDAC}">
                        <c15:formulaRef>
                          <c15:sqref>'[UIO_cifras_2016-2017_vr01DIC2017.xlsx]Llegadas '!$G$4:$G$15</c15:sqref>
                        </c15:formulaRef>
                      </c:ext>
                    </c:extLst>
                    <c:numCache>
                      <c:formatCode>#,##0</c:formatCode>
                      <c:ptCount val="12"/>
                      <c:pt idx="0">
                        <c:v>37773</c:v>
                      </c:pt>
                      <c:pt idx="1">
                        <c:v>35654</c:v>
                      </c:pt>
                      <c:pt idx="2">
                        <c:v>40663</c:v>
                      </c:pt>
                      <c:pt idx="3">
                        <c:v>36524</c:v>
                      </c:pt>
                      <c:pt idx="4">
                        <c:v>40720</c:v>
                      </c:pt>
                      <c:pt idx="5">
                        <c:v>54166</c:v>
                      </c:pt>
                      <c:pt idx="6">
                        <c:v>56168</c:v>
                      </c:pt>
                      <c:pt idx="7">
                        <c:v>46212</c:v>
                      </c:pt>
                      <c:pt idx="8">
                        <c:v>39747</c:v>
                      </c:pt>
                      <c:pt idx="9">
                        <c:v>44864</c:v>
                      </c:pt>
                      <c:pt idx="10">
                        <c:v>46422</c:v>
                      </c:pt>
                      <c:pt idx="11">
                        <c:v>54545</c:v>
                      </c:pt>
                    </c:numCache>
                  </c:numRef>
                </c:val>
                <c:smooth val="0"/>
              </c15:ser>
            </c15:filteredLineSeries>
            <c15:filteredLineSeries>
              <c15:ser>
                <c:idx val="6"/>
                <c:order val="6"/>
                <c:tx>
                  <c:strRef>
                    <c:extLst xmlns:c15="http://schemas.microsoft.com/office/drawing/2012/chart">
                      <c:ext xmlns:c15="http://schemas.microsoft.com/office/drawing/2012/chart" uri="{02D57815-91ED-43cb-92C2-25804820EDAC}">
                        <c15:formulaRef>
                          <c15:sqref>'[UIO_cifras_2016-2017_vr01DIC2017.xlsx]Llegadas '!$H$3</c15:sqref>
                        </c15:formulaRef>
                      </c:ext>
                    </c:extLst>
                    <c:strCache>
                      <c:ptCount val="1"/>
                      <c:pt idx="0">
                        <c:v>2013</c:v>
                      </c:pt>
                    </c:strCache>
                  </c:strRef>
                </c:tx>
                <c:spPr>
                  <a:ln w="22225" cap="rnd">
                    <a:solidFill>
                      <a:schemeClr val="accent2">
                        <a:lumMod val="80000"/>
                        <a:lumOff val="20000"/>
                      </a:schemeClr>
                    </a:solidFill>
                    <a:round/>
                  </a:ln>
                  <a:effectLst/>
                </c:spPr>
                <c:marker>
                  <c:symbol val="circle"/>
                  <c:size val="6"/>
                  <c:spPr>
                    <a:solidFill>
                      <a:schemeClr val="lt1"/>
                    </a:solidFill>
                    <a:ln w="15875">
                      <a:solidFill>
                        <a:schemeClr val="accent2">
                          <a:lumMod val="80000"/>
                          <a:lumOff val="20000"/>
                        </a:schemeClr>
                      </a:solidFill>
                      <a:round/>
                    </a:ln>
                    <a:effectLst/>
                  </c:spPr>
                </c:marker>
                <c:cat>
                  <c:strRef>
                    <c:extLst xmlns:c15="http://schemas.microsoft.com/office/drawing/2012/chart">
                      <c:ext xmlns:c15="http://schemas.microsoft.com/office/drawing/2012/chart" uri="{02D57815-91ED-43cb-92C2-25804820EDAC}">
                        <c15:formulaRef>
                          <c15:sqref>'[UIO_cifras_2016-2017_vr01DIC2017.xlsx]Llegadas '!$A$4:$A$15</c15:sqref>
                        </c15:formulaRef>
                      </c:ext>
                    </c:extLst>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extLst xmlns:c15="http://schemas.microsoft.com/office/drawing/2012/chart">
                      <c:ext xmlns:c15="http://schemas.microsoft.com/office/drawing/2012/chart" uri="{02D57815-91ED-43cb-92C2-25804820EDAC}">
                        <c15:formulaRef>
                          <c15:sqref>'[UIO_cifras_2016-2017_vr01DIC2017.xlsx]Llegadas '!$H$4:$H$15</c15:sqref>
                        </c15:formulaRef>
                      </c:ext>
                    </c:extLst>
                    <c:numCache>
                      <c:formatCode>#,##0</c:formatCode>
                      <c:ptCount val="12"/>
                      <c:pt idx="0">
                        <c:v>46137</c:v>
                      </c:pt>
                      <c:pt idx="1">
                        <c:v>43174</c:v>
                      </c:pt>
                      <c:pt idx="2">
                        <c:v>49027</c:v>
                      </c:pt>
                      <c:pt idx="3">
                        <c:v>41634</c:v>
                      </c:pt>
                      <c:pt idx="4">
                        <c:v>48103</c:v>
                      </c:pt>
                      <c:pt idx="5">
                        <c:v>61054</c:v>
                      </c:pt>
                      <c:pt idx="6">
                        <c:v>64119</c:v>
                      </c:pt>
                      <c:pt idx="7">
                        <c:v>52709</c:v>
                      </c:pt>
                      <c:pt idx="8">
                        <c:v>49386</c:v>
                      </c:pt>
                      <c:pt idx="9">
                        <c:v>52967</c:v>
                      </c:pt>
                      <c:pt idx="10">
                        <c:v>56278</c:v>
                      </c:pt>
                      <c:pt idx="11">
                        <c:v>64370</c:v>
                      </c:pt>
                    </c:numCache>
                  </c:numRef>
                </c:val>
                <c:smooth val="0"/>
              </c15:ser>
            </c15:filteredLineSeries>
            <c15:filteredLineSeries>
              <c15:ser>
                <c:idx val="7"/>
                <c:order val="7"/>
                <c:tx>
                  <c:strRef>
                    <c:extLst xmlns:c15="http://schemas.microsoft.com/office/drawing/2012/chart">
                      <c:ext xmlns:c15="http://schemas.microsoft.com/office/drawing/2012/chart" uri="{02D57815-91ED-43cb-92C2-25804820EDAC}">
                        <c15:formulaRef>
                          <c15:sqref>'[UIO_cifras_2016-2017_vr01DIC2017.xlsx]Llegadas '!$I$3</c15:sqref>
                        </c15:formulaRef>
                      </c:ext>
                    </c:extLst>
                    <c:strCache>
                      <c:ptCount val="1"/>
                      <c:pt idx="0">
                        <c:v>2014</c:v>
                      </c:pt>
                    </c:strCache>
                  </c:strRef>
                </c:tx>
                <c:spPr>
                  <a:ln w="22225" cap="rnd">
                    <a:solidFill>
                      <a:schemeClr val="accent4">
                        <a:lumMod val="80000"/>
                        <a:lumOff val="20000"/>
                      </a:schemeClr>
                    </a:solidFill>
                    <a:round/>
                  </a:ln>
                  <a:effectLst/>
                </c:spPr>
                <c:marker>
                  <c:symbol val="none"/>
                </c:marker>
                <c:dLbls>
                  <c:spPr>
                    <a:solidFill>
                      <a:schemeClr val="accent4">
                        <a:lumMod val="40000"/>
                        <a:lumOff val="6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'[UIO_cifras_2016-2017_vr01DIC2017.xlsx]Llegadas '!$A$4:$A$15</c15:sqref>
                        </c15:formulaRef>
                      </c:ext>
                    </c:extLst>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extLst xmlns:c15="http://schemas.microsoft.com/office/drawing/2012/chart">
                      <c:ext xmlns:c15="http://schemas.microsoft.com/office/drawing/2012/chart" uri="{02D57815-91ED-43cb-92C2-25804820EDAC}">
                        <c15:formulaRef>
                          <c15:sqref>'[UIO_cifras_2016-2017_vr01DIC2017.xlsx]Llegadas '!$I$4:$I$15</c15:sqref>
                        </c15:formulaRef>
                      </c:ext>
                    </c:extLst>
                    <c:numCache>
                      <c:formatCode>#,##0</c:formatCode>
                      <c:ptCount val="12"/>
                      <c:pt idx="0">
                        <c:v>51688</c:v>
                      </c:pt>
                      <c:pt idx="1">
                        <c:v>53622</c:v>
                      </c:pt>
                      <c:pt idx="2">
                        <c:v>51748</c:v>
                      </c:pt>
                      <c:pt idx="3">
                        <c:v>49570</c:v>
                      </c:pt>
                      <c:pt idx="4">
                        <c:v>52174</c:v>
                      </c:pt>
                      <c:pt idx="5">
                        <c:v>58795</c:v>
                      </c:pt>
                      <c:pt idx="6">
                        <c:v>71099</c:v>
                      </c:pt>
                      <c:pt idx="7">
                        <c:v>57790</c:v>
                      </c:pt>
                      <c:pt idx="8">
                        <c:v>55854</c:v>
                      </c:pt>
                      <c:pt idx="9">
                        <c:v>59469</c:v>
                      </c:pt>
                      <c:pt idx="10">
                        <c:v>63281</c:v>
                      </c:pt>
                      <c:pt idx="11">
                        <c:v>77956</c:v>
                      </c:pt>
                    </c:numCache>
                  </c:numRef>
                </c:val>
                <c:smooth val="0"/>
              </c15:ser>
            </c15:filteredLineSeries>
          </c:ext>
        </c:extLst>
      </c:lineChart>
      <c:catAx>
        <c:axId val="406262480"/>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s-EC"/>
          </a:p>
        </c:txPr>
        <c:crossAx val="406262872"/>
        <c:crosses val="autoZero"/>
        <c:auto val="1"/>
        <c:lblAlgn val="ctr"/>
        <c:lblOffset val="100"/>
        <c:noMultiLvlLbl val="0"/>
      </c:catAx>
      <c:valAx>
        <c:axId val="406262872"/>
        <c:scaling>
          <c:orientation val="minMax"/>
          <c:max val="80000"/>
          <c:min val="35000"/>
        </c:scaling>
        <c:delete val="0"/>
        <c:axPos val="l"/>
        <c:majorGridlines>
          <c:spPr>
            <a:ln w="9525" cap="flat" cmpd="sng" algn="ctr">
              <a:solidFill>
                <a:schemeClr val="dk1">
                  <a:lumMod val="15000"/>
                  <a:lumOff val="85000"/>
                  <a:alpha val="54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s-EC"/>
          </a:p>
        </c:txPr>
        <c:crossAx val="406262480"/>
        <c:crosses val="autoZero"/>
        <c:crossBetween val="between"/>
      </c:valAx>
      <c:spPr>
        <a:pattFill prst="ltDnDiag">
          <a:fgClr>
            <a:schemeClr val="dk1">
              <a:lumMod val="15000"/>
              <a:lumOff val="85000"/>
            </a:schemeClr>
          </a:fgClr>
          <a:bgClr>
            <a:schemeClr val="lt1"/>
          </a:bgClr>
        </a:patt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s-EC"/>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EC"/>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none" baseline="0">
                <a:solidFill>
                  <a:schemeClr val="lt1">
                    <a:lumMod val="85000"/>
                  </a:schemeClr>
                </a:solidFill>
                <a:latin typeface="+mn-lt"/>
                <a:ea typeface="+mn-ea"/>
                <a:cs typeface="+mn-cs"/>
              </a:defRPr>
            </a:pPr>
            <a:r>
              <a:rPr lang="en-US" sz="1800"/>
              <a:t>Variación arribos internacionales AMS 
2016-2017</a:t>
            </a:r>
          </a:p>
        </c:rich>
      </c:tx>
      <c:layout/>
      <c:overlay val="0"/>
      <c:spPr>
        <a:noFill/>
        <a:ln>
          <a:noFill/>
        </a:ln>
        <a:effectLst/>
      </c:spPr>
      <c:txPr>
        <a:bodyPr rot="0" spcFirstLastPara="1" vertOverflow="ellipsis" vert="horz" wrap="square" anchor="ctr" anchorCtr="1"/>
        <a:lstStyle/>
        <a:p>
          <a:pPr>
            <a:defRPr sz="1800" b="1" i="0" u="none" strike="noStrike" kern="1200" cap="none" baseline="0">
              <a:solidFill>
                <a:schemeClr val="lt1">
                  <a:lumMod val="85000"/>
                </a:schemeClr>
              </a:solidFill>
              <a:latin typeface="+mn-lt"/>
              <a:ea typeface="+mn-ea"/>
              <a:cs typeface="+mn-cs"/>
            </a:defRPr>
          </a:pPr>
          <a:endParaRPr lang="es-EC"/>
        </a:p>
      </c:txPr>
    </c:title>
    <c:autoTitleDeleted val="0"/>
    <c:plotArea>
      <c:layout/>
      <c:lineChart>
        <c:grouping val="stacked"/>
        <c:varyColors val="0"/>
        <c:ser>
          <c:idx val="0"/>
          <c:order val="0"/>
          <c:tx>
            <c:strRef>
              <c:f>'Datos Aeropuerto AMS'!$B$191</c:f>
              <c:strCache>
                <c:ptCount val="1"/>
                <c:pt idx="0">
                  <c:v>Variación arribos internacionales 
2016-2017</c:v>
                </c:pt>
              </c:strCache>
            </c:strRef>
          </c:tx>
          <c:spPr>
            <a:ln w="22225" cap="rnd">
              <a:solidFill>
                <a:schemeClr val="accent1"/>
              </a:solidFill>
            </a:ln>
            <a:effectLst>
              <a:glow rad="139700">
                <a:schemeClr val="accent1">
                  <a:satMod val="175000"/>
                  <a:alpha val="14000"/>
                </a:schemeClr>
              </a:glow>
            </a:effectLst>
          </c:spPr>
          <c:marker>
            <c:symbol val="none"/>
          </c:marker>
          <c:dLbls>
            <c:dLbl>
              <c:idx val="4"/>
              <c:spPr>
                <a:solidFill>
                  <a:schemeClr val="lt1"/>
                </a:solidFill>
                <a:ln w="25400" cap="flat" cmpd="sng" algn="ctr">
                  <a:solidFill>
                    <a:schemeClr val="accent1"/>
                  </a:solidFill>
                  <a:prstDash val="solid"/>
                </a:ln>
                <a:effectLst/>
              </c:spPr>
              <c:txPr>
                <a:bodyPr rot="0" spcFirstLastPara="1" vertOverflow="ellipsis" vert="horz" wrap="square" lIns="38100" tIns="19050" rIns="38100" bIns="19050" anchor="ctr" anchorCtr="0">
                  <a:spAutoFit/>
                </a:bodyPr>
                <a:lstStyle/>
                <a:p>
                  <a:pPr algn="ctr">
                    <a:defRPr sz="900" b="0" i="0" u="none" strike="noStrike" kern="1200" baseline="0">
                      <a:solidFill>
                        <a:schemeClr val="dk1"/>
                      </a:solidFill>
                      <a:latin typeface="+mn-lt"/>
                      <a:ea typeface="+mn-ea"/>
                      <a:cs typeface="+mn-cs"/>
                    </a:defRPr>
                  </a:pPr>
                  <a:endParaRPr lang="es-EC"/>
                </a:p>
              </c:txPr>
              <c:showLegendKey val="0"/>
              <c:showVal val="1"/>
              <c:showCatName val="0"/>
              <c:showSerName val="0"/>
              <c:showPercent val="0"/>
              <c:showBubbleSize val="0"/>
            </c:dLbl>
            <c:spPr>
              <a:solidFill>
                <a:schemeClr val="lt1"/>
              </a:solidFill>
              <a:ln w="25400" cap="flat" cmpd="sng" algn="ctr">
                <a:solidFill>
                  <a:schemeClr val="accent1"/>
                </a:solidFill>
                <a:prstDash val="solid"/>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'Datos Aeropuerto AMS'!$C$188:$N$188</c:f>
              <c:strCache>
                <c:ptCount val="12"/>
                <c:pt idx="0">
                  <c:v>a enero</c:v>
                </c:pt>
                <c:pt idx="1">
                  <c:v>a febrero</c:v>
                </c:pt>
                <c:pt idx="2">
                  <c:v>a marzo</c:v>
                </c:pt>
                <c:pt idx="3">
                  <c:v>a abril</c:v>
                </c:pt>
                <c:pt idx="4">
                  <c:v>a mayo</c:v>
                </c:pt>
                <c:pt idx="5">
                  <c:v>a junio</c:v>
                </c:pt>
                <c:pt idx="6">
                  <c:v>a julio</c:v>
                </c:pt>
                <c:pt idx="7">
                  <c:v>a agosto</c:v>
                </c:pt>
                <c:pt idx="8">
                  <c:v>a septiembre</c:v>
                </c:pt>
                <c:pt idx="9">
                  <c:v>a octubre</c:v>
                </c:pt>
                <c:pt idx="10">
                  <c:v>a noviembre </c:v>
                </c:pt>
                <c:pt idx="11">
                  <c:v>a diciembre </c:v>
                </c:pt>
              </c:strCache>
            </c:strRef>
          </c:cat>
          <c:val>
            <c:numRef>
              <c:f>'Datos Aeropuerto AMS'!$C$191:$N$191</c:f>
              <c:numCache>
                <c:formatCode>0.0%</c:formatCode>
                <c:ptCount val="12"/>
                <c:pt idx="0">
                  <c:v>-8.3868992959901995E-2</c:v>
                </c:pt>
                <c:pt idx="1">
                  <c:v>-0.125819576971131</c:v>
                </c:pt>
                <c:pt idx="2">
                  <c:v>-6.4399139582859102E-2</c:v>
                </c:pt>
                <c:pt idx="3">
                  <c:v>-1.6749923191588599E-2</c:v>
                </c:pt>
                <c:pt idx="4">
                  <c:v>-1.5223262991093101E-4</c:v>
                </c:pt>
                <c:pt idx="5">
                  <c:v>-2.0683689183793701E-2</c:v>
                </c:pt>
                <c:pt idx="6" formatCode="0.00%">
                  <c:v>-1.0198745603713999E-2</c:v>
                </c:pt>
                <c:pt idx="7" formatCode="0.00%">
                  <c:v>2.16995679156962E-3</c:v>
                </c:pt>
                <c:pt idx="8" formatCode="0.00%">
                  <c:v>1.5437721152884699E-2</c:v>
                </c:pt>
                <c:pt idx="9" formatCode="0.00%">
                  <c:v>1.7185475543746401E-2</c:v>
                </c:pt>
                <c:pt idx="10" formatCode="0.00%">
                  <c:v>2.1999245055412502E-2</c:v>
                </c:pt>
                <c:pt idx="11" formatCode="0.00%">
                  <c:v>7.7462679480013704E-3</c:v>
                </c:pt>
              </c:numCache>
            </c:numRef>
          </c:val>
          <c:smooth val="0"/>
        </c:ser>
        <c:dLbls>
          <c:showLegendKey val="0"/>
          <c:showVal val="0"/>
          <c:showCatName val="0"/>
          <c:showSerName val="0"/>
          <c:showPercent val="0"/>
          <c:showBubbleSize val="0"/>
        </c:dLbls>
        <c:smooth val="0"/>
        <c:axId val="406263656"/>
        <c:axId val="406264048"/>
      </c:lineChart>
      <c:dateAx>
        <c:axId val="406263656"/>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EC"/>
          </a:p>
        </c:txPr>
        <c:crossAx val="406264048"/>
        <c:crosses val="autoZero"/>
        <c:auto val="0"/>
        <c:lblOffset val="100"/>
        <c:baseTimeUnit val="days"/>
      </c:dateAx>
      <c:valAx>
        <c:axId val="406264048"/>
        <c:scaling>
          <c:orientation val="minMax"/>
          <c:max val="0.5"/>
          <c:min val="-0.5"/>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EC"/>
          </a:p>
        </c:txPr>
        <c:crossAx val="406263656"/>
        <c:crosses val="autoZero"/>
        <c:crossBetween val="between"/>
      </c:valAx>
      <c:spPr>
        <a:noFill/>
        <a:ln>
          <a:noFill/>
        </a:ln>
        <a:effectLst/>
      </c:spPr>
    </c:plotArea>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s-EC"/>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32">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alpha val="54000"/>
          </a:schemeClr>
        </a:solidFill>
        <a:round/>
      </a:ln>
    </cs:spPr>
  </cs:gridlineMajor>
  <cs:gridlineMinor>
    <cs:lnRef idx="0"/>
    <cs:fillRef idx="0"/>
    <cs:effectRef idx="0"/>
    <cs:fontRef idx="minor">
      <a:schemeClr val="dk1"/>
    </cs:fontRef>
    <cs:spPr>
      <a:ln w="9525" cap="flat" cmpd="sng" algn="ctr">
        <a:solidFill>
          <a:schemeClr val="dk1">
            <a:lumMod val="15000"/>
            <a:lumOff val="85000"/>
            <a:alpha val="51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5.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16371216-92A7-43A9-B244-3BAA8B9871EB}" type="doc">
      <dgm:prSet loTypeId="urn:microsoft.com/office/officeart/2005/8/layout/vList6" loCatId="list" qsTypeId="urn:microsoft.com/office/officeart/2005/8/quickstyle/3d4#2" qsCatId="3D" csTypeId="urn:microsoft.com/office/officeart/2005/8/colors/colorful1#2" csCatId="colorful" phldr="1"/>
      <dgm:spPr/>
      <dgm:t>
        <a:bodyPr/>
        <a:lstStyle/>
        <a:p>
          <a:endParaRPr lang="es-EC"/>
        </a:p>
      </dgm:t>
    </dgm:pt>
    <dgm:pt modelId="{5FD33297-E5FD-461B-BB97-C22FDE3A93E2}">
      <dgm:prSet custT="1"/>
      <dgm:spPr>
        <a:xfrm>
          <a:off x="0" y="3006"/>
          <a:ext cx="3485187" cy="557815"/>
        </a:xfrm>
        <a:solidFill>
          <a:schemeClr val="accent6">
            <a:lumMod val="20000"/>
            <a:lumOff val="80000"/>
          </a:schemeClr>
        </a:solidFill>
      </dgm:spPr>
      <dgm:t>
        <a:bodyPr/>
        <a:lstStyle/>
        <a:p>
          <a:pPr algn="ctr"/>
          <a:r>
            <a:rPr lang="es-ES" sz="1400" b="0" i="0" u="none" strike="noStrike" dirty="0" smtClean="0">
              <a:solidFill>
                <a:srgbClr val="000000"/>
              </a:solidFill>
              <a:effectLst/>
              <a:latin typeface="Calibri" panose="020F0502020204030204" pitchFamily="34" charset="0"/>
            </a:rPr>
            <a:t>COMERCIALIZACIÓN y ALIANZAS ESTRATÉGICAS</a:t>
          </a:r>
          <a:endParaRPr lang="es-EC" sz="1400" b="0" dirty="0">
            <a:solidFill>
              <a:sysClr val="windowText" lastClr="000000"/>
            </a:solidFill>
            <a:latin typeface="Calibri" panose="020F0502020204030204"/>
            <a:ea typeface="+mn-ea"/>
            <a:cs typeface="+mn-cs"/>
          </a:endParaRPr>
        </a:p>
      </dgm:t>
    </dgm:pt>
    <dgm:pt modelId="{E4E10E18-9B8D-4682-B5F0-20172F18A57E}" type="parTrans" cxnId="{D14370C0-5EAC-46B6-9149-91DB8FD4992B}">
      <dgm:prSet/>
      <dgm:spPr/>
      <dgm:t>
        <a:bodyPr/>
        <a:lstStyle/>
        <a:p>
          <a:endParaRPr lang="es-EC" sz="1600" b="0">
            <a:solidFill>
              <a:sysClr val="windowText" lastClr="000000"/>
            </a:solidFill>
          </a:endParaRPr>
        </a:p>
      </dgm:t>
    </dgm:pt>
    <dgm:pt modelId="{B904C329-D237-4B58-BA3E-004D3E7C88AC}" type="sibTrans" cxnId="{D14370C0-5EAC-46B6-9149-91DB8FD4992B}">
      <dgm:prSet/>
      <dgm:spPr/>
      <dgm:t>
        <a:bodyPr/>
        <a:lstStyle/>
        <a:p>
          <a:endParaRPr lang="es-EC" sz="1600" b="0">
            <a:solidFill>
              <a:sysClr val="windowText" lastClr="000000"/>
            </a:solidFill>
          </a:endParaRPr>
        </a:p>
      </dgm:t>
    </dgm:pt>
    <dgm:pt modelId="{78B70007-1C63-4E48-96DD-89CE634B839B}">
      <dgm:prSet custT="1"/>
      <dgm:spPr>
        <a:xfrm>
          <a:off x="0" y="616603"/>
          <a:ext cx="3485187" cy="557815"/>
        </a:xfrm>
        <a:solidFill>
          <a:schemeClr val="bg1">
            <a:lumMod val="75000"/>
          </a:schemeClr>
        </a:solidFill>
      </dgm:spPr>
      <dgm:t>
        <a:bodyPr/>
        <a:lstStyle/>
        <a:p>
          <a:pPr algn="ctr"/>
          <a:r>
            <a:rPr lang="es-ES" sz="1400" b="0" i="0" u="none" strike="noStrike" dirty="0" smtClean="0">
              <a:solidFill>
                <a:srgbClr val="000000"/>
              </a:solidFill>
              <a:effectLst/>
              <a:latin typeface="Calibri" panose="020F0502020204030204" pitchFamily="34" charset="0"/>
            </a:rPr>
            <a:t>MERCADEO</a:t>
          </a:r>
          <a:endParaRPr lang="es-EC" sz="1400" b="0" dirty="0">
            <a:solidFill>
              <a:sysClr val="windowText" lastClr="000000"/>
            </a:solidFill>
            <a:latin typeface="Calibri" panose="020F0502020204030204"/>
            <a:ea typeface="+mn-ea"/>
            <a:cs typeface="+mn-cs"/>
          </a:endParaRPr>
        </a:p>
      </dgm:t>
    </dgm:pt>
    <dgm:pt modelId="{76D70CDA-875F-46AD-BAA1-08B23D6549B5}" type="parTrans" cxnId="{F32BCCE2-53C4-4EDF-BA80-768C739F0655}">
      <dgm:prSet/>
      <dgm:spPr/>
      <dgm:t>
        <a:bodyPr/>
        <a:lstStyle/>
        <a:p>
          <a:endParaRPr lang="es-EC" sz="1600" b="0">
            <a:solidFill>
              <a:sysClr val="windowText" lastClr="000000"/>
            </a:solidFill>
          </a:endParaRPr>
        </a:p>
      </dgm:t>
    </dgm:pt>
    <dgm:pt modelId="{2C51745B-6B17-4623-A887-B0924BC53BA0}" type="sibTrans" cxnId="{F32BCCE2-53C4-4EDF-BA80-768C739F0655}">
      <dgm:prSet/>
      <dgm:spPr/>
      <dgm:t>
        <a:bodyPr/>
        <a:lstStyle/>
        <a:p>
          <a:endParaRPr lang="es-EC" sz="1600" b="0">
            <a:solidFill>
              <a:sysClr val="windowText" lastClr="000000"/>
            </a:solidFill>
          </a:endParaRPr>
        </a:p>
      </dgm:t>
    </dgm:pt>
    <dgm:pt modelId="{98DEBCCD-2737-4089-B604-D05FECD941E1}">
      <dgm:prSet custT="1"/>
      <dgm:spPr>
        <a:xfrm>
          <a:off x="0" y="1230201"/>
          <a:ext cx="3485187" cy="557815"/>
        </a:xfrm>
        <a:solidFill>
          <a:schemeClr val="accent1">
            <a:lumMod val="20000"/>
            <a:lumOff val="80000"/>
          </a:schemeClr>
        </a:solidFill>
      </dgm:spPr>
      <dgm:t>
        <a:bodyPr/>
        <a:lstStyle/>
        <a:p>
          <a:pPr algn="ctr"/>
          <a:r>
            <a:rPr lang="es-ES" sz="1400" b="0" i="0" u="none" strike="noStrike" dirty="0" err="1" smtClean="0">
              <a:solidFill>
                <a:srgbClr val="000000"/>
              </a:solidFill>
              <a:effectLst/>
              <a:latin typeface="Calibri" panose="020F0502020204030204" pitchFamily="34" charset="0"/>
            </a:rPr>
            <a:t>MICE</a:t>
          </a:r>
          <a:r>
            <a:rPr lang="es-ES" sz="1400" b="0" i="0" u="none" strike="noStrike" dirty="0" smtClean="0">
              <a:solidFill>
                <a:srgbClr val="000000"/>
              </a:solidFill>
              <a:effectLst/>
              <a:latin typeface="Calibri" panose="020F0502020204030204" pitchFamily="34" charset="0"/>
            </a:rPr>
            <a:t> - Segmento de Negocios, Incentivos y Reuniones.</a:t>
          </a:r>
          <a:endParaRPr lang="es-EC" sz="1400" b="0" dirty="0">
            <a:solidFill>
              <a:sysClr val="windowText" lastClr="000000"/>
            </a:solidFill>
            <a:latin typeface="Calibri" panose="020F0502020204030204"/>
            <a:ea typeface="+mn-ea"/>
            <a:cs typeface="+mn-cs"/>
          </a:endParaRPr>
        </a:p>
      </dgm:t>
    </dgm:pt>
    <dgm:pt modelId="{C29B5EEA-5336-40EC-BD29-6D03F90B2A7B}" type="parTrans" cxnId="{C6947567-2BE0-43F4-8980-BA2E5A54D8B7}">
      <dgm:prSet/>
      <dgm:spPr/>
      <dgm:t>
        <a:bodyPr/>
        <a:lstStyle/>
        <a:p>
          <a:endParaRPr lang="es-EC" sz="1600" b="0">
            <a:solidFill>
              <a:sysClr val="windowText" lastClr="000000"/>
            </a:solidFill>
          </a:endParaRPr>
        </a:p>
      </dgm:t>
    </dgm:pt>
    <dgm:pt modelId="{8B79474A-8159-4B46-A6DF-3CB2A9CD0F18}" type="sibTrans" cxnId="{C6947567-2BE0-43F4-8980-BA2E5A54D8B7}">
      <dgm:prSet/>
      <dgm:spPr/>
      <dgm:t>
        <a:bodyPr/>
        <a:lstStyle/>
        <a:p>
          <a:endParaRPr lang="es-EC" sz="1600" b="0">
            <a:solidFill>
              <a:sysClr val="windowText" lastClr="000000"/>
            </a:solidFill>
          </a:endParaRPr>
        </a:p>
      </dgm:t>
    </dgm:pt>
    <dgm:pt modelId="{347A428A-FDF5-421B-A59A-416FA6AF07FA}">
      <dgm:prSet custT="1"/>
      <dgm:spPr>
        <a:xfrm>
          <a:off x="0" y="1843798"/>
          <a:ext cx="3485187" cy="557815"/>
        </a:xfrm>
        <a:solidFill>
          <a:srgbClr val="0070C0"/>
        </a:solidFill>
      </dgm:spPr>
      <dgm:t>
        <a:bodyPr/>
        <a:lstStyle/>
        <a:p>
          <a:pPr algn="ctr"/>
          <a:r>
            <a:rPr lang="es-ES" sz="1400" b="0" i="0" u="none" strike="noStrike" dirty="0" smtClean="0">
              <a:solidFill>
                <a:srgbClr val="000000"/>
              </a:solidFill>
              <a:effectLst/>
              <a:latin typeface="Calibri" panose="020F0502020204030204" pitchFamily="34" charset="0"/>
            </a:rPr>
            <a:t>COMUNICACIÓN</a:t>
          </a:r>
          <a:endParaRPr lang="es-EC" sz="1400" b="0" dirty="0">
            <a:solidFill>
              <a:sysClr val="windowText" lastClr="000000"/>
            </a:solidFill>
            <a:latin typeface="Calibri" panose="020F0502020204030204"/>
            <a:ea typeface="+mn-ea"/>
            <a:cs typeface="+mn-cs"/>
          </a:endParaRPr>
        </a:p>
      </dgm:t>
    </dgm:pt>
    <dgm:pt modelId="{D9AC705B-CC6A-4D00-9916-D87548C37530}" type="parTrans" cxnId="{44372B67-2B0F-47C8-B46F-53E779B79F23}">
      <dgm:prSet/>
      <dgm:spPr/>
      <dgm:t>
        <a:bodyPr/>
        <a:lstStyle/>
        <a:p>
          <a:endParaRPr lang="es-EC" sz="1600" b="0">
            <a:solidFill>
              <a:sysClr val="windowText" lastClr="000000"/>
            </a:solidFill>
          </a:endParaRPr>
        </a:p>
      </dgm:t>
    </dgm:pt>
    <dgm:pt modelId="{CAF90549-F060-41EB-B664-52553A1206BB}" type="sibTrans" cxnId="{44372B67-2B0F-47C8-B46F-53E779B79F23}">
      <dgm:prSet/>
      <dgm:spPr/>
      <dgm:t>
        <a:bodyPr/>
        <a:lstStyle/>
        <a:p>
          <a:endParaRPr lang="es-EC" sz="1600" b="0">
            <a:solidFill>
              <a:sysClr val="windowText" lastClr="000000"/>
            </a:solidFill>
          </a:endParaRPr>
        </a:p>
      </dgm:t>
    </dgm:pt>
    <dgm:pt modelId="{4EFA8EF3-8466-4232-A921-59FB6644DC6B}">
      <dgm:prSet custT="1"/>
      <dgm:spPr>
        <a:xfrm>
          <a:off x="0" y="2457396"/>
          <a:ext cx="3485187" cy="557815"/>
        </a:xfrm>
        <a:solidFill>
          <a:srgbClr val="FFFF99"/>
        </a:solidFill>
      </dgm:spPr>
      <dgm:t>
        <a:bodyPr/>
        <a:lstStyle/>
        <a:p>
          <a:pPr algn="ctr"/>
          <a:r>
            <a:rPr lang="es-ES" sz="1400" b="0" i="0" u="none" strike="noStrike" dirty="0" smtClean="0">
              <a:solidFill>
                <a:srgbClr val="000000"/>
              </a:solidFill>
              <a:effectLst/>
              <a:latin typeface="Calibri" panose="020F0502020204030204" pitchFamily="34" charset="0"/>
            </a:rPr>
            <a:t>INTELIGENCIA DE MERCADOS</a:t>
          </a:r>
          <a:endParaRPr lang="es-EC" sz="1400" b="0" dirty="0">
            <a:solidFill>
              <a:sysClr val="windowText" lastClr="000000"/>
            </a:solidFill>
            <a:latin typeface="Calibri" panose="020F0502020204030204"/>
            <a:ea typeface="+mn-ea"/>
            <a:cs typeface="+mn-cs"/>
          </a:endParaRPr>
        </a:p>
      </dgm:t>
    </dgm:pt>
    <dgm:pt modelId="{01AAD5B1-C4AA-4531-A78A-1CD737CF31F6}" type="parTrans" cxnId="{19E9360A-A893-4832-8F78-EDBDEF6DE58C}">
      <dgm:prSet/>
      <dgm:spPr/>
      <dgm:t>
        <a:bodyPr/>
        <a:lstStyle/>
        <a:p>
          <a:endParaRPr lang="es-EC" sz="1600" b="0">
            <a:solidFill>
              <a:sysClr val="windowText" lastClr="000000"/>
            </a:solidFill>
          </a:endParaRPr>
        </a:p>
      </dgm:t>
    </dgm:pt>
    <dgm:pt modelId="{2DB09F3B-3BB0-4D96-9214-335A4B435F85}" type="sibTrans" cxnId="{19E9360A-A893-4832-8F78-EDBDEF6DE58C}">
      <dgm:prSet/>
      <dgm:spPr/>
      <dgm:t>
        <a:bodyPr/>
        <a:lstStyle/>
        <a:p>
          <a:endParaRPr lang="es-EC" sz="1600" b="0">
            <a:solidFill>
              <a:sysClr val="windowText" lastClr="000000"/>
            </a:solidFill>
          </a:endParaRPr>
        </a:p>
      </dgm:t>
    </dgm:pt>
    <dgm:pt modelId="{9E6A5110-0510-47C5-9DF1-D11EEDA779EE}">
      <dgm:prSet custT="1"/>
      <dgm:spPr>
        <a:xfrm>
          <a:off x="0" y="3070993"/>
          <a:ext cx="3485187" cy="557815"/>
        </a:xfrm>
        <a:solidFill>
          <a:srgbClr val="FFC000"/>
        </a:solidFill>
      </dgm:spPr>
      <dgm:t>
        <a:bodyPr/>
        <a:lstStyle/>
        <a:p>
          <a:pPr algn="ctr"/>
          <a:r>
            <a:rPr lang="es-ES" sz="1400" b="0" i="0" u="none" strike="noStrike" dirty="0" smtClean="0">
              <a:solidFill>
                <a:srgbClr val="000000"/>
              </a:solidFill>
              <a:effectLst/>
              <a:latin typeface="Calibri" panose="020F0502020204030204" pitchFamily="34" charset="0"/>
            </a:rPr>
            <a:t>Gestión de la CALIDAD</a:t>
          </a:r>
          <a:endParaRPr lang="es-EC" sz="1400" b="0" dirty="0">
            <a:solidFill>
              <a:sysClr val="windowText" lastClr="000000"/>
            </a:solidFill>
            <a:latin typeface="Calibri" panose="020F0502020204030204"/>
            <a:ea typeface="+mn-ea"/>
            <a:cs typeface="+mn-cs"/>
          </a:endParaRPr>
        </a:p>
      </dgm:t>
    </dgm:pt>
    <dgm:pt modelId="{B093697B-6C9B-4F7C-88E3-EF50CEEB85B4}" type="parTrans" cxnId="{2AC7ED96-D5EC-43FE-9EEA-ED1B534C1C11}">
      <dgm:prSet/>
      <dgm:spPr/>
      <dgm:t>
        <a:bodyPr/>
        <a:lstStyle/>
        <a:p>
          <a:endParaRPr lang="es-EC" sz="1600" b="0">
            <a:solidFill>
              <a:sysClr val="windowText" lastClr="000000"/>
            </a:solidFill>
          </a:endParaRPr>
        </a:p>
      </dgm:t>
    </dgm:pt>
    <dgm:pt modelId="{6BF9C03B-2FA0-4140-ADAA-30B94773F9AF}" type="sibTrans" cxnId="{2AC7ED96-D5EC-43FE-9EEA-ED1B534C1C11}">
      <dgm:prSet/>
      <dgm:spPr/>
      <dgm:t>
        <a:bodyPr/>
        <a:lstStyle/>
        <a:p>
          <a:endParaRPr lang="es-EC" sz="1600" b="0">
            <a:solidFill>
              <a:sysClr val="windowText" lastClr="000000"/>
            </a:solidFill>
          </a:endParaRPr>
        </a:p>
      </dgm:t>
    </dgm:pt>
    <dgm:pt modelId="{F342F094-D27F-49E6-96DA-B1063245C280}">
      <dgm:prSet custT="1"/>
      <dgm:spPr>
        <a:xfrm>
          <a:off x="0" y="3684590"/>
          <a:ext cx="3485187" cy="557815"/>
        </a:xfrm>
        <a:solidFill>
          <a:srgbClr val="92D050"/>
        </a:solidFill>
      </dgm:spPr>
      <dgm:t>
        <a:bodyPr/>
        <a:lstStyle/>
        <a:p>
          <a:pPr algn="ctr"/>
          <a:r>
            <a:rPr lang="es-EC" sz="1400" b="0" dirty="0" smtClean="0">
              <a:solidFill>
                <a:sysClr val="windowText" lastClr="000000"/>
              </a:solidFill>
              <a:latin typeface="Calibri" panose="020F0502020204030204"/>
              <a:ea typeface="+mn-ea"/>
              <a:cs typeface="+mn-cs"/>
            </a:rPr>
            <a:t>FORTALECIMIENTO INSTITUCIONAL</a:t>
          </a:r>
          <a:endParaRPr lang="es-EC" sz="1400" b="0" dirty="0">
            <a:solidFill>
              <a:sysClr val="windowText" lastClr="000000"/>
            </a:solidFill>
            <a:latin typeface="Calibri" panose="020F0502020204030204"/>
            <a:ea typeface="+mn-ea"/>
            <a:cs typeface="+mn-cs"/>
          </a:endParaRPr>
        </a:p>
      </dgm:t>
    </dgm:pt>
    <dgm:pt modelId="{F20143B1-0DDB-4ABB-AA20-150260CB39E1}" type="parTrans" cxnId="{0AF6118D-B31D-4C58-A6CB-BAD6B7FA05AA}">
      <dgm:prSet/>
      <dgm:spPr/>
      <dgm:t>
        <a:bodyPr/>
        <a:lstStyle/>
        <a:p>
          <a:endParaRPr lang="es-EC" sz="1600" b="0">
            <a:solidFill>
              <a:sysClr val="windowText" lastClr="000000"/>
            </a:solidFill>
          </a:endParaRPr>
        </a:p>
      </dgm:t>
    </dgm:pt>
    <dgm:pt modelId="{36471DD4-8391-493A-ABD4-809DC569FA28}" type="sibTrans" cxnId="{0AF6118D-B31D-4C58-A6CB-BAD6B7FA05AA}">
      <dgm:prSet/>
      <dgm:spPr/>
      <dgm:t>
        <a:bodyPr/>
        <a:lstStyle/>
        <a:p>
          <a:endParaRPr lang="es-EC" sz="1600" b="0">
            <a:solidFill>
              <a:sysClr val="windowText" lastClr="000000"/>
            </a:solidFill>
          </a:endParaRPr>
        </a:p>
      </dgm:t>
    </dgm:pt>
    <dgm:pt modelId="{3FF4431E-2A33-4190-8152-0A9313A55098}">
      <dgm:prSet custT="1"/>
      <dgm:spPr>
        <a:xfrm>
          <a:off x="3485187" y="3006"/>
          <a:ext cx="5227780" cy="557815"/>
        </a:xfrm>
        <a:solidFill>
          <a:schemeClr val="accent6">
            <a:lumMod val="20000"/>
            <a:lumOff val="80000"/>
            <a:alpha val="90000"/>
          </a:schemeClr>
        </a:solidFill>
      </dgm:spPr>
      <dgm:t>
        <a:bodyPr anchor="ctr"/>
        <a:lstStyle/>
        <a:p>
          <a:r>
            <a:rPr lang="es-EC" sz="1100" b="0" dirty="0" smtClean="0">
              <a:latin typeface="Calibri" panose="020F0502020204030204"/>
              <a:ea typeface="+mn-ea"/>
              <a:cs typeface="+mn-cs"/>
            </a:rPr>
            <a:t>Proyectos: 9</a:t>
          </a:r>
          <a:endParaRPr lang="es-EC" sz="1100" b="0" dirty="0">
            <a:solidFill>
              <a:sysClr val="windowText" lastClr="000000"/>
            </a:solidFill>
            <a:latin typeface="Calibri" panose="020F0502020204030204"/>
            <a:ea typeface="+mn-ea"/>
            <a:cs typeface="+mn-cs"/>
          </a:endParaRPr>
        </a:p>
      </dgm:t>
    </dgm:pt>
    <dgm:pt modelId="{F56FE80D-05B5-4637-974F-FDBBE13F07AF}" type="parTrans" cxnId="{B4CD5FFE-352F-4070-81B3-2EDFDA2CA034}">
      <dgm:prSet/>
      <dgm:spPr/>
      <dgm:t>
        <a:bodyPr/>
        <a:lstStyle/>
        <a:p>
          <a:endParaRPr lang="es-EC" sz="1600" b="0">
            <a:solidFill>
              <a:sysClr val="windowText" lastClr="000000"/>
            </a:solidFill>
          </a:endParaRPr>
        </a:p>
      </dgm:t>
    </dgm:pt>
    <dgm:pt modelId="{F9F6B15E-CF77-4CDA-9550-DB6E5070E975}" type="sibTrans" cxnId="{B4CD5FFE-352F-4070-81B3-2EDFDA2CA034}">
      <dgm:prSet/>
      <dgm:spPr/>
      <dgm:t>
        <a:bodyPr/>
        <a:lstStyle/>
        <a:p>
          <a:endParaRPr lang="es-EC" sz="1600" b="0">
            <a:solidFill>
              <a:sysClr val="windowText" lastClr="000000"/>
            </a:solidFill>
          </a:endParaRPr>
        </a:p>
      </dgm:t>
    </dgm:pt>
    <dgm:pt modelId="{CCCE30F0-7B44-4EBB-A9C2-5D23E0C005E6}">
      <dgm:prSet custT="1"/>
      <dgm:spPr>
        <a:xfrm>
          <a:off x="3485187" y="616603"/>
          <a:ext cx="5227780" cy="557815"/>
        </a:xfrm>
        <a:solidFill>
          <a:schemeClr val="bg1">
            <a:lumMod val="75000"/>
            <a:alpha val="90000"/>
          </a:schemeClr>
        </a:solidFill>
      </dgm:spPr>
      <dgm:t>
        <a:bodyPr anchor="ctr"/>
        <a:lstStyle/>
        <a:p>
          <a:r>
            <a:rPr lang="es-EC" sz="1100" b="0" dirty="0" smtClean="0">
              <a:latin typeface="Calibri" panose="020F0502020204030204"/>
              <a:ea typeface="+mn-ea"/>
              <a:cs typeface="+mn-cs"/>
            </a:rPr>
            <a:t>Proyectos: 7</a:t>
          </a:r>
          <a:endParaRPr lang="es-EC" sz="1100" b="0" dirty="0">
            <a:solidFill>
              <a:sysClr val="windowText" lastClr="000000"/>
            </a:solidFill>
            <a:latin typeface="Calibri" panose="020F0502020204030204"/>
            <a:ea typeface="+mn-ea"/>
            <a:cs typeface="+mn-cs"/>
          </a:endParaRPr>
        </a:p>
      </dgm:t>
    </dgm:pt>
    <dgm:pt modelId="{07477E6D-BBCB-4F02-A857-77D412034446}" type="parTrans" cxnId="{A16544A6-802F-4D20-A0AD-EC38C2025F93}">
      <dgm:prSet/>
      <dgm:spPr/>
      <dgm:t>
        <a:bodyPr/>
        <a:lstStyle/>
        <a:p>
          <a:endParaRPr lang="es-EC" sz="1600" b="0">
            <a:solidFill>
              <a:sysClr val="windowText" lastClr="000000"/>
            </a:solidFill>
          </a:endParaRPr>
        </a:p>
      </dgm:t>
    </dgm:pt>
    <dgm:pt modelId="{61FDC7F6-A9BB-423B-9D2B-B74680312356}" type="sibTrans" cxnId="{A16544A6-802F-4D20-A0AD-EC38C2025F93}">
      <dgm:prSet/>
      <dgm:spPr/>
      <dgm:t>
        <a:bodyPr/>
        <a:lstStyle/>
        <a:p>
          <a:endParaRPr lang="es-EC" sz="1600" b="0">
            <a:solidFill>
              <a:sysClr val="windowText" lastClr="000000"/>
            </a:solidFill>
          </a:endParaRPr>
        </a:p>
      </dgm:t>
    </dgm:pt>
    <dgm:pt modelId="{82C59798-BF4A-4A92-93C6-9AEE0E4FDB11}">
      <dgm:prSet custT="1"/>
      <dgm:spPr>
        <a:xfrm>
          <a:off x="3485187" y="1230201"/>
          <a:ext cx="5227780" cy="557815"/>
        </a:xfrm>
        <a:solidFill>
          <a:schemeClr val="accent1">
            <a:lumMod val="20000"/>
            <a:lumOff val="80000"/>
            <a:alpha val="90000"/>
          </a:schemeClr>
        </a:solidFill>
      </dgm:spPr>
      <dgm:t>
        <a:bodyPr anchor="ctr"/>
        <a:lstStyle/>
        <a:p>
          <a:r>
            <a:rPr lang="es-EC" sz="1100" b="0" dirty="0" smtClean="0">
              <a:latin typeface="Calibri" panose="020F0502020204030204"/>
              <a:ea typeface="+mn-ea"/>
              <a:cs typeface="+mn-cs"/>
            </a:rPr>
            <a:t>Proyectos: 7</a:t>
          </a:r>
          <a:endParaRPr lang="es-EC" sz="1100" b="0" dirty="0">
            <a:solidFill>
              <a:sysClr val="windowText" lastClr="000000"/>
            </a:solidFill>
            <a:latin typeface="Calibri" panose="020F0502020204030204"/>
            <a:ea typeface="+mn-ea"/>
            <a:cs typeface="+mn-cs"/>
          </a:endParaRPr>
        </a:p>
      </dgm:t>
    </dgm:pt>
    <dgm:pt modelId="{9E3597AC-3E7B-44E8-98A6-18BDC195B6AA}" type="parTrans" cxnId="{D4590052-B9B5-46AF-9B8C-EAD85F79AF2D}">
      <dgm:prSet/>
      <dgm:spPr/>
      <dgm:t>
        <a:bodyPr/>
        <a:lstStyle/>
        <a:p>
          <a:endParaRPr lang="es-EC" sz="1600" b="0">
            <a:solidFill>
              <a:sysClr val="windowText" lastClr="000000"/>
            </a:solidFill>
          </a:endParaRPr>
        </a:p>
      </dgm:t>
    </dgm:pt>
    <dgm:pt modelId="{2AE74B85-051A-419B-A6AB-57436F59B97A}" type="sibTrans" cxnId="{D4590052-B9B5-46AF-9B8C-EAD85F79AF2D}">
      <dgm:prSet/>
      <dgm:spPr/>
      <dgm:t>
        <a:bodyPr/>
        <a:lstStyle/>
        <a:p>
          <a:endParaRPr lang="es-EC" sz="1600" b="0">
            <a:solidFill>
              <a:sysClr val="windowText" lastClr="000000"/>
            </a:solidFill>
          </a:endParaRPr>
        </a:p>
      </dgm:t>
    </dgm:pt>
    <dgm:pt modelId="{97839703-BB08-4B5C-BD3E-0678E42469FA}">
      <dgm:prSet custT="1"/>
      <dgm:spPr>
        <a:xfrm>
          <a:off x="3485187" y="1843798"/>
          <a:ext cx="5227780" cy="557815"/>
        </a:xfrm>
        <a:solidFill>
          <a:schemeClr val="tx2">
            <a:lumMod val="40000"/>
            <a:lumOff val="60000"/>
            <a:alpha val="90000"/>
          </a:schemeClr>
        </a:solidFill>
      </dgm:spPr>
      <dgm:t>
        <a:bodyPr anchor="ctr"/>
        <a:lstStyle/>
        <a:p>
          <a:r>
            <a:rPr lang="es-EC" sz="1100" b="0" dirty="0" smtClean="0">
              <a:latin typeface="Calibri" panose="020F0502020204030204"/>
              <a:ea typeface="+mn-ea"/>
              <a:cs typeface="+mn-cs"/>
            </a:rPr>
            <a:t>Proyectos: 5</a:t>
          </a:r>
          <a:endParaRPr lang="es-EC" sz="1100" b="0" dirty="0">
            <a:solidFill>
              <a:sysClr val="windowText" lastClr="000000"/>
            </a:solidFill>
            <a:latin typeface="Calibri" panose="020F0502020204030204"/>
            <a:ea typeface="+mn-ea"/>
            <a:cs typeface="+mn-cs"/>
          </a:endParaRPr>
        </a:p>
      </dgm:t>
    </dgm:pt>
    <dgm:pt modelId="{90515F20-9BA9-4113-9C47-7AA14525DF5A}" type="parTrans" cxnId="{9B4F8B6D-C169-47FA-8A3B-7803BA63DA2A}">
      <dgm:prSet/>
      <dgm:spPr/>
      <dgm:t>
        <a:bodyPr/>
        <a:lstStyle/>
        <a:p>
          <a:endParaRPr lang="es-EC" sz="1600" b="0">
            <a:solidFill>
              <a:sysClr val="windowText" lastClr="000000"/>
            </a:solidFill>
          </a:endParaRPr>
        </a:p>
      </dgm:t>
    </dgm:pt>
    <dgm:pt modelId="{20291988-0A1B-493F-8EA1-E5F17C5901D6}" type="sibTrans" cxnId="{9B4F8B6D-C169-47FA-8A3B-7803BA63DA2A}">
      <dgm:prSet/>
      <dgm:spPr/>
      <dgm:t>
        <a:bodyPr/>
        <a:lstStyle/>
        <a:p>
          <a:endParaRPr lang="es-EC" sz="1600" b="0">
            <a:solidFill>
              <a:sysClr val="windowText" lastClr="000000"/>
            </a:solidFill>
          </a:endParaRPr>
        </a:p>
      </dgm:t>
    </dgm:pt>
    <dgm:pt modelId="{0376B28E-92B8-4C24-877B-E0BBE6F9169B}">
      <dgm:prSet custT="1"/>
      <dgm:spPr>
        <a:xfrm>
          <a:off x="3485187" y="2457396"/>
          <a:ext cx="5227780" cy="557815"/>
        </a:xfrm>
        <a:solidFill>
          <a:srgbClr val="FFFF99">
            <a:alpha val="90000"/>
          </a:srgbClr>
        </a:solidFill>
      </dgm:spPr>
      <dgm:t>
        <a:bodyPr anchor="ctr"/>
        <a:lstStyle/>
        <a:p>
          <a:r>
            <a:rPr lang="es-EC" sz="1100" b="0" dirty="0" smtClean="0">
              <a:latin typeface="Calibri" panose="020F0502020204030204"/>
              <a:ea typeface="+mn-ea"/>
              <a:cs typeface="+mn-cs"/>
            </a:rPr>
            <a:t>Proyectos: 2</a:t>
          </a:r>
          <a:endParaRPr lang="es-EC" sz="1100" b="0" dirty="0">
            <a:solidFill>
              <a:sysClr val="windowText" lastClr="000000"/>
            </a:solidFill>
            <a:latin typeface="Calibri" panose="020F0502020204030204"/>
            <a:ea typeface="+mn-ea"/>
            <a:cs typeface="+mn-cs"/>
          </a:endParaRPr>
        </a:p>
      </dgm:t>
    </dgm:pt>
    <dgm:pt modelId="{BF1F1BAB-3486-467D-B410-18D54D8C6438}" type="parTrans" cxnId="{F7613715-1B1E-4AEA-8753-A05460449148}">
      <dgm:prSet/>
      <dgm:spPr/>
      <dgm:t>
        <a:bodyPr/>
        <a:lstStyle/>
        <a:p>
          <a:endParaRPr lang="es-EC" sz="1600" b="0">
            <a:solidFill>
              <a:sysClr val="windowText" lastClr="000000"/>
            </a:solidFill>
          </a:endParaRPr>
        </a:p>
      </dgm:t>
    </dgm:pt>
    <dgm:pt modelId="{929FE116-2F80-499C-A9E5-1324FB9D2EA7}" type="sibTrans" cxnId="{F7613715-1B1E-4AEA-8753-A05460449148}">
      <dgm:prSet/>
      <dgm:spPr/>
      <dgm:t>
        <a:bodyPr/>
        <a:lstStyle/>
        <a:p>
          <a:endParaRPr lang="es-EC" sz="1600" b="0">
            <a:solidFill>
              <a:sysClr val="windowText" lastClr="000000"/>
            </a:solidFill>
          </a:endParaRPr>
        </a:p>
      </dgm:t>
    </dgm:pt>
    <dgm:pt modelId="{682D2C6A-840A-452D-95A3-A7BE5738530C}">
      <dgm:prSet custT="1"/>
      <dgm:spPr>
        <a:xfrm>
          <a:off x="3485187" y="3070993"/>
          <a:ext cx="5227780" cy="557815"/>
        </a:xfrm>
        <a:solidFill>
          <a:srgbClr val="FFC000">
            <a:alpha val="90000"/>
          </a:srgbClr>
        </a:solidFill>
      </dgm:spPr>
      <dgm:t>
        <a:bodyPr anchor="ctr"/>
        <a:lstStyle/>
        <a:p>
          <a:r>
            <a:rPr lang="es-EC" sz="1100" b="0" dirty="0" smtClean="0">
              <a:latin typeface="Calibri" panose="020F0502020204030204"/>
              <a:ea typeface="+mn-ea"/>
              <a:cs typeface="+mn-cs"/>
            </a:rPr>
            <a:t>Proyectos: 6</a:t>
          </a:r>
          <a:endParaRPr lang="es-EC" sz="1100" b="0" dirty="0">
            <a:solidFill>
              <a:sysClr val="windowText" lastClr="000000"/>
            </a:solidFill>
            <a:latin typeface="Calibri" panose="020F0502020204030204"/>
            <a:ea typeface="+mn-ea"/>
            <a:cs typeface="+mn-cs"/>
          </a:endParaRPr>
        </a:p>
      </dgm:t>
    </dgm:pt>
    <dgm:pt modelId="{092E5D58-0959-4680-A714-AE7FA317C35F}" type="parTrans" cxnId="{63FF574E-AE71-4ED4-ABE0-1201D44594C0}">
      <dgm:prSet/>
      <dgm:spPr/>
      <dgm:t>
        <a:bodyPr/>
        <a:lstStyle/>
        <a:p>
          <a:endParaRPr lang="es-EC" sz="1600" b="0">
            <a:solidFill>
              <a:sysClr val="windowText" lastClr="000000"/>
            </a:solidFill>
          </a:endParaRPr>
        </a:p>
      </dgm:t>
    </dgm:pt>
    <dgm:pt modelId="{3698FAD4-9FAE-4B5F-9902-0278FC002229}" type="sibTrans" cxnId="{63FF574E-AE71-4ED4-ABE0-1201D44594C0}">
      <dgm:prSet/>
      <dgm:spPr/>
      <dgm:t>
        <a:bodyPr/>
        <a:lstStyle/>
        <a:p>
          <a:endParaRPr lang="es-EC" sz="1600" b="0">
            <a:solidFill>
              <a:sysClr val="windowText" lastClr="000000"/>
            </a:solidFill>
          </a:endParaRPr>
        </a:p>
      </dgm:t>
    </dgm:pt>
    <dgm:pt modelId="{0825DF3D-BF93-49A3-8DFD-B379F5630E26}">
      <dgm:prSet custT="1"/>
      <dgm:spPr>
        <a:xfrm>
          <a:off x="3485187" y="3684590"/>
          <a:ext cx="5227780" cy="557815"/>
        </a:xfrm>
        <a:solidFill>
          <a:srgbClr val="92D050">
            <a:alpha val="90000"/>
          </a:srgbClr>
        </a:solidFill>
      </dgm:spPr>
      <dgm:t>
        <a:bodyPr anchor="ctr"/>
        <a:lstStyle/>
        <a:p>
          <a:r>
            <a:rPr lang="es-EC" sz="1100" b="0" dirty="0" smtClean="0">
              <a:latin typeface="Calibri" panose="020F0502020204030204"/>
              <a:ea typeface="+mn-ea"/>
              <a:cs typeface="+mn-cs"/>
            </a:rPr>
            <a:t>Proyectos: 7</a:t>
          </a:r>
          <a:endParaRPr lang="es-EC" sz="1100" b="0" dirty="0">
            <a:solidFill>
              <a:sysClr val="windowText" lastClr="000000"/>
            </a:solidFill>
            <a:latin typeface="Calibri" panose="020F0502020204030204"/>
            <a:ea typeface="+mn-ea"/>
            <a:cs typeface="+mn-cs"/>
          </a:endParaRPr>
        </a:p>
      </dgm:t>
    </dgm:pt>
    <dgm:pt modelId="{DB8B07B3-0DFB-4744-B728-E58792D78470}" type="parTrans" cxnId="{6C9896CB-2198-4C31-999B-CABB8EAC4B1C}">
      <dgm:prSet/>
      <dgm:spPr/>
      <dgm:t>
        <a:bodyPr/>
        <a:lstStyle/>
        <a:p>
          <a:endParaRPr lang="es-EC" sz="1600" b="0">
            <a:solidFill>
              <a:sysClr val="windowText" lastClr="000000"/>
            </a:solidFill>
          </a:endParaRPr>
        </a:p>
      </dgm:t>
    </dgm:pt>
    <dgm:pt modelId="{88D2DDD6-F26D-4122-8333-7A1F074AF7A5}" type="sibTrans" cxnId="{6C9896CB-2198-4C31-999B-CABB8EAC4B1C}">
      <dgm:prSet/>
      <dgm:spPr/>
      <dgm:t>
        <a:bodyPr/>
        <a:lstStyle/>
        <a:p>
          <a:endParaRPr lang="es-EC" sz="1600" b="0">
            <a:solidFill>
              <a:sysClr val="windowText" lastClr="000000"/>
            </a:solidFill>
          </a:endParaRPr>
        </a:p>
      </dgm:t>
    </dgm:pt>
    <dgm:pt modelId="{68204BC9-7887-4A92-952A-A9F81CA54300}">
      <dgm:prSet custT="1"/>
      <dgm:spPr>
        <a:xfrm>
          <a:off x="0" y="3070993"/>
          <a:ext cx="3485187" cy="557815"/>
        </a:xfrm>
        <a:solidFill>
          <a:schemeClr val="bg1"/>
        </a:solidFill>
      </dgm:spPr>
      <dgm:t>
        <a:bodyPr/>
        <a:lstStyle/>
        <a:p>
          <a:pPr algn="ctr"/>
          <a:r>
            <a:rPr lang="es-EC" sz="1400" b="0" dirty="0" smtClean="0">
              <a:solidFill>
                <a:sysClr val="windowText" lastClr="000000"/>
              </a:solidFill>
              <a:latin typeface="Calibri" panose="020F0502020204030204"/>
              <a:ea typeface="+mn-ea"/>
              <a:cs typeface="+mn-cs"/>
            </a:rPr>
            <a:t>DESARROLLO</a:t>
          </a:r>
          <a:endParaRPr lang="es-EC" sz="1400" b="0" dirty="0">
            <a:solidFill>
              <a:sysClr val="windowText" lastClr="000000"/>
            </a:solidFill>
            <a:latin typeface="Calibri" panose="020F0502020204030204"/>
            <a:ea typeface="+mn-ea"/>
            <a:cs typeface="+mn-cs"/>
          </a:endParaRPr>
        </a:p>
      </dgm:t>
    </dgm:pt>
    <dgm:pt modelId="{CB8DD855-0388-44B9-A67C-D5A5B798989C}" type="parTrans" cxnId="{97BE9CA9-F924-4E34-A6B3-43BDA4A6D223}">
      <dgm:prSet/>
      <dgm:spPr/>
      <dgm:t>
        <a:bodyPr/>
        <a:lstStyle/>
        <a:p>
          <a:endParaRPr lang="es-EC" sz="1400"/>
        </a:p>
      </dgm:t>
    </dgm:pt>
    <dgm:pt modelId="{3B16A3B0-874C-43A7-9538-1B3F9DFAE7F2}" type="sibTrans" cxnId="{97BE9CA9-F924-4E34-A6B3-43BDA4A6D223}">
      <dgm:prSet/>
      <dgm:spPr/>
      <dgm:t>
        <a:bodyPr/>
        <a:lstStyle/>
        <a:p>
          <a:endParaRPr lang="es-EC" sz="1400"/>
        </a:p>
      </dgm:t>
    </dgm:pt>
    <dgm:pt modelId="{81561EB2-7B67-47FA-8433-5D162E2CA602}">
      <dgm:prSet custT="1"/>
      <dgm:spPr>
        <a:xfrm>
          <a:off x="0" y="3070993"/>
          <a:ext cx="3485187" cy="557815"/>
        </a:xfrm>
        <a:solidFill>
          <a:schemeClr val="bg1"/>
        </a:solidFill>
      </dgm:spPr>
      <dgm:t>
        <a:bodyPr/>
        <a:lstStyle/>
        <a:p>
          <a:r>
            <a:rPr lang="es-EC" sz="1100" b="0" dirty="0" smtClean="0">
              <a:latin typeface="Calibri" panose="020F0502020204030204"/>
              <a:ea typeface="+mn-ea"/>
              <a:cs typeface="+mn-cs"/>
            </a:rPr>
            <a:t>Proyectos: 4</a:t>
          </a:r>
          <a:endParaRPr lang="es-EC" sz="1100" b="0" dirty="0">
            <a:solidFill>
              <a:sysClr val="windowText" lastClr="000000"/>
            </a:solidFill>
            <a:latin typeface="Calibri" panose="020F0502020204030204"/>
            <a:ea typeface="+mn-ea"/>
            <a:cs typeface="+mn-cs"/>
          </a:endParaRPr>
        </a:p>
      </dgm:t>
    </dgm:pt>
    <dgm:pt modelId="{F7C7F695-03A4-41D0-B902-38077F836F0E}" type="parTrans" cxnId="{429D8EE5-F378-46D6-BB54-5D78A18B7A0B}">
      <dgm:prSet/>
      <dgm:spPr/>
      <dgm:t>
        <a:bodyPr/>
        <a:lstStyle/>
        <a:p>
          <a:endParaRPr lang="es-EC" sz="1400"/>
        </a:p>
      </dgm:t>
    </dgm:pt>
    <dgm:pt modelId="{734242CA-1604-496F-8C98-3989B96B03BB}" type="sibTrans" cxnId="{429D8EE5-F378-46D6-BB54-5D78A18B7A0B}">
      <dgm:prSet/>
      <dgm:spPr/>
      <dgm:t>
        <a:bodyPr/>
        <a:lstStyle/>
        <a:p>
          <a:endParaRPr lang="es-EC" sz="1400"/>
        </a:p>
      </dgm:t>
    </dgm:pt>
    <dgm:pt modelId="{9CCF0618-A0FE-4024-8D61-F8D296EF2954}">
      <dgm:prSet custT="1">
        <dgm:style>
          <a:lnRef idx="2">
            <a:schemeClr val="accent6"/>
          </a:lnRef>
          <a:fillRef idx="1">
            <a:schemeClr val="lt1"/>
          </a:fillRef>
          <a:effectRef idx="0">
            <a:schemeClr val="accent6"/>
          </a:effectRef>
          <a:fontRef idx="minor">
            <a:schemeClr val="dk1"/>
          </a:fontRef>
        </dgm:style>
      </dgm:prSet>
      <dgm:spPr>
        <a:xfrm>
          <a:off x="0" y="3070993"/>
          <a:ext cx="3485187" cy="557815"/>
        </a:xfrm>
      </dgm:spPr>
      <dgm:t>
        <a:bodyPr/>
        <a:lstStyle/>
        <a:p>
          <a:pPr algn="ctr"/>
          <a:r>
            <a:rPr lang="es-ES" sz="1400" b="0" dirty="0" smtClean="0">
              <a:solidFill>
                <a:sysClr val="windowText" lastClr="000000"/>
              </a:solidFill>
              <a:latin typeface="Calibri" panose="020F0502020204030204"/>
              <a:ea typeface="+mn-ea"/>
              <a:cs typeface="+mn-cs"/>
            </a:rPr>
            <a:t>ADMINISTRACIÓN TH PROYECTO MC PROMOCIÓN Y GESTIÓN</a:t>
          </a:r>
          <a:endParaRPr lang="es-EC" sz="1400" b="0" dirty="0">
            <a:solidFill>
              <a:sysClr val="windowText" lastClr="000000"/>
            </a:solidFill>
            <a:latin typeface="Calibri" panose="020F0502020204030204"/>
            <a:ea typeface="+mn-ea"/>
            <a:cs typeface="+mn-cs"/>
          </a:endParaRPr>
        </a:p>
      </dgm:t>
    </dgm:pt>
    <dgm:pt modelId="{47244817-450B-4A34-97B7-CB6831F64B20}" type="parTrans" cxnId="{CCADB8DD-A99D-430A-A8BE-C95C5C4641BA}">
      <dgm:prSet/>
      <dgm:spPr/>
      <dgm:t>
        <a:bodyPr/>
        <a:lstStyle/>
        <a:p>
          <a:endParaRPr lang="es-EC" sz="1600"/>
        </a:p>
      </dgm:t>
    </dgm:pt>
    <dgm:pt modelId="{B8B24047-30BC-40A5-A11A-78C6DB2C8A53}" type="sibTrans" cxnId="{CCADB8DD-A99D-430A-A8BE-C95C5C4641BA}">
      <dgm:prSet/>
      <dgm:spPr/>
      <dgm:t>
        <a:bodyPr/>
        <a:lstStyle/>
        <a:p>
          <a:endParaRPr lang="es-EC" sz="1600"/>
        </a:p>
      </dgm:t>
    </dgm:pt>
    <dgm:pt modelId="{1CA9A38D-0520-4617-918C-C51524CDBAA0}">
      <dgm:prSet custT="1">
        <dgm:style>
          <a:lnRef idx="2">
            <a:schemeClr val="accent6"/>
          </a:lnRef>
          <a:fillRef idx="1">
            <a:schemeClr val="lt1"/>
          </a:fillRef>
          <a:effectRef idx="0">
            <a:schemeClr val="accent6"/>
          </a:effectRef>
          <a:fontRef idx="minor">
            <a:schemeClr val="dk1"/>
          </a:fontRef>
        </dgm:style>
      </dgm:prSet>
      <dgm:spPr>
        <a:xfrm>
          <a:off x="0" y="3684590"/>
          <a:ext cx="3485187" cy="557815"/>
        </a:xfrm>
      </dgm:spPr>
      <dgm:t>
        <a:bodyPr/>
        <a:lstStyle/>
        <a:p>
          <a:pPr algn="ctr"/>
          <a:r>
            <a:rPr lang="es-ES" sz="1400" b="0" dirty="0" smtClean="0">
              <a:solidFill>
                <a:sysClr val="windowText" lastClr="000000"/>
              </a:solidFill>
              <a:latin typeface="Calibri" panose="020F0502020204030204"/>
              <a:ea typeface="+mn-ea"/>
              <a:cs typeface="+mn-cs"/>
            </a:rPr>
            <a:t>ADMINISTRACIÓN TH PROYECTO MC </a:t>
          </a:r>
          <a:r>
            <a:rPr lang="es-ES" sz="1400" b="0" dirty="0" err="1" smtClean="0">
              <a:solidFill>
                <a:sysClr val="windowText" lastClr="000000"/>
              </a:solidFill>
              <a:latin typeface="Calibri" panose="020F0502020204030204"/>
              <a:ea typeface="+mn-ea"/>
              <a:cs typeface="+mn-cs"/>
            </a:rPr>
            <a:t>CLUSTER</a:t>
          </a:r>
          <a:endParaRPr lang="es-EC" sz="1400" b="0" dirty="0">
            <a:solidFill>
              <a:sysClr val="windowText" lastClr="000000"/>
            </a:solidFill>
            <a:latin typeface="Calibri" panose="020F0502020204030204"/>
            <a:ea typeface="+mn-ea"/>
            <a:cs typeface="+mn-cs"/>
          </a:endParaRPr>
        </a:p>
      </dgm:t>
    </dgm:pt>
    <dgm:pt modelId="{4E6329B8-9E90-4F53-B68D-F6DE64E7ED5D}" type="parTrans" cxnId="{BBE7FD60-A670-473F-8DB5-4E5EA4FA2121}">
      <dgm:prSet/>
      <dgm:spPr/>
      <dgm:t>
        <a:bodyPr/>
        <a:lstStyle/>
        <a:p>
          <a:endParaRPr lang="es-EC"/>
        </a:p>
      </dgm:t>
    </dgm:pt>
    <dgm:pt modelId="{DD55C89C-E314-4162-B575-2594DECCC097}" type="sibTrans" cxnId="{BBE7FD60-A670-473F-8DB5-4E5EA4FA2121}">
      <dgm:prSet/>
      <dgm:spPr/>
      <dgm:t>
        <a:bodyPr/>
        <a:lstStyle/>
        <a:p>
          <a:endParaRPr lang="es-EC"/>
        </a:p>
      </dgm:t>
    </dgm:pt>
    <dgm:pt modelId="{CD72EEFB-0D6D-4838-8A1D-564B133C66BE}">
      <dgm:prSet custT="1">
        <dgm:style>
          <a:lnRef idx="2">
            <a:schemeClr val="accent6"/>
          </a:lnRef>
          <a:fillRef idx="1">
            <a:schemeClr val="lt1"/>
          </a:fillRef>
          <a:effectRef idx="0">
            <a:schemeClr val="accent6"/>
          </a:effectRef>
          <a:fontRef idx="minor">
            <a:schemeClr val="dk1"/>
          </a:fontRef>
        </dgm:style>
      </dgm:prSet>
      <dgm:spPr>
        <a:xfrm>
          <a:off x="0" y="3070993"/>
          <a:ext cx="3485187" cy="557815"/>
        </a:xfrm>
      </dgm:spPr>
      <dgm:t>
        <a:bodyPr/>
        <a:lstStyle/>
        <a:p>
          <a:pPr algn="l"/>
          <a:endParaRPr lang="es-EC" sz="1100" b="0" dirty="0">
            <a:solidFill>
              <a:sysClr val="windowText" lastClr="000000"/>
            </a:solidFill>
            <a:latin typeface="Calibri" panose="020F0502020204030204"/>
            <a:ea typeface="+mn-ea"/>
            <a:cs typeface="+mn-cs"/>
          </a:endParaRPr>
        </a:p>
      </dgm:t>
    </dgm:pt>
    <dgm:pt modelId="{ED9B3408-B73E-40A1-9747-C7C0096DB16D}" type="parTrans" cxnId="{50FD64BE-05C4-4D29-A118-6E87840AADF6}">
      <dgm:prSet/>
      <dgm:spPr/>
      <dgm:t>
        <a:bodyPr/>
        <a:lstStyle/>
        <a:p>
          <a:endParaRPr lang="es-EC"/>
        </a:p>
      </dgm:t>
    </dgm:pt>
    <dgm:pt modelId="{2FC4B764-0004-45B9-90F2-2C004F94FA0D}" type="sibTrans" cxnId="{50FD64BE-05C4-4D29-A118-6E87840AADF6}">
      <dgm:prSet/>
      <dgm:spPr/>
      <dgm:t>
        <a:bodyPr/>
        <a:lstStyle/>
        <a:p>
          <a:endParaRPr lang="es-EC"/>
        </a:p>
      </dgm:t>
    </dgm:pt>
    <dgm:pt modelId="{1F500283-DEBF-4E93-94CD-2BA25518EB66}">
      <dgm:prSet custT="1">
        <dgm:style>
          <a:lnRef idx="2">
            <a:schemeClr val="accent6"/>
          </a:lnRef>
          <a:fillRef idx="1">
            <a:schemeClr val="lt1"/>
          </a:fillRef>
          <a:effectRef idx="0">
            <a:schemeClr val="accent6"/>
          </a:effectRef>
          <a:fontRef idx="minor">
            <a:schemeClr val="dk1"/>
          </a:fontRef>
        </dgm:style>
      </dgm:prSet>
      <dgm:spPr>
        <a:xfrm>
          <a:off x="0" y="3684590"/>
          <a:ext cx="3485187" cy="557815"/>
        </a:xfrm>
      </dgm:spPr>
      <dgm:t>
        <a:bodyPr/>
        <a:lstStyle/>
        <a:p>
          <a:pPr algn="l"/>
          <a:endParaRPr lang="es-EC" sz="1100" b="0" dirty="0">
            <a:solidFill>
              <a:sysClr val="windowText" lastClr="000000"/>
            </a:solidFill>
            <a:latin typeface="Calibri" panose="020F0502020204030204"/>
            <a:ea typeface="+mn-ea"/>
            <a:cs typeface="+mn-cs"/>
          </a:endParaRPr>
        </a:p>
      </dgm:t>
    </dgm:pt>
    <dgm:pt modelId="{0D4F869C-2CA6-406A-B714-B1F89582CC89}" type="parTrans" cxnId="{47365897-A7FB-4BC6-8FB2-B7811A47CD7C}">
      <dgm:prSet/>
      <dgm:spPr/>
      <dgm:t>
        <a:bodyPr/>
        <a:lstStyle/>
        <a:p>
          <a:endParaRPr lang="es-EC"/>
        </a:p>
      </dgm:t>
    </dgm:pt>
    <dgm:pt modelId="{A3E07D38-1307-4FAA-B36A-661228FED2FA}" type="sibTrans" cxnId="{47365897-A7FB-4BC6-8FB2-B7811A47CD7C}">
      <dgm:prSet/>
      <dgm:spPr/>
      <dgm:t>
        <a:bodyPr/>
        <a:lstStyle/>
        <a:p>
          <a:endParaRPr lang="es-EC"/>
        </a:p>
      </dgm:t>
    </dgm:pt>
    <dgm:pt modelId="{873A5EA1-B6E6-4C53-A8C7-DF99930C2914}" type="pres">
      <dgm:prSet presAssocID="{16371216-92A7-43A9-B244-3BAA8B9871EB}" presName="Name0" presStyleCnt="0">
        <dgm:presLayoutVars>
          <dgm:dir/>
          <dgm:animLvl val="lvl"/>
          <dgm:resizeHandles/>
        </dgm:presLayoutVars>
      </dgm:prSet>
      <dgm:spPr/>
      <dgm:t>
        <a:bodyPr/>
        <a:lstStyle/>
        <a:p>
          <a:endParaRPr lang="es-EC"/>
        </a:p>
      </dgm:t>
    </dgm:pt>
    <dgm:pt modelId="{8A86173D-0B7E-4467-890B-E776496285B0}" type="pres">
      <dgm:prSet presAssocID="{5FD33297-E5FD-461B-BB97-C22FDE3A93E2}" presName="linNode" presStyleCnt="0"/>
      <dgm:spPr/>
      <dgm:t>
        <a:bodyPr/>
        <a:lstStyle/>
        <a:p>
          <a:endParaRPr lang="es-EC"/>
        </a:p>
      </dgm:t>
    </dgm:pt>
    <dgm:pt modelId="{4DC7F757-2BDA-48F5-8F8B-2360186BDDEE}" type="pres">
      <dgm:prSet presAssocID="{5FD33297-E5FD-461B-BB97-C22FDE3A93E2}" presName="parentShp" presStyleLbl="node1" presStyleIdx="0" presStyleCnt="10" custScaleX="132482" custScaleY="100000" custLinFactNeighborX="-6188" custLinFactNeighborY="9474">
        <dgm:presLayoutVars>
          <dgm:bulletEnabled val="1"/>
        </dgm:presLayoutVars>
      </dgm:prSet>
      <dgm:spPr>
        <a:prstGeom prst="roundRect">
          <a:avLst/>
        </a:prstGeom>
      </dgm:spPr>
      <dgm:t>
        <a:bodyPr/>
        <a:lstStyle/>
        <a:p>
          <a:endParaRPr lang="es-EC"/>
        </a:p>
      </dgm:t>
    </dgm:pt>
    <dgm:pt modelId="{FF59C49A-75BF-4DC5-93DE-C7CF46290AF8}" type="pres">
      <dgm:prSet presAssocID="{5FD33297-E5FD-461B-BB97-C22FDE3A93E2}" presName="childShp" presStyleLbl="bgAccFollowNode1" presStyleIdx="0" presStyleCnt="10" custScaleX="52541" custScaleY="118445">
        <dgm:presLayoutVars>
          <dgm:bulletEnabled val="1"/>
        </dgm:presLayoutVars>
      </dgm:prSet>
      <dgm:spPr>
        <a:prstGeom prst="rightArrow">
          <a:avLst>
            <a:gd name="adj1" fmla="val 75000"/>
            <a:gd name="adj2" fmla="val 50000"/>
          </a:avLst>
        </a:prstGeom>
      </dgm:spPr>
      <dgm:t>
        <a:bodyPr/>
        <a:lstStyle/>
        <a:p>
          <a:endParaRPr lang="es-EC"/>
        </a:p>
      </dgm:t>
    </dgm:pt>
    <dgm:pt modelId="{A6C9A624-1156-4C15-8FD9-BE1EEA11BDB0}" type="pres">
      <dgm:prSet presAssocID="{B904C329-D237-4B58-BA3E-004D3E7C88AC}" presName="spacing" presStyleCnt="0"/>
      <dgm:spPr/>
      <dgm:t>
        <a:bodyPr/>
        <a:lstStyle/>
        <a:p>
          <a:endParaRPr lang="es-EC"/>
        </a:p>
      </dgm:t>
    </dgm:pt>
    <dgm:pt modelId="{6599A698-FEDD-4B1D-8A6A-F21320CD16D9}" type="pres">
      <dgm:prSet presAssocID="{78B70007-1C63-4E48-96DD-89CE634B839B}" presName="linNode" presStyleCnt="0"/>
      <dgm:spPr/>
      <dgm:t>
        <a:bodyPr/>
        <a:lstStyle/>
        <a:p>
          <a:endParaRPr lang="es-EC"/>
        </a:p>
      </dgm:t>
    </dgm:pt>
    <dgm:pt modelId="{56D8D532-BE10-4A1B-AC4A-13E4B36B0E3A}" type="pres">
      <dgm:prSet presAssocID="{78B70007-1C63-4E48-96DD-89CE634B839B}" presName="parentShp" presStyleLbl="node1" presStyleIdx="1" presStyleCnt="10" custScaleX="132352" custScaleY="100000" custLinFactNeighborX="-6243" custLinFactNeighborY="-16809">
        <dgm:presLayoutVars>
          <dgm:bulletEnabled val="1"/>
        </dgm:presLayoutVars>
      </dgm:prSet>
      <dgm:spPr>
        <a:prstGeom prst="roundRect">
          <a:avLst/>
        </a:prstGeom>
      </dgm:spPr>
      <dgm:t>
        <a:bodyPr/>
        <a:lstStyle/>
        <a:p>
          <a:endParaRPr lang="es-EC"/>
        </a:p>
      </dgm:t>
    </dgm:pt>
    <dgm:pt modelId="{51E0CB03-55E7-49BA-A234-A76B71B19568}" type="pres">
      <dgm:prSet presAssocID="{78B70007-1C63-4E48-96DD-89CE634B839B}" presName="childShp" presStyleLbl="bgAccFollowNode1" presStyleIdx="1" presStyleCnt="10" custScaleX="52368">
        <dgm:presLayoutVars>
          <dgm:bulletEnabled val="1"/>
        </dgm:presLayoutVars>
      </dgm:prSet>
      <dgm:spPr>
        <a:prstGeom prst="rightArrow">
          <a:avLst>
            <a:gd name="adj1" fmla="val 75000"/>
            <a:gd name="adj2" fmla="val 50000"/>
          </a:avLst>
        </a:prstGeom>
      </dgm:spPr>
      <dgm:t>
        <a:bodyPr/>
        <a:lstStyle/>
        <a:p>
          <a:endParaRPr lang="es-EC"/>
        </a:p>
      </dgm:t>
    </dgm:pt>
    <dgm:pt modelId="{B440A0FC-BC9D-404B-970C-19FEEBAACE9F}" type="pres">
      <dgm:prSet presAssocID="{2C51745B-6B17-4623-A887-B0924BC53BA0}" presName="spacing" presStyleCnt="0"/>
      <dgm:spPr/>
      <dgm:t>
        <a:bodyPr/>
        <a:lstStyle/>
        <a:p>
          <a:endParaRPr lang="es-EC"/>
        </a:p>
      </dgm:t>
    </dgm:pt>
    <dgm:pt modelId="{1DBFB18B-A588-47BB-BA27-47A314810D96}" type="pres">
      <dgm:prSet presAssocID="{98DEBCCD-2737-4089-B604-D05FECD941E1}" presName="linNode" presStyleCnt="0"/>
      <dgm:spPr/>
      <dgm:t>
        <a:bodyPr/>
        <a:lstStyle/>
        <a:p>
          <a:endParaRPr lang="es-EC"/>
        </a:p>
      </dgm:t>
    </dgm:pt>
    <dgm:pt modelId="{0BA1CC12-91E7-41C9-82A9-A6991F225FF2}" type="pres">
      <dgm:prSet presAssocID="{98DEBCCD-2737-4089-B604-D05FECD941E1}" presName="parentShp" presStyleLbl="node1" presStyleIdx="2" presStyleCnt="10" custScaleX="132352" custScaleY="100000" custLinFactNeighborX="-6300" custLinFactNeighborY="-13907">
        <dgm:presLayoutVars>
          <dgm:bulletEnabled val="1"/>
        </dgm:presLayoutVars>
      </dgm:prSet>
      <dgm:spPr>
        <a:prstGeom prst="roundRect">
          <a:avLst/>
        </a:prstGeom>
      </dgm:spPr>
      <dgm:t>
        <a:bodyPr/>
        <a:lstStyle/>
        <a:p>
          <a:endParaRPr lang="es-EC"/>
        </a:p>
      </dgm:t>
    </dgm:pt>
    <dgm:pt modelId="{4DEA75CD-3A5B-4E88-937B-B0BCCBDD6994}" type="pres">
      <dgm:prSet presAssocID="{98DEBCCD-2737-4089-B604-D05FECD941E1}" presName="childShp" presStyleLbl="bgAccFollowNode1" presStyleIdx="2" presStyleCnt="10" custScaleX="52254">
        <dgm:presLayoutVars>
          <dgm:bulletEnabled val="1"/>
        </dgm:presLayoutVars>
      </dgm:prSet>
      <dgm:spPr>
        <a:prstGeom prst="rightArrow">
          <a:avLst>
            <a:gd name="adj1" fmla="val 75000"/>
            <a:gd name="adj2" fmla="val 50000"/>
          </a:avLst>
        </a:prstGeom>
      </dgm:spPr>
      <dgm:t>
        <a:bodyPr/>
        <a:lstStyle/>
        <a:p>
          <a:endParaRPr lang="es-EC"/>
        </a:p>
      </dgm:t>
    </dgm:pt>
    <dgm:pt modelId="{C8513D82-E048-4D82-835C-D1EDEB80D8EC}" type="pres">
      <dgm:prSet presAssocID="{8B79474A-8159-4B46-A6DF-3CB2A9CD0F18}" presName="spacing" presStyleCnt="0"/>
      <dgm:spPr/>
      <dgm:t>
        <a:bodyPr/>
        <a:lstStyle/>
        <a:p>
          <a:endParaRPr lang="es-EC"/>
        </a:p>
      </dgm:t>
    </dgm:pt>
    <dgm:pt modelId="{8339EF5F-9DC1-493D-83FF-930D380E5EF8}" type="pres">
      <dgm:prSet presAssocID="{347A428A-FDF5-421B-A59A-416FA6AF07FA}" presName="linNode" presStyleCnt="0"/>
      <dgm:spPr/>
      <dgm:t>
        <a:bodyPr/>
        <a:lstStyle/>
        <a:p>
          <a:endParaRPr lang="es-EC"/>
        </a:p>
      </dgm:t>
    </dgm:pt>
    <dgm:pt modelId="{21A452C3-FFD8-49CB-8B53-B31586EF9285}" type="pres">
      <dgm:prSet presAssocID="{347A428A-FDF5-421B-A59A-416FA6AF07FA}" presName="parentShp" presStyleLbl="node1" presStyleIdx="3" presStyleCnt="10" custScaleX="132352" custScaleY="100000" custLinFactNeighborX="-6441" custLinFactNeighborY="-5930">
        <dgm:presLayoutVars>
          <dgm:bulletEnabled val="1"/>
        </dgm:presLayoutVars>
      </dgm:prSet>
      <dgm:spPr>
        <a:prstGeom prst="roundRect">
          <a:avLst/>
        </a:prstGeom>
      </dgm:spPr>
      <dgm:t>
        <a:bodyPr/>
        <a:lstStyle/>
        <a:p>
          <a:endParaRPr lang="es-EC"/>
        </a:p>
      </dgm:t>
    </dgm:pt>
    <dgm:pt modelId="{F867A44C-8577-4DE0-80E6-F889A5D36AC6}" type="pres">
      <dgm:prSet presAssocID="{347A428A-FDF5-421B-A59A-416FA6AF07FA}" presName="childShp" presStyleLbl="bgAccFollowNode1" presStyleIdx="3" presStyleCnt="10" custScaleX="51662">
        <dgm:presLayoutVars>
          <dgm:bulletEnabled val="1"/>
        </dgm:presLayoutVars>
      </dgm:prSet>
      <dgm:spPr>
        <a:prstGeom prst="rightArrow">
          <a:avLst>
            <a:gd name="adj1" fmla="val 75000"/>
            <a:gd name="adj2" fmla="val 50000"/>
          </a:avLst>
        </a:prstGeom>
      </dgm:spPr>
      <dgm:t>
        <a:bodyPr/>
        <a:lstStyle/>
        <a:p>
          <a:endParaRPr lang="es-EC"/>
        </a:p>
      </dgm:t>
    </dgm:pt>
    <dgm:pt modelId="{E7F6C7F1-ED51-4BE3-93A8-2E7C82671758}" type="pres">
      <dgm:prSet presAssocID="{CAF90549-F060-41EB-B664-52553A1206BB}" presName="spacing" presStyleCnt="0"/>
      <dgm:spPr/>
      <dgm:t>
        <a:bodyPr/>
        <a:lstStyle/>
        <a:p>
          <a:endParaRPr lang="es-EC"/>
        </a:p>
      </dgm:t>
    </dgm:pt>
    <dgm:pt modelId="{2C856D39-3C29-44ED-9EDC-CE1079867C9C}" type="pres">
      <dgm:prSet presAssocID="{4EFA8EF3-8466-4232-A921-59FB6644DC6B}" presName="linNode" presStyleCnt="0"/>
      <dgm:spPr/>
      <dgm:t>
        <a:bodyPr/>
        <a:lstStyle/>
        <a:p>
          <a:endParaRPr lang="es-EC"/>
        </a:p>
      </dgm:t>
    </dgm:pt>
    <dgm:pt modelId="{A028E633-8CD9-4986-AA1A-F3DEABF417A8}" type="pres">
      <dgm:prSet presAssocID="{4EFA8EF3-8466-4232-A921-59FB6644DC6B}" presName="parentShp" presStyleLbl="node1" presStyleIdx="4" presStyleCnt="10" custScaleX="132352" custScaleY="100000" custLinFactNeighborX="-6145" custLinFactNeighborY="-2825">
        <dgm:presLayoutVars>
          <dgm:bulletEnabled val="1"/>
        </dgm:presLayoutVars>
      </dgm:prSet>
      <dgm:spPr>
        <a:prstGeom prst="roundRect">
          <a:avLst/>
        </a:prstGeom>
      </dgm:spPr>
      <dgm:t>
        <a:bodyPr/>
        <a:lstStyle/>
        <a:p>
          <a:endParaRPr lang="es-EC"/>
        </a:p>
      </dgm:t>
    </dgm:pt>
    <dgm:pt modelId="{94F89EE7-7A8C-40C7-9968-AEA38E8BFB48}" type="pres">
      <dgm:prSet presAssocID="{4EFA8EF3-8466-4232-A921-59FB6644DC6B}" presName="childShp" presStyleLbl="bgAccFollowNode1" presStyleIdx="4" presStyleCnt="10" custScaleX="52254">
        <dgm:presLayoutVars>
          <dgm:bulletEnabled val="1"/>
        </dgm:presLayoutVars>
      </dgm:prSet>
      <dgm:spPr>
        <a:prstGeom prst="rightArrow">
          <a:avLst>
            <a:gd name="adj1" fmla="val 75000"/>
            <a:gd name="adj2" fmla="val 50000"/>
          </a:avLst>
        </a:prstGeom>
      </dgm:spPr>
      <dgm:t>
        <a:bodyPr/>
        <a:lstStyle/>
        <a:p>
          <a:endParaRPr lang="es-EC"/>
        </a:p>
      </dgm:t>
    </dgm:pt>
    <dgm:pt modelId="{F770D52A-F5C9-4081-AF5B-9F1DA929830C}" type="pres">
      <dgm:prSet presAssocID="{2DB09F3B-3BB0-4D96-9214-335A4B435F85}" presName="spacing" presStyleCnt="0"/>
      <dgm:spPr/>
      <dgm:t>
        <a:bodyPr/>
        <a:lstStyle/>
        <a:p>
          <a:endParaRPr lang="es-EC"/>
        </a:p>
      </dgm:t>
    </dgm:pt>
    <dgm:pt modelId="{8F4EE9A5-A503-4DDD-95B6-575196B9F177}" type="pres">
      <dgm:prSet presAssocID="{9CCF0618-A0FE-4024-8D61-F8D296EF2954}" presName="linNode" presStyleCnt="0"/>
      <dgm:spPr/>
      <dgm:t>
        <a:bodyPr/>
        <a:lstStyle/>
        <a:p>
          <a:endParaRPr lang="es-EC"/>
        </a:p>
      </dgm:t>
    </dgm:pt>
    <dgm:pt modelId="{F42D1BF5-B830-4C23-AA5D-914E29F7D965}" type="pres">
      <dgm:prSet presAssocID="{9CCF0618-A0FE-4024-8D61-F8D296EF2954}" presName="parentShp" presStyleLbl="node1" presStyleIdx="5" presStyleCnt="10" custScaleX="132352" custScaleY="100000" custLinFactNeighborX="-5039" custLinFactNeighborY="-9382">
        <dgm:presLayoutVars>
          <dgm:bulletEnabled val="1"/>
        </dgm:presLayoutVars>
      </dgm:prSet>
      <dgm:spPr/>
      <dgm:t>
        <a:bodyPr/>
        <a:lstStyle/>
        <a:p>
          <a:endParaRPr lang="es-EC"/>
        </a:p>
      </dgm:t>
    </dgm:pt>
    <dgm:pt modelId="{A8E83940-A1F8-416B-95E1-814F154E6F2B}" type="pres">
      <dgm:prSet presAssocID="{9CCF0618-A0FE-4024-8D61-F8D296EF2954}" presName="childShp" presStyleLbl="bgAccFollowNode1" presStyleIdx="5" presStyleCnt="10" custScaleX="54466">
        <dgm:presLayoutVars>
          <dgm:bulletEnabled val="1"/>
        </dgm:presLayoutVars>
      </dgm:prSet>
      <dgm:spPr/>
      <dgm:t>
        <a:bodyPr/>
        <a:lstStyle/>
        <a:p>
          <a:endParaRPr lang="es-EC"/>
        </a:p>
      </dgm:t>
    </dgm:pt>
    <dgm:pt modelId="{B1A7D19A-5F91-4737-B657-7CDFEA45AAF4}" type="pres">
      <dgm:prSet presAssocID="{B8B24047-30BC-40A5-A11A-78C6DB2C8A53}" presName="spacing" presStyleCnt="0"/>
      <dgm:spPr/>
      <dgm:t>
        <a:bodyPr/>
        <a:lstStyle/>
        <a:p>
          <a:endParaRPr lang="es-EC"/>
        </a:p>
      </dgm:t>
    </dgm:pt>
    <dgm:pt modelId="{55930E2C-25AB-4888-9FF8-72C560EDB98D}" type="pres">
      <dgm:prSet presAssocID="{68204BC9-7887-4A92-952A-A9F81CA54300}" presName="linNode" presStyleCnt="0"/>
      <dgm:spPr/>
      <dgm:t>
        <a:bodyPr/>
        <a:lstStyle/>
        <a:p>
          <a:endParaRPr lang="es-EC"/>
        </a:p>
      </dgm:t>
    </dgm:pt>
    <dgm:pt modelId="{20FCFB54-2A58-4E28-B8E7-5BA0E634069C}" type="pres">
      <dgm:prSet presAssocID="{68204BC9-7887-4A92-952A-A9F81CA54300}" presName="parentShp" presStyleLbl="node1" presStyleIdx="6" presStyleCnt="10" custScaleX="132352" custScaleY="100000" custLinFactNeighborX="-6021" custLinFactNeighborY="-4202">
        <dgm:presLayoutVars>
          <dgm:bulletEnabled val="1"/>
        </dgm:presLayoutVars>
      </dgm:prSet>
      <dgm:spPr/>
      <dgm:t>
        <a:bodyPr/>
        <a:lstStyle/>
        <a:p>
          <a:endParaRPr lang="es-EC"/>
        </a:p>
      </dgm:t>
    </dgm:pt>
    <dgm:pt modelId="{AEA8C1F4-DD3C-45C5-9DA9-ACB2E02FE4B5}" type="pres">
      <dgm:prSet presAssocID="{68204BC9-7887-4A92-952A-A9F81CA54300}" presName="childShp" presStyleLbl="bgAccFollowNode1" presStyleIdx="6" presStyleCnt="10" custScaleX="53123" custScaleY="92231" custLinFactNeighborY="0">
        <dgm:presLayoutVars>
          <dgm:bulletEnabled val="1"/>
        </dgm:presLayoutVars>
      </dgm:prSet>
      <dgm:spPr/>
      <dgm:t>
        <a:bodyPr/>
        <a:lstStyle/>
        <a:p>
          <a:endParaRPr lang="es-EC"/>
        </a:p>
      </dgm:t>
    </dgm:pt>
    <dgm:pt modelId="{27CAB985-1B20-4AC0-B00D-F1658A611E5B}" type="pres">
      <dgm:prSet presAssocID="{3B16A3B0-874C-43A7-9538-1B3F9DFAE7F2}" presName="spacing" presStyleCnt="0"/>
      <dgm:spPr/>
      <dgm:t>
        <a:bodyPr/>
        <a:lstStyle/>
        <a:p>
          <a:endParaRPr lang="es-EC"/>
        </a:p>
      </dgm:t>
    </dgm:pt>
    <dgm:pt modelId="{60FBEB20-FFBF-41EE-81B5-04079B6E9951}" type="pres">
      <dgm:prSet presAssocID="{9E6A5110-0510-47C5-9DF1-D11EEDA779EE}" presName="linNode" presStyleCnt="0"/>
      <dgm:spPr/>
      <dgm:t>
        <a:bodyPr/>
        <a:lstStyle/>
        <a:p>
          <a:endParaRPr lang="es-EC"/>
        </a:p>
      </dgm:t>
    </dgm:pt>
    <dgm:pt modelId="{9D6CF8CC-C353-47FC-91D9-E96B2AF99593}" type="pres">
      <dgm:prSet presAssocID="{9E6A5110-0510-47C5-9DF1-D11EEDA779EE}" presName="parentShp" presStyleLbl="node1" presStyleIdx="7" presStyleCnt="10" custScaleX="132352" custScaleY="100000" custLinFactNeighborX="-5989" custLinFactNeighborY="-4738">
        <dgm:presLayoutVars>
          <dgm:bulletEnabled val="1"/>
        </dgm:presLayoutVars>
      </dgm:prSet>
      <dgm:spPr>
        <a:prstGeom prst="roundRect">
          <a:avLst/>
        </a:prstGeom>
      </dgm:spPr>
      <dgm:t>
        <a:bodyPr/>
        <a:lstStyle/>
        <a:p>
          <a:endParaRPr lang="es-EC"/>
        </a:p>
      </dgm:t>
    </dgm:pt>
    <dgm:pt modelId="{53FC4FC7-3720-476F-8745-380952399BFE}" type="pres">
      <dgm:prSet presAssocID="{9E6A5110-0510-47C5-9DF1-D11EEDA779EE}" presName="childShp" presStyleLbl="bgAccFollowNode1" presStyleIdx="7" presStyleCnt="10" custScaleX="52876">
        <dgm:presLayoutVars>
          <dgm:bulletEnabled val="1"/>
        </dgm:presLayoutVars>
      </dgm:prSet>
      <dgm:spPr>
        <a:prstGeom prst="rightArrow">
          <a:avLst>
            <a:gd name="adj1" fmla="val 75000"/>
            <a:gd name="adj2" fmla="val 50000"/>
          </a:avLst>
        </a:prstGeom>
      </dgm:spPr>
      <dgm:t>
        <a:bodyPr/>
        <a:lstStyle/>
        <a:p>
          <a:endParaRPr lang="es-EC"/>
        </a:p>
      </dgm:t>
    </dgm:pt>
    <dgm:pt modelId="{CFE2977C-8805-4F16-B922-D7AEA7ADE21F}" type="pres">
      <dgm:prSet presAssocID="{6BF9C03B-2FA0-4140-ADAA-30B94773F9AF}" presName="spacing" presStyleCnt="0"/>
      <dgm:spPr/>
      <dgm:t>
        <a:bodyPr/>
        <a:lstStyle/>
        <a:p>
          <a:endParaRPr lang="es-EC"/>
        </a:p>
      </dgm:t>
    </dgm:pt>
    <dgm:pt modelId="{F4C9CE00-DFB4-42C1-A88B-15987CB2D8CF}" type="pres">
      <dgm:prSet presAssocID="{1CA9A38D-0520-4617-918C-C51524CDBAA0}" presName="linNode" presStyleCnt="0"/>
      <dgm:spPr/>
      <dgm:t>
        <a:bodyPr/>
        <a:lstStyle/>
        <a:p>
          <a:endParaRPr lang="es-EC"/>
        </a:p>
      </dgm:t>
    </dgm:pt>
    <dgm:pt modelId="{2B1B9555-0C49-4303-8FD3-F43429CA0EAC}" type="pres">
      <dgm:prSet presAssocID="{1CA9A38D-0520-4617-918C-C51524CDBAA0}" presName="parentShp" presStyleLbl="node1" presStyleIdx="8" presStyleCnt="10" custScaleX="132352" custScaleY="100000" custLinFactNeighborX="-2906" custLinFactNeighborY="2038">
        <dgm:presLayoutVars>
          <dgm:bulletEnabled val="1"/>
        </dgm:presLayoutVars>
      </dgm:prSet>
      <dgm:spPr/>
      <dgm:t>
        <a:bodyPr/>
        <a:lstStyle/>
        <a:p>
          <a:endParaRPr lang="es-EC"/>
        </a:p>
      </dgm:t>
    </dgm:pt>
    <dgm:pt modelId="{5F6AFF93-02A4-4532-87E9-D9593DFE12BF}" type="pres">
      <dgm:prSet presAssocID="{1CA9A38D-0520-4617-918C-C51524CDBAA0}" presName="childShp" presStyleLbl="bgAccFollowNode1" presStyleIdx="8" presStyleCnt="10" custScaleX="59043" custLinFactNeighborX="3685" custLinFactNeighborY="2038">
        <dgm:presLayoutVars>
          <dgm:bulletEnabled val="1"/>
        </dgm:presLayoutVars>
      </dgm:prSet>
      <dgm:spPr/>
      <dgm:t>
        <a:bodyPr/>
        <a:lstStyle/>
        <a:p>
          <a:endParaRPr lang="es-EC"/>
        </a:p>
      </dgm:t>
    </dgm:pt>
    <dgm:pt modelId="{720174E4-F3C7-485D-BA31-77D937F6C287}" type="pres">
      <dgm:prSet presAssocID="{DD55C89C-E314-4162-B575-2594DECCC097}" presName="spacing" presStyleCnt="0"/>
      <dgm:spPr/>
      <dgm:t>
        <a:bodyPr/>
        <a:lstStyle/>
        <a:p>
          <a:endParaRPr lang="es-EC"/>
        </a:p>
      </dgm:t>
    </dgm:pt>
    <dgm:pt modelId="{A2552345-1189-48D1-B3AC-5E5178DC1AF3}" type="pres">
      <dgm:prSet presAssocID="{F342F094-D27F-49E6-96DA-B1063245C280}" presName="linNode" presStyleCnt="0"/>
      <dgm:spPr/>
      <dgm:t>
        <a:bodyPr/>
        <a:lstStyle/>
        <a:p>
          <a:endParaRPr lang="es-EC"/>
        </a:p>
      </dgm:t>
    </dgm:pt>
    <dgm:pt modelId="{6AECA096-4746-4579-8360-C795DC5A6161}" type="pres">
      <dgm:prSet presAssocID="{F342F094-D27F-49E6-96DA-B1063245C280}" presName="parentShp" presStyleLbl="node1" presStyleIdx="9" presStyleCnt="10" custScaleX="132482" custScaleY="100000" custLinFactNeighborX="-5960" custLinFactNeighborY="4673">
        <dgm:presLayoutVars>
          <dgm:bulletEnabled val="1"/>
        </dgm:presLayoutVars>
      </dgm:prSet>
      <dgm:spPr>
        <a:prstGeom prst="roundRect">
          <a:avLst/>
        </a:prstGeom>
      </dgm:spPr>
      <dgm:t>
        <a:bodyPr/>
        <a:lstStyle/>
        <a:p>
          <a:endParaRPr lang="es-EC"/>
        </a:p>
      </dgm:t>
    </dgm:pt>
    <dgm:pt modelId="{30E4FB3F-BA4F-47DC-BF7C-B3F3F326EC3A}" type="pres">
      <dgm:prSet presAssocID="{F342F094-D27F-49E6-96DA-B1063245C280}" presName="childShp" presStyleLbl="bgAccFollowNode1" presStyleIdx="9" presStyleCnt="10" custScaleX="52997" custScaleY="125378">
        <dgm:presLayoutVars>
          <dgm:bulletEnabled val="1"/>
        </dgm:presLayoutVars>
      </dgm:prSet>
      <dgm:spPr>
        <a:prstGeom prst="rightArrow">
          <a:avLst>
            <a:gd name="adj1" fmla="val 75000"/>
            <a:gd name="adj2" fmla="val 50000"/>
          </a:avLst>
        </a:prstGeom>
      </dgm:spPr>
      <dgm:t>
        <a:bodyPr/>
        <a:lstStyle/>
        <a:p>
          <a:endParaRPr lang="es-EC"/>
        </a:p>
      </dgm:t>
    </dgm:pt>
  </dgm:ptLst>
  <dgm:cxnLst>
    <dgm:cxn modelId="{F32BCCE2-53C4-4EDF-BA80-768C739F0655}" srcId="{16371216-92A7-43A9-B244-3BAA8B9871EB}" destId="{78B70007-1C63-4E48-96DD-89CE634B839B}" srcOrd="1" destOrd="0" parTransId="{76D70CDA-875F-46AD-BAA1-08B23D6549B5}" sibTransId="{2C51745B-6B17-4623-A887-B0924BC53BA0}"/>
    <dgm:cxn modelId="{59976D1E-3231-4C38-8405-AC8F19B8CF3A}" type="presOf" srcId="{4EFA8EF3-8466-4232-A921-59FB6644DC6B}" destId="{A028E633-8CD9-4986-AA1A-F3DEABF417A8}" srcOrd="0" destOrd="0" presId="urn:microsoft.com/office/officeart/2005/8/layout/vList6"/>
    <dgm:cxn modelId="{6C9896CB-2198-4C31-999B-CABB8EAC4B1C}" srcId="{F342F094-D27F-49E6-96DA-B1063245C280}" destId="{0825DF3D-BF93-49A3-8DFD-B379F5630E26}" srcOrd="0" destOrd="0" parTransId="{DB8B07B3-0DFB-4744-B728-E58792D78470}" sibTransId="{88D2DDD6-F26D-4122-8333-7A1F074AF7A5}"/>
    <dgm:cxn modelId="{EB1ACDF8-1D82-4A7E-986F-EBFEFC4B9D37}" type="presOf" srcId="{81561EB2-7B67-47FA-8433-5D162E2CA602}" destId="{AEA8C1F4-DD3C-45C5-9DA9-ACB2E02FE4B5}" srcOrd="0" destOrd="0" presId="urn:microsoft.com/office/officeart/2005/8/layout/vList6"/>
    <dgm:cxn modelId="{938EA0C5-B7DE-44CF-B388-8AAA1703B366}" type="presOf" srcId="{F342F094-D27F-49E6-96DA-B1063245C280}" destId="{6AECA096-4746-4579-8360-C795DC5A6161}" srcOrd="0" destOrd="0" presId="urn:microsoft.com/office/officeart/2005/8/layout/vList6"/>
    <dgm:cxn modelId="{D4590052-B9B5-46AF-9B8C-EAD85F79AF2D}" srcId="{98DEBCCD-2737-4089-B604-D05FECD941E1}" destId="{82C59798-BF4A-4A92-93C6-9AEE0E4FDB11}" srcOrd="0" destOrd="0" parTransId="{9E3597AC-3E7B-44E8-98A6-18BDC195B6AA}" sibTransId="{2AE74B85-051A-419B-A6AB-57436F59B97A}"/>
    <dgm:cxn modelId="{833C1A69-FAAE-43A8-A1F4-DB8C15E12B61}" type="presOf" srcId="{82C59798-BF4A-4A92-93C6-9AEE0E4FDB11}" destId="{4DEA75CD-3A5B-4E88-937B-B0BCCBDD6994}" srcOrd="0" destOrd="0" presId="urn:microsoft.com/office/officeart/2005/8/layout/vList6"/>
    <dgm:cxn modelId="{C6947567-2BE0-43F4-8980-BA2E5A54D8B7}" srcId="{16371216-92A7-43A9-B244-3BAA8B9871EB}" destId="{98DEBCCD-2737-4089-B604-D05FECD941E1}" srcOrd="2" destOrd="0" parTransId="{C29B5EEA-5336-40EC-BD29-6D03F90B2A7B}" sibTransId="{8B79474A-8159-4B46-A6DF-3CB2A9CD0F18}"/>
    <dgm:cxn modelId="{97BE9CA9-F924-4E34-A6B3-43BDA4A6D223}" srcId="{16371216-92A7-43A9-B244-3BAA8B9871EB}" destId="{68204BC9-7887-4A92-952A-A9F81CA54300}" srcOrd="6" destOrd="0" parTransId="{CB8DD855-0388-44B9-A67C-D5A5B798989C}" sibTransId="{3B16A3B0-874C-43A7-9538-1B3F9DFAE7F2}"/>
    <dgm:cxn modelId="{CCADB8DD-A99D-430A-A8BE-C95C5C4641BA}" srcId="{16371216-92A7-43A9-B244-3BAA8B9871EB}" destId="{9CCF0618-A0FE-4024-8D61-F8D296EF2954}" srcOrd="5" destOrd="0" parTransId="{47244817-450B-4A34-97B7-CB6831F64B20}" sibTransId="{B8B24047-30BC-40A5-A11A-78C6DB2C8A53}"/>
    <dgm:cxn modelId="{D14370C0-5EAC-46B6-9149-91DB8FD4992B}" srcId="{16371216-92A7-43A9-B244-3BAA8B9871EB}" destId="{5FD33297-E5FD-461B-BB97-C22FDE3A93E2}" srcOrd="0" destOrd="0" parTransId="{E4E10E18-9B8D-4682-B5F0-20172F18A57E}" sibTransId="{B904C329-D237-4B58-BA3E-004D3E7C88AC}"/>
    <dgm:cxn modelId="{8B886090-8FD9-428F-A9E3-371A78F3817A}" type="presOf" srcId="{CD72EEFB-0D6D-4838-8A1D-564B133C66BE}" destId="{A8E83940-A1F8-416B-95E1-814F154E6F2B}" srcOrd="0" destOrd="0" presId="urn:microsoft.com/office/officeart/2005/8/layout/vList6"/>
    <dgm:cxn modelId="{13AA208C-8A61-46E0-8757-CE85C2C2685E}" type="presOf" srcId="{347A428A-FDF5-421B-A59A-416FA6AF07FA}" destId="{21A452C3-FFD8-49CB-8B53-B31586EF9285}" srcOrd="0" destOrd="0" presId="urn:microsoft.com/office/officeart/2005/8/layout/vList6"/>
    <dgm:cxn modelId="{B4CD5FFE-352F-4070-81B3-2EDFDA2CA034}" srcId="{5FD33297-E5FD-461B-BB97-C22FDE3A93E2}" destId="{3FF4431E-2A33-4190-8152-0A9313A55098}" srcOrd="0" destOrd="0" parTransId="{F56FE80D-05B5-4637-974F-FDBBE13F07AF}" sibTransId="{F9F6B15E-CF77-4CDA-9550-DB6E5070E975}"/>
    <dgm:cxn modelId="{429D8EE5-F378-46D6-BB54-5D78A18B7A0B}" srcId="{68204BC9-7887-4A92-952A-A9F81CA54300}" destId="{81561EB2-7B67-47FA-8433-5D162E2CA602}" srcOrd="0" destOrd="0" parTransId="{F7C7F695-03A4-41D0-B902-38077F836F0E}" sibTransId="{734242CA-1604-496F-8C98-3989B96B03BB}"/>
    <dgm:cxn modelId="{942577BE-7A4D-4205-BEB9-77172CB519EC}" type="presOf" srcId="{1CA9A38D-0520-4617-918C-C51524CDBAA0}" destId="{2B1B9555-0C49-4303-8FD3-F43429CA0EAC}" srcOrd="0" destOrd="0" presId="urn:microsoft.com/office/officeart/2005/8/layout/vList6"/>
    <dgm:cxn modelId="{E070B693-8509-425A-8B31-92217BA0E0D7}" type="presOf" srcId="{CCCE30F0-7B44-4EBB-A9C2-5D23E0C005E6}" destId="{51E0CB03-55E7-49BA-A234-A76B71B19568}" srcOrd="0" destOrd="0" presId="urn:microsoft.com/office/officeart/2005/8/layout/vList6"/>
    <dgm:cxn modelId="{BBE7FD60-A670-473F-8DB5-4E5EA4FA2121}" srcId="{16371216-92A7-43A9-B244-3BAA8B9871EB}" destId="{1CA9A38D-0520-4617-918C-C51524CDBAA0}" srcOrd="8" destOrd="0" parTransId="{4E6329B8-9E90-4F53-B68D-F6DE64E7ED5D}" sibTransId="{DD55C89C-E314-4162-B575-2594DECCC097}"/>
    <dgm:cxn modelId="{7BEFFE64-9A29-4C19-AB61-141ECC5E23EB}" type="presOf" srcId="{0376B28E-92B8-4C24-877B-E0BBE6F9169B}" destId="{94F89EE7-7A8C-40C7-9968-AEA38E8BFB48}" srcOrd="0" destOrd="0" presId="urn:microsoft.com/office/officeart/2005/8/layout/vList6"/>
    <dgm:cxn modelId="{47365897-A7FB-4BC6-8FB2-B7811A47CD7C}" srcId="{1CA9A38D-0520-4617-918C-C51524CDBAA0}" destId="{1F500283-DEBF-4E93-94CD-2BA25518EB66}" srcOrd="0" destOrd="0" parTransId="{0D4F869C-2CA6-406A-B714-B1F89582CC89}" sibTransId="{A3E07D38-1307-4FAA-B36A-661228FED2FA}"/>
    <dgm:cxn modelId="{2AC7ED96-D5EC-43FE-9EEA-ED1B534C1C11}" srcId="{16371216-92A7-43A9-B244-3BAA8B9871EB}" destId="{9E6A5110-0510-47C5-9DF1-D11EEDA779EE}" srcOrd="7" destOrd="0" parTransId="{B093697B-6C9B-4F7C-88E3-EF50CEEB85B4}" sibTransId="{6BF9C03B-2FA0-4140-ADAA-30B94773F9AF}"/>
    <dgm:cxn modelId="{2E1D5933-2727-458E-B7BC-B9CB5E801E0F}" type="presOf" srcId="{78B70007-1C63-4E48-96DD-89CE634B839B}" destId="{56D8D532-BE10-4A1B-AC4A-13E4B36B0E3A}" srcOrd="0" destOrd="0" presId="urn:microsoft.com/office/officeart/2005/8/layout/vList6"/>
    <dgm:cxn modelId="{0E4EF9DA-70BE-4793-931D-0F252F0EF8EA}" type="presOf" srcId="{5FD33297-E5FD-461B-BB97-C22FDE3A93E2}" destId="{4DC7F757-2BDA-48F5-8F8B-2360186BDDEE}" srcOrd="0" destOrd="0" presId="urn:microsoft.com/office/officeart/2005/8/layout/vList6"/>
    <dgm:cxn modelId="{B19285A2-1282-475F-8EF7-E0DDEE349411}" type="presOf" srcId="{3FF4431E-2A33-4190-8152-0A9313A55098}" destId="{FF59C49A-75BF-4DC5-93DE-C7CF46290AF8}" srcOrd="0" destOrd="0" presId="urn:microsoft.com/office/officeart/2005/8/layout/vList6"/>
    <dgm:cxn modelId="{0EB7C318-3F37-4E8D-89AE-DE7B5D234EDA}" type="presOf" srcId="{9CCF0618-A0FE-4024-8D61-F8D296EF2954}" destId="{F42D1BF5-B830-4C23-AA5D-914E29F7D965}" srcOrd="0" destOrd="0" presId="urn:microsoft.com/office/officeart/2005/8/layout/vList6"/>
    <dgm:cxn modelId="{65E0AAFD-499B-48C1-AB72-62ADE32CD76A}" type="presOf" srcId="{9E6A5110-0510-47C5-9DF1-D11EEDA779EE}" destId="{9D6CF8CC-C353-47FC-91D9-E96B2AF99593}" srcOrd="0" destOrd="0" presId="urn:microsoft.com/office/officeart/2005/8/layout/vList6"/>
    <dgm:cxn modelId="{F7613715-1B1E-4AEA-8753-A05460449148}" srcId="{4EFA8EF3-8466-4232-A921-59FB6644DC6B}" destId="{0376B28E-92B8-4C24-877B-E0BBE6F9169B}" srcOrd="0" destOrd="0" parTransId="{BF1F1BAB-3486-467D-B410-18D54D8C6438}" sibTransId="{929FE116-2F80-499C-A9E5-1324FB9D2EA7}"/>
    <dgm:cxn modelId="{13812246-9D7F-4EED-A9BA-9AC7132125A5}" type="presOf" srcId="{1F500283-DEBF-4E93-94CD-2BA25518EB66}" destId="{5F6AFF93-02A4-4532-87E9-D9593DFE12BF}" srcOrd="0" destOrd="0" presId="urn:microsoft.com/office/officeart/2005/8/layout/vList6"/>
    <dgm:cxn modelId="{63FF574E-AE71-4ED4-ABE0-1201D44594C0}" srcId="{9E6A5110-0510-47C5-9DF1-D11EEDA779EE}" destId="{682D2C6A-840A-452D-95A3-A7BE5738530C}" srcOrd="0" destOrd="0" parTransId="{092E5D58-0959-4680-A714-AE7FA317C35F}" sibTransId="{3698FAD4-9FAE-4B5F-9902-0278FC002229}"/>
    <dgm:cxn modelId="{7876C109-7942-4665-84BB-C13E58A78CE9}" type="presOf" srcId="{68204BC9-7887-4A92-952A-A9F81CA54300}" destId="{20FCFB54-2A58-4E28-B8E7-5BA0E634069C}" srcOrd="0" destOrd="0" presId="urn:microsoft.com/office/officeart/2005/8/layout/vList6"/>
    <dgm:cxn modelId="{44372B67-2B0F-47C8-B46F-53E779B79F23}" srcId="{16371216-92A7-43A9-B244-3BAA8B9871EB}" destId="{347A428A-FDF5-421B-A59A-416FA6AF07FA}" srcOrd="3" destOrd="0" parTransId="{D9AC705B-CC6A-4D00-9916-D87548C37530}" sibTransId="{CAF90549-F060-41EB-B664-52553A1206BB}"/>
    <dgm:cxn modelId="{A16544A6-802F-4D20-A0AD-EC38C2025F93}" srcId="{78B70007-1C63-4E48-96DD-89CE634B839B}" destId="{CCCE30F0-7B44-4EBB-A9C2-5D23E0C005E6}" srcOrd="0" destOrd="0" parTransId="{07477E6D-BBCB-4F02-A857-77D412034446}" sibTransId="{61FDC7F6-A9BB-423B-9D2B-B74680312356}"/>
    <dgm:cxn modelId="{876A85FA-DDF3-45B1-AA06-24630331831D}" type="presOf" srcId="{16371216-92A7-43A9-B244-3BAA8B9871EB}" destId="{873A5EA1-B6E6-4C53-A8C7-DF99930C2914}" srcOrd="0" destOrd="0" presId="urn:microsoft.com/office/officeart/2005/8/layout/vList6"/>
    <dgm:cxn modelId="{A059E40B-A782-425D-BC35-81BC4E9344A9}" type="presOf" srcId="{97839703-BB08-4B5C-BD3E-0678E42469FA}" destId="{F867A44C-8577-4DE0-80E6-F889A5D36AC6}" srcOrd="0" destOrd="0" presId="urn:microsoft.com/office/officeart/2005/8/layout/vList6"/>
    <dgm:cxn modelId="{0AF6118D-B31D-4C58-A6CB-BAD6B7FA05AA}" srcId="{16371216-92A7-43A9-B244-3BAA8B9871EB}" destId="{F342F094-D27F-49E6-96DA-B1063245C280}" srcOrd="9" destOrd="0" parTransId="{F20143B1-0DDB-4ABB-AA20-150260CB39E1}" sibTransId="{36471DD4-8391-493A-ABD4-809DC569FA28}"/>
    <dgm:cxn modelId="{0AEFFFFA-E322-4BBA-9EAB-1044A84338BD}" type="presOf" srcId="{682D2C6A-840A-452D-95A3-A7BE5738530C}" destId="{53FC4FC7-3720-476F-8745-380952399BFE}" srcOrd="0" destOrd="0" presId="urn:microsoft.com/office/officeart/2005/8/layout/vList6"/>
    <dgm:cxn modelId="{9B4F8B6D-C169-47FA-8A3B-7803BA63DA2A}" srcId="{347A428A-FDF5-421B-A59A-416FA6AF07FA}" destId="{97839703-BB08-4B5C-BD3E-0678E42469FA}" srcOrd="0" destOrd="0" parTransId="{90515F20-9BA9-4113-9C47-7AA14525DF5A}" sibTransId="{20291988-0A1B-493F-8EA1-E5F17C5901D6}"/>
    <dgm:cxn modelId="{BC2718DB-9961-4B66-B29E-9EA8B353BDD8}" type="presOf" srcId="{0825DF3D-BF93-49A3-8DFD-B379F5630E26}" destId="{30E4FB3F-BA4F-47DC-BF7C-B3F3F326EC3A}" srcOrd="0" destOrd="0" presId="urn:microsoft.com/office/officeart/2005/8/layout/vList6"/>
    <dgm:cxn modelId="{19E9360A-A893-4832-8F78-EDBDEF6DE58C}" srcId="{16371216-92A7-43A9-B244-3BAA8B9871EB}" destId="{4EFA8EF3-8466-4232-A921-59FB6644DC6B}" srcOrd="4" destOrd="0" parTransId="{01AAD5B1-C4AA-4531-A78A-1CD737CF31F6}" sibTransId="{2DB09F3B-3BB0-4D96-9214-335A4B435F85}"/>
    <dgm:cxn modelId="{50FD64BE-05C4-4D29-A118-6E87840AADF6}" srcId="{9CCF0618-A0FE-4024-8D61-F8D296EF2954}" destId="{CD72EEFB-0D6D-4838-8A1D-564B133C66BE}" srcOrd="0" destOrd="0" parTransId="{ED9B3408-B73E-40A1-9747-C7C0096DB16D}" sibTransId="{2FC4B764-0004-45B9-90F2-2C004F94FA0D}"/>
    <dgm:cxn modelId="{8E64E93A-B837-4386-8556-71A090C7F68C}" type="presOf" srcId="{98DEBCCD-2737-4089-B604-D05FECD941E1}" destId="{0BA1CC12-91E7-41C9-82A9-A6991F225FF2}" srcOrd="0" destOrd="0" presId="urn:microsoft.com/office/officeart/2005/8/layout/vList6"/>
    <dgm:cxn modelId="{FE109449-0DC5-4210-BA40-A0026498C0BD}" type="presParOf" srcId="{873A5EA1-B6E6-4C53-A8C7-DF99930C2914}" destId="{8A86173D-0B7E-4467-890B-E776496285B0}" srcOrd="0" destOrd="0" presId="urn:microsoft.com/office/officeart/2005/8/layout/vList6"/>
    <dgm:cxn modelId="{AFDF9B69-3A98-4DBC-94D0-E8BA73F1DB2B}" type="presParOf" srcId="{8A86173D-0B7E-4467-890B-E776496285B0}" destId="{4DC7F757-2BDA-48F5-8F8B-2360186BDDEE}" srcOrd="0" destOrd="0" presId="urn:microsoft.com/office/officeart/2005/8/layout/vList6"/>
    <dgm:cxn modelId="{D465E680-C770-4A21-9647-6EE86E6DC2BF}" type="presParOf" srcId="{8A86173D-0B7E-4467-890B-E776496285B0}" destId="{FF59C49A-75BF-4DC5-93DE-C7CF46290AF8}" srcOrd="1" destOrd="0" presId="urn:microsoft.com/office/officeart/2005/8/layout/vList6"/>
    <dgm:cxn modelId="{24340C18-8535-43EC-A1CA-06F4FC9B0659}" type="presParOf" srcId="{873A5EA1-B6E6-4C53-A8C7-DF99930C2914}" destId="{A6C9A624-1156-4C15-8FD9-BE1EEA11BDB0}" srcOrd="1" destOrd="0" presId="urn:microsoft.com/office/officeart/2005/8/layout/vList6"/>
    <dgm:cxn modelId="{3EFE804B-6D21-4661-BFB8-F4F6CE52F27E}" type="presParOf" srcId="{873A5EA1-B6E6-4C53-A8C7-DF99930C2914}" destId="{6599A698-FEDD-4B1D-8A6A-F21320CD16D9}" srcOrd="2" destOrd="0" presId="urn:microsoft.com/office/officeart/2005/8/layout/vList6"/>
    <dgm:cxn modelId="{461870BA-4652-4DF9-8941-372508FAA00E}" type="presParOf" srcId="{6599A698-FEDD-4B1D-8A6A-F21320CD16D9}" destId="{56D8D532-BE10-4A1B-AC4A-13E4B36B0E3A}" srcOrd="0" destOrd="0" presId="urn:microsoft.com/office/officeart/2005/8/layout/vList6"/>
    <dgm:cxn modelId="{8A7401C1-AE57-43D0-8C9B-F811C9F85316}" type="presParOf" srcId="{6599A698-FEDD-4B1D-8A6A-F21320CD16D9}" destId="{51E0CB03-55E7-49BA-A234-A76B71B19568}" srcOrd="1" destOrd="0" presId="urn:microsoft.com/office/officeart/2005/8/layout/vList6"/>
    <dgm:cxn modelId="{CE3F68D2-0ED8-4722-9E75-F4BDCED586D2}" type="presParOf" srcId="{873A5EA1-B6E6-4C53-A8C7-DF99930C2914}" destId="{B440A0FC-BC9D-404B-970C-19FEEBAACE9F}" srcOrd="3" destOrd="0" presId="urn:microsoft.com/office/officeart/2005/8/layout/vList6"/>
    <dgm:cxn modelId="{F4BD0FD5-08B9-4379-BEF2-F8DA2FB3642B}" type="presParOf" srcId="{873A5EA1-B6E6-4C53-A8C7-DF99930C2914}" destId="{1DBFB18B-A588-47BB-BA27-47A314810D96}" srcOrd="4" destOrd="0" presId="urn:microsoft.com/office/officeart/2005/8/layout/vList6"/>
    <dgm:cxn modelId="{8F587807-F453-4044-BE68-B6BFE5CAC6E4}" type="presParOf" srcId="{1DBFB18B-A588-47BB-BA27-47A314810D96}" destId="{0BA1CC12-91E7-41C9-82A9-A6991F225FF2}" srcOrd="0" destOrd="0" presId="urn:microsoft.com/office/officeart/2005/8/layout/vList6"/>
    <dgm:cxn modelId="{6D038C4D-C7E4-4A6E-A47B-74AB3CD5CCCE}" type="presParOf" srcId="{1DBFB18B-A588-47BB-BA27-47A314810D96}" destId="{4DEA75CD-3A5B-4E88-937B-B0BCCBDD6994}" srcOrd="1" destOrd="0" presId="urn:microsoft.com/office/officeart/2005/8/layout/vList6"/>
    <dgm:cxn modelId="{EFE96827-6CE8-4BEA-B669-2A205C088156}" type="presParOf" srcId="{873A5EA1-B6E6-4C53-A8C7-DF99930C2914}" destId="{C8513D82-E048-4D82-835C-D1EDEB80D8EC}" srcOrd="5" destOrd="0" presId="urn:microsoft.com/office/officeart/2005/8/layout/vList6"/>
    <dgm:cxn modelId="{E1384D4A-F311-474E-912B-F8551D254555}" type="presParOf" srcId="{873A5EA1-B6E6-4C53-A8C7-DF99930C2914}" destId="{8339EF5F-9DC1-493D-83FF-930D380E5EF8}" srcOrd="6" destOrd="0" presId="urn:microsoft.com/office/officeart/2005/8/layout/vList6"/>
    <dgm:cxn modelId="{79A37846-4273-4073-B2E3-40293F2D1558}" type="presParOf" srcId="{8339EF5F-9DC1-493D-83FF-930D380E5EF8}" destId="{21A452C3-FFD8-49CB-8B53-B31586EF9285}" srcOrd="0" destOrd="0" presId="urn:microsoft.com/office/officeart/2005/8/layout/vList6"/>
    <dgm:cxn modelId="{4031AB95-5064-45A4-ADF6-F7371DC1ABDF}" type="presParOf" srcId="{8339EF5F-9DC1-493D-83FF-930D380E5EF8}" destId="{F867A44C-8577-4DE0-80E6-F889A5D36AC6}" srcOrd="1" destOrd="0" presId="urn:microsoft.com/office/officeart/2005/8/layout/vList6"/>
    <dgm:cxn modelId="{B775FAA7-EECD-4984-9708-E35A94D77154}" type="presParOf" srcId="{873A5EA1-B6E6-4C53-A8C7-DF99930C2914}" destId="{E7F6C7F1-ED51-4BE3-93A8-2E7C82671758}" srcOrd="7" destOrd="0" presId="urn:microsoft.com/office/officeart/2005/8/layout/vList6"/>
    <dgm:cxn modelId="{BF25BD1B-0DF2-41C1-8516-DD4D5E12BB26}" type="presParOf" srcId="{873A5EA1-B6E6-4C53-A8C7-DF99930C2914}" destId="{2C856D39-3C29-44ED-9EDC-CE1079867C9C}" srcOrd="8" destOrd="0" presId="urn:microsoft.com/office/officeart/2005/8/layout/vList6"/>
    <dgm:cxn modelId="{3086E24E-113A-4BCD-8E13-7F1EFF852026}" type="presParOf" srcId="{2C856D39-3C29-44ED-9EDC-CE1079867C9C}" destId="{A028E633-8CD9-4986-AA1A-F3DEABF417A8}" srcOrd="0" destOrd="0" presId="urn:microsoft.com/office/officeart/2005/8/layout/vList6"/>
    <dgm:cxn modelId="{E7EEA65A-6C9D-455F-B8C4-6A9F88FB2681}" type="presParOf" srcId="{2C856D39-3C29-44ED-9EDC-CE1079867C9C}" destId="{94F89EE7-7A8C-40C7-9968-AEA38E8BFB48}" srcOrd="1" destOrd="0" presId="urn:microsoft.com/office/officeart/2005/8/layout/vList6"/>
    <dgm:cxn modelId="{CE1103BF-B7FE-45EC-935B-D876A22DF1AF}" type="presParOf" srcId="{873A5EA1-B6E6-4C53-A8C7-DF99930C2914}" destId="{F770D52A-F5C9-4081-AF5B-9F1DA929830C}" srcOrd="9" destOrd="0" presId="urn:microsoft.com/office/officeart/2005/8/layout/vList6"/>
    <dgm:cxn modelId="{6EFC2EF0-EF9F-47FF-905C-6D42A717B39B}" type="presParOf" srcId="{873A5EA1-B6E6-4C53-A8C7-DF99930C2914}" destId="{8F4EE9A5-A503-4DDD-95B6-575196B9F177}" srcOrd="10" destOrd="0" presId="urn:microsoft.com/office/officeart/2005/8/layout/vList6"/>
    <dgm:cxn modelId="{E5915132-1867-4F71-856B-E69BFB74834B}" type="presParOf" srcId="{8F4EE9A5-A503-4DDD-95B6-575196B9F177}" destId="{F42D1BF5-B830-4C23-AA5D-914E29F7D965}" srcOrd="0" destOrd="0" presId="urn:microsoft.com/office/officeart/2005/8/layout/vList6"/>
    <dgm:cxn modelId="{085983BB-4101-4CDA-A807-9843091503E4}" type="presParOf" srcId="{8F4EE9A5-A503-4DDD-95B6-575196B9F177}" destId="{A8E83940-A1F8-416B-95E1-814F154E6F2B}" srcOrd="1" destOrd="0" presId="urn:microsoft.com/office/officeart/2005/8/layout/vList6"/>
    <dgm:cxn modelId="{1FA2D8C2-89E4-4B27-8F03-DD4B28BEDB5A}" type="presParOf" srcId="{873A5EA1-B6E6-4C53-A8C7-DF99930C2914}" destId="{B1A7D19A-5F91-4737-B657-7CDFEA45AAF4}" srcOrd="11" destOrd="0" presId="urn:microsoft.com/office/officeart/2005/8/layout/vList6"/>
    <dgm:cxn modelId="{8359FC5F-3C2F-4184-A00A-A7E117297E49}" type="presParOf" srcId="{873A5EA1-B6E6-4C53-A8C7-DF99930C2914}" destId="{55930E2C-25AB-4888-9FF8-72C560EDB98D}" srcOrd="12" destOrd="0" presId="urn:microsoft.com/office/officeart/2005/8/layout/vList6"/>
    <dgm:cxn modelId="{91F6BC71-31AA-4DB2-B282-6734CC24F667}" type="presParOf" srcId="{55930E2C-25AB-4888-9FF8-72C560EDB98D}" destId="{20FCFB54-2A58-4E28-B8E7-5BA0E634069C}" srcOrd="0" destOrd="0" presId="urn:microsoft.com/office/officeart/2005/8/layout/vList6"/>
    <dgm:cxn modelId="{09D7C476-CD16-45FA-A5DA-17C89433CA39}" type="presParOf" srcId="{55930E2C-25AB-4888-9FF8-72C560EDB98D}" destId="{AEA8C1F4-DD3C-45C5-9DA9-ACB2E02FE4B5}" srcOrd="1" destOrd="0" presId="urn:microsoft.com/office/officeart/2005/8/layout/vList6"/>
    <dgm:cxn modelId="{32C073F5-6AF3-4B53-B919-C3B26BE91156}" type="presParOf" srcId="{873A5EA1-B6E6-4C53-A8C7-DF99930C2914}" destId="{27CAB985-1B20-4AC0-B00D-F1658A611E5B}" srcOrd="13" destOrd="0" presId="urn:microsoft.com/office/officeart/2005/8/layout/vList6"/>
    <dgm:cxn modelId="{67BF4CA6-CCF4-421A-B1F0-20F7F9C53AE3}" type="presParOf" srcId="{873A5EA1-B6E6-4C53-A8C7-DF99930C2914}" destId="{60FBEB20-FFBF-41EE-81B5-04079B6E9951}" srcOrd="14" destOrd="0" presId="urn:microsoft.com/office/officeart/2005/8/layout/vList6"/>
    <dgm:cxn modelId="{EA94D04F-81D8-4CEA-8208-ABD985389A44}" type="presParOf" srcId="{60FBEB20-FFBF-41EE-81B5-04079B6E9951}" destId="{9D6CF8CC-C353-47FC-91D9-E96B2AF99593}" srcOrd="0" destOrd="0" presId="urn:microsoft.com/office/officeart/2005/8/layout/vList6"/>
    <dgm:cxn modelId="{D2638979-F005-4FD6-B9C2-1BA78BD7A4B6}" type="presParOf" srcId="{60FBEB20-FFBF-41EE-81B5-04079B6E9951}" destId="{53FC4FC7-3720-476F-8745-380952399BFE}" srcOrd="1" destOrd="0" presId="urn:microsoft.com/office/officeart/2005/8/layout/vList6"/>
    <dgm:cxn modelId="{7D4E0370-E2DA-4DA6-8950-9CFE057C8C61}" type="presParOf" srcId="{873A5EA1-B6E6-4C53-A8C7-DF99930C2914}" destId="{CFE2977C-8805-4F16-B922-D7AEA7ADE21F}" srcOrd="15" destOrd="0" presId="urn:microsoft.com/office/officeart/2005/8/layout/vList6"/>
    <dgm:cxn modelId="{706D7D2F-A16C-44D9-A0E7-B949945D21DD}" type="presParOf" srcId="{873A5EA1-B6E6-4C53-A8C7-DF99930C2914}" destId="{F4C9CE00-DFB4-42C1-A88B-15987CB2D8CF}" srcOrd="16" destOrd="0" presId="urn:microsoft.com/office/officeart/2005/8/layout/vList6"/>
    <dgm:cxn modelId="{27AECA2F-5C16-4130-9B86-9CC9DF743F4C}" type="presParOf" srcId="{F4C9CE00-DFB4-42C1-A88B-15987CB2D8CF}" destId="{2B1B9555-0C49-4303-8FD3-F43429CA0EAC}" srcOrd="0" destOrd="0" presId="urn:microsoft.com/office/officeart/2005/8/layout/vList6"/>
    <dgm:cxn modelId="{E98B5187-98FF-421E-83FD-955026A0EA72}" type="presParOf" srcId="{F4C9CE00-DFB4-42C1-A88B-15987CB2D8CF}" destId="{5F6AFF93-02A4-4532-87E9-D9593DFE12BF}" srcOrd="1" destOrd="0" presId="urn:microsoft.com/office/officeart/2005/8/layout/vList6"/>
    <dgm:cxn modelId="{66FB0AC4-35AD-463A-BC36-A3FCFB0E9C61}" type="presParOf" srcId="{873A5EA1-B6E6-4C53-A8C7-DF99930C2914}" destId="{720174E4-F3C7-485D-BA31-77D937F6C287}" srcOrd="17" destOrd="0" presId="urn:microsoft.com/office/officeart/2005/8/layout/vList6"/>
    <dgm:cxn modelId="{392FE797-2A66-4C34-9EE7-2004640E8C6E}" type="presParOf" srcId="{873A5EA1-B6E6-4C53-A8C7-DF99930C2914}" destId="{A2552345-1189-48D1-B3AC-5E5178DC1AF3}" srcOrd="18" destOrd="0" presId="urn:microsoft.com/office/officeart/2005/8/layout/vList6"/>
    <dgm:cxn modelId="{64D3ED5D-61F8-497F-B8BB-4160548C6EA0}" type="presParOf" srcId="{A2552345-1189-48D1-B3AC-5E5178DC1AF3}" destId="{6AECA096-4746-4579-8360-C795DC5A6161}" srcOrd="0" destOrd="0" presId="urn:microsoft.com/office/officeart/2005/8/layout/vList6"/>
    <dgm:cxn modelId="{10D66983-E14D-4601-89D2-6F709898E9FE}" type="presParOf" srcId="{A2552345-1189-48D1-B3AC-5E5178DC1AF3}" destId="{30E4FB3F-BA4F-47DC-BF7C-B3F3F326EC3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9C49A-75BF-4DC5-93DE-C7CF46290AF8}">
      <dsp:nvSpPr>
        <dsp:cNvPr id="0" name=""/>
        <dsp:cNvSpPr/>
      </dsp:nvSpPr>
      <dsp:spPr>
        <a:xfrm>
          <a:off x="3998116" y="1903"/>
          <a:ext cx="2073590" cy="561628"/>
        </a:xfrm>
        <a:prstGeom prst="rightArrow">
          <a:avLst>
            <a:gd name="adj1" fmla="val 75000"/>
            <a:gd name="adj2" fmla="val 50000"/>
          </a:avLst>
        </a:prstGeom>
        <a:solidFill>
          <a:schemeClr val="accent6">
            <a:lumMod val="20000"/>
            <a:lumOff val="80000"/>
            <a:alpha val="90000"/>
          </a:schemeClr>
        </a:solidFill>
        <a:ln w="6350" cap="flat" cmpd="sng" algn="ctr">
          <a:solidFill>
            <a:schemeClr val="accent2">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s-EC" sz="1100" b="0" kern="1200" dirty="0" smtClean="0">
              <a:latin typeface="Calibri" panose="020F0502020204030204"/>
              <a:ea typeface="+mn-ea"/>
              <a:cs typeface="+mn-cs"/>
            </a:rPr>
            <a:t>Proyectos: 9</a:t>
          </a:r>
          <a:endParaRPr lang="es-EC" sz="1100" b="0" kern="1200" dirty="0">
            <a:solidFill>
              <a:sysClr val="windowText" lastClr="000000"/>
            </a:solidFill>
            <a:latin typeface="Calibri" panose="020F0502020204030204"/>
            <a:ea typeface="+mn-ea"/>
            <a:cs typeface="+mn-cs"/>
          </a:endParaRPr>
        </a:p>
      </dsp:txBody>
      <dsp:txXfrm>
        <a:off x="3998116" y="72107"/>
        <a:ext cx="1862980" cy="421221"/>
      </dsp:txXfrm>
    </dsp:sp>
    <dsp:sp modelId="{4DC7F757-2BDA-48F5-8F8B-2360186BDDEE}">
      <dsp:nvSpPr>
        <dsp:cNvPr id="0" name=""/>
        <dsp:cNvSpPr/>
      </dsp:nvSpPr>
      <dsp:spPr>
        <a:xfrm>
          <a:off x="268197" y="90556"/>
          <a:ext cx="3485702" cy="474168"/>
        </a:xfrm>
        <a:prstGeom prst="roundRect">
          <a:avLst/>
        </a:prstGeom>
        <a:solidFill>
          <a:schemeClr val="accent6">
            <a:lumMod val="20000"/>
            <a:lumOff val="8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b="0" i="0" u="none" strike="noStrike" kern="1200" dirty="0" smtClean="0">
              <a:solidFill>
                <a:srgbClr val="000000"/>
              </a:solidFill>
              <a:effectLst/>
              <a:latin typeface="Calibri" panose="020F0502020204030204" pitchFamily="34" charset="0"/>
            </a:rPr>
            <a:t>COMERCIALIZACIÓN y ALIANZAS ESTRATÉGICAS</a:t>
          </a:r>
          <a:endParaRPr lang="es-EC" sz="1400" b="0" kern="1200" dirty="0">
            <a:solidFill>
              <a:sysClr val="windowText" lastClr="000000"/>
            </a:solidFill>
            <a:latin typeface="Calibri" panose="020F0502020204030204"/>
            <a:ea typeface="+mn-ea"/>
            <a:cs typeface="+mn-cs"/>
          </a:endParaRPr>
        </a:p>
      </dsp:txBody>
      <dsp:txXfrm>
        <a:off x="291344" y="113703"/>
        <a:ext cx="3439408" cy="427874"/>
      </dsp:txXfrm>
    </dsp:sp>
    <dsp:sp modelId="{51E0CB03-55E7-49BA-A234-A76B71B19568}">
      <dsp:nvSpPr>
        <dsp:cNvPr id="0" name=""/>
        <dsp:cNvSpPr/>
      </dsp:nvSpPr>
      <dsp:spPr>
        <a:xfrm>
          <a:off x="4000511" y="610949"/>
          <a:ext cx="2068783" cy="474168"/>
        </a:xfrm>
        <a:prstGeom prst="rightArrow">
          <a:avLst>
            <a:gd name="adj1" fmla="val 75000"/>
            <a:gd name="adj2" fmla="val 50000"/>
          </a:avLst>
        </a:prstGeom>
        <a:solidFill>
          <a:schemeClr val="bg1">
            <a:lumMod val="75000"/>
            <a:alpha val="9000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s-EC" sz="1100" b="0" kern="1200" dirty="0" smtClean="0">
              <a:latin typeface="Calibri" panose="020F0502020204030204"/>
              <a:ea typeface="+mn-ea"/>
              <a:cs typeface="+mn-cs"/>
            </a:rPr>
            <a:t>Proyectos: 7</a:t>
          </a:r>
          <a:endParaRPr lang="es-EC" sz="1100" b="0" kern="1200" dirty="0">
            <a:solidFill>
              <a:sysClr val="windowText" lastClr="000000"/>
            </a:solidFill>
            <a:latin typeface="Calibri" panose="020F0502020204030204"/>
            <a:ea typeface="+mn-ea"/>
            <a:cs typeface="+mn-cs"/>
          </a:endParaRPr>
        </a:p>
      </dsp:txBody>
      <dsp:txXfrm>
        <a:off x="4000511" y="670220"/>
        <a:ext cx="1890970" cy="355626"/>
      </dsp:txXfrm>
    </dsp:sp>
    <dsp:sp modelId="{56D8D532-BE10-4A1B-AC4A-13E4B36B0E3A}">
      <dsp:nvSpPr>
        <dsp:cNvPr id="0" name=""/>
        <dsp:cNvSpPr/>
      </dsp:nvSpPr>
      <dsp:spPr>
        <a:xfrm>
          <a:off x="268197" y="531246"/>
          <a:ext cx="3485686" cy="474168"/>
        </a:xfrm>
        <a:prstGeom prst="roundRect">
          <a:avLst/>
        </a:prstGeom>
        <a:solidFill>
          <a:schemeClr val="bg1">
            <a:lumMod val="7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b="0" i="0" u="none" strike="noStrike" kern="1200" dirty="0" smtClean="0">
              <a:solidFill>
                <a:srgbClr val="000000"/>
              </a:solidFill>
              <a:effectLst/>
              <a:latin typeface="Calibri" panose="020F0502020204030204" pitchFamily="34" charset="0"/>
            </a:rPr>
            <a:t>MERCADEO</a:t>
          </a:r>
          <a:endParaRPr lang="es-EC" sz="1400" b="0" kern="1200" dirty="0">
            <a:solidFill>
              <a:sysClr val="windowText" lastClr="000000"/>
            </a:solidFill>
            <a:latin typeface="Calibri" panose="020F0502020204030204"/>
            <a:ea typeface="+mn-ea"/>
            <a:cs typeface="+mn-cs"/>
          </a:endParaRPr>
        </a:p>
      </dsp:txBody>
      <dsp:txXfrm>
        <a:off x="291344" y="554393"/>
        <a:ext cx="3439392" cy="427874"/>
      </dsp:txXfrm>
    </dsp:sp>
    <dsp:sp modelId="{4DEA75CD-3A5B-4E88-937B-B0BCCBDD6994}">
      <dsp:nvSpPr>
        <dsp:cNvPr id="0" name=""/>
        <dsp:cNvSpPr/>
      </dsp:nvSpPr>
      <dsp:spPr>
        <a:xfrm>
          <a:off x="4002763" y="1132534"/>
          <a:ext cx="2064279" cy="474168"/>
        </a:xfrm>
        <a:prstGeom prst="rightArrow">
          <a:avLst>
            <a:gd name="adj1" fmla="val 75000"/>
            <a:gd name="adj2" fmla="val 50000"/>
          </a:avLst>
        </a:prstGeom>
        <a:solidFill>
          <a:schemeClr val="accent1">
            <a:lumMod val="20000"/>
            <a:lumOff val="80000"/>
            <a:alpha val="90000"/>
          </a:schemeClr>
        </a:solidFill>
        <a:ln w="6350" cap="flat" cmpd="sng" algn="ctr">
          <a:solidFill>
            <a:schemeClr val="accent4">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s-EC" sz="1100" b="0" kern="1200" dirty="0" smtClean="0">
              <a:latin typeface="Calibri" panose="020F0502020204030204"/>
              <a:ea typeface="+mn-ea"/>
              <a:cs typeface="+mn-cs"/>
            </a:rPr>
            <a:t>Proyectos: 7</a:t>
          </a:r>
          <a:endParaRPr lang="es-EC" sz="1100" b="0" kern="1200" dirty="0">
            <a:solidFill>
              <a:sysClr val="windowText" lastClr="000000"/>
            </a:solidFill>
            <a:latin typeface="Calibri" panose="020F0502020204030204"/>
            <a:ea typeface="+mn-ea"/>
            <a:cs typeface="+mn-cs"/>
          </a:endParaRPr>
        </a:p>
      </dsp:txBody>
      <dsp:txXfrm>
        <a:off x="4002763" y="1191805"/>
        <a:ext cx="1886466" cy="355626"/>
      </dsp:txXfrm>
    </dsp:sp>
    <dsp:sp modelId="{0BA1CC12-91E7-41C9-82A9-A6991F225FF2}">
      <dsp:nvSpPr>
        <dsp:cNvPr id="0" name=""/>
        <dsp:cNvSpPr/>
      </dsp:nvSpPr>
      <dsp:spPr>
        <a:xfrm>
          <a:off x="268197" y="1066591"/>
          <a:ext cx="3485686" cy="474168"/>
        </a:xfrm>
        <a:prstGeom prst="roundRect">
          <a:avLst/>
        </a:prstGeom>
        <a:solidFill>
          <a:schemeClr val="accent1">
            <a:lumMod val="20000"/>
            <a:lumOff val="8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b="0" i="0" u="none" strike="noStrike" kern="1200" dirty="0" err="1" smtClean="0">
              <a:solidFill>
                <a:srgbClr val="000000"/>
              </a:solidFill>
              <a:effectLst/>
              <a:latin typeface="Calibri" panose="020F0502020204030204" pitchFamily="34" charset="0"/>
            </a:rPr>
            <a:t>MICE</a:t>
          </a:r>
          <a:r>
            <a:rPr lang="es-ES" sz="1400" b="0" i="0" u="none" strike="noStrike" kern="1200" dirty="0" smtClean="0">
              <a:solidFill>
                <a:srgbClr val="000000"/>
              </a:solidFill>
              <a:effectLst/>
              <a:latin typeface="Calibri" panose="020F0502020204030204" pitchFamily="34" charset="0"/>
            </a:rPr>
            <a:t> - Segmento de Negocios, Incentivos y Reuniones.</a:t>
          </a:r>
          <a:endParaRPr lang="es-EC" sz="1400" b="0" kern="1200" dirty="0">
            <a:solidFill>
              <a:sysClr val="windowText" lastClr="000000"/>
            </a:solidFill>
            <a:latin typeface="Calibri" panose="020F0502020204030204"/>
            <a:ea typeface="+mn-ea"/>
            <a:cs typeface="+mn-cs"/>
          </a:endParaRPr>
        </a:p>
      </dsp:txBody>
      <dsp:txXfrm>
        <a:off x="291344" y="1089738"/>
        <a:ext cx="3439392" cy="427874"/>
      </dsp:txXfrm>
    </dsp:sp>
    <dsp:sp modelId="{F867A44C-8577-4DE0-80E6-F889A5D36AC6}">
      <dsp:nvSpPr>
        <dsp:cNvPr id="0" name=""/>
        <dsp:cNvSpPr/>
      </dsp:nvSpPr>
      <dsp:spPr>
        <a:xfrm>
          <a:off x="4014457" y="1654119"/>
          <a:ext cx="2040893" cy="474168"/>
        </a:xfrm>
        <a:prstGeom prst="rightArrow">
          <a:avLst>
            <a:gd name="adj1" fmla="val 75000"/>
            <a:gd name="adj2" fmla="val 50000"/>
          </a:avLst>
        </a:prstGeom>
        <a:solidFill>
          <a:schemeClr val="tx2">
            <a:lumMod val="40000"/>
            <a:lumOff val="60000"/>
            <a:alpha val="9000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s-EC" sz="1100" b="0" kern="1200" dirty="0" smtClean="0">
              <a:latin typeface="Calibri" panose="020F0502020204030204"/>
              <a:ea typeface="+mn-ea"/>
              <a:cs typeface="+mn-cs"/>
            </a:rPr>
            <a:t>Proyectos: 5</a:t>
          </a:r>
          <a:endParaRPr lang="es-EC" sz="1100" b="0" kern="1200" dirty="0">
            <a:solidFill>
              <a:sysClr val="windowText" lastClr="000000"/>
            </a:solidFill>
            <a:latin typeface="Calibri" panose="020F0502020204030204"/>
            <a:ea typeface="+mn-ea"/>
            <a:cs typeface="+mn-cs"/>
          </a:endParaRPr>
        </a:p>
      </dsp:txBody>
      <dsp:txXfrm>
        <a:off x="4014457" y="1713390"/>
        <a:ext cx="1863080" cy="355626"/>
      </dsp:txXfrm>
    </dsp:sp>
    <dsp:sp modelId="{21A452C3-FFD8-49CB-8B53-B31586EF9285}">
      <dsp:nvSpPr>
        <dsp:cNvPr id="0" name=""/>
        <dsp:cNvSpPr/>
      </dsp:nvSpPr>
      <dsp:spPr>
        <a:xfrm>
          <a:off x="274320" y="1626001"/>
          <a:ext cx="3485686" cy="474168"/>
        </a:xfrm>
        <a:prstGeom prst="roundRect">
          <a:avLst/>
        </a:prstGeom>
        <a:solidFill>
          <a:srgbClr val="0070C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b="0" i="0" u="none" strike="noStrike" kern="1200" dirty="0" smtClean="0">
              <a:solidFill>
                <a:srgbClr val="000000"/>
              </a:solidFill>
              <a:effectLst/>
              <a:latin typeface="Calibri" panose="020F0502020204030204" pitchFamily="34" charset="0"/>
            </a:rPr>
            <a:t>COMUNICACIÓN</a:t>
          </a:r>
          <a:endParaRPr lang="es-EC" sz="1400" b="0" kern="1200" dirty="0">
            <a:solidFill>
              <a:sysClr val="windowText" lastClr="000000"/>
            </a:solidFill>
            <a:latin typeface="Calibri" panose="020F0502020204030204"/>
            <a:ea typeface="+mn-ea"/>
            <a:cs typeface="+mn-cs"/>
          </a:endParaRPr>
        </a:p>
      </dsp:txBody>
      <dsp:txXfrm>
        <a:off x="297467" y="1649148"/>
        <a:ext cx="3439392" cy="427874"/>
      </dsp:txXfrm>
    </dsp:sp>
    <dsp:sp modelId="{94F89EE7-7A8C-40C7-9968-AEA38E8BFB48}">
      <dsp:nvSpPr>
        <dsp:cNvPr id="0" name=""/>
        <dsp:cNvSpPr/>
      </dsp:nvSpPr>
      <dsp:spPr>
        <a:xfrm>
          <a:off x="4002763" y="2175704"/>
          <a:ext cx="2064279" cy="474168"/>
        </a:xfrm>
        <a:prstGeom prst="rightArrow">
          <a:avLst>
            <a:gd name="adj1" fmla="val 75000"/>
            <a:gd name="adj2" fmla="val 50000"/>
          </a:avLst>
        </a:prstGeom>
        <a:solidFill>
          <a:srgbClr val="FFFF99">
            <a:alpha val="90000"/>
          </a:srgbClr>
        </a:solidFill>
        <a:ln w="6350" cap="flat" cmpd="sng" algn="ctr">
          <a:solidFill>
            <a:schemeClr val="accent6">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s-EC" sz="1100" b="0" kern="1200" dirty="0" smtClean="0">
              <a:latin typeface="Calibri" panose="020F0502020204030204"/>
              <a:ea typeface="+mn-ea"/>
              <a:cs typeface="+mn-cs"/>
            </a:rPr>
            <a:t>Proyectos: 2</a:t>
          </a:r>
          <a:endParaRPr lang="es-EC" sz="1100" b="0" kern="1200" dirty="0">
            <a:solidFill>
              <a:sysClr val="windowText" lastClr="000000"/>
            </a:solidFill>
            <a:latin typeface="Calibri" panose="020F0502020204030204"/>
            <a:ea typeface="+mn-ea"/>
            <a:cs typeface="+mn-cs"/>
          </a:endParaRPr>
        </a:p>
      </dsp:txBody>
      <dsp:txXfrm>
        <a:off x="4002763" y="2234975"/>
        <a:ext cx="1886466" cy="355626"/>
      </dsp:txXfrm>
    </dsp:sp>
    <dsp:sp modelId="{A028E633-8CD9-4986-AA1A-F3DEABF417A8}">
      <dsp:nvSpPr>
        <dsp:cNvPr id="0" name=""/>
        <dsp:cNvSpPr/>
      </dsp:nvSpPr>
      <dsp:spPr>
        <a:xfrm>
          <a:off x="274320" y="2162309"/>
          <a:ext cx="3485686" cy="474168"/>
        </a:xfrm>
        <a:prstGeom prst="roundRect">
          <a:avLst/>
        </a:prstGeom>
        <a:solidFill>
          <a:srgbClr val="FFFF99"/>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b="0" i="0" u="none" strike="noStrike" kern="1200" dirty="0" smtClean="0">
              <a:solidFill>
                <a:srgbClr val="000000"/>
              </a:solidFill>
              <a:effectLst/>
              <a:latin typeface="Calibri" panose="020F0502020204030204" pitchFamily="34" charset="0"/>
            </a:rPr>
            <a:t>INTELIGENCIA DE MERCADOS</a:t>
          </a:r>
          <a:endParaRPr lang="es-EC" sz="1400" b="0" kern="1200" dirty="0">
            <a:solidFill>
              <a:sysClr val="windowText" lastClr="000000"/>
            </a:solidFill>
            <a:latin typeface="Calibri" panose="020F0502020204030204"/>
            <a:ea typeface="+mn-ea"/>
            <a:cs typeface="+mn-cs"/>
          </a:endParaRPr>
        </a:p>
      </dsp:txBody>
      <dsp:txXfrm>
        <a:off x="297467" y="2185456"/>
        <a:ext cx="3439392" cy="427874"/>
      </dsp:txXfrm>
    </dsp:sp>
    <dsp:sp modelId="{A8E83940-A1F8-416B-95E1-814F154E6F2B}">
      <dsp:nvSpPr>
        <dsp:cNvPr id="0" name=""/>
        <dsp:cNvSpPr/>
      </dsp:nvSpPr>
      <dsp:spPr>
        <a:xfrm>
          <a:off x="3959071" y="2697289"/>
          <a:ext cx="2151664" cy="474168"/>
        </a:xfrm>
        <a:prstGeom prst="rightArrow">
          <a:avLst>
            <a:gd name="adj1" fmla="val 75000"/>
            <a:gd name="adj2" fmla="val 50000"/>
          </a:avLst>
        </a:prstGeom>
        <a:solidFill>
          <a:schemeClr val="lt1"/>
        </a:solidFill>
        <a:ln w="12700" cap="flat" cmpd="sng" algn="ctr">
          <a:solidFill>
            <a:schemeClr val="accent6"/>
          </a:solidFill>
          <a:prstDash val="solid"/>
          <a:miter lim="800000"/>
        </a:ln>
        <a:effectLst/>
        <a:scene3d>
          <a:camera prst="orthographicFront"/>
          <a:lightRig rig="chilly" dir="t"/>
        </a:scene3d>
        <a:sp3d z="-12700" extrusionH="1700"/>
      </dsp:spPr>
      <dsp:style>
        <a:lnRef idx="2">
          <a:schemeClr val="accent6"/>
        </a:lnRef>
        <a:fillRef idx="1">
          <a:schemeClr val="lt1"/>
        </a:fillRef>
        <a:effectRef idx="0">
          <a:schemeClr val="accent6"/>
        </a:effectRef>
        <a:fontRef idx="minor">
          <a:schemeClr val="dk1"/>
        </a:fontRef>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endParaRPr lang="es-EC" sz="1100" b="0" kern="1200" dirty="0">
            <a:solidFill>
              <a:sysClr val="windowText" lastClr="000000"/>
            </a:solidFill>
            <a:latin typeface="Calibri" panose="020F0502020204030204"/>
            <a:ea typeface="+mn-ea"/>
            <a:cs typeface="+mn-cs"/>
          </a:endParaRPr>
        </a:p>
      </dsp:txBody>
      <dsp:txXfrm>
        <a:off x="3959071" y="2756560"/>
        <a:ext cx="1973851" cy="355626"/>
      </dsp:txXfrm>
    </dsp:sp>
    <dsp:sp modelId="{F42D1BF5-B830-4C23-AA5D-914E29F7D965}">
      <dsp:nvSpPr>
        <dsp:cNvPr id="0" name=""/>
        <dsp:cNvSpPr/>
      </dsp:nvSpPr>
      <dsp:spPr>
        <a:xfrm>
          <a:off x="274320" y="2652803"/>
          <a:ext cx="3485686" cy="474168"/>
        </a:xfrm>
        <a:prstGeom prst="roundRect">
          <a:avLst/>
        </a:prstGeom>
        <a:solidFill>
          <a:schemeClr val="lt1"/>
        </a:solidFill>
        <a:ln w="12700" cap="flat" cmpd="sng" algn="ctr">
          <a:solidFill>
            <a:schemeClr val="accent6"/>
          </a:solidFill>
          <a:prstDash val="solid"/>
          <a:miter lim="800000"/>
        </a:ln>
        <a:effectLst/>
        <a:scene3d>
          <a:camera prst="orthographicFront"/>
          <a:lightRig rig="chilly" dir="t"/>
        </a:scene3d>
        <a:sp3d/>
      </dsp:spPr>
      <dsp:style>
        <a:lnRef idx="2">
          <a:schemeClr val="accent6"/>
        </a:lnRef>
        <a:fillRef idx="1">
          <a:schemeClr val="lt1"/>
        </a:fillRef>
        <a:effectRef idx="0">
          <a:schemeClr val="accent6"/>
        </a:effectRef>
        <a:fontRef idx="minor">
          <a:schemeClr val="dk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b="0" kern="1200" dirty="0" smtClean="0">
              <a:solidFill>
                <a:sysClr val="windowText" lastClr="000000"/>
              </a:solidFill>
              <a:latin typeface="Calibri" panose="020F0502020204030204"/>
              <a:ea typeface="+mn-ea"/>
              <a:cs typeface="+mn-cs"/>
            </a:rPr>
            <a:t>ADMINISTRACIÓN TH PROYECTO MC PROMOCIÓN Y GESTIÓN</a:t>
          </a:r>
          <a:endParaRPr lang="es-EC" sz="1400" b="0" kern="1200" dirty="0">
            <a:solidFill>
              <a:sysClr val="windowText" lastClr="000000"/>
            </a:solidFill>
            <a:latin typeface="Calibri" panose="020F0502020204030204"/>
            <a:ea typeface="+mn-ea"/>
            <a:cs typeface="+mn-cs"/>
          </a:endParaRPr>
        </a:p>
      </dsp:txBody>
      <dsp:txXfrm>
        <a:off x="297467" y="2675950"/>
        <a:ext cx="3439392" cy="427874"/>
      </dsp:txXfrm>
    </dsp:sp>
    <dsp:sp modelId="{AEA8C1F4-DD3C-45C5-9DA9-ACB2E02FE4B5}">
      <dsp:nvSpPr>
        <dsp:cNvPr id="0" name=""/>
        <dsp:cNvSpPr/>
      </dsp:nvSpPr>
      <dsp:spPr>
        <a:xfrm>
          <a:off x="3985598" y="3237294"/>
          <a:ext cx="2098609" cy="437330"/>
        </a:xfrm>
        <a:prstGeom prst="rightArrow">
          <a:avLst>
            <a:gd name="adj1" fmla="val 75000"/>
            <a:gd name="adj2" fmla="val 50000"/>
          </a:avLst>
        </a:prstGeom>
        <a:solidFill>
          <a:schemeClr val="bg1"/>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s-EC" sz="1100" b="0" kern="1200" dirty="0" smtClean="0">
              <a:latin typeface="Calibri" panose="020F0502020204030204"/>
              <a:ea typeface="+mn-ea"/>
              <a:cs typeface="+mn-cs"/>
            </a:rPr>
            <a:t>Proyectos: 4</a:t>
          </a:r>
          <a:endParaRPr lang="es-EC" sz="1100" b="0" kern="1200" dirty="0">
            <a:solidFill>
              <a:sysClr val="windowText" lastClr="000000"/>
            </a:solidFill>
            <a:latin typeface="Calibri" panose="020F0502020204030204"/>
            <a:ea typeface="+mn-ea"/>
            <a:cs typeface="+mn-cs"/>
          </a:endParaRPr>
        </a:p>
      </dsp:txBody>
      <dsp:txXfrm>
        <a:off x="3985598" y="3291960"/>
        <a:ext cx="1934610" cy="327998"/>
      </dsp:txXfrm>
    </dsp:sp>
    <dsp:sp modelId="{20FCFB54-2A58-4E28-B8E7-5BA0E634069C}">
      <dsp:nvSpPr>
        <dsp:cNvPr id="0" name=""/>
        <dsp:cNvSpPr/>
      </dsp:nvSpPr>
      <dsp:spPr>
        <a:xfrm>
          <a:off x="262054" y="3198950"/>
          <a:ext cx="3485686" cy="474168"/>
        </a:xfrm>
        <a:prstGeom prst="roundRect">
          <a:avLst/>
        </a:prstGeom>
        <a:solidFill>
          <a:schemeClr val="bg1"/>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C" sz="1400" b="0" kern="1200" dirty="0" smtClean="0">
              <a:solidFill>
                <a:sysClr val="windowText" lastClr="000000"/>
              </a:solidFill>
              <a:latin typeface="Calibri" panose="020F0502020204030204"/>
              <a:ea typeface="+mn-ea"/>
              <a:cs typeface="+mn-cs"/>
            </a:rPr>
            <a:t>DESARROLLO</a:t>
          </a:r>
          <a:endParaRPr lang="es-EC" sz="1400" b="0" kern="1200" dirty="0">
            <a:solidFill>
              <a:sysClr val="windowText" lastClr="000000"/>
            </a:solidFill>
            <a:latin typeface="Calibri" panose="020F0502020204030204"/>
            <a:ea typeface="+mn-ea"/>
            <a:cs typeface="+mn-cs"/>
          </a:endParaRPr>
        </a:p>
      </dsp:txBody>
      <dsp:txXfrm>
        <a:off x="285201" y="3222097"/>
        <a:ext cx="3439392" cy="427874"/>
      </dsp:txXfrm>
    </dsp:sp>
    <dsp:sp modelId="{53FC4FC7-3720-476F-8745-380952399BFE}">
      <dsp:nvSpPr>
        <dsp:cNvPr id="0" name=""/>
        <dsp:cNvSpPr/>
      </dsp:nvSpPr>
      <dsp:spPr>
        <a:xfrm>
          <a:off x="3990477" y="3740460"/>
          <a:ext cx="2088851" cy="474168"/>
        </a:xfrm>
        <a:prstGeom prst="rightArrow">
          <a:avLst>
            <a:gd name="adj1" fmla="val 75000"/>
            <a:gd name="adj2" fmla="val 50000"/>
          </a:avLst>
        </a:prstGeom>
        <a:solidFill>
          <a:srgbClr val="FFC000">
            <a:alpha val="90000"/>
          </a:srgbClr>
        </a:solidFill>
        <a:ln w="6350" cap="flat" cmpd="sng" algn="ctr">
          <a:solidFill>
            <a:schemeClr val="accent4">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s-EC" sz="1100" b="0" kern="1200" dirty="0" smtClean="0">
              <a:latin typeface="Calibri" panose="020F0502020204030204"/>
              <a:ea typeface="+mn-ea"/>
              <a:cs typeface="+mn-cs"/>
            </a:rPr>
            <a:t>Proyectos: 6</a:t>
          </a:r>
          <a:endParaRPr lang="es-EC" sz="1100" b="0" kern="1200" dirty="0">
            <a:solidFill>
              <a:sysClr val="windowText" lastClr="000000"/>
            </a:solidFill>
            <a:latin typeface="Calibri" panose="020F0502020204030204"/>
            <a:ea typeface="+mn-ea"/>
            <a:cs typeface="+mn-cs"/>
          </a:endParaRPr>
        </a:p>
      </dsp:txBody>
      <dsp:txXfrm>
        <a:off x="3990477" y="3799731"/>
        <a:ext cx="1911038" cy="355626"/>
      </dsp:txXfrm>
    </dsp:sp>
    <dsp:sp modelId="{9D6CF8CC-C353-47FC-91D9-E96B2AF99593}">
      <dsp:nvSpPr>
        <dsp:cNvPr id="0" name=""/>
        <dsp:cNvSpPr/>
      </dsp:nvSpPr>
      <dsp:spPr>
        <a:xfrm>
          <a:off x="268197" y="3717994"/>
          <a:ext cx="3485686" cy="474168"/>
        </a:xfrm>
        <a:prstGeom prst="roundRect">
          <a:avLst/>
        </a:prstGeom>
        <a:solidFill>
          <a:srgbClr val="FFC00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b="0" i="0" u="none" strike="noStrike" kern="1200" dirty="0" smtClean="0">
              <a:solidFill>
                <a:srgbClr val="000000"/>
              </a:solidFill>
              <a:effectLst/>
              <a:latin typeface="Calibri" panose="020F0502020204030204" pitchFamily="34" charset="0"/>
            </a:rPr>
            <a:t>Gestión de la CALIDAD</a:t>
          </a:r>
          <a:endParaRPr lang="es-EC" sz="1400" b="0" kern="1200" dirty="0">
            <a:solidFill>
              <a:sysClr val="windowText" lastClr="000000"/>
            </a:solidFill>
            <a:latin typeface="Calibri" panose="020F0502020204030204"/>
            <a:ea typeface="+mn-ea"/>
            <a:cs typeface="+mn-cs"/>
          </a:endParaRPr>
        </a:p>
      </dsp:txBody>
      <dsp:txXfrm>
        <a:off x="291344" y="3741141"/>
        <a:ext cx="3439392" cy="427874"/>
      </dsp:txXfrm>
    </dsp:sp>
    <dsp:sp modelId="{5F6AFF93-02A4-4532-87E9-D9593DFE12BF}">
      <dsp:nvSpPr>
        <dsp:cNvPr id="0" name=""/>
        <dsp:cNvSpPr/>
      </dsp:nvSpPr>
      <dsp:spPr>
        <a:xfrm>
          <a:off x="3965714" y="4271708"/>
          <a:ext cx="2332477" cy="474168"/>
        </a:xfrm>
        <a:prstGeom prst="rightArrow">
          <a:avLst>
            <a:gd name="adj1" fmla="val 75000"/>
            <a:gd name="adj2" fmla="val 50000"/>
          </a:avLst>
        </a:prstGeom>
        <a:solidFill>
          <a:schemeClr val="lt1"/>
        </a:solidFill>
        <a:ln w="12700" cap="flat" cmpd="sng" algn="ctr">
          <a:solidFill>
            <a:schemeClr val="accent6"/>
          </a:solidFill>
          <a:prstDash val="solid"/>
          <a:miter lim="800000"/>
        </a:ln>
        <a:effectLst/>
        <a:scene3d>
          <a:camera prst="orthographicFront"/>
          <a:lightRig rig="chilly" dir="t"/>
        </a:scene3d>
        <a:sp3d z="-12700" extrusionH="1700"/>
      </dsp:spPr>
      <dsp:style>
        <a:lnRef idx="2">
          <a:schemeClr val="accent6"/>
        </a:lnRef>
        <a:fillRef idx="1">
          <a:schemeClr val="lt1"/>
        </a:fillRef>
        <a:effectRef idx="0">
          <a:schemeClr val="accent6"/>
        </a:effectRef>
        <a:fontRef idx="minor">
          <a:schemeClr val="dk1"/>
        </a:fontRef>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endParaRPr lang="es-EC" sz="1100" b="0" kern="1200" dirty="0">
            <a:solidFill>
              <a:sysClr val="windowText" lastClr="000000"/>
            </a:solidFill>
            <a:latin typeface="Calibri" panose="020F0502020204030204"/>
            <a:ea typeface="+mn-ea"/>
            <a:cs typeface="+mn-cs"/>
          </a:endParaRPr>
        </a:p>
      </dsp:txBody>
      <dsp:txXfrm>
        <a:off x="3965714" y="4330979"/>
        <a:ext cx="2154664" cy="355626"/>
      </dsp:txXfrm>
    </dsp:sp>
    <dsp:sp modelId="{2B1B9555-0C49-4303-8FD3-F43429CA0EAC}">
      <dsp:nvSpPr>
        <dsp:cNvPr id="0" name=""/>
        <dsp:cNvSpPr/>
      </dsp:nvSpPr>
      <dsp:spPr>
        <a:xfrm>
          <a:off x="268177" y="4271708"/>
          <a:ext cx="3485686" cy="474168"/>
        </a:xfrm>
        <a:prstGeom prst="roundRect">
          <a:avLst/>
        </a:prstGeom>
        <a:solidFill>
          <a:schemeClr val="lt1"/>
        </a:solidFill>
        <a:ln w="12700" cap="flat" cmpd="sng" algn="ctr">
          <a:solidFill>
            <a:schemeClr val="accent6"/>
          </a:solidFill>
          <a:prstDash val="solid"/>
          <a:miter lim="800000"/>
        </a:ln>
        <a:effectLst/>
        <a:scene3d>
          <a:camera prst="orthographicFront"/>
          <a:lightRig rig="chilly" dir="t"/>
        </a:scene3d>
        <a:sp3d/>
      </dsp:spPr>
      <dsp:style>
        <a:lnRef idx="2">
          <a:schemeClr val="accent6"/>
        </a:lnRef>
        <a:fillRef idx="1">
          <a:schemeClr val="lt1"/>
        </a:fillRef>
        <a:effectRef idx="0">
          <a:schemeClr val="accent6"/>
        </a:effectRef>
        <a:fontRef idx="minor">
          <a:schemeClr val="dk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b="0" kern="1200" dirty="0" smtClean="0">
              <a:solidFill>
                <a:sysClr val="windowText" lastClr="000000"/>
              </a:solidFill>
              <a:latin typeface="Calibri" panose="020F0502020204030204"/>
              <a:ea typeface="+mn-ea"/>
              <a:cs typeface="+mn-cs"/>
            </a:rPr>
            <a:t>ADMINISTRACIÓN TH PROYECTO MC </a:t>
          </a:r>
          <a:r>
            <a:rPr lang="es-ES" sz="1400" b="0" kern="1200" dirty="0" err="1" smtClean="0">
              <a:solidFill>
                <a:sysClr val="windowText" lastClr="000000"/>
              </a:solidFill>
              <a:latin typeface="Calibri" panose="020F0502020204030204"/>
              <a:ea typeface="+mn-ea"/>
              <a:cs typeface="+mn-cs"/>
            </a:rPr>
            <a:t>CLUSTER</a:t>
          </a:r>
          <a:endParaRPr lang="es-EC" sz="1400" b="0" kern="1200" dirty="0">
            <a:solidFill>
              <a:sysClr val="windowText" lastClr="000000"/>
            </a:solidFill>
            <a:latin typeface="Calibri" panose="020F0502020204030204"/>
            <a:ea typeface="+mn-ea"/>
            <a:cs typeface="+mn-cs"/>
          </a:endParaRPr>
        </a:p>
      </dsp:txBody>
      <dsp:txXfrm>
        <a:off x="291324" y="4294855"/>
        <a:ext cx="3439392" cy="427874"/>
      </dsp:txXfrm>
    </dsp:sp>
    <dsp:sp modelId="{30E4FB3F-BA4F-47DC-BF7C-B3F3F326EC3A}">
      <dsp:nvSpPr>
        <dsp:cNvPr id="0" name=""/>
        <dsp:cNvSpPr/>
      </dsp:nvSpPr>
      <dsp:spPr>
        <a:xfrm>
          <a:off x="3989118" y="4783630"/>
          <a:ext cx="2091587" cy="594502"/>
        </a:xfrm>
        <a:prstGeom prst="rightArrow">
          <a:avLst>
            <a:gd name="adj1" fmla="val 75000"/>
            <a:gd name="adj2" fmla="val 50000"/>
          </a:avLst>
        </a:prstGeom>
        <a:solidFill>
          <a:srgbClr val="92D050">
            <a:alpha val="90000"/>
          </a:srgbClr>
        </a:solidFill>
        <a:ln w="6350" cap="flat" cmpd="sng" algn="ctr">
          <a:solidFill>
            <a:schemeClr val="accent6">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s-EC" sz="1100" b="0" kern="1200" dirty="0" smtClean="0">
              <a:latin typeface="Calibri" panose="020F0502020204030204"/>
              <a:ea typeface="+mn-ea"/>
              <a:cs typeface="+mn-cs"/>
            </a:rPr>
            <a:t>Proyectos: 7</a:t>
          </a:r>
          <a:endParaRPr lang="es-EC" sz="1100" b="0" kern="1200" dirty="0">
            <a:solidFill>
              <a:sysClr val="windowText" lastClr="000000"/>
            </a:solidFill>
            <a:latin typeface="Calibri" panose="020F0502020204030204"/>
            <a:ea typeface="+mn-ea"/>
            <a:cs typeface="+mn-cs"/>
          </a:endParaRPr>
        </a:p>
      </dsp:txBody>
      <dsp:txXfrm>
        <a:off x="3989118" y="4857943"/>
        <a:ext cx="1868649" cy="445876"/>
      </dsp:txXfrm>
    </dsp:sp>
    <dsp:sp modelId="{6AECA096-4746-4579-8360-C795DC5A6161}">
      <dsp:nvSpPr>
        <dsp:cNvPr id="0" name=""/>
        <dsp:cNvSpPr/>
      </dsp:nvSpPr>
      <dsp:spPr>
        <a:xfrm>
          <a:off x="268197" y="4865955"/>
          <a:ext cx="3485702" cy="474168"/>
        </a:xfrm>
        <a:prstGeom prst="roundRect">
          <a:avLst/>
        </a:prstGeom>
        <a:solidFill>
          <a:srgbClr val="92D05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C" sz="1400" b="0" kern="1200" dirty="0" smtClean="0">
              <a:solidFill>
                <a:sysClr val="windowText" lastClr="000000"/>
              </a:solidFill>
              <a:latin typeface="Calibri" panose="020F0502020204030204"/>
              <a:ea typeface="+mn-ea"/>
              <a:cs typeface="+mn-cs"/>
            </a:rPr>
            <a:t>FORTALECIMIENTO INSTITUCIONAL</a:t>
          </a:r>
          <a:endParaRPr lang="es-EC" sz="1400" b="0" kern="1200" dirty="0">
            <a:solidFill>
              <a:sysClr val="windowText" lastClr="000000"/>
            </a:solidFill>
            <a:latin typeface="Calibri" panose="020F0502020204030204"/>
            <a:ea typeface="+mn-ea"/>
            <a:cs typeface="+mn-cs"/>
          </a:endParaRPr>
        </a:p>
      </dsp:txBody>
      <dsp:txXfrm>
        <a:off x="291344" y="4889102"/>
        <a:ext cx="3439408" cy="42787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2">
  <dgm:title val=""/>
  <dgm:desc val=""/>
  <dgm:catLst>
    <dgm:cat type="3D" pri="11400"/>
  </dgm:catLst>
  <dgm:scene3d>
    <a:camera prst="orthographicFront"/>
    <a:lightRig rig="threePt" dir="t"/>
  </dgm:scene3d>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8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FCC771-5A8D-4CAE-A014-4C1DEAD3CC3C}" type="datetimeFigureOut">
              <a:rPr lang="es-EC" smtClean="0"/>
              <a:t>19/03/2018</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640BF2-C4AE-4E22-8190-0677F11D880D}" type="slidenum">
              <a:rPr lang="es-EC" smtClean="0"/>
              <a:t>‹Nº›</a:t>
            </a:fld>
            <a:endParaRPr lang="es-EC"/>
          </a:p>
        </p:txBody>
      </p:sp>
    </p:spTree>
    <p:extLst>
      <p:ext uri="{BB962C8B-B14F-4D97-AF65-F5344CB8AC3E}">
        <p14:creationId xmlns:p14="http://schemas.microsoft.com/office/powerpoint/2010/main" val="1301255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209550" y="804863"/>
            <a:ext cx="7175500" cy="4037012"/>
          </a:xfrm>
          <a:noFill/>
          <a:ln>
            <a:solidFill>
              <a:srgbClr val="000000"/>
            </a:solidFill>
            <a:miter lim="800000"/>
          </a:ln>
          <a:extLst>
            <a:ext uri="{909E8E84-426E-40dd-AFC4-6F175D3DCCD1}">
              <a14:hiddenFill xmlns:a14="http://schemas.microsoft.com/office/drawing/2010/main" xmlns="">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lstStyle/>
          <a:p>
            <a:pPr defTabSz="912495" eaLnBrk="1" hangingPunct="1">
              <a:spcBef>
                <a:spcPct val="0"/>
              </a:spcBef>
            </a:pPr>
            <a:r>
              <a:rPr lang="es-ES" altLang="es-EC" smtClean="0"/>
              <a:t>Error más común: no confundir con crecimiento % absoluto</a:t>
            </a:r>
          </a:p>
        </p:txBody>
      </p:sp>
      <p:sp>
        <p:nvSpPr>
          <p:cNvPr id="36868" name="Slide Number Placeholder 3"/>
          <p:cNvSpPr>
            <a:spLocks noGrp="1"/>
          </p:cNvSpPr>
          <p:nvPr>
            <p:ph type="sldNum" sz="quarter" idx="5"/>
          </p:nvPr>
        </p:nvSpPr>
        <p:spPr bwMode="auto">
          <a:xfrm>
            <a:off x="3827463" y="10218738"/>
            <a:ext cx="2927350" cy="53816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94" tIns="45647" rIns="91294" bIns="45647"/>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89102B3-57AE-46A3-838C-D8BCBA655F16}" type="slidenum">
              <a:rPr lang="es-ES" altLang="es-EC" smtClean="0">
                <a:solidFill>
                  <a:srgbClr val="000000"/>
                </a:solidFill>
              </a:rPr>
              <a:t>5</a:t>
            </a:fld>
            <a:endParaRPr lang="es-ES" altLang="es-EC" smtClean="0">
              <a:solidFill>
                <a:srgbClr val="000000"/>
              </a:solidFill>
            </a:endParaRPr>
          </a:p>
        </p:txBody>
      </p:sp>
    </p:spTree>
    <p:extLst>
      <p:ext uri="{BB962C8B-B14F-4D97-AF65-F5344CB8AC3E}">
        <p14:creationId xmlns:p14="http://schemas.microsoft.com/office/powerpoint/2010/main" val="434480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9pPr>
          </a:lstStyle>
          <a:p>
            <a:fld id="{1C0A39CE-DE5B-461D-872C-52F27BCC19CC}" type="slidenum">
              <a:rPr lang="es-EC" altLang="es-EC" smtClean="0">
                <a:solidFill>
                  <a:srgbClr val="000000"/>
                </a:solidFill>
                <a:latin typeface="Times New Roman" panose="02020603050405020304" pitchFamily="18" charset="0"/>
              </a:rPr>
              <a:pPr/>
              <a:t>44</a:t>
            </a:fld>
            <a:endParaRPr lang="es-EC" altLang="es-EC" smtClean="0">
              <a:solidFill>
                <a:srgbClr val="000000"/>
              </a:solidFill>
              <a:latin typeface="Times New Roman" panose="02020603050405020304" pitchFamily="18" charset="0"/>
            </a:endParaRPr>
          </a:p>
        </p:txBody>
      </p:sp>
      <p:sp>
        <p:nvSpPr>
          <p:cNvPr id="51203" name="Text Box 1"/>
          <p:cNvSpPr txBox="1">
            <a:spLocks noChangeArrowheads="1"/>
          </p:cNvSpPr>
          <p:nvPr/>
        </p:nvSpPr>
        <p:spPr bwMode="auto">
          <a:xfrm>
            <a:off x="4373563" y="10317163"/>
            <a:ext cx="3343275"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89C3BD73-E143-4C89-A4FE-3C3E59BE9F2A}"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44</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4" name="Text Box 2"/>
          <p:cNvSpPr txBox="1">
            <a:spLocks noChangeArrowheads="1"/>
          </p:cNvSpPr>
          <p:nvPr/>
        </p:nvSpPr>
        <p:spPr bwMode="auto">
          <a:xfrm>
            <a:off x="4373563" y="10317163"/>
            <a:ext cx="33448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5428448F-27AE-431B-BCAD-F863D1CBAC68}"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44</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5" name="Text Box 3"/>
          <p:cNvSpPr txBox="1">
            <a:spLocks noChangeArrowheads="1"/>
          </p:cNvSpPr>
          <p:nvPr/>
        </p:nvSpPr>
        <p:spPr bwMode="auto">
          <a:xfrm>
            <a:off x="4373563" y="10317163"/>
            <a:ext cx="335121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BA697702-8291-49D4-AF36-A9B9719811CB}"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44</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6" name="Rectangle 4"/>
          <p:cNvSpPr>
            <a:spLocks noChangeArrowheads="1"/>
          </p:cNvSpPr>
          <p:nvPr/>
        </p:nvSpPr>
        <p:spPr bwMode="auto">
          <a:xfrm>
            <a:off x="3860800" y="9429750"/>
            <a:ext cx="295275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1836" tIns="45918" rIns="91836" bIns="45918"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buSzPct val="100000"/>
            </a:pPr>
            <a:fld id="{DD62AF5A-C4FF-477D-B942-04128D7A7F4D}" type="slidenum">
              <a:rPr lang="es-EC" altLang="es-EC" sz="1200">
                <a:solidFill>
                  <a:srgbClr val="000000"/>
                </a:solidFill>
                <a:cs typeface="Arial" panose="020B0604020202020204" pitchFamily="34" charset="0"/>
              </a:rPr>
              <a:pPr algn="r">
                <a:buSzPct val="100000"/>
              </a:pPr>
              <a:t>44</a:t>
            </a:fld>
            <a:endParaRPr lang="es-EC" altLang="es-EC" sz="1200">
              <a:solidFill>
                <a:srgbClr val="000000"/>
              </a:solidFill>
              <a:cs typeface="Arial" panose="020B0604020202020204" pitchFamily="34" charset="0"/>
            </a:endParaRPr>
          </a:p>
        </p:txBody>
      </p:sp>
      <p:sp>
        <p:nvSpPr>
          <p:cNvPr id="51207" name="Rectangle 5"/>
          <p:cNvSpPr>
            <a:spLocks noChangeArrowheads="1"/>
          </p:cNvSpPr>
          <p:nvPr/>
        </p:nvSpPr>
        <p:spPr bwMode="auto">
          <a:xfrm>
            <a:off x="4252913" y="11028363"/>
            <a:ext cx="3240087"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8" name="Rectangle 6"/>
          <p:cNvSpPr>
            <a:spLocks noChangeArrowheads="1"/>
          </p:cNvSpPr>
          <p:nvPr/>
        </p:nvSpPr>
        <p:spPr bwMode="auto">
          <a:xfrm>
            <a:off x="4252913" y="11028363"/>
            <a:ext cx="324961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9" name="Rectangle 7"/>
          <p:cNvSpPr>
            <a:spLocks noChangeArrowheads="1"/>
          </p:cNvSpPr>
          <p:nvPr/>
        </p:nvSpPr>
        <p:spPr bwMode="auto">
          <a:xfrm>
            <a:off x="4252913" y="11028363"/>
            <a:ext cx="3252787"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0" name="Rectangle 8"/>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1" name="Rectangle 9"/>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2" name="Rectangle 10"/>
          <p:cNvSpPr>
            <a:spLocks noChangeArrowheads="1"/>
          </p:cNvSpPr>
          <p:nvPr/>
        </p:nvSpPr>
        <p:spPr bwMode="auto">
          <a:xfrm>
            <a:off x="4252913" y="11028363"/>
            <a:ext cx="3259137"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3" name="Rectangle 11"/>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4" name="Rectangle 12"/>
          <p:cNvSpPr>
            <a:spLocks noChangeArrowheads="1"/>
          </p:cNvSpPr>
          <p:nvPr/>
        </p:nvSpPr>
        <p:spPr bwMode="auto">
          <a:xfrm>
            <a:off x="4252913" y="11026775"/>
            <a:ext cx="3241675"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5" name="Rectangle 13"/>
          <p:cNvSpPr>
            <a:spLocks noChangeArrowheads="1"/>
          </p:cNvSpPr>
          <p:nvPr/>
        </p:nvSpPr>
        <p:spPr bwMode="auto">
          <a:xfrm>
            <a:off x="4252913" y="11026775"/>
            <a:ext cx="3243262"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6" name="Rectangle 14"/>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7" name="Rectangle 15"/>
          <p:cNvSpPr>
            <a:spLocks noChangeArrowheads="1"/>
          </p:cNvSpPr>
          <p:nvPr/>
        </p:nvSpPr>
        <p:spPr bwMode="auto">
          <a:xfrm>
            <a:off x="4252913" y="11026775"/>
            <a:ext cx="3246437" cy="56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8" name="Rectangle 16"/>
          <p:cNvSpPr>
            <a:spLocks noChangeArrowheads="1"/>
          </p:cNvSpPr>
          <p:nvPr/>
        </p:nvSpPr>
        <p:spPr bwMode="auto">
          <a:xfrm>
            <a:off x="4252913" y="11026775"/>
            <a:ext cx="3248025"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9" name="Rectangle 17"/>
          <p:cNvSpPr>
            <a:spLocks noChangeArrowheads="1"/>
          </p:cNvSpPr>
          <p:nvPr/>
        </p:nvSpPr>
        <p:spPr bwMode="auto">
          <a:xfrm>
            <a:off x="4252913" y="11026775"/>
            <a:ext cx="3249612" cy="569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0" name="Rectangle 18"/>
          <p:cNvSpPr>
            <a:spLocks noChangeArrowheads="1"/>
          </p:cNvSpPr>
          <p:nvPr/>
        </p:nvSpPr>
        <p:spPr bwMode="auto">
          <a:xfrm>
            <a:off x="4252913" y="11026775"/>
            <a:ext cx="32512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1" name="Rectangle 19"/>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2" name="Rectangle 20"/>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3" name="Rectangle 21"/>
          <p:cNvSpPr>
            <a:spLocks noChangeArrowheads="1"/>
          </p:cNvSpPr>
          <p:nvPr/>
        </p:nvSpPr>
        <p:spPr bwMode="auto">
          <a:xfrm>
            <a:off x="750888" y="5513388"/>
            <a:ext cx="6010275" cy="522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4" name="Marcador de notas 1"/>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s-EC" altLang="es-EC" b="1" smtClean="0"/>
          </a:p>
        </p:txBody>
      </p:sp>
    </p:spTree>
    <p:extLst>
      <p:ext uri="{BB962C8B-B14F-4D97-AF65-F5344CB8AC3E}">
        <p14:creationId xmlns:p14="http://schemas.microsoft.com/office/powerpoint/2010/main" val="2923986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9pPr>
          </a:lstStyle>
          <a:p>
            <a:fld id="{1C0A39CE-DE5B-461D-872C-52F27BCC19CC}" type="slidenum">
              <a:rPr lang="es-EC" altLang="es-EC" smtClean="0">
                <a:solidFill>
                  <a:srgbClr val="000000"/>
                </a:solidFill>
                <a:latin typeface="Times New Roman" panose="02020603050405020304" pitchFamily="18" charset="0"/>
              </a:rPr>
              <a:pPr/>
              <a:t>45</a:t>
            </a:fld>
            <a:endParaRPr lang="es-EC" altLang="es-EC" smtClean="0">
              <a:solidFill>
                <a:srgbClr val="000000"/>
              </a:solidFill>
              <a:latin typeface="Times New Roman" panose="02020603050405020304" pitchFamily="18" charset="0"/>
            </a:endParaRPr>
          </a:p>
        </p:txBody>
      </p:sp>
      <p:sp>
        <p:nvSpPr>
          <p:cNvPr id="51203" name="Text Box 1"/>
          <p:cNvSpPr txBox="1">
            <a:spLocks noChangeArrowheads="1"/>
          </p:cNvSpPr>
          <p:nvPr/>
        </p:nvSpPr>
        <p:spPr bwMode="auto">
          <a:xfrm>
            <a:off x="4373563" y="10317163"/>
            <a:ext cx="3343275"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89C3BD73-E143-4C89-A4FE-3C3E59BE9F2A}"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45</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4" name="Text Box 2"/>
          <p:cNvSpPr txBox="1">
            <a:spLocks noChangeArrowheads="1"/>
          </p:cNvSpPr>
          <p:nvPr/>
        </p:nvSpPr>
        <p:spPr bwMode="auto">
          <a:xfrm>
            <a:off x="4373563" y="10317163"/>
            <a:ext cx="33448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5428448F-27AE-431B-BCAD-F863D1CBAC68}"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45</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5" name="Text Box 3"/>
          <p:cNvSpPr txBox="1">
            <a:spLocks noChangeArrowheads="1"/>
          </p:cNvSpPr>
          <p:nvPr/>
        </p:nvSpPr>
        <p:spPr bwMode="auto">
          <a:xfrm>
            <a:off x="4373563" y="10317163"/>
            <a:ext cx="335121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BA697702-8291-49D4-AF36-A9B9719811CB}"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45</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6" name="Rectangle 4"/>
          <p:cNvSpPr>
            <a:spLocks noChangeArrowheads="1"/>
          </p:cNvSpPr>
          <p:nvPr/>
        </p:nvSpPr>
        <p:spPr bwMode="auto">
          <a:xfrm>
            <a:off x="3860800" y="9429750"/>
            <a:ext cx="295275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1836" tIns="45918" rIns="91836" bIns="45918"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buSzPct val="100000"/>
            </a:pPr>
            <a:fld id="{DD62AF5A-C4FF-477D-B942-04128D7A7F4D}" type="slidenum">
              <a:rPr lang="es-EC" altLang="es-EC" sz="1200">
                <a:solidFill>
                  <a:srgbClr val="000000"/>
                </a:solidFill>
                <a:cs typeface="Arial" panose="020B0604020202020204" pitchFamily="34" charset="0"/>
              </a:rPr>
              <a:pPr algn="r">
                <a:buSzPct val="100000"/>
              </a:pPr>
              <a:t>45</a:t>
            </a:fld>
            <a:endParaRPr lang="es-EC" altLang="es-EC" sz="1200">
              <a:solidFill>
                <a:srgbClr val="000000"/>
              </a:solidFill>
              <a:cs typeface="Arial" panose="020B0604020202020204" pitchFamily="34" charset="0"/>
            </a:endParaRPr>
          </a:p>
        </p:txBody>
      </p:sp>
      <p:sp>
        <p:nvSpPr>
          <p:cNvPr id="51207" name="Rectangle 5"/>
          <p:cNvSpPr>
            <a:spLocks noChangeArrowheads="1"/>
          </p:cNvSpPr>
          <p:nvPr/>
        </p:nvSpPr>
        <p:spPr bwMode="auto">
          <a:xfrm>
            <a:off x="4252913" y="11028363"/>
            <a:ext cx="3240087"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8" name="Rectangle 6"/>
          <p:cNvSpPr>
            <a:spLocks noChangeArrowheads="1"/>
          </p:cNvSpPr>
          <p:nvPr/>
        </p:nvSpPr>
        <p:spPr bwMode="auto">
          <a:xfrm>
            <a:off x="4252913" y="11028363"/>
            <a:ext cx="324961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9" name="Rectangle 7"/>
          <p:cNvSpPr>
            <a:spLocks noChangeArrowheads="1"/>
          </p:cNvSpPr>
          <p:nvPr/>
        </p:nvSpPr>
        <p:spPr bwMode="auto">
          <a:xfrm>
            <a:off x="4252913" y="11028363"/>
            <a:ext cx="3252787"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0" name="Rectangle 8"/>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1" name="Rectangle 9"/>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2" name="Rectangle 10"/>
          <p:cNvSpPr>
            <a:spLocks noChangeArrowheads="1"/>
          </p:cNvSpPr>
          <p:nvPr/>
        </p:nvSpPr>
        <p:spPr bwMode="auto">
          <a:xfrm>
            <a:off x="4252913" y="11028363"/>
            <a:ext cx="3259137"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3" name="Rectangle 11"/>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4" name="Rectangle 12"/>
          <p:cNvSpPr>
            <a:spLocks noChangeArrowheads="1"/>
          </p:cNvSpPr>
          <p:nvPr/>
        </p:nvSpPr>
        <p:spPr bwMode="auto">
          <a:xfrm>
            <a:off x="4252913" y="11026775"/>
            <a:ext cx="3241675"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5" name="Rectangle 13"/>
          <p:cNvSpPr>
            <a:spLocks noChangeArrowheads="1"/>
          </p:cNvSpPr>
          <p:nvPr/>
        </p:nvSpPr>
        <p:spPr bwMode="auto">
          <a:xfrm>
            <a:off x="4252913" y="11026775"/>
            <a:ext cx="3243262"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6" name="Rectangle 14"/>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7" name="Rectangle 15"/>
          <p:cNvSpPr>
            <a:spLocks noChangeArrowheads="1"/>
          </p:cNvSpPr>
          <p:nvPr/>
        </p:nvSpPr>
        <p:spPr bwMode="auto">
          <a:xfrm>
            <a:off x="4252913" y="11026775"/>
            <a:ext cx="3246437" cy="56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8" name="Rectangle 16"/>
          <p:cNvSpPr>
            <a:spLocks noChangeArrowheads="1"/>
          </p:cNvSpPr>
          <p:nvPr/>
        </p:nvSpPr>
        <p:spPr bwMode="auto">
          <a:xfrm>
            <a:off x="4252913" y="11026775"/>
            <a:ext cx="3248025"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9" name="Rectangle 17"/>
          <p:cNvSpPr>
            <a:spLocks noChangeArrowheads="1"/>
          </p:cNvSpPr>
          <p:nvPr/>
        </p:nvSpPr>
        <p:spPr bwMode="auto">
          <a:xfrm>
            <a:off x="4252913" y="11026775"/>
            <a:ext cx="3249612" cy="569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0" name="Rectangle 18"/>
          <p:cNvSpPr>
            <a:spLocks noChangeArrowheads="1"/>
          </p:cNvSpPr>
          <p:nvPr/>
        </p:nvSpPr>
        <p:spPr bwMode="auto">
          <a:xfrm>
            <a:off x="4252913" y="11026775"/>
            <a:ext cx="32512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1" name="Rectangle 19"/>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2" name="Rectangle 20"/>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3" name="Rectangle 21"/>
          <p:cNvSpPr>
            <a:spLocks noChangeArrowheads="1"/>
          </p:cNvSpPr>
          <p:nvPr/>
        </p:nvSpPr>
        <p:spPr bwMode="auto">
          <a:xfrm>
            <a:off x="750888" y="5513388"/>
            <a:ext cx="6010275" cy="522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4" name="Marcador de notas 1"/>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s-EC" altLang="es-EC" b="1" smtClean="0"/>
          </a:p>
        </p:txBody>
      </p:sp>
    </p:spTree>
    <p:extLst>
      <p:ext uri="{BB962C8B-B14F-4D97-AF65-F5344CB8AC3E}">
        <p14:creationId xmlns:p14="http://schemas.microsoft.com/office/powerpoint/2010/main" val="1154829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9pPr>
          </a:lstStyle>
          <a:p>
            <a:fld id="{1C0A39CE-DE5B-461D-872C-52F27BCC19CC}" type="slidenum">
              <a:rPr lang="es-EC" altLang="es-EC" smtClean="0">
                <a:solidFill>
                  <a:srgbClr val="000000"/>
                </a:solidFill>
                <a:latin typeface="Times New Roman" panose="02020603050405020304" pitchFamily="18" charset="0"/>
              </a:rPr>
              <a:pPr/>
              <a:t>46</a:t>
            </a:fld>
            <a:endParaRPr lang="es-EC" altLang="es-EC" smtClean="0">
              <a:solidFill>
                <a:srgbClr val="000000"/>
              </a:solidFill>
              <a:latin typeface="Times New Roman" panose="02020603050405020304" pitchFamily="18" charset="0"/>
            </a:endParaRPr>
          </a:p>
        </p:txBody>
      </p:sp>
      <p:sp>
        <p:nvSpPr>
          <p:cNvPr id="51203" name="Text Box 1"/>
          <p:cNvSpPr txBox="1">
            <a:spLocks noChangeArrowheads="1"/>
          </p:cNvSpPr>
          <p:nvPr/>
        </p:nvSpPr>
        <p:spPr bwMode="auto">
          <a:xfrm>
            <a:off x="4373563" y="10317163"/>
            <a:ext cx="3343275"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89C3BD73-E143-4C89-A4FE-3C3E59BE9F2A}"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46</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4" name="Text Box 2"/>
          <p:cNvSpPr txBox="1">
            <a:spLocks noChangeArrowheads="1"/>
          </p:cNvSpPr>
          <p:nvPr/>
        </p:nvSpPr>
        <p:spPr bwMode="auto">
          <a:xfrm>
            <a:off x="4373563" y="10317163"/>
            <a:ext cx="33448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5428448F-27AE-431B-BCAD-F863D1CBAC68}"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46</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5" name="Text Box 3"/>
          <p:cNvSpPr txBox="1">
            <a:spLocks noChangeArrowheads="1"/>
          </p:cNvSpPr>
          <p:nvPr/>
        </p:nvSpPr>
        <p:spPr bwMode="auto">
          <a:xfrm>
            <a:off x="4373563" y="10317163"/>
            <a:ext cx="335121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BA697702-8291-49D4-AF36-A9B9719811CB}"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46</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6" name="Rectangle 4"/>
          <p:cNvSpPr>
            <a:spLocks noChangeArrowheads="1"/>
          </p:cNvSpPr>
          <p:nvPr/>
        </p:nvSpPr>
        <p:spPr bwMode="auto">
          <a:xfrm>
            <a:off x="3860800" y="9429750"/>
            <a:ext cx="295275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1836" tIns="45918" rIns="91836" bIns="45918"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buSzPct val="100000"/>
            </a:pPr>
            <a:fld id="{DD62AF5A-C4FF-477D-B942-04128D7A7F4D}" type="slidenum">
              <a:rPr lang="es-EC" altLang="es-EC" sz="1200">
                <a:solidFill>
                  <a:srgbClr val="000000"/>
                </a:solidFill>
                <a:cs typeface="Arial" panose="020B0604020202020204" pitchFamily="34" charset="0"/>
              </a:rPr>
              <a:pPr algn="r">
                <a:buSzPct val="100000"/>
              </a:pPr>
              <a:t>46</a:t>
            </a:fld>
            <a:endParaRPr lang="es-EC" altLang="es-EC" sz="1200">
              <a:solidFill>
                <a:srgbClr val="000000"/>
              </a:solidFill>
              <a:cs typeface="Arial" panose="020B0604020202020204" pitchFamily="34" charset="0"/>
            </a:endParaRPr>
          </a:p>
        </p:txBody>
      </p:sp>
      <p:sp>
        <p:nvSpPr>
          <p:cNvPr id="51207" name="Rectangle 5"/>
          <p:cNvSpPr>
            <a:spLocks noChangeArrowheads="1"/>
          </p:cNvSpPr>
          <p:nvPr/>
        </p:nvSpPr>
        <p:spPr bwMode="auto">
          <a:xfrm>
            <a:off x="4252913" y="11028363"/>
            <a:ext cx="3240087"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8" name="Rectangle 6"/>
          <p:cNvSpPr>
            <a:spLocks noChangeArrowheads="1"/>
          </p:cNvSpPr>
          <p:nvPr/>
        </p:nvSpPr>
        <p:spPr bwMode="auto">
          <a:xfrm>
            <a:off x="4252913" y="11028363"/>
            <a:ext cx="324961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9" name="Rectangle 7"/>
          <p:cNvSpPr>
            <a:spLocks noChangeArrowheads="1"/>
          </p:cNvSpPr>
          <p:nvPr/>
        </p:nvSpPr>
        <p:spPr bwMode="auto">
          <a:xfrm>
            <a:off x="4252913" y="11028363"/>
            <a:ext cx="3252787"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0" name="Rectangle 8"/>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1" name="Rectangle 9"/>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2" name="Rectangle 10"/>
          <p:cNvSpPr>
            <a:spLocks noChangeArrowheads="1"/>
          </p:cNvSpPr>
          <p:nvPr/>
        </p:nvSpPr>
        <p:spPr bwMode="auto">
          <a:xfrm>
            <a:off x="4252913" y="11028363"/>
            <a:ext cx="3259137"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3" name="Rectangle 11"/>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4" name="Rectangle 12"/>
          <p:cNvSpPr>
            <a:spLocks noChangeArrowheads="1"/>
          </p:cNvSpPr>
          <p:nvPr/>
        </p:nvSpPr>
        <p:spPr bwMode="auto">
          <a:xfrm>
            <a:off x="4252913" y="11026775"/>
            <a:ext cx="3241675"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5" name="Rectangle 13"/>
          <p:cNvSpPr>
            <a:spLocks noChangeArrowheads="1"/>
          </p:cNvSpPr>
          <p:nvPr/>
        </p:nvSpPr>
        <p:spPr bwMode="auto">
          <a:xfrm>
            <a:off x="4252913" y="11026775"/>
            <a:ext cx="3243262"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6" name="Rectangle 14"/>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7" name="Rectangle 15"/>
          <p:cNvSpPr>
            <a:spLocks noChangeArrowheads="1"/>
          </p:cNvSpPr>
          <p:nvPr/>
        </p:nvSpPr>
        <p:spPr bwMode="auto">
          <a:xfrm>
            <a:off x="4252913" y="11026775"/>
            <a:ext cx="3246437" cy="56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8" name="Rectangle 16"/>
          <p:cNvSpPr>
            <a:spLocks noChangeArrowheads="1"/>
          </p:cNvSpPr>
          <p:nvPr/>
        </p:nvSpPr>
        <p:spPr bwMode="auto">
          <a:xfrm>
            <a:off x="4252913" y="11026775"/>
            <a:ext cx="3248025"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9" name="Rectangle 17"/>
          <p:cNvSpPr>
            <a:spLocks noChangeArrowheads="1"/>
          </p:cNvSpPr>
          <p:nvPr/>
        </p:nvSpPr>
        <p:spPr bwMode="auto">
          <a:xfrm>
            <a:off x="4252913" y="11026775"/>
            <a:ext cx="3249612" cy="569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0" name="Rectangle 18"/>
          <p:cNvSpPr>
            <a:spLocks noChangeArrowheads="1"/>
          </p:cNvSpPr>
          <p:nvPr/>
        </p:nvSpPr>
        <p:spPr bwMode="auto">
          <a:xfrm>
            <a:off x="4252913" y="11026775"/>
            <a:ext cx="32512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1" name="Rectangle 19"/>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2" name="Rectangle 20"/>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3" name="Rectangle 21"/>
          <p:cNvSpPr>
            <a:spLocks noChangeArrowheads="1"/>
          </p:cNvSpPr>
          <p:nvPr/>
        </p:nvSpPr>
        <p:spPr bwMode="auto">
          <a:xfrm>
            <a:off x="750888" y="5513388"/>
            <a:ext cx="6010275" cy="522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4" name="Marcador de notas 1"/>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s-EC" altLang="es-EC" b="1" smtClean="0"/>
          </a:p>
        </p:txBody>
      </p:sp>
    </p:spTree>
    <p:extLst>
      <p:ext uri="{BB962C8B-B14F-4D97-AF65-F5344CB8AC3E}">
        <p14:creationId xmlns:p14="http://schemas.microsoft.com/office/powerpoint/2010/main" val="3234261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9pPr>
          </a:lstStyle>
          <a:p>
            <a:fld id="{1C0A39CE-DE5B-461D-872C-52F27BCC19CC}" type="slidenum">
              <a:rPr lang="es-EC" altLang="es-EC" smtClean="0">
                <a:solidFill>
                  <a:srgbClr val="000000"/>
                </a:solidFill>
                <a:latin typeface="Times New Roman" panose="02020603050405020304" pitchFamily="18" charset="0"/>
              </a:rPr>
              <a:pPr/>
              <a:t>47</a:t>
            </a:fld>
            <a:endParaRPr lang="es-EC" altLang="es-EC" smtClean="0">
              <a:solidFill>
                <a:srgbClr val="000000"/>
              </a:solidFill>
              <a:latin typeface="Times New Roman" panose="02020603050405020304" pitchFamily="18" charset="0"/>
            </a:endParaRPr>
          </a:p>
        </p:txBody>
      </p:sp>
      <p:sp>
        <p:nvSpPr>
          <p:cNvPr id="51203" name="Text Box 1"/>
          <p:cNvSpPr txBox="1">
            <a:spLocks noChangeArrowheads="1"/>
          </p:cNvSpPr>
          <p:nvPr/>
        </p:nvSpPr>
        <p:spPr bwMode="auto">
          <a:xfrm>
            <a:off x="4373563" y="10317163"/>
            <a:ext cx="3343275"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89C3BD73-E143-4C89-A4FE-3C3E59BE9F2A}"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47</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4" name="Text Box 2"/>
          <p:cNvSpPr txBox="1">
            <a:spLocks noChangeArrowheads="1"/>
          </p:cNvSpPr>
          <p:nvPr/>
        </p:nvSpPr>
        <p:spPr bwMode="auto">
          <a:xfrm>
            <a:off x="4373563" y="10317163"/>
            <a:ext cx="33448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5428448F-27AE-431B-BCAD-F863D1CBAC68}"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47</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5" name="Text Box 3"/>
          <p:cNvSpPr txBox="1">
            <a:spLocks noChangeArrowheads="1"/>
          </p:cNvSpPr>
          <p:nvPr/>
        </p:nvSpPr>
        <p:spPr bwMode="auto">
          <a:xfrm>
            <a:off x="4373563" y="10317163"/>
            <a:ext cx="335121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BA697702-8291-49D4-AF36-A9B9719811CB}"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47</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6" name="Rectangle 4"/>
          <p:cNvSpPr>
            <a:spLocks noChangeArrowheads="1"/>
          </p:cNvSpPr>
          <p:nvPr/>
        </p:nvSpPr>
        <p:spPr bwMode="auto">
          <a:xfrm>
            <a:off x="3860800" y="9429750"/>
            <a:ext cx="295275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1836" tIns="45918" rIns="91836" bIns="45918"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buSzPct val="100000"/>
            </a:pPr>
            <a:fld id="{DD62AF5A-C4FF-477D-B942-04128D7A7F4D}" type="slidenum">
              <a:rPr lang="es-EC" altLang="es-EC" sz="1200">
                <a:solidFill>
                  <a:srgbClr val="000000"/>
                </a:solidFill>
                <a:cs typeface="Arial" panose="020B0604020202020204" pitchFamily="34" charset="0"/>
              </a:rPr>
              <a:pPr algn="r">
                <a:buSzPct val="100000"/>
              </a:pPr>
              <a:t>47</a:t>
            </a:fld>
            <a:endParaRPr lang="es-EC" altLang="es-EC" sz="1200">
              <a:solidFill>
                <a:srgbClr val="000000"/>
              </a:solidFill>
              <a:cs typeface="Arial" panose="020B0604020202020204" pitchFamily="34" charset="0"/>
            </a:endParaRPr>
          </a:p>
        </p:txBody>
      </p:sp>
      <p:sp>
        <p:nvSpPr>
          <p:cNvPr id="51207" name="Rectangle 5"/>
          <p:cNvSpPr>
            <a:spLocks noChangeArrowheads="1"/>
          </p:cNvSpPr>
          <p:nvPr/>
        </p:nvSpPr>
        <p:spPr bwMode="auto">
          <a:xfrm>
            <a:off x="4252913" y="11028363"/>
            <a:ext cx="3240087"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8" name="Rectangle 6"/>
          <p:cNvSpPr>
            <a:spLocks noChangeArrowheads="1"/>
          </p:cNvSpPr>
          <p:nvPr/>
        </p:nvSpPr>
        <p:spPr bwMode="auto">
          <a:xfrm>
            <a:off x="4252913" y="11028363"/>
            <a:ext cx="324961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9" name="Rectangle 7"/>
          <p:cNvSpPr>
            <a:spLocks noChangeArrowheads="1"/>
          </p:cNvSpPr>
          <p:nvPr/>
        </p:nvSpPr>
        <p:spPr bwMode="auto">
          <a:xfrm>
            <a:off x="4252913" y="11028363"/>
            <a:ext cx="3252787"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0" name="Rectangle 8"/>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1" name="Rectangle 9"/>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2" name="Rectangle 10"/>
          <p:cNvSpPr>
            <a:spLocks noChangeArrowheads="1"/>
          </p:cNvSpPr>
          <p:nvPr/>
        </p:nvSpPr>
        <p:spPr bwMode="auto">
          <a:xfrm>
            <a:off x="4252913" y="11028363"/>
            <a:ext cx="3259137"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3" name="Rectangle 11"/>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4" name="Rectangle 12"/>
          <p:cNvSpPr>
            <a:spLocks noChangeArrowheads="1"/>
          </p:cNvSpPr>
          <p:nvPr/>
        </p:nvSpPr>
        <p:spPr bwMode="auto">
          <a:xfrm>
            <a:off x="4252913" y="11026775"/>
            <a:ext cx="3241675"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5" name="Rectangle 13"/>
          <p:cNvSpPr>
            <a:spLocks noChangeArrowheads="1"/>
          </p:cNvSpPr>
          <p:nvPr/>
        </p:nvSpPr>
        <p:spPr bwMode="auto">
          <a:xfrm>
            <a:off x="4252913" y="11026775"/>
            <a:ext cx="3243262"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6" name="Rectangle 14"/>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7" name="Rectangle 15"/>
          <p:cNvSpPr>
            <a:spLocks noChangeArrowheads="1"/>
          </p:cNvSpPr>
          <p:nvPr/>
        </p:nvSpPr>
        <p:spPr bwMode="auto">
          <a:xfrm>
            <a:off x="4252913" y="11026775"/>
            <a:ext cx="3246437" cy="56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8" name="Rectangle 16"/>
          <p:cNvSpPr>
            <a:spLocks noChangeArrowheads="1"/>
          </p:cNvSpPr>
          <p:nvPr/>
        </p:nvSpPr>
        <p:spPr bwMode="auto">
          <a:xfrm>
            <a:off x="4252913" y="11026775"/>
            <a:ext cx="3248025"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9" name="Rectangle 17"/>
          <p:cNvSpPr>
            <a:spLocks noChangeArrowheads="1"/>
          </p:cNvSpPr>
          <p:nvPr/>
        </p:nvSpPr>
        <p:spPr bwMode="auto">
          <a:xfrm>
            <a:off x="4252913" y="11026775"/>
            <a:ext cx="3249612" cy="569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0" name="Rectangle 18"/>
          <p:cNvSpPr>
            <a:spLocks noChangeArrowheads="1"/>
          </p:cNvSpPr>
          <p:nvPr/>
        </p:nvSpPr>
        <p:spPr bwMode="auto">
          <a:xfrm>
            <a:off x="4252913" y="11026775"/>
            <a:ext cx="32512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1" name="Rectangle 19"/>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2" name="Rectangle 20"/>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3" name="Rectangle 21"/>
          <p:cNvSpPr>
            <a:spLocks noChangeArrowheads="1"/>
          </p:cNvSpPr>
          <p:nvPr/>
        </p:nvSpPr>
        <p:spPr bwMode="auto">
          <a:xfrm>
            <a:off x="750888" y="5513388"/>
            <a:ext cx="6010275" cy="522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4" name="Marcador de notas 1"/>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s-EC" altLang="es-EC" b="1" smtClean="0"/>
          </a:p>
        </p:txBody>
      </p:sp>
    </p:spTree>
    <p:extLst>
      <p:ext uri="{BB962C8B-B14F-4D97-AF65-F5344CB8AC3E}">
        <p14:creationId xmlns:p14="http://schemas.microsoft.com/office/powerpoint/2010/main" val="1068161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9pPr>
          </a:lstStyle>
          <a:p>
            <a:fld id="{1C0A39CE-DE5B-461D-872C-52F27BCC19CC}" type="slidenum">
              <a:rPr lang="es-EC" altLang="es-EC" smtClean="0">
                <a:solidFill>
                  <a:srgbClr val="000000"/>
                </a:solidFill>
                <a:latin typeface="Times New Roman" panose="02020603050405020304" pitchFamily="18" charset="0"/>
              </a:rPr>
              <a:pPr/>
              <a:t>48</a:t>
            </a:fld>
            <a:endParaRPr lang="es-EC" altLang="es-EC" smtClean="0">
              <a:solidFill>
                <a:srgbClr val="000000"/>
              </a:solidFill>
              <a:latin typeface="Times New Roman" panose="02020603050405020304" pitchFamily="18" charset="0"/>
            </a:endParaRPr>
          </a:p>
        </p:txBody>
      </p:sp>
      <p:sp>
        <p:nvSpPr>
          <p:cNvPr id="51203" name="Text Box 1"/>
          <p:cNvSpPr txBox="1">
            <a:spLocks noChangeArrowheads="1"/>
          </p:cNvSpPr>
          <p:nvPr/>
        </p:nvSpPr>
        <p:spPr bwMode="auto">
          <a:xfrm>
            <a:off x="4373563" y="10317163"/>
            <a:ext cx="3343275"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89C3BD73-E143-4C89-A4FE-3C3E59BE9F2A}"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48</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4" name="Text Box 2"/>
          <p:cNvSpPr txBox="1">
            <a:spLocks noChangeArrowheads="1"/>
          </p:cNvSpPr>
          <p:nvPr/>
        </p:nvSpPr>
        <p:spPr bwMode="auto">
          <a:xfrm>
            <a:off x="4373563" y="10317163"/>
            <a:ext cx="33448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5428448F-27AE-431B-BCAD-F863D1CBAC68}"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48</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5" name="Text Box 3"/>
          <p:cNvSpPr txBox="1">
            <a:spLocks noChangeArrowheads="1"/>
          </p:cNvSpPr>
          <p:nvPr/>
        </p:nvSpPr>
        <p:spPr bwMode="auto">
          <a:xfrm>
            <a:off x="4373563" y="10317163"/>
            <a:ext cx="335121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BA697702-8291-49D4-AF36-A9B9719811CB}"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48</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6" name="Rectangle 4"/>
          <p:cNvSpPr>
            <a:spLocks noChangeArrowheads="1"/>
          </p:cNvSpPr>
          <p:nvPr/>
        </p:nvSpPr>
        <p:spPr bwMode="auto">
          <a:xfrm>
            <a:off x="3860800" y="9429750"/>
            <a:ext cx="295275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1836" tIns="45918" rIns="91836" bIns="45918"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buSzPct val="100000"/>
            </a:pPr>
            <a:fld id="{DD62AF5A-C4FF-477D-B942-04128D7A7F4D}" type="slidenum">
              <a:rPr lang="es-EC" altLang="es-EC" sz="1200">
                <a:solidFill>
                  <a:srgbClr val="000000"/>
                </a:solidFill>
                <a:cs typeface="Arial" panose="020B0604020202020204" pitchFamily="34" charset="0"/>
              </a:rPr>
              <a:pPr algn="r">
                <a:buSzPct val="100000"/>
              </a:pPr>
              <a:t>48</a:t>
            </a:fld>
            <a:endParaRPr lang="es-EC" altLang="es-EC" sz="1200">
              <a:solidFill>
                <a:srgbClr val="000000"/>
              </a:solidFill>
              <a:cs typeface="Arial" panose="020B0604020202020204" pitchFamily="34" charset="0"/>
            </a:endParaRPr>
          </a:p>
        </p:txBody>
      </p:sp>
      <p:sp>
        <p:nvSpPr>
          <p:cNvPr id="51207" name="Rectangle 5"/>
          <p:cNvSpPr>
            <a:spLocks noChangeArrowheads="1"/>
          </p:cNvSpPr>
          <p:nvPr/>
        </p:nvSpPr>
        <p:spPr bwMode="auto">
          <a:xfrm>
            <a:off x="4252913" y="11028363"/>
            <a:ext cx="3240087"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8" name="Rectangle 6"/>
          <p:cNvSpPr>
            <a:spLocks noChangeArrowheads="1"/>
          </p:cNvSpPr>
          <p:nvPr/>
        </p:nvSpPr>
        <p:spPr bwMode="auto">
          <a:xfrm>
            <a:off x="4252913" y="11028363"/>
            <a:ext cx="324961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9" name="Rectangle 7"/>
          <p:cNvSpPr>
            <a:spLocks noChangeArrowheads="1"/>
          </p:cNvSpPr>
          <p:nvPr/>
        </p:nvSpPr>
        <p:spPr bwMode="auto">
          <a:xfrm>
            <a:off x="4252913" y="11028363"/>
            <a:ext cx="3252787"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0" name="Rectangle 8"/>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1" name="Rectangle 9"/>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2" name="Rectangle 10"/>
          <p:cNvSpPr>
            <a:spLocks noChangeArrowheads="1"/>
          </p:cNvSpPr>
          <p:nvPr/>
        </p:nvSpPr>
        <p:spPr bwMode="auto">
          <a:xfrm>
            <a:off x="4252913" y="11028363"/>
            <a:ext cx="3259137"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3" name="Rectangle 11"/>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4" name="Rectangle 12"/>
          <p:cNvSpPr>
            <a:spLocks noChangeArrowheads="1"/>
          </p:cNvSpPr>
          <p:nvPr/>
        </p:nvSpPr>
        <p:spPr bwMode="auto">
          <a:xfrm>
            <a:off x="4252913" y="11026775"/>
            <a:ext cx="3241675"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5" name="Rectangle 13"/>
          <p:cNvSpPr>
            <a:spLocks noChangeArrowheads="1"/>
          </p:cNvSpPr>
          <p:nvPr/>
        </p:nvSpPr>
        <p:spPr bwMode="auto">
          <a:xfrm>
            <a:off x="4252913" y="11026775"/>
            <a:ext cx="3243262"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6" name="Rectangle 14"/>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7" name="Rectangle 15"/>
          <p:cNvSpPr>
            <a:spLocks noChangeArrowheads="1"/>
          </p:cNvSpPr>
          <p:nvPr/>
        </p:nvSpPr>
        <p:spPr bwMode="auto">
          <a:xfrm>
            <a:off x="4252913" y="11026775"/>
            <a:ext cx="3246437" cy="56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8" name="Rectangle 16"/>
          <p:cNvSpPr>
            <a:spLocks noChangeArrowheads="1"/>
          </p:cNvSpPr>
          <p:nvPr/>
        </p:nvSpPr>
        <p:spPr bwMode="auto">
          <a:xfrm>
            <a:off x="4252913" y="11026775"/>
            <a:ext cx="3248025"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9" name="Rectangle 17"/>
          <p:cNvSpPr>
            <a:spLocks noChangeArrowheads="1"/>
          </p:cNvSpPr>
          <p:nvPr/>
        </p:nvSpPr>
        <p:spPr bwMode="auto">
          <a:xfrm>
            <a:off x="4252913" y="11026775"/>
            <a:ext cx="3249612" cy="569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0" name="Rectangle 18"/>
          <p:cNvSpPr>
            <a:spLocks noChangeArrowheads="1"/>
          </p:cNvSpPr>
          <p:nvPr/>
        </p:nvSpPr>
        <p:spPr bwMode="auto">
          <a:xfrm>
            <a:off x="4252913" y="11026775"/>
            <a:ext cx="32512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1" name="Rectangle 19"/>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2" name="Rectangle 20"/>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3" name="Rectangle 21"/>
          <p:cNvSpPr>
            <a:spLocks noChangeArrowheads="1"/>
          </p:cNvSpPr>
          <p:nvPr/>
        </p:nvSpPr>
        <p:spPr bwMode="auto">
          <a:xfrm>
            <a:off x="750888" y="5513388"/>
            <a:ext cx="6010275" cy="522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4" name="Marcador de notas 1"/>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s-EC" altLang="es-EC" b="1" smtClean="0"/>
          </a:p>
        </p:txBody>
      </p:sp>
    </p:spTree>
    <p:extLst>
      <p:ext uri="{BB962C8B-B14F-4D97-AF65-F5344CB8AC3E}">
        <p14:creationId xmlns:p14="http://schemas.microsoft.com/office/powerpoint/2010/main" val="4196392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9pPr>
          </a:lstStyle>
          <a:p>
            <a:fld id="{1C0A39CE-DE5B-461D-872C-52F27BCC19CC}" type="slidenum">
              <a:rPr lang="es-EC" altLang="es-EC" smtClean="0">
                <a:solidFill>
                  <a:srgbClr val="000000"/>
                </a:solidFill>
                <a:latin typeface="Times New Roman" panose="02020603050405020304" pitchFamily="18" charset="0"/>
              </a:rPr>
              <a:pPr/>
              <a:t>49</a:t>
            </a:fld>
            <a:endParaRPr lang="es-EC" altLang="es-EC" smtClean="0">
              <a:solidFill>
                <a:srgbClr val="000000"/>
              </a:solidFill>
              <a:latin typeface="Times New Roman" panose="02020603050405020304" pitchFamily="18" charset="0"/>
            </a:endParaRPr>
          </a:p>
        </p:txBody>
      </p:sp>
      <p:sp>
        <p:nvSpPr>
          <p:cNvPr id="51203" name="Text Box 1"/>
          <p:cNvSpPr txBox="1">
            <a:spLocks noChangeArrowheads="1"/>
          </p:cNvSpPr>
          <p:nvPr/>
        </p:nvSpPr>
        <p:spPr bwMode="auto">
          <a:xfrm>
            <a:off x="4373563" y="10317163"/>
            <a:ext cx="3343275"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89C3BD73-E143-4C89-A4FE-3C3E59BE9F2A}"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49</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4" name="Text Box 2"/>
          <p:cNvSpPr txBox="1">
            <a:spLocks noChangeArrowheads="1"/>
          </p:cNvSpPr>
          <p:nvPr/>
        </p:nvSpPr>
        <p:spPr bwMode="auto">
          <a:xfrm>
            <a:off x="4373563" y="10317163"/>
            <a:ext cx="33448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5428448F-27AE-431B-BCAD-F863D1CBAC68}"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49</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5" name="Text Box 3"/>
          <p:cNvSpPr txBox="1">
            <a:spLocks noChangeArrowheads="1"/>
          </p:cNvSpPr>
          <p:nvPr/>
        </p:nvSpPr>
        <p:spPr bwMode="auto">
          <a:xfrm>
            <a:off x="4373563" y="10317163"/>
            <a:ext cx="335121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BA697702-8291-49D4-AF36-A9B9719811CB}"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49</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6" name="Rectangle 4"/>
          <p:cNvSpPr>
            <a:spLocks noChangeArrowheads="1"/>
          </p:cNvSpPr>
          <p:nvPr/>
        </p:nvSpPr>
        <p:spPr bwMode="auto">
          <a:xfrm>
            <a:off x="3860800" y="9429750"/>
            <a:ext cx="295275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1836" tIns="45918" rIns="91836" bIns="45918"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buSzPct val="100000"/>
            </a:pPr>
            <a:fld id="{DD62AF5A-C4FF-477D-B942-04128D7A7F4D}" type="slidenum">
              <a:rPr lang="es-EC" altLang="es-EC" sz="1200">
                <a:solidFill>
                  <a:srgbClr val="000000"/>
                </a:solidFill>
                <a:cs typeface="Arial" panose="020B0604020202020204" pitchFamily="34" charset="0"/>
              </a:rPr>
              <a:pPr algn="r">
                <a:buSzPct val="100000"/>
              </a:pPr>
              <a:t>49</a:t>
            </a:fld>
            <a:endParaRPr lang="es-EC" altLang="es-EC" sz="1200">
              <a:solidFill>
                <a:srgbClr val="000000"/>
              </a:solidFill>
              <a:cs typeface="Arial" panose="020B0604020202020204" pitchFamily="34" charset="0"/>
            </a:endParaRPr>
          </a:p>
        </p:txBody>
      </p:sp>
      <p:sp>
        <p:nvSpPr>
          <p:cNvPr id="51207" name="Rectangle 5"/>
          <p:cNvSpPr>
            <a:spLocks noChangeArrowheads="1"/>
          </p:cNvSpPr>
          <p:nvPr/>
        </p:nvSpPr>
        <p:spPr bwMode="auto">
          <a:xfrm>
            <a:off x="4252913" y="11028363"/>
            <a:ext cx="3240087"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8" name="Rectangle 6"/>
          <p:cNvSpPr>
            <a:spLocks noChangeArrowheads="1"/>
          </p:cNvSpPr>
          <p:nvPr/>
        </p:nvSpPr>
        <p:spPr bwMode="auto">
          <a:xfrm>
            <a:off x="4252913" y="11028363"/>
            <a:ext cx="324961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9" name="Rectangle 7"/>
          <p:cNvSpPr>
            <a:spLocks noChangeArrowheads="1"/>
          </p:cNvSpPr>
          <p:nvPr/>
        </p:nvSpPr>
        <p:spPr bwMode="auto">
          <a:xfrm>
            <a:off x="4252913" y="11028363"/>
            <a:ext cx="3252787"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0" name="Rectangle 8"/>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1" name="Rectangle 9"/>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2" name="Rectangle 10"/>
          <p:cNvSpPr>
            <a:spLocks noChangeArrowheads="1"/>
          </p:cNvSpPr>
          <p:nvPr/>
        </p:nvSpPr>
        <p:spPr bwMode="auto">
          <a:xfrm>
            <a:off x="4252913" y="11028363"/>
            <a:ext cx="3259137"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3" name="Rectangle 11"/>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4" name="Rectangle 12"/>
          <p:cNvSpPr>
            <a:spLocks noChangeArrowheads="1"/>
          </p:cNvSpPr>
          <p:nvPr/>
        </p:nvSpPr>
        <p:spPr bwMode="auto">
          <a:xfrm>
            <a:off x="4252913" y="11026775"/>
            <a:ext cx="3241675"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5" name="Rectangle 13"/>
          <p:cNvSpPr>
            <a:spLocks noChangeArrowheads="1"/>
          </p:cNvSpPr>
          <p:nvPr/>
        </p:nvSpPr>
        <p:spPr bwMode="auto">
          <a:xfrm>
            <a:off x="4252913" y="11026775"/>
            <a:ext cx="3243262"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6" name="Rectangle 14"/>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7" name="Rectangle 15"/>
          <p:cNvSpPr>
            <a:spLocks noChangeArrowheads="1"/>
          </p:cNvSpPr>
          <p:nvPr/>
        </p:nvSpPr>
        <p:spPr bwMode="auto">
          <a:xfrm>
            <a:off x="4252913" y="11026775"/>
            <a:ext cx="3246437" cy="56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8" name="Rectangle 16"/>
          <p:cNvSpPr>
            <a:spLocks noChangeArrowheads="1"/>
          </p:cNvSpPr>
          <p:nvPr/>
        </p:nvSpPr>
        <p:spPr bwMode="auto">
          <a:xfrm>
            <a:off x="4252913" y="11026775"/>
            <a:ext cx="3248025"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9" name="Rectangle 17"/>
          <p:cNvSpPr>
            <a:spLocks noChangeArrowheads="1"/>
          </p:cNvSpPr>
          <p:nvPr/>
        </p:nvSpPr>
        <p:spPr bwMode="auto">
          <a:xfrm>
            <a:off x="4252913" y="11026775"/>
            <a:ext cx="3249612" cy="569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0" name="Rectangle 18"/>
          <p:cNvSpPr>
            <a:spLocks noChangeArrowheads="1"/>
          </p:cNvSpPr>
          <p:nvPr/>
        </p:nvSpPr>
        <p:spPr bwMode="auto">
          <a:xfrm>
            <a:off x="4252913" y="11026775"/>
            <a:ext cx="32512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1" name="Rectangle 19"/>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2" name="Rectangle 20"/>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3" name="Rectangle 21"/>
          <p:cNvSpPr>
            <a:spLocks noChangeArrowheads="1"/>
          </p:cNvSpPr>
          <p:nvPr/>
        </p:nvSpPr>
        <p:spPr bwMode="auto">
          <a:xfrm>
            <a:off x="750888" y="5513388"/>
            <a:ext cx="6010275" cy="522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4" name="Marcador de notas 1"/>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s-EC" altLang="es-EC" b="1" smtClean="0"/>
          </a:p>
        </p:txBody>
      </p:sp>
    </p:spTree>
    <p:extLst>
      <p:ext uri="{BB962C8B-B14F-4D97-AF65-F5344CB8AC3E}">
        <p14:creationId xmlns:p14="http://schemas.microsoft.com/office/powerpoint/2010/main" val="2987533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9pPr>
          </a:lstStyle>
          <a:p>
            <a:fld id="{1C0A39CE-DE5B-461D-872C-52F27BCC19CC}" type="slidenum">
              <a:rPr lang="es-EC" altLang="es-EC" smtClean="0">
                <a:solidFill>
                  <a:srgbClr val="000000"/>
                </a:solidFill>
                <a:latin typeface="Times New Roman" panose="02020603050405020304" pitchFamily="18" charset="0"/>
              </a:rPr>
              <a:pPr/>
              <a:t>50</a:t>
            </a:fld>
            <a:endParaRPr lang="es-EC" altLang="es-EC" smtClean="0">
              <a:solidFill>
                <a:srgbClr val="000000"/>
              </a:solidFill>
              <a:latin typeface="Times New Roman" panose="02020603050405020304" pitchFamily="18" charset="0"/>
            </a:endParaRPr>
          </a:p>
        </p:txBody>
      </p:sp>
      <p:sp>
        <p:nvSpPr>
          <p:cNvPr id="51203" name="Text Box 1"/>
          <p:cNvSpPr txBox="1">
            <a:spLocks noChangeArrowheads="1"/>
          </p:cNvSpPr>
          <p:nvPr/>
        </p:nvSpPr>
        <p:spPr bwMode="auto">
          <a:xfrm>
            <a:off x="4373563" y="10317163"/>
            <a:ext cx="3343275"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89C3BD73-E143-4C89-A4FE-3C3E59BE9F2A}"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50</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4" name="Text Box 2"/>
          <p:cNvSpPr txBox="1">
            <a:spLocks noChangeArrowheads="1"/>
          </p:cNvSpPr>
          <p:nvPr/>
        </p:nvSpPr>
        <p:spPr bwMode="auto">
          <a:xfrm>
            <a:off x="4373563" y="10317163"/>
            <a:ext cx="33448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5428448F-27AE-431B-BCAD-F863D1CBAC68}"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50</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5" name="Text Box 3"/>
          <p:cNvSpPr txBox="1">
            <a:spLocks noChangeArrowheads="1"/>
          </p:cNvSpPr>
          <p:nvPr/>
        </p:nvSpPr>
        <p:spPr bwMode="auto">
          <a:xfrm>
            <a:off x="4373563" y="10317163"/>
            <a:ext cx="335121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BA697702-8291-49D4-AF36-A9B9719811CB}"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50</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6" name="Rectangle 4"/>
          <p:cNvSpPr>
            <a:spLocks noChangeArrowheads="1"/>
          </p:cNvSpPr>
          <p:nvPr/>
        </p:nvSpPr>
        <p:spPr bwMode="auto">
          <a:xfrm>
            <a:off x="3860800" y="9429750"/>
            <a:ext cx="295275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1836" tIns="45918" rIns="91836" bIns="45918"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buSzPct val="100000"/>
            </a:pPr>
            <a:fld id="{DD62AF5A-C4FF-477D-B942-04128D7A7F4D}" type="slidenum">
              <a:rPr lang="es-EC" altLang="es-EC" sz="1200">
                <a:solidFill>
                  <a:srgbClr val="000000"/>
                </a:solidFill>
                <a:cs typeface="Arial" panose="020B0604020202020204" pitchFamily="34" charset="0"/>
              </a:rPr>
              <a:pPr algn="r">
                <a:buSzPct val="100000"/>
              </a:pPr>
              <a:t>50</a:t>
            </a:fld>
            <a:endParaRPr lang="es-EC" altLang="es-EC" sz="1200">
              <a:solidFill>
                <a:srgbClr val="000000"/>
              </a:solidFill>
              <a:cs typeface="Arial" panose="020B0604020202020204" pitchFamily="34" charset="0"/>
            </a:endParaRPr>
          </a:p>
        </p:txBody>
      </p:sp>
      <p:sp>
        <p:nvSpPr>
          <p:cNvPr id="51207" name="Rectangle 5"/>
          <p:cNvSpPr>
            <a:spLocks noChangeArrowheads="1"/>
          </p:cNvSpPr>
          <p:nvPr/>
        </p:nvSpPr>
        <p:spPr bwMode="auto">
          <a:xfrm>
            <a:off x="4252913" y="11028363"/>
            <a:ext cx="3240087"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8" name="Rectangle 6"/>
          <p:cNvSpPr>
            <a:spLocks noChangeArrowheads="1"/>
          </p:cNvSpPr>
          <p:nvPr/>
        </p:nvSpPr>
        <p:spPr bwMode="auto">
          <a:xfrm>
            <a:off x="4252913" y="11028363"/>
            <a:ext cx="324961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9" name="Rectangle 7"/>
          <p:cNvSpPr>
            <a:spLocks noChangeArrowheads="1"/>
          </p:cNvSpPr>
          <p:nvPr/>
        </p:nvSpPr>
        <p:spPr bwMode="auto">
          <a:xfrm>
            <a:off x="4252913" y="11028363"/>
            <a:ext cx="3252787"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0" name="Rectangle 8"/>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1" name="Rectangle 9"/>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2" name="Rectangle 10"/>
          <p:cNvSpPr>
            <a:spLocks noChangeArrowheads="1"/>
          </p:cNvSpPr>
          <p:nvPr/>
        </p:nvSpPr>
        <p:spPr bwMode="auto">
          <a:xfrm>
            <a:off x="4252913" y="11028363"/>
            <a:ext cx="3259137"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3" name="Rectangle 11"/>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4" name="Rectangle 12"/>
          <p:cNvSpPr>
            <a:spLocks noChangeArrowheads="1"/>
          </p:cNvSpPr>
          <p:nvPr/>
        </p:nvSpPr>
        <p:spPr bwMode="auto">
          <a:xfrm>
            <a:off x="4252913" y="11026775"/>
            <a:ext cx="3241675"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5" name="Rectangle 13"/>
          <p:cNvSpPr>
            <a:spLocks noChangeArrowheads="1"/>
          </p:cNvSpPr>
          <p:nvPr/>
        </p:nvSpPr>
        <p:spPr bwMode="auto">
          <a:xfrm>
            <a:off x="4252913" y="11026775"/>
            <a:ext cx="3243262"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6" name="Rectangle 14"/>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7" name="Rectangle 15"/>
          <p:cNvSpPr>
            <a:spLocks noChangeArrowheads="1"/>
          </p:cNvSpPr>
          <p:nvPr/>
        </p:nvSpPr>
        <p:spPr bwMode="auto">
          <a:xfrm>
            <a:off x="4252913" y="11026775"/>
            <a:ext cx="3246437" cy="56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8" name="Rectangle 16"/>
          <p:cNvSpPr>
            <a:spLocks noChangeArrowheads="1"/>
          </p:cNvSpPr>
          <p:nvPr/>
        </p:nvSpPr>
        <p:spPr bwMode="auto">
          <a:xfrm>
            <a:off x="4252913" y="11026775"/>
            <a:ext cx="3248025"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9" name="Rectangle 17"/>
          <p:cNvSpPr>
            <a:spLocks noChangeArrowheads="1"/>
          </p:cNvSpPr>
          <p:nvPr/>
        </p:nvSpPr>
        <p:spPr bwMode="auto">
          <a:xfrm>
            <a:off x="4252913" y="11026775"/>
            <a:ext cx="3249612" cy="569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0" name="Rectangle 18"/>
          <p:cNvSpPr>
            <a:spLocks noChangeArrowheads="1"/>
          </p:cNvSpPr>
          <p:nvPr/>
        </p:nvSpPr>
        <p:spPr bwMode="auto">
          <a:xfrm>
            <a:off x="4252913" y="11026775"/>
            <a:ext cx="32512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1" name="Rectangle 19"/>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2" name="Rectangle 20"/>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3" name="Rectangle 21"/>
          <p:cNvSpPr>
            <a:spLocks noChangeArrowheads="1"/>
          </p:cNvSpPr>
          <p:nvPr/>
        </p:nvSpPr>
        <p:spPr bwMode="auto">
          <a:xfrm>
            <a:off x="750888" y="5513388"/>
            <a:ext cx="6010275" cy="522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4" name="Marcador de notas 1"/>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s-EC" altLang="es-EC" b="1" smtClean="0"/>
          </a:p>
        </p:txBody>
      </p:sp>
    </p:spTree>
    <p:extLst>
      <p:ext uri="{BB962C8B-B14F-4D97-AF65-F5344CB8AC3E}">
        <p14:creationId xmlns:p14="http://schemas.microsoft.com/office/powerpoint/2010/main" val="1442059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9pPr>
          </a:lstStyle>
          <a:p>
            <a:fld id="{1C0A39CE-DE5B-461D-872C-52F27BCC19CC}" type="slidenum">
              <a:rPr lang="es-EC" altLang="es-EC" smtClean="0">
                <a:solidFill>
                  <a:srgbClr val="000000"/>
                </a:solidFill>
                <a:latin typeface="Times New Roman" panose="02020603050405020304" pitchFamily="18" charset="0"/>
              </a:rPr>
              <a:pPr/>
              <a:t>51</a:t>
            </a:fld>
            <a:endParaRPr lang="es-EC" altLang="es-EC" smtClean="0">
              <a:solidFill>
                <a:srgbClr val="000000"/>
              </a:solidFill>
              <a:latin typeface="Times New Roman" panose="02020603050405020304" pitchFamily="18" charset="0"/>
            </a:endParaRPr>
          </a:p>
        </p:txBody>
      </p:sp>
      <p:sp>
        <p:nvSpPr>
          <p:cNvPr id="51203" name="Text Box 1"/>
          <p:cNvSpPr txBox="1">
            <a:spLocks noChangeArrowheads="1"/>
          </p:cNvSpPr>
          <p:nvPr/>
        </p:nvSpPr>
        <p:spPr bwMode="auto">
          <a:xfrm>
            <a:off x="4373563" y="10317163"/>
            <a:ext cx="3343275"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89C3BD73-E143-4C89-A4FE-3C3E59BE9F2A}"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51</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4" name="Text Box 2"/>
          <p:cNvSpPr txBox="1">
            <a:spLocks noChangeArrowheads="1"/>
          </p:cNvSpPr>
          <p:nvPr/>
        </p:nvSpPr>
        <p:spPr bwMode="auto">
          <a:xfrm>
            <a:off x="4373563" y="10317163"/>
            <a:ext cx="33448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5428448F-27AE-431B-BCAD-F863D1CBAC68}"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51</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5" name="Text Box 3"/>
          <p:cNvSpPr txBox="1">
            <a:spLocks noChangeArrowheads="1"/>
          </p:cNvSpPr>
          <p:nvPr/>
        </p:nvSpPr>
        <p:spPr bwMode="auto">
          <a:xfrm>
            <a:off x="4373563" y="10317163"/>
            <a:ext cx="335121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BA697702-8291-49D4-AF36-A9B9719811CB}"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51</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6" name="Rectangle 4"/>
          <p:cNvSpPr>
            <a:spLocks noChangeArrowheads="1"/>
          </p:cNvSpPr>
          <p:nvPr/>
        </p:nvSpPr>
        <p:spPr bwMode="auto">
          <a:xfrm>
            <a:off x="3860800" y="9429750"/>
            <a:ext cx="295275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1836" tIns="45918" rIns="91836" bIns="45918"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buSzPct val="100000"/>
            </a:pPr>
            <a:fld id="{DD62AF5A-C4FF-477D-B942-04128D7A7F4D}" type="slidenum">
              <a:rPr lang="es-EC" altLang="es-EC" sz="1200">
                <a:solidFill>
                  <a:srgbClr val="000000"/>
                </a:solidFill>
                <a:cs typeface="Arial" panose="020B0604020202020204" pitchFamily="34" charset="0"/>
              </a:rPr>
              <a:pPr algn="r">
                <a:buSzPct val="100000"/>
              </a:pPr>
              <a:t>51</a:t>
            </a:fld>
            <a:endParaRPr lang="es-EC" altLang="es-EC" sz="1200">
              <a:solidFill>
                <a:srgbClr val="000000"/>
              </a:solidFill>
              <a:cs typeface="Arial" panose="020B0604020202020204" pitchFamily="34" charset="0"/>
            </a:endParaRPr>
          </a:p>
        </p:txBody>
      </p:sp>
      <p:sp>
        <p:nvSpPr>
          <p:cNvPr id="51207" name="Rectangle 5"/>
          <p:cNvSpPr>
            <a:spLocks noChangeArrowheads="1"/>
          </p:cNvSpPr>
          <p:nvPr/>
        </p:nvSpPr>
        <p:spPr bwMode="auto">
          <a:xfrm>
            <a:off x="4252913" y="11028363"/>
            <a:ext cx="3240087"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8" name="Rectangle 6"/>
          <p:cNvSpPr>
            <a:spLocks noChangeArrowheads="1"/>
          </p:cNvSpPr>
          <p:nvPr/>
        </p:nvSpPr>
        <p:spPr bwMode="auto">
          <a:xfrm>
            <a:off x="4252913" y="11028363"/>
            <a:ext cx="324961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9" name="Rectangle 7"/>
          <p:cNvSpPr>
            <a:spLocks noChangeArrowheads="1"/>
          </p:cNvSpPr>
          <p:nvPr/>
        </p:nvSpPr>
        <p:spPr bwMode="auto">
          <a:xfrm>
            <a:off x="4252913" y="11028363"/>
            <a:ext cx="3252787"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0" name="Rectangle 8"/>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1" name="Rectangle 9"/>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2" name="Rectangle 10"/>
          <p:cNvSpPr>
            <a:spLocks noChangeArrowheads="1"/>
          </p:cNvSpPr>
          <p:nvPr/>
        </p:nvSpPr>
        <p:spPr bwMode="auto">
          <a:xfrm>
            <a:off x="4252913" y="11028363"/>
            <a:ext cx="3259137"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3" name="Rectangle 11"/>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4" name="Rectangle 12"/>
          <p:cNvSpPr>
            <a:spLocks noChangeArrowheads="1"/>
          </p:cNvSpPr>
          <p:nvPr/>
        </p:nvSpPr>
        <p:spPr bwMode="auto">
          <a:xfrm>
            <a:off x="4252913" y="11026775"/>
            <a:ext cx="3241675"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5" name="Rectangle 13"/>
          <p:cNvSpPr>
            <a:spLocks noChangeArrowheads="1"/>
          </p:cNvSpPr>
          <p:nvPr/>
        </p:nvSpPr>
        <p:spPr bwMode="auto">
          <a:xfrm>
            <a:off x="4252913" y="11026775"/>
            <a:ext cx="3243262"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6" name="Rectangle 14"/>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7" name="Rectangle 15"/>
          <p:cNvSpPr>
            <a:spLocks noChangeArrowheads="1"/>
          </p:cNvSpPr>
          <p:nvPr/>
        </p:nvSpPr>
        <p:spPr bwMode="auto">
          <a:xfrm>
            <a:off x="4252913" y="11026775"/>
            <a:ext cx="3246437" cy="56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8" name="Rectangle 16"/>
          <p:cNvSpPr>
            <a:spLocks noChangeArrowheads="1"/>
          </p:cNvSpPr>
          <p:nvPr/>
        </p:nvSpPr>
        <p:spPr bwMode="auto">
          <a:xfrm>
            <a:off x="4252913" y="11026775"/>
            <a:ext cx="3248025"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9" name="Rectangle 17"/>
          <p:cNvSpPr>
            <a:spLocks noChangeArrowheads="1"/>
          </p:cNvSpPr>
          <p:nvPr/>
        </p:nvSpPr>
        <p:spPr bwMode="auto">
          <a:xfrm>
            <a:off x="4252913" y="11026775"/>
            <a:ext cx="3249612" cy="569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0" name="Rectangle 18"/>
          <p:cNvSpPr>
            <a:spLocks noChangeArrowheads="1"/>
          </p:cNvSpPr>
          <p:nvPr/>
        </p:nvSpPr>
        <p:spPr bwMode="auto">
          <a:xfrm>
            <a:off x="4252913" y="11026775"/>
            <a:ext cx="32512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1" name="Rectangle 19"/>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2" name="Rectangle 20"/>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3" name="Rectangle 21"/>
          <p:cNvSpPr>
            <a:spLocks noChangeArrowheads="1"/>
          </p:cNvSpPr>
          <p:nvPr/>
        </p:nvSpPr>
        <p:spPr bwMode="auto">
          <a:xfrm>
            <a:off x="750888" y="5513388"/>
            <a:ext cx="6010275" cy="522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4" name="Marcador de notas 1"/>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s-EC" altLang="es-EC" b="1" dirty="0" smtClean="0"/>
          </a:p>
        </p:txBody>
      </p:sp>
    </p:spTree>
    <p:extLst>
      <p:ext uri="{BB962C8B-B14F-4D97-AF65-F5344CB8AC3E}">
        <p14:creationId xmlns:p14="http://schemas.microsoft.com/office/powerpoint/2010/main" val="3236616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9pPr>
          </a:lstStyle>
          <a:p>
            <a:fld id="{1C0A39CE-DE5B-461D-872C-52F27BCC19CC}" type="slidenum">
              <a:rPr lang="es-EC" altLang="es-EC" smtClean="0">
                <a:solidFill>
                  <a:srgbClr val="000000"/>
                </a:solidFill>
                <a:latin typeface="Times New Roman" panose="02020603050405020304" pitchFamily="18" charset="0"/>
              </a:rPr>
              <a:pPr/>
              <a:t>52</a:t>
            </a:fld>
            <a:endParaRPr lang="es-EC" altLang="es-EC" smtClean="0">
              <a:solidFill>
                <a:srgbClr val="000000"/>
              </a:solidFill>
              <a:latin typeface="Times New Roman" panose="02020603050405020304" pitchFamily="18" charset="0"/>
            </a:endParaRPr>
          </a:p>
        </p:txBody>
      </p:sp>
      <p:sp>
        <p:nvSpPr>
          <p:cNvPr id="51203" name="Text Box 1"/>
          <p:cNvSpPr txBox="1">
            <a:spLocks noChangeArrowheads="1"/>
          </p:cNvSpPr>
          <p:nvPr/>
        </p:nvSpPr>
        <p:spPr bwMode="auto">
          <a:xfrm>
            <a:off x="4373563" y="10317163"/>
            <a:ext cx="3343275"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89C3BD73-E143-4C89-A4FE-3C3E59BE9F2A}"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52</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4" name="Text Box 2"/>
          <p:cNvSpPr txBox="1">
            <a:spLocks noChangeArrowheads="1"/>
          </p:cNvSpPr>
          <p:nvPr/>
        </p:nvSpPr>
        <p:spPr bwMode="auto">
          <a:xfrm>
            <a:off x="4373563" y="10317163"/>
            <a:ext cx="33448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5428448F-27AE-431B-BCAD-F863D1CBAC68}"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52</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5" name="Text Box 3"/>
          <p:cNvSpPr txBox="1">
            <a:spLocks noChangeArrowheads="1"/>
          </p:cNvSpPr>
          <p:nvPr/>
        </p:nvSpPr>
        <p:spPr bwMode="auto">
          <a:xfrm>
            <a:off x="4373563" y="10317163"/>
            <a:ext cx="335121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BA697702-8291-49D4-AF36-A9B9719811CB}"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52</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6" name="Rectangle 4"/>
          <p:cNvSpPr>
            <a:spLocks noChangeArrowheads="1"/>
          </p:cNvSpPr>
          <p:nvPr/>
        </p:nvSpPr>
        <p:spPr bwMode="auto">
          <a:xfrm>
            <a:off x="3860800" y="9429750"/>
            <a:ext cx="295275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1836" tIns="45918" rIns="91836" bIns="45918"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buSzPct val="100000"/>
            </a:pPr>
            <a:fld id="{DD62AF5A-C4FF-477D-B942-04128D7A7F4D}" type="slidenum">
              <a:rPr lang="es-EC" altLang="es-EC" sz="1200">
                <a:solidFill>
                  <a:srgbClr val="000000"/>
                </a:solidFill>
                <a:cs typeface="Arial" panose="020B0604020202020204" pitchFamily="34" charset="0"/>
              </a:rPr>
              <a:pPr algn="r">
                <a:buSzPct val="100000"/>
              </a:pPr>
              <a:t>52</a:t>
            </a:fld>
            <a:endParaRPr lang="es-EC" altLang="es-EC" sz="1200">
              <a:solidFill>
                <a:srgbClr val="000000"/>
              </a:solidFill>
              <a:cs typeface="Arial" panose="020B0604020202020204" pitchFamily="34" charset="0"/>
            </a:endParaRPr>
          </a:p>
        </p:txBody>
      </p:sp>
      <p:sp>
        <p:nvSpPr>
          <p:cNvPr id="51207" name="Rectangle 5"/>
          <p:cNvSpPr>
            <a:spLocks noChangeArrowheads="1"/>
          </p:cNvSpPr>
          <p:nvPr/>
        </p:nvSpPr>
        <p:spPr bwMode="auto">
          <a:xfrm>
            <a:off x="4252913" y="11028363"/>
            <a:ext cx="3240087"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8" name="Rectangle 6"/>
          <p:cNvSpPr>
            <a:spLocks noChangeArrowheads="1"/>
          </p:cNvSpPr>
          <p:nvPr/>
        </p:nvSpPr>
        <p:spPr bwMode="auto">
          <a:xfrm>
            <a:off x="4252913" y="11028363"/>
            <a:ext cx="324961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9" name="Rectangle 7"/>
          <p:cNvSpPr>
            <a:spLocks noChangeArrowheads="1"/>
          </p:cNvSpPr>
          <p:nvPr/>
        </p:nvSpPr>
        <p:spPr bwMode="auto">
          <a:xfrm>
            <a:off x="4252913" y="11028363"/>
            <a:ext cx="3252787"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0" name="Rectangle 8"/>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1" name="Rectangle 9"/>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2" name="Rectangle 10"/>
          <p:cNvSpPr>
            <a:spLocks noChangeArrowheads="1"/>
          </p:cNvSpPr>
          <p:nvPr/>
        </p:nvSpPr>
        <p:spPr bwMode="auto">
          <a:xfrm>
            <a:off x="4252913" y="11028363"/>
            <a:ext cx="3259137"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3" name="Rectangle 11"/>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4" name="Rectangle 12"/>
          <p:cNvSpPr>
            <a:spLocks noChangeArrowheads="1"/>
          </p:cNvSpPr>
          <p:nvPr/>
        </p:nvSpPr>
        <p:spPr bwMode="auto">
          <a:xfrm>
            <a:off x="4252913" y="11026775"/>
            <a:ext cx="3241675"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5" name="Rectangle 13"/>
          <p:cNvSpPr>
            <a:spLocks noChangeArrowheads="1"/>
          </p:cNvSpPr>
          <p:nvPr/>
        </p:nvSpPr>
        <p:spPr bwMode="auto">
          <a:xfrm>
            <a:off x="4252913" y="11026775"/>
            <a:ext cx="3243262"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6" name="Rectangle 14"/>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7" name="Rectangle 15"/>
          <p:cNvSpPr>
            <a:spLocks noChangeArrowheads="1"/>
          </p:cNvSpPr>
          <p:nvPr/>
        </p:nvSpPr>
        <p:spPr bwMode="auto">
          <a:xfrm>
            <a:off x="4252913" y="11026775"/>
            <a:ext cx="3246437" cy="56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8" name="Rectangle 16"/>
          <p:cNvSpPr>
            <a:spLocks noChangeArrowheads="1"/>
          </p:cNvSpPr>
          <p:nvPr/>
        </p:nvSpPr>
        <p:spPr bwMode="auto">
          <a:xfrm>
            <a:off x="4252913" y="11026775"/>
            <a:ext cx="3248025"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9" name="Rectangle 17"/>
          <p:cNvSpPr>
            <a:spLocks noChangeArrowheads="1"/>
          </p:cNvSpPr>
          <p:nvPr/>
        </p:nvSpPr>
        <p:spPr bwMode="auto">
          <a:xfrm>
            <a:off x="4252913" y="11026775"/>
            <a:ext cx="3249612" cy="569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0" name="Rectangle 18"/>
          <p:cNvSpPr>
            <a:spLocks noChangeArrowheads="1"/>
          </p:cNvSpPr>
          <p:nvPr/>
        </p:nvSpPr>
        <p:spPr bwMode="auto">
          <a:xfrm>
            <a:off x="4252913" y="11026775"/>
            <a:ext cx="32512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1" name="Rectangle 19"/>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2" name="Rectangle 20"/>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3" name="Rectangle 21"/>
          <p:cNvSpPr>
            <a:spLocks noChangeArrowheads="1"/>
          </p:cNvSpPr>
          <p:nvPr/>
        </p:nvSpPr>
        <p:spPr bwMode="auto">
          <a:xfrm>
            <a:off x="750888" y="5513388"/>
            <a:ext cx="6010275" cy="522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4" name="Marcador de notas 1"/>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s-EC" altLang="es-EC" b="1" dirty="0" smtClean="0"/>
          </a:p>
        </p:txBody>
      </p:sp>
    </p:spTree>
    <p:extLst>
      <p:ext uri="{BB962C8B-B14F-4D97-AF65-F5344CB8AC3E}">
        <p14:creationId xmlns:p14="http://schemas.microsoft.com/office/powerpoint/2010/main" val="86085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193A0CF0-E286-43FE-B2FD-6E72068E90CD}" type="slidenum">
              <a:rPr lang="es-EC" altLang="es-EC" sz="1400" smtClean="0"/>
              <a:pPr>
                <a:spcBef>
                  <a:spcPct val="0"/>
                </a:spcBef>
                <a:buClrTx/>
                <a:buFontTx/>
                <a:buNone/>
              </a:pPr>
              <a:t>53</a:t>
            </a:fld>
            <a:endParaRPr lang="es-EC" altLang="es-EC" sz="1400" smtClean="0"/>
          </a:p>
        </p:txBody>
      </p:sp>
      <p:sp>
        <p:nvSpPr>
          <p:cNvPr id="61443"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D3CAEDC6-C722-44A8-8655-F1BF0743454D}" type="slidenum">
              <a:rPr lang="es-EC" altLang="es-EC" sz="1400">
                <a:cs typeface="DejaVu Sans" panose="020B0603030804020204" pitchFamily="34" charset="0"/>
              </a:rPr>
              <a:pPr algn="r" eaLnBrk="1">
                <a:lnSpc>
                  <a:spcPct val="95000"/>
                </a:lnSpc>
                <a:spcBef>
                  <a:spcPct val="0"/>
                </a:spcBef>
                <a:buClrTx/>
                <a:buFontTx/>
                <a:buNone/>
              </a:pPr>
              <a:t>53</a:t>
            </a:fld>
            <a:endParaRPr lang="es-EC" altLang="es-EC" sz="1400">
              <a:cs typeface="DejaVu Sans" panose="020B0603030804020204" pitchFamily="34" charset="0"/>
            </a:endParaRPr>
          </a:p>
        </p:txBody>
      </p:sp>
      <p:sp>
        <p:nvSpPr>
          <p:cNvPr id="61444"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96716FB-0772-49A2-878F-4D9A138C4E88}" type="slidenum">
              <a:rPr lang="es-EC" altLang="es-EC" sz="1400">
                <a:cs typeface="DejaVu Sans" panose="020B0603030804020204" pitchFamily="34" charset="0"/>
              </a:rPr>
              <a:pPr algn="r" eaLnBrk="1">
                <a:lnSpc>
                  <a:spcPct val="95000"/>
                </a:lnSpc>
                <a:spcBef>
                  <a:spcPct val="0"/>
                </a:spcBef>
                <a:buClrTx/>
                <a:buFontTx/>
                <a:buNone/>
              </a:pPr>
              <a:t>53</a:t>
            </a:fld>
            <a:endParaRPr lang="es-EC" altLang="es-EC" sz="1400">
              <a:cs typeface="DejaVu Sans" panose="020B0603030804020204" pitchFamily="34" charset="0"/>
            </a:endParaRPr>
          </a:p>
        </p:txBody>
      </p:sp>
      <p:sp>
        <p:nvSpPr>
          <p:cNvPr id="61445"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251B69E-C9EA-4325-A17D-9525F153D0E9}" type="slidenum">
              <a:rPr lang="es-EC" altLang="es-EC" sz="1400">
                <a:cs typeface="DejaVu Sans" panose="020B0603030804020204" pitchFamily="34" charset="0"/>
              </a:rPr>
              <a:pPr algn="r" eaLnBrk="1">
                <a:lnSpc>
                  <a:spcPct val="95000"/>
                </a:lnSpc>
                <a:spcBef>
                  <a:spcPct val="0"/>
                </a:spcBef>
                <a:buClrTx/>
                <a:buFontTx/>
                <a:buNone/>
              </a:pPr>
              <a:t>53</a:t>
            </a:fld>
            <a:endParaRPr lang="es-EC" altLang="es-EC" sz="1400">
              <a:cs typeface="DejaVu Sans" panose="020B0603030804020204" pitchFamily="34" charset="0"/>
            </a:endParaRPr>
          </a:p>
        </p:txBody>
      </p:sp>
      <p:sp>
        <p:nvSpPr>
          <p:cNvPr id="61446"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31A1B683-F81B-4BBE-9BBB-E7E2BCBDE285}" type="slidenum">
              <a:rPr lang="es-EC" altLang="es-EC">
                <a:latin typeface="Arial" panose="020B0604020202020204" pitchFamily="34" charset="0"/>
                <a:cs typeface="DejaVu Sans" panose="020B0603030804020204" pitchFamily="34" charset="0"/>
              </a:rPr>
              <a:pPr algn="r" eaLnBrk="1" hangingPunct="1">
                <a:spcBef>
                  <a:spcPct val="0"/>
                </a:spcBef>
                <a:buClrTx/>
                <a:buFontTx/>
                <a:buNone/>
              </a:pPr>
              <a:t>53</a:t>
            </a:fld>
            <a:endParaRPr lang="es-EC" altLang="es-EC">
              <a:latin typeface="Arial" panose="020B0604020202020204" pitchFamily="34" charset="0"/>
              <a:cs typeface="DejaVu Sans" panose="020B0603030804020204" pitchFamily="34" charset="0"/>
            </a:endParaRPr>
          </a:p>
        </p:txBody>
      </p:sp>
      <p:sp>
        <p:nvSpPr>
          <p:cNvPr id="61447"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CCD10DBD-9FF3-4D26-8FCA-80B0EF32A219}" type="slidenum">
              <a:rPr lang="es-EC" altLang="es-EC" sz="1400">
                <a:cs typeface="DejaVu Sans" panose="020B0603030804020204" pitchFamily="34" charset="0"/>
              </a:rPr>
              <a:pPr algn="r" eaLnBrk="1" hangingPunct="1">
                <a:lnSpc>
                  <a:spcPct val="95000"/>
                </a:lnSpc>
                <a:spcBef>
                  <a:spcPct val="0"/>
                </a:spcBef>
                <a:buClrTx/>
                <a:buFontTx/>
                <a:buNone/>
              </a:pPr>
              <a:t>53</a:t>
            </a:fld>
            <a:endParaRPr lang="es-EC" altLang="es-EC" sz="1400">
              <a:cs typeface="DejaVu Sans" panose="020B0603030804020204" pitchFamily="34" charset="0"/>
            </a:endParaRPr>
          </a:p>
        </p:txBody>
      </p:sp>
      <p:sp>
        <p:nvSpPr>
          <p:cNvPr id="61448"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5D4F2FFF-E880-4BFC-BBA5-12C1D47E49E0}" type="slidenum">
              <a:rPr lang="es-EC" altLang="es-EC" sz="1400">
                <a:cs typeface="DejaVu Sans" panose="020B0603030804020204" pitchFamily="34" charset="0"/>
              </a:rPr>
              <a:pPr algn="r" eaLnBrk="1" hangingPunct="1">
                <a:lnSpc>
                  <a:spcPct val="95000"/>
                </a:lnSpc>
                <a:spcBef>
                  <a:spcPct val="0"/>
                </a:spcBef>
                <a:buClrTx/>
                <a:buFontTx/>
                <a:buNone/>
              </a:pPr>
              <a:t>53</a:t>
            </a:fld>
            <a:endParaRPr lang="es-EC" altLang="es-EC" sz="1400">
              <a:cs typeface="DejaVu Sans" panose="020B0603030804020204" pitchFamily="34" charset="0"/>
            </a:endParaRPr>
          </a:p>
        </p:txBody>
      </p:sp>
      <p:sp>
        <p:nvSpPr>
          <p:cNvPr id="61449"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87C2810C-484C-4033-B954-09ECB95BB3E0}" type="slidenum">
              <a:rPr lang="es-EC" altLang="es-EC" sz="1400">
                <a:cs typeface="DejaVu Sans" panose="020B0603030804020204" pitchFamily="34" charset="0"/>
              </a:rPr>
              <a:pPr algn="r" eaLnBrk="1" hangingPunct="1">
                <a:lnSpc>
                  <a:spcPct val="95000"/>
                </a:lnSpc>
                <a:spcBef>
                  <a:spcPct val="0"/>
                </a:spcBef>
                <a:buClrTx/>
                <a:buFontTx/>
                <a:buNone/>
              </a:pPr>
              <a:t>53</a:t>
            </a:fld>
            <a:endParaRPr lang="es-EC" altLang="es-EC" sz="1400">
              <a:cs typeface="DejaVu Sans" panose="020B0603030804020204" pitchFamily="34" charset="0"/>
            </a:endParaRPr>
          </a:p>
        </p:txBody>
      </p:sp>
      <p:sp>
        <p:nvSpPr>
          <p:cNvPr id="61450"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82F55970-4912-4E51-8D72-5656C6F3CB16}" type="slidenum">
              <a:rPr lang="es-EC" altLang="es-EC" sz="1400">
                <a:cs typeface="DejaVu Sans" panose="020B0603030804020204" pitchFamily="34" charset="0"/>
              </a:rPr>
              <a:pPr algn="r" eaLnBrk="1" hangingPunct="1">
                <a:lnSpc>
                  <a:spcPct val="95000"/>
                </a:lnSpc>
                <a:spcBef>
                  <a:spcPct val="0"/>
                </a:spcBef>
                <a:buClrTx/>
                <a:buFontTx/>
                <a:buNone/>
              </a:pPr>
              <a:t>53</a:t>
            </a:fld>
            <a:endParaRPr lang="es-EC" altLang="es-EC" sz="1400">
              <a:cs typeface="DejaVu Sans" panose="020B0603030804020204" pitchFamily="34" charset="0"/>
            </a:endParaRPr>
          </a:p>
        </p:txBody>
      </p:sp>
      <p:sp>
        <p:nvSpPr>
          <p:cNvPr id="61451"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ACCA8823-6551-4357-9CEB-34E6A02CE4F5}" type="slidenum">
              <a:rPr lang="es-EC" altLang="es-EC" sz="1400">
                <a:cs typeface="DejaVu Sans" panose="020B0603030804020204" pitchFamily="34" charset="0"/>
              </a:rPr>
              <a:pPr algn="r" eaLnBrk="1" hangingPunct="1">
                <a:lnSpc>
                  <a:spcPct val="95000"/>
                </a:lnSpc>
                <a:spcBef>
                  <a:spcPct val="0"/>
                </a:spcBef>
                <a:buClrTx/>
                <a:buFontTx/>
                <a:buNone/>
              </a:pPr>
              <a:t>53</a:t>
            </a:fld>
            <a:endParaRPr lang="es-EC" altLang="es-EC" sz="1400">
              <a:cs typeface="DejaVu Sans" panose="020B0603030804020204" pitchFamily="34" charset="0"/>
            </a:endParaRPr>
          </a:p>
        </p:txBody>
      </p:sp>
      <p:sp>
        <p:nvSpPr>
          <p:cNvPr id="61452"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D94B60C6-365A-4A21-B7BD-FD5C0597013C}" type="slidenum">
              <a:rPr lang="es-EC" altLang="es-EC" sz="1400">
                <a:cs typeface="DejaVu Sans" panose="020B0603030804020204" pitchFamily="34" charset="0"/>
              </a:rPr>
              <a:pPr algn="r" eaLnBrk="1" hangingPunct="1">
                <a:lnSpc>
                  <a:spcPct val="95000"/>
                </a:lnSpc>
                <a:spcBef>
                  <a:spcPct val="0"/>
                </a:spcBef>
                <a:buClrTx/>
                <a:buFontTx/>
                <a:buNone/>
              </a:pPr>
              <a:t>53</a:t>
            </a:fld>
            <a:endParaRPr lang="es-EC" altLang="es-EC" sz="1400">
              <a:cs typeface="DejaVu Sans" panose="020B0603030804020204" pitchFamily="34" charset="0"/>
            </a:endParaRPr>
          </a:p>
        </p:txBody>
      </p:sp>
      <p:sp>
        <p:nvSpPr>
          <p:cNvPr id="61453"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eaLnBrk="1" hangingPunct="1">
              <a:lnSpc>
                <a:spcPct val="93000"/>
              </a:lnSpc>
              <a:spcBef>
                <a:spcPct val="0"/>
              </a:spcBef>
              <a:buClrTx/>
              <a:buFontTx/>
              <a:buNone/>
            </a:pPr>
            <a:fld id="{6C2CA7B4-4953-4DFB-BE7D-F6CDB5BCD532}" type="slidenum">
              <a:rPr lang="es-EC" altLang="es-EC" sz="1400">
                <a:solidFill>
                  <a:srgbClr val="FFFFFF"/>
                </a:solidFill>
                <a:latin typeface="Arial" panose="020B0604020202020204" pitchFamily="34" charset="0"/>
                <a:cs typeface="DejaVu Sans" panose="020B0603030804020204" pitchFamily="34" charset="0"/>
              </a:rPr>
              <a:pPr eaLnBrk="1" hangingPunct="1">
                <a:lnSpc>
                  <a:spcPct val="93000"/>
                </a:lnSpc>
                <a:spcBef>
                  <a:spcPct val="0"/>
                </a:spcBef>
                <a:buClrTx/>
                <a:buFontTx/>
                <a:buNone/>
              </a:pPr>
              <a:t>53</a:t>
            </a:fld>
            <a:endParaRPr lang="es-EC" altLang="es-EC" sz="1400">
              <a:solidFill>
                <a:srgbClr val="FFFFFF"/>
              </a:solidFill>
              <a:latin typeface="Arial" panose="020B0604020202020204" pitchFamily="34" charset="0"/>
              <a:cs typeface="DejaVu Sans" panose="020B0603030804020204" pitchFamily="34" charset="0"/>
            </a:endParaRPr>
          </a:p>
        </p:txBody>
      </p:sp>
      <p:sp>
        <p:nvSpPr>
          <p:cNvPr id="61454"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43B17D62-8D9E-41A9-AA63-B46D20E40C05}"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53</a:t>
            </a:fld>
            <a:endParaRPr lang="es-EC" altLang="es-EC" sz="1400">
              <a:solidFill>
                <a:srgbClr val="FFFFFF"/>
              </a:solidFill>
              <a:cs typeface="DejaVu Sans" panose="020B0603030804020204" pitchFamily="34" charset="0"/>
            </a:endParaRPr>
          </a:p>
        </p:txBody>
      </p:sp>
      <p:sp>
        <p:nvSpPr>
          <p:cNvPr id="61455"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4BF249EC-5211-4875-B7FB-DDFCC32199BF}"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53</a:t>
            </a:fld>
            <a:endParaRPr lang="es-EC" altLang="es-EC" sz="1400">
              <a:solidFill>
                <a:srgbClr val="FFFFFF"/>
              </a:solidFill>
              <a:cs typeface="DejaVu Sans" panose="020B0603030804020204" pitchFamily="34" charset="0"/>
            </a:endParaRPr>
          </a:p>
        </p:txBody>
      </p:sp>
      <p:sp>
        <p:nvSpPr>
          <p:cNvPr id="61456"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9697C56-D8A4-4736-B815-7FD155F227EA}"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53</a:t>
            </a:fld>
            <a:endParaRPr lang="es-EC" altLang="es-EC" sz="1400">
              <a:solidFill>
                <a:srgbClr val="FFFFFF"/>
              </a:solidFill>
              <a:cs typeface="DejaVu Sans" panose="020B0603030804020204" pitchFamily="34" charset="0"/>
            </a:endParaRPr>
          </a:p>
        </p:txBody>
      </p:sp>
      <p:sp>
        <p:nvSpPr>
          <p:cNvPr id="61457"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61017DC-0AD1-44FD-98DA-97286F582B2D}"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53</a:t>
            </a:fld>
            <a:endParaRPr lang="es-EC" altLang="es-EC" sz="1400">
              <a:solidFill>
                <a:srgbClr val="FFFFFF"/>
              </a:solidFill>
              <a:cs typeface="DejaVu Sans" panose="020B0603030804020204" pitchFamily="34" charset="0"/>
            </a:endParaRPr>
          </a:p>
        </p:txBody>
      </p:sp>
      <p:sp>
        <p:nvSpPr>
          <p:cNvPr id="61458"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23DC41A9-41A1-4703-9AA9-E35E858E3B1C}"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53</a:t>
            </a:fld>
            <a:endParaRPr lang="es-EC" altLang="es-EC" sz="1400">
              <a:solidFill>
                <a:srgbClr val="FFFFFF"/>
              </a:solidFill>
              <a:cs typeface="DejaVu Sans" panose="020B0603030804020204" pitchFamily="34" charset="0"/>
            </a:endParaRPr>
          </a:p>
        </p:txBody>
      </p:sp>
      <p:sp>
        <p:nvSpPr>
          <p:cNvPr id="61459"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FBE395A0-16EE-4C84-875D-FFE9724D293A}"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53</a:t>
            </a:fld>
            <a:endParaRPr lang="es-EC" altLang="es-EC" sz="1400">
              <a:solidFill>
                <a:srgbClr val="FFFFFF"/>
              </a:solidFill>
              <a:cs typeface="DejaVu Sans" panose="020B0603030804020204" pitchFamily="34" charset="0"/>
            </a:endParaRPr>
          </a:p>
        </p:txBody>
      </p:sp>
      <p:sp>
        <p:nvSpPr>
          <p:cNvPr id="61460" name="Rectangle 18"/>
          <p:cNvSpPr>
            <a:spLocks noChangeArrowheads="1"/>
          </p:cNvSpPr>
          <p:nvPr/>
        </p:nvSpPr>
        <p:spPr bwMode="auto">
          <a:xfrm>
            <a:off x="735013" y="5429250"/>
            <a:ext cx="5878512"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2964368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209550" y="804863"/>
            <a:ext cx="7175500" cy="4037012"/>
          </a:xfrm>
          <a:noFill/>
          <a:ln>
            <a:solidFill>
              <a:srgbClr val="000000"/>
            </a:solidFill>
            <a:miter lim="800000"/>
          </a:ln>
          <a:extLst>
            <a:ext uri="{909E8E84-426E-40dd-AFC4-6F175D3DCCD1}">
              <a14:hiddenFill xmlns:a14="http://schemas.microsoft.com/office/drawing/2010/main" xmlns="">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lstStyle/>
          <a:p>
            <a:pPr defTabSz="912495" eaLnBrk="1" hangingPunct="1">
              <a:spcBef>
                <a:spcPct val="0"/>
              </a:spcBef>
            </a:pPr>
            <a:r>
              <a:rPr lang="es-ES" altLang="es-EC" smtClean="0"/>
              <a:t>Error más común: no confundir con crecimiento % absoluto</a:t>
            </a:r>
          </a:p>
        </p:txBody>
      </p:sp>
      <p:sp>
        <p:nvSpPr>
          <p:cNvPr id="40964" name="Slide Number Placeholder 3"/>
          <p:cNvSpPr>
            <a:spLocks noGrp="1"/>
          </p:cNvSpPr>
          <p:nvPr>
            <p:ph type="sldNum" sz="quarter" idx="5"/>
          </p:nvPr>
        </p:nvSpPr>
        <p:spPr bwMode="auto">
          <a:xfrm>
            <a:off x="3827463" y="10218738"/>
            <a:ext cx="2927350" cy="53816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94" tIns="45647" rIns="91294" bIns="45647"/>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3379A55-F05D-40C3-A7DF-96E88F885AE1}" type="slidenum">
              <a:rPr lang="es-ES" altLang="es-EC" smtClean="0">
                <a:solidFill>
                  <a:srgbClr val="000000"/>
                </a:solidFill>
              </a:rPr>
              <a:t>6</a:t>
            </a:fld>
            <a:endParaRPr lang="es-ES" altLang="es-EC" smtClean="0">
              <a:solidFill>
                <a:srgbClr val="000000"/>
              </a:solidFill>
            </a:endParaRPr>
          </a:p>
        </p:txBody>
      </p:sp>
    </p:spTree>
    <p:extLst>
      <p:ext uri="{BB962C8B-B14F-4D97-AF65-F5344CB8AC3E}">
        <p14:creationId xmlns:p14="http://schemas.microsoft.com/office/powerpoint/2010/main" val="238348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193A0CF0-E286-43FE-B2FD-6E72068E90CD}" type="slidenum">
              <a:rPr lang="es-EC" altLang="es-EC" sz="1400" smtClean="0"/>
              <a:pPr>
                <a:spcBef>
                  <a:spcPct val="0"/>
                </a:spcBef>
                <a:buClrTx/>
                <a:buFontTx/>
                <a:buNone/>
              </a:pPr>
              <a:t>54</a:t>
            </a:fld>
            <a:endParaRPr lang="es-EC" altLang="es-EC" sz="1400" smtClean="0"/>
          </a:p>
        </p:txBody>
      </p:sp>
      <p:sp>
        <p:nvSpPr>
          <p:cNvPr id="61443"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D3CAEDC6-C722-44A8-8655-F1BF0743454D}" type="slidenum">
              <a:rPr lang="es-EC" altLang="es-EC" sz="1400">
                <a:cs typeface="DejaVu Sans" panose="020B0603030804020204" pitchFamily="34" charset="0"/>
              </a:rPr>
              <a:pPr algn="r" eaLnBrk="1">
                <a:lnSpc>
                  <a:spcPct val="95000"/>
                </a:lnSpc>
                <a:spcBef>
                  <a:spcPct val="0"/>
                </a:spcBef>
                <a:buClrTx/>
                <a:buFontTx/>
                <a:buNone/>
              </a:pPr>
              <a:t>54</a:t>
            </a:fld>
            <a:endParaRPr lang="es-EC" altLang="es-EC" sz="1400">
              <a:cs typeface="DejaVu Sans" panose="020B0603030804020204" pitchFamily="34" charset="0"/>
            </a:endParaRPr>
          </a:p>
        </p:txBody>
      </p:sp>
      <p:sp>
        <p:nvSpPr>
          <p:cNvPr id="61444"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96716FB-0772-49A2-878F-4D9A138C4E88}" type="slidenum">
              <a:rPr lang="es-EC" altLang="es-EC" sz="1400">
                <a:cs typeface="DejaVu Sans" panose="020B0603030804020204" pitchFamily="34" charset="0"/>
              </a:rPr>
              <a:pPr algn="r" eaLnBrk="1">
                <a:lnSpc>
                  <a:spcPct val="95000"/>
                </a:lnSpc>
                <a:spcBef>
                  <a:spcPct val="0"/>
                </a:spcBef>
                <a:buClrTx/>
                <a:buFontTx/>
                <a:buNone/>
              </a:pPr>
              <a:t>54</a:t>
            </a:fld>
            <a:endParaRPr lang="es-EC" altLang="es-EC" sz="1400">
              <a:cs typeface="DejaVu Sans" panose="020B0603030804020204" pitchFamily="34" charset="0"/>
            </a:endParaRPr>
          </a:p>
        </p:txBody>
      </p:sp>
      <p:sp>
        <p:nvSpPr>
          <p:cNvPr id="61445"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251B69E-C9EA-4325-A17D-9525F153D0E9}" type="slidenum">
              <a:rPr lang="es-EC" altLang="es-EC" sz="1400">
                <a:cs typeface="DejaVu Sans" panose="020B0603030804020204" pitchFamily="34" charset="0"/>
              </a:rPr>
              <a:pPr algn="r" eaLnBrk="1">
                <a:lnSpc>
                  <a:spcPct val="95000"/>
                </a:lnSpc>
                <a:spcBef>
                  <a:spcPct val="0"/>
                </a:spcBef>
                <a:buClrTx/>
                <a:buFontTx/>
                <a:buNone/>
              </a:pPr>
              <a:t>54</a:t>
            </a:fld>
            <a:endParaRPr lang="es-EC" altLang="es-EC" sz="1400">
              <a:cs typeface="DejaVu Sans" panose="020B0603030804020204" pitchFamily="34" charset="0"/>
            </a:endParaRPr>
          </a:p>
        </p:txBody>
      </p:sp>
      <p:sp>
        <p:nvSpPr>
          <p:cNvPr id="61446"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31A1B683-F81B-4BBE-9BBB-E7E2BCBDE285}" type="slidenum">
              <a:rPr lang="es-EC" altLang="es-EC">
                <a:latin typeface="Arial" panose="020B0604020202020204" pitchFamily="34" charset="0"/>
                <a:cs typeface="DejaVu Sans" panose="020B0603030804020204" pitchFamily="34" charset="0"/>
              </a:rPr>
              <a:pPr algn="r" eaLnBrk="1" hangingPunct="1">
                <a:spcBef>
                  <a:spcPct val="0"/>
                </a:spcBef>
                <a:buClrTx/>
                <a:buFontTx/>
                <a:buNone/>
              </a:pPr>
              <a:t>54</a:t>
            </a:fld>
            <a:endParaRPr lang="es-EC" altLang="es-EC">
              <a:latin typeface="Arial" panose="020B0604020202020204" pitchFamily="34" charset="0"/>
              <a:cs typeface="DejaVu Sans" panose="020B0603030804020204" pitchFamily="34" charset="0"/>
            </a:endParaRPr>
          </a:p>
        </p:txBody>
      </p:sp>
      <p:sp>
        <p:nvSpPr>
          <p:cNvPr id="61447"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CCD10DBD-9FF3-4D26-8FCA-80B0EF32A219}" type="slidenum">
              <a:rPr lang="es-EC" altLang="es-EC" sz="1400">
                <a:cs typeface="DejaVu Sans" panose="020B0603030804020204" pitchFamily="34" charset="0"/>
              </a:rPr>
              <a:pPr algn="r" eaLnBrk="1" hangingPunct="1">
                <a:lnSpc>
                  <a:spcPct val="95000"/>
                </a:lnSpc>
                <a:spcBef>
                  <a:spcPct val="0"/>
                </a:spcBef>
                <a:buClrTx/>
                <a:buFontTx/>
                <a:buNone/>
              </a:pPr>
              <a:t>54</a:t>
            </a:fld>
            <a:endParaRPr lang="es-EC" altLang="es-EC" sz="1400">
              <a:cs typeface="DejaVu Sans" panose="020B0603030804020204" pitchFamily="34" charset="0"/>
            </a:endParaRPr>
          </a:p>
        </p:txBody>
      </p:sp>
      <p:sp>
        <p:nvSpPr>
          <p:cNvPr id="61448"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5D4F2FFF-E880-4BFC-BBA5-12C1D47E49E0}" type="slidenum">
              <a:rPr lang="es-EC" altLang="es-EC" sz="1400">
                <a:cs typeface="DejaVu Sans" panose="020B0603030804020204" pitchFamily="34" charset="0"/>
              </a:rPr>
              <a:pPr algn="r" eaLnBrk="1" hangingPunct="1">
                <a:lnSpc>
                  <a:spcPct val="95000"/>
                </a:lnSpc>
                <a:spcBef>
                  <a:spcPct val="0"/>
                </a:spcBef>
                <a:buClrTx/>
                <a:buFontTx/>
                <a:buNone/>
              </a:pPr>
              <a:t>54</a:t>
            </a:fld>
            <a:endParaRPr lang="es-EC" altLang="es-EC" sz="1400">
              <a:cs typeface="DejaVu Sans" panose="020B0603030804020204" pitchFamily="34" charset="0"/>
            </a:endParaRPr>
          </a:p>
        </p:txBody>
      </p:sp>
      <p:sp>
        <p:nvSpPr>
          <p:cNvPr id="61449"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87C2810C-484C-4033-B954-09ECB95BB3E0}" type="slidenum">
              <a:rPr lang="es-EC" altLang="es-EC" sz="1400">
                <a:cs typeface="DejaVu Sans" panose="020B0603030804020204" pitchFamily="34" charset="0"/>
              </a:rPr>
              <a:pPr algn="r" eaLnBrk="1" hangingPunct="1">
                <a:lnSpc>
                  <a:spcPct val="95000"/>
                </a:lnSpc>
                <a:spcBef>
                  <a:spcPct val="0"/>
                </a:spcBef>
                <a:buClrTx/>
                <a:buFontTx/>
                <a:buNone/>
              </a:pPr>
              <a:t>54</a:t>
            </a:fld>
            <a:endParaRPr lang="es-EC" altLang="es-EC" sz="1400">
              <a:cs typeface="DejaVu Sans" panose="020B0603030804020204" pitchFamily="34" charset="0"/>
            </a:endParaRPr>
          </a:p>
        </p:txBody>
      </p:sp>
      <p:sp>
        <p:nvSpPr>
          <p:cNvPr id="61450"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82F55970-4912-4E51-8D72-5656C6F3CB16}" type="slidenum">
              <a:rPr lang="es-EC" altLang="es-EC" sz="1400">
                <a:cs typeface="DejaVu Sans" panose="020B0603030804020204" pitchFamily="34" charset="0"/>
              </a:rPr>
              <a:pPr algn="r" eaLnBrk="1" hangingPunct="1">
                <a:lnSpc>
                  <a:spcPct val="95000"/>
                </a:lnSpc>
                <a:spcBef>
                  <a:spcPct val="0"/>
                </a:spcBef>
                <a:buClrTx/>
                <a:buFontTx/>
                <a:buNone/>
              </a:pPr>
              <a:t>54</a:t>
            </a:fld>
            <a:endParaRPr lang="es-EC" altLang="es-EC" sz="1400">
              <a:cs typeface="DejaVu Sans" panose="020B0603030804020204" pitchFamily="34" charset="0"/>
            </a:endParaRPr>
          </a:p>
        </p:txBody>
      </p:sp>
      <p:sp>
        <p:nvSpPr>
          <p:cNvPr id="61451"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ACCA8823-6551-4357-9CEB-34E6A02CE4F5}" type="slidenum">
              <a:rPr lang="es-EC" altLang="es-EC" sz="1400">
                <a:cs typeface="DejaVu Sans" panose="020B0603030804020204" pitchFamily="34" charset="0"/>
              </a:rPr>
              <a:pPr algn="r" eaLnBrk="1" hangingPunct="1">
                <a:lnSpc>
                  <a:spcPct val="95000"/>
                </a:lnSpc>
                <a:spcBef>
                  <a:spcPct val="0"/>
                </a:spcBef>
                <a:buClrTx/>
                <a:buFontTx/>
                <a:buNone/>
              </a:pPr>
              <a:t>54</a:t>
            </a:fld>
            <a:endParaRPr lang="es-EC" altLang="es-EC" sz="1400">
              <a:cs typeface="DejaVu Sans" panose="020B0603030804020204" pitchFamily="34" charset="0"/>
            </a:endParaRPr>
          </a:p>
        </p:txBody>
      </p:sp>
      <p:sp>
        <p:nvSpPr>
          <p:cNvPr id="61452"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D94B60C6-365A-4A21-B7BD-FD5C0597013C}" type="slidenum">
              <a:rPr lang="es-EC" altLang="es-EC" sz="1400">
                <a:cs typeface="DejaVu Sans" panose="020B0603030804020204" pitchFamily="34" charset="0"/>
              </a:rPr>
              <a:pPr algn="r" eaLnBrk="1" hangingPunct="1">
                <a:lnSpc>
                  <a:spcPct val="95000"/>
                </a:lnSpc>
                <a:spcBef>
                  <a:spcPct val="0"/>
                </a:spcBef>
                <a:buClrTx/>
                <a:buFontTx/>
                <a:buNone/>
              </a:pPr>
              <a:t>54</a:t>
            </a:fld>
            <a:endParaRPr lang="es-EC" altLang="es-EC" sz="1400">
              <a:cs typeface="DejaVu Sans" panose="020B0603030804020204" pitchFamily="34" charset="0"/>
            </a:endParaRPr>
          </a:p>
        </p:txBody>
      </p:sp>
      <p:sp>
        <p:nvSpPr>
          <p:cNvPr id="61453"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eaLnBrk="1" hangingPunct="1">
              <a:lnSpc>
                <a:spcPct val="93000"/>
              </a:lnSpc>
              <a:spcBef>
                <a:spcPct val="0"/>
              </a:spcBef>
              <a:buClrTx/>
              <a:buFontTx/>
              <a:buNone/>
            </a:pPr>
            <a:fld id="{6C2CA7B4-4953-4DFB-BE7D-F6CDB5BCD532}" type="slidenum">
              <a:rPr lang="es-EC" altLang="es-EC" sz="1400">
                <a:solidFill>
                  <a:srgbClr val="FFFFFF"/>
                </a:solidFill>
                <a:latin typeface="Arial" panose="020B0604020202020204" pitchFamily="34" charset="0"/>
                <a:cs typeface="DejaVu Sans" panose="020B0603030804020204" pitchFamily="34" charset="0"/>
              </a:rPr>
              <a:pPr eaLnBrk="1" hangingPunct="1">
                <a:lnSpc>
                  <a:spcPct val="93000"/>
                </a:lnSpc>
                <a:spcBef>
                  <a:spcPct val="0"/>
                </a:spcBef>
                <a:buClrTx/>
                <a:buFontTx/>
                <a:buNone/>
              </a:pPr>
              <a:t>54</a:t>
            </a:fld>
            <a:endParaRPr lang="es-EC" altLang="es-EC" sz="1400">
              <a:solidFill>
                <a:srgbClr val="FFFFFF"/>
              </a:solidFill>
              <a:latin typeface="Arial" panose="020B0604020202020204" pitchFamily="34" charset="0"/>
              <a:cs typeface="DejaVu Sans" panose="020B0603030804020204" pitchFamily="34" charset="0"/>
            </a:endParaRPr>
          </a:p>
        </p:txBody>
      </p:sp>
      <p:sp>
        <p:nvSpPr>
          <p:cNvPr id="61454"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43B17D62-8D9E-41A9-AA63-B46D20E40C05}"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54</a:t>
            </a:fld>
            <a:endParaRPr lang="es-EC" altLang="es-EC" sz="1400">
              <a:solidFill>
                <a:srgbClr val="FFFFFF"/>
              </a:solidFill>
              <a:cs typeface="DejaVu Sans" panose="020B0603030804020204" pitchFamily="34" charset="0"/>
            </a:endParaRPr>
          </a:p>
        </p:txBody>
      </p:sp>
      <p:sp>
        <p:nvSpPr>
          <p:cNvPr id="61455"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4BF249EC-5211-4875-B7FB-DDFCC32199BF}"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54</a:t>
            </a:fld>
            <a:endParaRPr lang="es-EC" altLang="es-EC" sz="1400">
              <a:solidFill>
                <a:srgbClr val="FFFFFF"/>
              </a:solidFill>
              <a:cs typeface="DejaVu Sans" panose="020B0603030804020204" pitchFamily="34" charset="0"/>
            </a:endParaRPr>
          </a:p>
        </p:txBody>
      </p:sp>
      <p:sp>
        <p:nvSpPr>
          <p:cNvPr id="61456"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9697C56-D8A4-4736-B815-7FD155F227EA}"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54</a:t>
            </a:fld>
            <a:endParaRPr lang="es-EC" altLang="es-EC" sz="1400">
              <a:solidFill>
                <a:srgbClr val="FFFFFF"/>
              </a:solidFill>
              <a:cs typeface="DejaVu Sans" panose="020B0603030804020204" pitchFamily="34" charset="0"/>
            </a:endParaRPr>
          </a:p>
        </p:txBody>
      </p:sp>
      <p:sp>
        <p:nvSpPr>
          <p:cNvPr id="61457"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61017DC-0AD1-44FD-98DA-97286F582B2D}"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54</a:t>
            </a:fld>
            <a:endParaRPr lang="es-EC" altLang="es-EC" sz="1400">
              <a:solidFill>
                <a:srgbClr val="FFFFFF"/>
              </a:solidFill>
              <a:cs typeface="DejaVu Sans" panose="020B0603030804020204" pitchFamily="34" charset="0"/>
            </a:endParaRPr>
          </a:p>
        </p:txBody>
      </p:sp>
      <p:sp>
        <p:nvSpPr>
          <p:cNvPr id="61458"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23DC41A9-41A1-4703-9AA9-E35E858E3B1C}"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54</a:t>
            </a:fld>
            <a:endParaRPr lang="es-EC" altLang="es-EC" sz="1400">
              <a:solidFill>
                <a:srgbClr val="FFFFFF"/>
              </a:solidFill>
              <a:cs typeface="DejaVu Sans" panose="020B0603030804020204" pitchFamily="34" charset="0"/>
            </a:endParaRPr>
          </a:p>
        </p:txBody>
      </p:sp>
      <p:sp>
        <p:nvSpPr>
          <p:cNvPr id="61459"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FBE395A0-16EE-4C84-875D-FFE9724D293A}"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54</a:t>
            </a:fld>
            <a:endParaRPr lang="es-EC" altLang="es-EC" sz="1400">
              <a:solidFill>
                <a:srgbClr val="FFFFFF"/>
              </a:solidFill>
              <a:cs typeface="DejaVu Sans" panose="020B0603030804020204" pitchFamily="34" charset="0"/>
            </a:endParaRPr>
          </a:p>
        </p:txBody>
      </p:sp>
      <p:sp>
        <p:nvSpPr>
          <p:cNvPr id="61460" name="Rectangle 18"/>
          <p:cNvSpPr>
            <a:spLocks noChangeArrowheads="1"/>
          </p:cNvSpPr>
          <p:nvPr/>
        </p:nvSpPr>
        <p:spPr bwMode="auto">
          <a:xfrm>
            <a:off x="735013" y="5429250"/>
            <a:ext cx="5878512"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648835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9pPr>
          </a:lstStyle>
          <a:p>
            <a:fld id="{1C0A39CE-DE5B-461D-872C-52F27BCC19CC}" type="slidenum">
              <a:rPr lang="es-EC" altLang="es-EC" smtClean="0">
                <a:solidFill>
                  <a:srgbClr val="000000"/>
                </a:solidFill>
                <a:latin typeface="Times New Roman" panose="02020603050405020304" pitchFamily="18" charset="0"/>
              </a:rPr>
              <a:pPr/>
              <a:t>55</a:t>
            </a:fld>
            <a:endParaRPr lang="es-EC" altLang="es-EC" smtClean="0">
              <a:solidFill>
                <a:srgbClr val="000000"/>
              </a:solidFill>
              <a:latin typeface="Times New Roman" panose="02020603050405020304" pitchFamily="18" charset="0"/>
            </a:endParaRPr>
          </a:p>
        </p:txBody>
      </p:sp>
      <p:sp>
        <p:nvSpPr>
          <p:cNvPr id="51203" name="Text Box 1"/>
          <p:cNvSpPr txBox="1">
            <a:spLocks noChangeArrowheads="1"/>
          </p:cNvSpPr>
          <p:nvPr/>
        </p:nvSpPr>
        <p:spPr bwMode="auto">
          <a:xfrm>
            <a:off x="4373563" y="10317163"/>
            <a:ext cx="3343275"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89C3BD73-E143-4C89-A4FE-3C3E59BE9F2A}"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55</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4" name="Text Box 2"/>
          <p:cNvSpPr txBox="1">
            <a:spLocks noChangeArrowheads="1"/>
          </p:cNvSpPr>
          <p:nvPr/>
        </p:nvSpPr>
        <p:spPr bwMode="auto">
          <a:xfrm>
            <a:off x="4373563" y="10317163"/>
            <a:ext cx="33448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5428448F-27AE-431B-BCAD-F863D1CBAC68}"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55</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5" name="Text Box 3"/>
          <p:cNvSpPr txBox="1">
            <a:spLocks noChangeArrowheads="1"/>
          </p:cNvSpPr>
          <p:nvPr/>
        </p:nvSpPr>
        <p:spPr bwMode="auto">
          <a:xfrm>
            <a:off x="4373563" y="10317163"/>
            <a:ext cx="335121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BA697702-8291-49D4-AF36-A9B9719811CB}"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55</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6" name="Rectangle 4"/>
          <p:cNvSpPr>
            <a:spLocks noChangeArrowheads="1"/>
          </p:cNvSpPr>
          <p:nvPr/>
        </p:nvSpPr>
        <p:spPr bwMode="auto">
          <a:xfrm>
            <a:off x="3860800" y="9429750"/>
            <a:ext cx="295275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1836" tIns="45918" rIns="91836" bIns="45918"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buSzPct val="100000"/>
            </a:pPr>
            <a:fld id="{DD62AF5A-C4FF-477D-B942-04128D7A7F4D}" type="slidenum">
              <a:rPr lang="es-EC" altLang="es-EC" sz="1200">
                <a:solidFill>
                  <a:srgbClr val="000000"/>
                </a:solidFill>
                <a:cs typeface="Arial" panose="020B0604020202020204" pitchFamily="34" charset="0"/>
              </a:rPr>
              <a:pPr algn="r">
                <a:buSzPct val="100000"/>
              </a:pPr>
              <a:t>55</a:t>
            </a:fld>
            <a:endParaRPr lang="es-EC" altLang="es-EC" sz="1200">
              <a:solidFill>
                <a:srgbClr val="000000"/>
              </a:solidFill>
              <a:cs typeface="Arial" panose="020B0604020202020204" pitchFamily="34" charset="0"/>
            </a:endParaRPr>
          </a:p>
        </p:txBody>
      </p:sp>
      <p:sp>
        <p:nvSpPr>
          <p:cNvPr id="51207" name="Rectangle 5"/>
          <p:cNvSpPr>
            <a:spLocks noChangeArrowheads="1"/>
          </p:cNvSpPr>
          <p:nvPr/>
        </p:nvSpPr>
        <p:spPr bwMode="auto">
          <a:xfrm>
            <a:off x="4252913" y="11028363"/>
            <a:ext cx="3240087"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8" name="Rectangle 6"/>
          <p:cNvSpPr>
            <a:spLocks noChangeArrowheads="1"/>
          </p:cNvSpPr>
          <p:nvPr/>
        </p:nvSpPr>
        <p:spPr bwMode="auto">
          <a:xfrm>
            <a:off x="4252913" y="11028363"/>
            <a:ext cx="324961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9" name="Rectangle 7"/>
          <p:cNvSpPr>
            <a:spLocks noChangeArrowheads="1"/>
          </p:cNvSpPr>
          <p:nvPr/>
        </p:nvSpPr>
        <p:spPr bwMode="auto">
          <a:xfrm>
            <a:off x="4252913" y="11028363"/>
            <a:ext cx="3252787"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0" name="Rectangle 8"/>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1" name="Rectangle 9"/>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2" name="Rectangle 10"/>
          <p:cNvSpPr>
            <a:spLocks noChangeArrowheads="1"/>
          </p:cNvSpPr>
          <p:nvPr/>
        </p:nvSpPr>
        <p:spPr bwMode="auto">
          <a:xfrm>
            <a:off x="4252913" y="11028363"/>
            <a:ext cx="3259137"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3" name="Rectangle 11"/>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4" name="Rectangle 12"/>
          <p:cNvSpPr>
            <a:spLocks noChangeArrowheads="1"/>
          </p:cNvSpPr>
          <p:nvPr/>
        </p:nvSpPr>
        <p:spPr bwMode="auto">
          <a:xfrm>
            <a:off x="4252913" y="11026775"/>
            <a:ext cx="3241675"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5" name="Rectangle 13"/>
          <p:cNvSpPr>
            <a:spLocks noChangeArrowheads="1"/>
          </p:cNvSpPr>
          <p:nvPr/>
        </p:nvSpPr>
        <p:spPr bwMode="auto">
          <a:xfrm>
            <a:off x="4252913" y="11026775"/>
            <a:ext cx="3243262"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6" name="Rectangle 14"/>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7" name="Rectangle 15"/>
          <p:cNvSpPr>
            <a:spLocks noChangeArrowheads="1"/>
          </p:cNvSpPr>
          <p:nvPr/>
        </p:nvSpPr>
        <p:spPr bwMode="auto">
          <a:xfrm>
            <a:off x="4252913" y="11026775"/>
            <a:ext cx="3246437" cy="56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8" name="Rectangle 16"/>
          <p:cNvSpPr>
            <a:spLocks noChangeArrowheads="1"/>
          </p:cNvSpPr>
          <p:nvPr/>
        </p:nvSpPr>
        <p:spPr bwMode="auto">
          <a:xfrm>
            <a:off x="4252913" y="11026775"/>
            <a:ext cx="3248025"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9" name="Rectangle 17"/>
          <p:cNvSpPr>
            <a:spLocks noChangeArrowheads="1"/>
          </p:cNvSpPr>
          <p:nvPr/>
        </p:nvSpPr>
        <p:spPr bwMode="auto">
          <a:xfrm>
            <a:off x="4252913" y="11026775"/>
            <a:ext cx="3249612" cy="569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0" name="Rectangle 18"/>
          <p:cNvSpPr>
            <a:spLocks noChangeArrowheads="1"/>
          </p:cNvSpPr>
          <p:nvPr/>
        </p:nvSpPr>
        <p:spPr bwMode="auto">
          <a:xfrm>
            <a:off x="4252913" y="11026775"/>
            <a:ext cx="32512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1" name="Rectangle 19"/>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2" name="Rectangle 20"/>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3" name="Rectangle 21"/>
          <p:cNvSpPr>
            <a:spLocks noChangeArrowheads="1"/>
          </p:cNvSpPr>
          <p:nvPr/>
        </p:nvSpPr>
        <p:spPr bwMode="auto">
          <a:xfrm>
            <a:off x="750888" y="5513388"/>
            <a:ext cx="6010275" cy="522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4" name="Marcador de notas 1"/>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s-EC" altLang="es-EC" b="1" smtClean="0"/>
          </a:p>
        </p:txBody>
      </p:sp>
    </p:spTree>
    <p:extLst>
      <p:ext uri="{BB962C8B-B14F-4D97-AF65-F5344CB8AC3E}">
        <p14:creationId xmlns:p14="http://schemas.microsoft.com/office/powerpoint/2010/main" val="3192629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A73F0EFA-50E0-469D-B8A7-91DC62D5E92F}" type="slidenum">
              <a:rPr lang="es-EC" altLang="es-EC" sz="1400" smtClean="0"/>
              <a:pPr>
                <a:spcBef>
                  <a:spcPct val="0"/>
                </a:spcBef>
                <a:buClrTx/>
                <a:buFontTx/>
                <a:buNone/>
              </a:pPr>
              <a:t>56</a:t>
            </a:fld>
            <a:endParaRPr lang="es-EC" altLang="es-EC" sz="1400" smtClean="0"/>
          </a:p>
        </p:txBody>
      </p:sp>
      <p:sp>
        <p:nvSpPr>
          <p:cNvPr id="81923"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hangingPunct="0">
              <a:lnSpc>
                <a:spcPct val="95000"/>
              </a:lnSpc>
              <a:spcBef>
                <a:spcPct val="0"/>
              </a:spcBef>
              <a:spcAft>
                <a:spcPct val="0"/>
              </a:spcAft>
              <a:buClrTx/>
              <a:buFontTx/>
              <a:buNone/>
            </a:pPr>
            <a:fld id="{71460516-19C2-434E-AAD5-1F0DA17D0FD0}" type="slidenum">
              <a:rPr lang="es-EC" altLang="es-EC" sz="1400">
                <a:ea typeface="Microsoft YaHei" panose="020B0503020204020204" pitchFamily="34" charset="-122"/>
                <a:cs typeface="DejaVu Sans" panose="020B0603030804020204" pitchFamily="34" charset="0"/>
              </a:rPr>
              <a:pPr algn="r" defTabSz="449263" fontAlgn="base" hangingPunct="0">
                <a:lnSpc>
                  <a:spcPct val="95000"/>
                </a:lnSpc>
                <a:spcBef>
                  <a:spcPct val="0"/>
                </a:spcBef>
                <a:spcAft>
                  <a:spcPct val="0"/>
                </a:spcAft>
                <a:buClrTx/>
                <a:buFontTx/>
                <a:buNone/>
              </a:pPr>
              <a:t>56</a:t>
            </a:fld>
            <a:endParaRPr lang="es-EC" altLang="es-EC" sz="1400">
              <a:ea typeface="Microsoft YaHei" panose="020B0503020204020204" pitchFamily="34" charset="-122"/>
              <a:cs typeface="DejaVu Sans" panose="020B0603030804020204" pitchFamily="34" charset="0"/>
            </a:endParaRPr>
          </a:p>
        </p:txBody>
      </p:sp>
      <p:sp>
        <p:nvSpPr>
          <p:cNvPr id="81924"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hangingPunct="0">
              <a:lnSpc>
                <a:spcPct val="95000"/>
              </a:lnSpc>
              <a:spcBef>
                <a:spcPct val="0"/>
              </a:spcBef>
              <a:spcAft>
                <a:spcPct val="0"/>
              </a:spcAft>
              <a:buClrTx/>
              <a:buFontTx/>
              <a:buNone/>
            </a:pPr>
            <a:fld id="{6811B121-CC50-4006-B030-34B08FE3ABA5}" type="slidenum">
              <a:rPr lang="es-EC" altLang="es-EC" sz="1400">
                <a:ea typeface="Microsoft YaHei" panose="020B0503020204020204" pitchFamily="34" charset="-122"/>
                <a:cs typeface="DejaVu Sans" panose="020B0603030804020204" pitchFamily="34" charset="0"/>
              </a:rPr>
              <a:pPr algn="r" defTabSz="449263" fontAlgn="base" hangingPunct="0">
                <a:lnSpc>
                  <a:spcPct val="95000"/>
                </a:lnSpc>
                <a:spcBef>
                  <a:spcPct val="0"/>
                </a:spcBef>
                <a:spcAft>
                  <a:spcPct val="0"/>
                </a:spcAft>
                <a:buClrTx/>
                <a:buFontTx/>
                <a:buNone/>
              </a:pPr>
              <a:t>56</a:t>
            </a:fld>
            <a:endParaRPr lang="es-EC" altLang="es-EC" sz="1400">
              <a:ea typeface="Microsoft YaHei" panose="020B0503020204020204" pitchFamily="34" charset="-122"/>
              <a:cs typeface="DejaVu Sans" panose="020B0603030804020204" pitchFamily="34" charset="0"/>
            </a:endParaRPr>
          </a:p>
        </p:txBody>
      </p:sp>
      <p:sp>
        <p:nvSpPr>
          <p:cNvPr id="81925"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hangingPunct="0">
              <a:lnSpc>
                <a:spcPct val="95000"/>
              </a:lnSpc>
              <a:spcBef>
                <a:spcPct val="0"/>
              </a:spcBef>
              <a:spcAft>
                <a:spcPct val="0"/>
              </a:spcAft>
              <a:buClrTx/>
              <a:buFontTx/>
              <a:buNone/>
            </a:pPr>
            <a:fld id="{C7BACB61-8459-45C3-A4E7-9269A463F6F7}" type="slidenum">
              <a:rPr lang="es-EC" altLang="es-EC" sz="1400">
                <a:ea typeface="Microsoft YaHei" panose="020B0503020204020204" pitchFamily="34" charset="-122"/>
                <a:cs typeface="DejaVu Sans" panose="020B0603030804020204" pitchFamily="34" charset="0"/>
              </a:rPr>
              <a:pPr algn="r" defTabSz="449263" fontAlgn="base" hangingPunct="0">
                <a:lnSpc>
                  <a:spcPct val="95000"/>
                </a:lnSpc>
                <a:spcBef>
                  <a:spcPct val="0"/>
                </a:spcBef>
                <a:spcAft>
                  <a:spcPct val="0"/>
                </a:spcAft>
                <a:buClrTx/>
                <a:buFontTx/>
                <a:buNone/>
              </a:pPr>
              <a:t>56</a:t>
            </a:fld>
            <a:endParaRPr lang="es-EC" altLang="es-EC" sz="1400">
              <a:ea typeface="Microsoft YaHei" panose="020B0503020204020204" pitchFamily="34" charset="-122"/>
              <a:cs typeface="DejaVu Sans" panose="020B0603030804020204" pitchFamily="34" charset="0"/>
            </a:endParaRPr>
          </a:p>
        </p:txBody>
      </p:sp>
      <p:sp>
        <p:nvSpPr>
          <p:cNvPr id="81926"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spcBef>
                <a:spcPct val="0"/>
              </a:spcBef>
              <a:spcAft>
                <a:spcPct val="0"/>
              </a:spcAft>
              <a:buClrTx/>
              <a:buFontTx/>
              <a:buNone/>
            </a:pPr>
            <a:fld id="{E75E3C87-A7EF-443E-94CC-3F29AA72E6EA}" type="slidenum">
              <a:rPr lang="es-EC" altLang="es-EC">
                <a:latin typeface="Arial" panose="020B0604020202020204" pitchFamily="34" charset="0"/>
                <a:ea typeface="Microsoft YaHei" panose="020B0503020204020204" pitchFamily="34" charset="-122"/>
                <a:cs typeface="DejaVu Sans" panose="020B0603030804020204" pitchFamily="34" charset="0"/>
              </a:rPr>
              <a:pPr algn="r" defTabSz="449263" fontAlgn="base">
                <a:spcBef>
                  <a:spcPct val="0"/>
                </a:spcBef>
                <a:spcAft>
                  <a:spcPct val="0"/>
                </a:spcAft>
                <a:buClrTx/>
                <a:buFontTx/>
                <a:buNone/>
              </a:pPr>
              <a:t>56</a:t>
            </a:fld>
            <a:endParaRPr lang="es-EC" altLang="es-EC">
              <a:latin typeface="Arial" panose="020B0604020202020204" pitchFamily="34" charset="0"/>
              <a:ea typeface="Microsoft YaHei" panose="020B0503020204020204" pitchFamily="34" charset="-122"/>
              <a:cs typeface="DejaVu Sans" panose="020B0603030804020204" pitchFamily="34" charset="0"/>
            </a:endParaRPr>
          </a:p>
        </p:txBody>
      </p:sp>
      <p:sp>
        <p:nvSpPr>
          <p:cNvPr id="81927"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38954405-B2E9-4BEE-88B8-B811214470C3}" type="slidenum">
              <a:rPr lang="es-EC" altLang="es-EC" sz="1400">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ea typeface="Microsoft YaHei" panose="020B0503020204020204" pitchFamily="34" charset="-122"/>
              <a:cs typeface="DejaVu Sans" panose="020B0603030804020204" pitchFamily="34" charset="0"/>
            </a:endParaRPr>
          </a:p>
        </p:txBody>
      </p:sp>
      <p:sp>
        <p:nvSpPr>
          <p:cNvPr id="81928"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FB4FD891-A6C3-45CC-B21C-30E1D5DC22F4}" type="slidenum">
              <a:rPr lang="es-EC" altLang="es-EC" sz="1400">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ea typeface="Microsoft YaHei" panose="020B0503020204020204" pitchFamily="34" charset="-122"/>
              <a:cs typeface="DejaVu Sans" panose="020B0603030804020204" pitchFamily="34" charset="0"/>
            </a:endParaRPr>
          </a:p>
        </p:txBody>
      </p:sp>
      <p:sp>
        <p:nvSpPr>
          <p:cNvPr id="81929"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F21364B7-3181-4D02-AE29-3497540F5ED7}" type="slidenum">
              <a:rPr lang="es-EC" altLang="es-EC" sz="1400">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ea typeface="Microsoft YaHei" panose="020B0503020204020204" pitchFamily="34" charset="-122"/>
              <a:cs typeface="DejaVu Sans" panose="020B0603030804020204" pitchFamily="34" charset="0"/>
            </a:endParaRPr>
          </a:p>
        </p:txBody>
      </p:sp>
      <p:sp>
        <p:nvSpPr>
          <p:cNvPr id="81930"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2B7427F9-27B0-4D1E-A3CE-675D87F8DAAE}" type="slidenum">
              <a:rPr lang="es-EC" altLang="es-EC" sz="1400">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ea typeface="Microsoft YaHei" panose="020B0503020204020204" pitchFamily="34" charset="-122"/>
              <a:cs typeface="DejaVu Sans" panose="020B0603030804020204" pitchFamily="34" charset="0"/>
            </a:endParaRPr>
          </a:p>
        </p:txBody>
      </p:sp>
      <p:sp>
        <p:nvSpPr>
          <p:cNvPr id="81931"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F7808E33-A084-4ABB-9D5B-07C8EFC0A607}" type="slidenum">
              <a:rPr lang="es-EC" altLang="es-EC" sz="1400">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ea typeface="Microsoft YaHei" panose="020B0503020204020204" pitchFamily="34" charset="-122"/>
              <a:cs typeface="DejaVu Sans" panose="020B0603030804020204" pitchFamily="34" charset="0"/>
            </a:endParaRPr>
          </a:p>
        </p:txBody>
      </p:sp>
      <p:sp>
        <p:nvSpPr>
          <p:cNvPr id="81932"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CC8CE9C9-B619-4E7D-ADCB-793165E82C1E}" type="slidenum">
              <a:rPr lang="es-EC" altLang="es-EC" sz="1400">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ea typeface="Microsoft YaHei" panose="020B0503020204020204" pitchFamily="34" charset="-122"/>
              <a:cs typeface="DejaVu Sans" panose="020B0603030804020204" pitchFamily="34" charset="0"/>
            </a:endParaRPr>
          </a:p>
        </p:txBody>
      </p:sp>
      <p:sp>
        <p:nvSpPr>
          <p:cNvPr id="81933"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defTabSz="449263" fontAlgn="base">
              <a:lnSpc>
                <a:spcPct val="93000"/>
              </a:lnSpc>
              <a:spcBef>
                <a:spcPct val="0"/>
              </a:spcBef>
              <a:spcAft>
                <a:spcPct val="0"/>
              </a:spcAft>
              <a:buClrTx/>
              <a:buFontTx/>
              <a:buNone/>
            </a:pPr>
            <a:fld id="{3D5BEF15-9B65-4D31-9787-E60B01E1B422}" type="slidenum">
              <a:rPr lang="es-EC" altLang="es-EC" sz="1400">
                <a:solidFill>
                  <a:srgbClr val="FFFFFF"/>
                </a:solidFill>
                <a:latin typeface="Arial" panose="020B0604020202020204" pitchFamily="34" charset="0"/>
                <a:ea typeface="Microsoft YaHei" panose="020B0503020204020204" pitchFamily="34" charset="-122"/>
                <a:cs typeface="DejaVu Sans" panose="020B0603030804020204" pitchFamily="34" charset="0"/>
              </a:rPr>
              <a:pPr defTabSz="449263" fontAlgn="base">
                <a:lnSpc>
                  <a:spcPct val="93000"/>
                </a:lnSpc>
                <a:spcBef>
                  <a:spcPct val="0"/>
                </a:spcBef>
                <a:spcAft>
                  <a:spcPct val="0"/>
                </a:spcAft>
                <a:buClrTx/>
                <a:buFontTx/>
                <a:buNone/>
              </a:pPr>
              <a:t>56</a:t>
            </a:fld>
            <a:endParaRPr lang="es-EC" altLang="es-EC" sz="1400">
              <a:solidFill>
                <a:srgbClr val="FFFFFF"/>
              </a:solidFill>
              <a:latin typeface="Arial" panose="020B0604020202020204" pitchFamily="34" charset="0"/>
              <a:ea typeface="Microsoft YaHei" panose="020B0503020204020204" pitchFamily="34" charset="-122"/>
              <a:cs typeface="DejaVu Sans" panose="020B0603030804020204" pitchFamily="34" charset="0"/>
            </a:endParaRPr>
          </a:p>
        </p:txBody>
      </p:sp>
      <p:sp>
        <p:nvSpPr>
          <p:cNvPr id="81934"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A4355F50-9970-4E60-A204-785B9A200AB7}" type="slidenum">
              <a:rPr lang="es-EC" altLang="es-EC" sz="1400">
                <a:solidFill>
                  <a:srgbClr val="FFFFFF"/>
                </a:solidFill>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solidFill>
                <a:srgbClr val="FFFFFF"/>
              </a:solidFill>
              <a:ea typeface="Microsoft YaHei" panose="020B0503020204020204" pitchFamily="34" charset="-122"/>
              <a:cs typeface="DejaVu Sans" panose="020B0603030804020204" pitchFamily="34" charset="0"/>
            </a:endParaRPr>
          </a:p>
        </p:txBody>
      </p:sp>
      <p:sp>
        <p:nvSpPr>
          <p:cNvPr id="81935"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3E0FA825-7E6C-4AAC-A739-DEC9FFB22DA0}" type="slidenum">
              <a:rPr lang="es-EC" altLang="es-EC" sz="1400">
                <a:solidFill>
                  <a:srgbClr val="FFFFFF"/>
                </a:solidFill>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solidFill>
                <a:srgbClr val="FFFFFF"/>
              </a:solidFill>
              <a:ea typeface="Microsoft YaHei" panose="020B0503020204020204" pitchFamily="34" charset="-122"/>
              <a:cs typeface="DejaVu Sans" panose="020B0603030804020204" pitchFamily="34" charset="0"/>
            </a:endParaRPr>
          </a:p>
        </p:txBody>
      </p:sp>
      <p:sp>
        <p:nvSpPr>
          <p:cNvPr id="81936"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4DEFD9E8-5662-4E44-B9BC-E203F74859B4}" type="slidenum">
              <a:rPr lang="es-EC" altLang="es-EC" sz="1400">
                <a:solidFill>
                  <a:srgbClr val="FFFFFF"/>
                </a:solidFill>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solidFill>
                <a:srgbClr val="FFFFFF"/>
              </a:solidFill>
              <a:ea typeface="Microsoft YaHei" panose="020B0503020204020204" pitchFamily="34" charset="-122"/>
              <a:cs typeface="DejaVu Sans" panose="020B0603030804020204" pitchFamily="34" charset="0"/>
            </a:endParaRPr>
          </a:p>
        </p:txBody>
      </p:sp>
      <p:sp>
        <p:nvSpPr>
          <p:cNvPr id="81937"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36067D81-ED0B-4273-B442-F05367D201F2}" type="slidenum">
              <a:rPr lang="es-EC" altLang="es-EC" sz="1400">
                <a:solidFill>
                  <a:srgbClr val="FFFFFF"/>
                </a:solidFill>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solidFill>
                <a:srgbClr val="FFFFFF"/>
              </a:solidFill>
              <a:ea typeface="Microsoft YaHei" panose="020B0503020204020204" pitchFamily="34" charset="-122"/>
              <a:cs typeface="DejaVu Sans" panose="020B0603030804020204" pitchFamily="34" charset="0"/>
            </a:endParaRPr>
          </a:p>
        </p:txBody>
      </p:sp>
      <p:sp>
        <p:nvSpPr>
          <p:cNvPr id="81938"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80FD2C4C-F705-4C5B-8792-C8913B86BE42}" type="slidenum">
              <a:rPr lang="es-EC" altLang="es-EC" sz="1400">
                <a:solidFill>
                  <a:srgbClr val="FFFFFF"/>
                </a:solidFill>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solidFill>
                <a:srgbClr val="FFFFFF"/>
              </a:solidFill>
              <a:ea typeface="Microsoft YaHei" panose="020B0503020204020204" pitchFamily="34" charset="-122"/>
              <a:cs typeface="DejaVu Sans" panose="020B0603030804020204" pitchFamily="34" charset="0"/>
            </a:endParaRPr>
          </a:p>
        </p:txBody>
      </p:sp>
      <p:sp>
        <p:nvSpPr>
          <p:cNvPr id="81939"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defTabSz="449263" fontAlgn="base">
              <a:lnSpc>
                <a:spcPct val="95000"/>
              </a:lnSpc>
              <a:spcBef>
                <a:spcPct val="0"/>
              </a:spcBef>
              <a:spcAft>
                <a:spcPct val="0"/>
              </a:spcAft>
              <a:buClrTx/>
              <a:buFontTx/>
              <a:buNone/>
            </a:pPr>
            <a:fld id="{99C663E0-FA7D-4ED8-8499-45E2485621C3}" type="slidenum">
              <a:rPr lang="es-EC" altLang="es-EC" sz="1400">
                <a:solidFill>
                  <a:srgbClr val="FFFFFF"/>
                </a:solidFill>
                <a:ea typeface="Microsoft YaHei" panose="020B0503020204020204" pitchFamily="34" charset="-122"/>
                <a:cs typeface="DejaVu Sans" panose="020B0603030804020204" pitchFamily="34" charset="0"/>
              </a:rPr>
              <a:pPr algn="r" defTabSz="449263" fontAlgn="base">
                <a:lnSpc>
                  <a:spcPct val="95000"/>
                </a:lnSpc>
                <a:spcBef>
                  <a:spcPct val="0"/>
                </a:spcBef>
                <a:spcAft>
                  <a:spcPct val="0"/>
                </a:spcAft>
                <a:buClrTx/>
                <a:buFontTx/>
                <a:buNone/>
              </a:pPr>
              <a:t>56</a:t>
            </a:fld>
            <a:endParaRPr lang="es-EC" altLang="es-EC" sz="1400">
              <a:solidFill>
                <a:srgbClr val="FFFFFF"/>
              </a:solidFill>
              <a:ea typeface="Microsoft YaHei" panose="020B0503020204020204" pitchFamily="34" charset="-122"/>
              <a:cs typeface="DejaVu Sans" panose="020B0603030804020204" pitchFamily="34" charset="0"/>
            </a:endParaRPr>
          </a:p>
        </p:txBody>
      </p:sp>
      <p:sp>
        <p:nvSpPr>
          <p:cNvPr id="81940" name="Rectangle 18"/>
          <p:cNvSpPr>
            <a:spLocks noChangeArrowheads="1"/>
          </p:cNvSpPr>
          <p:nvPr/>
        </p:nvSpPr>
        <p:spPr bwMode="auto">
          <a:xfrm>
            <a:off x="735013" y="5429250"/>
            <a:ext cx="5878512"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buClr>
                <a:srgbClr val="000000"/>
              </a:buClr>
              <a:buSzPct val="100000"/>
              <a:buFont typeface="Times New Roman" panose="02020603050405020304" pitchFamily="18" charset="0"/>
              <a:buNone/>
            </a:pPr>
            <a:endParaRPr lang="es-EC" altLang="es-EC">
              <a:solidFill>
                <a:srgbClr val="FFFFFF"/>
              </a:solidFill>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5020844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9EDC1944-0FF2-42CB-91D0-94DA4FCB0427}" type="slidenum">
              <a:rPr lang="es-EC" altLang="es-EC" sz="1400" smtClean="0"/>
              <a:pPr>
                <a:spcBef>
                  <a:spcPct val="0"/>
                </a:spcBef>
                <a:buClrTx/>
                <a:buFontTx/>
                <a:buNone/>
              </a:pPr>
              <a:t>59</a:t>
            </a:fld>
            <a:endParaRPr lang="es-EC" altLang="es-EC" sz="1400" smtClean="0"/>
          </a:p>
        </p:txBody>
      </p:sp>
      <p:sp>
        <p:nvSpPr>
          <p:cNvPr id="7171"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55750D6-937B-4312-BD8D-5F295C9D4A02}" type="slidenum">
              <a:rPr lang="es-EC" altLang="es-EC" sz="1400">
                <a:cs typeface="DejaVu Sans" panose="020B0603030804020204" pitchFamily="34" charset="0"/>
              </a:rPr>
              <a:pPr algn="r" eaLnBrk="1">
                <a:lnSpc>
                  <a:spcPct val="95000"/>
                </a:lnSpc>
                <a:spcBef>
                  <a:spcPct val="0"/>
                </a:spcBef>
                <a:buClrTx/>
                <a:buFontTx/>
                <a:buNone/>
              </a:pPr>
              <a:t>59</a:t>
            </a:fld>
            <a:endParaRPr lang="es-EC" altLang="es-EC" sz="1400">
              <a:cs typeface="DejaVu Sans" panose="020B0603030804020204" pitchFamily="34" charset="0"/>
            </a:endParaRPr>
          </a:p>
        </p:txBody>
      </p:sp>
      <p:sp>
        <p:nvSpPr>
          <p:cNvPr id="7172"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2E0FC8CA-1C95-4084-A2BF-E9E579879B19}" type="slidenum">
              <a:rPr lang="es-EC" altLang="es-EC" sz="1400">
                <a:cs typeface="DejaVu Sans" panose="020B0603030804020204" pitchFamily="34" charset="0"/>
              </a:rPr>
              <a:pPr algn="r" eaLnBrk="1">
                <a:lnSpc>
                  <a:spcPct val="95000"/>
                </a:lnSpc>
                <a:spcBef>
                  <a:spcPct val="0"/>
                </a:spcBef>
                <a:buClrTx/>
                <a:buFontTx/>
                <a:buNone/>
              </a:pPr>
              <a:t>59</a:t>
            </a:fld>
            <a:endParaRPr lang="es-EC" altLang="es-EC" sz="1400">
              <a:cs typeface="DejaVu Sans" panose="020B0603030804020204" pitchFamily="34" charset="0"/>
            </a:endParaRPr>
          </a:p>
        </p:txBody>
      </p:sp>
      <p:sp>
        <p:nvSpPr>
          <p:cNvPr id="7173"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7C0E22E-8314-4F53-8649-1514B0E33FDD}" type="slidenum">
              <a:rPr lang="es-EC" altLang="es-EC" sz="1400">
                <a:cs typeface="DejaVu Sans" panose="020B0603030804020204" pitchFamily="34" charset="0"/>
              </a:rPr>
              <a:pPr algn="r" eaLnBrk="1">
                <a:lnSpc>
                  <a:spcPct val="95000"/>
                </a:lnSpc>
                <a:spcBef>
                  <a:spcPct val="0"/>
                </a:spcBef>
                <a:buClrTx/>
                <a:buFontTx/>
                <a:buNone/>
              </a:pPr>
              <a:t>59</a:t>
            </a:fld>
            <a:endParaRPr lang="es-EC" altLang="es-EC" sz="1400">
              <a:cs typeface="DejaVu Sans" panose="020B0603030804020204" pitchFamily="34" charset="0"/>
            </a:endParaRPr>
          </a:p>
        </p:txBody>
      </p:sp>
      <p:sp>
        <p:nvSpPr>
          <p:cNvPr id="7174"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F807123B-4392-4468-A962-26770129FAEC}" type="slidenum">
              <a:rPr lang="es-EC" altLang="es-EC">
                <a:latin typeface="Arial" panose="020B0604020202020204" pitchFamily="34" charset="0"/>
                <a:cs typeface="DejaVu Sans" panose="020B0603030804020204" pitchFamily="34" charset="0"/>
              </a:rPr>
              <a:pPr algn="r" eaLnBrk="1" hangingPunct="1">
                <a:spcBef>
                  <a:spcPct val="0"/>
                </a:spcBef>
                <a:buClrTx/>
                <a:buFontTx/>
                <a:buNone/>
              </a:pPr>
              <a:t>59</a:t>
            </a:fld>
            <a:endParaRPr lang="es-EC" altLang="es-EC">
              <a:latin typeface="Arial" panose="020B0604020202020204" pitchFamily="34" charset="0"/>
              <a:cs typeface="DejaVu Sans" panose="020B0603030804020204" pitchFamily="34" charset="0"/>
            </a:endParaRPr>
          </a:p>
        </p:txBody>
      </p:sp>
      <p:sp>
        <p:nvSpPr>
          <p:cNvPr id="7175"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0C1D6DB8-E537-4B07-810D-F053FBC5D6A4}" type="slidenum">
              <a:rPr lang="es-EC" altLang="es-EC" sz="1400">
                <a:cs typeface="DejaVu Sans" panose="020B0603030804020204" pitchFamily="34" charset="0"/>
              </a:rPr>
              <a:pPr algn="r" eaLnBrk="1" hangingPunct="1">
                <a:lnSpc>
                  <a:spcPct val="95000"/>
                </a:lnSpc>
                <a:spcBef>
                  <a:spcPct val="0"/>
                </a:spcBef>
                <a:buClrTx/>
                <a:buFontTx/>
                <a:buNone/>
              </a:pPr>
              <a:t>59</a:t>
            </a:fld>
            <a:endParaRPr lang="es-EC" altLang="es-EC" sz="1400">
              <a:cs typeface="DejaVu Sans" panose="020B0603030804020204" pitchFamily="34" charset="0"/>
            </a:endParaRPr>
          </a:p>
        </p:txBody>
      </p:sp>
      <p:sp>
        <p:nvSpPr>
          <p:cNvPr id="7176"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940F75A6-B604-4107-AD89-4B46F0A260AB}" type="slidenum">
              <a:rPr lang="es-EC" altLang="es-EC" sz="1400">
                <a:cs typeface="DejaVu Sans" panose="020B0603030804020204" pitchFamily="34" charset="0"/>
              </a:rPr>
              <a:pPr algn="r" eaLnBrk="1" hangingPunct="1">
                <a:lnSpc>
                  <a:spcPct val="95000"/>
                </a:lnSpc>
                <a:spcBef>
                  <a:spcPct val="0"/>
                </a:spcBef>
                <a:buClrTx/>
                <a:buFontTx/>
                <a:buNone/>
              </a:pPr>
              <a:t>59</a:t>
            </a:fld>
            <a:endParaRPr lang="es-EC" altLang="es-EC" sz="1400">
              <a:cs typeface="DejaVu Sans" panose="020B0603030804020204" pitchFamily="34" charset="0"/>
            </a:endParaRPr>
          </a:p>
        </p:txBody>
      </p:sp>
      <p:sp>
        <p:nvSpPr>
          <p:cNvPr id="7177"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6B54D9FB-D9D3-4CD0-AD06-FB4CCE0FD9C4}" type="slidenum">
              <a:rPr lang="es-EC" altLang="es-EC" sz="1400">
                <a:cs typeface="DejaVu Sans" panose="020B0603030804020204" pitchFamily="34" charset="0"/>
              </a:rPr>
              <a:pPr algn="r" eaLnBrk="1" hangingPunct="1">
                <a:lnSpc>
                  <a:spcPct val="95000"/>
                </a:lnSpc>
                <a:spcBef>
                  <a:spcPct val="0"/>
                </a:spcBef>
                <a:buClrTx/>
                <a:buFontTx/>
                <a:buNone/>
              </a:pPr>
              <a:t>59</a:t>
            </a:fld>
            <a:endParaRPr lang="es-EC" altLang="es-EC" sz="1400">
              <a:cs typeface="DejaVu Sans" panose="020B0603030804020204" pitchFamily="34" charset="0"/>
            </a:endParaRPr>
          </a:p>
        </p:txBody>
      </p:sp>
      <p:sp>
        <p:nvSpPr>
          <p:cNvPr id="7178"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48CB173-5B01-4845-922C-F8866ADC17B2}" type="slidenum">
              <a:rPr lang="es-EC" altLang="es-EC" sz="1400">
                <a:cs typeface="DejaVu Sans" panose="020B0603030804020204" pitchFamily="34" charset="0"/>
              </a:rPr>
              <a:pPr algn="r" eaLnBrk="1" hangingPunct="1">
                <a:lnSpc>
                  <a:spcPct val="95000"/>
                </a:lnSpc>
                <a:spcBef>
                  <a:spcPct val="0"/>
                </a:spcBef>
                <a:buClrTx/>
                <a:buFontTx/>
                <a:buNone/>
              </a:pPr>
              <a:t>59</a:t>
            </a:fld>
            <a:endParaRPr lang="es-EC" altLang="es-EC" sz="1400">
              <a:cs typeface="DejaVu Sans" panose="020B0603030804020204" pitchFamily="34" charset="0"/>
            </a:endParaRPr>
          </a:p>
        </p:txBody>
      </p:sp>
      <p:sp>
        <p:nvSpPr>
          <p:cNvPr id="7179"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A9DACDF-783A-4764-A7AB-9CB9F5A5026E}" type="slidenum">
              <a:rPr lang="es-EC" altLang="es-EC" sz="1400">
                <a:cs typeface="DejaVu Sans" panose="020B0603030804020204" pitchFamily="34" charset="0"/>
              </a:rPr>
              <a:pPr algn="r" eaLnBrk="1" hangingPunct="1">
                <a:lnSpc>
                  <a:spcPct val="95000"/>
                </a:lnSpc>
                <a:spcBef>
                  <a:spcPct val="0"/>
                </a:spcBef>
                <a:buClrTx/>
                <a:buFontTx/>
                <a:buNone/>
              </a:pPr>
              <a:t>59</a:t>
            </a:fld>
            <a:endParaRPr lang="es-EC" altLang="es-EC" sz="1400">
              <a:cs typeface="DejaVu Sans" panose="020B0603030804020204" pitchFamily="34" charset="0"/>
            </a:endParaRPr>
          </a:p>
        </p:txBody>
      </p:sp>
      <p:sp>
        <p:nvSpPr>
          <p:cNvPr id="7180"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2C042752-BA06-483C-BCD3-73A277C887E7}" type="slidenum">
              <a:rPr lang="es-EC" altLang="es-EC" sz="1400">
                <a:cs typeface="DejaVu Sans" panose="020B0603030804020204" pitchFamily="34" charset="0"/>
              </a:rPr>
              <a:pPr algn="r" eaLnBrk="1" hangingPunct="1">
                <a:lnSpc>
                  <a:spcPct val="95000"/>
                </a:lnSpc>
                <a:spcBef>
                  <a:spcPct val="0"/>
                </a:spcBef>
                <a:buClrTx/>
                <a:buFontTx/>
                <a:buNone/>
              </a:pPr>
              <a:t>59</a:t>
            </a:fld>
            <a:endParaRPr lang="es-EC" altLang="es-EC" sz="1400">
              <a:cs typeface="DejaVu Sans" panose="020B0603030804020204" pitchFamily="34" charset="0"/>
            </a:endParaRPr>
          </a:p>
        </p:txBody>
      </p:sp>
      <p:sp>
        <p:nvSpPr>
          <p:cNvPr id="7181"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eaLnBrk="1" hangingPunct="1">
              <a:lnSpc>
                <a:spcPct val="93000"/>
              </a:lnSpc>
              <a:spcBef>
                <a:spcPct val="0"/>
              </a:spcBef>
              <a:buClrTx/>
              <a:buFontTx/>
              <a:buNone/>
            </a:pPr>
            <a:fld id="{6998C127-6773-47A8-A1DE-C60F282BB301}" type="slidenum">
              <a:rPr lang="es-EC" altLang="es-EC" sz="1400">
                <a:solidFill>
                  <a:srgbClr val="FFFFFF"/>
                </a:solidFill>
                <a:latin typeface="Arial" panose="020B0604020202020204" pitchFamily="34" charset="0"/>
                <a:cs typeface="DejaVu Sans" panose="020B0603030804020204" pitchFamily="34" charset="0"/>
              </a:rPr>
              <a:pPr eaLnBrk="1" hangingPunct="1">
                <a:lnSpc>
                  <a:spcPct val="93000"/>
                </a:lnSpc>
                <a:spcBef>
                  <a:spcPct val="0"/>
                </a:spcBef>
                <a:buClrTx/>
                <a:buFontTx/>
                <a:buNone/>
              </a:pPr>
              <a:t>59</a:t>
            </a:fld>
            <a:endParaRPr lang="es-EC" altLang="es-EC" sz="1400">
              <a:solidFill>
                <a:srgbClr val="FFFFFF"/>
              </a:solidFill>
              <a:latin typeface="Arial" panose="020B0604020202020204" pitchFamily="34" charset="0"/>
              <a:cs typeface="DejaVu Sans" panose="020B0603030804020204" pitchFamily="34" charset="0"/>
            </a:endParaRPr>
          </a:p>
        </p:txBody>
      </p:sp>
      <p:sp>
        <p:nvSpPr>
          <p:cNvPr id="7182"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F2BFB3F-09DB-42E6-BEF4-54C376A1AB0B}"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59</a:t>
            </a:fld>
            <a:endParaRPr lang="es-EC" altLang="es-EC" sz="1400">
              <a:solidFill>
                <a:srgbClr val="FFFFFF"/>
              </a:solidFill>
              <a:cs typeface="DejaVu Sans" panose="020B0603030804020204" pitchFamily="34" charset="0"/>
            </a:endParaRPr>
          </a:p>
        </p:txBody>
      </p:sp>
      <p:sp>
        <p:nvSpPr>
          <p:cNvPr id="7183"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F449EECE-8F28-45D0-9DA2-7BB232BBFAF8}"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59</a:t>
            </a:fld>
            <a:endParaRPr lang="es-EC" altLang="es-EC" sz="1400">
              <a:solidFill>
                <a:srgbClr val="FFFFFF"/>
              </a:solidFill>
              <a:cs typeface="DejaVu Sans" panose="020B0603030804020204" pitchFamily="34" charset="0"/>
            </a:endParaRPr>
          </a:p>
        </p:txBody>
      </p:sp>
      <p:sp>
        <p:nvSpPr>
          <p:cNvPr id="7184"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16F37BC2-734A-43F8-B18D-71F750AF565B}"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59</a:t>
            </a:fld>
            <a:endParaRPr lang="es-EC" altLang="es-EC" sz="1400">
              <a:solidFill>
                <a:srgbClr val="FFFFFF"/>
              </a:solidFill>
              <a:cs typeface="DejaVu Sans" panose="020B0603030804020204" pitchFamily="34" charset="0"/>
            </a:endParaRPr>
          </a:p>
        </p:txBody>
      </p:sp>
      <p:sp>
        <p:nvSpPr>
          <p:cNvPr id="7185"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FC1D884-9B27-4913-8575-94E99CAE6E50}"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59</a:t>
            </a:fld>
            <a:endParaRPr lang="es-EC" altLang="es-EC" sz="1400">
              <a:solidFill>
                <a:srgbClr val="FFFFFF"/>
              </a:solidFill>
              <a:cs typeface="DejaVu Sans" panose="020B0603030804020204" pitchFamily="34" charset="0"/>
            </a:endParaRPr>
          </a:p>
        </p:txBody>
      </p:sp>
      <p:sp>
        <p:nvSpPr>
          <p:cNvPr id="7186"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C845F159-E028-493D-A475-DCA6915AE2AF}"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59</a:t>
            </a:fld>
            <a:endParaRPr lang="es-EC" altLang="es-EC" sz="1400">
              <a:solidFill>
                <a:srgbClr val="FFFFFF"/>
              </a:solidFill>
              <a:cs typeface="DejaVu Sans" panose="020B0603030804020204" pitchFamily="34" charset="0"/>
            </a:endParaRPr>
          </a:p>
        </p:txBody>
      </p:sp>
      <p:sp>
        <p:nvSpPr>
          <p:cNvPr id="7187"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24FC0F1-E9BC-405F-97CC-06734A512B80}"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59</a:t>
            </a:fld>
            <a:endParaRPr lang="es-EC" altLang="es-EC" sz="1400">
              <a:solidFill>
                <a:srgbClr val="FFFFFF"/>
              </a:solidFill>
              <a:cs typeface="DejaVu Sans" panose="020B0603030804020204" pitchFamily="34" charset="0"/>
            </a:endParaRPr>
          </a:p>
        </p:txBody>
      </p:sp>
      <p:sp>
        <p:nvSpPr>
          <p:cNvPr id="7188" name="Rectangle 18"/>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A2B29C0C-C6A8-461C-BCA9-88C7BA09D95C}"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59</a:t>
            </a:fld>
            <a:endParaRPr lang="es-EC" altLang="es-EC" sz="1400">
              <a:solidFill>
                <a:srgbClr val="FFFFFF"/>
              </a:solidFill>
              <a:cs typeface="DejaVu Sans" panose="020B0603030804020204" pitchFamily="34" charset="0"/>
            </a:endParaRPr>
          </a:p>
        </p:txBody>
      </p:sp>
      <p:sp>
        <p:nvSpPr>
          <p:cNvPr id="7189" name="Rectangle 19"/>
          <p:cNvSpPr>
            <a:spLocks noChangeArrowheads="1"/>
          </p:cNvSpPr>
          <p:nvPr/>
        </p:nvSpPr>
        <p:spPr bwMode="auto">
          <a:xfrm>
            <a:off x="735013" y="5429250"/>
            <a:ext cx="5880100"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16204538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14:hiddenLine>
            </a:ext>
          </a:extLst>
        </p:spPr>
        <p:txBody>
          <a:bodyPr/>
          <a:lstStyle>
            <a:lvl1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9pPr>
          </a:lstStyle>
          <a:p>
            <a:pPr>
              <a:spcBef>
                <a:spcPct val="0"/>
              </a:spcBef>
              <a:buClrTx/>
              <a:buFontTx/>
              <a:buNone/>
            </a:pPr>
            <a:fld id="{9EDC1944-0FF2-42CB-91D0-94DA4FCB0427}" type="slidenum">
              <a:rPr lang="es-EC" altLang="es-EC" sz="1400" smtClean="0"/>
              <a:t>63</a:t>
            </a:fld>
            <a:endParaRPr lang="es-EC" altLang="es-EC" sz="1400" smtClean="0"/>
          </a:p>
        </p:txBody>
      </p:sp>
      <p:sp>
        <p:nvSpPr>
          <p:cNvPr id="7171"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55750D6-937B-4312-BD8D-5F295C9D4A02}" type="slidenum">
              <a:rPr lang="es-EC" altLang="es-EC" sz="1400">
                <a:cs typeface="DejaVu Sans" panose="020B0603030804020204" pitchFamily="34" charset="0"/>
              </a:rPr>
              <a:t>63</a:t>
            </a:fld>
            <a:endParaRPr lang="es-EC" altLang="es-EC" sz="1400">
              <a:cs typeface="DejaVu Sans" panose="020B0603030804020204" pitchFamily="34" charset="0"/>
            </a:endParaRPr>
          </a:p>
        </p:txBody>
      </p:sp>
      <p:sp>
        <p:nvSpPr>
          <p:cNvPr id="7172"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2E0FC8CA-1C95-4084-A2BF-E9E579879B19}" type="slidenum">
              <a:rPr lang="es-EC" altLang="es-EC" sz="1400">
                <a:cs typeface="DejaVu Sans" panose="020B0603030804020204" pitchFamily="34" charset="0"/>
              </a:rPr>
              <a:t>63</a:t>
            </a:fld>
            <a:endParaRPr lang="es-EC" altLang="es-EC" sz="1400">
              <a:cs typeface="DejaVu Sans" panose="020B0603030804020204" pitchFamily="34" charset="0"/>
            </a:endParaRPr>
          </a:p>
        </p:txBody>
      </p:sp>
      <p:sp>
        <p:nvSpPr>
          <p:cNvPr id="7173"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7C0E22E-8314-4F53-8649-1514B0E33FDD}" type="slidenum">
              <a:rPr lang="es-EC" altLang="es-EC" sz="1400">
                <a:cs typeface="DejaVu Sans" panose="020B0603030804020204" pitchFamily="34" charset="0"/>
              </a:rPr>
              <a:t>63</a:t>
            </a:fld>
            <a:endParaRPr lang="es-EC" altLang="es-EC" sz="1400">
              <a:cs typeface="DejaVu Sans" panose="020B0603030804020204" pitchFamily="34" charset="0"/>
            </a:endParaRPr>
          </a:p>
        </p:txBody>
      </p:sp>
      <p:sp>
        <p:nvSpPr>
          <p:cNvPr id="7174"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F807123B-4392-4468-A962-26770129FAEC}" type="slidenum">
              <a:rPr lang="es-EC" altLang="es-EC">
                <a:latin typeface="Arial" panose="020B0604020202020204" pitchFamily="34" charset="0"/>
                <a:cs typeface="DejaVu Sans" panose="020B0603030804020204" pitchFamily="34" charset="0"/>
              </a:rPr>
              <a:t>63</a:t>
            </a:fld>
            <a:endParaRPr lang="es-EC" altLang="es-EC">
              <a:latin typeface="Arial" panose="020B0604020202020204" pitchFamily="34" charset="0"/>
              <a:cs typeface="DejaVu Sans" panose="020B0603030804020204" pitchFamily="34" charset="0"/>
            </a:endParaRPr>
          </a:p>
        </p:txBody>
      </p:sp>
      <p:sp>
        <p:nvSpPr>
          <p:cNvPr id="7175"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0C1D6DB8-E537-4B07-810D-F053FBC5D6A4}" type="slidenum">
              <a:rPr lang="es-EC" altLang="es-EC" sz="1400">
                <a:cs typeface="DejaVu Sans" panose="020B0603030804020204" pitchFamily="34" charset="0"/>
              </a:rPr>
              <a:t>63</a:t>
            </a:fld>
            <a:endParaRPr lang="es-EC" altLang="es-EC" sz="1400">
              <a:cs typeface="DejaVu Sans" panose="020B0603030804020204" pitchFamily="34" charset="0"/>
            </a:endParaRPr>
          </a:p>
        </p:txBody>
      </p:sp>
      <p:sp>
        <p:nvSpPr>
          <p:cNvPr id="7176"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940F75A6-B604-4107-AD89-4B46F0A260AB}" type="slidenum">
              <a:rPr lang="es-EC" altLang="es-EC" sz="1400">
                <a:cs typeface="DejaVu Sans" panose="020B0603030804020204" pitchFamily="34" charset="0"/>
              </a:rPr>
              <a:t>63</a:t>
            </a:fld>
            <a:endParaRPr lang="es-EC" altLang="es-EC" sz="1400">
              <a:cs typeface="DejaVu Sans" panose="020B0603030804020204" pitchFamily="34" charset="0"/>
            </a:endParaRPr>
          </a:p>
        </p:txBody>
      </p:sp>
      <p:sp>
        <p:nvSpPr>
          <p:cNvPr id="7177"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6B54D9FB-D9D3-4CD0-AD06-FB4CCE0FD9C4}" type="slidenum">
              <a:rPr lang="es-EC" altLang="es-EC" sz="1400">
                <a:cs typeface="DejaVu Sans" panose="020B0603030804020204" pitchFamily="34" charset="0"/>
              </a:rPr>
              <a:t>63</a:t>
            </a:fld>
            <a:endParaRPr lang="es-EC" altLang="es-EC" sz="1400">
              <a:cs typeface="DejaVu Sans" panose="020B0603030804020204" pitchFamily="34" charset="0"/>
            </a:endParaRPr>
          </a:p>
        </p:txBody>
      </p:sp>
      <p:sp>
        <p:nvSpPr>
          <p:cNvPr id="7178"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48CB173-5B01-4845-922C-F8866ADC17B2}" type="slidenum">
              <a:rPr lang="es-EC" altLang="es-EC" sz="1400">
                <a:cs typeface="DejaVu Sans" panose="020B0603030804020204" pitchFamily="34" charset="0"/>
              </a:rPr>
              <a:t>63</a:t>
            </a:fld>
            <a:endParaRPr lang="es-EC" altLang="es-EC" sz="1400">
              <a:cs typeface="DejaVu Sans" panose="020B0603030804020204" pitchFamily="34" charset="0"/>
            </a:endParaRPr>
          </a:p>
        </p:txBody>
      </p:sp>
      <p:sp>
        <p:nvSpPr>
          <p:cNvPr id="7179"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A9DACDF-783A-4764-A7AB-9CB9F5A5026E}" type="slidenum">
              <a:rPr lang="es-EC" altLang="es-EC" sz="1400">
                <a:cs typeface="DejaVu Sans" panose="020B0603030804020204" pitchFamily="34" charset="0"/>
              </a:rPr>
              <a:t>63</a:t>
            </a:fld>
            <a:endParaRPr lang="es-EC" altLang="es-EC" sz="1400">
              <a:cs typeface="DejaVu Sans" panose="020B0603030804020204" pitchFamily="34" charset="0"/>
            </a:endParaRPr>
          </a:p>
        </p:txBody>
      </p:sp>
      <p:sp>
        <p:nvSpPr>
          <p:cNvPr id="7180"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2C042752-BA06-483C-BCD3-73A277C887E7}" type="slidenum">
              <a:rPr lang="es-EC" altLang="es-EC" sz="1400">
                <a:cs typeface="DejaVu Sans" panose="020B0603030804020204" pitchFamily="34" charset="0"/>
              </a:rPr>
              <a:t>63</a:t>
            </a:fld>
            <a:endParaRPr lang="es-EC" altLang="es-EC" sz="1400">
              <a:cs typeface="DejaVu Sans" panose="020B0603030804020204" pitchFamily="34" charset="0"/>
            </a:endParaRPr>
          </a:p>
        </p:txBody>
      </p:sp>
      <p:sp>
        <p:nvSpPr>
          <p:cNvPr id="7181"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eaLnBrk="1" hangingPunct="1">
              <a:lnSpc>
                <a:spcPct val="93000"/>
              </a:lnSpc>
              <a:spcBef>
                <a:spcPct val="0"/>
              </a:spcBef>
              <a:buClrTx/>
              <a:buFontTx/>
              <a:buNone/>
            </a:pPr>
            <a:fld id="{6998C127-6773-47A8-A1DE-C60F282BB301}" type="slidenum">
              <a:rPr lang="es-EC" altLang="es-EC" sz="1400">
                <a:solidFill>
                  <a:srgbClr val="FFFFFF"/>
                </a:solidFill>
                <a:latin typeface="Arial" panose="020B0604020202020204" pitchFamily="34" charset="0"/>
                <a:cs typeface="DejaVu Sans" panose="020B0603030804020204" pitchFamily="34" charset="0"/>
              </a:rPr>
              <a:t>63</a:t>
            </a:fld>
            <a:endParaRPr lang="es-EC" altLang="es-EC" sz="1400">
              <a:solidFill>
                <a:srgbClr val="FFFFFF"/>
              </a:solidFill>
              <a:latin typeface="Arial" panose="020B0604020202020204" pitchFamily="34" charset="0"/>
              <a:cs typeface="DejaVu Sans" panose="020B0603030804020204" pitchFamily="34" charset="0"/>
            </a:endParaRPr>
          </a:p>
        </p:txBody>
      </p:sp>
      <p:sp>
        <p:nvSpPr>
          <p:cNvPr id="7182"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F2BFB3F-09DB-42E6-BEF4-54C376A1AB0B}" type="slidenum">
              <a:rPr lang="es-EC" altLang="es-EC" sz="1400">
                <a:solidFill>
                  <a:srgbClr val="FFFFFF"/>
                </a:solidFill>
                <a:cs typeface="DejaVu Sans" panose="020B0603030804020204" pitchFamily="34" charset="0"/>
              </a:rPr>
              <a:t>63</a:t>
            </a:fld>
            <a:endParaRPr lang="es-EC" altLang="es-EC" sz="1400">
              <a:solidFill>
                <a:srgbClr val="FFFFFF"/>
              </a:solidFill>
              <a:cs typeface="DejaVu Sans" panose="020B0603030804020204" pitchFamily="34" charset="0"/>
            </a:endParaRPr>
          </a:p>
        </p:txBody>
      </p:sp>
      <p:sp>
        <p:nvSpPr>
          <p:cNvPr id="7183"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F449EECE-8F28-45D0-9DA2-7BB232BBFAF8}" type="slidenum">
              <a:rPr lang="es-EC" altLang="es-EC" sz="1400">
                <a:solidFill>
                  <a:srgbClr val="FFFFFF"/>
                </a:solidFill>
                <a:cs typeface="DejaVu Sans" panose="020B0603030804020204" pitchFamily="34" charset="0"/>
              </a:rPr>
              <a:t>63</a:t>
            </a:fld>
            <a:endParaRPr lang="es-EC" altLang="es-EC" sz="1400">
              <a:solidFill>
                <a:srgbClr val="FFFFFF"/>
              </a:solidFill>
              <a:cs typeface="DejaVu Sans" panose="020B0603030804020204" pitchFamily="34" charset="0"/>
            </a:endParaRPr>
          </a:p>
        </p:txBody>
      </p:sp>
      <p:sp>
        <p:nvSpPr>
          <p:cNvPr id="7184"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16F37BC2-734A-43F8-B18D-71F750AF565B}" type="slidenum">
              <a:rPr lang="es-EC" altLang="es-EC" sz="1400">
                <a:solidFill>
                  <a:srgbClr val="FFFFFF"/>
                </a:solidFill>
                <a:cs typeface="DejaVu Sans" panose="020B0603030804020204" pitchFamily="34" charset="0"/>
              </a:rPr>
              <a:t>63</a:t>
            </a:fld>
            <a:endParaRPr lang="es-EC" altLang="es-EC" sz="1400">
              <a:solidFill>
                <a:srgbClr val="FFFFFF"/>
              </a:solidFill>
              <a:cs typeface="DejaVu Sans" panose="020B0603030804020204" pitchFamily="34" charset="0"/>
            </a:endParaRPr>
          </a:p>
        </p:txBody>
      </p:sp>
      <p:sp>
        <p:nvSpPr>
          <p:cNvPr id="7185"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FC1D884-9B27-4913-8575-94E99CAE6E50}" type="slidenum">
              <a:rPr lang="es-EC" altLang="es-EC" sz="1400">
                <a:solidFill>
                  <a:srgbClr val="FFFFFF"/>
                </a:solidFill>
                <a:cs typeface="DejaVu Sans" panose="020B0603030804020204" pitchFamily="34" charset="0"/>
              </a:rPr>
              <a:t>63</a:t>
            </a:fld>
            <a:endParaRPr lang="es-EC" altLang="es-EC" sz="1400">
              <a:solidFill>
                <a:srgbClr val="FFFFFF"/>
              </a:solidFill>
              <a:cs typeface="DejaVu Sans" panose="020B0603030804020204" pitchFamily="34" charset="0"/>
            </a:endParaRPr>
          </a:p>
        </p:txBody>
      </p:sp>
      <p:sp>
        <p:nvSpPr>
          <p:cNvPr id="7186"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C845F159-E028-493D-A475-DCA6915AE2AF}" type="slidenum">
              <a:rPr lang="es-EC" altLang="es-EC" sz="1400">
                <a:solidFill>
                  <a:srgbClr val="FFFFFF"/>
                </a:solidFill>
                <a:cs typeface="DejaVu Sans" panose="020B0603030804020204" pitchFamily="34" charset="0"/>
              </a:rPr>
              <a:t>63</a:t>
            </a:fld>
            <a:endParaRPr lang="es-EC" altLang="es-EC" sz="1400">
              <a:solidFill>
                <a:srgbClr val="FFFFFF"/>
              </a:solidFill>
              <a:cs typeface="DejaVu Sans" panose="020B0603030804020204" pitchFamily="34" charset="0"/>
            </a:endParaRPr>
          </a:p>
        </p:txBody>
      </p:sp>
      <p:sp>
        <p:nvSpPr>
          <p:cNvPr id="7187"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24FC0F1-E9BC-405F-97CC-06734A512B80}" type="slidenum">
              <a:rPr lang="es-EC" altLang="es-EC" sz="1400">
                <a:solidFill>
                  <a:srgbClr val="FFFFFF"/>
                </a:solidFill>
                <a:cs typeface="DejaVu Sans" panose="020B0603030804020204" pitchFamily="34" charset="0"/>
              </a:rPr>
              <a:t>63</a:t>
            </a:fld>
            <a:endParaRPr lang="es-EC" altLang="es-EC" sz="1400">
              <a:solidFill>
                <a:srgbClr val="FFFFFF"/>
              </a:solidFill>
              <a:cs typeface="DejaVu Sans" panose="020B0603030804020204" pitchFamily="34" charset="0"/>
            </a:endParaRPr>
          </a:p>
        </p:txBody>
      </p:sp>
      <p:sp>
        <p:nvSpPr>
          <p:cNvPr id="7188" name="Rectangle 18"/>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A2B29C0C-C6A8-461C-BCA9-88C7BA09D95C}" type="slidenum">
              <a:rPr lang="es-EC" altLang="es-EC" sz="1400">
                <a:solidFill>
                  <a:srgbClr val="FFFFFF"/>
                </a:solidFill>
                <a:cs typeface="DejaVu Sans" panose="020B0603030804020204" pitchFamily="34" charset="0"/>
              </a:rPr>
              <a:t>63</a:t>
            </a:fld>
            <a:endParaRPr lang="es-EC" altLang="es-EC" sz="1400">
              <a:solidFill>
                <a:srgbClr val="FFFFFF"/>
              </a:solidFill>
              <a:cs typeface="DejaVu Sans" panose="020B0603030804020204" pitchFamily="34" charset="0"/>
            </a:endParaRPr>
          </a:p>
        </p:txBody>
      </p:sp>
      <p:sp>
        <p:nvSpPr>
          <p:cNvPr id="7189" name="Rectangle 19"/>
          <p:cNvSpPr>
            <a:spLocks noChangeArrowheads="1"/>
          </p:cNvSpPr>
          <p:nvPr/>
        </p:nvSpPr>
        <p:spPr bwMode="auto">
          <a:xfrm>
            <a:off x="735013" y="5429250"/>
            <a:ext cx="5880100"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2413496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7"/>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nSpc>
                <a:spcPct val="95000"/>
              </a:lnSpc>
              <a:buClrTx/>
              <a:buFontTx/>
              <a:buNone/>
            </a:pPr>
            <a:fld id="{934E3B8B-4EBF-422A-A605-78FB6EFD187D}" type="slidenum">
              <a:rPr lang="es-EC">
                <a:solidFill>
                  <a:srgbClr val="000000"/>
                </a:solidFill>
                <a:latin typeface="Times New Roman" panose="02020603050405020304" pitchFamily="18" charset="0"/>
              </a:rPr>
              <a:pPr>
                <a:lnSpc>
                  <a:spcPct val="95000"/>
                </a:lnSpc>
                <a:buClrTx/>
                <a:buFontTx/>
                <a:buNone/>
              </a:pPr>
              <a:t>64</a:t>
            </a:fld>
            <a:endParaRPr lang="es-EC">
              <a:solidFill>
                <a:srgbClr val="000000"/>
              </a:solidFill>
              <a:latin typeface="Times New Roman" panose="02020603050405020304" pitchFamily="18" charset="0"/>
            </a:endParaRPr>
          </a:p>
        </p:txBody>
      </p:sp>
      <p:sp>
        <p:nvSpPr>
          <p:cNvPr id="5123" name="Rectangle 1"/>
          <p:cNvSpPr txBox="1">
            <a:spLocks noGrp="1" noRot="1" noChangeAspect="1" noChangeArrowheads="1" noTextEdit="1"/>
          </p:cNvSpPr>
          <p:nvPr>
            <p:ph type="sldImg"/>
          </p:nvPr>
        </p:nvSpPr>
        <p:spPr>
          <a:xfrm>
            <a:off x="685800" y="1143000"/>
            <a:ext cx="5486400" cy="30861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124" name="Text Box 2"/>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C"/>
          </a:p>
        </p:txBody>
      </p:sp>
      <p:sp>
        <p:nvSpPr>
          <p:cNvPr id="2" name="Text Box 3"/>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Microsoft YaHei" panose="020B0503020204020204" pitchFamily="34" charset="-122"/>
              </a:defRPr>
            </a:lvl9pPr>
          </a:lstStyle>
          <a:p>
            <a:pPr algn="r" eaLnBrk="1" hangingPunct="1">
              <a:buSzPct val="100000"/>
              <a:defRPr/>
            </a:pPr>
            <a:fld id="{5A4A2403-EE7E-4137-8175-7D29B2DA2BD0}" type="slidenum">
              <a:rPr lang="es-EC" sz="1200" smtClean="0">
                <a:latin typeface="+mn-lt" charset="0"/>
              </a:rPr>
              <a:pPr algn="r" eaLnBrk="1" hangingPunct="1">
                <a:buSzPct val="100000"/>
                <a:defRPr/>
              </a:pPr>
              <a:t>64</a:t>
            </a:fld>
            <a:endParaRPr lang="es-EC" sz="1200" smtClean="0">
              <a:latin typeface="+mn-lt" charset="0"/>
            </a:endParaRPr>
          </a:p>
        </p:txBody>
      </p:sp>
    </p:spTree>
    <p:extLst>
      <p:ext uri="{BB962C8B-B14F-4D97-AF65-F5344CB8AC3E}">
        <p14:creationId xmlns:p14="http://schemas.microsoft.com/office/powerpoint/2010/main" val="1176210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8F6323AB-0CDC-4C8B-98F6-6DB81C075F9D}" type="slidenum">
              <a:rPr lang="es-EC" smtClean="0">
                <a:solidFill>
                  <a:prstClr val="black"/>
                </a:solidFill>
              </a:rPr>
              <a:pPr/>
              <a:t>65</a:t>
            </a:fld>
            <a:endParaRPr lang="es-EC">
              <a:solidFill>
                <a:prstClr val="black"/>
              </a:solidFill>
            </a:endParaRPr>
          </a:p>
        </p:txBody>
      </p:sp>
    </p:spTree>
    <p:extLst>
      <p:ext uri="{BB962C8B-B14F-4D97-AF65-F5344CB8AC3E}">
        <p14:creationId xmlns:p14="http://schemas.microsoft.com/office/powerpoint/2010/main" val="1455515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10"/>
          </p:nvPr>
        </p:nvSpPr>
        <p:spPr/>
        <p:txBody>
          <a:bodyPr/>
          <a:lstStyle/>
          <a:p>
            <a:fld id="{8F6323AB-0CDC-4C8B-98F6-6DB81C075F9D}" type="slidenum">
              <a:rPr lang="es-EC" smtClean="0">
                <a:solidFill>
                  <a:prstClr val="black"/>
                </a:solidFill>
              </a:rPr>
              <a:pPr/>
              <a:t>66</a:t>
            </a:fld>
            <a:endParaRPr lang="es-EC">
              <a:solidFill>
                <a:prstClr val="black"/>
              </a:solidFill>
            </a:endParaRPr>
          </a:p>
        </p:txBody>
      </p:sp>
    </p:spTree>
    <p:extLst>
      <p:ext uri="{BB962C8B-B14F-4D97-AF65-F5344CB8AC3E}">
        <p14:creationId xmlns:p14="http://schemas.microsoft.com/office/powerpoint/2010/main" val="5122824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9EDC1944-0FF2-42CB-91D0-94DA4FCB0427}" type="slidenum">
              <a:rPr lang="es-EC" altLang="es-EC" sz="1400" smtClean="0"/>
              <a:pPr>
                <a:spcBef>
                  <a:spcPct val="0"/>
                </a:spcBef>
                <a:buClrTx/>
                <a:buFontTx/>
                <a:buNone/>
              </a:pPr>
              <a:t>71</a:t>
            </a:fld>
            <a:endParaRPr lang="es-EC" altLang="es-EC" sz="1400" smtClean="0"/>
          </a:p>
        </p:txBody>
      </p:sp>
      <p:sp>
        <p:nvSpPr>
          <p:cNvPr id="7171"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55750D6-937B-4312-BD8D-5F295C9D4A02}" type="slidenum">
              <a:rPr lang="es-EC" altLang="es-EC" sz="1400">
                <a:cs typeface="DejaVu Sans" panose="020B0603030804020204" pitchFamily="34" charset="0"/>
              </a:rPr>
              <a:pPr algn="r" eaLnBrk="1">
                <a:lnSpc>
                  <a:spcPct val="95000"/>
                </a:lnSpc>
                <a:spcBef>
                  <a:spcPct val="0"/>
                </a:spcBef>
                <a:buClrTx/>
                <a:buFontTx/>
                <a:buNone/>
              </a:pPr>
              <a:t>71</a:t>
            </a:fld>
            <a:endParaRPr lang="es-EC" altLang="es-EC" sz="1400">
              <a:cs typeface="DejaVu Sans" panose="020B0603030804020204" pitchFamily="34" charset="0"/>
            </a:endParaRPr>
          </a:p>
        </p:txBody>
      </p:sp>
      <p:sp>
        <p:nvSpPr>
          <p:cNvPr id="7172"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2E0FC8CA-1C95-4084-A2BF-E9E579879B19}" type="slidenum">
              <a:rPr lang="es-EC" altLang="es-EC" sz="1400">
                <a:cs typeface="DejaVu Sans" panose="020B0603030804020204" pitchFamily="34" charset="0"/>
              </a:rPr>
              <a:pPr algn="r" eaLnBrk="1">
                <a:lnSpc>
                  <a:spcPct val="95000"/>
                </a:lnSpc>
                <a:spcBef>
                  <a:spcPct val="0"/>
                </a:spcBef>
                <a:buClrTx/>
                <a:buFontTx/>
                <a:buNone/>
              </a:pPr>
              <a:t>71</a:t>
            </a:fld>
            <a:endParaRPr lang="es-EC" altLang="es-EC" sz="1400">
              <a:cs typeface="DejaVu Sans" panose="020B0603030804020204" pitchFamily="34" charset="0"/>
            </a:endParaRPr>
          </a:p>
        </p:txBody>
      </p:sp>
      <p:sp>
        <p:nvSpPr>
          <p:cNvPr id="7173"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7C0E22E-8314-4F53-8649-1514B0E33FDD}" type="slidenum">
              <a:rPr lang="es-EC" altLang="es-EC" sz="1400">
                <a:cs typeface="DejaVu Sans" panose="020B0603030804020204" pitchFamily="34" charset="0"/>
              </a:rPr>
              <a:pPr algn="r" eaLnBrk="1">
                <a:lnSpc>
                  <a:spcPct val="95000"/>
                </a:lnSpc>
                <a:spcBef>
                  <a:spcPct val="0"/>
                </a:spcBef>
                <a:buClrTx/>
                <a:buFontTx/>
                <a:buNone/>
              </a:pPr>
              <a:t>71</a:t>
            </a:fld>
            <a:endParaRPr lang="es-EC" altLang="es-EC" sz="1400">
              <a:cs typeface="DejaVu Sans" panose="020B0603030804020204" pitchFamily="34" charset="0"/>
            </a:endParaRPr>
          </a:p>
        </p:txBody>
      </p:sp>
      <p:sp>
        <p:nvSpPr>
          <p:cNvPr id="7174"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F807123B-4392-4468-A962-26770129FAEC}" type="slidenum">
              <a:rPr lang="es-EC" altLang="es-EC">
                <a:latin typeface="Arial" panose="020B0604020202020204" pitchFamily="34" charset="0"/>
                <a:cs typeface="DejaVu Sans" panose="020B0603030804020204" pitchFamily="34" charset="0"/>
              </a:rPr>
              <a:pPr algn="r" eaLnBrk="1" hangingPunct="1">
                <a:spcBef>
                  <a:spcPct val="0"/>
                </a:spcBef>
                <a:buClrTx/>
                <a:buFontTx/>
                <a:buNone/>
              </a:pPr>
              <a:t>71</a:t>
            </a:fld>
            <a:endParaRPr lang="es-EC" altLang="es-EC">
              <a:latin typeface="Arial" panose="020B0604020202020204" pitchFamily="34" charset="0"/>
              <a:cs typeface="DejaVu Sans" panose="020B0603030804020204" pitchFamily="34" charset="0"/>
            </a:endParaRPr>
          </a:p>
        </p:txBody>
      </p:sp>
      <p:sp>
        <p:nvSpPr>
          <p:cNvPr id="7175"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0C1D6DB8-E537-4B07-810D-F053FBC5D6A4}" type="slidenum">
              <a:rPr lang="es-EC" altLang="es-EC" sz="1400">
                <a:cs typeface="DejaVu Sans" panose="020B0603030804020204" pitchFamily="34" charset="0"/>
              </a:rPr>
              <a:pPr algn="r" eaLnBrk="1" hangingPunct="1">
                <a:lnSpc>
                  <a:spcPct val="95000"/>
                </a:lnSpc>
                <a:spcBef>
                  <a:spcPct val="0"/>
                </a:spcBef>
                <a:buClrTx/>
                <a:buFontTx/>
                <a:buNone/>
              </a:pPr>
              <a:t>71</a:t>
            </a:fld>
            <a:endParaRPr lang="es-EC" altLang="es-EC" sz="1400">
              <a:cs typeface="DejaVu Sans" panose="020B0603030804020204" pitchFamily="34" charset="0"/>
            </a:endParaRPr>
          </a:p>
        </p:txBody>
      </p:sp>
      <p:sp>
        <p:nvSpPr>
          <p:cNvPr id="7176"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940F75A6-B604-4107-AD89-4B46F0A260AB}" type="slidenum">
              <a:rPr lang="es-EC" altLang="es-EC" sz="1400">
                <a:cs typeface="DejaVu Sans" panose="020B0603030804020204" pitchFamily="34" charset="0"/>
              </a:rPr>
              <a:pPr algn="r" eaLnBrk="1" hangingPunct="1">
                <a:lnSpc>
                  <a:spcPct val="95000"/>
                </a:lnSpc>
                <a:spcBef>
                  <a:spcPct val="0"/>
                </a:spcBef>
                <a:buClrTx/>
                <a:buFontTx/>
                <a:buNone/>
              </a:pPr>
              <a:t>71</a:t>
            </a:fld>
            <a:endParaRPr lang="es-EC" altLang="es-EC" sz="1400">
              <a:cs typeface="DejaVu Sans" panose="020B0603030804020204" pitchFamily="34" charset="0"/>
            </a:endParaRPr>
          </a:p>
        </p:txBody>
      </p:sp>
      <p:sp>
        <p:nvSpPr>
          <p:cNvPr id="7177"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6B54D9FB-D9D3-4CD0-AD06-FB4CCE0FD9C4}" type="slidenum">
              <a:rPr lang="es-EC" altLang="es-EC" sz="1400">
                <a:cs typeface="DejaVu Sans" panose="020B0603030804020204" pitchFamily="34" charset="0"/>
              </a:rPr>
              <a:pPr algn="r" eaLnBrk="1" hangingPunct="1">
                <a:lnSpc>
                  <a:spcPct val="95000"/>
                </a:lnSpc>
                <a:spcBef>
                  <a:spcPct val="0"/>
                </a:spcBef>
                <a:buClrTx/>
                <a:buFontTx/>
                <a:buNone/>
              </a:pPr>
              <a:t>71</a:t>
            </a:fld>
            <a:endParaRPr lang="es-EC" altLang="es-EC" sz="1400">
              <a:cs typeface="DejaVu Sans" panose="020B0603030804020204" pitchFamily="34" charset="0"/>
            </a:endParaRPr>
          </a:p>
        </p:txBody>
      </p:sp>
      <p:sp>
        <p:nvSpPr>
          <p:cNvPr id="7178"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48CB173-5B01-4845-922C-F8866ADC17B2}" type="slidenum">
              <a:rPr lang="es-EC" altLang="es-EC" sz="1400">
                <a:cs typeface="DejaVu Sans" panose="020B0603030804020204" pitchFamily="34" charset="0"/>
              </a:rPr>
              <a:pPr algn="r" eaLnBrk="1" hangingPunct="1">
                <a:lnSpc>
                  <a:spcPct val="95000"/>
                </a:lnSpc>
                <a:spcBef>
                  <a:spcPct val="0"/>
                </a:spcBef>
                <a:buClrTx/>
                <a:buFontTx/>
                <a:buNone/>
              </a:pPr>
              <a:t>71</a:t>
            </a:fld>
            <a:endParaRPr lang="es-EC" altLang="es-EC" sz="1400">
              <a:cs typeface="DejaVu Sans" panose="020B0603030804020204" pitchFamily="34" charset="0"/>
            </a:endParaRPr>
          </a:p>
        </p:txBody>
      </p:sp>
      <p:sp>
        <p:nvSpPr>
          <p:cNvPr id="7179"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A9DACDF-783A-4764-A7AB-9CB9F5A5026E}" type="slidenum">
              <a:rPr lang="es-EC" altLang="es-EC" sz="1400">
                <a:cs typeface="DejaVu Sans" panose="020B0603030804020204" pitchFamily="34" charset="0"/>
              </a:rPr>
              <a:pPr algn="r" eaLnBrk="1" hangingPunct="1">
                <a:lnSpc>
                  <a:spcPct val="95000"/>
                </a:lnSpc>
                <a:spcBef>
                  <a:spcPct val="0"/>
                </a:spcBef>
                <a:buClrTx/>
                <a:buFontTx/>
                <a:buNone/>
              </a:pPr>
              <a:t>71</a:t>
            </a:fld>
            <a:endParaRPr lang="es-EC" altLang="es-EC" sz="1400">
              <a:cs typeface="DejaVu Sans" panose="020B0603030804020204" pitchFamily="34" charset="0"/>
            </a:endParaRPr>
          </a:p>
        </p:txBody>
      </p:sp>
      <p:sp>
        <p:nvSpPr>
          <p:cNvPr id="7180"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2C042752-BA06-483C-BCD3-73A277C887E7}" type="slidenum">
              <a:rPr lang="es-EC" altLang="es-EC" sz="1400">
                <a:cs typeface="DejaVu Sans" panose="020B0603030804020204" pitchFamily="34" charset="0"/>
              </a:rPr>
              <a:pPr algn="r" eaLnBrk="1" hangingPunct="1">
                <a:lnSpc>
                  <a:spcPct val="95000"/>
                </a:lnSpc>
                <a:spcBef>
                  <a:spcPct val="0"/>
                </a:spcBef>
                <a:buClrTx/>
                <a:buFontTx/>
                <a:buNone/>
              </a:pPr>
              <a:t>71</a:t>
            </a:fld>
            <a:endParaRPr lang="es-EC" altLang="es-EC" sz="1400">
              <a:cs typeface="DejaVu Sans" panose="020B0603030804020204" pitchFamily="34" charset="0"/>
            </a:endParaRPr>
          </a:p>
        </p:txBody>
      </p:sp>
      <p:sp>
        <p:nvSpPr>
          <p:cNvPr id="7181"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eaLnBrk="1" hangingPunct="1">
              <a:lnSpc>
                <a:spcPct val="93000"/>
              </a:lnSpc>
              <a:spcBef>
                <a:spcPct val="0"/>
              </a:spcBef>
              <a:buClrTx/>
              <a:buFontTx/>
              <a:buNone/>
            </a:pPr>
            <a:fld id="{6998C127-6773-47A8-A1DE-C60F282BB301}" type="slidenum">
              <a:rPr lang="es-EC" altLang="es-EC" sz="1400">
                <a:solidFill>
                  <a:srgbClr val="FFFFFF"/>
                </a:solidFill>
                <a:latin typeface="Arial" panose="020B0604020202020204" pitchFamily="34" charset="0"/>
                <a:cs typeface="DejaVu Sans" panose="020B0603030804020204" pitchFamily="34" charset="0"/>
              </a:rPr>
              <a:pPr eaLnBrk="1" hangingPunct="1">
                <a:lnSpc>
                  <a:spcPct val="93000"/>
                </a:lnSpc>
                <a:spcBef>
                  <a:spcPct val="0"/>
                </a:spcBef>
                <a:buClrTx/>
                <a:buFontTx/>
                <a:buNone/>
              </a:pPr>
              <a:t>71</a:t>
            </a:fld>
            <a:endParaRPr lang="es-EC" altLang="es-EC" sz="1400">
              <a:solidFill>
                <a:srgbClr val="FFFFFF"/>
              </a:solidFill>
              <a:latin typeface="Arial" panose="020B0604020202020204" pitchFamily="34" charset="0"/>
              <a:cs typeface="DejaVu Sans" panose="020B0603030804020204" pitchFamily="34" charset="0"/>
            </a:endParaRPr>
          </a:p>
        </p:txBody>
      </p:sp>
      <p:sp>
        <p:nvSpPr>
          <p:cNvPr id="7182"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F2BFB3F-09DB-42E6-BEF4-54C376A1AB0B}"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71</a:t>
            </a:fld>
            <a:endParaRPr lang="es-EC" altLang="es-EC" sz="1400">
              <a:solidFill>
                <a:srgbClr val="FFFFFF"/>
              </a:solidFill>
              <a:cs typeface="DejaVu Sans" panose="020B0603030804020204" pitchFamily="34" charset="0"/>
            </a:endParaRPr>
          </a:p>
        </p:txBody>
      </p:sp>
      <p:sp>
        <p:nvSpPr>
          <p:cNvPr id="7183"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F449EECE-8F28-45D0-9DA2-7BB232BBFAF8}"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71</a:t>
            </a:fld>
            <a:endParaRPr lang="es-EC" altLang="es-EC" sz="1400">
              <a:solidFill>
                <a:srgbClr val="FFFFFF"/>
              </a:solidFill>
              <a:cs typeface="DejaVu Sans" panose="020B0603030804020204" pitchFamily="34" charset="0"/>
            </a:endParaRPr>
          </a:p>
        </p:txBody>
      </p:sp>
      <p:sp>
        <p:nvSpPr>
          <p:cNvPr id="7184"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16F37BC2-734A-43F8-B18D-71F750AF565B}"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71</a:t>
            </a:fld>
            <a:endParaRPr lang="es-EC" altLang="es-EC" sz="1400">
              <a:solidFill>
                <a:srgbClr val="FFFFFF"/>
              </a:solidFill>
              <a:cs typeface="DejaVu Sans" panose="020B0603030804020204" pitchFamily="34" charset="0"/>
            </a:endParaRPr>
          </a:p>
        </p:txBody>
      </p:sp>
      <p:sp>
        <p:nvSpPr>
          <p:cNvPr id="7185"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FC1D884-9B27-4913-8575-94E99CAE6E50}"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71</a:t>
            </a:fld>
            <a:endParaRPr lang="es-EC" altLang="es-EC" sz="1400">
              <a:solidFill>
                <a:srgbClr val="FFFFFF"/>
              </a:solidFill>
              <a:cs typeface="DejaVu Sans" panose="020B0603030804020204" pitchFamily="34" charset="0"/>
            </a:endParaRPr>
          </a:p>
        </p:txBody>
      </p:sp>
      <p:sp>
        <p:nvSpPr>
          <p:cNvPr id="7186"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C845F159-E028-493D-A475-DCA6915AE2AF}"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71</a:t>
            </a:fld>
            <a:endParaRPr lang="es-EC" altLang="es-EC" sz="1400">
              <a:solidFill>
                <a:srgbClr val="FFFFFF"/>
              </a:solidFill>
              <a:cs typeface="DejaVu Sans" panose="020B0603030804020204" pitchFamily="34" charset="0"/>
            </a:endParaRPr>
          </a:p>
        </p:txBody>
      </p:sp>
      <p:sp>
        <p:nvSpPr>
          <p:cNvPr id="7187"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24FC0F1-E9BC-405F-97CC-06734A512B80}"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71</a:t>
            </a:fld>
            <a:endParaRPr lang="es-EC" altLang="es-EC" sz="1400">
              <a:solidFill>
                <a:srgbClr val="FFFFFF"/>
              </a:solidFill>
              <a:cs typeface="DejaVu Sans" panose="020B0603030804020204" pitchFamily="34" charset="0"/>
            </a:endParaRPr>
          </a:p>
        </p:txBody>
      </p:sp>
      <p:sp>
        <p:nvSpPr>
          <p:cNvPr id="7188" name="Rectangle 18"/>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A2B29C0C-C6A8-461C-BCA9-88C7BA09D95C}"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71</a:t>
            </a:fld>
            <a:endParaRPr lang="es-EC" altLang="es-EC" sz="1400">
              <a:solidFill>
                <a:srgbClr val="FFFFFF"/>
              </a:solidFill>
              <a:cs typeface="DejaVu Sans" panose="020B0603030804020204" pitchFamily="34" charset="0"/>
            </a:endParaRPr>
          </a:p>
        </p:txBody>
      </p:sp>
      <p:sp>
        <p:nvSpPr>
          <p:cNvPr id="7189" name="Rectangle 19"/>
          <p:cNvSpPr>
            <a:spLocks noChangeArrowheads="1"/>
          </p:cNvSpPr>
          <p:nvPr/>
        </p:nvSpPr>
        <p:spPr bwMode="auto">
          <a:xfrm>
            <a:off x="735013" y="5429250"/>
            <a:ext cx="5880100"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4273987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14:hiddenLine>
            </a:ext>
          </a:extLst>
        </p:spPr>
        <p:txBody>
          <a:bodyPr/>
          <a:lstStyle>
            <a:lvl1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9pPr>
          </a:lstStyle>
          <a:p>
            <a:pPr>
              <a:spcBef>
                <a:spcPct val="0"/>
              </a:spcBef>
              <a:buClrTx/>
              <a:buFontTx/>
              <a:buNone/>
            </a:pPr>
            <a:fld id="{9EDC1944-0FF2-42CB-91D0-94DA4FCB0427}" type="slidenum">
              <a:rPr lang="es-EC" altLang="es-EC" sz="1400" smtClean="0"/>
              <a:pPr>
                <a:spcBef>
                  <a:spcPct val="0"/>
                </a:spcBef>
                <a:buClrTx/>
                <a:buFontTx/>
                <a:buNone/>
              </a:pPr>
              <a:t>96</a:t>
            </a:fld>
            <a:endParaRPr lang="es-EC" altLang="es-EC" sz="1400" smtClean="0"/>
          </a:p>
        </p:txBody>
      </p:sp>
      <p:sp>
        <p:nvSpPr>
          <p:cNvPr id="7171"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55750D6-937B-4312-BD8D-5F295C9D4A02}" type="slidenum">
              <a:rPr lang="es-EC" altLang="es-EC" sz="1400">
                <a:cs typeface="DejaVu Sans" panose="020B0603030804020204" pitchFamily="34" charset="0"/>
              </a:rPr>
              <a:pPr algn="r" eaLnBrk="1">
                <a:lnSpc>
                  <a:spcPct val="95000"/>
                </a:lnSpc>
                <a:spcBef>
                  <a:spcPct val="0"/>
                </a:spcBef>
                <a:buClrTx/>
                <a:buFontTx/>
                <a:buNone/>
              </a:pPr>
              <a:t>96</a:t>
            </a:fld>
            <a:endParaRPr lang="es-EC" altLang="es-EC" sz="1400">
              <a:cs typeface="DejaVu Sans" panose="020B0603030804020204" pitchFamily="34" charset="0"/>
            </a:endParaRPr>
          </a:p>
        </p:txBody>
      </p:sp>
      <p:sp>
        <p:nvSpPr>
          <p:cNvPr id="7172"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2E0FC8CA-1C95-4084-A2BF-E9E579879B19}" type="slidenum">
              <a:rPr lang="es-EC" altLang="es-EC" sz="1400">
                <a:cs typeface="DejaVu Sans" panose="020B0603030804020204" pitchFamily="34" charset="0"/>
              </a:rPr>
              <a:pPr algn="r" eaLnBrk="1">
                <a:lnSpc>
                  <a:spcPct val="95000"/>
                </a:lnSpc>
                <a:spcBef>
                  <a:spcPct val="0"/>
                </a:spcBef>
                <a:buClrTx/>
                <a:buFontTx/>
                <a:buNone/>
              </a:pPr>
              <a:t>96</a:t>
            </a:fld>
            <a:endParaRPr lang="es-EC" altLang="es-EC" sz="1400">
              <a:cs typeface="DejaVu Sans" panose="020B0603030804020204" pitchFamily="34" charset="0"/>
            </a:endParaRPr>
          </a:p>
        </p:txBody>
      </p:sp>
      <p:sp>
        <p:nvSpPr>
          <p:cNvPr id="7173"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7C0E22E-8314-4F53-8649-1514B0E33FDD}" type="slidenum">
              <a:rPr lang="es-EC" altLang="es-EC" sz="1400">
                <a:cs typeface="DejaVu Sans" panose="020B0603030804020204" pitchFamily="34" charset="0"/>
              </a:rPr>
              <a:pPr algn="r" eaLnBrk="1">
                <a:lnSpc>
                  <a:spcPct val="95000"/>
                </a:lnSpc>
                <a:spcBef>
                  <a:spcPct val="0"/>
                </a:spcBef>
                <a:buClrTx/>
                <a:buFontTx/>
                <a:buNone/>
              </a:pPr>
              <a:t>96</a:t>
            </a:fld>
            <a:endParaRPr lang="es-EC" altLang="es-EC" sz="1400">
              <a:cs typeface="DejaVu Sans" panose="020B0603030804020204" pitchFamily="34" charset="0"/>
            </a:endParaRPr>
          </a:p>
        </p:txBody>
      </p:sp>
      <p:sp>
        <p:nvSpPr>
          <p:cNvPr id="7174"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F807123B-4392-4468-A962-26770129FAEC}" type="slidenum">
              <a:rPr lang="es-EC" altLang="es-EC">
                <a:latin typeface="Arial" panose="020B0604020202020204" pitchFamily="34" charset="0"/>
                <a:cs typeface="DejaVu Sans" panose="020B0603030804020204" pitchFamily="34" charset="0"/>
              </a:rPr>
              <a:pPr algn="r" eaLnBrk="1" hangingPunct="1">
                <a:spcBef>
                  <a:spcPct val="0"/>
                </a:spcBef>
                <a:buClrTx/>
                <a:buFontTx/>
                <a:buNone/>
              </a:pPr>
              <a:t>96</a:t>
            </a:fld>
            <a:endParaRPr lang="es-EC" altLang="es-EC">
              <a:latin typeface="Arial" panose="020B0604020202020204" pitchFamily="34" charset="0"/>
              <a:cs typeface="DejaVu Sans" panose="020B0603030804020204" pitchFamily="34" charset="0"/>
            </a:endParaRPr>
          </a:p>
        </p:txBody>
      </p:sp>
      <p:sp>
        <p:nvSpPr>
          <p:cNvPr id="7175"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0C1D6DB8-E537-4B07-810D-F053FBC5D6A4}" type="slidenum">
              <a:rPr lang="es-EC" altLang="es-EC" sz="1400">
                <a:cs typeface="DejaVu Sans" panose="020B0603030804020204" pitchFamily="34" charset="0"/>
              </a:rPr>
              <a:pPr algn="r" eaLnBrk="1" hangingPunct="1">
                <a:lnSpc>
                  <a:spcPct val="95000"/>
                </a:lnSpc>
                <a:spcBef>
                  <a:spcPct val="0"/>
                </a:spcBef>
                <a:buClrTx/>
                <a:buFontTx/>
                <a:buNone/>
              </a:pPr>
              <a:t>96</a:t>
            </a:fld>
            <a:endParaRPr lang="es-EC" altLang="es-EC" sz="1400">
              <a:cs typeface="DejaVu Sans" panose="020B0603030804020204" pitchFamily="34" charset="0"/>
            </a:endParaRPr>
          </a:p>
        </p:txBody>
      </p:sp>
      <p:sp>
        <p:nvSpPr>
          <p:cNvPr id="7176"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940F75A6-B604-4107-AD89-4B46F0A260AB}" type="slidenum">
              <a:rPr lang="es-EC" altLang="es-EC" sz="1400">
                <a:cs typeface="DejaVu Sans" panose="020B0603030804020204" pitchFamily="34" charset="0"/>
              </a:rPr>
              <a:pPr algn="r" eaLnBrk="1" hangingPunct="1">
                <a:lnSpc>
                  <a:spcPct val="95000"/>
                </a:lnSpc>
                <a:spcBef>
                  <a:spcPct val="0"/>
                </a:spcBef>
                <a:buClrTx/>
                <a:buFontTx/>
                <a:buNone/>
              </a:pPr>
              <a:t>96</a:t>
            </a:fld>
            <a:endParaRPr lang="es-EC" altLang="es-EC" sz="1400">
              <a:cs typeface="DejaVu Sans" panose="020B0603030804020204" pitchFamily="34" charset="0"/>
            </a:endParaRPr>
          </a:p>
        </p:txBody>
      </p:sp>
      <p:sp>
        <p:nvSpPr>
          <p:cNvPr id="7177"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6B54D9FB-D9D3-4CD0-AD06-FB4CCE0FD9C4}" type="slidenum">
              <a:rPr lang="es-EC" altLang="es-EC" sz="1400">
                <a:cs typeface="DejaVu Sans" panose="020B0603030804020204" pitchFamily="34" charset="0"/>
              </a:rPr>
              <a:pPr algn="r" eaLnBrk="1" hangingPunct="1">
                <a:lnSpc>
                  <a:spcPct val="95000"/>
                </a:lnSpc>
                <a:spcBef>
                  <a:spcPct val="0"/>
                </a:spcBef>
                <a:buClrTx/>
                <a:buFontTx/>
                <a:buNone/>
              </a:pPr>
              <a:t>96</a:t>
            </a:fld>
            <a:endParaRPr lang="es-EC" altLang="es-EC" sz="1400">
              <a:cs typeface="DejaVu Sans" panose="020B0603030804020204" pitchFamily="34" charset="0"/>
            </a:endParaRPr>
          </a:p>
        </p:txBody>
      </p:sp>
      <p:sp>
        <p:nvSpPr>
          <p:cNvPr id="7178"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48CB173-5B01-4845-922C-F8866ADC17B2}" type="slidenum">
              <a:rPr lang="es-EC" altLang="es-EC" sz="1400">
                <a:cs typeface="DejaVu Sans" panose="020B0603030804020204" pitchFamily="34" charset="0"/>
              </a:rPr>
              <a:pPr algn="r" eaLnBrk="1" hangingPunct="1">
                <a:lnSpc>
                  <a:spcPct val="95000"/>
                </a:lnSpc>
                <a:spcBef>
                  <a:spcPct val="0"/>
                </a:spcBef>
                <a:buClrTx/>
                <a:buFontTx/>
                <a:buNone/>
              </a:pPr>
              <a:t>96</a:t>
            </a:fld>
            <a:endParaRPr lang="es-EC" altLang="es-EC" sz="1400">
              <a:cs typeface="DejaVu Sans" panose="020B0603030804020204" pitchFamily="34" charset="0"/>
            </a:endParaRPr>
          </a:p>
        </p:txBody>
      </p:sp>
      <p:sp>
        <p:nvSpPr>
          <p:cNvPr id="7179"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A9DACDF-783A-4764-A7AB-9CB9F5A5026E}" type="slidenum">
              <a:rPr lang="es-EC" altLang="es-EC" sz="1400">
                <a:cs typeface="DejaVu Sans" panose="020B0603030804020204" pitchFamily="34" charset="0"/>
              </a:rPr>
              <a:pPr algn="r" eaLnBrk="1" hangingPunct="1">
                <a:lnSpc>
                  <a:spcPct val="95000"/>
                </a:lnSpc>
                <a:spcBef>
                  <a:spcPct val="0"/>
                </a:spcBef>
                <a:buClrTx/>
                <a:buFontTx/>
                <a:buNone/>
              </a:pPr>
              <a:t>96</a:t>
            </a:fld>
            <a:endParaRPr lang="es-EC" altLang="es-EC" sz="1400">
              <a:cs typeface="DejaVu Sans" panose="020B0603030804020204" pitchFamily="34" charset="0"/>
            </a:endParaRPr>
          </a:p>
        </p:txBody>
      </p:sp>
      <p:sp>
        <p:nvSpPr>
          <p:cNvPr id="7180"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2C042752-BA06-483C-BCD3-73A277C887E7}" type="slidenum">
              <a:rPr lang="es-EC" altLang="es-EC" sz="1400">
                <a:cs typeface="DejaVu Sans" panose="020B0603030804020204" pitchFamily="34" charset="0"/>
              </a:rPr>
              <a:pPr algn="r" eaLnBrk="1" hangingPunct="1">
                <a:lnSpc>
                  <a:spcPct val="95000"/>
                </a:lnSpc>
                <a:spcBef>
                  <a:spcPct val="0"/>
                </a:spcBef>
                <a:buClrTx/>
                <a:buFontTx/>
                <a:buNone/>
              </a:pPr>
              <a:t>96</a:t>
            </a:fld>
            <a:endParaRPr lang="es-EC" altLang="es-EC" sz="1400">
              <a:cs typeface="DejaVu Sans" panose="020B0603030804020204" pitchFamily="34" charset="0"/>
            </a:endParaRPr>
          </a:p>
        </p:txBody>
      </p:sp>
      <p:sp>
        <p:nvSpPr>
          <p:cNvPr id="7181"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eaLnBrk="1" hangingPunct="1">
              <a:lnSpc>
                <a:spcPct val="93000"/>
              </a:lnSpc>
              <a:spcBef>
                <a:spcPct val="0"/>
              </a:spcBef>
              <a:buClrTx/>
              <a:buFontTx/>
              <a:buNone/>
            </a:pPr>
            <a:fld id="{6998C127-6773-47A8-A1DE-C60F282BB301}" type="slidenum">
              <a:rPr lang="es-EC" altLang="es-EC" sz="1400">
                <a:solidFill>
                  <a:srgbClr val="FFFFFF"/>
                </a:solidFill>
                <a:latin typeface="Arial" panose="020B0604020202020204" pitchFamily="34" charset="0"/>
                <a:cs typeface="DejaVu Sans" panose="020B0603030804020204" pitchFamily="34" charset="0"/>
              </a:rPr>
              <a:pPr eaLnBrk="1" hangingPunct="1">
                <a:lnSpc>
                  <a:spcPct val="93000"/>
                </a:lnSpc>
                <a:spcBef>
                  <a:spcPct val="0"/>
                </a:spcBef>
                <a:buClrTx/>
                <a:buFontTx/>
                <a:buNone/>
              </a:pPr>
              <a:t>96</a:t>
            </a:fld>
            <a:endParaRPr lang="es-EC" altLang="es-EC" sz="1400">
              <a:solidFill>
                <a:srgbClr val="FFFFFF"/>
              </a:solidFill>
              <a:latin typeface="Arial" panose="020B0604020202020204" pitchFamily="34" charset="0"/>
              <a:cs typeface="DejaVu Sans" panose="020B0603030804020204" pitchFamily="34" charset="0"/>
            </a:endParaRPr>
          </a:p>
        </p:txBody>
      </p:sp>
      <p:sp>
        <p:nvSpPr>
          <p:cNvPr id="7182"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F2BFB3F-09DB-42E6-BEF4-54C376A1AB0B}"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96</a:t>
            </a:fld>
            <a:endParaRPr lang="es-EC" altLang="es-EC" sz="1400">
              <a:solidFill>
                <a:srgbClr val="FFFFFF"/>
              </a:solidFill>
              <a:cs typeface="DejaVu Sans" panose="020B0603030804020204" pitchFamily="34" charset="0"/>
            </a:endParaRPr>
          </a:p>
        </p:txBody>
      </p:sp>
      <p:sp>
        <p:nvSpPr>
          <p:cNvPr id="7183"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F449EECE-8F28-45D0-9DA2-7BB232BBFAF8}"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96</a:t>
            </a:fld>
            <a:endParaRPr lang="es-EC" altLang="es-EC" sz="1400">
              <a:solidFill>
                <a:srgbClr val="FFFFFF"/>
              </a:solidFill>
              <a:cs typeface="DejaVu Sans" panose="020B0603030804020204" pitchFamily="34" charset="0"/>
            </a:endParaRPr>
          </a:p>
        </p:txBody>
      </p:sp>
      <p:sp>
        <p:nvSpPr>
          <p:cNvPr id="7184"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16F37BC2-734A-43F8-B18D-71F750AF565B}"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96</a:t>
            </a:fld>
            <a:endParaRPr lang="es-EC" altLang="es-EC" sz="1400">
              <a:solidFill>
                <a:srgbClr val="FFFFFF"/>
              </a:solidFill>
              <a:cs typeface="DejaVu Sans" panose="020B0603030804020204" pitchFamily="34" charset="0"/>
            </a:endParaRPr>
          </a:p>
        </p:txBody>
      </p:sp>
      <p:sp>
        <p:nvSpPr>
          <p:cNvPr id="7185"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FC1D884-9B27-4913-8575-94E99CAE6E50}"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96</a:t>
            </a:fld>
            <a:endParaRPr lang="es-EC" altLang="es-EC" sz="1400">
              <a:solidFill>
                <a:srgbClr val="FFFFFF"/>
              </a:solidFill>
              <a:cs typeface="DejaVu Sans" panose="020B0603030804020204" pitchFamily="34" charset="0"/>
            </a:endParaRPr>
          </a:p>
        </p:txBody>
      </p:sp>
      <p:sp>
        <p:nvSpPr>
          <p:cNvPr id="7186"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C845F159-E028-493D-A475-DCA6915AE2AF}"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96</a:t>
            </a:fld>
            <a:endParaRPr lang="es-EC" altLang="es-EC" sz="1400">
              <a:solidFill>
                <a:srgbClr val="FFFFFF"/>
              </a:solidFill>
              <a:cs typeface="DejaVu Sans" panose="020B0603030804020204" pitchFamily="34" charset="0"/>
            </a:endParaRPr>
          </a:p>
        </p:txBody>
      </p:sp>
      <p:sp>
        <p:nvSpPr>
          <p:cNvPr id="7187"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24FC0F1-E9BC-405F-97CC-06734A512B80}"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96</a:t>
            </a:fld>
            <a:endParaRPr lang="es-EC" altLang="es-EC" sz="1400">
              <a:solidFill>
                <a:srgbClr val="FFFFFF"/>
              </a:solidFill>
              <a:cs typeface="DejaVu Sans" panose="020B0603030804020204" pitchFamily="34" charset="0"/>
            </a:endParaRPr>
          </a:p>
        </p:txBody>
      </p:sp>
      <p:sp>
        <p:nvSpPr>
          <p:cNvPr id="7188" name="Rectangle 18"/>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A2B29C0C-C6A8-461C-BCA9-88C7BA09D95C}"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96</a:t>
            </a:fld>
            <a:endParaRPr lang="es-EC" altLang="es-EC" sz="1400">
              <a:solidFill>
                <a:srgbClr val="FFFFFF"/>
              </a:solidFill>
              <a:cs typeface="DejaVu Sans" panose="020B0603030804020204" pitchFamily="34" charset="0"/>
            </a:endParaRPr>
          </a:p>
        </p:txBody>
      </p:sp>
      <p:sp>
        <p:nvSpPr>
          <p:cNvPr id="7189" name="Rectangle 19"/>
          <p:cNvSpPr>
            <a:spLocks noChangeArrowheads="1"/>
          </p:cNvSpPr>
          <p:nvPr/>
        </p:nvSpPr>
        <p:spPr bwMode="auto">
          <a:xfrm>
            <a:off x="735013" y="5429250"/>
            <a:ext cx="5880100"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3296270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xfrm>
            <a:off x="-209550" y="804863"/>
            <a:ext cx="7175500" cy="4037012"/>
          </a:xfrm>
          <a:noFill/>
          <a:ln>
            <a:solidFill>
              <a:srgbClr val="000000"/>
            </a:solidFill>
            <a:miter lim="800000"/>
          </a:ln>
          <a:extLst>
            <a:ext uri="{909E8E84-426E-40dd-AFC4-6F175D3DCCD1}">
              <a14:hiddenFill xmlns:a14="http://schemas.microsoft.com/office/drawing/2010/main" xmlns="">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lstStyle/>
          <a:p>
            <a:pPr defTabSz="912495" eaLnBrk="1" hangingPunct="1">
              <a:spcBef>
                <a:spcPct val="0"/>
              </a:spcBef>
            </a:pPr>
            <a:r>
              <a:rPr lang="es-ES" altLang="es-EC" smtClean="0"/>
              <a:t>UEN.- Unidad Estratégica de Negocios</a:t>
            </a:r>
          </a:p>
        </p:txBody>
      </p:sp>
      <p:sp>
        <p:nvSpPr>
          <p:cNvPr id="43012" name="Slide Number Placeholder 3"/>
          <p:cNvSpPr>
            <a:spLocks noGrp="1"/>
          </p:cNvSpPr>
          <p:nvPr>
            <p:ph type="sldNum" sz="quarter" idx="5"/>
          </p:nvPr>
        </p:nvSpPr>
        <p:spPr bwMode="auto">
          <a:xfrm>
            <a:off x="3827463" y="10218738"/>
            <a:ext cx="2927350" cy="53816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94" tIns="45647" rIns="91294" bIns="45647"/>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861DB54-FBDF-42B1-8E51-E60981C438F6}" type="slidenum">
              <a:rPr lang="es-ES" altLang="es-EC" smtClean="0">
                <a:solidFill>
                  <a:srgbClr val="000000"/>
                </a:solidFill>
              </a:rPr>
              <a:t>8</a:t>
            </a:fld>
            <a:endParaRPr lang="es-ES" altLang="es-EC" smtClean="0">
              <a:solidFill>
                <a:srgbClr val="000000"/>
              </a:solidFill>
            </a:endParaRPr>
          </a:p>
        </p:txBody>
      </p:sp>
    </p:spTree>
    <p:extLst>
      <p:ext uri="{BB962C8B-B14F-4D97-AF65-F5344CB8AC3E}">
        <p14:creationId xmlns:p14="http://schemas.microsoft.com/office/powerpoint/2010/main" val="40392553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9"/>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fld id="{69FDE57B-A40E-4941-8915-B68BEBF19D72}" type="slidenum">
              <a:rPr lang="es-ES" altLang="es-EC" smtClean="0">
                <a:solidFill>
                  <a:srgbClr val="000000"/>
                </a:solidFill>
                <a:latin typeface="Times New Roman" panose="02020603050405020304" pitchFamily="18" charset="0"/>
                <a:ea typeface="Microsoft YaHei" panose="020B0503020204020204" pitchFamily="34" charset="-122"/>
              </a:rPr>
              <a:pPr/>
              <a:t>101</a:t>
            </a:fld>
            <a:endParaRPr lang="es-ES" altLang="es-EC" smtClean="0">
              <a:solidFill>
                <a:srgbClr val="000000"/>
              </a:solidFill>
              <a:latin typeface="Times New Roman" panose="02020603050405020304" pitchFamily="18" charset="0"/>
              <a:ea typeface="Microsoft YaHei" panose="020B0503020204020204" pitchFamily="34" charset="-122"/>
            </a:endParaRPr>
          </a:p>
        </p:txBody>
      </p:sp>
      <p:sp>
        <p:nvSpPr>
          <p:cNvPr id="128003" name="Text Box 1"/>
          <p:cNvSpPr txBox="1">
            <a:spLocks noChangeArrowheads="1"/>
          </p:cNvSpPr>
          <p:nvPr/>
        </p:nvSpPr>
        <p:spPr bwMode="auto">
          <a:xfrm>
            <a:off x="4278313" y="10156825"/>
            <a:ext cx="3278187" cy="531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pPr algn="r" eaLnBrk="1">
              <a:lnSpc>
                <a:spcPct val="95000"/>
              </a:lnSpc>
              <a:buSzPct val="100000"/>
            </a:pPr>
            <a:fld id="{616A5B23-56B3-4831-8252-8B37A63E9C1B}" type="slidenum">
              <a:rPr lang="es-ES" altLang="es-EC" sz="1400">
                <a:solidFill>
                  <a:srgbClr val="000000"/>
                </a:solidFill>
                <a:latin typeface="Times New Roman" panose="02020603050405020304" pitchFamily="18" charset="0"/>
                <a:ea typeface="Microsoft YaHei" panose="020B0503020204020204" pitchFamily="34" charset="-122"/>
              </a:rPr>
              <a:pPr algn="r" eaLnBrk="1">
                <a:lnSpc>
                  <a:spcPct val="95000"/>
                </a:lnSpc>
                <a:buSzPct val="100000"/>
              </a:pPr>
              <a:t>101</a:t>
            </a:fld>
            <a:endParaRPr lang="es-ES" altLang="es-EC" sz="1400">
              <a:solidFill>
                <a:srgbClr val="000000"/>
              </a:solidFill>
              <a:latin typeface="Times New Roman" panose="02020603050405020304" pitchFamily="18" charset="0"/>
              <a:ea typeface="Microsoft YaHei" panose="020B0503020204020204" pitchFamily="34" charset="-122"/>
            </a:endParaRPr>
          </a:p>
        </p:txBody>
      </p:sp>
      <p:sp>
        <p:nvSpPr>
          <p:cNvPr id="128004" name="Text Box 2"/>
          <p:cNvSpPr txBox="1">
            <a:spLocks noChangeArrowheads="1"/>
          </p:cNvSpPr>
          <p:nvPr/>
        </p:nvSpPr>
        <p:spPr bwMode="auto">
          <a:xfrm>
            <a:off x="4278313" y="10156825"/>
            <a:ext cx="3279775"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pPr algn="r" eaLnBrk="1">
              <a:lnSpc>
                <a:spcPct val="95000"/>
              </a:lnSpc>
              <a:buSzPct val="100000"/>
            </a:pPr>
            <a:fld id="{9B955BE7-2496-4487-98EB-6C51B8D361E2}" type="slidenum">
              <a:rPr lang="es-ES" altLang="es-EC" sz="1400">
                <a:solidFill>
                  <a:srgbClr val="000000"/>
                </a:solidFill>
                <a:latin typeface="Times New Roman" panose="02020603050405020304" pitchFamily="18" charset="0"/>
                <a:ea typeface="Microsoft YaHei" panose="020B0503020204020204" pitchFamily="34" charset="-122"/>
              </a:rPr>
              <a:pPr algn="r" eaLnBrk="1">
                <a:lnSpc>
                  <a:spcPct val="95000"/>
                </a:lnSpc>
                <a:buSzPct val="100000"/>
              </a:pPr>
              <a:t>101</a:t>
            </a:fld>
            <a:endParaRPr lang="es-ES" altLang="es-EC" sz="1400">
              <a:solidFill>
                <a:srgbClr val="000000"/>
              </a:solidFill>
              <a:latin typeface="Times New Roman" panose="02020603050405020304" pitchFamily="18" charset="0"/>
              <a:ea typeface="Microsoft YaHei" panose="020B0503020204020204" pitchFamily="34" charset="-122"/>
            </a:endParaRPr>
          </a:p>
        </p:txBody>
      </p:sp>
      <p:sp>
        <p:nvSpPr>
          <p:cNvPr id="128005" name="Rectangle 3"/>
          <p:cNvSpPr>
            <a:spLocks noGrp="1" noRot="1" noChangeAspect="1" noChangeArrowheads="1" noTextEdit="1"/>
          </p:cNvSpPr>
          <p:nvPr>
            <p:ph type="sldImg"/>
          </p:nvPr>
        </p:nvSpPr>
        <p:spPr bwMode="auto">
          <a:xfrm>
            <a:off x="217488" y="812800"/>
            <a:ext cx="7123112" cy="4008438"/>
          </a:xfrm>
          <a:solidFill>
            <a:srgbClr val="FFFFFF"/>
          </a:solidFill>
          <a:ln>
            <a:solidFill>
              <a:srgbClr val="000000"/>
            </a:solidFill>
            <a:miter lim="800000"/>
            <a:headEnd/>
            <a:tailEnd/>
          </a:ln>
        </p:spPr>
      </p:sp>
      <p:sp>
        <p:nvSpPr>
          <p:cNvPr id="128006" name="Text Box 4"/>
          <p:cNvSpPr txBox="1">
            <a:spLocks noChangeArrowheads="1"/>
          </p:cNvSpPr>
          <p:nvPr/>
        </p:nvSpPr>
        <p:spPr bwMode="auto">
          <a:xfrm>
            <a:off x="755650" y="5078413"/>
            <a:ext cx="6048375" cy="4811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9662740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9"/>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fld id="{69FDE57B-A40E-4941-8915-B68BEBF19D72}" type="slidenum">
              <a:rPr lang="es-ES" altLang="es-EC" smtClean="0">
                <a:solidFill>
                  <a:srgbClr val="000000"/>
                </a:solidFill>
                <a:latin typeface="Times New Roman" panose="02020603050405020304" pitchFamily="18" charset="0"/>
                <a:ea typeface="Microsoft YaHei" panose="020B0503020204020204" pitchFamily="34" charset="-122"/>
              </a:rPr>
              <a:pPr/>
              <a:t>102</a:t>
            </a:fld>
            <a:endParaRPr lang="es-ES" altLang="es-EC" smtClean="0">
              <a:solidFill>
                <a:srgbClr val="000000"/>
              </a:solidFill>
              <a:latin typeface="Times New Roman" panose="02020603050405020304" pitchFamily="18" charset="0"/>
              <a:ea typeface="Microsoft YaHei" panose="020B0503020204020204" pitchFamily="34" charset="-122"/>
            </a:endParaRPr>
          </a:p>
        </p:txBody>
      </p:sp>
      <p:sp>
        <p:nvSpPr>
          <p:cNvPr id="128003" name="Text Box 1"/>
          <p:cNvSpPr txBox="1">
            <a:spLocks noChangeArrowheads="1"/>
          </p:cNvSpPr>
          <p:nvPr/>
        </p:nvSpPr>
        <p:spPr bwMode="auto">
          <a:xfrm>
            <a:off x="4278313" y="10156825"/>
            <a:ext cx="3278187" cy="531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pPr algn="r" eaLnBrk="1">
              <a:lnSpc>
                <a:spcPct val="95000"/>
              </a:lnSpc>
              <a:buSzPct val="100000"/>
            </a:pPr>
            <a:fld id="{616A5B23-56B3-4831-8252-8B37A63E9C1B}" type="slidenum">
              <a:rPr lang="es-ES" altLang="es-EC" sz="1400">
                <a:solidFill>
                  <a:srgbClr val="000000"/>
                </a:solidFill>
                <a:latin typeface="Times New Roman" panose="02020603050405020304" pitchFamily="18" charset="0"/>
                <a:ea typeface="Microsoft YaHei" panose="020B0503020204020204" pitchFamily="34" charset="-122"/>
              </a:rPr>
              <a:pPr algn="r" eaLnBrk="1">
                <a:lnSpc>
                  <a:spcPct val="95000"/>
                </a:lnSpc>
                <a:buSzPct val="100000"/>
              </a:pPr>
              <a:t>102</a:t>
            </a:fld>
            <a:endParaRPr lang="es-ES" altLang="es-EC" sz="1400">
              <a:solidFill>
                <a:srgbClr val="000000"/>
              </a:solidFill>
              <a:latin typeface="Times New Roman" panose="02020603050405020304" pitchFamily="18" charset="0"/>
              <a:ea typeface="Microsoft YaHei" panose="020B0503020204020204" pitchFamily="34" charset="-122"/>
            </a:endParaRPr>
          </a:p>
        </p:txBody>
      </p:sp>
      <p:sp>
        <p:nvSpPr>
          <p:cNvPr id="128004" name="Text Box 2"/>
          <p:cNvSpPr txBox="1">
            <a:spLocks noChangeArrowheads="1"/>
          </p:cNvSpPr>
          <p:nvPr/>
        </p:nvSpPr>
        <p:spPr bwMode="auto">
          <a:xfrm>
            <a:off x="4278313" y="10156825"/>
            <a:ext cx="3279775"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pPr algn="r" eaLnBrk="1">
              <a:lnSpc>
                <a:spcPct val="95000"/>
              </a:lnSpc>
              <a:buSzPct val="100000"/>
            </a:pPr>
            <a:fld id="{9B955BE7-2496-4487-98EB-6C51B8D361E2}" type="slidenum">
              <a:rPr lang="es-ES" altLang="es-EC" sz="1400">
                <a:solidFill>
                  <a:srgbClr val="000000"/>
                </a:solidFill>
                <a:latin typeface="Times New Roman" panose="02020603050405020304" pitchFamily="18" charset="0"/>
                <a:ea typeface="Microsoft YaHei" panose="020B0503020204020204" pitchFamily="34" charset="-122"/>
              </a:rPr>
              <a:pPr algn="r" eaLnBrk="1">
                <a:lnSpc>
                  <a:spcPct val="95000"/>
                </a:lnSpc>
                <a:buSzPct val="100000"/>
              </a:pPr>
              <a:t>102</a:t>
            </a:fld>
            <a:endParaRPr lang="es-ES" altLang="es-EC" sz="1400">
              <a:solidFill>
                <a:srgbClr val="000000"/>
              </a:solidFill>
              <a:latin typeface="Times New Roman" panose="02020603050405020304" pitchFamily="18" charset="0"/>
              <a:ea typeface="Microsoft YaHei" panose="020B0503020204020204" pitchFamily="34" charset="-122"/>
            </a:endParaRPr>
          </a:p>
        </p:txBody>
      </p:sp>
      <p:sp>
        <p:nvSpPr>
          <p:cNvPr id="128005" name="Rectangle 3"/>
          <p:cNvSpPr>
            <a:spLocks noGrp="1" noRot="1" noChangeAspect="1" noChangeArrowheads="1" noTextEdit="1"/>
          </p:cNvSpPr>
          <p:nvPr>
            <p:ph type="sldImg"/>
          </p:nvPr>
        </p:nvSpPr>
        <p:spPr bwMode="auto">
          <a:xfrm>
            <a:off x="217488" y="812800"/>
            <a:ext cx="7123112" cy="4008438"/>
          </a:xfrm>
          <a:solidFill>
            <a:srgbClr val="FFFFFF"/>
          </a:solidFill>
          <a:ln>
            <a:solidFill>
              <a:srgbClr val="000000"/>
            </a:solidFill>
            <a:miter lim="800000"/>
            <a:headEnd/>
            <a:tailEnd/>
          </a:ln>
        </p:spPr>
      </p:sp>
      <p:sp>
        <p:nvSpPr>
          <p:cNvPr id="128006" name="Text Box 4"/>
          <p:cNvSpPr txBox="1">
            <a:spLocks noChangeArrowheads="1"/>
          </p:cNvSpPr>
          <p:nvPr/>
        </p:nvSpPr>
        <p:spPr bwMode="auto">
          <a:xfrm>
            <a:off x="755650" y="5078413"/>
            <a:ext cx="6048375" cy="4811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929684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9"/>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fld id="{69FDE57B-A40E-4941-8915-B68BEBF19D72}" type="slidenum">
              <a:rPr lang="es-ES" altLang="es-EC" smtClean="0">
                <a:solidFill>
                  <a:srgbClr val="000000"/>
                </a:solidFill>
                <a:latin typeface="Times New Roman" panose="02020603050405020304" pitchFamily="18" charset="0"/>
                <a:ea typeface="Microsoft YaHei" panose="020B0503020204020204" pitchFamily="34" charset="-122"/>
              </a:rPr>
              <a:pPr/>
              <a:t>103</a:t>
            </a:fld>
            <a:endParaRPr lang="es-ES" altLang="es-EC" smtClean="0">
              <a:solidFill>
                <a:srgbClr val="000000"/>
              </a:solidFill>
              <a:latin typeface="Times New Roman" panose="02020603050405020304" pitchFamily="18" charset="0"/>
              <a:ea typeface="Microsoft YaHei" panose="020B0503020204020204" pitchFamily="34" charset="-122"/>
            </a:endParaRPr>
          </a:p>
        </p:txBody>
      </p:sp>
      <p:sp>
        <p:nvSpPr>
          <p:cNvPr id="128003" name="Text Box 1"/>
          <p:cNvSpPr txBox="1">
            <a:spLocks noChangeArrowheads="1"/>
          </p:cNvSpPr>
          <p:nvPr/>
        </p:nvSpPr>
        <p:spPr bwMode="auto">
          <a:xfrm>
            <a:off x="4278313" y="10156825"/>
            <a:ext cx="3278187" cy="531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pPr algn="r" eaLnBrk="1">
              <a:lnSpc>
                <a:spcPct val="95000"/>
              </a:lnSpc>
              <a:buSzPct val="100000"/>
            </a:pPr>
            <a:fld id="{616A5B23-56B3-4831-8252-8B37A63E9C1B}" type="slidenum">
              <a:rPr lang="es-ES" altLang="es-EC" sz="1400">
                <a:solidFill>
                  <a:srgbClr val="000000"/>
                </a:solidFill>
                <a:latin typeface="Times New Roman" panose="02020603050405020304" pitchFamily="18" charset="0"/>
                <a:ea typeface="Microsoft YaHei" panose="020B0503020204020204" pitchFamily="34" charset="-122"/>
              </a:rPr>
              <a:pPr algn="r" eaLnBrk="1">
                <a:lnSpc>
                  <a:spcPct val="95000"/>
                </a:lnSpc>
                <a:buSzPct val="100000"/>
              </a:pPr>
              <a:t>103</a:t>
            </a:fld>
            <a:endParaRPr lang="es-ES" altLang="es-EC" sz="1400">
              <a:solidFill>
                <a:srgbClr val="000000"/>
              </a:solidFill>
              <a:latin typeface="Times New Roman" panose="02020603050405020304" pitchFamily="18" charset="0"/>
              <a:ea typeface="Microsoft YaHei" panose="020B0503020204020204" pitchFamily="34" charset="-122"/>
            </a:endParaRPr>
          </a:p>
        </p:txBody>
      </p:sp>
      <p:sp>
        <p:nvSpPr>
          <p:cNvPr id="128004" name="Text Box 2"/>
          <p:cNvSpPr txBox="1">
            <a:spLocks noChangeArrowheads="1"/>
          </p:cNvSpPr>
          <p:nvPr/>
        </p:nvSpPr>
        <p:spPr bwMode="auto">
          <a:xfrm>
            <a:off x="4278313" y="10156825"/>
            <a:ext cx="3279775"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pPr algn="r" eaLnBrk="1">
              <a:lnSpc>
                <a:spcPct val="95000"/>
              </a:lnSpc>
              <a:buSzPct val="100000"/>
            </a:pPr>
            <a:fld id="{9B955BE7-2496-4487-98EB-6C51B8D361E2}" type="slidenum">
              <a:rPr lang="es-ES" altLang="es-EC" sz="1400">
                <a:solidFill>
                  <a:srgbClr val="000000"/>
                </a:solidFill>
                <a:latin typeface="Times New Roman" panose="02020603050405020304" pitchFamily="18" charset="0"/>
                <a:ea typeface="Microsoft YaHei" panose="020B0503020204020204" pitchFamily="34" charset="-122"/>
              </a:rPr>
              <a:pPr algn="r" eaLnBrk="1">
                <a:lnSpc>
                  <a:spcPct val="95000"/>
                </a:lnSpc>
                <a:buSzPct val="100000"/>
              </a:pPr>
              <a:t>103</a:t>
            </a:fld>
            <a:endParaRPr lang="es-ES" altLang="es-EC" sz="1400">
              <a:solidFill>
                <a:srgbClr val="000000"/>
              </a:solidFill>
              <a:latin typeface="Times New Roman" panose="02020603050405020304" pitchFamily="18" charset="0"/>
              <a:ea typeface="Microsoft YaHei" panose="020B0503020204020204" pitchFamily="34" charset="-122"/>
            </a:endParaRPr>
          </a:p>
        </p:txBody>
      </p:sp>
      <p:sp>
        <p:nvSpPr>
          <p:cNvPr id="128005" name="Rectangle 3"/>
          <p:cNvSpPr>
            <a:spLocks noGrp="1" noRot="1" noChangeAspect="1" noChangeArrowheads="1" noTextEdit="1"/>
          </p:cNvSpPr>
          <p:nvPr>
            <p:ph type="sldImg"/>
          </p:nvPr>
        </p:nvSpPr>
        <p:spPr bwMode="auto">
          <a:xfrm>
            <a:off x="217488" y="812800"/>
            <a:ext cx="7123112" cy="4008438"/>
          </a:xfrm>
          <a:solidFill>
            <a:srgbClr val="FFFFFF"/>
          </a:solidFill>
          <a:ln>
            <a:solidFill>
              <a:srgbClr val="000000"/>
            </a:solidFill>
            <a:miter lim="800000"/>
            <a:headEnd/>
            <a:tailEnd/>
          </a:ln>
        </p:spPr>
      </p:sp>
      <p:sp>
        <p:nvSpPr>
          <p:cNvPr id="128006" name="Text Box 4"/>
          <p:cNvSpPr txBox="1">
            <a:spLocks noChangeArrowheads="1"/>
          </p:cNvSpPr>
          <p:nvPr/>
        </p:nvSpPr>
        <p:spPr bwMode="auto">
          <a:xfrm>
            <a:off x="755650" y="5078413"/>
            <a:ext cx="6048375" cy="4811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3481499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14:hiddenLine>
            </a:ext>
          </a:extLst>
        </p:spPr>
        <p:txBody>
          <a:bodyPr/>
          <a:lstStyle>
            <a:lvl1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9pPr>
          </a:lstStyle>
          <a:p>
            <a:pPr>
              <a:spcBef>
                <a:spcPct val="0"/>
              </a:spcBef>
              <a:buClrTx/>
              <a:buFontTx/>
              <a:buNone/>
            </a:pPr>
            <a:fld id="{9EDC1944-0FF2-42CB-91D0-94DA4FCB0427}" type="slidenum">
              <a:rPr lang="es-EC" altLang="es-EC" sz="1400" smtClean="0"/>
              <a:t>113</a:t>
            </a:fld>
            <a:endParaRPr lang="es-EC" altLang="es-EC" sz="1400" smtClean="0"/>
          </a:p>
        </p:txBody>
      </p:sp>
      <p:sp>
        <p:nvSpPr>
          <p:cNvPr id="7171"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55750D6-937B-4312-BD8D-5F295C9D4A02}" type="slidenum">
              <a:rPr lang="es-EC" altLang="es-EC" sz="1400">
                <a:cs typeface="DejaVu Sans" panose="020B0603030804020204" pitchFamily="34" charset="0"/>
              </a:rPr>
              <a:t>113</a:t>
            </a:fld>
            <a:endParaRPr lang="es-EC" altLang="es-EC" sz="1400">
              <a:cs typeface="DejaVu Sans" panose="020B0603030804020204" pitchFamily="34" charset="0"/>
            </a:endParaRPr>
          </a:p>
        </p:txBody>
      </p:sp>
      <p:sp>
        <p:nvSpPr>
          <p:cNvPr id="7172"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2E0FC8CA-1C95-4084-A2BF-E9E579879B19}" type="slidenum">
              <a:rPr lang="es-EC" altLang="es-EC" sz="1400">
                <a:cs typeface="DejaVu Sans" panose="020B0603030804020204" pitchFamily="34" charset="0"/>
              </a:rPr>
              <a:t>113</a:t>
            </a:fld>
            <a:endParaRPr lang="es-EC" altLang="es-EC" sz="1400">
              <a:cs typeface="DejaVu Sans" panose="020B0603030804020204" pitchFamily="34" charset="0"/>
            </a:endParaRPr>
          </a:p>
        </p:txBody>
      </p:sp>
      <p:sp>
        <p:nvSpPr>
          <p:cNvPr id="7173"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7C0E22E-8314-4F53-8649-1514B0E33FDD}" type="slidenum">
              <a:rPr lang="es-EC" altLang="es-EC" sz="1400">
                <a:cs typeface="DejaVu Sans" panose="020B0603030804020204" pitchFamily="34" charset="0"/>
              </a:rPr>
              <a:t>113</a:t>
            </a:fld>
            <a:endParaRPr lang="es-EC" altLang="es-EC" sz="1400">
              <a:cs typeface="DejaVu Sans" panose="020B0603030804020204" pitchFamily="34" charset="0"/>
            </a:endParaRPr>
          </a:p>
        </p:txBody>
      </p:sp>
      <p:sp>
        <p:nvSpPr>
          <p:cNvPr id="7174"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F807123B-4392-4468-A962-26770129FAEC}" type="slidenum">
              <a:rPr lang="es-EC" altLang="es-EC">
                <a:latin typeface="Arial" panose="020B0604020202020204" pitchFamily="34" charset="0"/>
                <a:cs typeface="DejaVu Sans" panose="020B0603030804020204" pitchFamily="34" charset="0"/>
              </a:rPr>
              <a:t>113</a:t>
            </a:fld>
            <a:endParaRPr lang="es-EC" altLang="es-EC">
              <a:latin typeface="Arial" panose="020B0604020202020204" pitchFamily="34" charset="0"/>
              <a:cs typeface="DejaVu Sans" panose="020B0603030804020204" pitchFamily="34" charset="0"/>
            </a:endParaRPr>
          </a:p>
        </p:txBody>
      </p:sp>
      <p:sp>
        <p:nvSpPr>
          <p:cNvPr id="7175"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0C1D6DB8-E537-4B07-810D-F053FBC5D6A4}" type="slidenum">
              <a:rPr lang="es-EC" altLang="es-EC" sz="1400">
                <a:cs typeface="DejaVu Sans" panose="020B0603030804020204" pitchFamily="34" charset="0"/>
              </a:rPr>
              <a:t>113</a:t>
            </a:fld>
            <a:endParaRPr lang="es-EC" altLang="es-EC" sz="1400">
              <a:cs typeface="DejaVu Sans" panose="020B0603030804020204" pitchFamily="34" charset="0"/>
            </a:endParaRPr>
          </a:p>
        </p:txBody>
      </p:sp>
      <p:sp>
        <p:nvSpPr>
          <p:cNvPr id="7176"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940F75A6-B604-4107-AD89-4B46F0A260AB}" type="slidenum">
              <a:rPr lang="es-EC" altLang="es-EC" sz="1400">
                <a:cs typeface="DejaVu Sans" panose="020B0603030804020204" pitchFamily="34" charset="0"/>
              </a:rPr>
              <a:t>113</a:t>
            </a:fld>
            <a:endParaRPr lang="es-EC" altLang="es-EC" sz="1400">
              <a:cs typeface="DejaVu Sans" panose="020B0603030804020204" pitchFamily="34" charset="0"/>
            </a:endParaRPr>
          </a:p>
        </p:txBody>
      </p:sp>
      <p:sp>
        <p:nvSpPr>
          <p:cNvPr id="7177"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6B54D9FB-D9D3-4CD0-AD06-FB4CCE0FD9C4}" type="slidenum">
              <a:rPr lang="es-EC" altLang="es-EC" sz="1400">
                <a:cs typeface="DejaVu Sans" panose="020B0603030804020204" pitchFamily="34" charset="0"/>
              </a:rPr>
              <a:t>113</a:t>
            </a:fld>
            <a:endParaRPr lang="es-EC" altLang="es-EC" sz="1400">
              <a:cs typeface="DejaVu Sans" panose="020B0603030804020204" pitchFamily="34" charset="0"/>
            </a:endParaRPr>
          </a:p>
        </p:txBody>
      </p:sp>
      <p:sp>
        <p:nvSpPr>
          <p:cNvPr id="7178"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48CB173-5B01-4845-922C-F8866ADC17B2}" type="slidenum">
              <a:rPr lang="es-EC" altLang="es-EC" sz="1400">
                <a:cs typeface="DejaVu Sans" panose="020B0603030804020204" pitchFamily="34" charset="0"/>
              </a:rPr>
              <a:t>113</a:t>
            </a:fld>
            <a:endParaRPr lang="es-EC" altLang="es-EC" sz="1400">
              <a:cs typeface="DejaVu Sans" panose="020B0603030804020204" pitchFamily="34" charset="0"/>
            </a:endParaRPr>
          </a:p>
        </p:txBody>
      </p:sp>
      <p:sp>
        <p:nvSpPr>
          <p:cNvPr id="7179"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A9DACDF-783A-4764-A7AB-9CB9F5A5026E}" type="slidenum">
              <a:rPr lang="es-EC" altLang="es-EC" sz="1400">
                <a:cs typeface="DejaVu Sans" panose="020B0603030804020204" pitchFamily="34" charset="0"/>
              </a:rPr>
              <a:t>113</a:t>
            </a:fld>
            <a:endParaRPr lang="es-EC" altLang="es-EC" sz="1400">
              <a:cs typeface="DejaVu Sans" panose="020B0603030804020204" pitchFamily="34" charset="0"/>
            </a:endParaRPr>
          </a:p>
        </p:txBody>
      </p:sp>
      <p:sp>
        <p:nvSpPr>
          <p:cNvPr id="7180"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2C042752-BA06-483C-BCD3-73A277C887E7}" type="slidenum">
              <a:rPr lang="es-EC" altLang="es-EC" sz="1400">
                <a:cs typeface="DejaVu Sans" panose="020B0603030804020204" pitchFamily="34" charset="0"/>
              </a:rPr>
              <a:t>113</a:t>
            </a:fld>
            <a:endParaRPr lang="es-EC" altLang="es-EC" sz="1400">
              <a:cs typeface="DejaVu Sans" panose="020B0603030804020204" pitchFamily="34" charset="0"/>
            </a:endParaRPr>
          </a:p>
        </p:txBody>
      </p:sp>
      <p:sp>
        <p:nvSpPr>
          <p:cNvPr id="7181"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eaLnBrk="1" hangingPunct="1">
              <a:lnSpc>
                <a:spcPct val="93000"/>
              </a:lnSpc>
              <a:spcBef>
                <a:spcPct val="0"/>
              </a:spcBef>
              <a:buClrTx/>
              <a:buFontTx/>
              <a:buNone/>
            </a:pPr>
            <a:fld id="{6998C127-6773-47A8-A1DE-C60F282BB301}" type="slidenum">
              <a:rPr lang="es-EC" altLang="es-EC" sz="1400">
                <a:solidFill>
                  <a:srgbClr val="FFFFFF"/>
                </a:solidFill>
                <a:latin typeface="Arial" panose="020B0604020202020204" pitchFamily="34" charset="0"/>
                <a:cs typeface="DejaVu Sans" panose="020B0603030804020204" pitchFamily="34" charset="0"/>
              </a:rPr>
              <a:t>113</a:t>
            </a:fld>
            <a:endParaRPr lang="es-EC" altLang="es-EC" sz="1400">
              <a:solidFill>
                <a:srgbClr val="FFFFFF"/>
              </a:solidFill>
              <a:latin typeface="Arial" panose="020B0604020202020204" pitchFamily="34" charset="0"/>
              <a:cs typeface="DejaVu Sans" panose="020B0603030804020204" pitchFamily="34" charset="0"/>
            </a:endParaRPr>
          </a:p>
        </p:txBody>
      </p:sp>
      <p:sp>
        <p:nvSpPr>
          <p:cNvPr id="7182"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F2BFB3F-09DB-42E6-BEF4-54C376A1AB0B}" type="slidenum">
              <a:rPr lang="es-EC" altLang="es-EC" sz="1400">
                <a:solidFill>
                  <a:srgbClr val="FFFFFF"/>
                </a:solidFill>
                <a:cs typeface="DejaVu Sans" panose="020B0603030804020204" pitchFamily="34" charset="0"/>
              </a:rPr>
              <a:t>113</a:t>
            </a:fld>
            <a:endParaRPr lang="es-EC" altLang="es-EC" sz="1400">
              <a:solidFill>
                <a:srgbClr val="FFFFFF"/>
              </a:solidFill>
              <a:cs typeface="DejaVu Sans" panose="020B0603030804020204" pitchFamily="34" charset="0"/>
            </a:endParaRPr>
          </a:p>
        </p:txBody>
      </p:sp>
      <p:sp>
        <p:nvSpPr>
          <p:cNvPr id="7183"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F449EECE-8F28-45D0-9DA2-7BB232BBFAF8}" type="slidenum">
              <a:rPr lang="es-EC" altLang="es-EC" sz="1400">
                <a:solidFill>
                  <a:srgbClr val="FFFFFF"/>
                </a:solidFill>
                <a:cs typeface="DejaVu Sans" panose="020B0603030804020204" pitchFamily="34" charset="0"/>
              </a:rPr>
              <a:t>113</a:t>
            </a:fld>
            <a:endParaRPr lang="es-EC" altLang="es-EC" sz="1400">
              <a:solidFill>
                <a:srgbClr val="FFFFFF"/>
              </a:solidFill>
              <a:cs typeface="DejaVu Sans" panose="020B0603030804020204" pitchFamily="34" charset="0"/>
            </a:endParaRPr>
          </a:p>
        </p:txBody>
      </p:sp>
      <p:sp>
        <p:nvSpPr>
          <p:cNvPr id="7184"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16F37BC2-734A-43F8-B18D-71F750AF565B}" type="slidenum">
              <a:rPr lang="es-EC" altLang="es-EC" sz="1400">
                <a:solidFill>
                  <a:srgbClr val="FFFFFF"/>
                </a:solidFill>
                <a:cs typeface="DejaVu Sans" panose="020B0603030804020204" pitchFamily="34" charset="0"/>
              </a:rPr>
              <a:t>113</a:t>
            </a:fld>
            <a:endParaRPr lang="es-EC" altLang="es-EC" sz="1400">
              <a:solidFill>
                <a:srgbClr val="FFFFFF"/>
              </a:solidFill>
              <a:cs typeface="DejaVu Sans" panose="020B0603030804020204" pitchFamily="34" charset="0"/>
            </a:endParaRPr>
          </a:p>
        </p:txBody>
      </p:sp>
      <p:sp>
        <p:nvSpPr>
          <p:cNvPr id="7185"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FC1D884-9B27-4913-8575-94E99CAE6E50}" type="slidenum">
              <a:rPr lang="es-EC" altLang="es-EC" sz="1400">
                <a:solidFill>
                  <a:srgbClr val="FFFFFF"/>
                </a:solidFill>
                <a:cs typeface="DejaVu Sans" panose="020B0603030804020204" pitchFamily="34" charset="0"/>
              </a:rPr>
              <a:t>113</a:t>
            </a:fld>
            <a:endParaRPr lang="es-EC" altLang="es-EC" sz="1400">
              <a:solidFill>
                <a:srgbClr val="FFFFFF"/>
              </a:solidFill>
              <a:cs typeface="DejaVu Sans" panose="020B0603030804020204" pitchFamily="34" charset="0"/>
            </a:endParaRPr>
          </a:p>
        </p:txBody>
      </p:sp>
      <p:sp>
        <p:nvSpPr>
          <p:cNvPr id="7186"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C845F159-E028-493D-A475-DCA6915AE2AF}" type="slidenum">
              <a:rPr lang="es-EC" altLang="es-EC" sz="1400">
                <a:solidFill>
                  <a:srgbClr val="FFFFFF"/>
                </a:solidFill>
                <a:cs typeface="DejaVu Sans" panose="020B0603030804020204" pitchFamily="34" charset="0"/>
              </a:rPr>
              <a:t>113</a:t>
            </a:fld>
            <a:endParaRPr lang="es-EC" altLang="es-EC" sz="1400">
              <a:solidFill>
                <a:srgbClr val="FFFFFF"/>
              </a:solidFill>
              <a:cs typeface="DejaVu Sans" panose="020B0603030804020204" pitchFamily="34" charset="0"/>
            </a:endParaRPr>
          </a:p>
        </p:txBody>
      </p:sp>
      <p:sp>
        <p:nvSpPr>
          <p:cNvPr id="7187"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24FC0F1-E9BC-405F-97CC-06734A512B80}" type="slidenum">
              <a:rPr lang="es-EC" altLang="es-EC" sz="1400">
                <a:solidFill>
                  <a:srgbClr val="FFFFFF"/>
                </a:solidFill>
                <a:cs typeface="DejaVu Sans" panose="020B0603030804020204" pitchFamily="34" charset="0"/>
              </a:rPr>
              <a:t>113</a:t>
            </a:fld>
            <a:endParaRPr lang="es-EC" altLang="es-EC" sz="1400">
              <a:solidFill>
                <a:srgbClr val="FFFFFF"/>
              </a:solidFill>
              <a:cs typeface="DejaVu Sans" panose="020B0603030804020204" pitchFamily="34" charset="0"/>
            </a:endParaRPr>
          </a:p>
        </p:txBody>
      </p:sp>
      <p:sp>
        <p:nvSpPr>
          <p:cNvPr id="7188" name="Rectangle 18"/>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A2B29C0C-C6A8-461C-BCA9-88C7BA09D95C}" type="slidenum">
              <a:rPr lang="es-EC" altLang="es-EC" sz="1400">
                <a:solidFill>
                  <a:srgbClr val="FFFFFF"/>
                </a:solidFill>
                <a:cs typeface="DejaVu Sans" panose="020B0603030804020204" pitchFamily="34" charset="0"/>
              </a:rPr>
              <a:t>113</a:t>
            </a:fld>
            <a:endParaRPr lang="es-EC" altLang="es-EC" sz="1400">
              <a:solidFill>
                <a:srgbClr val="FFFFFF"/>
              </a:solidFill>
              <a:cs typeface="DejaVu Sans" panose="020B0603030804020204" pitchFamily="34" charset="0"/>
            </a:endParaRPr>
          </a:p>
        </p:txBody>
      </p:sp>
      <p:sp>
        <p:nvSpPr>
          <p:cNvPr id="7189" name="Rectangle 19"/>
          <p:cNvSpPr>
            <a:spLocks noChangeArrowheads="1"/>
          </p:cNvSpPr>
          <p:nvPr/>
        </p:nvSpPr>
        <p:spPr bwMode="auto">
          <a:xfrm>
            <a:off x="735013" y="5429250"/>
            <a:ext cx="5880100"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10136735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13"/>
          <p:cNvSpPr>
            <a:spLocks noGrp="1" noChangeArrowheads="1"/>
          </p:cNvSpPr>
          <p:nvPr>
            <p:ph type="sldNum" sz="quarter"/>
          </p:nvPr>
        </p:nvSpPr>
        <p:spPr>
          <a:noFill/>
          <a:ln>
            <a:round/>
            <a:headEnd/>
            <a:tailEnd/>
          </a:ln>
        </p:spPr>
        <p:txBody>
          <a:bodyPr/>
          <a:lstStyle/>
          <a:p>
            <a:fld id="{4BA33221-4573-4DA2-BF2D-CB8A87023EB9}" type="slidenum">
              <a:rPr lang="es-EC" altLang="es-EC">
                <a:solidFill>
                  <a:prstClr val="black"/>
                </a:solidFill>
              </a:rPr>
              <a:pPr/>
              <a:t>119</a:t>
            </a:fld>
            <a:endParaRPr lang="es-EC" altLang="es-EC">
              <a:solidFill>
                <a:prstClr val="black"/>
              </a:solidFill>
            </a:endParaRPr>
          </a:p>
        </p:txBody>
      </p:sp>
      <p:sp>
        <p:nvSpPr>
          <p:cNvPr id="80899" name="Text Box 1"/>
          <p:cNvSpPr txBox="1">
            <a:spLocks noChangeArrowheads="1"/>
          </p:cNvSpPr>
          <p:nvPr/>
        </p:nvSpPr>
        <p:spPr bwMode="auto">
          <a:xfrm>
            <a:off x="4374021" y="10316788"/>
            <a:ext cx="3343407" cy="532125"/>
          </a:xfrm>
          <a:prstGeom prst="rect">
            <a:avLst/>
          </a:prstGeom>
          <a:noFill/>
          <a:ln w="9525">
            <a:noFill/>
            <a:round/>
            <a:headEnd/>
            <a:tailEnd/>
          </a:ln>
        </p:spPr>
        <p:txBody>
          <a:bodyPr lIns="0" tIns="0" rIns="0" bIns="0" anchor="b"/>
          <a:lstStyle/>
          <a:p>
            <a:pPr algn="r" eaLnBrk="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49A1E5DD-9641-4AEA-8F45-E758C907803E}" type="slidenum">
              <a:rPr lang="es-EC" altLang="es-EC" sz="1400">
                <a:solidFill>
                  <a:srgbClr val="000000"/>
                </a:solidFill>
                <a:latin typeface="Times New Roman" pitchFamily="16" charset="0"/>
              </a:rPr>
              <a:pPr algn="r" eaLnBrk="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000000"/>
              </a:solidFill>
              <a:latin typeface="Times New Roman" pitchFamily="16" charset="0"/>
            </a:endParaRPr>
          </a:p>
        </p:txBody>
      </p:sp>
      <p:sp>
        <p:nvSpPr>
          <p:cNvPr id="80900" name="Text Box 2"/>
          <p:cNvSpPr txBox="1">
            <a:spLocks noChangeArrowheads="1"/>
          </p:cNvSpPr>
          <p:nvPr/>
        </p:nvSpPr>
        <p:spPr bwMode="auto">
          <a:xfrm>
            <a:off x="4374021" y="10316788"/>
            <a:ext cx="3345029" cy="533739"/>
          </a:xfrm>
          <a:prstGeom prst="rect">
            <a:avLst/>
          </a:prstGeom>
          <a:noFill/>
          <a:ln w="9525">
            <a:noFill/>
            <a:round/>
            <a:headEnd/>
            <a:tailEnd/>
          </a:ln>
        </p:spPr>
        <p:txBody>
          <a:bodyPr lIns="0" tIns="0" rIns="0" bIns="0" anchor="b"/>
          <a:lstStyle/>
          <a:p>
            <a:pPr algn="r" eaLnBrk="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50A44413-F657-47D0-9326-2F31D754529B}" type="slidenum">
              <a:rPr lang="es-EC" altLang="es-EC" sz="1400">
                <a:solidFill>
                  <a:srgbClr val="000000"/>
                </a:solidFill>
                <a:latin typeface="Times New Roman" pitchFamily="16" charset="0"/>
              </a:rPr>
              <a:pPr algn="r" eaLnBrk="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000000"/>
              </a:solidFill>
              <a:latin typeface="Times New Roman" pitchFamily="16" charset="0"/>
            </a:endParaRPr>
          </a:p>
        </p:txBody>
      </p:sp>
      <p:sp>
        <p:nvSpPr>
          <p:cNvPr id="80901" name="Text Box 3"/>
          <p:cNvSpPr txBox="1">
            <a:spLocks noChangeArrowheads="1"/>
          </p:cNvSpPr>
          <p:nvPr/>
        </p:nvSpPr>
        <p:spPr bwMode="auto">
          <a:xfrm>
            <a:off x="4374021" y="10316788"/>
            <a:ext cx="3351521" cy="540189"/>
          </a:xfrm>
          <a:prstGeom prst="rect">
            <a:avLst/>
          </a:prstGeom>
          <a:noFill/>
          <a:ln w="9525">
            <a:noFill/>
            <a:round/>
            <a:headEnd/>
            <a:tailEnd/>
          </a:ln>
        </p:spPr>
        <p:txBody>
          <a:bodyPr lIns="0" tIns="0" rIns="0" bIns="0" anchor="b"/>
          <a:lstStyle/>
          <a:p>
            <a:pPr algn="r" eaLnBrk="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24CFDD2A-3064-431B-926B-F4F891083102}" type="slidenum">
              <a:rPr lang="es-EC" altLang="es-EC" sz="1400">
                <a:solidFill>
                  <a:srgbClr val="000000"/>
                </a:solidFill>
                <a:latin typeface="Times New Roman" pitchFamily="16" charset="0"/>
              </a:rPr>
              <a:pPr algn="r" eaLnBrk="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000000"/>
              </a:solidFill>
              <a:latin typeface="Times New Roman" pitchFamily="16" charset="0"/>
            </a:endParaRPr>
          </a:p>
        </p:txBody>
      </p:sp>
      <p:sp>
        <p:nvSpPr>
          <p:cNvPr id="80902" name="Rectangle 4"/>
          <p:cNvSpPr>
            <a:spLocks noChangeArrowheads="1"/>
          </p:cNvSpPr>
          <p:nvPr/>
        </p:nvSpPr>
        <p:spPr bwMode="auto">
          <a:xfrm>
            <a:off x="3862770" y="9431524"/>
            <a:ext cx="2953884" cy="495037"/>
          </a:xfrm>
          <a:prstGeom prst="rect">
            <a:avLst/>
          </a:prstGeom>
          <a:noFill/>
          <a:ln w="9525">
            <a:noFill/>
            <a:round/>
            <a:headEnd/>
            <a:tailEnd/>
          </a:ln>
        </p:spPr>
        <p:txBody>
          <a:bodyPr lIns="91836" tIns="45918" rIns="91836" bIns="45918" anchor="b"/>
          <a:lstStyle/>
          <a:p>
            <a:pPr algn="r" eaLnBrk="1" hangingPunct="1">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1ED85662-4113-4C56-B0D2-19CAB9C9F98A}" type="slidenum">
              <a:rPr lang="es-EC" altLang="es-EC" sz="1200">
                <a:solidFill>
                  <a:srgbClr val="000000"/>
                </a:solidFill>
              </a:rPr>
              <a:pPr algn="r" eaLnBrk="1" hangingPunct="1">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200" dirty="0">
              <a:solidFill>
                <a:srgbClr val="000000"/>
              </a:solidFill>
            </a:endParaRPr>
          </a:p>
        </p:txBody>
      </p:sp>
      <p:sp>
        <p:nvSpPr>
          <p:cNvPr id="80903" name="Rectangle 5"/>
          <p:cNvSpPr>
            <a:spLocks noChangeArrowheads="1"/>
          </p:cNvSpPr>
          <p:nvPr/>
        </p:nvSpPr>
        <p:spPr bwMode="auto">
          <a:xfrm>
            <a:off x="4253919" y="11029514"/>
            <a:ext cx="3241156" cy="559538"/>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ABF25D35-C4C5-4F8A-98A6-021E8F59803A}" type="slidenum">
              <a:rPr lang="es-EC" altLang="es-EC" sz="1400">
                <a:solidFill>
                  <a:srgbClr val="000000"/>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000000"/>
              </a:solidFill>
              <a:latin typeface="Times New Roman" pitchFamily="16" charset="0"/>
            </a:endParaRPr>
          </a:p>
        </p:txBody>
      </p:sp>
      <p:sp>
        <p:nvSpPr>
          <p:cNvPr id="80904" name="Rectangle 6"/>
          <p:cNvSpPr>
            <a:spLocks noChangeArrowheads="1"/>
          </p:cNvSpPr>
          <p:nvPr/>
        </p:nvSpPr>
        <p:spPr bwMode="auto">
          <a:xfrm>
            <a:off x="4253917" y="11029514"/>
            <a:ext cx="3250895" cy="569214"/>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56EBA05C-C090-4E00-A24E-6662FFA1B4CF}" type="slidenum">
              <a:rPr lang="es-EC" altLang="es-EC" sz="1400">
                <a:solidFill>
                  <a:srgbClr val="000000"/>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000000"/>
              </a:solidFill>
              <a:latin typeface="Times New Roman" pitchFamily="16" charset="0"/>
            </a:endParaRPr>
          </a:p>
        </p:txBody>
      </p:sp>
      <p:sp>
        <p:nvSpPr>
          <p:cNvPr id="80905" name="Rectangle 7"/>
          <p:cNvSpPr>
            <a:spLocks noChangeArrowheads="1"/>
          </p:cNvSpPr>
          <p:nvPr/>
        </p:nvSpPr>
        <p:spPr bwMode="auto">
          <a:xfrm>
            <a:off x="4253918" y="11029514"/>
            <a:ext cx="3254140" cy="572438"/>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73B907E2-6E77-4CD2-A4DC-4A1D449E4BBE}" type="slidenum">
              <a:rPr lang="es-EC" altLang="es-EC" sz="1400">
                <a:solidFill>
                  <a:srgbClr val="000000"/>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000000"/>
              </a:solidFill>
              <a:latin typeface="Times New Roman" pitchFamily="16" charset="0"/>
            </a:endParaRPr>
          </a:p>
        </p:txBody>
      </p:sp>
      <p:sp>
        <p:nvSpPr>
          <p:cNvPr id="80906" name="Rectangle 8"/>
          <p:cNvSpPr>
            <a:spLocks noChangeArrowheads="1"/>
          </p:cNvSpPr>
          <p:nvPr/>
        </p:nvSpPr>
        <p:spPr bwMode="auto">
          <a:xfrm>
            <a:off x="4253918" y="11029514"/>
            <a:ext cx="3255763" cy="574050"/>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698F4E3F-C00B-48A4-8E8A-7AA124FC68F9}" type="slidenum">
              <a:rPr lang="es-EC" altLang="es-EC" sz="1400">
                <a:solidFill>
                  <a:srgbClr val="000000"/>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000000"/>
              </a:solidFill>
              <a:latin typeface="Times New Roman" pitchFamily="16" charset="0"/>
            </a:endParaRPr>
          </a:p>
        </p:txBody>
      </p:sp>
      <p:sp>
        <p:nvSpPr>
          <p:cNvPr id="80907" name="Rectangle 9"/>
          <p:cNvSpPr>
            <a:spLocks noChangeArrowheads="1"/>
          </p:cNvSpPr>
          <p:nvPr/>
        </p:nvSpPr>
        <p:spPr bwMode="auto">
          <a:xfrm>
            <a:off x="4253917" y="11029514"/>
            <a:ext cx="3257386" cy="575664"/>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0279C161-229B-4B71-BA8A-52BA84A9801E}" type="slidenum">
              <a:rPr lang="es-EC" altLang="es-EC" sz="1400">
                <a:solidFill>
                  <a:srgbClr val="000000"/>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000000"/>
              </a:solidFill>
              <a:latin typeface="Times New Roman" pitchFamily="16" charset="0"/>
            </a:endParaRPr>
          </a:p>
        </p:txBody>
      </p:sp>
      <p:sp>
        <p:nvSpPr>
          <p:cNvPr id="80908" name="Rectangle 10"/>
          <p:cNvSpPr>
            <a:spLocks noChangeArrowheads="1"/>
          </p:cNvSpPr>
          <p:nvPr/>
        </p:nvSpPr>
        <p:spPr bwMode="auto">
          <a:xfrm>
            <a:off x="4253918" y="11029514"/>
            <a:ext cx="3259010" cy="577276"/>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A57B2F27-041B-4850-A9A1-43FEB37FED6C}" type="slidenum">
              <a:rPr lang="es-EC" altLang="es-EC" sz="1400">
                <a:solidFill>
                  <a:srgbClr val="000000"/>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000000"/>
              </a:solidFill>
              <a:latin typeface="Times New Roman" pitchFamily="16" charset="0"/>
            </a:endParaRPr>
          </a:p>
        </p:txBody>
      </p:sp>
      <p:sp>
        <p:nvSpPr>
          <p:cNvPr id="80909" name="Rectangle 11"/>
          <p:cNvSpPr>
            <a:spLocks noChangeArrowheads="1"/>
          </p:cNvSpPr>
          <p:nvPr/>
        </p:nvSpPr>
        <p:spPr bwMode="auto">
          <a:xfrm>
            <a:off x="4253917" y="11027902"/>
            <a:ext cx="3246026" cy="564376"/>
          </a:xfrm>
          <a:prstGeom prst="rect">
            <a:avLst/>
          </a:prstGeom>
          <a:noFill/>
          <a:ln w="9525">
            <a:noFill/>
            <a:round/>
            <a:headEnd/>
            <a:tailEnd/>
          </a:ln>
        </p:spPr>
        <p:txBody>
          <a:bodyPr lIns="91836" tIns="45918" rIns="91836" bIns="45918"/>
          <a:lstStyle/>
          <a:p>
            <a:pPr eaLnBrk="1" hangingPunct="1">
              <a:lnSpc>
                <a:spcPct val="93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A905F058-F0DF-4FB5-823E-F6FF88361E40}" type="slidenum">
              <a:rPr lang="es-EC" altLang="es-EC" sz="1400">
                <a:solidFill>
                  <a:srgbClr val="FFFFFF"/>
                </a:solidFill>
              </a:rPr>
              <a:pPr eaLnBrk="1" hangingPunct="1">
                <a:lnSpc>
                  <a:spcPct val="93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FFFFFF"/>
              </a:solidFill>
            </a:endParaRPr>
          </a:p>
        </p:txBody>
      </p:sp>
      <p:sp>
        <p:nvSpPr>
          <p:cNvPr id="80910" name="Rectangle 12"/>
          <p:cNvSpPr>
            <a:spLocks noChangeArrowheads="1"/>
          </p:cNvSpPr>
          <p:nvPr/>
        </p:nvSpPr>
        <p:spPr bwMode="auto">
          <a:xfrm>
            <a:off x="4253918" y="11027902"/>
            <a:ext cx="3247648" cy="565987"/>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66712740-1E6F-42E6-9D3B-696ABC031D44}" type="slidenum">
              <a:rPr lang="es-EC" altLang="es-EC" sz="1400">
                <a:solidFill>
                  <a:srgbClr val="FFFFFF"/>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FFFFFF"/>
              </a:solidFill>
              <a:latin typeface="Times New Roman" pitchFamily="16" charset="0"/>
            </a:endParaRPr>
          </a:p>
        </p:txBody>
      </p:sp>
      <p:sp>
        <p:nvSpPr>
          <p:cNvPr id="80911" name="Rectangle 13"/>
          <p:cNvSpPr>
            <a:spLocks noChangeArrowheads="1"/>
          </p:cNvSpPr>
          <p:nvPr/>
        </p:nvSpPr>
        <p:spPr bwMode="auto">
          <a:xfrm>
            <a:off x="4253918" y="11027901"/>
            <a:ext cx="3249272" cy="567601"/>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15EADC9C-EFCC-4975-BC05-A786BA14F3B5}" type="slidenum">
              <a:rPr lang="es-EC" altLang="es-EC" sz="1400">
                <a:solidFill>
                  <a:srgbClr val="FFFFFF"/>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FFFFFF"/>
              </a:solidFill>
              <a:latin typeface="Times New Roman" pitchFamily="16" charset="0"/>
            </a:endParaRPr>
          </a:p>
        </p:txBody>
      </p:sp>
      <p:sp>
        <p:nvSpPr>
          <p:cNvPr id="80912" name="Rectangle 14"/>
          <p:cNvSpPr>
            <a:spLocks noChangeArrowheads="1"/>
          </p:cNvSpPr>
          <p:nvPr/>
        </p:nvSpPr>
        <p:spPr bwMode="auto">
          <a:xfrm>
            <a:off x="4253917" y="11027902"/>
            <a:ext cx="3250895" cy="569213"/>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0F903DDD-CC72-466D-A9BA-AE6D323A614F}" type="slidenum">
              <a:rPr lang="es-EC" altLang="es-EC" sz="1400">
                <a:solidFill>
                  <a:srgbClr val="FFFFFF"/>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FFFFFF"/>
              </a:solidFill>
              <a:latin typeface="Times New Roman" pitchFamily="16" charset="0"/>
            </a:endParaRPr>
          </a:p>
        </p:txBody>
      </p:sp>
      <p:sp>
        <p:nvSpPr>
          <p:cNvPr id="80913" name="Rectangle 15"/>
          <p:cNvSpPr>
            <a:spLocks noChangeArrowheads="1"/>
          </p:cNvSpPr>
          <p:nvPr/>
        </p:nvSpPr>
        <p:spPr bwMode="auto">
          <a:xfrm>
            <a:off x="4253917" y="11027902"/>
            <a:ext cx="3252518" cy="570826"/>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E2B7EC30-7588-49B0-A38E-87C78448E332}" type="slidenum">
              <a:rPr lang="es-EC" altLang="es-EC" sz="1400">
                <a:solidFill>
                  <a:srgbClr val="FFFFFF"/>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FFFFFF"/>
              </a:solidFill>
              <a:latin typeface="Times New Roman" pitchFamily="16" charset="0"/>
            </a:endParaRPr>
          </a:p>
        </p:txBody>
      </p:sp>
      <p:sp>
        <p:nvSpPr>
          <p:cNvPr id="80914" name="Rectangle 16"/>
          <p:cNvSpPr>
            <a:spLocks noChangeArrowheads="1"/>
          </p:cNvSpPr>
          <p:nvPr/>
        </p:nvSpPr>
        <p:spPr bwMode="auto">
          <a:xfrm>
            <a:off x="4253918" y="11029514"/>
            <a:ext cx="3255763" cy="574050"/>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06CAC8FB-73EC-4355-BC11-CD5033C556E9}" type="slidenum">
              <a:rPr lang="es-EC" altLang="es-EC" sz="1400">
                <a:solidFill>
                  <a:srgbClr val="FFFFFF"/>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FFFFFF"/>
              </a:solidFill>
              <a:latin typeface="Times New Roman" pitchFamily="16" charset="0"/>
            </a:endParaRPr>
          </a:p>
        </p:txBody>
      </p:sp>
      <p:sp>
        <p:nvSpPr>
          <p:cNvPr id="80915" name="Rectangle 17"/>
          <p:cNvSpPr>
            <a:spLocks noChangeArrowheads="1"/>
          </p:cNvSpPr>
          <p:nvPr/>
        </p:nvSpPr>
        <p:spPr bwMode="auto">
          <a:xfrm>
            <a:off x="4253917" y="11029514"/>
            <a:ext cx="3257386" cy="575664"/>
          </a:xfrm>
          <a:prstGeom prst="rect">
            <a:avLst/>
          </a:prstGeom>
          <a:noFill/>
          <a:ln w="9525">
            <a:noFill/>
            <a:round/>
            <a:headEnd/>
            <a:tailEnd/>
          </a:ln>
        </p:spPr>
        <p:txBody>
          <a:bodyPr lIns="0" tIns="0" rIns="0" bIns="0" anchor="b"/>
          <a:lstStyle/>
          <a:p>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fld id="{5F0E8255-CDBC-4F4B-875C-8B0568998C94}" type="slidenum">
              <a:rPr lang="es-EC" altLang="es-EC" sz="1400">
                <a:solidFill>
                  <a:srgbClr val="FFFFFF"/>
                </a:solidFill>
                <a:latin typeface="Times New Roman" pitchFamily="16" charset="0"/>
              </a:rPr>
              <a:pPr algn="r" eaLnBrk="1" hangingPunct="1">
                <a:lnSpc>
                  <a:spcPct val="95000"/>
                </a:lnSpc>
                <a:buSzPct val="100000"/>
                <a:tabLst>
                  <a:tab pos="0" algn="l"/>
                  <a:tab pos="456808" algn="l"/>
                  <a:tab pos="915236" algn="l"/>
                  <a:tab pos="1373662" algn="l"/>
                  <a:tab pos="1832090" algn="l"/>
                  <a:tab pos="2290517" algn="l"/>
                  <a:tab pos="2748945" algn="l"/>
                  <a:tab pos="3207372" algn="l"/>
                  <a:tab pos="3665800" algn="l"/>
                  <a:tab pos="4124227" algn="l"/>
                  <a:tab pos="4582655" algn="l"/>
                  <a:tab pos="5041082" algn="l"/>
                  <a:tab pos="5499510" algn="l"/>
                  <a:tab pos="5957937" algn="l"/>
                  <a:tab pos="6416365" algn="l"/>
                  <a:tab pos="6874792" algn="l"/>
                  <a:tab pos="7333220" algn="l"/>
                  <a:tab pos="7791647" algn="l"/>
                  <a:tab pos="8250075" algn="l"/>
                  <a:tab pos="8708502" algn="l"/>
                  <a:tab pos="9166930" algn="l"/>
                </a:tabLst>
              </a:pPr>
              <a:t>119</a:t>
            </a:fld>
            <a:endParaRPr lang="es-EC" altLang="es-EC" sz="1400" dirty="0">
              <a:solidFill>
                <a:srgbClr val="FFFFFF"/>
              </a:solidFill>
              <a:latin typeface="Times New Roman" pitchFamily="16" charset="0"/>
            </a:endParaRPr>
          </a:p>
        </p:txBody>
      </p:sp>
      <p:sp>
        <p:nvSpPr>
          <p:cNvPr id="80916" name="Rectangle 18"/>
          <p:cNvSpPr>
            <a:spLocks noChangeArrowheads="1"/>
          </p:cNvSpPr>
          <p:nvPr/>
        </p:nvSpPr>
        <p:spPr bwMode="auto">
          <a:xfrm>
            <a:off x="751455" y="5514757"/>
            <a:ext cx="6010016" cy="5222894"/>
          </a:xfrm>
          <a:prstGeom prst="rect">
            <a:avLst/>
          </a:prstGeom>
          <a:noFill/>
          <a:ln w="9525">
            <a:noFill/>
            <a:round/>
            <a:headEnd/>
            <a:tailEnd/>
          </a:ln>
        </p:spPr>
        <p:txBody>
          <a:bodyPr wrap="none" lIns="93305" tIns="46653" rIns="93305" bIns="46653" anchor="ctr"/>
          <a:lstStyle/>
          <a:p>
            <a:pPr>
              <a:buClr>
                <a:srgbClr val="000000"/>
              </a:buClr>
              <a:buSzPct val="100000"/>
              <a:buFont typeface="Times New Roman" pitchFamily="16" charset="0"/>
              <a:buNone/>
            </a:pPr>
            <a:endParaRPr lang="es-EC" altLang="es-EC">
              <a:solidFill>
                <a:prstClr val="black"/>
              </a:solidFill>
            </a:endParaRPr>
          </a:p>
        </p:txBody>
      </p:sp>
    </p:spTree>
    <p:extLst>
      <p:ext uri="{BB962C8B-B14F-4D97-AF65-F5344CB8AC3E}">
        <p14:creationId xmlns:p14="http://schemas.microsoft.com/office/powerpoint/2010/main" val="35194657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9"/>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14:hiddenLine>
            </a:ext>
          </a:extLst>
        </p:spPr>
        <p:txBody>
          <a:bodyPr/>
          <a:lstStyle>
            <a:lvl1pPr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1pPr>
            <a:lvl2pPr marL="742950" indent="-28575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2pPr>
            <a:lvl3pPr marL="11430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3pPr>
            <a:lvl4pPr marL="16002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4pPr>
            <a:lvl5pPr marL="20574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5pPr>
            <a:lvl6pPr marL="25146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6pPr>
            <a:lvl7pPr marL="29718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7pPr>
            <a:lvl8pPr marL="34290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8pPr>
            <a:lvl9pPr marL="38862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9pPr>
          </a:lstStyle>
          <a:p>
            <a:fld id="{69FDE57B-A40E-4941-8915-B68BEBF19D72}" type="slidenum">
              <a:rPr lang="es-ES" altLang="es-EC" smtClean="0">
                <a:solidFill>
                  <a:srgbClr val="000000"/>
                </a:solidFill>
                <a:latin typeface="Times New Roman" panose="02020603050405020304" pitchFamily="18" charset="0"/>
                <a:ea typeface="Microsoft YaHei" panose="020B0503020204020204" pitchFamily="34" charset="-122"/>
              </a:rPr>
              <a:t>125</a:t>
            </a:fld>
            <a:endParaRPr lang="es-ES" altLang="es-EC" smtClean="0">
              <a:solidFill>
                <a:srgbClr val="000000"/>
              </a:solidFill>
              <a:latin typeface="Times New Roman" panose="02020603050405020304" pitchFamily="18" charset="0"/>
              <a:ea typeface="Microsoft YaHei" panose="020B0503020204020204" pitchFamily="34" charset="-122"/>
            </a:endParaRPr>
          </a:p>
        </p:txBody>
      </p:sp>
      <p:sp>
        <p:nvSpPr>
          <p:cNvPr id="128003" name="Text Box 1"/>
          <p:cNvSpPr txBox="1">
            <a:spLocks noChangeArrowheads="1"/>
          </p:cNvSpPr>
          <p:nvPr/>
        </p:nvSpPr>
        <p:spPr bwMode="auto">
          <a:xfrm>
            <a:off x="4278313" y="10156825"/>
            <a:ext cx="3278187" cy="531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14:hiddenLine>
            </a:ext>
          </a:extLst>
        </p:spPr>
        <p:txBody>
          <a:bodyPr lIns="0" tIns="0" rIns="0" bIns="0" anchor="b"/>
          <a:lstStyle>
            <a:lvl1pPr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1pPr>
            <a:lvl2pPr marL="742950" indent="-28575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2pPr>
            <a:lvl3pPr marL="11430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3pPr>
            <a:lvl4pPr marL="16002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4pPr>
            <a:lvl5pPr marL="20574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5pPr>
            <a:lvl6pPr marL="25146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6pPr>
            <a:lvl7pPr marL="29718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7pPr>
            <a:lvl8pPr marL="34290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8pPr>
            <a:lvl9pPr marL="38862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9pPr>
          </a:lstStyle>
          <a:p>
            <a:pPr algn="r" eaLnBrk="1">
              <a:lnSpc>
                <a:spcPct val="95000"/>
              </a:lnSpc>
              <a:buSzPct val="100000"/>
            </a:pPr>
            <a:fld id="{616A5B23-56B3-4831-8252-8B37A63E9C1B}" type="slidenum">
              <a:rPr lang="es-ES" altLang="es-EC" sz="1400">
                <a:solidFill>
                  <a:srgbClr val="000000"/>
                </a:solidFill>
                <a:latin typeface="Times New Roman" panose="02020603050405020304" pitchFamily="18" charset="0"/>
                <a:ea typeface="Microsoft YaHei" panose="020B0503020204020204" pitchFamily="34" charset="-122"/>
              </a:rPr>
              <a:t>125</a:t>
            </a:fld>
            <a:endParaRPr lang="es-ES" altLang="es-EC" sz="1400">
              <a:solidFill>
                <a:srgbClr val="000000"/>
              </a:solidFill>
              <a:latin typeface="Times New Roman" panose="02020603050405020304" pitchFamily="18" charset="0"/>
              <a:ea typeface="Microsoft YaHei" panose="020B0503020204020204" pitchFamily="34" charset="-122"/>
            </a:endParaRPr>
          </a:p>
        </p:txBody>
      </p:sp>
      <p:sp>
        <p:nvSpPr>
          <p:cNvPr id="128004" name="Text Box 2"/>
          <p:cNvSpPr txBox="1">
            <a:spLocks noChangeArrowheads="1"/>
          </p:cNvSpPr>
          <p:nvPr/>
        </p:nvSpPr>
        <p:spPr bwMode="auto">
          <a:xfrm>
            <a:off x="4278313" y="10156825"/>
            <a:ext cx="3279775"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14:hiddenLine>
            </a:ext>
          </a:extLst>
        </p:spPr>
        <p:txBody>
          <a:bodyPr lIns="0" tIns="0" rIns="0" bIns="0" anchor="b"/>
          <a:lstStyle>
            <a:lvl1pPr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1pPr>
            <a:lvl2pPr marL="742950" indent="-28575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2pPr>
            <a:lvl3pPr marL="11430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3pPr>
            <a:lvl4pPr marL="16002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4pPr>
            <a:lvl5pPr marL="20574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5pPr>
            <a:lvl6pPr marL="25146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6pPr>
            <a:lvl7pPr marL="29718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7pPr>
            <a:lvl8pPr marL="34290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8pPr>
            <a:lvl9pPr marL="38862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9pPr>
          </a:lstStyle>
          <a:p>
            <a:pPr algn="r" eaLnBrk="1">
              <a:lnSpc>
                <a:spcPct val="95000"/>
              </a:lnSpc>
              <a:buSzPct val="100000"/>
            </a:pPr>
            <a:fld id="{9B955BE7-2496-4487-98EB-6C51B8D361E2}" type="slidenum">
              <a:rPr lang="es-ES" altLang="es-EC" sz="1400">
                <a:solidFill>
                  <a:srgbClr val="000000"/>
                </a:solidFill>
                <a:latin typeface="Times New Roman" panose="02020603050405020304" pitchFamily="18" charset="0"/>
                <a:ea typeface="Microsoft YaHei" panose="020B0503020204020204" pitchFamily="34" charset="-122"/>
              </a:rPr>
              <a:t>125</a:t>
            </a:fld>
            <a:endParaRPr lang="es-ES" altLang="es-EC" sz="1400">
              <a:solidFill>
                <a:srgbClr val="000000"/>
              </a:solidFill>
              <a:latin typeface="Times New Roman" panose="02020603050405020304" pitchFamily="18" charset="0"/>
              <a:ea typeface="Microsoft YaHei" panose="020B0503020204020204" pitchFamily="34" charset="-122"/>
            </a:endParaRPr>
          </a:p>
        </p:txBody>
      </p:sp>
      <p:sp>
        <p:nvSpPr>
          <p:cNvPr id="128005" name="Rectangle 3"/>
          <p:cNvSpPr>
            <a:spLocks noGrp="1" noRot="1" noChangeAspect="1" noChangeArrowheads="1" noTextEdit="1"/>
          </p:cNvSpPr>
          <p:nvPr>
            <p:ph type="sldImg"/>
          </p:nvPr>
        </p:nvSpPr>
        <p:spPr bwMode="auto">
          <a:xfrm>
            <a:off x="217488" y="812800"/>
            <a:ext cx="7123112" cy="4008438"/>
          </a:xfrm>
          <a:solidFill>
            <a:srgbClr val="FFFFFF"/>
          </a:solidFill>
          <a:ln>
            <a:solidFill>
              <a:srgbClr val="000000"/>
            </a:solidFill>
            <a:miter lim="800000"/>
          </a:ln>
        </p:spPr>
      </p:sp>
      <p:sp>
        <p:nvSpPr>
          <p:cNvPr id="128006" name="Text Box 4"/>
          <p:cNvSpPr txBox="1">
            <a:spLocks noChangeArrowheads="1"/>
          </p:cNvSpPr>
          <p:nvPr/>
        </p:nvSpPr>
        <p:spPr bwMode="auto">
          <a:xfrm>
            <a:off x="755650" y="5078413"/>
            <a:ext cx="6048375" cy="4811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1346212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14:hiddenLine>
            </a:ext>
          </a:extLst>
        </p:spPr>
        <p:txBody>
          <a:bodyPr/>
          <a:lstStyle>
            <a:lvl1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9pPr>
          </a:lstStyle>
          <a:p>
            <a:pPr>
              <a:spcBef>
                <a:spcPct val="0"/>
              </a:spcBef>
              <a:buClrTx/>
              <a:buFontTx/>
              <a:buNone/>
            </a:pPr>
            <a:fld id="{9EDC1944-0FF2-42CB-91D0-94DA4FCB0427}" type="slidenum">
              <a:rPr lang="es-EC" altLang="es-EC" sz="1400" smtClean="0"/>
              <a:t>9</a:t>
            </a:fld>
            <a:endParaRPr lang="es-EC" altLang="es-EC" sz="1400" smtClean="0"/>
          </a:p>
        </p:txBody>
      </p:sp>
      <p:sp>
        <p:nvSpPr>
          <p:cNvPr id="7171"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55750D6-937B-4312-BD8D-5F295C9D4A02}" type="slidenum">
              <a:rPr lang="es-EC" altLang="es-EC" sz="1400">
                <a:cs typeface="DejaVu Sans" panose="020B0603030804020204" pitchFamily="34" charset="0"/>
              </a:rPr>
              <a:t>9</a:t>
            </a:fld>
            <a:endParaRPr lang="es-EC" altLang="es-EC" sz="1400">
              <a:cs typeface="DejaVu Sans" panose="020B0603030804020204" pitchFamily="34" charset="0"/>
            </a:endParaRPr>
          </a:p>
        </p:txBody>
      </p:sp>
      <p:sp>
        <p:nvSpPr>
          <p:cNvPr id="7172"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2E0FC8CA-1C95-4084-A2BF-E9E579879B19}" type="slidenum">
              <a:rPr lang="es-EC" altLang="es-EC" sz="1400">
                <a:cs typeface="DejaVu Sans" panose="020B0603030804020204" pitchFamily="34" charset="0"/>
              </a:rPr>
              <a:t>9</a:t>
            </a:fld>
            <a:endParaRPr lang="es-EC" altLang="es-EC" sz="1400">
              <a:cs typeface="DejaVu Sans" panose="020B0603030804020204" pitchFamily="34" charset="0"/>
            </a:endParaRPr>
          </a:p>
        </p:txBody>
      </p:sp>
      <p:sp>
        <p:nvSpPr>
          <p:cNvPr id="7173"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7C0E22E-8314-4F53-8649-1514B0E33FDD}" type="slidenum">
              <a:rPr lang="es-EC" altLang="es-EC" sz="1400">
                <a:cs typeface="DejaVu Sans" panose="020B0603030804020204" pitchFamily="34" charset="0"/>
              </a:rPr>
              <a:t>9</a:t>
            </a:fld>
            <a:endParaRPr lang="es-EC" altLang="es-EC" sz="1400">
              <a:cs typeface="DejaVu Sans" panose="020B0603030804020204" pitchFamily="34" charset="0"/>
            </a:endParaRPr>
          </a:p>
        </p:txBody>
      </p:sp>
      <p:sp>
        <p:nvSpPr>
          <p:cNvPr id="7174"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F807123B-4392-4468-A962-26770129FAEC}" type="slidenum">
              <a:rPr lang="es-EC" altLang="es-EC">
                <a:latin typeface="Arial" panose="020B0604020202020204" pitchFamily="34" charset="0"/>
                <a:cs typeface="DejaVu Sans" panose="020B0603030804020204" pitchFamily="34" charset="0"/>
              </a:rPr>
              <a:t>9</a:t>
            </a:fld>
            <a:endParaRPr lang="es-EC" altLang="es-EC">
              <a:latin typeface="Arial" panose="020B0604020202020204" pitchFamily="34" charset="0"/>
              <a:cs typeface="DejaVu Sans" panose="020B0603030804020204" pitchFamily="34" charset="0"/>
            </a:endParaRPr>
          </a:p>
        </p:txBody>
      </p:sp>
      <p:sp>
        <p:nvSpPr>
          <p:cNvPr id="7175"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0C1D6DB8-E537-4B07-810D-F053FBC5D6A4}" type="slidenum">
              <a:rPr lang="es-EC" altLang="es-EC" sz="1400">
                <a:cs typeface="DejaVu Sans" panose="020B0603030804020204" pitchFamily="34" charset="0"/>
              </a:rPr>
              <a:t>9</a:t>
            </a:fld>
            <a:endParaRPr lang="es-EC" altLang="es-EC" sz="1400">
              <a:cs typeface="DejaVu Sans" panose="020B0603030804020204" pitchFamily="34" charset="0"/>
            </a:endParaRPr>
          </a:p>
        </p:txBody>
      </p:sp>
      <p:sp>
        <p:nvSpPr>
          <p:cNvPr id="7176"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940F75A6-B604-4107-AD89-4B46F0A260AB}" type="slidenum">
              <a:rPr lang="es-EC" altLang="es-EC" sz="1400">
                <a:cs typeface="DejaVu Sans" panose="020B0603030804020204" pitchFamily="34" charset="0"/>
              </a:rPr>
              <a:t>9</a:t>
            </a:fld>
            <a:endParaRPr lang="es-EC" altLang="es-EC" sz="1400">
              <a:cs typeface="DejaVu Sans" panose="020B0603030804020204" pitchFamily="34" charset="0"/>
            </a:endParaRPr>
          </a:p>
        </p:txBody>
      </p:sp>
      <p:sp>
        <p:nvSpPr>
          <p:cNvPr id="7177"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6B54D9FB-D9D3-4CD0-AD06-FB4CCE0FD9C4}" type="slidenum">
              <a:rPr lang="es-EC" altLang="es-EC" sz="1400">
                <a:cs typeface="DejaVu Sans" panose="020B0603030804020204" pitchFamily="34" charset="0"/>
              </a:rPr>
              <a:t>9</a:t>
            </a:fld>
            <a:endParaRPr lang="es-EC" altLang="es-EC" sz="1400">
              <a:cs typeface="DejaVu Sans" panose="020B0603030804020204" pitchFamily="34" charset="0"/>
            </a:endParaRPr>
          </a:p>
        </p:txBody>
      </p:sp>
      <p:sp>
        <p:nvSpPr>
          <p:cNvPr id="7178"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48CB173-5B01-4845-922C-F8866ADC17B2}" type="slidenum">
              <a:rPr lang="es-EC" altLang="es-EC" sz="1400">
                <a:cs typeface="DejaVu Sans" panose="020B0603030804020204" pitchFamily="34" charset="0"/>
              </a:rPr>
              <a:t>9</a:t>
            </a:fld>
            <a:endParaRPr lang="es-EC" altLang="es-EC" sz="1400">
              <a:cs typeface="DejaVu Sans" panose="020B0603030804020204" pitchFamily="34" charset="0"/>
            </a:endParaRPr>
          </a:p>
        </p:txBody>
      </p:sp>
      <p:sp>
        <p:nvSpPr>
          <p:cNvPr id="7179"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A9DACDF-783A-4764-A7AB-9CB9F5A5026E}" type="slidenum">
              <a:rPr lang="es-EC" altLang="es-EC" sz="1400">
                <a:cs typeface="DejaVu Sans" panose="020B0603030804020204" pitchFamily="34" charset="0"/>
              </a:rPr>
              <a:t>9</a:t>
            </a:fld>
            <a:endParaRPr lang="es-EC" altLang="es-EC" sz="1400">
              <a:cs typeface="DejaVu Sans" panose="020B0603030804020204" pitchFamily="34" charset="0"/>
            </a:endParaRPr>
          </a:p>
        </p:txBody>
      </p:sp>
      <p:sp>
        <p:nvSpPr>
          <p:cNvPr id="7180"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2C042752-BA06-483C-BCD3-73A277C887E7}" type="slidenum">
              <a:rPr lang="es-EC" altLang="es-EC" sz="1400">
                <a:cs typeface="DejaVu Sans" panose="020B0603030804020204" pitchFamily="34" charset="0"/>
              </a:rPr>
              <a:t>9</a:t>
            </a:fld>
            <a:endParaRPr lang="es-EC" altLang="es-EC" sz="1400">
              <a:cs typeface="DejaVu Sans" panose="020B0603030804020204" pitchFamily="34" charset="0"/>
            </a:endParaRPr>
          </a:p>
        </p:txBody>
      </p:sp>
      <p:sp>
        <p:nvSpPr>
          <p:cNvPr id="7181"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eaLnBrk="1" hangingPunct="1">
              <a:lnSpc>
                <a:spcPct val="93000"/>
              </a:lnSpc>
              <a:spcBef>
                <a:spcPct val="0"/>
              </a:spcBef>
              <a:buClrTx/>
              <a:buFontTx/>
              <a:buNone/>
            </a:pPr>
            <a:fld id="{6998C127-6773-47A8-A1DE-C60F282BB301}" type="slidenum">
              <a:rPr lang="es-EC" altLang="es-EC" sz="1400">
                <a:solidFill>
                  <a:srgbClr val="FFFFFF"/>
                </a:solidFill>
                <a:latin typeface="Arial" panose="020B0604020202020204" pitchFamily="34" charset="0"/>
                <a:cs typeface="DejaVu Sans" panose="020B0603030804020204" pitchFamily="34" charset="0"/>
              </a:rPr>
              <a:t>9</a:t>
            </a:fld>
            <a:endParaRPr lang="es-EC" altLang="es-EC" sz="1400">
              <a:solidFill>
                <a:srgbClr val="FFFFFF"/>
              </a:solidFill>
              <a:latin typeface="Arial" panose="020B0604020202020204" pitchFamily="34" charset="0"/>
              <a:cs typeface="DejaVu Sans" panose="020B0603030804020204" pitchFamily="34" charset="0"/>
            </a:endParaRPr>
          </a:p>
        </p:txBody>
      </p:sp>
      <p:sp>
        <p:nvSpPr>
          <p:cNvPr id="7182"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F2BFB3F-09DB-42E6-BEF4-54C376A1AB0B}" type="slidenum">
              <a:rPr lang="es-EC" altLang="es-EC" sz="1400">
                <a:solidFill>
                  <a:srgbClr val="FFFFFF"/>
                </a:solidFill>
                <a:cs typeface="DejaVu Sans" panose="020B0603030804020204" pitchFamily="34" charset="0"/>
              </a:rPr>
              <a:t>9</a:t>
            </a:fld>
            <a:endParaRPr lang="es-EC" altLang="es-EC" sz="1400">
              <a:solidFill>
                <a:srgbClr val="FFFFFF"/>
              </a:solidFill>
              <a:cs typeface="DejaVu Sans" panose="020B0603030804020204" pitchFamily="34" charset="0"/>
            </a:endParaRPr>
          </a:p>
        </p:txBody>
      </p:sp>
      <p:sp>
        <p:nvSpPr>
          <p:cNvPr id="7183"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F449EECE-8F28-45D0-9DA2-7BB232BBFAF8}" type="slidenum">
              <a:rPr lang="es-EC" altLang="es-EC" sz="1400">
                <a:solidFill>
                  <a:srgbClr val="FFFFFF"/>
                </a:solidFill>
                <a:cs typeface="DejaVu Sans" panose="020B0603030804020204" pitchFamily="34" charset="0"/>
              </a:rPr>
              <a:t>9</a:t>
            </a:fld>
            <a:endParaRPr lang="es-EC" altLang="es-EC" sz="1400">
              <a:solidFill>
                <a:srgbClr val="FFFFFF"/>
              </a:solidFill>
              <a:cs typeface="DejaVu Sans" panose="020B0603030804020204" pitchFamily="34" charset="0"/>
            </a:endParaRPr>
          </a:p>
        </p:txBody>
      </p:sp>
      <p:sp>
        <p:nvSpPr>
          <p:cNvPr id="7184"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16F37BC2-734A-43F8-B18D-71F750AF565B}" type="slidenum">
              <a:rPr lang="es-EC" altLang="es-EC" sz="1400">
                <a:solidFill>
                  <a:srgbClr val="FFFFFF"/>
                </a:solidFill>
                <a:cs typeface="DejaVu Sans" panose="020B0603030804020204" pitchFamily="34" charset="0"/>
              </a:rPr>
              <a:t>9</a:t>
            </a:fld>
            <a:endParaRPr lang="es-EC" altLang="es-EC" sz="1400">
              <a:solidFill>
                <a:srgbClr val="FFFFFF"/>
              </a:solidFill>
              <a:cs typeface="DejaVu Sans" panose="020B0603030804020204" pitchFamily="34" charset="0"/>
            </a:endParaRPr>
          </a:p>
        </p:txBody>
      </p:sp>
      <p:sp>
        <p:nvSpPr>
          <p:cNvPr id="7185"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FC1D884-9B27-4913-8575-94E99CAE6E50}" type="slidenum">
              <a:rPr lang="es-EC" altLang="es-EC" sz="1400">
                <a:solidFill>
                  <a:srgbClr val="FFFFFF"/>
                </a:solidFill>
                <a:cs typeface="DejaVu Sans" panose="020B0603030804020204" pitchFamily="34" charset="0"/>
              </a:rPr>
              <a:t>9</a:t>
            </a:fld>
            <a:endParaRPr lang="es-EC" altLang="es-EC" sz="1400">
              <a:solidFill>
                <a:srgbClr val="FFFFFF"/>
              </a:solidFill>
              <a:cs typeface="DejaVu Sans" panose="020B0603030804020204" pitchFamily="34" charset="0"/>
            </a:endParaRPr>
          </a:p>
        </p:txBody>
      </p:sp>
      <p:sp>
        <p:nvSpPr>
          <p:cNvPr id="7186"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C845F159-E028-493D-A475-DCA6915AE2AF}" type="slidenum">
              <a:rPr lang="es-EC" altLang="es-EC" sz="1400">
                <a:solidFill>
                  <a:srgbClr val="FFFFFF"/>
                </a:solidFill>
                <a:cs typeface="DejaVu Sans" panose="020B0603030804020204" pitchFamily="34" charset="0"/>
              </a:rPr>
              <a:t>9</a:t>
            </a:fld>
            <a:endParaRPr lang="es-EC" altLang="es-EC" sz="1400">
              <a:solidFill>
                <a:srgbClr val="FFFFFF"/>
              </a:solidFill>
              <a:cs typeface="DejaVu Sans" panose="020B0603030804020204" pitchFamily="34" charset="0"/>
            </a:endParaRPr>
          </a:p>
        </p:txBody>
      </p:sp>
      <p:sp>
        <p:nvSpPr>
          <p:cNvPr id="7187"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24FC0F1-E9BC-405F-97CC-06734A512B80}" type="slidenum">
              <a:rPr lang="es-EC" altLang="es-EC" sz="1400">
                <a:solidFill>
                  <a:srgbClr val="FFFFFF"/>
                </a:solidFill>
                <a:cs typeface="DejaVu Sans" panose="020B0603030804020204" pitchFamily="34" charset="0"/>
              </a:rPr>
              <a:t>9</a:t>
            </a:fld>
            <a:endParaRPr lang="es-EC" altLang="es-EC" sz="1400">
              <a:solidFill>
                <a:srgbClr val="FFFFFF"/>
              </a:solidFill>
              <a:cs typeface="DejaVu Sans" panose="020B0603030804020204" pitchFamily="34" charset="0"/>
            </a:endParaRPr>
          </a:p>
        </p:txBody>
      </p:sp>
      <p:sp>
        <p:nvSpPr>
          <p:cNvPr id="7188" name="Rectangle 18"/>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A2B29C0C-C6A8-461C-BCA9-88C7BA09D95C}" type="slidenum">
              <a:rPr lang="es-EC" altLang="es-EC" sz="1400">
                <a:solidFill>
                  <a:srgbClr val="FFFFFF"/>
                </a:solidFill>
                <a:cs typeface="DejaVu Sans" panose="020B0603030804020204" pitchFamily="34" charset="0"/>
              </a:rPr>
              <a:t>9</a:t>
            </a:fld>
            <a:endParaRPr lang="es-EC" altLang="es-EC" sz="1400">
              <a:solidFill>
                <a:srgbClr val="FFFFFF"/>
              </a:solidFill>
              <a:cs typeface="DejaVu Sans" panose="020B0603030804020204" pitchFamily="34" charset="0"/>
            </a:endParaRPr>
          </a:p>
        </p:txBody>
      </p:sp>
      <p:sp>
        <p:nvSpPr>
          <p:cNvPr id="7189" name="Rectangle 19"/>
          <p:cNvSpPr>
            <a:spLocks noChangeArrowheads="1"/>
          </p:cNvSpPr>
          <p:nvPr/>
        </p:nvSpPr>
        <p:spPr bwMode="auto">
          <a:xfrm>
            <a:off x="735013" y="5429250"/>
            <a:ext cx="5880100"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3805785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13"/>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Lst>
        </p:spPr>
        <p:txBody>
          <a:bodyPr wrap="square" numCol="1" anchorCtr="0" compatLnSpc="1">
            <a:prstTxWarp prst="textNoShape">
              <a:avLst/>
            </a:prstTxWarp>
          </a:bodyPr>
          <a:lstStyle>
            <a:lvl1pPr defTabSz="0">
              <a:tabLst>
                <a:tab pos="447675" algn="l"/>
                <a:tab pos="898525" algn="l"/>
                <a:tab pos="1346200" algn="l"/>
                <a:tab pos="1797050" algn="l"/>
                <a:tab pos="2244725" algn="l"/>
                <a:tab pos="2695575" algn="l"/>
                <a:tab pos="3143250" algn="l"/>
              </a:tabLst>
              <a:defRPr>
                <a:solidFill>
                  <a:schemeClr val="tx1"/>
                </a:solidFill>
                <a:latin typeface="Calibri" panose="020F0502020204030204" pitchFamily="34" charset="0"/>
              </a:defRPr>
            </a:lvl1pPr>
            <a:lvl2pPr marL="742950" indent="-285750" defTabSz="0">
              <a:tabLst>
                <a:tab pos="447675" algn="l"/>
                <a:tab pos="898525" algn="l"/>
                <a:tab pos="1346200" algn="l"/>
                <a:tab pos="1797050" algn="l"/>
                <a:tab pos="2244725" algn="l"/>
                <a:tab pos="2695575" algn="l"/>
                <a:tab pos="3143250" algn="l"/>
              </a:tabLst>
              <a:defRPr>
                <a:solidFill>
                  <a:schemeClr val="tx1"/>
                </a:solidFill>
                <a:latin typeface="Calibri" panose="020F0502020204030204" pitchFamily="34" charset="0"/>
              </a:defRPr>
            </a:lvl2pPr>
            <a:lvl3pPr marL="1143000" indent="-228600" defTabSz="0">
              <a:tabLst>
                <a:tab pos="447675" algn="l"/>
                <a:tab pos="898525" algn="l"/>
                <a:tab pos="1346200" algn="l"/>
                <a:tab pos="1797050" algn="l"/>
                <a:tab pos="2244725" algn="l"/>
                <a:tab pos="2695575" algn="l"/>
                <a:tab pos="3143250" algn="l"/>
              </a:tabLst>
              <a:defRPr>
                <a:solidFill>
                  <a:schemeClr val="tx1"/>
                </a:solidFill>
                <a:latin typeface="Calibri" panose="020F0502020204030204" pitchFamily="34" charset="0"/>
              </a:defRPr>
            </a:lvl3pPr>
            <a:lvl4pPr marL="1600200" indent="-228600" defTabSz="0">
              <a:tabLst>
                <a:tab pos="447675" algn="l"/>
                <a:tab pos="898525" algn="l"/>
                <a:tab pos="1346200" algn="l"/>
                <a:tab pos="1797050" algn="l"/>
                <a:tab pos="2244725" algn="l"/>
                <a:tab pos="2695575" algn="l"/>
                <a:tab pos="3143250" algn="l"/>
              </a:tabLst>
              <a:defRPr>
                <a:solidFill>
                  <a:schemeClr val="tx1"/>
                </a:solidFill>
                <a:latin typeface="Calibri" panose="020F0502020204030204" pitchFamily="34" charset="0"/>
              </a:defRPr>
            </a:lvl4pPr>
            <a:lvl5pPr marL="2057400" indent="-228600" defTabSz="0">
              <a:tabLst>
                <a:tab pos="447675" algn="l"/>
                <a:tab pos="898525" algn="l"/>
                <a:tab pos="1346200" algn="l"/>
                <a:tab pos="1797050" algn="l"/>
                <a:tab pos="2244725" algn="l"/>
                <a:tab pos="2695575" algn="l"/>
                <a:tab pos="3143250"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447675" algn="l"/>
                <a:tab pos="898525" algn="l"/>
                <a:tab pos="1346200" algn="l"/>
                <a:tab pos="1797050" algn="l"/>
                <a:tab pos="2244725" algn="l"/>
                <a:tab pos="2695575" algn="l"/>
                <a:tab pos="3143250"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447675" algn="l"/>
                <a:tab pos="898525" algn="l"/>
                <a:tab pos="1346200" algn="l"/>
                <a:tab pos="1797050" algn="l"/>
                <a:tab pos="2244725" algn="l"/>
                <a:tab pos="2695575" algn="l"/>
                <a:tab pos="3143250"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447675" algn="l"/>
                <a:tab pos="898525" algn="l"/>
                <a:tab pos="1346200" algn="l"/>
                <a:tab pos="1797050" algn="l"/>
                <a:tab pos="2244725" algn="l"/>
                <a:tab pos="2695575" algn="l"/>
                <a:tab pos="3143250"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447675" algn="l"/>
                <a:tab pos="898525" algn="l"/>
                <a:tab pos="1346200" algn="l"/>
                <a:tab pos="1797050" algn="l"/>
                <a:tab pos="2244725" algn="l"/>
                <a:tab pos="2695575" algn="l"/>
                <a:tab pos="3143250" algn="l"/>
              </a:tabLst>
              <a:defRPr>
                <a:solidFill>
                  <a:schemeClr val="tx1"/>
                </a:solidFill>
                <a:latin typeface="Calibri" panose="020F0502020204030204" pitchFamily="34" charset="0"/>
              </a:defRPr>
            </a:lvl9pPr>
          </a:lstStyle>
          <a:p>
            <a:pPr fontAlgn="base">
              <a:spcBef>
                <a:spcPct val="0"/>
              </a:spcBef>
              <a:spcAft>
                <a:spcPct val="0"/>
              </a:spcAft>
              <a:buSzPct val="100000"/>
            </a:pPr>
            <a:fld id="{DE8C352A-9FFD-4A2A-A500-180A4F976E5F}" type="slidenum">
              <a:rPr lang="es-EC" altLang="es-EC" sz="1400" smtClean="0">
                <a:solidFill>
                  <a:srgbClr val="000000"/>
                </a:solidFill>
                <a:latin typeface="Times New Roman" panose="02020603050405020304" pitchFamily="18" charset="0"/>
              </a:rPr>
              <a:pPr fontAlgn="base">
                <a:spcBef>
                  <a:spcPct val="0"/>
                </a:spcBef>
                <a:spcAft>
                  <a:spcPct val="0"/>
                </a:spcAft>
                <a:buSzPct val="100000"/>
              </a:pPr>
              <a:t>23</a:t>
            </a:fld>
            <a:endParaRPr lang="es-EC" altLang="es-EC" sz="1400" smtClean="0">
              <a:solidFill>
                <a:srgbClr val="000000"/>
              </a:solidFill>
              <a:latin typeface="Times New Roman" panose="02020603050405020304" pitchFamily="18" charset="0"/>
            </a:endParaRPr>
          </a:p>
        </p:txBody>
      </p:sp>
      <p:sp>
        <p:nvSpPr>
          <p:cNvPr id="4099"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B01A359F-7E91-4051-88EE-99BF1FC5C459}" type="slidenum">
              <a:rPr lang="es-EC" altLang="es-EC" sz="1400">
                <a:solidFill>
                  <a:srgbClr val="000000"/>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000000"/>
              </a:solidFill>
              <a:latin typeface="Times New Roman" panose="02020603050405020304" pitchFamily="18" charset="0"/>
              <a:ea typeface="DejaVu Sans" panose="020B0603030804020204"/>
              <a:cs typeface="DejaVu Sans" panose="020B0603030804020204"/>
            </a:endParaRPr>
          </a:p>
        </p:txBody>
      </p:sp>
      <p:sp>
        <p:nvSpPr>
          <p:cNvPr id="4100"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BFDBBB31-C59B-4210-A798-18218400984E}" type="slidenum">
              <a:rPr lang="es-EC" altLang="es-EC" sz="1400">
                <a:solidFill>
                  <a:srgbClr val="000000"/>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000000"/>
              </a:solidFill>
              <a:latin typeface="Times New Roman" panose="02020603050405020304" pitchFamily="18" charset="0"/>
              <a:ea typeface="DejaVu Sans" panose="020B0603030804020204"/>
              <a:cs typeface="DejaVu Sans" panose="020B0603030804020204"/>
            </a:endParaRPr>
          </a:p>
        </p:txBody>
      </p:sp>
      <p:sp>
        <p:nvSpPr>
          <p:cNvPr id="4101"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BE5663EE-2747-4ABC-AD4B-BEDB80A7DF8F}" type="slidenum">
              <a:rPr lang="es-EC" altLang="es-EC" sz="1400">
                <a:solidFill>
                  <a:srgbClr val="000000"/>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000000"/>
              </a:solidFill>
              <a:latin typeface="Times New Roman" panose="02020603050405020304" pitchFamily="18" charset="0"/>
              <a:ea typeface="DejaVu Sans" panose="020B0603030804020204"/>
              <a:cs typeface="DejaVu Sans" panose="020B0603030804020204"/>
            </a:endParaRPr>
          </a:p>
        </p:txBody>
      </p:sp>
      <p:sp>
        <p:nvSpPr>
          <p:cNvPr id="4102"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buSzPct val="100000"/>
            </a:pPr>
            <a:fld id="{ACB7451C-0B98-4ADB-9740-94ED7D4E8C60}" type="slidenum">
              <a:rPr lang="es-EC" altLang="es-EC" sz="1200">
                <a:solidFill>
                  <a:srgbClr val="000000"/>
                </a:solidFill>
                <a:latin typeface="Arial" panose="020B0604020202020204" pitchFamily="34" charset="0"/>
                <a:ea typeface="DejaVu Sans" panose="020B0603030804020204"/>
                <a:cs typeface="DejaVu Sans" panose="020B0603030804020204"/>
              </a:rPr>
              <a:pPr algn="r" eaLnBrk="1" hangingPunct="1">
                <a:buSzPct val="100000"/>
              </a:pPr>
              <a:t>23</a:t>
            </a:fld>
            <a:endParaRPr lang="es-EC" altLang="es-EC" sz="1200">
              <a:solidFill>
                <a:srgbClr val="000000"/>
              </a:solidFill>
              <a:latin typeface="Arial" panose="020B0604020202020204" pitchFamily="34" charset="0"/>
              <a:ea typeface="DejaVu Sans" panose="020B0603030804020204"/>
              <a:cs typeface="DejaVu Sans" panose="020B0603030804020204"/>
            </a:endParaRPr>
          </a:p>
        </p:txBody>
      </p:sp>
      <p:sp>
        <p:nvSpPr>
          <p:cNvPr id="4103"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B96D484B-8BF2-4CCD-BF1A-B0F541369B89}" type="slidenum">
              <a:rPr lang="es-EC" altLang="es-EC" sz="1400">
                <a:solidFill>
                  <a:srgbClr val="000000"/>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000000"/>
              </a:solidFill>
              <a:latin typeface="Times New Roman" panose="02020603050405020304" pitchFamily="18" charset="0"/>
              <a:ea typeface="DejaVu Sans" panose="020B0603030804020204"/>
              <a:cs typeface="DejaVu Sans" panose="020B0603030804020204"/>
            </a:endParaRPr>
          </a:p>
        </p:txBody>
      </p:sp>
      <p:sp>
        <p:nvSpPr>
          <p:cNvPr id="4104"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75516C80-5320-48A2-B316-25B25CCA42FF}" type="slidenum">
              <a:rPr lang="es-EC" altLang="es-EC" sz="1400">
                <a:solidFill>
                  <a:srgbClr val="000000"/>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000000"/>
              </a:solidFill>
              <a:latin typeface="Times New Roman" panose="02020603050405020304" pitchFamily="18" charset="0"/>
              <a:ea typeface="DejaVu Sans" panose="020B0603030804020204"/>
              <a:cs typeface="DejaVu Sans" panose="020B0603030804020204"/>
            </a:endParaRPr>
          </a:p>
        </p:txBody>
      </p:sp>
      <p:sp>
        <p:nvSpPr>
          <p:cNvPr id="4105"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CA72D1E5-3871-4A72-B509-28BB8BAFF454}" type="slidenum">
              <a:rPr lang="es-EC" altLang="es-EC" sz="1400">
                <a:solidFill>
                  <a:srgbClr val="000000"/>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000000"/>
              </a:solidFill>
              <a:latin typeface="Times New Roman" panose="02020603050405020304" pitchFamily="18" charset="0"/>
              <a:ea typeface="DejaVu Sans" panose="020B0603030804020204"/>
              <a:cs typeface="DejaVu Sans" panose="020B0603030804020204"/>
            </a:endParaRPr>
          </a:p>
        </p:txBody>
      </p:sp>
      <p:sp>
        <p:nvSpPr>
          <p:cNvPr id="4106"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53F3866F-A4AC-4F0D-AC46-670DD7E9C248}" type="slidenum">
              <a:rPr lang="es-EC" altLang="es-EC" sz="1400">
                <a:solidFill>
                  <a:srgbClr val="000000"/>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000000"/>
              </a:solidFill>
              <a:latin typeface="Times New Roman" panose="02020603050405020304" pitchFamily="18" charset="0"/>
              <a:ea typeface="DejaVu Sans" panose="020B0603030804020204"/>
              <a:cs typeface="DejaVu Sans" panose="020B0603030804020204"/>
            </a:endParaRPr>
          </a:p>
        </p:txBody>
      </p:sp>
      <p:sp>
        <p:nvSpPr>
          <p:cNvPr id="4107"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795A2FB1-2962-4C40-8E19-5487D6F88D47}" type="slidenum">
              <a:rPr lang="es-EC" altLang="es-EC" sz="1400">
                <a:solidFill>
                  <a:srgbClr val="000000"/>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000000"/>
              </a:solidFill>
              <a:latin typeface="Times New Roman" panose="02020603050405020304" pitchFamily="18" charset="0"/>
              <a:ea typeface="DejaVu Sans" panose="020B0603030804020204"/>
              <a:cs typeface="DejaVu Sans" panose="020B0603030804020204"/>
            </a:endParaRPr>
          </a:p>
        </p:txBody>
      </p:sp>
      <p:sp>
        <p:nvSpPr>
          <p:cNvPr id="4108"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32525C78-53BB-4B4B-86A4-C1EF83B4431B}" type="slidenum">
              <a:rPr lang="es-EC" altLang="es-EC" sz="1400">
                <a:solidFill>
                  <a:srgbClr val="000000"/>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000000"/>
              </a:solidFill>
              <a:latin typeface="Times New Roman" panose="02020603050405020304" pitchFamily="18" charset="0"/>
              <a:ea typeface="DejaVu Sans" panose="020B0603030804020204"/>
              <a:cs typeface="DejaVu Sans" panose="020B0603030804020204"/>
            </a:endParaRPr>
          </a:p>
        </p:txBody>
      </p:sp>
      <p:sp>
        <p:nvSpPr>
          <p:cNvPr id="4109"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eaLnBrk="1" hangingPunct="1">
              <a:lnSpc>
                <a:spcPct val="93000"/>
              </a:lnSpc>
              <a:buSzPct val="100000"/>
            </a:pPr>
            <a:fld id="{545272A7-B2E5-40E0-B111-47D70C98A316}" type="slidenum">
              <a:rPr lang="es-EC" altLang="es-EC" sz="1400">
                <a:solidFill>
                  <a:srgbClr val="FFFFFF"/>
                </a:solidFill>
                <a:latin typeface="Arial" panose="020B0604020202020204" pitchFamily="34" charset="0"/>
                <a:ea typeface="DejaVu Sans" panose="020B0603030804020204"/>
                <a:cs typeface="DejaVu Sans" panose="020B0603030804020204"/>
              </a:rPr>
              <a:pPr eaLnBrk="1" hangingPunct="1">
                <a:lnSpc>
                  <a:spcPct val="93000"/>
                </a:lnSpc>
                <a:buSzPct val="100000"/>
              </a:pPr>
              <a:t>23</a:t>
            </a:fld>
            <a:endParaRPr lang="es-EC" altLang="es-EC" sz="1400">
              <a:solidFill>
                <a:srgbClr val="FFFFFF"/>
              </a:solidFill>
              <a:latin typeface="Arial" panose="020B0604020202020204" pitchFamily="34" charset="0"/>
              <a:ea typeface="DejaVu Sans" panose="020B0603030804020204"/>
              <a:cs typeface="DejaVu Sans" panose="020B0603030804020204"/>
            </a:endParaRPr>
          </a:p>
        </p:txBody>
      </p:sp>
      <p:sp>
        <p:nvSpPr>
          <p:cNvPr id="4110"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334912DA-CBD1-4A5B-8E93-C66AD2E408C9}" type="slidenum">
              <a:rPr lang="es-EC" altLang="es-EC" sz="1400">
                <a:solidFill>
                  <a:srgbClr val="FFFFFF"/>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FFFFFF"/>
              </a:solidFill>
              <a:latin typeface="Times New Roman" panose="02020603050405020304" pitchFamily="18" charset="0"/>
              <a:ea typeface="DejaVu Sans" panose="020B0603030804020204"/>
              <a:cs typeface="DejaVu Sans" panose="020B0603030804020204"/>
            </a:endParaRPr>
          </a:p>
        </p:txBody>
      </p:sp>
      <p:sp>
        <p:nvSpPr>
          <p:cNvPr id="4111"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CBE769B9-9543-45A6-89A1-F246915C91CD}" type="slidenum">
              <a:rPr lang="es-EC" altLang="es-EC" sz="1400">
                <a:solidFill>
                  <a:srgbClr val="FFFFFF"/>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FFFFFF"/>
              </a:solidFill>
              <a:latin typeface="Times New Roman" panose="02020603050405020304" pitchFamily="18" charset="0"/>
              <a:ea typeface="DejaVu Sans" panose="020B0603030804020204"/>
              <a:cs typeface="DejaVu Sans" panose="020B0603030804020204"/>
            </a:endParaRPr>
          </a:p>
        </p:txBody>
      </p:sp>
      <p:sp>
        <p:nvSpPr>
          <p:cNvPr id="4112"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3D45D133-F31D-4832-B22F-9D63040B459C}" type="slidenum">
              <a:rPr lang="es-EC" altLang="es-EC" sz="1400">
                <a:solidFill>
                  <a:srgbClr val="FFFFFF"/>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FFFFFF"/>
              </a:solidFill>
              <a:latin typeface="Times New Roman" panose="02020603050405020304" pitchFamily="18" charset="0"/>
              <a:ea typeface="DejaVu Sans" panose="020B0603030804020204"/>
              <a:cs typeface="DejaVu Sans" panose="020B0603030804020204"/>
            </a:endParaRPr>
          </a:p>
        </p:txBody>
      </p:sp>
      <p:sp>
        <p:nvSpPr>
          <p:cNvPr id="4113"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010146CE-2B0B-453A-BBC1-DEBA8747BF56}" type="slidenum">
              <a:rPr lang="es-EC" altLang="es-EC" sz="1400">
                <a:solidFill>
                  <a:srgbClr val="FFFFFF"/>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FFFFFF"/>
              </a:solidFill>
              <a:latin typeface="Times New Roman" panose="02020603050405020304" pitchFamily="18" charset="0"/>
              <a:ea typeface="DejaVu Sans" panose="020B0603030804020204"/>
              <a:cs typeface="DejaVu Sans" panose="020B0603030804020204"/>
            </a:endParaRPr>
          </a:p>
        </p:txBody>
      </p:sp>
      <p:sp>
        <p:nvSpPr>
          <p:cNvPr id="4114"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CFD728C2-912E-4935-AF7B-8C3DF76CBAEE}" type="slidenum">
              <a:rPr lang="es-EC" altLang="es-EC" sz="1400">
                <a:solidFill>
                  <a:srgbClr val="FFFFFF"/>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FFFFFF"/>
              </a:solidFill>
              <a:latin typeface="Times New Roman" panose="02020603050405020304" pitchFamily="18" charset="0"/>
              <a:ea typeface="DejaVu Sans" panose="020B0603030804020204"/>
              <a:cs typeface="DejaVu Sans" panose="020B0603030804020204"/>
            </a:endParaRPr>
          </a:p>
        </p:txBody>
      </p:sp>
      <p:sp>
        <p:nvSpPr>
          <p:cNvPr id="4115"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F8F6F970-CAB5-4792-A236-43B443C22DB8}" type="slidenum">
              <a:rPr lang="es-EC" altLang="es-EC" sz="1400">
                <a:solidFill>
                  <a:srgbClr val="FFFFFF"/>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FFFFFF"/>
              </a:solidFill>
              <a:latin typeface="Times New Roman" panose="02020603050405020304" pitchFamily="18" charset="0"/>
              <a:ea typeface="DejaVu Sans" panose="020B0603030804020204"/>
              <a:cs typeface="DejaVu Sans" panose="020B0603030804020204"/>
            </a:endParaRPr>
          </a:p>
        </p:txBody>
      </p:sp>
      <p:sp>
        <p:nvSpPr>
          <p:cNvPr id="4116" name="Rectangle 18"/>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1pPr>
            <a:lvl2pPr marL="742950" indent="-28575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2pPr>
            <a:lvl3pPr marL="11430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3pPr>
            <a:lvl4pPr marL="16002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spcBef>
                <a:spcPct val="0"/>
              </a:spcBef>
              <a:spcAft>
                <a:spcPct val="0"/>
              </a:spcAft>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r" eaLnBrk="1" hangingPunct="1">
              <a:lnSpc>
                <a:spcPct val="95000"/>
              </a:lnSpc>
              <a:buSzPct val="100000"/>
            </a:pPr>
            <a:fld id="{A8B0AE07-DA65-4B30-A49A-09AAEAA32060}" type="slidenum">
              <a:rPr lang="es-EC" altLang="es-EC" sz="1400">
                <a:solidFill>
                  <a:srgbClr val="FFFFFF"/>
                </a:solidFill>
                <a:latin typeface="Times New Roman" panose="02020603050405020304" pitchFamily="18" charset="0"/>
                <a:ea typeface="DejaVu Sans" panose="020B0603030804020204"/>
                <a:cs typeface="DejaVu Sans" panose="020B0603030804020204"/>
              </a:rPr>
              <a:pPr algn="r" eaLnBrk="1" hangingPunct="1">
                <a:lnSpc>
                  <a:spcPct val="95000"/>
                </a:lnSpc>
                <a:buSzPct val="100000"/>
              </a:pPr>
              <a:t>23</a:t>
            </a:fld>
            <a:endParaRPr lang="es-EC" altLang="es-EC" sz="1400">
              <a:solidFill>
                <a:srgbClr val="FFFFFF"/>
              </a:solidFill>
              <a:latin typeface="Times New Roman" panose="02020603050405020304" pitchFamily="18" charset="0"/>
              <a:ea typeface="DejaVu Sans" panose="020B0603030804020204"/>
              <a:cs typeface="DejaVu Sans" panose="020B0603030804020204"/>
            </a:endParaRPr>
          </a:p>
        </p:txBody>
      </p:sp>
      <p:sp>
        <p:nvSpPr>
          <p:cNvPr id="4117" name="Rectangle 19"/>
          <p:cNvSpPr>
            <a:spLocks noChangeArrowheads="1"/>
          </p:cNvSpPr>
          <p:nvPr/>
        </p:nvSpPr>
        <p:spPr bwMode="auto">
          <a:xfrm>
            <a:off x="735013" y="5429250"/>
            <a:ext cx="5880100"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3129748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14:hiddenLine>
            </a:ext>
          </a:extLst>
        </p:spPr>
        <p:txBody>
          <a:bodyPr/>
          <a:lstStyle>
            <a:lvl1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448945" algn="l"/>
                <a:tab pos="898525" algn="l"/>
                <a:tab pos="1347470" algn="l"/>
                <a:tab pos="1797050" algn="l"/>
                <a:tab pos="2245995" algn="l"/>
                <a:tab pos="2695575" algn="l"/>
                <a:tab pos="3144520" algn="l"/>
              </a:tabLst>
              <a:defRPr sz="1200">
                <a:solidFill>
                  <a:srgbClr val="000000"/>
                </a:solidFill>
                <a:latin typeface="Times New Roman" panose="02020603050405020304" pitchFamily="18" charset="0"/>
              </a:defRPr>
            </a:lvl9pPr>
          </a:lstStyle>
          <a:p>
            <a:pPr>
              <a:spcBef>
                <a:spcPct val="0"/>
              </a:spcBef>
              <a:buClrTx/>
              <a:buFontTx/>
              <a:buNone/>
            </a:pPr>
            <a:fld id="{9EDC1944-0FF2-42CB-91D0-94DA4FCB0427}" type="slidenum">
              <a:rPr lang="es-EC" altLang="es-EC" sz="1400" smtClean="0"/>
              <a:t>30</a:t>
            </a:fld>
            <a:endParaRPr lang="es-EC" altLang="es-EC" sz="1400" smtClean="0"/>
          </a:p>
        </p:txBody>
      </p:sp>
      <p:sp>
        <p:nvSpPr>
          <p:cNvPr id="7171"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55750D6-937B-4312-BD8D-5F295C9D4A02}" type="slidenum">
              <a:rPr lang="es-EC" altLang="es-EC" sz="1400">
                <a:cs typeface="DejaVu Sans" panose="020B0603030804020204" pitchFamily="34" charset="0"/>
              </a:rPr>
              <a:t>30</a:t>
            </a:fld>
            <a:endParaRPr lang="es-EC" altLang="es-EC" sz="1400">
              <a:cs typeface="DejaVu Sans" panose="020B0603030804020204" pitchFamily="34" charset="0"/>
            </a:endParaRPr>
          </a:p>
        </p:txBody>
      </p:sp>
      <p:sp>
        <p:nvSpPr>
          <p:cNvPr id="7172"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2E0FC8CA-1C95-4084-A2BF-E9E579879B19}" type="slidenum">
              <a:rPr lang="es-EC" altLang="es-EC" sz="1400">
                <a:cs typeface="DejaVu Sans" panose="020B0603030804020204" pitchFamily="34" charset="0"/>
              </a:rPr>
              <a:t>30</a:t>
            </a:fld>
            <a:endParaRPr lang="es-EC" altLang="es-EC" sz="1400">
              <a:cs typeface="DejaVu Sans" panose="020B0603030804020204" pitchFamily="34" charset="0"/>
            </a:endParaRPr>
          </a:p>
        </p:txBody>
      </p:sp>
      <p:sp>
        <p:nvSpPr>
          <p:cNvPr id="7173"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7C0E22E-8314-4F53-8649-1514B0E33FDD}" type="slidenum">
              <a:rPr lang="es-EC" altLang="es-EC" sz="1400">
                <a:cs typeface="DejaVu Sans" panose="020B0603030804020204" pitchFamily="34" charset="0"/>
              </a:rPr>
              <a:t>30</a:t>
            </a:fld>
            <a:endParaRPr lang="es-EC" altLang="es-EC" sz="1400">
              <a:cs typeface="DejaVu Sans" panose="020B0603030804020204" pitchFamily="34" charset="0"/>
            </a:endParaRPr>
          </a:p>
        </p:txBody>
      </p:sp>
      <p:sp>
        <p:nvSpPr>
          <p:cNvPr id="7174"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F807123B-4392-4468-A962-26770129FAEC}" type="slidenum">
              <a:rPr lang="es-EC" altLang="es-EC">
                <a:latin typeface="Arial" panose="020B0604020202020204" pitchFamily="34" charset="0"/>
                <a:cs typeface="DejaVu Sans" panose="020B0603030804020204" pitchFamily="34" charset="0"/>
              </a:rPr>
              <a:t>30</a:t>
            </a:fld>
            <a:endParaRPr lang="es-EC" altLang="es-EC">
              <a:latin typeface="Arial" panose="020B0604020202020204" pitchFamily="34" charset="0"/>
              <a:cs typeface="DejaVu Sans" panose="020B0603030804020204" pitchFamily="34" charset="0"/>
            </a:endParaRPr>
          </a:p>
        </p:txBody>
      </p:sp>
      <p:sp>
        <p:nvSpPr>
          <p:cNvPr id="7175"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0C1D6DB8-E537-4B07-810D-F053FBC5D6A4}" type="slidenum">
              <a:rPr lang="es-EC" altLang="es-EC" sz="1400">
                <a:cs typeface="DejaVu Sans" panose="020B0603030804020204" pitchFamily="34" charset="0"/>
              </a:rPr>
              <a:t>30</a:t>
            </a:fld>
            <a:endParaRPr lang="es-EC" altLang="es-EC" sz="1400">
              <a:cs typeface="DejaVu Sans" panose="020B0603030804020204" pitchFamily="34" charset="0"/>
            </a:endParaRPr>
          </a:p>
        </p:txBody>
      </p:sp>
      <p:sp>
        <p:nvSpPr>
          <p:cNvPr id="7176"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940F75A6-B604-4107-AD89-4B46F0A260AB}" type="slidenum">
              <a:rPr lang="es-EC" altLang="es-EC" sz="1400">
                <a:cs typeface="DejaVu Sans" panose="020B0603030804020204" pitchFamily="34" charset="0"/>
              </a:rPr>
              <a:t>30</a:t>
            </a:fld>
            <a:endParaRPr lang="es-EC" altLang="es-EC" sz="1400">
              <a:cs typeface="DejaVu Sans" panose="020B0603030804020204" pitchFamily="34" charset="0"/>
            </a:endParaRPr>
          </a:p>
        </p:txBody>
      </p:sp>
      <p:sp>
        <p:nvSpPr>
          <p:cNvPr id="7177"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6B54D9FB-D9D3-4CD0-AD06-FB4CCE0FD9C4}" type="slidenum">
              <a:rPr lang="es-EC" altLang="es-EC" sz="1400">
                <a:cs typeface="DejaVu Sans" panose="020B0603030804020204" pitchFamily="34" charset="0"/>
              </a:rPr>
              <a:t>30</a:t>
            </a:fld>
            <a:endParaRPr lang="es-EC" altLang="es-EC" sz="1400">
              <a:cs typeface="DejaVu Sans" panose="020B0603030804020204" pitchFamily="34" charset="0"/>
            </a:endParaRPr>
          </a:p>
        </p:txBody>
      </p:sp>
      <p:sp>
        <p:nvSpPr>
          <p:cNvPr id="7178"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48CB173-5B01-4845-922C-F8866ADC17B2}" type="slidenum">
              <a:rPr lang="es-EC" altLang="es-EC" sz="1400">
                <a:cs typeface="DejaVu Sans" panose="020B0603030804020204" pitchFamily="34" charset="0"/>
              </a:rPr>
              <a:t>30</a:t>
            </a:fld>
            <a:endParaRPr lang="es-EC" altLang="es-EC" sz="1400">
              <a:cs typeface="DejaVu Sans" panose="020B0603030804020204" pitchFamily="34" charset="0"/>
            </a:endParaRPr>
          </a:p>
        </p:txBody>
      </p:sp>
      <p:sp>
        <p:nvSpPr>
          <p:cNvPr id="7179"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A9DACDF-783A-4764-A7AB-9CB9F5A5026E}" type="slidenum">
              <a:rPr lang="es-EC" altLang="es-EC" sz="1400">
                <a:cs typeface="DejaVu Sans" panose="020B0603030804020204" pitchFamily="34" charset="0"/>
              </a:rPr>
              <a:t>30</a:t>
            </a:fld>
            <a:endParaRPr lang="es-EC" altLang="es-EC" sz="1400">
              <a:cs typeface="DejaVu Sans" panose="020B0603030804020204" pitchFamily="34" charset="0"/>
            </a:endParaRPr>
          </a:p>
        </p:txBody>
      </p:sp>
      <p:sp>
        <p:nvSpPr>
          <p:cNvPr id="7180"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2C042752-BA06-483C-BCD3-73A277C887E7}" type="slidenum">
              <a:rPr lang="es-EC" altLang="es-EC" sz="1400">
                <a:cs typeface="DejaVu Sans" panose="020B0603030804020204" pitchFamily="34" charset="0"/>
              </a:rPr>
              <a:t>30</a:t>
            </a:fld>
            <a:endParaRPr lang="es-EC" altLang="es-EC" sz="1400">
              <a:cs typeface="DejaVu Sans" panose="020B0603030804020204" pitchFamily="34" charset="0"/>
            </a:endParaRPr>
          </a:p>
        </p:txBody>
      </p:sp>
      <p:sp>
        <p:nvSpPr>
          <p:cNvPr id="7181"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eaLnBrk="1" hangingPunct="1">
              <a:lnSpc>
                <a:spcPct val="93000"/>
              </a:lnSpc>
              <a:spcBef>
                <a:spcPct val="0"/>
              </a:spcBef>
              <a:buClrTx/>
              <a:buFontTx/>
              <a:buNone/>
            </a:pPr>
            <a:fld id="{6998C127-6773-47A8-A1DE-C60F282BB301}" type="slidenum">
              <a:rPr lang="es-EC" altLang="es-EC" sz="1400">
                <a:solidFill>
                  <a:srgbClr val="FFFFFF"/>
                </a:solidFill>
                <a:latin typeface="Arial" panose="020B0604020202020204" pitchFamily="34" charset="0"/>
                <a:cs typeface="DejaVu Sans" panose="020B0603030804020204" pitchFamily="34" charset="0"/>
              </a:rPr>
              <a:t>30</a:t>
            </a:fld>
            <a:endParaRPr lang="es-EC" altLang="es-EC" sz="1400">
              <a:solidFill>
                <a:srgbClr val="FFFFFF"/>
              </a:solidFill>
              <a:latin typeface="Arial" panose="020B0604020202020204" pitchFamily="34" charset="0"/>
              <a:cs typeface="DejaVu Sans" panose="020B0603030804020204" pitchFamily="34" charset="0"/>
            </a:endParaRPr>
          </a:p>
        </p:txBody>
      </p:sp>
      <p:sp>
        <p:nvSpPr>
          <p:cNvPr id="7182"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F2BFB3F-09DB-42E6-BEF4-54C376A1AB0B}" type="slidenum">
              <a:rPr lang="es-EC" altLang="es-EC" sz="1400">
                <a:solidFill>
                  <a:srgbClr val="FFFFFF"/>
                </a:solidFill>
                <a:cs typeface="DejaVu Sans" panose="020B0603030804020204" pitchFamily="34" charset="0"/>
              </a:rPr>
              <a:t>30</a:t>
            </a:fld>
            <a:endParaRPr lang="es-EC" altLang="es-EC" sz="1400">
              <a:solidFill>
                <a:srgbClr val="FFFFFF"/>
              </a:solidFill>
              <a:cs typeface="DejaVu Sans" panose="020B0603030804020204" pitchFamily="34" charset="0"/>
            </a:endParaRPr>
          </a:p>
        </p:txBody>
      </p:sp>
      <p:sp>
        <p:nvSpPr>
          <p:cNvPr id="7183"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F449EECE-8F28-45D0-9DA2-7BB232BBFAF8}" type="slidenum">
              <a:rPr lang="es-EC" altLang="es-EC" sz="1400">
                <a:solidFill>
                  <a:srgbClr val="FFFFFF"/>
                </a:solidFill>
                <a:cs typeface="DejaVu Sans" panose="020B0603030804020204" pitchFamily="34" charset="0"/>
              </a:rPr>
              <a:t>30</a:t>
            </a:fld>
            <a:endParaRPr lang="es-EC" altLang="es-EC" sz="1400">
              <a:solidFill>
                <a:srgbClr val="FFFFFF"/>
              </a:solidFill>
              <a:cs typeface="DejaVu Sans" panose="020B0603030804020204" pitchFamily="34" charset="0"/>
            </a:endParaRPr>
          </a:p>
        </p:txBody>
      </p:sp>
      <p:sp>
        <p:nvSpPr>
          <p:cNvPr id="7184"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16F37BC2-734A-43F8-B18D-71F750AF565B}" type="slidenum">
              <a:rPr lang="es-EC" altLang="es-EC" sz="1400">
                <a:solidFill>
                  <a:srgbClr val="FFFFFF"/>
                </a:solidFill>
                <a:cs typeface="DejaVu Sans" panose="020B0603030804020204" pitchFamily="34" charset="0"/>
              </a:rPr>
              <a:t>30</a:t>
            </a:fld>
            <a:endParaRPr lang="es-EC" altLang="es-EC" sz="1400">
              <a:solidFill>
                <a:srgbClr val="FFFFFF"/>
              </a:solidFill>
              <a:cs typeface="DejaVu Sans" panose="020B0603030804020204" pitchFamily="34" charset="0"/>
            </a:endParaRPr>
          </a:p>
        </p:txBody>
      </p:sp>
      <p:sp>
        <p:nvSpPr>
          <p:cNvPr id="7185"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FC1D884-9B27-4913-8575-94E99CAE6E50}" type="slidenum">
              <a:rPr lang="es-EC" altLang="es-EC" sz="1400">
                <a:solidFill>
                  <a:srgbClr val="FFFFFF"/>
                </a:solidFill>
                <a:cs typeface="DejaVu Sans" panose="020B0603030804020204" pitchFamily="34" charset="0"/>
              </a:rPr>
              <a:t>30</a:t>
            </a:fld>
            <a:endParaRPr lang="es-EC" altLang="es-EC" sz="1400">
              <a:solidFill>
                <a:srgbClr val="FFFFFF"/>
              </a:solidFill>
              <a:cs typeface="DejaVu Sans" panose="020B0603030804020204" pitchFamily="34" charset="0"/>
            </a:endParaRPr>
          </a:p>
        </p:txBody>
      </p:sp>
      <p:sp>
        <p:nvSpPr>
          <p:cNvPr id="7186"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C845F159-E028-493D-A475-DCA6915AE2AF}" type="slidenum">
              <a:rPr lang="es-EC" altLang="es-EC" sz="1400">
                <a:solidFill>
                  <a:srgbClr val="FFFFFF"/>
                </a:solidFill>
                <a:cs typeface="DejaVu Sans" panose="020B0603030804020204" pitchFamily="34" charset="0"/>
              </a:rPr>
              <a:t>30</a:t>
            </a:fld>
            <a:endParaRPr lang="es-EC" altLang="es-EC" sz="1400">
              <a:solidFill>
                <a:srgbClr val="FFFFFF"/>
              </a:solidFill>
              <a:cs typeface="DejaVu Sans" panose="020B0603030804020204" pitchFamily="34" charset="0"/>
            </a:endParaRPr>
          </a:p>
        </p:txBody>
      </p:sp>
      <p:sp>
        <p:nvSpPr>
          <p:cNvPr id="7187"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24FC0F1-E9BC-405F-97CC-06734A512B80}" type="slidenum">
              <a:rPr lang="es-EC" altLang="es-EC" sz="1400">
                <a:solidFill>
                  <a:srgbClr val="FFFFFF"/>
                </a:solidFill>
                <a:cs typeface="DejaVu Sans" panose="020B0603030804020204" pitchFamily="34" charset="0"/>
              </a:rPr>
              <a:t>30</a:t>
            </a:fld>
            <a:endParaRPr lang="es-EC" altLang="es-EC" sz="1400">
              <a:solidFill>
                <a:srgbClr val="FFFFFF"/>
              </a:solidFill>
              <a:cs typeface="DejaVu Sans" panose="020B0603030804020204" pitchFamily="34" charset="0"/>
            </a:endParaRPr>
          </a:p>
        </p:txBody>
      </p:sp>
      <p:sp>
        <p:nvSpPr>
          <p:cNvPr id="7188" name="Rectangle 18"/>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1pPr>
            <a:lvl2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2pPr>
            <a:lvl3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3pPr>
            <a:lvl4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4pPr>
            <a:lvl5pPr defTabSz="-635">
              <a:spcBef>
                <a:spcPct val="3000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5pPr>
            <a:lvl6pPr marL="25146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6pPr>
            <a:lvl7pPr marL="29718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7pPr>
            <a:lvl8pPr marL="34290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8pPr>
            <a:lvl9pPr marL="3886200" indent="-228600" defTabSz="448945"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A2B29C0C-C6A8-461C-BCA9-88C7BA09D95C}" type="slidenum">
              <a:rPr lang="es-EC" altLang="es-EC" sz="1400">
                <a:solidFill>
                  <a:srgbClr val="FFFFFF"/>
                </a:solidFill>
                <a:cs typeface="DejaVu Sans" panose="020B0603030804020204" pitchFamily="34" charset="0"/>
              </a:rPr>
              <a:t>30</a:t>
            </a:fld>
            <a:endParaRPr lang="es-EC" altLang="es-EC" sz="1400">
              <a:solidFill>
                <a:srgbClr val="FFFFFF"/>
              </a:solidFill>
              <a:cs typeface="DejaVu Sans" panose="020B0603030804020204" pitchFamily="34" charset="0"/>
            </a:endParaRPr>
          </a:p>
        </p:txBody>
      </p:sp>
      <p:sp>
        <p:nvSpPr>
          <p:cNvPr id="7189" name="Rectangle 19"/>
          <p:cNvSpPr>
            <a:spLocks noChangeArrowheads="1"/>
          </p:cNvSpPr>
          <p:nvPr/>
        </p:nvSpPr>
        <p:spPr bwMode="auto">
          <a:xfrm>
            <a:off x="735013" y="5429250"/>
            <a:ext cx="5880100"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71394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9EDC1944-0FF2-42CB-91D0-94DA4FCB0427}" type="slidenum">
              <a:rPr lang="es-EC" altLang="es-EC" sz="1400" smtClean="0"/>
              <a:pPr>
                <a:spcBef>
                  <a:spcPct val="0"/>
                </a:spcBef>
                <a:buClrTx/>
                <a:buFontTx/>
                <a:buNone/>
              </a:pPr>
              <a:t>36</a:t>
            </a:fld>
            <a:endParaRPr lang="es-EC" altLang="es-EC" sz="1400" smtClean="0"/>
          </a:p>
        </p:txBody>
      </p:sp>
      <p:sp>
        <p:nvSpPr>
          <p:cNvPr id="7171"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55750D6-937B-4312-BD8D-5F295C9D4A02}" type="slidenum">
              <a:rPr lang="es-EC" altLang="es-EC" sz="1400">
                <a:cs typeface="DejaVu Sans" panose="020B0603030804020204" pitchFamily="34" charset="0"/>
              </a:rPr>
              <a:pPr algn="r" eaLnBrk="1">
                <a:lnSpc>
                  <a:spcPct val="95000"/>
                </a:lnSpc>
                <a:spcBef>
                  <a:spcPct val="0"/>
                </a:spcBef>
                <a:buClrTx/>
                <a:buFontTx/>
                <a:buNone/>
              </a:pPr>
              <a:t>36</a:t>
            </a:fld>
            <a:endParaRPr lang="es-EC" altLang="es-EC" sz="1400">
              <a:cs typeface="DejaVu Sans" panose="020B0603030804020204" pitchFamily="34" charset="0"/>
            </a:endParaRPr>
          </a:p>
        </p:txBody>
      </p:sp>
      <p:sp>
        <p:nvSpPr>
          <p:cNvPr id="7172"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2E0FC8CA-1C95-4084-A2BF-E9E579879B19}" type="slidenum">
              <a:rPr lang="es-EC" altLang="es-EC" sz="1400">
                <a:cs typeface="DejaVu Sans" panose="020B0603030804020204" pitchFamily="34" charset="0"/>
              </a:rPr>
              <a:pPr algn="r" eaLnBrk="1">
                <a:lnSpc>
                  <a:spcPct val="95000"/>
                </a:lnSpc>
                <a:spcBef>
                  <a:spcPct val="0"/>
                </a:spcBef>
                <a:buClrTx/>
                <a:buFontTx/>
                <a:buNone/>
              </a:pPr>
              <a:t>36</a:t>
            </a:fld>
            <a:endParaRPr lang="es-EC" altLang="es-EC" sz="1400">
              <a:cs typeface="DejaVu Sans" panose="020B0603030804020204" pitchFamily="34" charset="0"/>
            </a:endParaRPr>
          </a:p>
        </p:txBody>
      </p:sp>
      <p:sp>
        <p:nvSpPr>
          <p:cNvPr id="7173"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7C0E22E-8314-4F53-8649-1514B0E33FDD}" type="slidenum">
              <a:rPr lang="es-EC" altLang="es-EC" sz="1400">
                <a:cs typeface="DejaVu Sans" panose="020B0603030804020204" pitchFamily="34" charset="0"/>
              </a:rPr>
              <a:pPr algn="r" eaLnBrk="1">
                <a:lnSpc>
                  <a:spcPct val="95000"/>
                </a:lnSpc>
                <a:spcBef>
                  <a:spcPct val="0"/>
                </a:spcBef>
                <a:buClrTx/>
                <a:buFontTx/>
                <a:buNone/>
              </a:pPr>
              <a:t>36</a:t>
            </a:fld>
            <a:endParaRPr lang="es-EC" altLang="es-EC" sz="1400">
              <a:cs typeface="DejaVu Sans" panose="020B0603030804020204" pitchFamily="34" charset="0"/>
            </a:endParaRPr>
          </a:p>
        </p:txBody>
      </p:sp>
      <p:sp>
        <p:nvSpPr>
          <p:cNvPr id="7174" name="Rectangle 4"/>
          <p:cNvSpPr>
            <a:spLocks noChangeArrowheads="1"/>
          </p:cNvSpPr>
          <p:nvPr/>
        </p:nvSpPr>
        <p:spPr bwMode="auto">
          <a:xfrm>
            <a:off x="3778250" y="9285288"/>
            <a:ext cx="2889250" cy="4873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F807123B-4392-4468-A962-26770129FAEC}" type="slidenum">
              <a:rPr lang="es-EC" altLang="es-EC">
                <a:latin typeface="Arial" panose="020B0604020202020204" pitchFamily="34" charset="0"/>
                <a:cs typeface="DejaVu Sans" panose="020B0603030804020204" pitchFamily="34" charset="0"/>
              </a:rPr>
              <a:pPr algn="r" eaLnBrk="1" hangingPunct="1">
                <a:spcBef>
                  <a:spcPct val="0"/>
                </a:spcBef>
                <a:buClrTx/>
                <a:buFontTx/>
                <a:buNone/>
              </a:pPr>
              <a:t>36</a:t>
            </a:fld>
            <a:endParaRPr lang="es-EC" altLang="es-EC">
              <a:latin typeface="Arial" panose="020B0604020202020204" pitchFamily="34" charset="0"/>
              <a:cs typeface="DejaVu Sans" panose="020B0603030804020204" pitchFamily="34" charset="0"/>
            </a:endParaRPr>
          </a:p>
        </p:txBody>
      </p:sp>
      <p:sp>
        <p:nvSpPr>
          <p:cNvPr id="7175" name="Rectangle 5"/>
          <p:cNvSpPr>
            <a:spLocks noChangeArrowheads="1"/>
          </p:cNvSpPr>
          <p:nvPr/>
        </p:nvSpPr>
        <p:spPr bwMode="auto">
          <a:xfrm>
            <a:off x="4160838" y="10858500"/>
            <a:ext cx="3170237" cy="5508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0C1D6DB8-E537-4B07-810D-F053FBC5D6A4}" type="slidenum">
              <a:rPr lang="es-EC" altLang="es-EC" sz="1400">
                <a:cs typeface="DejaVu Sans" panose="020B0603030804020204" pitchFamily="34" charset="0"/>
              </a:rPr>
              <a:pPr algn="r" eaLnBrk="1" hangingPunct="1">
                <a:lnSpc>
                  <a:spcPct val="95000"/>
                </a:lnSpc>
                <a:spcBef>
                  <a:spcPct val="0"/>
                </a:spcBef>
                <a:buClrTx/>
                <a:buFontTx/>
                <a:buNone/>
              </a:pPr>
              <a:t>36</a:t>
            </a:fld>
            <a:endParaRPr lang="es-EC" altLang="es-EC" sz="1400">
              <a:cs typeface="DejaVu Sans" panose="020B0603030804020204" pitchFamily="34" charset="0"/>
            </a:endParaRPr>
          </a:p>
        </p:txBody>
      </p:sp>
      <p:sp>
        <p:nvSpPr>
          <p:cNvPr id="7176" name="Rectangle 6"/>
          <p:cNvSpPr>
            <a:spLocks noChangeArrowheads="1"/>
          </p:cNvSpPr>
          <p:nvPr/>
        </p:nvSpPr>
        <p:spPr bwMode="auto">
          <a:xfrm>
            <a:off x="4160838" y="10858500"/>
            <a:ext cx="3179762"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940F75A6-B604-4107-AD89-4B46F0A260AB}" type="slidenum">
              <a:rPr lang="es-EC" altLang="es-EC" sz="1400">
                <a:cs typeface="DejaVu Sans" panose="020B0603030804020204" pitchFamily="34" charset="0"/>
              </a:rPr>
              <a:pPr algn="r" eaLnBrk="1" hangingPunct="1">
                <a:lnSpc>
                  <a:spcPct val="95000"/>
                </a:lnSpc>
                <a:spcBef>
                  <a:spcPct val="0"/>
                </a:spcBef>
                <a:buClrTx/>
                <a:buFontTx/>
                <a:buNone/>
              </a:pPr>
              <a:t>36</a:t>
            </a:fld>
            <a:endParaRPr lang="es-EC" altLang="es-EC" sz="1400">
              <a:cs typeface="DejaVu Sans" panose="020B0603030804020204" pitchFamily="34" charset="0"/>
            </a:endParaRPr>
          </a:p>
        </p:txBody>
      </p:sp>
      <p:sp>
        <p:nvSpPr>
          <p:cNvPr id="7177" name="Rectangle 7"/>
          <p:cNvSpPr>
            <a:spLocks noChangeArrowheads="1"/>
          </p:cNvSpPr>
          <p:nvPr/>
        </p:nvSpPr>
        <p:spPr bwMode="auto">
          <a:xfrm>
            <a:off x="4160838" y="10858500"/>
            <a:ext cx="3182937"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6B54D9FB-D9D3-4CD0-AD06-FB4CCE0FD9C4}" type="slidenum">
              <a:rPr lang="es-EC" altLang="es-EC" sz="1400">
                <a:cs typeface="DejaVu Sans" panose="020B0603030804020204" pitchFamily="34" charset="0"/>
              </a:rPr>
              <a:pPr algn="r" eaLnBrk="1" hangingPunct="1">
                <a:lnSpc>
                  <a:spcPct val="95000"/>
                </a:lnSpc>
                <a:spcBef>
                  <a:spcPct val="0"/>
                </a:spcBef>
                <a:buClrTx/>
                <a:buFontTx/>
                <a:buNone/>
              </a:pPr>
              <a:t>36</a:t>
            </a:fld>
            <a:endParaRPr lang="es-EC" altLang="es-EC" sz="1400">
              <a:cs typeface="DejaVu Sans" panose="020B0603030804020204" pitchFamily="34" charset="0"/>
            </a:endParaRPr>
          </a:p>
        </p:txBody>
      </p:sp>
      <p:sp>
        <p:nvSpPr>
          <p:cNvPr id="7178" name="Rectangle 8"/>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B48CB173-5B01-4845-922C-F8866ADC17B2}" type="slidenum">
              <a:rPr lang="es-EC" altLang="es-EC" sz="1400">
                <a:cs typeface="DejaVu Sans" panose="020B0603030804020204" pitchFamily="34" charset="0"/>
              </a:rPr>
              <a:pPr algn="r" eaLnBrk="1" hangingPunct="1">
                <a:lnSpc>
                  <a:spcPct val="95000"/>
                </a:lnSpc>
                <a:spcBef>
                  <a:spcPct val="0"/>
                </a:spcBef>
                <a:buClrTx/>
                <a:buFontTx/>
                <a:buNone/>
              </a:pPr>
              <a:t>36</a:t>
            </a:fld>
            <a:endParaRPr lang="es-EC" altLang="es-EC" sz="1400">
              <a:cs typeface="DejaVu Sans" panose="020B0603030804020204" pitchFamily="34" charset="0"/>
            </a:endParaRPr>
          </a:p>
        </p:txBody>
      </p:sp>
      <p:sp>
        <p:nvSpPr>
          <p:cNvPr id="7179" name="Rectangle 9"/>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A9DACDF-783A-4764-A7AB-9CB9F5A5026E}" type="slidenum">
              <a:rPr lang="es-EC" altLang="es-EC" sz="1400">
                <a:cs typeface="DejaVu Sans" panose="020B0603030804020204" pitchFamily="34" charset="0"/>
              </a:rPr>
              <a:pPr algn="r" eaLnBrk="1" hangingPunct="1">
                <a:lnSpc>
                  <a:spcPct val="95000"/>
                </a:lnSpc>
                <a:spcBef>
                  <a:spcPct val="0"/>
                </a:spcBef>
                <a:buClrTx/>
                <a:buFontTx/>
                <a:buNone/>
              </a:pPr>
              <a:t>36</a:t>
            </a:fld>
            <a:endParaRPr lang="es-EC" altLang="es-EC" sz="1400">
              <a:cs typeface="DejaVu Sans" panose="020B0603030804020204" pitchFamily="34" charset="0"/>
            </a:endParaRPr>
          </a:p>
        </p:txBody>
      </p:sp>
      <p:sp>
        <p:nvSpPr>
          <p:cNvPr id="7180" name="Rectangle 10"/>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2C042752-BA06-483C-BCD3-73A277C887E7}" type="slidenum">
              <a:rPr lang="es-EC" altLang="es-EC" sz="1400">
                <a:cs typeface="DejaVu Sans" panose="020B0603030804020204" pitchFamily="34" charset="0"/>
              </a:rPr>
              <a:pPr algn="r" eaLnBrk="1" hangingPunct="1">
                <a:lnSpc>
                  <a:spcPct val="95000"/>
                </a:lnSpc>
                <a:spcBef>
                  <a:spcPct val="0"/>
                </a:spcBef>
                <a:buClrTx/>
                <a:buFontTx/>
                <a:buNone/>
              </a:pPr>
              <a:t>36</a:t>
            </a:fld>
            <a:endParaRPr lang="es-EC" altLang="es-EC" sz="1400">
              <a:cs typeface="DejaVu Sans" panose="020B0603030804020204" pitchFamily="34" charset="0"/>
            </a:endParaRPr>
          </a:p>
        </p:txBody>
      </p:sp>
      <p:sp>
        <p:nvSpPr>
          <p:cNvPr id="7181" name="Rectangle 11"/>
          <p:cNvSpPr>
            <a:spLocks noChangeArrowheads="1"/>
          </p:cNvSpPr>
          <p:nvPr/>
        </p:nvSpPr>
        <p:spPr bwMode="auto">
          <a:xfrm>
            <a:off x="4160838" y="10856913"/>
            <a:ext cx="3175000" cy="555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eaLnBrk="1" hangingPunct="1">
              <a:lnSpc>
                <a:spcPct val="93000"/>
              </a:lnSpc>
              <a:spcBef>
                <a:spcPct val="0"/>
              </a:spcBef>
              <a:buClrTx/>
              <a:buFontTx/>
              <a:buNone/>
            </a:pPr>
            <a:fld id="{6998C127-6773-47A8-A1DE-C60F282BB301}" type="slidenum">
              <a:rPr lang="es-EC" altLang="es-EC" sz="1400">
                <a:solidFill>
                  <a:srgbClr val="FFFFFF"/>
                </a:solidFill>
                <a:latin typeface="Arial" panose="020B0604020202020204" pitchFamily="34" charset="0"/>
                <a:cs typeface="DejaVu Sans" panose="020B0603030804020204" pitchFamily="34" charset="0"/>
              </a:rPr>
              <a:pPr eaLnBrk="1" hangingPunct="1">
                <a:lnSpc>
                  <a:spcPct val="93000"/>
                </a:lnSpc>
                <a:spcBef>
                  <a:spcPct val="0"/>
                </a:spcBef>
                <a:buClrTx/>
                <a:buFontTx/>
                <a:buNone/>
              </a:pPr>
              <a:t>36</a:t>
            </a:fld>
            <a:endParaRPr lang="es-EC" altLang="es-EC" sz="1400">
              <a:solidFill>
                <a:srgbClr val="FFFFFF"/>
              </a:solidFill>
              <a:latin typeface="Arial" panose="020B0604020202020204" pitchFamily="34" charset="0"/>
              <a:cs typeface="DejaVu Sans" panose="020B0603030804020204" pitchFamily="34" charset="0"/>
            </a:endParaRPr>
          </a:p>
        </p:txBody>
      </p:sp>
      <p:sp>
        <p:nvSpPr>
          <p:cNvPr id="7182" name="Rectangle 12"/>
          <p:cNvSpPr>
            <a:spLocks noChangeArrowheads="1"/>
          </p:cNvSpPr>
          <p:nvPr/>
        </p:nvSpPr>
        <p:spPr bwMode="auto">
          <a:xfrm>
            <a:off x="4160838" y="10856913"/>
            <a:ext cx="3176587" cy="557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F2BFB3F-09DB-42E6-BEF4-54C376A1AB0B}"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36</a:t>
            </a:fld>
            <a:endParaRPr lang="es-EC" altLang="es-EC" sz="1400">
              <a:solidFill>
                <a:srgbClr val="FFFFFF"/>
              </a:solidFill>
              <a:cs typeface="DejaVu Sans" panose="020B0603030804020204" pitchFamily="34" charset="0"/>
            </a:endParaRPr>
          </a:p>
        </p:txBody>
      </p:sp>
      <p:sp>
        <p:nvSpPr>
          <p:cNvPr id="7183" name="Rectangle 13"/>
          <p:cNvSpPr>
            <a:spLocks noChangeArrowheads="1"/>
          </p:cNvSpPr>
          <p:nvPr/>
        </p:nvSpPr>
        <p:spPr bwMode="auto">
          <a:xfrm>
            <a:off x="4160838" y="10856913"/>
            <a:ext cx="3178175" cy="55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F449EECE-8F28-45D0-9DA2-7BB232BBFAF8}"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36</a:t>
            </a:fld>
            <a:endParaRPr lang="es-EC" altLang="es-EC" sz="1400">
              <a:solidFill>
                <a:srgbClr val="FFFFFF"/>
              </a:solidFill>
              <a:cs typeface="DejaVu Sans" panose="020B0603030804020204" pitchFamily="34" charset="0"/>
            </a:endParaRPr>
          </a:p>
        </p:txBody>
      </p:sp>
      <p:sp>
        <p:nvSpPr>
          <p:cNvPr id="7184" name="Rectangle 14"/>
          <p:cNvSpPr>
            <a:spLocks noChangeArrowheads="1"/>
          </p:cNvSpPr>
          <p:nvPr/>
        </p:nvSpPr>
        <p:spPr bwMode="auto">
          <a:xfrm>
            <a:off x="4160838" y="10856913"/>
            <a:ext cx="3179762"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16F37BC2-734A-43F8-B18D-71F750AF565B}"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36</a:t>
            </a:fld>
            <a:endParaRPr lang="es-EC" altLang="es-EC" sz="1400">
              <a:solidFill>
                <a:srgbClr val="FFFFFF"/>
              </a:solidFill>
              <a:cs typeface="DejaVu Sans" panose="020B0603030804020204" pitchFamily="34" charset="0"/>
            </a:endParaRPr>
          </a:p>
        </p:txBody>
      </p:sp>
      <p:sp>
        <p:nvSpPr>
          <p:cNvPr id="7185" name="Rectangle 15"/>
          <p:cNvSpPr>
            <a:spLocks noChangeArrowheads="1"/>
          </p:cNvSpPr>
          <p:nvPr/>
        </p:nvSpPr>
        <p:spPr bwMode="auto">
          <a:xfrm>
            <a:off x="4160838" y="10856913"/>
            <a:ext cx="3181350"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EFC1D884-9B27-4913-8575-94E99CAE6E50}"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36</a:t>
            </a:fld>
            <a:endParaRPr lang="es-EC" altLang="es-EC" sz="1400">
              <a:solidFill>
                <a:srgbClr val="FFFFFF"/>
              </a:solidFill>
              <a:cs typeface="DejaVu Sans" panose="020B0603030804020204" pitchFamily="34" charset="0"/>
            </a:endParaRPr>
          </a:p>
        </p:txBody>
      </p:sp>
      <p:sp>
        <p:nvSpPr>
          <p:cNvPr id="7186" name="Rectangle 16"/>
          <p:cNvSpPr>
            <a:spLocks noChangeArrowheads="1"/>
          </p:cNvSpPr>
          <p:nvPr/>
        </p:nvSpPr>
        <p:spPr bwMode="auto">
          <a:xfrm>
            <a:off x="4160838" y="10858500"/>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C845F159-E028-493D-A475-DCA6915AE2AF}"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36</a:t>
            </a:fld>
            <a:endParaRPr lang="es-EC" altLang="es-EC" sz="1400">
              <a:solidFill>
                <a:srgbClr val="FFFFFF"/>
              </a:solidFill>
              <a:cs typeface="DejaVu Sans" panose="020B0603030804020204" pitchFamily="34" charset="0"/>
            </a:endParaRPr>
          </a:p>
        </p:txBody>
      </p:sp>
      <p:sp>
        <p:nvSpPr>
          <p:cNvPr id="7187" name="Rectangle 17"/>
          <p:cNvSpPr>
            <a:spLocks noChangeArrowheads="1"/>
          </p:cNvSpPr>
          <p:nvPr/>
        </p:nvSpPr>
        <p:spPr bwMode="auto">
          <a:xfrm>
            <a:off x="4160838" y="10858500"/>
            <a:ext cx="3186112" cy="5667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324FC0F1-E9BC-405F-97CC-06734A512B80}"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36</a:t>
            </a:fld>
            <a:endParaRPr lang="es-EC" altLang="es-EC" sz="1400">
              <a:solidFill>
                <a:srgbClr val="FFFFFF"/>
              </a:solidFill>
              <a:cs typeface="DejaVu Sans" panose="020B0603030804020204" pitchFamily="34" charset="0"/>
            </a:endParaRPr>
          </a:p>
        </p:txBody>
      </p:sp>
      <p:sp>
        <p:nvSpPr>
          <p:cNvPr id="7188" name="Rectangle 18"/>
          <p:cNvSpPr>
            <a:spLocks noChangeArrowheads="1"/>
          </p:cNvSpPr>
          <p:nvPr/>
        </p:nvSpPr>
        <p:spPr bwMode="auto">
          <a:xfrm>
            <a:off x="4160838" y="10858500"/>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A2B29C0C-C6A8-461C-BCA9-88C7BA09D95C}" type="slidenum">
              <a:rPr lang="es-EC" altLang="es-EC" sz="1400">
                <a:solidFill>
                  <a:srgbClr val="FFFFFF"/>
                </a:solidFill>
                <a:cs typeface="DejaVu Sans" panose="020B0603030804020204" pitchFamily="34" charset="0"/>
              </a:rPr>
              <a:pPr algn="r" eaLnBrk="1" hangingPunct="1">
                <a:lnSpc>
                  <a:spcPct val="95000"/>
                </a:lnSpc>
                <a:spcBef>
                  <a:spcPct val="0"/>
                </a:spcBef>
                <a:buClrTx/>
                <a:buFontTx/>
                <a:buNone/>
              </a:pPr>
              <a:t>36</a:t>
            </a:fld>
            <a:endParaRPr lang="es-EC" altLang="es-EC" sz="1400">
              <a:solidFill>
                <a:srgbClr val="FFFFFF"/>
              </a:solidFill>
              <a:cs typeface="DejaVu Sans" panose="020B0603030804020204" pitchFamily="34" charset="0"/>
            </a:endParaRPr>
          </a:p>
        </p:txBody>
      </p:sp>
      <p:sp>
        <p:nvSpPr>
          <p:cNvPr id="7189" name="Rectangle 19"/>
          <p:cNvSpPr>
            <a:spLocks noChangeArrowheads="1"/>
          </p:cNvSpPr>
          <p:nvPr/>
        </p:nvSpPr>
        <p:spPr bwMode="auto">
          <a:xfrm>
            <a:off x="735013" y="5429250"/>
            <a:ext cx="5880100" cy="51419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3769503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04A39FF6-91E2-4A9D-A98E-915471E4FB00}" type="slidenum">
              <a:rPr lang="es-EC" altLang="es-EC" sz="1400" smtClean="0"/>
              <a:pPr>
                <a:spcBef>
                  <a:spcPct val="0"/>
                </a:spcBef>
                <a:buClrTx/>
                <a:buFontTx/>
                <a:buNone/>
              </a:pPr>
              <a:t>42</a:t>
            </a:fld>
            <a:endParaRPr lang="es-EC" altLang="es-EC" sz="1400" smtClean="0"/>
          </a:p>
        </p:txBody>
      </p:sp>
      <p:sp>
        <p:nvSpPr>
          <p:cNvPr id="45059" name="Text Box 1"/>
          <p:cNvSpPr txBox="1">
            <a:spLocks noChangeArrowheads="1"/>
          </p:cNvSpPr>
          <p:nvPr/>
        </p:nvSpPr>
        <p:spPr bwMode="auto">
          <a:xfrm>
            <a:off x="4278313" y="10156825"/>
            <a:ext cx="3270250" cy="523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310A5F1-ACFA-46C5-AE9D-BDF1EC704F1D}" type="slidenum">
              <a:rPr lang="es-EC" altLang="es-EC" sz="1400">
                <a:cs typeface="DejaVu Sans" panose="020B0603030804020204" pitchFamily="34" charset="0"/>
              </a:rPr>
              <a:pPr algn="r" eaLnBrk="1">
                <a:lnSpc>
                  <a:spcPct val="95000"/>
                </a:lnSpc>
                <a:spcBef>
                  <a:spcPct val="0"/>
                </a:spcBef>
                <a:buClrTx/>
                <a:buFontTx/>
                <a:buNone/>
              </a:pPr>
              <a:t>42</a:t>
            </a:fld>
            <a:endParaRPr lang="es-EC" altLang="es-EC" sz="1400">
              <a:cs typeface="DejaVu Sans" panose="020B0603030804020204" pitchFamily="34" charset="0"/>
            </a:endParaRPr>
          </a:p>
        </p:txBody>
      </p:sp>
      <p:sp>
        <p:nvSpPr>
          <p:cNvPr id="45060" name="Text Box 2"/>
          <p:cNvSpPr txBox="1">
            <a:spLocks noChangeArrowheads="1"/>
          </p:cNvSpPr>
          <p:nvPr/>
        </p:nvSpPr>
        <p:spPr bwMode="auto">
          <a:xfrm>
            <a:off x="4278313" y="10156825"/>
            <a:ext cx="3271837" cy="5254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ACBF8C4F-76E6-4442-8E4D-048B128E1C59}" type="slidenum">
              <a:rPr lang="es-EC" altLang="es-EC" sz="1400">
                <a:cs typeface="DejaVu Sans" panose="020B0603030804020204" pitchFamily="34" charset="0"/>
              </a:rPr>
              <a:pPr algn="r" eaLnBrk="1">
                <a:lnSpc>
                  <a:spcPct val="95000"/>
                </a:lnSpc>
                <a:spcBef>
                  <a:spcPct val="0"/>
                </a:spcBef>
                <a:buClrTx/>
                <a:buFontTx/>
                <a:buNone/>
              </a:pPr>
              <a:t>42</a:t>
            </a:fld>
            <a:endParaRPr lang="es-EC" altLang="es-EC" sz="1400">
              <a:cs typeface="DejaVu Sans" panose="020B0603030804020204" pitchFamily="34" charset="0"/>
            </a:endParaRPr>
          </a:p>
        </p:txBody>
      </p:sp>
      <p:sp>
        <p:nvSpPr>
          <p:cNvPr id="45061" name="Text Box 3"/>
          <p:cNvSpPr txBox="1">
            <a:spLocks noChangeArrowheads="1"/>
          </p:cNvSpPr>
          <p:nvPr/>
        </p:nvSpPr>
        <p:spPr bwMode="auto">
          <a:xfrm>
            <a:off x="4278313" y="10156825"/>
            <a:ext cx="3278187" cy="531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E3B08230-F673-474D-9D2A-44EE733B2853}" type="slidenum">
              <a:rPr lang="es-EC" altLang="es-EC" sz="1400">
                <a:cs typeface="DejaVu Sans" panose="020B0603030804020204" pitchFamily="34" charset="0"/>
              </a:rPr>
              <a:pPr algn="r" eaLnBrk="1">
                <a:lnSpc>
                  <a:spcPct val="95000"/>
                </a:lnSpc>
                <a:spcBef>
                  <a:spcPct val="0"/>
                </a:spcBef>
                <a:buClrTx/>
                <a:buFontTx/>
                <a:buNone/>
              </a:pPr>
              <a:t>42</a:t>
            </a:fld>
            <a:endParaRPr lang="es-EC" altLang="es-EC" sz="1400">
              <a:cs typeface="DejaVu Sans" panose="020B0603030804020204" pitchFamily="34" charset="0"/>
            </a:endParaRPr>
          </a:p>
        </p:txBody>
      </p:sp>
      <p:sp>
        <p:nvSpPr>
          <p:cNvPr id="45062" name="Rectangle 4"/>
          <p:cNvSpPr>
            <a:spLocks noChangeArrowheads="1"/>
          </p:cNvSpPr>
          <p:nvPr/>
        </p:nvSpPr>
        <p:spPr bwMode="auto">
          <a:xfrm>
            <a:off x="3776663" y="9283700"/>
            <a:ext cx="2887662" cy="4889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BC9DF2A9-4E76-44EB-96F1-48B5E24AFC33}" type="slidenum">
              <a:rPr lang="es-EC" altLang="es-EC">
                <a:latin typeface="Arial" panose="020B0604020202020204" pitchFamily="34" charset="0"/>
                <a:cs typeface="DejaVu Sans" panose="020B0603030804020204" pitchFamily="34" charset="0"/>
              </a:rPr>
              <a:pPr algn="r" eaLnBrk="1" hangingPunct="1">
                <a:spcBef>
                  <a:spcPct val="0"/>
                </a:spcBef>
                <a:buClrTx/>
                <a:buFontTx/>
                <a:buNone/>
              </a:pPr>
              <a:t>42</a:t>
            </a:fld>
            <a:endParaRPr lang="es-EC" altLang="es-EC">
              <a:latin typeface="Arial" panose="020B0604020202020204" pitchFamily="34" charset="0"/>
              <a:cs typeface="DejaVu Sans" panose="020B0603030804020204" pitchFamily="34" charset="0"/>
            </a:endParaRPr>
          </a:p>
        </p:txBody>
      </p:sp>
      <p:sp>
        <p:nvSpPr>
          <p:cNvPr id="45063" name="Rectangle 5"/>
          <p:cNvSpPr>
            <a:spLocks noChangeArrowheads="1"/>
          </p:cNvSpPr>
          <p:nvPr/>
        </p:nvSpPr>
        <p:spPr bwMode="auto">
          <a:xfrm>
            <a:off x="4159250" y="10856913"/>
            <a:ext cx="3170238" cy="549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64" name="Rectangle 6"/>
          <p:cNvSpPr>
            <a:spLocks noChangeArrowheads="1"/>
          </p:cNvSpPr>
          <p:nvPr/>
        </p:nvSpPr>
        <p:spPr bwMode="auto">
          <a:xfrm>
            <a:off x="4159250" y="10856913"/>
            <a:ext cx="3179763" cy="5603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65" name="Rectangle 7"/>
          <p:cNvSpPr>
            <a:spLocks noChangeArrowheads="1"/>
          </p:cNvSpPr>
          <p:nvPr/>
        </p:nvSpPr>
        <p:spPr bwMode="auto">
          <a:xfrm>
            <a:off x="4159250" y="10856913"/>
            <a:ext cx="3182938" cy="5635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66" name="Rectangle 8"/>
          <p:cNvSpPr>
            <a:spLocks noChangeArrowheads="1"/>
          </p:cNvSpPr>
          <p:nvPr/>
        </p:nvSpPr>
        <p:spPr bwMode="auto">
          <a:xfrm>
            <a:off x="4159250" y="10856913"/>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67" name="Rectangle 9"/>
          <p:cNvSpPr>
            <a:spLocks noChangeArrowheads="1"/>
          </p:cNvSpPr>
          <p:nvPr/>
        </p:nvSpPr>
        <p:spPr bwMode="auto">
          <a:xfrm>
            <a:off x="4159250" y="10856913"/>
            <a:ext cx="3186113" cy="5667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68" name="Rectangle 10"/>
          <p:cNvSpPr>
            <a:spLocks noChangeArrowheads="1"/>
          </p:cNvSpPr>
          <p:nvPr/>
        </p:nvSpPr>
        <p:spPr bwMode="auto">
          <a:xfrm>
            <a:off x="4159250" y="10856913"/>
            <a:ext cx="3187700" cy="568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69" name="Rectangle 11"/>
          <p:cNvSpPr>
            <a:spLocks noChangeArrowheads="1"/>
          </p:cNvSpPr>
          <p:nvPr/>
        </p:nvSpPr>
        <p:spPr bwMode="auto">
          <a:xfrm>
            <a:off x="4159250" y="10855325"/>
            <a:ext cx="3175000" cy="5540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70" name="Rectangle 12"/>
          <p:cNvSpPr>
            <a:spLocks noChangeArrowheads="1"/>
          </p:cNvSpPr>
          <p:nvPr/>
        </p:nvSpPr>
        <p:spPr bwMode="auto">
          <a:xfrm>
            <a:off x="4159250" y="10855325"/>
            <a:ext cx="3171825" cy="5524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71" name="Rectangle 13"/>
          <p:cNvSpPr>
            <a:spLocks noChangeArrowheads="1"/>
          </p:cNvSpPr>
          <p:nvPr/>
        </p:nvSpPr>
        <p:spPr bwMode="auto">
          <a:xfrm>
            <a:off x="4159250" y="10855325"/>
            <a:ext cx="3173413" cy="5540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72" name="Rectangle 14"/>
          <p:cNvSpPr>
            <a:spLocks noChangeArrowheads="1"/>
          </p:cNvSpPr>
          <p:nvPr/>
        </p:nvSpPr>
        <p:spPr bwMode="auto">
          <a:xfrm>
            <a:off x="4159250" y="10855325"/>
            <a:ext cx="3175000" cy="5540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73" name="Rectangle 15"/>
          <p:cNvSpPr>
            <a:spLocks noChangeArrowheads="1"/>
          </p:cNvSpPr>
          <p:nvPr/>
        </p:nvSpPr>
        <p:spPr bwMode="auto">
          <a:xfrm>
            <a:off x="4159250" y="10855325"/>
            <a:ext cx="3176588" cy="5572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74" name="Rectangle 16"/>
          <p:cNvSpPr>
            <a:spLocks noChangeArrowheads="1"/>
          </p:cNvSpPr>
          <p:nvPr/>
        </p:nvSpPr>
        <p:spPr bwMode="auto">
          <a:xfrm>
            <a:off x="4159250" y="10855325"/>
            <a:ext cx="3178175" cy="560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75" name="Rectangle 17"/>
          <p:cNvSpPr>
            <a:spLocks noChangeArrowheads="1"/>
          </p:cNvSpPr>
          <p:nvPr/>
        </p:nvSpPr>
        <p:spPr bwMode="auto">
          <a:xfrm>
            <a:off x="4159250" y="10855325"/>
            <a:ext cx="3179763" cy="561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76" name="Rectangle 18"/>
          <p:cNvSpPr>
            <a:spLocks noChangeArrowheads="1"/>
          </p:cNvSpPr>
          <p:nvPr/>
        </p:nvSpPr>
        <p:spPr bwMode="auto">
          <a:xfrm>
            <a:off x="4159250" y="10855325"/>
            <a:ext cx="3181350" cy="563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77" name="Rectangle 19"/>
          <p:cNvSpPr>
            <a:spLocks noChangeArrowheads="1"/>
          </p:cNvSpPr>
          <p:nvPr/>
        </p:nvSpPr>
        <p:spPr bwMode="auto">
          <a:xfrm>
            <a:off x="4159250" y="10856913"/>
            <a:ext cx="3184525" cy="56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78" name="Rectangle 20"/>
          <p:cNvSpPr>
            <a:spLocks noChangeArrowheads="1"/>
          </p:cNvSpPr>
          <p:nvPr/>
        </p:nvSpPr>
        <p:spPr bwMode="auto">
          <a:xfrm>
            <a:off x="4159250" y="10856913"/>
            <a:ext cx="3186113" cy="5667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
        <p:nvSpPr>
          <p:cNvPr id="45079" name="Rectangle 21"/>
          <p:cNvSpPr>
            <a:spLocks noChangeArrowheads="1"/>
          </p:cNvSpPr>
          <p:nvPr/>
        </p:nvSpPr>
        <p:spPr bwMode="auto">
          <a:xfrm>
            <a:off x="735013" y="5427663"/>
            <a:ext cx="5878512" cy="51403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C" altLang="es-EC"/>
          </a:p>
        </p:txBody>
      </p:sp>
    </p:spTree>
    <p:extLst>
      <p:ext uri="{BB962C8B-B14F-4D97-AF65-F5344CB8AC3E}">
        <p14:creationId xmlns:p14="http://schemas.microsoft.com/office/powerpoint/2010/main" val="3858396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3"/>
          <p:cNvSpPr>
            <a:spLocks noGrp="1" noChangeArrowheads="1"/>
          </p:cNvSpPr>
          <p:nvPr>
            <p:ph type="sldNum" sz="quarter"/>
          </p:nvPr>
        </p:nvSpPr>
        <p:spPr>
          <a:noFill/>
          <a:extLst>
            <a:ext uri="{91240B29-F687-4f45-9708-019B960494DF}">
              <a14:hiddenLine xmlns:a14="http://schemas.microsoft.com/office/drawing/2010/main" xmlns="" w="9525">
                <a:solidFill>
                  <a:srgbClr val="3465A4"/>
                </a:solidFill>
                <a:round/>
                <a:headEnd/>
                <a:tailEnd/>
              </a14:hiddenLine>
            </a:ext>
          </a:extLst>
        </p:spPr>
        <p:txBody>
          <a:bodyPr/>
          <a:lstStyle>
            <a:lvl1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bg1"/>
                </a:solidFill>
                <a:latin typeface="Arial" panose="020B0604020202020204" pitchFamily="34" charset="0"/>
                <a:ea typeface="Microsoft YaHei" panose="020B0503020204020204" pitchFamily="34" charset="-122"/>
              </a:defRPr>
            </a:lvl9pPr>
          </a:lstStyle>
          <a:p>
            <a:fld id="{1C0A39CE-DE5B-461D-872C-52F27BCC19CC}" type="slidenum">
              <a:rPr lang="es-EC" altLang="es-EC" smtClean="0">
                <a:solidFill>
                  <a:srgbClr val="000000"/>
                </a:solidFill>
                <a:latin typeface="Times New Roman" panose="02020603050405020304" pitchFamily="18" charset="0"/>
              </a:rPr>
              <a:pPr/>
              <a:t>43</a:t>
            </a:fld>
            <a:endParaRPr lang="es-EC" altLang="es-EC" smtClean="0">
              <a:solidFill>
                <a:srgbClr val="000000"/>
              </a:solidFill>
              <a:latin typeface="Times New Roman" panose="02020603050405020304" pitchFamily="18" charset="0"/>
            </a:endParaRPr>
          </a:p>
        </p:txBody>
      </p:sp>
      <p:sp>
        <p:nvSpPr>
          <p:cNvPr id="51203" name="Text Box 1"/>
          <p:cNvSpPr txBox="1">
            <a:spLocks noChangeArrowheads="1"/>
          </p:cNvSpPr>
          <p:nvPr/>
        </p:nvSpPr>
        <p:spPr bwMode="auto">
          <a:xfrm>
            <a:off x="4373563" y="10317163"/>
            <a:ext cx="3343275" cy="531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89C3BD73-E143-4C89-A4FE-3C3E59BE9F2A}"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43</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4" name="Text Box 2"/>
          <p:cNvSpPr txBox="1">
            <a:spLocks noChangeArrowheads="1"/>
          </p:cNvSpPr>
          <p:nvPr/>
        </p:nvSpPr>
        <p:spPr bwMode="auto">
          <a:xfrm>
            <a:off x="4373563" y="10317163"/>
            <a:ext cx="3344862"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5428448F-27AE-431B-BCAD-F863D1CBAC68}"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43</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5" name="Text Box 3"/>
          <p:cNvSpPr txBox="1">
            <a:spLocks noChangeArrowheads="1"/>
          </p:cNvSpPr>
          <p:nvPr/>
        </p:nvSpPr>
        <p:spPr bwMode="auto">
          <a:xfrm>
            <a:off x="4373563" y="10317163"/>
            <a:ext cx="335121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0" tIns="0" rIns="0" bIns="0"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lnSpc>
                <a:spcPct val="95000"/>
              </a:lnSpc>
              <a:buSzPct val="100000"/>
            </a:pPr>
            <a:fld id="{BA697702-8291-49D4-AF36-A9B9719811CB}" type="slidenum">
              <a:rPr lang="es-EC" altLang="es-EC" sz="1400">
                <a:solidFill>
                  <a:srgbClr val="000000"/>
                </a:solidFill>
                <a:latin typeface="Times New Roman" panose="02020603050405020304" pitchFamily="18" charset="0"/>
                <a:cs typeface="Arial" panose="020B0604020202020204" pitchFamily="34" charset="0"/>
              </a:rPr>
              <a:pPr algn="r">
                <a:lnSpc>
                  <a:spcPct val="95000"/>
                </a:lnSpc>
                <a:buSzPct val="100000"/>
              </a:pPr>
              <a:t>43</a:t>
            </a:fld>
            <a:endParaRPr lang="es-EC" altLang="es-EC" sz="1400">
              <a:solidFill>
                <a:srgbClr val="000000"/>
              </a:solidFill>
              <a:latin typeface="Times New Roman" panose="02020603050405020304" pitchFamily="18" charset="0"/>
              <a:cs typeface="Arial" panose="020B0604020202020204" pitchFamily="34" charset="0"/>
            </a:endParaRPr>
          </a:p>
        </p:txBody>
      </p:sp>
      <p:sp>
        <p:nvSpPr>
          <p:cNvPr id="51206" name="Rectangle 4"/>
          <p:cNvSpPr>
            <a:spLocks noChangeArrowheads="1"/>
          </p:cNvSpPr>
          <p:nvPr/>
        </p:nvSpPr>
        <p:spPr bwMode="auto">
          <a:xfrm>
            <a:off x="3860800" y="9429750"/>
            <a:ext cx="295275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1836" tIns="45918" rIns="91836" bIns="45918" anchor="b"/>
          <a:lstStyle>
            <a:lvl1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1pPr>
            <a:lvl2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2pPr>
            <a:lvl3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3pPr>
            <a:lvl4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4pPr>
            <a:lvl5pPr>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55613" algn="l"/>
                <a:tab pos="914400" algn="l"/>
                <a:tab pos="1373188" algn="l"/>
                <a:tab pos="1831975" algn="l"/>
                <a:tab pos="2289175" algn="l"/>
                <a:tab pos="2747963" algn="l"/>
                <a:tab pos="3206750" algn="l"/>
                <a:tab pos="3665538" algn="l"/>
                <a:tab pos="4122738" algn="l"/>
                <a:tab pos="4581525" algn="l"/>
                <a:tab pos="5040313" algn="l"/>
                <a:tab pos="5499100" algn="l"/>
                <a:tab pos="5957888" algn="l"/>
                <a:tab pos="6415088" algn="l"/>
                <a:tab pos="6873875" algn="l"/>
                <a:tab pos="7332663" algn="l"/>
                <a:tab pos="7791450" algn="l"/>
                <a:tab pos="8248650" algn="l"/>
                <a:tab pos="8707438" algn="l"/>
                <a:tab pos="9166225" algn="l"/>
              </a:tabLst>
              <a:defRPr>
                <a:solidFill>
                  <a:schemeClr val="bg1"/>
                </a:solidFill>
                <a:latin typeface="Arial" panose="020B0604020202020204" pitchFamily="34" charset="0"/>
                <a:ea typeface="Microsoft YaHei" panose="020B0503020204020204" pitchFamily="34" charset="-122"/>
              </a:defRPr>
            </a:lvl9pPr>
          </a:lstStyle>
          <a:p>
            <a:pPr algn="r">
              <a:buSzPct val="100000"/>
            </a:pPr>
            <a:fld id="{DD62AF5A-C4FF-477D-B942-04128D7A7F4D}" type="slidenum">
              <a:rPr lang="es-EC" altLang="es-EC" sz="1200">
                <a:solidFill>
                  <a:srgbClr val="000000"/>
                </a:solidFill>
                <a:cs typeface="Arial" panose="020B0604020202020204" pitchFamily="34" charset="0"/>
              </a:rPr>
              <a:pPr algn="r">
                <a:buSzPct val="100000"/>
              </a:pPr>
              <a:t>43</a:t>
            </a:fld>
            <a:endParaRPr lang="es-EC" altLang="es-EC" sz="1200">
              <a:solidFill>
                <a:srgbClr val="000000"/>
              </a:solidFill>
              <a:cs typeface="Arial" panose="020B0604020202020204" pitchFamily="34" charset="0"/>
            </a:endParaRPr>
          </a:p>
        </p:txBody>
      </p:sp>
      <p:sp>
        <p:nvSpPr>
          <p:cNvPr id="51207" name="Rectangle 5"/>
          <p:cNvSpPr>
            <a:spLocks noChangeArrowheads="1"/>
          </p:cNvSpPr>
          <p:nvPr/>
        </p:nvSpPr>
        <p:spPr bwMode="auto">
          <a:xfrm>
            <a:off x="4252913" y="11028363"/>
            <a:ext cx="3240087" cy="557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8" name="Rectangle 6"/>
          <p:cNvSpPr>
            <a:spLocks noChangeArrowheads="1"/>
          </p:cNvSpPr>
          <p:nvPr/>
        </p:nvSpPr>
        <p:spPr bwMode="auto">
          <a:xfrm>
            <a:off x="4252913" y="11028363"/>
            <a:ext cx="324961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09" name="Rectangle 7"/>
          <p:cNvSpPr>
            <a:spLocks noChangeArrowheads="1"/>
          </p:cNvSpPr>
          <p:nvPr/>
        </p:nvSpPr>
        <p:spPr bwMode="auto">
          <a:xfrm>
            <a:off x="4252913" y="11028363"/>
            <a:ext cx="3252787"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0" name="Rectangle 8"/>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1" name="Rectangle 9"/>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2" name="Rectangle 10"/>
          <p:cNvSpPr>
            <a:spLocks noChangeArrowheads="1"/>
          </p:cNvSpPr>
          <p:nvPr/>
        </p:nvSpPr>
        <p:spPr bwMode="auto">
          <a:xfrm>
            <a:off x="4252913" y="11028363"/>
            <a:ext cx="3259137"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3" name="Rectangle 11"/>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4" name="Rectangle 12"/>
          <p:cNvSpPr>
            <a:spLocks noChangeArrowheads="1"/>
          </p:cNvSpPr>
          <p:nvPr/>
        </p:nvSpPr>
        <p:spPr bwMode="auto">
          <a:xfrm>
            <a:off x="4252913" y="11026775"/>
            <a:ext cx="3241675"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5" name="Rectangle 13"/>
          <p:cNvSpPr>
            <a:spLocks noChangeArrowheads="1"/>
          </p:cNvSpPr>
          <p:nvPr/>
        </p:nvSpPr>
        <p:spPr bwMode="auto">
          <a:xfrm>
            <a:off x="4252913" y="11026775"/>
            <a:ext cx="3243262"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6" name="Rectangle 14"/>
          <p:cNvSpPr>
            <a:spLocks noChangeArrowheads="1"/>
          </p:cNvSpPr>
          <p:nvPr/>
        </p:nvSpPr>
        <p:spPr bwMode="auto">
          <a:xfrm>
            <a:off x="4252913" y="11026775"/>
            <a:ext cx="3244850" cy="561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7" name="Rectangle 15"/>
          <p:cNvSpPr>
            <a:spLocks noChangeArrowheads="1"/>
          </p:cNvSpPr>
          <p:nvPr/>
        </p:nvSpPr>
        <p:spPr bwMode="auto">
          <a:xfrm>
            <a:off x="4252913" y="11026775"/>
            <a:ext cx="3246437" cy="56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8" name="Rectangle 16"/>
          <p:cNvSpPr>
            <a:spLocks noChangeArrowheads="1"/>
          </p:cNvSpPr>
          <p:nvPr/>
        </p:nvSpPr>
        <p:spPr bwMode="auto">
          <a:xfrm>
            <a:off x="4252913" y="11026775"/>
            <a:ext cx="3248025"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19" name="Rectangle 17"/>
          <p:cNvSpPr>
            <a:spLocks noChangeArrowheads="1"/>
          </p:cNvSpPr>
          <p:nvPr/>
        </p:nvSpPr>
        <p:spPr bwMode="auto">
          <a:xfrm>
            <a:off x="4252913" y="11026775"/>
            <a:ext cx="3249612" cy="569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0" name="Rectangle 18"/>
          <p:cNvSpPr>
            <a:spLocks noChangeArrowheads="1"/>
          </p:cNvSpPr>
          <p:nvPr/>
        </p:nvSpPr>
        <p:spPr bwMode="auto">
          <a:xfrm>
            <a:off x="4252913" y="11026775"/>
            <a:ext cx="32512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1" name="Rectangle 19"/>
          <p:cNvSpPr>
            <a:spLocks noChangeArrowheads="1"/>
          </p:cNvSpPr>
          <p:nvPr/>
        </p:nvSpPr>
        <p:spPr bwMode="auto">
          <a:xfrm>
            <a:off x="4252913" y="11028363"/>
            <a:ext cx="3254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2" name="Rectangle 20"/>
          <p:cNvSpPr>
            <a:spLocks noChangeArrowheads="1"/>
          </p:cNvSpPr>
          <p:nvPr/>
        </p:nvSpPr>
        <p:spPr bwMode="auto">
          <a:xfrm>
            <a:off x="4252913" y="11028363"/>
            <a:ext cx="3257550"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3" name="Rectangle 21"/>
          <p:cNvSpPr>
            <a:spLocks noChangeArrowheads="1"/>
          </p:cNvSpPr>
          <p:nvPr/>
        </p:nvSpPr>
        <p:spPr bwMode="auto">
          <a:xfrm>
            <a:off x="750888" y="5513388"/>
            <a:ext cx="6010275" cy="5221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3305" tIns="46653" rIns="93305" bIns="46653" anchor="ctr"/>
          <a:lstStyle/>
          <a:p>
            <a:pPr>
              <a:buClr>
                <a:srgbClr val="000000"/>
              </a:buClr>
              <a:buSzPct val="100000"/>
              <a:buFont typeface="Times New Roman" panose="02020603050405020304" pitchFamily="18" charset="0"/>
              <a:buNone/>
            </a:pPr>
            <a:endParaRPr lang="es-EC" altLang="es-EC">
              <a:solidFill>
                <a:srgbClr val="000000"/>
              </a:solidFill>
              <a:cs typeface="Arial" panose="020B0604020202020204" pitchFamily="34" charset="0"/>
            </a:endParaRPr>
          </a:p>
        </p:txBody>
      </p:sp>
      <p:sp>
        <p:nvSpPr>
          <p:cNvPr id="51224" name="Marcador de notas 1"/>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s-EC" altLang="es-EC" b="1" dirty="0" smtClean="0"/>
          </a:p>
        </p:txBody>
      </p:sp>
    </p:spTree>
    <p:extLst>
      <p:ext uri="{BB962C8B-B14F-4D97-AF65-F5344CB8AC3E}">
        <p14:creationId xmlns:p14="http://schemas.microsoft.com/office/powerpoint/2010/main" val="2886913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Click to edit Master subtitle style</a:t>
            </a:r>
            <a:endParaRPr lang="en-US" dirty="0"/>
          </a:p>
        </p:txBody>
      </p:sp>
      <p:sp>
        <p:nvSpPr>
          <p:cNvPr id="4" name="Date Placeholder 3"/>
          <p:cNvSpPr>
            <a:spLocks noGrp="1"/>
          </p:cNvSpPr>
          <p:nvPr>
            <p:ph type="dt" sz="half" idx="10"/>
          </p:nvPr>
        </p:nvSpPr>
        <p:spPr/>
        <p:txBody>
          <a:bodyPr/>
          <a:lstStyle/>
          <a:p>
            <a:fld id="{FCC80AFA-33B0-3B4C-B0DC-524324FD8B9A}" type="datetimeFigureOut">
              <a:rPr lang="en-US" smtClean="0"/>
              <a:t>3/19/2018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38A92-93C6-184C-A03B-79250453FCB1}" type="slidenum">
              <a:rPr lang="en-US" smtClean="0"/>
              <a:t>‹Nº›</a:t>
            </a:fld>
            <a:endParaRPr lang="en-US"/>
          </a:p>
        </p:txBody>
      </p:sp>
    </p:spTree>
    <p:extLst>
      <p:ext uri="{BB962C8B-B14F-4D97-AF65-F5344CB8AC3E}">
        <p14:creationId xmlns:p14="http://schemas.microsoft.com/office/powerpoint/2010/main" val="1546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Date Placeholder 3"/>
          <p:cNvSpPr>
            <a:spLocks noGrp="1"/>
          </p:cNvSpPr>
          <p:nvPr>
            <p:ph type="dt" sz="half" idx="10"/>
          </p:nvPr>
        </p:nvSpPr>
        <p:spPr/>
        <p:txBody>
          <a:bodyPr/>
          <a:lstStyle/>
          <a:p>
            <a:fld id="{FCC80AFA-33B0-3B4C-B0DC-524324FD8B9A}" type="datetimeFigureOut">
              <a:rPr lang="en-US" smtClean="0"/>
              <a:t>3/19/2018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38A92-93C6-184C-A03B-79250453FCB1}" type="slidenum">
              <a:rPr lang="en-US" smtClean="0"/>
              <a:t>‹Nº›</a:t>
            </a:fld>
            <a:endParaRPr lang="en-US"/>
          </a:p>
        </p:txBody>
      </p:sp>
    </p:spTree>
    <p:extLst>
      <p:ext uri="{BB962C8B-B14F-4D97-AF65-F5344CB8AC3E}">
        <p14:creationId xmlns:p14="http://schemas.microsoft.com/office/powerpoint/2010/main" val="505548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Date Placeholder 3"/>
          <p:cNvSpPr>
            <a:spLocks noGrp="1"/>
          </p:cNvSpPr>
          <p:nvPr>
            <p:ph type="dt" sz="half" idx="10"/>
          </p:nvPr>
        </p:nvSpPr>
        <p:spPr/>
        <p:txBody>
          <a:bodyPr/>
          <a:lstStyle/>
          <a:p>
            <a:fld id="{FCC80AFA-33B0-3B4C-B0DC-524324FD8B9A}" type="datetimeFigureOut">
              <a:rPr lang="en-US" smtClean="0"/>
              <a:t>3/19/2018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38A92-93C6-184C-A03B-79250453FCB1}" type="slidenum">
              <a:rPr lang="en-US" smtClean="0"/>
              <a:t>‹Nº›</a:t>
            </a:fld>
            <a:endParaRPr lang="en-US"/>
          </a:p>
        </p:txBody>
      </p:sp>
    </p:spTree>
    <p:extLst>
      <p:ext uri="{BB962C8B-B14F-4D97-AF65-F5344CB8AC3E}">
        <p14:creationId xmlns:p14="http://schemas.microsoft.com/office/powerpoint/2010/main" val="1310920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ítulo y contenido">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s-ES_tradnl" dirty="0" err="1" smtClean="0"/>
              <a:t>Click</a:t>
            </a:r>
            <a:r>
              <a:rPr lang="es-ES_tradnl" dirty="0" smtClean="0"/>
              <a:t> to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s-ES_tradnl"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s-ES_tradnl" dirty="0" err="1" smtClean="0"/>
              <a:t>Click</a:t>
            </a:r>
            <a:r>
              <a:rPr lang="es-ES_tradnl" dirty="0" smtClean="0"/>
              <a:t> to </a:t>
            </a:r>
            <a:r>
              <a:rPr lang="es-ES_tradnl" dirty="0" err="1" smtClean="0"/>
              <a:t>edit</a:t>
            </a:r>
            <a:r>
              <a:rPr lang="es-ES_tradnl" dirty="0" smtClean="0"/>
              <a:t> Master </a:t>
            </a:r>
            <a:r>
              <a:rPr lang="es-ES_tradnl" dirty="0" err="1" smtClean="0"/>
              <a:t>text</a:t>
            </a:r>
            <a:r>
              <a:rPr lang="es-ES_tradnl" dirty="0" smtClean="0"/>
              <a:t> </a:t>
            </a:r>
            <a:r>
              <a:rPr lang="es-ES_tradnl" dirty="0" err="1" smtClean="0"/>
              <a:t>styles</a:t>
            </a:r>
            <a:endParaRPr lang="es-ES_tradnl" dirty="0" smtClean="0"/>
          </a:p>
          <a:p>
            <a:pPr lvl="1"/>
            <a:r>
              <a:rPr lang="es-ES_tradnl" dirty="0" err="1" smtClean="0"/>
              <a:t>Second</a:t>
            </a:r>
            <a:r>
              <a:rPr lang="es-ES_tradnl" dirty="0" smtClean="0"/>
              <a:t> </a:t>
            </a:r>
            <a:r>
              <a:rPr lang="es-ES_tradnl" dirty="0" err="1" smtClean="0"/>
              <a:t>level</a:t>
            </a:r>
            <a:endParaRPr lang="es-ES_tradnl" dirty="0" smtClean="0"/>
          </a:p>
          <a:p>
            <a:pPr lvl="2"/>
            <a:r>
              <a:rPr lang="es-ES_tradnl" dirty="0" err="1" smtClean="0"/>
              <a:t>Third</a:t>
            </a:r>
            <a:r>
              <a:rPr lang="es-ES_tradnl" dirty="0" smtClean="0"/>
              <a:t> </a:t>
            </a:r>
            <a:r>
              <a:rPr lang="es-ES_tradnl" dirty="0" err="1" smtClean="0"/>
              <a:t>level</a:t>
            </a:r>
            <a:endParaRPr lang="es-ES_tradnl" dirty="0" smtClean="0"/>
          </a:p>
          <a:p>
            <a:pPr lvl="3"/>
            <a:r>
              <a:rPr lang="es-ES_tradnl" dirty="0" err="1" smtClean="0"/>
              <a:t>Fourth</a:t>
            </a:r>
            <a:r>
              <a:rPr lang="es-ES_tradnl" dirty="0" smtClean="0"/>
              <a:t> </a:t>
            </a:r>
            <a:r>
              <a:rPr lang="es-ES_tradnl" dirty="0" err="1" smtClean="0"/>
              <a:t>level</a:t>
            </a:r>
            <a:endParaRPr lang="es-ES_tradnl" dirty="0" smtClean="0"/>
          </a:p>
          <a:p>
            <a:pPr lvl="4"/>
            <a:r>
              <a:rPr lang="es-ES_tradnl" dirty="0" err="1" smtClean="0"/>
              <a:t>Fifth</a:t>
            </a:r>
            <a:r>
              <a:rPr lang="es-ES_tradnl" dirty="0" smtClean="0"/>
              <a:t> </a:t>
            </a:r>
            <a:r>
              <a:rPr lang="es-ES_tradnl" dirty="0" err="1" smtClean="0"/>
              <a:t>level</a:t>
            </a:r>
            <a:endParaRPr lang="es-ES_tradnl" dirty="0"/>
          </a:p>
        </p:txBody>
      </p:sp>
      <p:sp>
        <p:nvSpPr>
          <p:cNvPr id="4" name="Slide Number Placeholder 3"/>
          <p:cNvSpPr>
            <a:spLocks noGrp="1"/>
          </p:cNvSpPr>
          <p:nvPr>
            <p:ph type="sldNum" sz="quarter" idx="10"/>
          </p:nvPr>
        </p:nvSpPr>
        <p:spPr>
          <a:xfrm>
            <a:off x="8610600" y="6356352"/>
            <a:ext cx="2743200" cy="365125"/>
          </a:xfrm>
          <a:prstGeom prst="rect">
            <a:avLst/>
          </a:prstGeom>
        </p:spPr>
        <p:txBody>
          <a:bodyPr/>
          <a:lstStyle>
            <a:lvl1pPr>
              <a:defRPr>
                <a:solidFill>
                  <a:srgbClr val="002776"/>
                </a:solidFill>
              </a:defRPr>
            </a:lvl1pPr>
          </a:lstStyle>
          <a:p>
            <a:pPr>
              <a:defRPr/>
            </a:pPr>
            <a:fld id="{89DD21CF-9AFB-403B-B02F-59BF98139F3C}" type="slidenum">
              <a:rPr lang="es-ES_tradnl"/>
              <a:t>‹Nº›</a:t>
            </a:fld>
            <a:endParaRPr lang="es-ES_tradnl" dirty="0"/>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lvl1pPr>
              <a:defRPr>
                <a:solidFill>
                  <a:srgbClr val="002776"/>
                </a:solidFill>
              </a:defRPr>
            </a:lvl1pPr>
          </a:lstStyle>
          <a:p>
            <a:pPr>
              <a:defRPr/>
            </a:pPr>
            <a:endParaRPr lang="es-ES_tradnl"/>
          </a:p>
        </p:txBody>
      </p:sp>
    </p:spTree>
    <p:extLst>
      <p:ext uri="{BB962C8B-B14F-4D97-AF65-F5344CB8AC3E}">
        <p14:creationId xmlns:p14="http://schemas.microsoft.com/office/powerpoint/2010/main" val="215204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Click to edit Master title style</a:t>
            </a:r>
            <a:endParaRPr lang="en-US" dirty="0"/>
          </a:p>
        </p:txBody>
      </p:sp>
      <p:sp>
        <p:nvSpPr>
          <p:cNvPr id="3" name="Content Placeholder 2"/>
          <p:cNvSpPr>
            <a:spLocks noGrp="1"/>
          </p:cNvSpPr>
          <p:nvPr>
            <p:ph idx="1"/>
          </p:nvPr>
        </p:nvSpPr>
        <p:spPr/>
        <p:txBody>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Date Placeholder 3"/>
          <p:cNvSpPr>
            <a:spLocks noGrp="1"/>
          </p:cNvSpPr>
          <p:nvPr>
            <p:ph type="dt" sz="half" idx="10"/>
          </p:nvPr>
        </p:nvSpPr>
        <p:spPr/>
        <p:txBody>
          <a:bodyPr/>
          <a:lstStyle/>
          <a:p>
            <a:fld id="{FCC80AFA-33B0-3B4C-B0DC-524324FD8B9A}" type="datetimeFigureOut">
              <a:rPr lang="en-US" smtClean="0"/>
              <a:t>3/19/2018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38A92-93C6-184C-A03B-79250453FCB1}" type="slidenum">
              <a:rPr lang="en-US" smtClean="0"/>
              <a:t>‹Nº›</a:t>
            </a:fld>
            <a:endParaRPr lang="en-US"/>
          </a:p>
        </p:txBody>
      </p:sp>
    </p:spTree>
    <p:extLst>
      <p:ext uri="{BB962C8B-B14F-4D97-AF65-F5344CB8AC3E}">
        <p14:creationId xmlns:p14="http://schemas.microsoft.com/office/powerpoint/2010/main" val="18379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Click to edit Master text styles</a:t>
            </a:r>
          </a:p>
        </p:txBody>
      </p:sp>
      <p:sp>
        <p:nvSpPr>
          <p:cNvPr id="4" name="Date Placeholder 3"/>
          <p:cNvSpPr>
            <a:spLocks noGrp="1"/>
          </p:cNvSpPr>
          <p:nvPr>
            <p:ph type="dt" sz="half" idx="10"/>
          </p:nvPr>
        </p:nvSpPr>
        <p:spPr/>
        <p:txBody>
          <a:bodyPr/>
          <a:lstStyle/>
          <a:p>
            <a:fld id="{FCC80AFA-33B0-3B4C-B0DC-524324FD8B9A}" type="datetimeFigureOut">
              <a:rPr lang="en-US" smtClean="0"/>
              <a:t>3/19/2018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38A92-93C6-184C-A03B-79250453FCB1}" type="slidenum">
              <a:rPr lang="en-US" smtClean="0"/>
              <a:t>‹Nº›</a:t>
            </a:fld>
            <a:endParaRPr lang="en-US"/>
          </a:p>
        </p:txBody>
      </p:sp>
    </p:spTree>
    <p:extLst>
      <p:ext uri="{BB962C8B-B14F-4D97-AF65-F5344CB8AC3E}">
        <p14:creationId xmlns:p14="http://schemas.microsoft.com/office/powerpoint/2010/main" val="1819842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5" name="Date Placeholder 4"/>
          <p:cNvSpPr>
            <a:spLocks noGrp="1"/>
          </p:cNvSpPr>
          <p:nvPr>
            <p:ph type="dt" sz="half" idx="10"/>
          </p:nvPr>
        </p:nvSpPr>
        <p:spPr/>
        <p:txBody>
          <a:bodyPr/>
          <a:lstStyle/>
          <a:p>
            <a:fld id="{FCC80AFA-33B0-3B4C-B0DC-524324FD8B9A}" type="datetimeFigureOut">
              <a:rPr lang="en-US" smtClean="0"/>
              <a:t>3/19/2018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38A92-93C6-184C-A03B-79250453FCB1}" type="slidenum">
              <a:rPr lang="en-US" smtClean="0"/>
              <a:t>‹Nº›</a:t>
            </a:fld>
            <a:endParaRPr lang="en-US"/>
          </a:p>
        </p:txBody>
      </p:sp>
    </p:spTree>
    <p:extLst>
      <p:ext uri="{BB962C8B-B14F-4D97-AF65-F5344CB8AC3E}">
        <p14:creationId xmlns:p14="http://schemas.microsoft.com/office/powerpoint/2010/main" val="1638746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7" name="Date Placeholder 6"/>
          <p:cNvSpPr>
            <a:spLocks noGrp="1"/>
          </p:cNvSpPr>
          <p:nvPr>
            <p:ph type="dt" sz="half" idx="10"/>
          </p:nvPr>
        </p:nvSpPr>
        <p:spPr/>
        <p:txBody>
          <a:bodyPr/>
          <a:lstStyle/>
          <a:p>
            <a:fld id="{FCC80AFA-33B0-3B4C-B0DC-524324FD8B9A}" type="datetimeFigureOut">
              <a:rPr lang="en-US" smtClean="0"/>
              <a:t>3/19/2018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B38A92-93C6-184C-A03B-79250453FCB1}" type="slidenum">
              <a:rPr lang="en-US" smtClean="0"/>
              <a:t>‹Nº›</a:t>
            </a:fld>
            <a:endParaRPr lang="en-US"/>
          </a:p>
        </p:txBody>
      </p:sp>
    </p:spTree>
    <p:extLst>
      <p:ext uri="{BB962C8B-B14F-4D97-AF65-F5344CB8AC3E}">
        <p14:creationId xmlns:p14="http://schemas.microsoft.com/office/powerpoint/2010/main" val="93695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Click to edit Master title style</a:t>
            </a:r>
            <a:endParaRPr lang="en-US" dirty="0"/>
          </a:p>
        </p:txBody>
      </p:sp>
      <p:sp>
        <p:nvSpPr>
          <p:cNvPr id="3" name="Date Placeholder 2"/>
          <p:cNvSpPr>
            <a:spLocks noGrp="1"/>
          </p:cNvSpPr>
          <p:nvPr>
            <p:ph type="dt" sz="half" idx="10"/>
          </p:nvPr>
        </p:nvSpPr>
        <p:spPr/>
        <p:txBody>
          <a:bodyPr/>
          <a:lstStyle/>
          <a:p>
            <a:fld id="{FCC80AFA-33B0-3B4C-B0DC-524324FD8B9A}" type="datetimeFigureOut">
              <a:rPr lang="en-US" smtClean="0"/>
              <a:t>3/19/2018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B38A92-93C6-184C-A03B-79250453FCB1}" type="slidenum">
              <a:rPr lang="en-US" smtClean="0"/>
              <a:t>‹Nº›</a:t>
            </a:fld>
            <a:endParaRPr lang="en-US"/>
          </a:p>
        </p:txBody>
      </p:sp>
    </p:spTree>
    <p:extLst>
      <p:ext uri="{BB962C8B-B14F-4D97-AF65-F5344CB8AC3E}">
        <p14:creationId xmlns:p14="http://schemas.microsoft.com/office/powerpoint/2010/main" val="2057358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C80AFA-33B0-3B4C-B0DC-524324FD8B9A}" type="datetimeFigureOut">
              <a:rPr lang="en-US" smtClean="0"/>
              <a:t>3/19/2018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B38A92-93C6-184C-A03B-79250453FCB1}" type="slidenum">
              <a:rPr lang="en-US" smtClean="0"/>
              <a:t>‹Nº›</a:t>
            </a:fld>
            <a:endParaRPr lang="en-US"/>
          </a:p>
        </p:txBody>
      </p:sp>
    </p:spTree>
    <p:extLst>
      <p:ext uri="{BB962C8B-B14F-4D97-AF65-F5344CB8AC3E}">
        <p14:creationId xmlns:p14="http://schemas.microsoft.com/office/powerpoint/2010/main" val="1388159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Click to edit Master text styles</a:t>
            </a:r>
          </a:p>
        </p:txBody>
      </p:sp>
      <p:sp>
        <p:nvSpPr>
          <p:cNvPr id="5" name="Date Placeholder 4"/>
          <p:cNvSpPr>
            <a:spLocks noGrp="1"/>
          </p:cNvSpPr>
          <p:nvPr>
            <p:ph type="dt" sz="half" idx="10"/>
          </p:nvPr>
        </p:nvSpPr>
        <p:spPr/>
        <p:txBody>
          <a:bodyPr/>
          <a:lstStyle/>
          <a:p>
            <a:fld id="{FCC80AFA-33B0-3B4C-B0DC-524324FD8B9A}" type="datetimeFigureOut">
              <a:rPr lang="en-US" smtClean="0"/>
              <a:t>3/19/2018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38A92-93C6-184C-A03B-79250453FCB1}" type="slidenum">
              <a:rPr lang="en-US" smtClean="0"/>
              <a:t>‹Nº›</a:t>
            </a:fld>
            <a:endParaRPr lang="en-US"/>
          </a:p>
        </p:txBody>
      </p:sp>
    </p:spTree>
    <p:extLst>
      <p:ext uri="{BB962C8B-B14F-4D97-AF65-F5344CB8AC3E}">
        <p14:creationId xmlns:p14="http://schemas.microsoft.com/office/powerpoint/2010/main" val="535064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Click to edit Master text styles</a:t>
            </a:r>
          </a:p>
        </p:txBody>
      </p:sp>
      <p:sp>
        <p:nvSpPr>
          <p:cNvPr id="5" name="Date Placeholder 4"/>
          <p:cNvSpPr>
            <a:spLocks noGrp="1"/>
          </p:cNvSpPr>
          <p:nvPr>
            <p:ph type="dt" sz="half" idx="10"/>
          </p:nvPr>
        </p:nvSpPr>
        <p:spPr/>
        <p:txBody>
          <a:bodyPr/>
          <a:lstStyle/>
          <a:p>
            <a:fld id="{FCC80AFA-33B0-3B4C-B0DC-524324FD8B9A}" type="datetimeFigureOut">
              <a:rPr lang="en-US" smtClean="0"/>
              <a:t>3/19/2018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38A92-93C6-184C-A03B-79250453FCB1}" type="slidenum">
              <a:rPr lang="en-US" smtClean="0"/>
              <a:t>‹Nº›</a:t>
            </a:fld>
            <a:endParaRPr lang="en-US"/>
          </a:p>
        </p:txBody>
      </p:sp>
    </p:spTree>
    <p:extLst>
      <p:ext uri="{BB962C8B-B14F-4D97-AF65-F5344CB8AC3E}">
        <p14:creationId xmlns:p14="http://schemas.microsoft.com/office/powerpoint/2010/main" val="1316349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80AFA-33B0-3B4C-B0DC-524324FD8B9A}" type="datetimeFigureOut">
              <a:rPr lang="en-US" smtClean="0"/>
              <a:t>3/19/2018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B38A92-93C6-184C-A03B-79250453FCB1}" type="slidenum">
              <a:rPr lang="en-US" smtClean="0"/>
              <a:t>‹Nº›</a:t>
            </a:fld>
            <a:endParaRPr lang="en-US"/>
          </a:p>
        </p:txBody>
      </p:sp>
    </p:spTree>
    <p:extLst>
      <p:ext uri="{BB962C8B-B14F-4D97-AF65-F5344CB8AC3E}">
        <p14:creationId xmlns:p14="http://schemas.microsoft.com/office/powerpoint/2010/main" val="4036363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image" Target="../media/image186.jpe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88.emf"/></Relationships>
</file>

<file path=ppt/slides/_rels/slide1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89.emf"/><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0.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8" Type="http://schemas.openxmlformats.org/officeDocument/2006/relationships/image" Target="../media/image196.png"/><Relationship Id="rId3" Type="http://schemas.openxmlformats.org/officeDocument/2006/relationships/image" Target="../media/image191.png"/><Relationship Id="rId7" Type="http://schemas.openxmlformats.org/officeDocument/2006/relationships/image" Target="../media/image195.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94.png"/><Relationship Id="rId5" Type="http://schemas.openxmlformats.org/officeDocument/2006/relationships/image" Target="../media/image193.jpeg"/><Relationship Id="rId4" Type="http://schemas.openxmlformats.org/officeDocument/2006/relationships/image" Target="../media/image192.jpe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emf"/><Relationship Id="rId7" Type="http://schemas.openxmlformats.org/officeDocument/2006/relationships/image" Target="../media/image38.jpe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8.png"/></Relationships>
</file>

<file path=ppt/slides/_rels/slide40.xml.rels><?xml version="1.0" encoding="UTF-8" standalone="yes"?>
<Relationships xmlns="http://schemas.openxmlformats.org/package/2006/relationships"><Relationship Id="rId8" Type="http://schemas.openxmlformats.org/officeDocument/2006/relationships/image" Target="../media/image57.jpeg"/><Relationship Id="rId13" Type="http://schemas.openxmlformats.org/officeDocument/2006/relationships/image" Target="../media/image62.jpeg"/><Relationship Id="rId18" Type="http://schemas.openxmlformats.org/officeDocument/2006/relationships/image" Target="../media/image67.jpeg"/><Relationship Id="rId26" Type="http://schemas.openxmlformats.org/officeDocument/2006/relationships/image" Target="../media/image75.png"/><Relationship Id="rId3" Type="http://schemas.openxmlformats.org/officeDocument/2006/relationships/image" Target="../media/image52.png"/><Relationship Id="rId21" Type="http://schemas.openxmlformats.org/officeDocument/2006/relationships/image" Target="../media/image70.png"/><Relationship Id="rId7" Type="http://schemas.openxmlformats.org/officeDocument/2006/relationships/image" Target="../media/image56.jpeg"/><Relationship Id="rId12" Type="http://schemas.openxmlformats.org/officeDocument/2006/relationships/image" Target="../media/image61.png"/><Relationship Id="rId17" Type="http://schemas.openxmlformats.org/officeDocument/2006/relationships/image" Target="../media/image66.jpeg"/><Relationship Id="rId25" Type="http://schemas.openxmlformats.org/officeDocument/2006/relationships/image" Target="../media/image74.png"/><Relationship Id="rId2" Type="http://schemas.openxmlformats.org/officeDocument/2006/relationships/image" Target="../media/image51.jpeg"/><Relationship Id="rId16" Type="http://schemas.openxmlformats.org/officeDocument/2006/relationships/image" Target="../media/image65.jpeg"/><Relationship Id="rId20" Type="http://schemas.openxmlformats.org/officeDocument/2006/relationships/image" Target="../media/image69.png"/><Relationship Id="rId29"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55.jpeg"/><Relationship Id="rId11" Type="http://schemas.openxmlformats.org/officeDocument/2006/relationships/image" Target="../media/image60.png"/><Relationship Id="rId24" Type="http://schemas.openxmlformats.org/officeDocument/2006/relationships/image" Target="../media/image73.png"/><Relationship Id="rId5" Type="http://schemas.openxmlformats.org/officeDocument/2006/relationships/image" Target="../media/image54.jpeg"/><Relationship Id="rId15" Type="http://schemas.openxmlformats.org/officeDocument/2006/relationships/image" Target="../media/image64.jpeg"/><Relationship Id="rId23" Type="http://schemas.openxmlformats.org/officeDocument/2006/relationships/image" Target="../media/image72.png"/><Relationship Id="rId28" Type="http://schemas.openxmlformats.org/officeDocument/2006/relationships/image" Target="../media/image77.png"/><Relationship Id="rId10" Type="http://schemas.openxmlformats.org/officeDocument/2006/relationships/image" Target="../media/image59.jpeg"/><Relationship Id="rId19" Type="http://schemas.openxmlformats.org/officeDocument/2006/relationships/image" Target="../media/image68.jpeg"/><Relationship Id="rId4" Type="http://schemas.openxmlformats.org/officeDocument/2006/relationships/image" Target="../media/image53.png"/><Relationship Id="rId9" Type="http://schemas.openxmlformats.org/officeDocument/2006/relationships/image" Target="../media/image58.jpeg"/><Relationship Id="rId14" Type="http://schemas.openxmlformats.org/officeDocument/2006/relationships/image" Target="../media/image63.jpeg"/><Relationship Id="rId22" Type="http://schemas.openxmlformats.org/officeDocument/2006/relationships/image" Target="../media/image71.png"/><Relationship Id="rId27" Type="http://schemas.openxmlformats.org/officeDocument/2006/relationships/image" Target="../media/image76.png"/><Relationship Id="rId30" Type="http://schemas.openxmlformats.org/officeDocument/2006/relationships/image" Target="../media/image79.png"/></Relationships>
</file>

<file path=ppt/slides/_rels/slide41.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8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jpeg"/></Relationships>
</file>

<file path=ppt/slides/_rels/slide4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88.jpeg"/><Relationship Id="rId4" Type="http://schemas.openxmlformats.org/officeDocument/2006/relationships/image" Target="../media/image87.jpeg"/></Relationships>
</file>

<file path=ppt/slides/_rels/slide4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4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94.png"/></Relationships>
</file>

<file path=ppt/slides/_rels/slide4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97.jpeg"/><Relationship Id="rId4" Type="http://schemas.openxmlformats.org/officeDocument/2006/relationships/image" Target="../media/image96.jpeg"/></Relationships>
</file>

<file path=ppt/slides/_rels/slide4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00.png"/><Relationship Id="rId4" Type="http://schemas.openxmlformats.org/officeDocument/2006/relationships/image" Target="../media/image99.png"/></Relationships>
</file>

<file path=ppt/slides/_rels/slide4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4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10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53.xml.rels><?xml version="1.0" encoding="UTF-8" standalone="yes"?>
<Relationships xmlns="http://schemas.openxmlformats.org/package/2006/relationships"><Relationship Id="rId3" Type="http://schemas.openxmlformats.org/officeDocument/2006/relationships/image" Target="../media/image112.png"/><Relationship Id="rId7" Type="http://schemas.openxmlformats.org/officeDocument/2006/relationships/image" Target="../media/image115.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4.jpeg"/><Relationship Id="rId5" Type="http://schemas.openxmlformats.org/officeDocument/2006/relationships/hyperlink" Target="http://www.corape.org.ec/quito-mujeres-cada-vez-incursionan-a-la-aviacion/" TargetMode="External"/><Relationship Id="rId4" Type="http://schemas.openxmlformats.org/officeDocument/2006/relationships/image" Target="../media/image113.jpeg"/></Relationships>
</file>

<file path=ppt/slides/_rels/slide54.xml.rels><?xml version="1.0" encoding="UTF-8" standalone="yes"?>
<Relationships xmlns="http://schemas.openxmlformats.org/package/2006/relationships"><Relationship Id="rId3" Type="http://schemas.openxmlformats.org/officeDocument/2006/relationships/image" Target="../media/image116.jpeg"/><Relationship Id="rId7" Type="http://schemas.openxmlformats.org/officeDocument/2006/relationships/image" Target="../media/image120.jp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9.jpg"/><Relationship Id="rId5" Type="http://schemas.openxmlformats.org/officeDocument/2006/relationships/image" Target="../media/image118.jpeg"/><Relationship Id="rId4" Type="http://schemas.openxmlformats.org/officeDocument/2006/relationships/image" Target="../media/image117.jpeg"/></Relationships>
</file>

<file path=ppt/slides/_rels/slide55.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56.xml.rels><?xml version="1.0" encoding="UTF-8" standalone="yes"?>
<Relationships xmlns="http://schemas.openxmlformats.org/package/2006/relationships"><Relationship Id="rId3" Type="http://schemas.openxmlformats.org/officeDocument/2006/relationships/image" Target="../media/image127.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134.jpeg"/><Relationship Id="rId3" Type="http://schemas.openxmlformats.org/officeDocument/2006/relationships/image" Target="../media/image129.jpeg"/><Relationship Id="rId7" Type="http://schemas.openxmlformats.org/officeDocument/2006/relationships/image" Target="../media/image133.jpeg"/><Relationship Id="rId2" Type="http://schemas.openxmlformats.org/officeDocument/2006/relationships/image" Target="../media/image128.jpeg"/><Relationship Id="rId1" Type="http://schemas.openxmlformats.org/officeDocument/2006/relationships/slideLayout" Target="../slideLayouts/slideLayout7.xml"/><Relationship Id="rId6" Type="http://schemas.openxmlformats.org/officeDocument/2006/relationships/image" Target="../media/image132.jpeg"/><Relationship Id="rId5" Type="http://schemas.openxmlformats.org/officeDocument/2006/relationships/image" Target="../media/image131.jpeg"/><Relationship Id="rId4" Type="http://schemas.openxmlformats.org/officeDocument/2006/relationships/image" Target="../media/image130.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2.xml"/><Relationship Id="rId5" Type="http://schemas.openxmlformats.org/officeDocument/2006/relationships/image" Target="../media/image138.jpeg"/><Relationship Id="rId4" Type="http://schemas.openxmlformats.org/officeDocument/2006/relationships/image" Target="../media/image137.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4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slideLayout" Target="../slideLayouts/slideLayout1.xml"/><Relationship Id="rId6" Type="http://schemas.openxmlformats.org/officeDocument/2006/relationships/image" Target="../media/image145.png"/><Relationship Id="rId5" Type="http://schemas.openxmlformats.org/officeDocument/2006/relationships/image" Target="../media/image144.jpeg"/><Relationship Id="rId4" Type="http://schemas.openxmlformats.org/officeDocument/2006/relationships/image" Target="../media/image143.jpe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2.xml"/><Relationship Id="rId4" Type="http://schemas.openxmlformats.org/officeDocument/2006/relationships/image" Target="../media/image148.jp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150.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58.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60.jpg"/><Relationship Id="rId2" Type="http://schemas.openxmlformats.org/officeDocument/2006/relationships/image" Target="../media/image159.jpg"/><Relationship Id="rId1" Type="http://schemas.openxmlformats.org/officeDocument/2006/relationships/slideLayout" Target="../slideLayouts/slideLayout2.xml"/><Relationship Id="rId4" Type="http://schemas.openxmlformats.org/officeDocument/2006/relationships/image" Target="../media/image161.jp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162.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7.xml"/><Relationship Id="rId5" Type="http://schemas.openxmlformats.org/officeDocument/2006/relationships/image" Target="../media/image172.png"/><Relationship Id="rId4" Type="http://schemas.openxmlformats.org/officeDocument/2006/relationships/image" Target="../media/image171.png"/></Relationships>
</file>

<file path=ppt/slides/_rels/slide88.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jpg"/><Relationship Id="rId1" Type="http://schemas.openxmlformats.org/officeDocument/2006/relationships/slideLayout" Target="../slideLayouts/slideLayout2.xml"/><Relationship Id="rId4" Type="http://schemas.openxmlformats.org/officeDocument/2006/relationships/image" Target="../media/image180.png"/></Relationships>
</file>

<file path=ppt/slides/_rels/slide95.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73484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533723" y="897926"/>
            <a:ext cx="8229600" cy="1293386"/>
          </a:xfrm>
        </p:spPr>
        <p:txBody>
          <a:bodyPr/>
          <a:lstStyle/>
          <a:p>
            <a:pPr algn="l"/>
            <a:r>
              <a:rPr lang="es-EC" sz="3200" dirty="0">
                <a:solidFill>
                  <a:srgbClr val="002060"/>
                </a:solidFill>
                <a:latin typeface="+mn-lt"/>
                <a:ea typeface="Batang" panose="02030600000101010101" pitchFamily="18" charset="-127"/>
              </a:rPr>
              <a:t>Participación en </a:t>
            </a:r>
            <a:r>
              <a:rPr lang="es-EC" sz="3200" dirty="0" err="1">
                <a:solidFill>
                  <a:srgbClr val="002060"/>
                </a:solidFill>
                <a:latin typeface="+mn-lt"/>
                <a:ea typeface="Batang" panose="02030600000101010101" pitchFamily="18" charset="-127"/>
              </a:rPr>
              <a:t>Routes</a:t>
            </a:r>
            <a:r>
              <a:rPr lang="es-EC" sz="3200" dirty="0">
                <a:solidFill>
                  <a:srgbClr val="002060"/>
                </a:solidFill>
                <a:latin typeface="+mn-lt"/>
                <a:ea typeface="Batang" panose="02030600000101010101" pitchFamily="18" charset="-127"/>
              </a:rPr>
              <a:t> </a:t>
            </a:r>
            <a:r>
              <a:rPr lang="es-EC" sz="3200" dirty="0" err="1">
                <a:solidFill>
                  <a:srgbClr val="002060"/>
                </a:solidFill>
                <a:latin typeface="+mn-lt"/>
                <a:ea typeface="Batang" panose="02030600000101010101" pitchFamily="18" charset="-127"/>
              </a:rPr>
              <a:t>Americas</a:t>
            </a:r>
            <a:r>
              <a:rPr lang="es-EC" sz="3200" dirty="0">
                <a:solidFill>
                  <a:srgbClr val="002060"/>
                </a:solidFill>
                <a:latin typeface="+mn-lt"/>
                <a:ea typeface="Batang" panose="02030600000101010101" pitchFamily="18" charset="-127"/>
              </a:rPr>
              <a:t> </a:t>
            </a:r>
            <a:endParaRPr lang="es-EC" sz="3200" dirty="0">
              <a:solidFill>
                <a:srgbClr val="002060"/>
              </a:solidFill>
              <a:latin typeface="+mn-lt"/>
              <a:ea typeface="Batang" panose="02030600000101010101" pitchFamily="18" charset="-127"/>
            </a:endParaRPr>
          </a:p>
        </p:txBody>
      </p:sp>
      <p:sp>
        <p:nvSpPr>
          <p:cNvPr id="4" name="2 Marcador de contenido"/>
          <p:cNvSpPr txBox="1">
            <a:spLocks/>
          </p:cNvSpPr>
          <p:nvPr/>
        </p:nvSpPr>
        <p:spPr bwMode="auto">
          <a:xfrm>
            <a:off x="6486214" y="2233537"/>
            <a:ext cx="3500848" cy="32403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Feria especializada en conectividad aérea</a:t>
            </a:r>
          </a:p>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Participación 14-16 Febrero 2017</a:t>
            </a:r>
          </a:p>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Las Vegas- Estados Unidos</a:t>
            </a:r>
          </a:p>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16 reuniones con aerolíneas </a:t>
            </a:r>
            <a:endParaRPr lang="es-EC" sz="2400" dirty="0">
              <a:solidFill>
                <a:srgbClr val="002060"/>
              </a:solidFill>
              <a:ea typeface="Batang" panose="02030600000101010101" pitchFamily="18" charset="-127"/>
            </a:endParaRPr>
          </a:p>
        </p:txBody>
      </p:sp>
      <p:sp>
        <p:nvSpPr>
          <p:cNvPr id="5" name="2 Marcador de contenido"/>
          <p:cNvSpPr txBox="1">
            <a:spLocks/>
          </p:cNvSpPr>
          <p:nvPr/>
        </p:nvSpPr>
        <p:spPr bwMode="auto">
          <a:xfrm>
            <a:off x="2670100" y="5671472"/>
            <a:ext cx="5566538" cy="7920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algn="ctr" fontAlgn="base">
              <a:spcBef>
                <a:spcPct val="20000"/>
              </a:spcBef>
              <a:spcAft>
                <a:spcPct val="0"/>
              </a:spcAft>
              <a:defRPr/>
            </a:pPr>
            <a:r>
              <a:rPr lang="es-EC" sz="1400" dirty="0">
                <a:solidFill>
                  <a:schemeClr val="bg1"/>
                </a:solidFill>
              </a:rPr>
              <a:t>Se mantuvieron reuniones con aerolíneas interesadas en el destino Quito  : Gol  ( Sao Paulo) ,  </a:t>
            </a:r>
            <a:r>
              <a:rPr lang="es-EC" sz="1400" dirty="0" err="1">
                <a:solidFill>
                  <a:schemeClr val="bg1"/>
                </a:solidFill>
              </a:rPr>
              <a:t>Sky</a:t>
            </a:r>
            <a:r>
              <a:rPr lang="es-EC" sz="1400" dirty="0">
                <a:solidFill>
                  <a:schemeClr val="bg1"/>
                </a:solidFill>
              </a:rPr>
              <a:t> ( Santiago de Chile)  ,</a:t>
            </a:r>
            <a:r>
              <a:rPr lang="es-EC" sz="1400" dirty="0" err="1">
                <a:solidFill>
                  <a:schemeClr val="bg1"/>
                </a:solidFill>
              </a:rPr>
              <a:t>Volaris</a:t>
            </a:r>
            <a:r>
              <a:rPr lang="es-EC" sz="1400" dirty="0">
                <a:solidFill>
                  <a:schemeClr val="bg1"/>
                </a:solidFill>
              </a:rPr>
              <a:t> ( Costa Rica) ,, </a:t>
            </a:r>
            <a:r>
              <a:rPr lang="es-EC" sz="1400" dirty="0" err="1">
                <a:solidFill>
                  <a:schemeClr val="bg1"/>
                </a:solidFill>
              </a:rPr>
              <a:t>Interjet</a:t>
            </a:r>
            <a:r>
              <a:rPr lang="es-EC" sz="1400" dirty="0">
                <a:solidFill>
                  <a:schemeClr val="bg1"/>
                </a:solidFill>
              </a:rPr>
              <a:t> ,  </a:t>
            </a:r>
            <a:r>
              <a:rPr lang="es-EC" sz="1400" dirty="0" err="1">
                <a:solidFill>
                  <a:schemeClr val="bg1"/>
                </a:solidFill>
              </a:rPr>
              <a:t>Southwest</a:t>
            </a:r>
            <a:r>
              <a:rPr lang="es-EC" sz="1400" dirty="0">
                <a:solidFill>
                  <a:schemeClr val="bg1"/>
                </a:solidFill>
              </a:rPr>
              <a:t>, </a:t>
            </a:r>
            <a:r>
              <a:rPr lang="es-EC" sz="1400" dirty="0" err="1">
                <a:solidFill>
                  <a:schemeClr val="bg1"/>
                </a:solidFill>
              </a:rPr>
              <a:t>Norwegian</a:t>
            </a:r>
            <a:r>
              <a:rPr lang="es-EC" sz="1400" dirty="0">
                <a:solidFill>
                  <a:schemeClr val="bg1"/>
                </a:solidFill>
              </a:rPr>
              <a:t> </a:t>
            </a:r>
            <a:r>
              <a:rPr lang="es-EC" sz="1400" dirty="0" err="1">
                <a:solidFill>
                  <a:schemeClr val="bg1"/>
                </a:solidFill>
              </a:rPr>
              <a:t>etc</a:t>
            </a:r>
            <a:r>
              <a:rPr lang="es-EC" sz="1400" dirty="0">
                <a:solidFill>
                  <a:schemeClr val="bg1"/>
                </a:solidFill>
              </a:rPr>
              <a:t>  </a:t>
            </a:r>
          </a:p>
        </p:txBody>
      </p:sp>
      <p:pic>
        <p:nvPicPr>
          <p:cNvPr id="37890"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4742" y="1404764"/>
            <a:ext cx="2132320" cy="636163"/>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5521" y="2233537"/>
            <a:ext cx="4031677" cy="3023758"/>
          </a:xfrm>
          <a:prstGeom prst="rect">
            <a:avLst/>
          </a:prstGeom>
        </p:spPr>
      </p:pic>
      <p:sp>
        <p:nvSpPr>
          <p:cNvPr id="12" name="Título 1"/>
          <p:cNvSpPr txBox="1">
            <a:spLocks/>
          </p:cNvSpPr>
          <p:nvPr/>
        </p:nvSpPr>
        <p:spPr bwMode="auto">
          <a:xfrm>
            <a:off x="1981200" y="-10435"/>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C" sz="4800" b="1" dirty="0">
                <a:solidFill>
                  <a:srgbClr val="002060"/>
                </a:solidFill>
                <a:latin typeface="+mn-lt"/>
                <a:ea typeface="Batang" panose="02030600000101010101" pitchFamily="18" charset="-127"/>
              </a:rPr>
              <a:t>MICE</a:t>
            </a:r>
            <a:endParaRPr lang="es-EC" sz="4800" b="1" dirty="0">
              <a:solidFill>
                <a:srgbClr val="002060"/>
              </a:solidFill>
              <a:latin typeface="+mn-lt"/>
              <a:ea typeface="Batang" panose="02030600000101010101" pitchFamily="18" charset="-127"/>
            </a:endParaRPr>
          </a:p>
        </p:txBody>
      </p:sp>
    </p:spTree>
    <p:extLst>
      <p:ext uri="{BB962C8B-B14F-4D97-AF65-F5344CB8AC3E}">
        <p14:creationId xmlns:p14="http://schemas.microsoft.com/office/powerpoint/2010/main" val="49311216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txBox="1">
            <a:spLocks/>
          </p:cNvSpPr>
          <p:nvPr/>
        </p:nvSpPr>
        <p:spPr bwMode="auto">
          <a:xfrm>
            <a:off x="6168008" y="2420888"/>
            <a:ext cx="4352326" cy="23042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r>
              <a:rPr lang="es-EC" sz="2000" dirty="0"/>
              <a:t>Formación de auditores internos (técnicas de auditoría) para las actividades de alojamiento, alimentos &amp; bebidas a establecimientos participantes en obtener dicho reconocimiento. </a:t>
            </a:r>
            <a:endParaRPr lang="es-EC" sz="2000" dirty="0">
              <a:latin typeface="Calibri" pitchFamily="34" charset="0"/>
            </a:endParaRPr>
          </a:p>
        </p:txBody>
      </p:sp>
      <p:sp>
        <p:nvSpPr>
          <p:cNvPr id="5" name="2 Marcador de contenido"/>
          <p:cNvSpPr txBox="1">
            <a:spLocks/>
          </p:cNvSpPr>
          <p:nvPr/>
        </p:nvSpPr>
        <p:spPr bwMode="auto">
          <a:xfrm>
            <a:off x="3100389" y="5251222"/>
            <a:ext cx="7128792" cy="1152128"/>
          </a:xfrm>
          <a:prstGeom prst="rect">
            <a:avLst/>
          </a:prstGeom>
          <a:solidFill>
            <a:schemeClr val="accent1"/>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a:r>
              <a:rPr lang="es-EC" sz="2400" dirty="0">
                <a:solidFill>
                  <a:srgbClr val="FFFFFF"/>
                </a:solidFill>
              </a:rPr>
              <a:t>Se contó con la participación de 60 participantes representantes de los sectores de alojamiento, tour operadores, alimentos &amp; bebidas. </a:t>
            </a:r>
            <a:endParaRPr lang="es-EC" sz="2400" dirty="0"/>
          </a:p>
        </p:txBody>
      </p:sp>
      <p:sp>
        <p:nvSpPr>
          <p:cNvPr id="9" name="1 Título"/>
          <p:cNvSpPr txBox="1">
            <a:spLocks/>
          </p:cNvSpPr>
          <p:nvPr/>
        </p:nvSpPr>
        <p:spPr bwMode="auto">
          <a:xfrm>
            <a:off x="2964160" y="407422"/>
            <a:ext cx="6156176" cy="64531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C" sz="3600" b="1" dirty="0">
                <a:solidFill>
                  <a:schemeClr val="tx1">
                    <a:lumMod val="95000"/>
                    <a:lumOff val="5000"/>
                  </a:schemeClr>
                </a:solidFill>
                <a:latin typeface="+mj-lt"/>
                <a:ea typeface="+mj-ea"/>
                <a:cs typeface="+mj-cs"/>
              </a:rPr>
              <a:t>Distintivo Q </a:t>
            </a:r>
            <a:br>
              <a:rPr lang="es-EC" sz="3600" b="1" dirty="0">
                <a:solidFill>
                  <a:schemeClr val="tx1">
                    <a:lumMod val="95000"/>
                    <a:lumOff val="5000"/>
                  </a:schemeClr>
                </a:solidFill>
                <a:latin typeface="+mj-lt"/>
                <a:ea typeface="+mj-ea"/>
                <a:cs typeface="+mj-cs"/>
              </a:rPr>
            </a:br>
            <a:r>
              <a:rPr lang="es-EC" sz="3600" b="1" dirty="0">
                <a:solidFill>
                  <a:schemeClr val="tx1">
                    <a:lumMod val="95000"/>
                    <a:lumOff val="5000"/>
                  </a:schemeClr>
                </a:solidFill>
                <a:latin typeface="+mj-lt"/>
                <a:ea typeface="+mj-ea"/>
                <a:cs typeface="+mj-cs"/>
              </a:rPr>
              <a:t>a la Calidad Turística </a:t>
            </a:r>
            <a:endParaRPr lang="es-EC" sz="3600" b="1" i="1" dirty="0">
              <a:solidFill>
                <a:schemeClr val="tx1">
                  <a:lumMod val="95000"/>
                  <a:lumOff val="5000"/>
                </a:schemeClr>
              </a:solidFill>
              <a:latin typeface="+mj-lt"/>
              <a:ea typeface="+mj-ea"/>
              <a:cs typeface="+mj-cs"/>
            </a:endParaRPr>
          </a:p>
        </p:txBody>
      </p:sp>
      <p:pic>
        <p:nvPicPr>
          <p:cNvPr id="7" name="6 Imagen" descr="C:\Users\PTACURI\Desktop\RESPALDOS PTACURI\Archivos 2017\Distintivo Q\Talleres de capacitación Distintivo Q\FOTOS TALLER\IMG_111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6450" y="2060849"/>
            <a:ext cx="3965798" cy="2974349"/>
          </a:xfrm>
          <a:prstGeom prst="rect">
            <a:avLst/>
          </a:prstGeom>
          <a:noFill/>
          <a:ln>
            <a:noFill/>
          </a:ln>
        </p:spPr>
      </p:pic>
    </p:spTree>
    <p:extLst>
      <p:ext uri="{BB962C8B-B14F-4D97-AF65-F5344CB8AC3E}">
        <p14:creationId xmlns:p14="http://schemas.microsoft.com/office/powerpoint/2010/main" val="332258864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Clr>
                <a:srgbClr val="000000"/>
              </a:buClr>
              <a:buSzPct val="100000"/>
              <a:buFont typeface="Times New Roman" panose="02020603050405020304" pitchFamily="18" charset="0"/>
              <a:buNone/>
            </a:pPr>
            <a:endParaRPr lang="es-EC" altLang="es-EC"/>
          </a:p>
        </p:txBody>
      </p:sp>
      <p:sp>
        <p:nvSpPr>
          <p:cNvPr id="126981" name="Text Box 1"/>
          <p:cNvSpPr txBox="1">
            <a:spLocks noChangeArrowheads="1"/>
          </p:cNvSpPr>
          <p:nvPr/>
        </p:nvSpPr>
        <p:spPr bwMode="auto">
          <a:xfrm>
            <a:off x="1679576" y="2636913"/>
            <a:ext cx="9142413" cy="981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tx1"/>
                </a:solidFill>
                <a:latin typeface="Arial" panose="020B0604020202020204" pitchFamily="34" charset="0"/>
                <a:cs typeface="Arial" panose="020B060402020202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tx1"/>
                </a:solidFill>
                <a:latin typeface="Arial" panose="020B0604020202020204" pitchFamily="34" charset="0"/>
                <a:cs typeface="Arial" panose="020B060402020202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tx1"/>
                </a:solidFill>
                <a:latin typeface="Arial" panose="020B0604020202020204" pitchFamily="34" charset="0"/>
                <a:cs typeface="Arial" panose="020B060402020202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tx1"/>
                </a:solidFill>
                <a:latin typeface="Arial" panose="020B0604020202020204" pitchFamily="34" charset="0"/>
                <a:cs typeface="Arial" panose="020B060402020202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tx1"/>
                </a:solidFill>
                <a:latin typeface="Arial" panose="020B0604020202020204" pitchFamily="34" charset="0"/>
                <a:cs typeface="Arial" panose="020B0604020202020204" pitchFamily="34" charset="0"/>
              </a:defRPr>
            </a:lvl9pPr>
          </a:lstStyle>
          <a:p>
            <a:pPr algn="ctr">
              <a:lnSpc>
                <a:spcPct val="93000"/>
              </a:lnSpc>
              <a:buSzPct val="100000"/>
            </a:pPr>
            <a:r>
              <a:rPr lang="en-US" altLang="es-EC" sz="3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CAPACITACIÓN TURÍSTICA</a:t>
            </a:r>
            <a:endParaRPr lang="en-US" altLang="es-EC" sz="38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8898933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Clr>
                <a:srgbClr val="000000"/>
              </a:buClr>
              <a:buSzPct val="100000"/>
              <a:buFont typeface="Times New Roman" panose="02020603050405020304" pitchFamily="18" charset="0"/>
              <a:buNone/>
            </a:pPr>
            <a:endParaRPr lang="es-EC" altLang="es-EC"/>
          </a:p>
        </p:txBody>
      </p:sp>
      <p:graphicFrame>
        <p:nvGraphicFramePr>
          <p:cNvPr id="4" name="Gráfico 3"/>
          <p:cNvGraphicFramePr>
            <a:graphicFrameLocks/>
          </p:cNvGraphicFramePr>
          <p:nvPr>
            <p:extLst/>
          </p:nvPr>
        </p:nvGraphicFramePr>
        <p:xfrm>
          <a:off x="2063552" y="1412776"/>
          <a:ext cx="7470576" cy="4176464"/>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p:cNvSpPr txBox="1">
            <a:spLocks/>
          </p:cNvSpPr>
          <p:nvPr/>
        </p:nvSpPr>
        <p:spPr>
          <a:xfrm>
            <a:off x="595952" y="364281"/>
            <a:ext cx="9144000" cy="490537"/>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_tradnl" sz="2800" b="1" dirty="0"/>
              <a:t>Consolidado número de eventos de capacitación </a:t>
            </a:r>
            <a:br>
              <a:rPr lang="es-ES_tradnl" sz="2800" b="1" dirty="0"/>
            </a:br>
            <a:r>
              <a:rPr lang="es-ES_tradnl" sz="2800" b="1" dirty="0"/>
              <a:t>enero-diciembre 2017</a:t>
            </a:r>
            <a:endParaRPr lang="es-ES_tradnl" sz="2800" b="1" dirty="0"/>
          </a:p>
        </p:txBody>
      </p:sp>
      <p:sp>
        <p:nvSpPr>
          <p:cNvPr id="6" name="TextBox 3"/>
          <p:cNvSpPr txBox="1"/>
          <p:nvPr/>
        </p:nvSpPr>
        <p:spPr>
          <a:xfrm>
            <a:off x="2917371" y="6093296"/>
            <a:ext cx="5936343"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s-ES_tradnl" dirty="0"/>
              <a:t>Durante el año 2017 se realizaron  42 eventos de capacitación </a:t>
            </a:r>
            <a:endParaRPr lang="es-ES_tradnl" dirty="0"/>
          </a:p>
        </p:txBody>
      </p:sp>
    </p:spTree>
    <p:extLst>
      <p:ext uri="{BB962C8B-B14F-4D97-AF65-F5344CB8AC3E}">
        <p14:creationId xmlns:p14="http://schemas.microsoft.com/office/powerpoint/2010/main" val="407971877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Clr>
                <a:srgbClr val="000000"/>
              </a:buClr>
              <a:buSzPct val="100000"/>
              <a:buFont typeface="Times New Roman" panose="02020603050405020304" pitchFamily="18" charset="0"/>
              <a:buNone/>
            </a:pPr>
            <a:endParaRPr lang="es-EC" altLang="es-EC"/>
          </a:p>
        </p:txBody>
      </p:sp>
      <p:graphicFrame>
        <p:nvGraphicFramePr>
          <p:cNvPr id="2" name="Tabla 1"/>
          <p:cNvGraphicFramePr>
            <a:graphicFrameLocks noGrp="1"/>
          </p:cNvGraphicFramePr>
          <p:nvPr>
            <p:extLst/>
          </p:nvPr>
        </p:nvGraphicFramePr>
        <p:xfrm>
          <a:off x="2135560" y="1340768"/>
          <a:ext cx="7920883" cy="3816424"/>
        </p:xfrm>
        <a:graphic>
          <a:graphicData uri="http://schemas.openxmlformats.org/drawingml/2006/table">
            <a:tbl>
              <a:tblPr>
                <a:tableStyleId>{5C22544A-7EE6-4342-B048-85BDC9FD1C3A}</a:tableStyleId>
              </a:tblPr>
              <a:tblGrid>
                <a:gridCol w="649443"/>
                <a:gridCol w="927776"/>
                <a:gridCol w="1716383"/>
                <a:gridCol w="927776"/>
                <a:gridCol w="927776"/>
                <a:gridCol w="927776"/>
                <a:gridCol w="927776"/>
                <a:gridCol w="916177"/>
              </a:tblGrid>
              <a:tr h="237192">
                <a:tc gridSpan="8">
                  <a:txBody>
                    <a:bodyPr/>
                    <a:lstStyle/>
                    <a:p>
                      <a:pPr algn="ctr" fontAlgn="b"/>
                      <a:r>
                        <a:rPr lang="es-EC" sz="1100" b="1" u="none" strike="noStrike" dirty="0" smtClean="0">
                          <a:solidFill>
                            <a:schemeClr val="bg1"/>
                          </a:solidFill>
                          <a:effectLst/>
                        </a:rPr>
                        <a:t>CAPACITACIÓN TÉCNICA CONTRATADA CON PRESPUESTO 2017, PARA ESTABLECIMIENTOS  TURÍSTICOS</a:t>
                      </a:r>
                      <a:endParaRPr lang="es-EC" sz="1100" b="1" i="0" u="none" strike="noStrike" dirty="0">
                        <a:solidFill>
                          <a:schemeClr val="bg1"/>
                        </a:solidFill>
                        <a:effectLst/>
                        <a:latin typeface="Calibri" panose="020F0502020204030204" pitchFamily="34" charset="0"/>
                      </a:endParaRPr>
                    </a:p>
                  </a:txBody>
                  <a:tcPr marL="0" marR="0" marT="0" marB="0" anchor="b">
                    <a:solidFill>
                      <a:srgbClr val="0070C0"/>
                    </a:solidFill>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r>
              <a:tr h="237192">
                <a:tc gridSpan="8">
                  <a:txBody>
                    <a:bodyPr/>
                    <a:lstStyle/>
                    <a:p>
                      <a:pPr algn="ctr" fontAlgn="b"/>
                      <a:r>
                        <a:rPr lang="es-EC" sz="1100" u="none" strike="noStrike" dirty="0">
                          <a:effectLst/>
                        </a:rPr>
                        <a:t> </a:t>
                      </a:r>
                      <a:endParaRPr lang="es-EC" sz="1100" b="0" i="0" u="none" strike="noStrike" dirty="0">
                        <a:solidFill>
                          <a:srgbClr val="000000"/>
                        </a:solidFill>
                        <a:effectLst/>
                        <a:latin typeface="Calibri" panose="020F0502020204030204" pitchFamily="34" charset="0"/>
                      </a:endParaRPr>
                    </a:p>
                  </a:txBody>
                  <a:tcPr marL="0" marR="0" marT="0" marB="0" anchor="b">
                    <a:solidFill>
                      <a:srgbClr val="0070C0"/>
                    </a:solidFill>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r>
              <a:tr h="237192">
                <a:tc rowSpan="2">
                  <a:txBody>
                    <a:bodyPr/>
                    <a:lstStyle/>
                    <a:p>
                      <a:pPr algn="ctr" fontAlgn="ctr"/>
                      <a:r>
                        <a:rPr lang="es-EC" sz="1100" b="1" u="none" strike="noStrike" dirty="0">
                          <a:effectLst/>
                        </a:rPr>
                        <a:t>Nro. de Charlas</a:t>
                      </a:r>
                      <a:endParaRPr lang="es-EC" sz="1100" b="1" i="0" u="none" strike="noStrike" dirty="0">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tc rowSpan="2">
                  <a:txBody>
                    <a:bodyPr/>
                    <a:lstStyle/>
                    <a:p>
                      <a:pPr algn="ctr" fontAlgn="ctr"/>
                      <a:r>
                        <a:rPr lang="es-EC" sz="1100" b="1" u="none" strike="noStrike" dirty="0">
                          <a:effectLst/>
                        </a:rPr>
                        <a:t>ACTIVIDAD</a:t>
                      </a:r>
                      <a:endParaRPr lang="es-EC" sz="1100" b="1" i="0" u="none" strike="noStrike" dirty="0">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tc rowSpan="2">
                  <a:txBody>
                    <a:bodyPr/>
                    <a:lstStyle/>
                    <a:p>
                      <a:pPr algn="ctr" fontAlgn="ctr"/>
                      <a:r>
                        <a:rPr lang="es-EC" sz="1100" b="1" u="none" strike="noStrike" dirty="0">
                          <a:effectLst/>
                        </a:rPr>
                        <a:t>CONSOLIDADO DE CAPACITACIÓN TÉCNICA</a:t>
                      </a:r>
                      <a:br>
                        <a:rPr lang="es-EC" sz="1100" b="1" u="none" strike="noStrike" dirty="0">
                          <a:effectLst/>
                        </a:rPr>
                      </a:br>
                      <a:r>
                        <a:rPr lang="es-EC" sz="1100" b="1" u="none" strike="noStrike" dirty="0">
                          <a:effectLst/>
                        </a:rPr>
                        <a:t>2017</a:t>
                      </a:r>
                      <a:endParaRPr lang="es-EC" sz="1100" b="1" i="0" u="none" strike="noStrike" dirty="0">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tc rowSpan="2">
                  <a:txBody>
                    <a:bodyPr/>
                    <a:lstStyle/>
                    <a:p>
                      <a:pPr algn="ctr" fontAlgn="ctr"/>
                      <a:r>
                        <a:rPr lang="es-EC" sz="1100" b="1" u="none" strike="noStrike" dirty="0">
                          <a:effectLst/>
                        </a:rPr>
                        <a:t>Nro. de beneficiarios</a:t>
                      </a:r>
                      <a:endParaRPr lang="es-EC" sz="1100" b="1" i="0" u="none" strike="noStrike" dirty="0">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tc gridSpan="3">
                  <a:txBody>
                    <a:bodyPr/>
                    <a:lstStyle/>
                    <a:p>
                      <a:pPr algn="ctr" fontAlgn="ctr"/>
                      <a:r>
                        <a:rPr lang="es-EC" sz="1100" b="1" u="none" strike="noStrike" dirty="0">
                          <a:effectLst/>
                        </a:rPr>
                        <a:t>Nro. de establecimientos participantes</a:t>
                      </a:r>
                      <a:endParaRPr lang="es-EC" sz="1100" b="1" i="0" u="none" strike="noStrike" dirty="0">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tc hMerge="1">
                  <a:txBody>
                    <a:bodyPr/>
                    <a:lstStyle/>
                    <a:p>
                      <a:endParaRPr lang="es-EC"/>
                    </a:p>
                  </a:txBody>
                  <a:tcPr/>
                </a:tc>
                <a:tc hMerge="1">
                  <a:txBody>
                    <a:bodyPr/>
                    <a:lstStyle/>
                    <a:p>
                      <a:endParaRPr lang="es-EC"/>
                    </a:p>
                  </a:txBody>
                  <a:tcPr/>
                </a:tc>
                <a:tc rowSpan="2">
                  <a:txBody>
                    <a:bodyPr/>
                    <a:lstStyle/>
                    <a:p>
                      <a:pPr algn="ctr" fontAlgn="ctr"/>
                      <a:r>
                        <a:rPr lang="es-EC" sz="1100" b="1" u="none" strike="noStrike">
                          <a:effectLst/>
                        </a:rPr>
                        <a:t>Valor recaudado </a:t>
                      </a:r>
                      <a:endParaRPr lang="es-EC" sz="1100" b="1" i="0" u="none" strike="noStrike">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tr>
              <a:tr h="388996">
                <a:tc vMerge="1">
                  <a:txBody>
                    <a:bodyPr/>
                    <a:lstStyle/>
                    <a:p>
                      <a:endParaRPr lang="es-EC"/>
                    </a:p>
                  </a:txBody>
                  <a:tcPr/>
                </a:tc>
                <a:tc vMerge="1">
                  <a:txBody>
                    <a:bodyPr/>
                    <a:lstStyle/>
                    <a:p>
                      <a:endParaRPr lang="es-EC"/>
                    </a:p>
                  </a:txBody>
                  <a:tcPr/>
                </a:tc>
                <a:tc vMerge="1">
                  <a:txBody>
                    <a:bodyPr/>
                    <a:lstStyle/>
                    <a:p>
                      <a:endParaRPr lang="es-EC"/>
                    </a:p>
                  </a:txBody>
                  <a:tcPr/>
                </a:tc>
                <a:tc vMerge="1">
                  <a:txBody>
                    <a:bodyPr/>
                    <a:lstStyle/>
                    <a:p>
                      <a:endParaRPr lang="es-EC"/>
                    </a:p>
                  </a:txBody>
                  <a:tcPr/>
                </a:tc>
                <a:tc>
                  <a:txBody>
                    <a:bodyPr/>
                    <a:lstStyle/>
                    <a:p>
                      <a:pPr algn="ctr" fontAlgn="b"/>
                      <a:r>
                        <a:rPr lang="es-EC" sz="1100" b="1" u="none" strike="noStrike">
                          <a:effectLst/>
                        </a:rPr>
                        <a:t>CENTRO H</a:t>
                      </a:r>
                      <a:endParaRPr lang="es-EC" sz="1100" b="1" i="0" u="none" strike="noStrike">
                        <a:solidFill>
                          <a:srgbClr val="000000"/>
                        </a:solidFill>
                        <a:effectLst/>
                        <a:latin typeface="Calibri" panose="020F0502020204030204" pitchFamily="34" charset="0"/>
                      </a:endParaRPr>
                    </a:p>
                  </a:txBody>
                  <a:tcPr marL="0" marR="0" marT="0" marB="0" anchor="b">
                    <a:solidFill>
                      <a:schemeClr val="accent1">
                        <a:lumMod val="40000"/>
                        <a:lumOff val="60000"/>
                      </a:schemeClr>
                    </a:solidFill>
                  </a:tcPr>
                </a:tc>
                <a:tc>
                  <a:txBody>
                    <a:bodyPr/>
                    <a:lstStyle/>
                    <a:p>
                      <a:pPr algn="ctr" fontAlgn="b"/>
                      <a:r>
                        <a:rPr lang="es-EC" sz="1100" b="1" u="none" strike="noStrike" dirty="0">
                          <a:effectLst/>
                        </a:rPr>
                        <a:t>MARISCAL</a:t>
                      </a:r>
                      <a:endParaRPr lang="es-EC" sz="1100" b="1" i="0" u="none" strike="noStrike" dirty="0">
                        <a:solidFill>
                          <a:srgbClr val="000000"/>
                        </a:solidFill>
                        <a:effectLst/>
                        <a:latin typeface="Calibri" panose="020F0502020204030204" pitchFamily="34" charset="0"/>
                      </a:endParaRPr>
                    </a:p>
                  </a:txBody>
                  <a:tcPr marL="0" marR="0" marT="0" marB="0" anchor="b">
                    <a:solidFill>
                      <a:schemeClr val="accent1">
                        <a:lumMod val="40000"/>
                        <a:lumOff val="60000"/>
                      </a:schemeClr>
                    </a:solidFill>
                  </a:tcPr>
                </a:tc>
                <a:tc>
                  <a:txBody>
                    <a:bodyPr/>
                    <a:lstStyle/>
                    <a:p>
                      <a:pPr algn="ctr" fontAlgn="b"/>
                      <a:r>
                        <a:rPr lang="es-EC" sz="1100" b="1" u="none" strike="noStrike" dirty="0">
                          <a:effectLst/>
                        </a:rPr>
                        <a:t>DMQ</a:t>
                      </a:r>
                      <a:endParaRPr lang="es-EC" sz="1100" b="1" i="0" u="none" strike="noStrike" dirty="0">
                        <a:solidFill>
                          <a:srgbClr val="000000"/>
                        </a:solidFill>
                        <a:effectLst/>
                        <a:latin typeface="Calibri" panose="020F0502020204030204" pitchFamily="34" charset="0"/>
                      </a:endParaRPr>
                    </a:p>
                  </a:txBody>
                  <a:tcPr marL="0" marR="0" marT="0" marB="0" anchor="b">
                    <a:solidFill>
                      <a:schemeClr val="accent1">
                        <a:lumMod val="40000"/>
                        <a:lumOff val="60000"/>
                      </a:schemeClr>
                    </a:solidFill>
                  </a:tcPr>
                </a:tc>
                <a:tc vMerge="1">
                  <a:txBody>
                    <a:bodyPr/>
                    <a:lstStyle/>
                    <a:p>
                      <a:endParaRPr lang="es-EC"/>
                    </a:p>
                  </a:txBody>
                  <a:tcPr/>
                </a:tc>
              </a:tr>
              <a:tr h="711577">
                <a:tc>
                  <a:txBody>
                    <a:bodyPr/>
                    <a:lstStyle/>
                    <a:p>
                      <a:pPr algn="ctr" fontAlgn="ctr"/>
                      <a:r>
                        <a:rPr lang="es-EC" sz="1100" u="none" strike="noStrike">
                          <a:effectLst/>
                        </a:rPr>
                        <a:t>5</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Alimentos y bebidas</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s-EC" sz="1100" u="none" strike="noStrike">
                          <a:effectLst/>
                        </a:rPr>
                        <a:t>Buenas Prácticas de Manufactura de Alimentos</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ctr"/>
                      <a:r>
                        <a:rPr lang="es-EC" sz="1100" u="none" strike="noStrike">
                          <a:effectLst/>
                        </a:rPr>
                        <a:t>94</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8</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14</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8</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320</a:t>
                      </a:r>
                      <a:endParaRPr lang="es-EC" sz="1100" b="0" i="0" u="none" strike="noStrike">
                        <a:solidFill>
                          <a:srgbClr val="000000"/>
                        </a:solidFill>
                        <a:effectLst/>
                        <a:latin typeface="Calibri" panose="020F0502020204030204" pitchFamily="34" charset="0"/>
                      </a:endParaRPr>
                    </a:p>
                  </a:txBody>
                  <a:tcPr marL="0" marR="0" marT="0" marB="0" anchor="ctr"/>
                </a:tc>
              </a:tr>
              <a:tr h="711577">
                <a:tc>
                  <a:txBody>
                    <a:bodyPr/>
                    <a:lstStyle/>
                    <a:p>
                      <a:pPr algn="ctr" fontAlgn="ctr"/>
                      <a:r>
                        <a:rPr lang="es-EC" sz="1100" u="none" strike="noStrike">
                          <a:effectLst/>
                        </a:rPr>
                        <a:t>5</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s-EC" sz="1100" u="none" strike="noStrike">
                          <a:effectLst/>
                        </a:rPr>
                        <a:t>Agenciamiento Turístico</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s-EC" sz="1100" u="none" strike="noStrike">
                          <a:effectLst/>
                        </a:rPr>
                        <a:t>Técnicas de Ventas para Agencias de Viaje</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ctr"/>
                      <a:r>
                        <a:rPr lang="es-EC" sz="1100" u="none" strike="noStrike" dirty="0">
                          <a:effectLst/>
                        </a:rPr>
                        <a:t>100</a:t>
                      </a:r>
                      <a:endParaRPr lang="es-EC" sz="11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4</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20</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17</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1105</a:t>
                      </a:r>
                      <a:endParaRPr lang="es-EC" sz="1100" b="0" i="0" u="none" strike="noStrike">
                        <a:solidFill>
                          <a:srgbClr val="000000"/>
                        </a:solidFill>
                        <a:effectLst/>
                        <a:latin typeface="Calibri" panose="020F0502020204030204" pitchFamily="34" charset="0"/>
                      </a:endParaRPr>
                    </a:p>
                  </a:txBody>
                  <a:tcPr marL="0" marR="0" marT="0" marB="0" anchor="ctr"/>
                </a:tc>
              </a:tr>
              <a:tr h="343929">
                <a:tc>
                  <a:txBody>
                    <a:bodyPr/>
                    <a:lstStyle/>
                    <a:p>
                      <a:pPr algn="ctr" fontAlgn="ctr"/>
                      <a:r>
                        <a:rPr lang="es-EC" sz="1100" u="none" strike="noStrike">
                          <a:effectLst/>
                        </a:rPr>
                        <a:t>3</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Alojamiento</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s-EC" sz="1100" u="none" strike="noStrike">
                          <a:effectLst/>
                        </a:rPr>
                        <a:t>Camarera de Pisos </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ctr"/>
                      <a:r>
                        <a:rPr lang="es-EC" sz="1100" u="none" strike="noStrike">
                          <a:effectLst/>
                        </a:rPr>
                        <a:t>60</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3</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s-EC" sz="1100" u="none" strike="noStrike">
                          <a:effectLst/>
                        </a:rPr>
                        <a:t>9</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s-EC" sz="1100" u="none" strike="noStrike">
                          <a:effectLst/>
                        </a:rPr>
                        <a:t>17</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s-EC" sz="1100" u="none" strike="noStrike">
                          <a:effectLst/>
                        </a:rPr>
                        <a:t>625</a:t>
                      </a:r>
                      <a:endParaRPr lang="es-EC" sz="1100" b="0" i="0" u="none" strike="noStrike">
                        <a:solidFill>
                          <a:srgbClr val="000000"/>
                        </a:solidFill>
                        <a:effectLst/>
                        <a:latin typeface="Calibri" panose="020F0502020204030204" pitchFamily="34" charset="0"/>
                      </a:endParaRPr>
                    </a:p>
                  </a:txBody>
                  <a:tcPr marL="0" marR="0" marT="0" marB="0" anchor="b"/>
                </a:tc>
              </a:tr>
              <a:tr h="711577">
                <a:tc>
                  <a:txBody>
                    <a:bodyPr/>
                    <a:lstStyle/>
                    <a:p>
                      <a:pPr algn="ctr" fontAlgn="ctr"/>
                      <a:r>
                        <a:rPr lang="es-EC" sz="1100" u="none" strike="noStrike">
                          <a:effectLst/>
                        </a:rPr>
                        <a:t>1</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Transporte Turístico</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s-EC" sz="1100" u="none" strike="noStrike">
                          <a:effectLst/>
                        </a:rPr>
                        <a:t>Atención al Cliente y Conducción Inteligente</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ctr"/>
                      <a:r>
                        <a:rPr lang="es-EC" sz="1100" u="none" strike="noStrike">
                          <a:effectLst/>
                        </a:rPr>
                        <a:t>46</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1</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4</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7</a:t>
                      </a:r>
                      <a:endParaRPr lang="es-EC" sz="11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100" u="none" strike="noStrike">
                          <a:effectLst/>
                        </a:rPr>
                        <a:t>966</a:t>
                      </a:r>
                      <a:endParaRPr lang="es-EC" sz="1100" b="0" i="0" u="none" strike="noStrike">
                        <a:solidFill>
                          <a:srgbClr val="000000"/>
                        </a:solidFill>
                        <a:effectLst/>
                        <a:latin typeface="Calibri" panose="020F0502020204030204" pitchFamily="34" charset="0"/>
                      </a:endParaRPr>
                    </a:p>
                  </a:txBody>
                  <a:tcPr marL="0" marR="0" marT="0" marB="0" anchor="ctr"/>
                </a:tc>
              </a:tr>
              <a:tr h="237192">
                <a:tc>
                  <a:txBody>
                    <a:bodyPr/>
                    <a:lstStyle/>
                    <a:p>
                      <a:pPr algn="ctr" fontAlgn="b"/>
                      <a:r>
                        <a:rPr lang="es-EC" sz="1100" u="none" strike="noStrike">
                          <a:effectLst/>
                        </a:rPr>
                        <a:t>14</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s-EC" sz="1100" u="none" strike="noStrike">
                          <a:effectLst/>
                        </a:rPr>
                        <a:t> </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s-EC" sz="1100" u="none" strike="noStrike">
                          <a:effectLst/>
                        </a:rPr>
                        <a:t> </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s-EC" sz="1100" u="none" strike="noStrike">
                          <a:effectLst/>
                        </a:rPr>
                        <a:t>300</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s-EC" sz="1100" u="none" strike="noStrike">
                          <a:effectLst/>
                        </a:rPr>
                        <a:t>16</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s-EC" sz="1100" u="none" strike="noStrike">
                          <a:effectLst/>
                        </a:rPr>
                        <a:t>47</a:t>
                      </a:r>
                      <a:endParaRPr lang="es-EC"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s-EC" sz="1100" u="none" strike="noStrike" dirty="0">
                          <a:effectLst/>
                        </a:rPr>
                        <a:t>49</a:t>
                      </a:r>
                      <a:endParaRPr lang="es-EC"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s-EC" sz="1100" u="none" strike="noStrike" dirty="0">
                          <a:effectLst/>
                        </a:rPr>
                        <a:t>3016</a:t>
                      </a:r>
                      <a:endParaRPr lang="es-EC" sz="1100" b="0" i="0" u="none" strike="noStrike" dirty="0">
                        <a:solidFill>
                          <a:srgbClr val="000000"/>
                        </a:solidFill>
                        <a:effectLst/>
                        <a:latin typeface="Calibri" panose="020F0502020204030204" pitchFamily="34" charset="0"/>
                      </a:endParaRPr>
                    </a:p>
                  </a:txBody>
                  <a:tcPr marL="0" marR="0" marT="0" marB="0" anchor="b"/>
                </a:tc>
              </a:tr>
            </a:tbl>
          </a:graphicData>
        </a:graphic>
      </p:graphicFrame>
      <p:sp>
        <p:nvSpPr>
          <p:cNvPr id="5" name="Title 1"/>
          <p:cNvSpPr txBox="1">
            <a:spLocks/>
          </p:cNvSpPr>
          <p:nvPr/>
        </p:nvSpPr>
        <p:spPr>
          <a:xfrm>
            <a:off x="528793" y="296816"/>
            <a:ext cx="9144000" cy="490537"/>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_tradnl" sz="2800" b="1" dirty="0"/>
              <a:t>Consolidado número de eventos de capacitación </a:t>
            </a:r>
            <a:br>
              <a:rPr lang="es-ES_tradnl" sz="2800" b="1" dirty="0"/>
            </a:br>
            <a:r>
              <a:rPr lang="es-ES_tradnl" sz="2800" b="1" dirty="0"/>
              <a:t>enero-diciembre 2017</a:t>
            </a:r>
            <a:endParaRPr lang="es-ES_tradnl" sz="2800" b="1" dirty="0"/>
          </a:p>
        </p:txBody>
      </p:sp>
      <p:sp>
        <p:nvSpPr>
          <p:cNvPr id="3" name="Rectángulo 2"/>
          <p:cNvSpPr/>
          <p:nvPr/>
        </p:nvSpPr>
        <p:spPr>
          <a:xfrm>
            <a:off x="2859314" y="5445224"/>
            <a:ext cx="5628194" cy="1025914"/>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400" dirty="0"/>
              <a:t>Se han recaudado USD 3016 dólares por concepto de capacitación turística. </a:t>
            </a:r>
          </a:p>
          <a:p>
            <a:pPr algn="ctr"/>
            <a:r>
              <a:rPr lang="es-EC" sz="1400" dirty="0"/>
              <a:t>Los establecimientos que acudieron a las capacitaciones provienen de todos los sectores del DMQ.</a:t>
            </a:r>
            <a:endParaRPr lang="es-EC" sz="1400" dirty="0"/>
          </a:p>
        </p:txBody>
      </p:sp>
    </p:spTree>
    <p:extLst>
      <p:ext uri="{BB962C8B-B14F-4D97-AF65-F5344CB8AC3E}">
        <p14:creationId xmlns:p14="http://schemas.microsoft.com/office/powerpoint/2010/main" val="425857506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524000" y="274639"/>
            <a:ext cx="9144000" cy="490537"/>
          </a:xfrm>
        </p:spPr>
        <p:txBody>
          <a:bodyPr>
            <a:normAutofit fontScale="90000"/>
          </a:bodyPr>
          <a:lstStyle/>
          <a:p>
            <a:r>
              <a:rPr lang="es-ES_tradnl" sz="2800" b="1" dirty="0"/>
              <a:t>Consolidado asistentes a capacitaciones </a:t>
            </a:r>
            <a:br>
              <a:rPr lang="es-ES_tradnl" sz="2800" b="1" dirty="0"/>
            </a:br>
            <a:r>
              <a:rPr lang="es-ES_tradnl" sz="2800" b="1" dirty="0"/>
              <a:t>enero-diciembre </a:t>
            </a:r>
            <a:r>
              <a:rPr lang="es-ES_tradnl" sz="2800" b="1" dirty="0"/>
              <a:t>2017</a:t>
            </a:r>
          </a:p>
        </p:txBody>
      </p:sp>
      <p:sp>
        <p:nvSpPr>
          <p:cNvPr id="4" name="TextBox 3"/>
          <p:cNvSpPr txBox="1"/>
          <p:nvPr/>
        </p:nvSpPr>
        <p:spPr>
          <a:xfrm>
            <a:off x="2714171" y="5701928"/>
            <a:ext cx="7849196" cy="646331"/>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s-ES_tradnl" dirty="0"/>
              <a:t>1130 personas han recibido capacitaciones durante el año 2017. En el mes de diciembre no se han realizado capacitaciones </a:t>
            </a:r>
            <a:endParaRPr lang="es-ES_tradnl" dirty="0"/>
          </a:p>
        </p:txBody>
      </p:sp>
      <p:graphicFrame>
        <p:nvGraphicFramePr>
          <p:cNvPr id="6" name="Gráfico 5"/>
          <p:cNvGraphicFramePr>
            <a:graphicFrameLocks/>
          </p:cNvGraphicFramePr>
          <p:nvPr>
            <p:extLst/>
          </p:nvPr>
        </p:nvGraphicFramePr>
        <p:xfrm>
          <a:off x="2202396" y="1340768"/>
          <a:ext cx="7787208" cy="4247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753032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rtlCol="0">
            <a:normAutofit/>
          </a:bodyPr>
          <a:lstStyle/>
          <a:p>
            <a:pPr algn="ctr">
              <a:buNone/>
              <a:defRPr/>
            </a:pPr>
            <a:endParaRPr lang="es-EC" sz="4400" b="1" dirty="0">
              <a:effectLst>
                <a:outerShdw blurRad="38100" dist="38100" dir="2700000" algn="tl">
                  <a:srgbClr val="000000">
                    <a:alpha val="43137"/>
                  </a:srgbClr>
                </a:outerShdw>
              </a:effectLst>
            </a:endParaRPr>
          </a:p>
          <a:p>
            <a:pPr algn="ctr">
              <a:buNone/>
              <a:defRPr/>
            </a:pPr>
            <a:r>
              <a:rPr lang="es-EC" sz="4400" b="1" dirty="0">
                <a:effectLst>
                  <a:outerShdw blurRad="38100" dist="38100" dir="2700000" algn="tl">
                    <a:srgbClr val="000000">
                      <a:alpha val="43137"/>
                    </a:srgbClr>
                  </a:outerShdw>
                </a:effectLst>
              </a:rPr>
              <a:t>AVANCES PROGRÁMATICOS</a:t>
            </a:r>
          </a:p>
          <a:p>
            <a:pPr algn="ctr">
              <a:buNone/>
              <a:defRPr/>
            </a:pPr>
            <a:r>
              <a:rPr lang="es-EC" sz="4400" b="1" dirty="0">
                <a:effectLst>
                  <a:outerShdw blurRad="38100" dist="38100" dir="2700000" algn="tl">
                    <a:srgbClr val="000000">
                      <a:alpha val="43137"/>
                    </a:srgbClr>
                  </a:outerShdw>
                </a:effectLst>
              </a:rPr>
              <a:t>Registro Turístico y Licenciamiento de Actividades Turísticas (LUAE)</a:t>
            </a:r>
          </a:p>
        </p:txBody>
      </p:sp>
    </p:spTree>
    <p:extLst>
      <p:ext uri="{BB962C8B-B14F-4D97-AF65-F5344CB8AC3E}">
        <p14:creationId xmlns:p14="http://schemas.microsoft.com/office/powerpoint/2010/main" val="2346816427"/>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93638" y="275876"/>
            <a:ext cx="8229600" cy="545609"/>
          </a:xfrm>
        </p:spPr>
        <p:txBody>
          <a:bodyPr>
            <a:normAutofit fontScale="90000"/>
          </a:bodyPr>
          <a:lstStyle/>
          <a:p>
            <a:r>
              <a:rPr lang="es-EC" sz="3600" b="1" dirty="0">
                <a:effectLst>
                  <a:outerShdw blurRad="38100" dist="38100" dir="2700000" algn="tl">
                    <a:srgbClr val="000000">
                      <a:alpha val="43137"/>
                    </a:srgbClr>
                  </a:outerShdw>
                </a:effectLst>
              </a:rPr>
              <a:t>Reuniones </a:t>
            </a:r>
            <a:r>
              <a:rPr lang="es-EC" sz="3600" b="1" dirty="0" err="1">
                <a:effectLst>
                  <a:outerShdw blurRad="38100" dist="38100" dir="2700000" algn="tl">
                    <a:srgbClr val="000000">
                      <a:alpha val="43137"/>
                    </a:srgbClr>
                  </a:outerShdw>
                </a:effectLst>
              </a:rPr>
              <a:t>Food</a:t>
            </a:r>
            <a:r>
              <a:rPr lang="es-EC" sz="3600" b="1" dirty="0">
                <a:effectLst>
                  <a:outerShdw blurRad="38100" dist="38100" dir="2700000" algn="tl">
                    <a:srgbClr val="000000">
                      <a:alpha val="43137"/>
                    </a:srgbClr>
                  </a:outerShdw>
                </a:effectLst>
              </a:rPr>
              <a:t> </a:t>
            </a:r>
            <a:r>
              <a:rPr lang="es-EC" sz="3600" b="1" dirty="0" err="1">
                <a:effectLst>
                  <a:outerShdw blurRad="38100" dist="38100" dir="2700000" algn="tl">
                    <a:srgbClr val="000000">
                      <a:alpha val="43137"/>
                    </a:srgbClr>
                  </a:outerShdw>
                </a:effectLst>
              </a:rPr>
              <a:t>Parks</a:t>
            </a:r>
            <a:endParaRPr lang="es-EC" sz="3600"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338904599"/>
              </p:ext>
            </p:extLst>
          </p:nvPr>
        </p:nvGraphicFramePr>
        <p:xfrm>
          <a:off x="1193638" y="712812"/>
          <a:ext cx="7636464" cy="5158118"/>
        </p:xfrm>
        <a:graphic>
          <a:graphicData uri="http://schemas.openxmlformats.org/drawingml/2006/table">
            <a:tbl>
              <a:tblPr firstRow="1" bandRow="1">
                <a:tableStyleId>{21E4AEA4-8DFA-4A89-87EB-49C32662AFE0}</a:tableStyleId>
              </a:tblPr>
              <a:tblGrid>
                <a:gridCol w="2545488"/>
                <a:gridCol w="2545488"/>
                <a:gridCol w="2545488"/>
              </a:tblGrid>
              <a:tr h="343374">
                <a:tc>
                  <a:txBody>
                    <a:bodyPr/>
                    <a:lstStyle/>
                    <a:p>
                      <a:pPr algn="ctr">
                        <a:lnSpc>
                          <a:spcPct val="115000"/>
                        </a:lnSpc>
                        <a:spcAft>
                          <a:spcPts val="0"/>
                        </a:spcAft>
                      </a:pPr>
                      <a:r>
                        <a:rPr lang="es-EC" sz="1600" kern="50" dirty="0">
                          <a:effectLst/>
                        </a:rPr>
                        <a:t>Fecha</a:t>
                      </a:r>
                      <a:endParaRPr lang="es-EC" sz="16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c>
                  <a:txBody>
                    <a:bodyPr/>
                    <a:lstStyle/>
                    <a:p>
                      <a:pPr algn="ctr">
                        <a:lnSpc>
                          <a:spcPct val="115000"/>
                        </a:lnSpc>
                        <a:spcAft>
                          <a:spcPts val="0"/>
                        </a:spcAft>
                      </a:pPr>
                      <a:r>
                        <a:rPr lang="es-EC" sz="1600" kern="50" dirty="0">
                          <a:effectLst/>
                        </a:rPr>
                        <a:t>Convocado por y lugar</a:t>
                      </a:r>
                      <a:endParaRPr lang="es-EC" sz="16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c>
                  <a:txBody>
                    <a:bodyPr/>
                    <a:lstStyle/>
                    <a:p>
                      <a:pPr algn="ctr">
                        <a:lnSpc>
                          <a:spcPct val="115000"/>
                        </a:lnSpc>
                        <a:spcAft>
                          <a:spcPts val="0"/>
                        </a:spcAft>
                      </a:pPr>
                      <a:r>
                        <a:rPr lang="es-EC" sz="1600" kern="50" dirty="0">
                          <a:effectLst/>
                        </a:rPr>
                        <a:t>Motivo</a:t>
                      </a:r>
                      <a:endParaRPr lang="es-EC" sz="16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r>
              <a:tr h="339356">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10 de enero de 2017</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Quito Turismo</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Reunión Área de Calidad, revisión del análisis de normativa técnica para parques de comida</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339356">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11 de enero de 2017</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Quito Turismo</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a:effectLst/>
                          <a:latin typeface="Calibri" panose="020F0502020204030204" pitchFamily="34" charset="0"/>
                          <a:ea typeface="Calibri" panose="020F0502020204030204" pitchFamily="34" charset="0"/>
                          <a:cs typeface="Arial" panose="020B0604020202020204" pitchFamily="34" charset="0"/>
                        </a:rPr>
                        <a:t>Reunión Área de Calidad, análisis de normativa técnica para parques de comida.</a:t>
                      </a:r>
                      <a:endParaRPr lang="es-EC" sz="1000" kern="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339356">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12 de enero de 2017</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Quito Turismo</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Reunión Área de Calidad, análisis de normativa técnica para parques de comida.</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339356">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13 de enero de 2017</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Secretaría de Territorio Hábitat y Vivienda</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Reunión referente a los parques de comida en el Distrito Metropolitano de Quito</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232361">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22 de marzo de 2017</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Sala de Concejo</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Reunión de trabajo </a:t>
                      </a:r>
                      <a:r>
                        <a:rPr lang="es-EC" sz="1000" kern="50" dirty="0" err="1">
                          <a:effectLst/>
                          <a:latin typeface="Calibri" panose="020F0502020204030204" pitchFamily="34" charset="0"/>
                          <a:ea typeface="Calibri" panose="020F0502020204030204" pitchFamily="34" charset="0"/>
                          <a:cs typeface="Arial" panose="020B0604020202020204" pitchFamily="34" charset="0"/>
                        </a:rPr>
                        <a:t>Food</a:t>
                      </a:r>
                      <a:r>
                        <a:rPr lang="es-EC" sz="1000" kern="50" dirty="0">
                          <a:effectLst/>
                          <a:latin typeface="Calibri" panose="020F0502020204030204" pitchFamily="34" charset="0"/>
                          <a:ea typeface="Calibri" panose="020F0502020204030204" pitchFamily="34" charset="0"/>
                          <a:cs typeface="Arial" panose="020B0604020202020204" pitchFamily="34" charset="0"/>
                        </a:rPr>
                        <a:t> </a:t>
                      </a:r>
                      <a:r>
                        <a:rPr lang="es-EC" sz="1000" kern="50" dirty="0" err="1">
                          <a:effectLst/>
                          <a:latin typeface="Calibri" panose="020F0502020204030204" pitchFamily="34" charset="0"/>
                          <a:ea typeface="Calibri" panose="020F0502020204030204" pitchFamily="34" charset="0"/>
                          <a:cs typeface="Arial" panose="020B0604020202020204" pitchFamily="34" charset="0"/>
                        </a:rPr>
                        <a:t>Parks</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232361">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29 de marzo de 2017</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Sala de Concejo</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Reunión de trabajo </a:t>
                      </a:r>
                      <a:r>
                        <a:rPr lang="es-EC" sz="1000" kern="50" dirty="0" err="1">
                          <a:effectLst/>
                          <a:latin typeface="Calibri" panose="020F0502020204030204" pitchFamily="34" charset="0"/>
                          <a:ea typeface="Calibri" panose="020F0502020204030204" pitchFamily="34" charset="0"/>
                          <a:cs typeface="Arial" panose="020B0604020202020204" pitchFamily="34" charset="0"/>
                        </a:rPr>
                        <a:t>Food</a:t>
                      </a:r>
                      <a:r>
                        <a:rPr lang="es-EC" sz="1000" kern="50" dirty="0">
                          <a:effectLst/>
                          <a:latin typeface="Calibri" panose="020F0502020204030204" pitchFamily="34" charset="0"/>
                          <a:ea typeface="Calibri" panose="020F0502020204030204" pitchFamily="34" charset="0"/>
                          <a:cs typeface="Arial" panose="020B0604020202020204" pitchFamily="34" charset="0"/>
                        </a:rPr>
                        <a:t> </a:t>
                      </a:r>
                      <a:r>
                        <a:rPr lang="es-EC" sz="1000" kern="50" dirty="0" err="1">
                          <a:effectLst/>
                          <a:latin typeface="Calibri" panose="020F0502020204030204" pitchFamily="34" charset="0"/>
                          <a:ea typeface="Calibri" panose="020F0502020204030204" pitchFamily="34" charset="0"/>
                          <a:cs typeface="Arial" panose="020B0604020202020204" pitchFamily="34" charset="0"/>
                        </a:rPr>
                        <a:t>Parks</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339356">
                <a:tc>
                  <a:txBody>
                    <a:bodyPr/>
                    <a:lstStyle/>
                    <a:p>
                      <a:pPr algn="ctr">
                        <a:lnSpc>
                          <a:spcPct val="115000"/>
                        </a:lnSpc>
                        <a:spcAft>
                          <a:spcPts val="0"/>
                        </a:spcAft>
                      </a:pPr>
                      <a:r>
                        <a:rPr lang="es-EC" sz="1000" kern="50">
                          <a:effectLst/>
                          <a:latin typeface="Calibri" panose="020F0502020204030204" pitchFamily="34" charset="0"/>
                          <a:ea typeface="Calibri" panose="020F0502020204030204" pitchFamily="34" charset="0"/>
                          <a:cs typeface="Arial" panose="020B0604020202020204" pitchFamily="34" charset="0"/>
                        </a:rPr>
                        <a:t>04 de abril de 2017</a:t>
                      </a:r>
                      <a:endParaRPr lang="es-EC" sz="1000" kern="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S" sz="1000" kern="50" dirty="0">
                          <a:effectLst/>
                          <a:latin typeface="Calibri" panose="020F0502020204030204" pitchFamily="34" charset="0"/>
                          <a:ea typeface="Calibri" panose="020F0502020204030204" pitchFamily="34" charset="0"/>
                          <a:cs typeface="Times New Roman" panose="02020603050405020304" pitchFamily="18" charset="0"/>
                        </a:rPr>
                        <a:t>Dirección Metropolitana de Servicios Ciudadanos</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Reunión de trabajo </a:t>
                      </a:r>
                      <a:r>
                        <a:rPr lang="es-EC" sz="1000" kern="50" dirty="0" err="1">
                          <a:effectLst/>
                          <a:latin typeface="Calibri" panose="020F0502020204030204" pitchFamily="34" charset="0"/>
                          <a:ea typeface="Calibri" panose="020F0502020204030204" pitchFamily="34" charset="0"/>
                          <a:cs typeface="Arial" panose="020B0604020202020204" pitchFamily="34" charset="0"/>
                        </a:rPr>
                        <a:t>Food</a:t>
                      </a:r>
                      <a:r>
                        <a:rPr lang="es-EC" sz="1000" kern="50" dirty="0">
                          <a:effectLst/>
                          <a:latin typeface="Calibri" panose="020F0502020204030204" pitchFamily="34" charset="0"/>
                          <a:ea typeface="Calibri" panose="020F0502020204030204" pitchFamily="34" charset="0"/>
                          <a:cs typeface="Arial" panose="020B0604020202020204" pitchFamily="34" charset="0"/>
                        </a:rPr>
                        <a:t> </a:t>
                      </a:r>
                      <a:r>
                        <a:rPr lang="es-EC" sz="1000" kern="50" dirty="0" err="1">
                          <a:effectLst/>
                          <a:latin typeface="Calibri" panose="020F0502020204030204" pitchFamily="34" charset="0"/>
                          <a:ea typeface="Calibri" panose="020F0502020204030204" pitchFamily="34" charset="0"/>
                          <a:cs typeface="Arial" panose="020B0604020202020204" pitchFamily="34" charset="0"/>
                        </a:rPr>
                        <a:t>Parks</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232361">
                <a:tc>
                  <a:txBody>
                    <a:bodyPr/>
                    <a:lstStyle/>
                    <a:p>
                      <a:pPr algn="ctr">
                        <a:lnSpc>
                          <a:spcPct val="115000"/>
                        </a:lnSpc>
                        <a:spcAft>
                          <a:spcPts val="0"/>
                        </a:spcAft>
                      </a:pPr>
                      <a:r>
                        <a:rPr lang="es-EC" sz="1000" kern="50">
                          <a:effectLst/>
                          <a:latin typeface="Calibri" panose="020F0502020204030204" pitchFamily="34" charset="0"/>
                          <a:ea typeface="Calibri" panose="020F0502020204030204" pitchFamily="34" charset="0"/>
                          <a:cs typeface="Arial" panose="020B0604020202020204" pitchFamily="34" charset="0"/>
                        </a:rPr>
                        <a:t>05 de abril de 2017</a:t>
                      </a:r>
                      <a:endParaRPr lang="es-EC" sz="1000" kern="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Sala de Concejo</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Reunión de trabajo </a:t>
                      </a:r>
                      <a:r>
                        <a:rPr lang="es-EC" sz="1000" kern="50" dirty="0" err="1">
                          <a:effectLst/>
                          <a:latin typeface="Calibri" panose="020F0502020204030204" pitchFamily="34" charset="0"/>
                          <a:ea typeface="Calibri" panose="020F0502020204030204" pitchFamily="34" charset="0"/>
                          <a:cs typeface="Arial" panose="020B0604020202020204" pitchFamily="34" charset="0"/>
                        </a:rPr>
                        <a:t>Food</a:t>
                      </a:r>
                      <a:r>
                        <a:rPr lang="es-EC" sz="1000" kern="50" dirty="0">
                          <a:effectLst/>
                          <a:latin typeface="Calibri" panose="020F0502020204030204" pitchFamily="34" charset="0"/>
                          <a:ea typeface="Calibri" panose="020F0502020204030204" pitchFamily="34" charset="0"/>
                          <a:cs typeface="Arial" panose="020B0604020202020204" pitchFamily="34" charset="0"/>
                        </a:rPr>
                        <a:t> </a:t>
                      </a:r>
                      <a:r>
                        <a:rPr lang="es-EC" sz="1000" kern="50" dirty="0" err="1">
                          <a:effectLst/>
                          <a:latin typeface="Calibri" panose="020F0502020204030204" pitchFamily="34" charset="0"/>
                          <a:ea typeface="Calibri" panose="020F0502020204030204" pitchFamily="34" charset="0"/>
                          <a:cs typeface="Arial" panose="020B0604020202020204" pitchFamily="34" charset="0"/>
                        </a:rPr>
                        <a:t>Parks</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232361">
                <a:tc>
                  <a:txBody>
                    <a:bodyPr/>
                    <a:lstStyle/>
                    <a:p>
                      <a:pPr algn="ctr">
                        <a:lnSpc>
                          <a:spcPct val="115000"/>
                        </a:lnSpc>
                        <a:spcAft>
                          <a:spcPts val="0"/>
                        </a:spcAft>
                      </a:pPr>
                      <a:r>
                        <a:rPr lang="es-EC" sz="1000" kern="50">
                          <a:effectLst/>
                          <a:latin typeface="Calibri" panose="020F0502020204030204" pitchFamily="34" charset="0"/>
                          <a:ea typeface="Calibri" panose="020F0502020204030204" pitchFamily="34" charset="0"/>
                          <a:cs typeface="Arial" panose="020B0604020202020204" pitchFamily="34" charset="0"/>
                        </a:rPr>
                        <a:t>12 de abril de 2017</a:t>
                      </a:r>
                      <a:endParaRPr lang="es-EC" sz="1000" kern="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Sala de Concejo</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Reunión de trabajo </a:t>
                      </a:r>
                      <a:r>
                        <a:rPr lang="es-EC" sz="1000" kern="50" dirty="0" err="1">
                          <a:effectLst/>
                          <a:latin typeface="Calibri" panose="020F0502020204030204" pitchFamily="34" charset="0"/>
                          <a:ea typeface="Calibri" panose="020F0502020204030204" pitchFamily="34" charset="0"/>
                          <a:cs typeface="Arial" panose="020B0604020202020204" pitchFamily="34" charset="0"/>
                        </a:rPr>
                        <a:t>Food</a:t>
                      </a:r>
                      <a:r>
                        <a:rPr lang="es-EC" sz="1000" kern="50" dirty="0">
                          <a:effectLst/>
                          <a:latin typeface="Calibri" panose="020F0502020204030204" pitchFamily="34" charset="0"/>
                          <a:ea typeface="Calibri" panose="020F0502020204030204" pitchFamily="34" charset="0"/>
                          <a:cs typeface="Arial" panose="020B0604020202020204" pitchFamily="34" charset="0"/>
                        </a:rPr>
                        <a:t> </a:t>
                      </a:r>
                      <a:r>
                        <a:rPr lang="es-EC" sz="1000" kern="50" dirty="0" err="1">
                          <a:effectLst/>
                          <a:latin typeface="Calibri" panose="020F0502020204030204" pitchFamily="34" charset="0"/>
                          <a:ea typeface="Calibri" panose="020F0502020204030204" pitchFamily="34" charset="0"/>
                          <a:cs typeface="Arial" panose="020B0604020202020204" pitchFamily="34" charset="0"/>
                        </a:rPr>
                        <a:t>Parks</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339356">
                <a:tc>
                  <a:txBody>
                    <a:bodyPr/>
                    <a:lstStyle/>
                    <a:p>
                      <a:pPr algn="ctr">
                        <a:lnSpc>
                          <a:spcPct val="115000"/>
                        </a:lnSpc>
                        <a:spcAft>
                          <a:spcPts val="0"/>
                        </a:spcAft>
                      </a:pPr>
                      <a:r>
                        <a:rPr lang="es-EC" sz="1000" kern="50">
                          <a:effectLst/>
                          <a:latin typeface="Calibri" panose="020F0502020204030204" pitchFamily="34" charset="0"/>
                          <a:ea typeface="Calibri" panose="020F0502020204030204" pitchFamily="34" charset="0"/>
                          <a:cs typeface="Arial" panose="020B0604020202020204" pitchFamily="34" charset="0"/>
                        </a:rPr>
                        <a:t>18 de abril de 2017</a:t>
                      </a:r>
                      <a:endParaRPr lang="es-EC" sz="1000" kern="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S" sz="1000" kern="50">
                          <a:effectLst/>
                          <a:latin typeface="Calibri" panose="020F0502020204030204" pitchFamily="34" charset="0"/>
                          <a:ea typeface="Calibri" panose="020F0502020204030204" pitchFamily="34" charset="0"/>
                          <a:cs typeface="Times New Roman" panose="02020603050405020304" pitchFamily="18" charset="0"/>
                        </a:rPr>
                        <a:t>Quito Turismo</a:t>
                      </a:r>
                      <a:endParaRPr lang="es-EC" sz="1000" kern="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Revisión con Secretaría de Ambiente sobre Anexos Técnicos OM 125- </a:t>
                      </a:r>
                      <a:r>
                        <a:rPr lang="es-EC" sz="1000" kern="50" dirty="0" err="1">
                          <a:effectLst/>
                          <a:latin typeface="Calibri" panose="020F0502020204030204" pitchFamily="34" charset="0"/>
                          <a:ea typeface="Calibri" panose="020F0502020204030204" pitchFamily="34" charset="0"/>
                          <a:cs typeface="Arial" panose="020B0604020202020204" pitchFamily="34" charset="0"/>
                        </a:rPr>
                        <a:t>Food</a:t>
                      </a:r>
                      <a:r>
                        <a:rPr lang="es-EC" sz="1000" kern="50" dirty="0">
                          <a:effectLst/>
                          <a:latin typeface="Calibri" panose="020F0502020204030204" pitchFamily="34" charset="0"/>
                          <a:ea typeface="Calibri" panose="020F0502020204030204" pitchFamily="34" charset="0"/>
                          <a:cs typeface="Arial" panose="020B0604020202020204" pitchFamily="34" charset="0"/>
                        </a:rPr>
                        <a:t> </a:t>
                      </a:r>
                      <a:r>
                        <a:rPr lang="es-EC" sz="1000" kern="50" dirty="0" err="1">
                          <a:effectLst/>
                          <a:latin typeface="Calibri" panose="020F0502020204030204" pitchFamily="34" charset="0"/>
                          <a:ea typeface="Calibri" panose="020F0502020204030204" pitchFamily="34" charset="0"/>
                          <a:cs typeface="Arial" panose="020B0604020202020204" pitchFamily="34" charset="0"/>
                        </a:rPr>
                        <a:t>Parks</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339356">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18 de abril de 2017</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S" sz="1000" kern="50">
                          <a:effectLst/>
                          <a:latin typeface="Calibri" panose="020F0502020204030204" pitchFamily="34" charset="0"/>
                          <a:ea typeface="Calibri" panose="020F0502020204030204" pitchFamily="34" charset="0"/>
                          <a:cs typeface="Times New Roman" panose="02020603050405020304" pitchFamily="18" charset="0"/>
                        </a:rPr>
                        <a:t>Dirección Metropolitana de Servicios Ciudadanos</a:t>
                      </a:r>
                      <a:endParaRPr lang="es-EC" sz="1000" kern="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Anexos Técnicos OM 125- </a:t>
                      </a:r>
                      <a:r>
                        <a:rPr lang="es-EC" sz="1000" kern="50" dirty="0" err="1">
                          <a:effectLst/>
                          <a:latin typeface="Calibri" panose="020F0502020204030204" pitchFamily="34" charset="0"/>
                          <a:ea typeface="Calibri" panose="020F0502020204030204" pitchFamily="34" charset="0"/>
                          <a:cs typeface="Arial" panose="020B0604020202020204" pitchFamily="34" charset="0"/>
                        </a:rPr>
                        <a:t>Food</a:t>
                      </a:r>
                      <a:r>
                        <a:rPr lang="es-EC" sz="1000" kern="50" dirty="0">
                          <a:effectLst/>
                          <a:latin typeface="Calibri" panose="020F0502020204030204" pitchFamily="34" charset="0"/>
                          <a:ea typeface="Calibri" panose="020F0502020204030204" pitchFamily="34" charset="0"/>
                          <a:cs typeface="Arial" panose="020B0604020202020204" pitchFamily="34" charset="0"/>
                        </a:rPr>
                        <a:t> </a:t>
                      </a:r>
                      <a:r>
                        <a:rPr lang="es-EC" sz="1000" kern="50" dirty="0" err="1">
                          <a:effectLst/>
                          <a:latin typeface="Calibri" panose="020F0502020204030204" pitchFamily="34" charset="0"/>
                          <a:ea typeface="Calibri" panose="020F0502020204030204" pitchFamily="34" charset="0"/>
                          <a:cs typeface="Arial" panose="020B0604020202020204" pitchFamily="34" charset="0"/>
                        </a:rPr>
                        <a:t>Parks</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232361">
                <a:tc>
                  <a:txBody>
                    <a:bodyPr/>
                    <a:lstStyle/>
                    <a:p>
                      <a:pPr algn="ctr">
                        <a:lnSpc>
                          <a:spcPct val="115000"/>
                        </a:lnSpc>
                        <a:spcAft>
                          <a:spcPts val="0"/>
                        </a:spcAft>
                      </a:pPr>
                      <a:r>
                        <a:rPr lang="es-EC" sz="1000" kern="50" dirty="0" smtClean="0">
                          <a:effectLst/>
                          <a:latin typeface="Calibri" panose="020F0502020204030204" pitchFamily="34" charset="0"/>
                          <a:ea typeface="Calibri" panose="020F0502020204030204" pitchFamily="34" charset="0"/>
                          <a:cs typeface="Times New Roman" panose="02020603050405020304" pitchFamily="18" charset="0"/>
                        </a:rPr>
                        <a:t>13 de julio de 2017</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smtClean="0">
                          <a:effectLst/>
                          <a:latin typeface="Calibri" panose="020F0502020204030204" pitchFamily="34" charset="0"/>
                          <a:ea typeface="Calibri" panose="020F0502020204030204" pitchFamily="34" charset="0"/>
                          <a:cs typeface="Arial" panose="020B0604020202020204" pitchFamily="34" charset="0"/>
                        </a:rPr>
                        <a:t>Concejo Metropolitano Segundo Piso Sala 4</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Reunión de trabajo </a:t>
                      </a:r>
                      <a:r>
                        <a:rPr lang="es-EC" sz="1000" kern="50" dirty="0" err="1">
                          <a:effectLst/>
                          <a:latin typeface="Calibri" panose="020F0502020204030204" pitchFamily="34" charset="0"/>
                          <a:ea typeface="Calibri" panose="020F0502020204030204" pitchFamily="34" charset="0"/>
                          <a:cs typeface="Arial" panose="020B0604020202020204" pitchFamily="34" charset="0"/>
                        </a:rPr>
                        <a:t>Food</a:t>
                      </a:r>
                      <a:r>
                        <a:rPr lang="es-EC" sz="1000" kern="50" dirty="0">
                          <a:effectLst/>
                          <a:latin typeface="Calibri" panose="020F0502020204030204" pitchFamily="34" charset="0"/>
                          <a:ea typeface="Calibri" panose="020F0502020204030204" pitchFamily="34" charset="0"/>
                          <a:cs typeface="Arial" panose="020B0604020202020204" pitchFamily="34" charset="0"/>
                        </a:rPr>
                        <a:t> </a:t>
                      </a:r>
                      <a:r>
                        <a:rPr lang="es-EC" sz="1000" kern="50" dirty="0" err="1">
                          <a:effectLst/>
                          <a:latin typeface="Calibri" panose="020F0502020204030204" pitchFamily="34" charset="0"/>
                          <a:ea typeface="Calibri" panose="020F0502020204030204" pitchFamily="34" charset="0"/>
                          <a:cs typeface="Arial" panose="020B0604020202020204" pitchFamily="34" charset="0"/>
                        </a:rPr>
                        <a:t>Parks</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339356">
                <a:tc>
                  <a:txBody>
                    <a:bodyPr/>
                    <a:lstStyle/>
                    <a:p>
                      <a:pPr algn="ctr">
                        <a:lnSpc>
                          <a:spcPct val="115000"/>
                        </a:lnSpc>
                        <a:spcAft>
                          <a:spcPts val="0"/>
                        </a:spcAft>
                      </a:pPr>
                      <a:r>
                        <a:rPr lang="es-EC" sz="1000" kern="50" dirty="0" smtClean="0">
                          <a:effectLst/>
                          <a:latin typeface="Calibri" panose="020F0502020204030204" pitchFamily="34" charset="0"/>
                          <a:ea typeface="Calibri" panose="020F0502020204030204" pitchFamily="34" charset="0"/>
                          <a:cs typeface="Times New Roman" panose="02020603050405020304" pitchFamily="18" charset="0"/>
                        </a:rPr>
                        <a:t>14de agosto de 2017</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smtClean="0">
                          <a:effectLst/>
                          <a:latin typeface="Calibri" panose="020F0502020204030204" pitchFamily="34" charset="0"/>
                          <a:ea typeface="Calibri" panose="020F0502020204030204" pitchFamily="34" charset="0"/>
                          <a:cs typeface="Arial" panose="020B0604020202020204" pitchFamily="34" charset="0"/>
                        </a:rPr>
                        <a:t>Secretaría de Desarrollo Productivo</a:t>
                      </a:r>
                      <a:r>
                        <a:rPr lang="es-EC" sz="1000" kern="50" baseline="0" dirty="0" smtClean="0">
                          <a:effectLst/>
                          <a:latin typeface="Calibri" panose="020F0502020204030204" pitchFamily="34" charset="0"/>
                          <a:ea typeface="Calibri" panose="020F0502020204030204" pitchFamily="34" charset="0"/>
                          <a:cs typeface="Arial" panose="020B0604020202020204" pitchFamily="34" charset="0"/>
                        </a:rPr>
                        <a:t> y Competitividad</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Reunión de trabajo </a:t>
                      </a:r>
                      <a:r>
                        <a:rPr lang="es-EC" sz="1000" kern="50" dirty="0" err="1">
                          <a:effectLst/>
                          <a:latin typeface="Calibri" panose="020F0502020204030204" pitchFamily="34" charset="0"/>
                          <a:ea typeface="Calibri" panose="020F0502020204030204" pitchFamily="34" charset="0"/>
                          <a:cs typeface="Arial" panose="020B0604020202020204" pitchFamily="34" charset="0"/>
                        </a:rPr>
                        <a:t>Food</a:t>
                      </a:r>
                      <a:r>
                        <a:rPr lang="es-EC" sz="1000" kern="50" dirty="0">
                          <a:effectLst/>
                          <a:latin typeface="Calibri" panose="020F0502020204030204" pitchFamily="34" charset="0"/>
                          <a:ea typeface="Calibri" panose="020F0502020204030204" pitchFamily="34" charset="0"/>
                          <a:cs typeface="Arial" panose="020B0604020202020204" pitchFamily="34" charset="0"/>
                        </a:rPr>
                        <a:t> </a:t>
                      </a:r>
                      <a:r>
                        <a:rPr lang="es-EC" sz="1000" kern="50" dirty="0" err="1">
                          <a:effectLst/>
                          <a:latin typeface="Calibri" panose="020F0502020204030204" pitchFamily="34" charset="0"/>
                          <a:ea typeface="Calibri" panose="020F0502020204030204" pitchFamily="34" charset="0"/>
                          <a:cs typeface="Arial" panose="020B0604020202020204" pitchFamily="34" charset="0"/>
                        </a:rPr>
                        <a:t>Parks</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322999">
                <a:tc>
                  <a:txBody>
                    <a:bodyPr/>
                    <a:lstStyle/>
                    <a:p>
                      <a:pPr algn="ctr">
                        <a:lnSpc>
                          <a:spcPct val="115000"/>
                        </a:lnSpc>
                        <a:spcAft>
                          <a:spcPts val="0"/>
                        </a:spcAft>
                      </a:pPr>
                      <a:r>
                        <a:rPr lang="es-EC" sz="1000" kern="50" dirty="0" smtClean="0">
                          <a:effectLst/>
                          <a:latin typeface="Calibri" panose="020F0502020204030204" pitchFamily="34" charset="0"/>
                          <a:ea typeface="Calibri" panose="020F0502020204030204" pitchFamily="34" charset="0"/>
                          <a:cs typeface="Times New Roman" panose="02020603050405020304" pitchFamily="18" charset="0"/>
                        </a:rPr>
                        <a:t>28 de agosto de 2017</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Sala de Concejo</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a:effectLst/>
                          <a:latin typeface="Calibri" panose="020F0502020204030204" pitchFamily="34" charset="0"/>
                          <a:ea typeface="Calibri" panose="020F0502020204030204" pitchFamily="34" charset="0"/>
                          <a:cs typeface="Arial" panose="020B0604020202020204" pitchFamily="34" charset="0"/>
                        </a:rPr>
                        <a:t>Reunión de trabajo </a:t>
                      </a:r>
                      <a:r>
                        <a:rPr lang="es-EC" sz="1000" kern="50" dirty="0" err="1">
                          <a:effectLst/>
                          <a:latin typeface="Calibri" panose="020F0502020204030204" pitchFamily="34" charset="0"/>
                          <a:ea typeface="Calibri" panose="020F0502020204030204" pitchFamily="34" charset="0"/>
                          <a:cs typeface="Arial" panose="020B0604020202020204" pitchFamily="34" charset="0"/>
                        </a:rPr>
                        <a:t>Food</a:t>
                      </a:r>
                      <a:r>
                        <a:rPr lang="es-EC" sz="1000" kern="50" dirty="0">
                          <a:effectLst/>
                          <a:latin typeface="Calibri" panose="020F0502020204030204" pitchFamily="34" charset="0"/>
                          <a:ea typeface="Calibri" panose="020F0502020204030204" pitchFamily="34" charset="0"/>
                          <a:cs typeface="Arial" panose="020B0604020202020204" pitchFamily="34" charset="0"/>
                        </a:rPr>
                        <a:t> </a:t>
                      </a:r>
                      <a:r>
                        <a:rPr lang="es-EC" sz="1000" kern="50" dirty="0" err="1">
                          <a:effectLst/>
                          <a:latin typeface="Calibri" panose="020F0502020204030204" pitchFamily="34" charset="0"/>
                          <a:ea typeface="Calibri" panose="020F0502020204030204" pitchFamily="34" charset="0"/>
                          <a:cs typeface="Arial" panose="020B0604020202020204" pitchFamily="34" charset="0"/>
                        </a:rPr>
                        <a:t>Parks</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509034">
                <a:tc>
                  <a:txBody>
                    <a:bodyPr/>
                    <a:lstStyle/>
                    <a:p>
                      <a:pPr algn="ctr">
                        <a:lnSpc>
                          <a:spcPct val="115000"/>
                        </a:lnSpc>
                        <a:spcAft>
                          <a:spcPts val="0"/>
                        </a:spcAft>
                      </a:pPr>
                      <a:r>
                        <a:rPr lang="es-EC" sz="1000" kern="50" dirty="0" smtClean="0">
                          <a:effectLst/>
                          <a:latin typeface="Calibri" panose="020F0502020204030204" pitchFamily="34" charset="0"/>
                          <a:ea typeface="Calibri" panose="020F0502020204030204" pitchFamily="34" charset="0"/>
                          <a:cs typeface="Times New Roman" panose="02020603050405020304" pitchFamily="18" charset="0"/>
                        </a:rPr>
                        <a:t>29 de agosto de 2017</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000" kern="50" dirty="0" smtClean="0">
                          <a:effectLst/>
                          <a:latin typeface="Calibri" panose="020F0502020204030204" pitchFamily="34" charset="0"/>
                          <a:ea typeface="Calibri" panose="020F0502020204030204" pitchFamily="34" charset="0"/>
                          <a:cs typeface="Times New Roman" panose="02020603050405020304" pitchFamily="18" charset="0"/>
                        </a:rPr>
                        <a:t>CAPTUR</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algn="ctr" defTabSz="914400" rtl="0" eaLnBrk="1" latinLnBrk="0" hangingPunct="1">
                        <a:lnSpc>
                          <a:spcPct val="115000"/>
                        </a:lnSpc>
                        <a:spcAft>
                          <a:spcPts val="0"/>
                        </a:spcAft>
                      </a:pPr>
                      <a:endParaRPr lang="es-EC" sz="1000" kern="50" dirty="0" smtClean="0">
                        <a:solidFill>
                          <a:schemeClr val="dk1"/>
                        </a:solidFill>
                        <a:effectLst/>
                        <a:latin typeface="Calibri" panose="020F0502020204030204" pitchFamily="34" charset="0"/>
                        <a:ea typeface="Calibri" panose="020F0502020204030204" pitchFamily="34" charset="0"/>
                        <a:cs typeface="Arial" panose="020B0604020202020204" pitchFamily="34" charset="0"/>
                      </a:endParaRPr>
                    </a:p>
                    <a:p>
                      <a:pPr marL="0" algn="ctr" defTabSz="914400" rtl="0" eaLnBrk="1" latinLnBrk="0" hangingPunct="1">
                        <a:lnSpc>
                          <a:spcPct val="115000"/>
                        </a:lnSpc>
                        <a:spcAft>
                          <a:spcPts val="0"/>
                        </a:spcAft>
                      </a:pPr>
                      <a:r>
                        <a:rPr lang="es-EC" sz="1000" kern="50" dirty="0" smtClean="0">
                          <a:solidFill>
                            <a:schemeClr val="dk1"/>
                          </a:solidFill>
                          <a:effectLst/>
                          <a:latin typeface="Calibri" panose="020F0502020204030204" pitchFamily="34" charset="0"/>
                          <a:ea typeface="Calibri" panose="020F0502020204030204" pitchFamily="34" charset="0"/>
                          <a:cs typeface="Arial" panose="020B0604020202020204" pitchFamily="34" charset="0"/>
                        </a:rPr>
                        <a:t>Reunión de trabajo </a:t>
                      </a:r>
                      <a:r>
                        <a:rPr lang="es-EC" sz="1000" kern="50" dirty="0" err="1" smtClean="0">
                          <a:solidFill>
                            <a:schemeClr val="dk1"/>
                          </a:solidFill>
                          <a:effectLst/>
                          <a:latin typeface="Calibri" panose="020F0502020204030204" pitchFamily="34" charset="0"/>
                          <a:ea typeface="Calibri" panose="020F0502020204030204" pitchFamily="34" charset="0"/>
                          <a:cs typeface="Arial" panose="020B0604020202020204" pitchFamily="34" charset="0"/>
                        </a:rPr>
                        <a:t>Food</a:t>
                      </a:r>
                      <a:r>
                        <a:rPr lang="es-EC" sz="1000" kern="50" dirty="0" smtClean="0">
                          <a:solidFill>
                            <a:schemeClr val="dk1"/>
                          </a:solidFill>
                          <a:effectLst/>
                          <a:latin typeface="Calibri" panose="020F0502020204030204" pitchFamily="34" charset="0"/>
                          <a:ea typeface="Calibri" panose="020F0502020204030204" pitchFamily="34" charset="0"/>
                          <a:cs typeface="Arial" panose="020B0604020202020204" pitchFamily="34" charset="0"/>
                        </a:rPr>
                        <a:t> </a:t>
                      </a:r>
                      <a:r>
                        <a:rPr lang="es-EC" sz="1000" kern="50" dirty="0" err="1" smtClean="0">
                          <a:solidFill>
                            <a:schemeClr val="dk1"/>
                          </a:solidFill>
                          <a:effectLst/>
                          <a:latin typeface="Calibri" panose="020F0502020204030204" pitchFamily="34" charset="0"/>
                          <a:ea typeface="Calibri" panose="020F0502020204030204" pitchFamily="34" charset="0"/>
                          <a:cs typeface="Arial" panose="020B0604020202020204" pitchFamily="34" charset="0"/>
                        </a:rPr>
                        <a:t>Parks</a:t>
                      </a:r>
                      <a:endParaRPr lang="es-EC" sz="1000" kern="50" dirty="0" smtClean="0">
                        <a:solidFill>
                          <a:schemeClr val="dk1"/>
                        </a:solidFill>
                        <a:effectLst/>
                        <a:latin typeface="Calibri" panose="020F0502020204030204" pitchFamily="34" charset="0"/>
                        <a:ea typeface="Calibri" panose="020F0502020204030204" pitchFamily="34" charset="0"/>
                        <a:cs typeface="Arial" panose="020B0604020202020204" pitchFamily="34" charset="0"/>
                      </a:endParaRPr>
                    </a:p>
                    <a:p>
                      <a:pPr marL="0" algn="ctr" defTabSz="914400" rtl="0" eaLnBrk="1" latinLnBrk="0" hangingPunct="1">
                        <a:lnSpc>
                          <a:spcPct val="115000"/>
                        </a:lnSpc>
                        <a:spcAft>
                          <a:spcPts val="0"/>
                        </a:spcAft>
                      </a:pPr>
                      <a:endParaRPr lang="es-EC" sz="1000" kern="50" dirty="0">
                        <a:solidFill>
                          <a:schemeClr val="dk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chemeClr val="bg1"/>
                    </a:solidFill>
                  </a:tcPr>
                </a:tc>
              </a:tr>
            </a:tbl>
          </a:graphicData>
        </a:graphic>
      </p:graphicFrame>
      <p:sp>
        <p:nvSpPr>
          <p:cNvPr id="5" name="TextBox 3"/>
          <p:cNvSpPr txBox="1"/>
          <p:nvPr/>
        </p:nvSpPr>
        <p:spPr>
          <a:xfrm>
            <a:off x="736979" y="5892705"/>
            <a:ext cx="9679501" cy="58477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s-ES_tradnl" sz="1600" dirty="0"/>
              <a:t>Resultado: El MDQ aceptó la propuesta de regularización de Quito Turismo, que consiste en aplicar el Reglamento de alimentos y bebidas a toda la plaza como “un solo establecimiento”</a:t>
            </a:r>
            <a:endParaRPr lang="es-ES_tradnl" sz="1600" dirty="0"/>
          </a:p>
        </p:txBody>
      </p:sp>
    </p:spTree>
    <p:extLst>
      <p:ext uri="{BB962C8B-B14F-4D97-AF65-F5344CB8AC3E}">
        <p14:creationId xmlns:p14="http://schemas.microsoft.com/office/powerpoint/2010/main" val="90307881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6010" y="421432"/>
            <a:ext cx="8229600" cy="609600"/>
          </a:xfrm>
        </p:spPr>
        <p:txBody>
          <a:bodyPr/>
          <a:lstStyle/>
          <a:p>
            <a:r>
              <a:rPr lang="es-EC" sz="3200" b="1" dirty="0">
                <a:effectLst>
                  <a:outerShdw blurRad="38100" dist="38100" dir="2700000" algn="tl">
                    <a:srgbClr val="000000">
                      <a:alpha val="43137"/>
                    </a:srgbClr>
                  </a:outerShdw>
                </a:effectLst>
              </a:rPr>
              <a:t>Asamblea Barrial La Mariscal</a:t>
            </a:r>
            <a:endParaRPr lang="es-EC" sz="3200"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855579606"/>
              </p:ext>
            </p:extLst>
          </p:nvPr>
        </p:nvGraphicFramePr>
        <p:xfrm>
          <a:off x="1991544" y="1091820"/>
          <a:ext cx="7657422" cy="4679836"/>
        </p:xfrm>
        <a:graphic>
          <a:graphicData uri="http://schemas.openxmlformats.org/drawingml/2006/table">
            <a:tbl>
              <a:tblPr firstRow="1" bandRow="1">
                <a:tableStyleId>{21E4AEA4-8DFA-4A89-87EB-49C32662AFE0}</a:tableStyleId>
              </a:tblPr>
              <a:tblGrid>
                <a:gridCol w="2552474"/>
                <a:gridCol w="2552474"/>
                <a:gridCol w="2552474"/>
              </a:tblGrid>
              <a:tr h="527683">
                <a:tc>
                  <a:txBody>
                    <a:bodyPr/>
                    <a:lstStyle/>
                    <a:p>
                      <a:pPr algn="ctr">
                        <a:lnSpc>
                          <a:spcPct val="115000"/>
                        </a:lnSpc>
                        <a:spcAft>
                          <a:spcPts val="0"/>
                        </a:spcAft>
                      </a:pPr>
                      <a:r>
                        <a:rPr lang="es-EC" sz="1000" kern="50" dirty="0">
                          <a:effectLst/>
                        </a:rPr>
                        <a:t>Fecha</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c>
                  <a:txBody>
                    <a:bodyPr/>
                    <a:lstStyle/>
                    <a:p>
                      <a:pPr algn="ctr">
                        <a:lnSpc>
                          <a:spcPct val="115000"/>
                        </a:lnSpc>
                        <a:spcAft>
                          <a:spcPts val="0"/>
                        </a:spcAft>
                      </a:pPr>
                      <a:r>
                        <a:rPr lang="es-EC" sz="1000" kern="50" dirty="0">
                          <a:effectLst/>
                        </a:rPr>
                        <a:t>Convocado por y lugar</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c>
                  <a:txBody>
                    <a:bodyPr/>
                    <a:lstStyle/>
                    <a:p>
                      <a:pPr algn="ctr">
                        <a:lnSpc>
                          <a:spcPct val="115000"/>
                        </a:lnSpc>
                        <a:spcAft>
                          <a:spcPts val="0"/>
                        </a:spcAft>
                      </a:pPr>
                      <a:r>
                        <a:rPr lang="es-EC" sz="1000" kern="50" dirty="0">
                          <a:effectLst/>
                        </a:rPr>
                        <a:t>Motivo</a:t>
                      </a:r>
                      <a:endParaRPr lang="es-EC" sz="10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r>
              <a:tr h="548645">
                <a:tc>
                  <a:txBody>
                    <a:bodyPr/>
                    <a:lstStyle/>
                    <a:p>
                      <a:pPr algn="ctr">
                        <a:lnSpc>
                          <a:spcPct val="115000"/>
                        </a:lnSpc>
                        <a:spcAft>
                          <a:spcPts val="0"/>
                        </a:spcAft>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14 de agosto de 2017</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Administración Especial</a:t>
                      </a:r>
                      <a:r>
                        <a:rPr lang="es-EC" sz="1100" kern="50" baseline="0" dirty="0" smtClean="0">
                          <a:effectLst/>
                          <a:latin typeface="Calibri" panose="020F0502020204030204" pitchFamily="34" charset="0"/>
                          <a:ea typeface="Calibri" panose="020F0502020204030204" pitchFamily="34" charset="0"/>
                          <a:cs typeface="Times New Roman" panose="02020603050405020304" pitchFamily="18" charset="0"/>
                        </a:rPr>
                        <a:t> Turística La Mariscal</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100" dirty="0" smtClean="0"/>
                        <a:t>Mesa de trabajo La Mariscal pedidos urgentes- Dirigentes La Mariscal</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548645">
                <a:tc>
                  <a:txBody>
                    <a:bodyPr/>
                    <a:lstStyle/>
                    <a:p>
                      <a:pPr algn="ctr">
                        <a:lnSpc>
                          <a:spcPct val="115000"/>
                        </a:lnSpc>
                        <a:spcAft>
                          <a:spcPts val="0"/>
                        </a:spcAft>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22 de agosto de 2017</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Administración Especial</a:t>
                      </a:r>
                      <a:r>
                        <a:rPr lang="es-EC" sz="1100" kern="50" baseline="0" dirty="0" smtClean="0">
                          <a:effectLst/>
                          <a:latin typeface="Calibri" panose="020F0502020204030204" pitchFamily="34" charset="0"/>
                          <a:ea typeface="Calibri" panose="020F0502020204030204" pitchFamily="34" charset="0"/>
                          <a:cs typeface="Times New Roman" panose="02020603050405020304" pitchFamily="18" charset="0"/>
                        </a:rPr>
                        <a:t> Turística La Mariscal</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100" dirty="0" smtClean="0"/>
                        <a:t>Mesa de trabajo La Mariscal licenciamiento</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548645">
                <a:tc>
                  <a:txBody>
                    <a:bodyPr/>
                    <a:lstStyle/>
                    <a:p>
                      <a:pPr algn="ctr">
                        <a:lnSpc>
                          <a:spcPct val="115000"/>
                        </a:lnSpc>
                        <a:spcAft>
                          <a:spcPts val="0"/>
                        </a:spcAft>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22 de agosto de 2017</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Administración Especial</a:t>
                      </a:r>
                      <a:r>
                        <a:rPr lang="es-EC" sz="1100" kern="50" baseline="0" dirty="0" smtClean="0">
                          <a:effectLst/>
                          <a:latin typeface="Calibri" panose="020F0502020204030204" pitchFamily="34" charset="0"/>
                          <a:ea typeface="Calibri" panose="020F0502020204030204" pitchFamily="34" charset="0"/>
                          <a:cs typeface="Times New Roman" panose="02020603050405020304" pitchFamily="18" charset="0"/>
                        </a:rPr>
                        <a:t> Turística La Mariscal</a:t>
                      </a:r>
                      <a:endParaRPr lang="es-EC" sz="1100" kern="5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100" dirty="0" smtClean="0"/>
                        <a:t>Mesa de trabajo bebidas alcohólicas y horarios de apertura</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548645">
                <a:tc>
                  <a:txBody>
                    <a:bodyPr/>
                    <a:lstStyle/>
                    <a:p>
                      <a:pPr algn="ctr">
                        <a:lnSpc>
                          <a:spcPct val="115000"/>
                        </a:lnSpc>
                        <a:spcAft>
                          <a:spcPts val="0"/>
                        </a:spcAft>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04 de septiembre de 2017</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s-EC" sz="1100" kern="5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defTabSz="914400" rtl="0" eaLnBrk="1" fontAlgn="auto" latinLnBrk="0" hangingPunct="1">
                        <a:lnSpc>
                          <a:spcPct val="115000"/>
                        </a:lnSpc>
                        <a:spcBef>
                          <a:spcPts val="0"/>
                        </a:spcBef>
                        <a:spcAft>
                          <a:spcPts val="0"/>
                        </a:spcAft>
                        <a:buClrTx/>
                        <a:buSzTx/>
                        <a:buFontTx/>
                        <a:buNone/>
                        <a:tabLst/>
                        <a:defRPr/>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Administración Especial</a:t>
                      </a:r>
                      <a:r>
                        <a:rPr lang="es-EC" sz="1100" kern="50" baseline="0" dirty="0" smtClean="0">
                          <a:effectLst/>
                          <a:latin typeface="Calibri" panose="020F0502020204030204" pitchFamily="34" charset="0"/>
                          <a:ea typeface="Calibri" panose="020F0502020204030204" pitchFamily="34" charset="0"/>
                          <a:cs typeface="Times New Roman" panose="02020603050405020304" pitchFamily="18" charset="0"/>
                        </a:rPr>
                        <a:t> Turística La Mariscal</a:t>
                      </a:r>
                      <a:endParaRPr lang="es-EC" sz="1100" kern="5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100" dirty="0" smtClean="0"/>
                        <a:t>Mesa de trabajo Mariscal-Espacio público</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548645">
                <a:tc>
                  <a:txBody>
                    <a:bodyPr/>
                    <a:lstStyle/>
                    <a:p>
                      <a:pPr algn="ctr">
                        <a:lnSpc>
                          <a:spcPct val="115000"/>
                        </a:lnSpc>
                        <a:spcAft>
                          <a:spcPts val="0"/>
                        </a:spcAft>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04 de septiembre de 2017</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s-EC" sz="1100" kern="5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defTabSz="914400" rtl="0" eaLnBrk="1" fontAlgn="auto" latinLnBrk="0" hangingPunct="1">
                        <a:lnSpc>
                          <a:spcPct val="115000"/>
                        </a:lnSpc>
                        <a:spcBef>
                          <a:spcPts val="0"/>
                        </a:spcBef>
                        <a:spcAft>
                          <a:spcPts val="0"/>
                        </a:spcAft>
                        <a:buClrTx/>
                        <a:buSzTx/>
                        <a:buFontTx/>
                        <a:buNone/>
                        <a:tabLst/>
                        <a:defRPr/>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Administración Especial</a:t>
                      </a:r>
                      <a:r>
                        <a:rPr lang="es-EC" sz="1100" kern="50" baseline="0" dirty="0" smtClean="0">
                          <a:effectLst/>
                          <a:latin typeface="Calibri" panose="020F0502020204030204" pitchFamily="34" charset="0"/>
                          <a:ea typeface="Calibri" panose="020F0502020204030204" pitchFamily="34" charset="0"/>
                          <a:cs typeface="Times New Roman" panose="02020603050405020304" pitchFamily="18" charset="0"/>
                        </a:rPr>
                        <a:t> Turística La Mariscal</a:t>
                      </a:r>
                      <a:endParaRPr lang="es-EC" sz="1100" kern="5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15000"/>
                        </a:lnSpc>
                        <a:spcAft>
                          <a:spcPts val="0"/>
                        </a:spcAft>
                      </a:pPr>
                      <a:r>
                        <a:rPr lang="es-EC" sz="1100" dirty="0" smtClean="0"/>
                        <a:t>Mesa de trabajo La Mariscal </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548645">
                <a:tc>
                  <a:txBody>
                    <a:bodyPr/>
                    <a:lstStyle/>
                    <a:p>
                      <a:pPr algn="ctr">
                        <a:lnSpc>
                          <a:spcPct val="115000"/>
                        </a:lnSpc>
                        <a:spcAft>
                          <a:spcPts val="0"/>
                        </a:spcAft>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08 de septiembre de 2017</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s-EC" sz="1100" kern="5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defTabSz="914400" rtl="0" eaLnBrk="1" fontAlgn="auto" latinLnBrk="0" hangingPunct="1">
                        <a:lnSpc>
                          <a:spcPct val="115000"/>
                        </a:lnSpc>
                        <a:spcBef>
                          <a:spcPts val="0"/>
                        </a:spcBef>
                        <a:spcAft>
                          <a:spcPts val="0"/>
                        </a:spcAft>
                        <a:buClrTx/>
                        <a:buSzTx/>
                        <a:buFontTx/>
                        <a:buNone/>
                        <a:tabLst/>
                        <a:defRPr/>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Secretaria General de Coordinación Territorial y Participación Ciudadana</a:t>
                      </a:r>
                    </a:p>
                  </a:txBody>
                  <a:tcPr marL="68580" marR="68580" marT="0" marB="0" anchor="ctr">
                    <a:solidFill>
                      <a:schemeClr val="bg1"/>
                    </a:solidFill>
                  </a:tcPr>
                </a:tc>
                <a:tc>
                  <a:txBody>
                    <a:bodyPr/>
                    <a:lstStyle/>
                    <a:p>
                      <a:pPr algn="ctr">
                        <a:lnSpc>
                          <a:spcPct val="115000"/>
                        </a:lnSpc>
                        <a:spcAft>
                          <a:spcPts val="0"/>
                        </a:spcAft>
                      </a:pPr>
                      <a:r>
                        <a:rPr lang="es-EC" sz="1100" dirty="0" smtClean="0"/>
                        <a:t>Mesa de trabajo La Mariscal , previo a reunión con Alcalde</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r h="548645">
                <a:tc>
                  <a:txBody>
                    <a:bodyPr/>
                    <a:lstStyle/>
                    <a:p>
                      <a:pPr algn="ctr">
                        <a:lnSpc>
                          <a:spcPct val="115000"/>
                        </a:lnSpc>
                        <a:spcAft>
                          <a:spcPts val="0"/>
                        </a:spcAft>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19 de octubre de 2017</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s-EC" sz="1100" kern="5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defTabSz="914400" rtl="0" eaLnBrk="1" fontAlgn="auto" latinLnBrk="0" hangingPunct="1">
                        <a:lnSpc>
                          <a:spcPct val="115000"/>
                        </a:lnSpc>
                        <a:spcBef>
                          <a:spcPts val="0"/>
                        </a:spcBef>
                        <a:spcAft>
                          <a:spcPts val="0"/>
                        </a:spcAft>
                        <a:buClrTx/>
                        <a:buSzTx/>
                        <a:buFontTx/>
                        <a:buNone/>
                        <a:tabLst/>
                        <a:defRPr/>
                      </a:pPr>
                      <a:r>
                        <a:rPr lang="es-EC" sz="1100" kern="50" dirty="0" smtClean="0">
                          <a:effectLst/>
                          <a:latin typeface="Calibri" panose="020F0502020204030204" pitchFamily="34" charset="0"/>
                          <a:ea typeface="Calibri" panose="020F0502020204030204" pitchFamily="34" charset="0"/>
                          <a:cs typeface="Times New Roman" panose="02020603050405020304" pitchFamily="18" charset="0"/>
                        </a:rPr>
                        <a:t>Secretaria General de Coordinación Territorial y Participación Ciudadana</a:t>
                      </a:r>
                    </a:p>
                  </a:txBody>
                  <a:tcPr marL="68580" marR="68580" marT="0" marB="0" anchor="ctr">
                    <a:solidFill>
                      <a:schemeClr val="bg1"/>
                    </a:solidFill>
                  </a:tcPr>
                </a:tc>
                <a:tc>
                  <a:txBody>
                    <a:bodyPr/>
                    <a:lstStyle/>
                    <a:p>
                      <a:pPr algn="ctr">
                        <a:lnSpc>
                          <a:spcPct val="115000"/>
                        </a:lnSpc>
                        <a:spcAft>
                          <a:spcPts val="0"/>
                        </a:spcAft>
                      </a:pPr>
                      <a:r>
                        <a:rPr lang="es-EC" sz="1100" dirty="0" smtClean="0"/>
                        <a:t>Reunión Previa Asamblea Barrial La Mariscal</a:t>
                      </a:r>
                      <a:endParaRPr lang="es-EC" sz="1100" kern="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r>
            </a:tbl>
          </a:graphicData>
        </a:graphic>
      </p:graphicFrame>
      <p:sp>
        <p:nvSpPr>
          <p:cNvPr id="5" name="TextBox 3"/>
          <p:cNvSpPr txBox="1"/>
          <p:nvPr/>
        </p:nvSpPr>
        <p:spPr>
          <a:xfrm>
            <a:off x="1991544" y="5816425"/>
            <a:ext cx="8965092" cy="73866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s-ES_tradnl" sz="1400" dirty="0"/>
              <a:t>Resultado: La Dirección de Calidad de Quito Turismo adquirió los siguientes compromisos de mejora: Capacitación a Técnicos de Calidad, revisión de procedimiento de inspecciones, revisión de estándares de normativa técnica, medición de niveles de satisfacción, incremento de técnicos de calidad para inspecciones. </a:t>
            </a:r>
            <a:endParaRPr lang="es-ES_tradnl" sz="1400" dirty="0"/>
          </a:p>
        </p:txBody>
      </p:sp>
    </p:spTree>
    <p:extLst>
      <p:ext uri="{BB962C8B-B14F-4D97-AF65-F5344CB8AC3E}">
        <p14:creationId xmlns:p14="http://schemas.microsoft.com/office/powerpoint/2010/main" val="306463352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l"/>
            <a:r>
              <a:rPr lang="es-EC" sz="2800" b="1" dirty="0"/>
              <a:t>Regulación y Control de Establecimientos Turísticos </a:t>
            </a:r>
          </a:p>
        </p:txBody>
      </p:sp>
      <p:pic>
        <p:nvPicPr>
          <p:cNvPr id="9" name="Picture 2" descr="C:\Users\DBELTRAN\Desktop\20140121_113933.jpg"/>
          <p:cNvPicPr>
            <a:picLocks noGrp="1" noChangeAspect="1" noChangeArrowheads="1"/>
          </p:cNvPicPr>
          <p:nvPr>
            <p:ph sz="half" idx="1"/>
          </p:nvPr>
        </p:nvPicPr>
        <p:blipFill>
          <a:blip r:embed="rId2" cstate="print"/>
          <a:srcRect/>
          <a:stretch>
            <a:fillRect/>
          </a:stretch>
        </p:blipFill>
        <p:spPr bwMode="auto">
          <a:xfrm>
            <a:off x="1981200" y="1220930"/>
            <a:ext cx="3886436" cy="24048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Marcador de contenido 6"/>
          <p:cNvSpPr>
            <a:spLocks noGrp="1"/>
          </p:cNvSpPr>
          <p:nvPr>
            <p:ph sz="half" idx="2"/>
          </p:nvPr>
        </p:nvSpPr>
        <p:spPr>
          <a:xfrm>
            <a:off x="6172200" y="1202686"/>
            <a:ext cx="4038600" cy="3124942"/>
          </a:xfrm>
        </p:spPr>
        <p:txBody>
          <a:bodyPr/>
          <a:lstStyle/>
          <a:p>
            <a:pPr lvl="0" algn="just"/>
            <a:r>
              <a:rPr lang="es-EC" sz="1800" dirty="0">
                <a:latin typeface="Calibri" pitchFamily="34" charset="0"/>
              </a:rPr>
              <a:t>Verificaciones y asesorías técnicas realizadas en las Zonas Especiales Turísticas y el DMQ para verificar la normativa turística. </a:t>
            </a:r>
            <a:endParaRPr lang="es-EC" sz="1800" dirty="0">
              <a:latin typeface="Calibri" pitchFamily="34" charset="0"/>
            </a:endParaRPr>
          </a:p>
          <a:p>
            <a:pPr lvl="0" algn="just"/>
            <a:endParaRPr lang="es-EC" sz="1800" dirty="0">
              <a:latin typeface="Calibri" pitchFamily="34" charset="0"/>
            </a:endParaRPr>
          </a:p>
          <a:p>
            <a:pPr algn="just"/>
            <a:r>
              <a:rPr lang="es-EC" sz="1800" dirty="0"/>
              <a:t>Barridos en todo el DMQ, realizados por Quito Turismo, y operativos de control coordinados con Ministerio de Turismo</a:t>
            </a:r>
            <a:r>
              <a:rPr lang="es-EC" sz="2000" dirty="0"/>
              <a:t>.</a:t>
            </a:r>
          </a:p>
          <a:p>
            <a:endParaRPr lang="es-EC" dirty="0"/>
          </a:p>
        </p:txBody>
      </p: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3740632"/>
            <a:ext cx="3918956" cy="2322508"/>
          </a:xfrm>
          <a:prstGeom prst="rect">
            <a:avLst/>
          </a:prstGeom>
          <a:ln w="44450">
            <a:solidFill>
              <a:schemeClr val="tx1"/>
            </a:solidFill>
          </a:ln>
        </p:spPr>
      </p:pic>
      <p:sp>
        <p:nvSpPr>
          <p:cNvPr id="10" name="2 Marcador de contenido"/>
          <p:cNvSpPr txBox="1">
            <a:spLocks/>
          </p:cNvSpPr>
          <p:nvPr/>
        </p:nvSpPr>
        <p:spPr bwMode="auto">
          <a:xfrm>
            <a:off x="6172200" y="4005064"/>
            <a:ext cx="4135218" cy="1791474"/>
          </a:xfrm>
          <a:prstGeom prst="rect">
            <a:avLst/>
          </a:prstGeom>
          <a:solidFill>
            <a:srgbClr val="0070C0"/>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algn="ctr" fontAlgn="base">
              <a:spcBef>
                <a:spcPct val="20000"/>
              </a:spcBef>
              <a:spcAft>
                <a:spcPct val="0"/>
              </a:spcAft>
              <a:defRPr/>
            </a:pPr>
            <a:endParaRPr lang="es-EC" sz="1200" dirty="0">
              <a:solidFill>
                <a:schemeClr val="bg1"/>
              </a:solidFill>
            </a:endParaRPr>
          </a:p>
          <a:p>
            <a:pPr lvl="0" algn="ctr" eaLnBrk="1" hangingPunct="1">
              <a:spcBef>
                <a:spcPct val="20000"/>
              </a:spcBef>
              <a:defRPr/>
            </a:pPr>
            <a:r>
              <a:rPr lang="es-EC" sz="1400" dirty="0">
                <a:solidFill>
                  <a:schemeClr val="bg1"/>
                </a:solidFill>
              </a:rPr>
              <a:t>369 verificaciones en el mes de diciembre 2017.</a:t>
            </a:r>
          </a:p>
          <a:p>
            <a:pPr lvl="0" algn="ctr" eaLnBrk="1" hangingPunct="1">
              <a:spcBef>
                <a:spcPct val="20000"/>
              </a:spcBef>
              <a:defRPr/>
            </a:pPr>
            <a:r>
              <a:rPr lang="es-EC" sz="1400" dirty="0">
                <a:solidFill>
                  <a:schemeClr val="bg1"/>
                </a:solidFill>
              </a:rPr>
              <a:t>6263 verificaciones realizadas en el Distrito Metropolitano de Quito. </a:t>
            </a:r>
            <a:r>
              <a:rPr lang="es-EC" sz="1400" dirty="0">
                <a:solidFill>
                  <a:schemeClr val="bg1"/>
                </a:solidFill>
              </a:rPr>
              <a:t>29 de diciembre de 2017. </a:t>
            </a:r>
            <a:endParaRPr lang="es-EC" sz="1400" dirty="0">
              <a:solidFill>
                <a:schemeClr val="bg1"/>
              </a:solidFill>
            </a:endParaRPr>
          </a:p>
          <a:p>
            <a:pPr lvl="0" algn="ctr" eaLnBrk="1" hangingPunct="1">
              <a:spcBef>
                <a:spcPct val="20000"/>
              </a:spcBef>
              <a:defRPr/>
            </a:pPr>
            <a:r>
              <a:rPr lang="es-EC" sz="1400" dirty="0">
                <a:solidFill>
                  <a:schemeClr val="bg1"/>
                </a:solidFill>
              </a:rPr>
              <a:t>4028 establecimientos atendidos.</a:t>
            </a:r>
          </a:p>
          <a:p>
            <a:pPr lvl="0" algn="ctr" eaLnBrk="1" hangingPunct="1">
              <a:spcBef>
                <a:spcPct val="20000"/>
              </a:spcBef>
              <a:defRPr/>
            </a:pPr>
            <a:r>
              <a:rPr lang="es-EC" sz="1400" dirty="0">
                <a:solidFill>
                  <a:schemeClr val="bg1"/>
                </a:solidFill>
              </a:rPr>
              <a:t>51 barridos y/o operativos </a:t>
            </a:r>
            <a:r>
              <a:rPr lang="es-EC" sz="1400" dirty="0">
                <a:solidFill>
                  <a:schemeClr val="bg1"/>
                </a:solidFill>
              </a:rPr>
              <a:t>de control en soporte a la Agencia Metropolitana de Control. </a:t>
            </a:r>
            <a:r>
              <a:rPr lang="es-EC" sz="1400" dirty="0">
                <a:solidFill>
                  <a:schemeClr val="bg1"/>
                </a:solidFill>
              </a:rPr>
              <a:t>Al 29 de diciembre </a:t>
            </a:r>
            <a:r>
              <a:rPr lang="es-EC" sz="1400" dirty="0">
                <a:solidFill>
                  <a:schemeClr val="bg1"/>
                </a:solidFill>
              </a:rPr>
              <a:t>de 2017</a:t>
            </a:r>
            <a:r>
              <a:rPr lang="es-EC" sz="1400" dirty="0">
                <a:solidFill>
                  <a:schemeClr val="bg1"/>
                </a:solidFill>
              </a:rPr>
              <a:t>.</a:t>
            </a:r>
            <a:endParaRPr lang="es-EC" sz="1400" dirty="0">
              <a:solidFill>
                <a:schemeClr val="bg1"/>
              </a:solidFill>
            </a:endParaRPr>
          </a:p>
        </p:txBody>
      </p:sp>
    </p:spTree>
    <p:extLst>
      <p:ext uri="{BB962C8B-B14F-4D97-AF65-F5344CB8AC3E}">
        <p14:creationId xmlns:p14="http://schemas.microsoft.com/office/powerpoint/2010/main" val="14266071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04248" y="259307"/>
            <a:ext cx="8229600" cy="1143000"/>
          </a:xfrm>
        </p:spPr>
        <p:txBody>
          <a:bodyPr/>
          <a:lstStyle/>
          <a:p>
            <a:r>
              <a:rPr lang="es-EC" sz="2200" b="1" dirty="0">
                <a:effectLst>
                  <a:outerShdw blurRad="38100" dist="38100" dir="2700000" algn="tl">
                    <a:srgbClr val="000000">
                      <a:alpha val="43137"/>
                    </a:srgbClr>
                  </a:outerShdw>
                </a:effectLst>
              </a:rPr>
              <a:t>NÚMERO </a:t>
            </a:r>
            <a:r>
              <a:rPr lang="es-EC" sz="2200" b="1" dirty="0">
                <a:effectLst>
                  <a:outerShdw blurRad="38100" dist="38100" dir="2700000" algn="tl">
                    <a:srgbClr val="000000">
                      <a:alpha val="43137"/>
                    </a:srgbClr>
                  </a:outerShdw>
                </a:effectLst>
              </a:rPr>
              <a:t>ESTABLECIMIENTOS (solicitudes) </a:t>
            </a:r>
            <a:r>
              <a:rPr lang="es-EC" sz="2200" b="1" dirty="0">
                <a:effectLst>
                  <a:outerShdw blurRad="38100" dist="38100" dir="2700000" algn="tl">
                    <a:srgbClr val="000000">
                      <a:alpha val="43137"/>
                    </a:srgbClr>
                  </a:outerShdw>
                </a:effectLst>
              </a:rPr>
              <a:t>VS NÚMERO DE VISITAS A ESTOS </a:t>
            </a:r>
            <a:r>
              <a:rPr lang="es-EC" sz="2200" b="1" dirty="0">
                <a:effectLst>
                  <a:outerShdw blurRad="38100" dist="38100" dir="2700000" algn="tl">
                    <a:srgbClr val="000000">
                      <a:alpha val="43137"/>
                    </a:srgbClr>
                  </a:outerShdw>
                </a:effectLst>
              </a:rPr>
              <a:t>ESTABLECIMIENTOS</a:t>
            </a:r>
            <a:r>
              <a:rPr lang="es-EC" sz="2200" b="1" dirty="0">
                <a:effectLst>
                  <a:outerShdw blurRad="38100" dist="38100" dir="2700000" algn="tl">
                    <a:srgbClr val="000000">
                      <a:alpha val="43137"/>
                    </a:srgbClr>
                  </a:outerShdw>
                </a:effectLst>
              </a:rPr>
              <a:t> </a:t>
            </a:r>
            <a:r>
              <a:rPr lang="es-EC" sz="2200" b="1" dirty="0">
                <a:effectLst>
                  <a:outerShdw blurRad="38100" dist="38100" dir="2700000" algn="tl">
                    <a:srgbClr val="000000">
                      <a:alpha val="43137"/>
                    </a:srgbClr>
                  </a:outerShdw>
                </a:effectLst>
              </a:rPr>
              <a:t>a Diciembre</a:t>
            </a:r>
            <a:r>
              <a:rPr lang="es-EC" sz="2000" b="1" dirty="0">
                <a:effectLst>
                  <a:outerShdw blurRad="38100" dist="38100" dir="2700000" algn="tl">
                    <a:srgbClr val="000000">
                      <a:alpha val="43137"/>
                    </a:srgbClr>
                  </a:outerShdw>
                </a:effectLst>
              </a:rPr>
              <a:t> 2017</a:t>
            </a:r>
            <a:endParaRPr lang="es-EC" sz="2200" dirty="0"/>
          </a:p>
        </p:txBody>
      </p:sp>
      <p:graphicFrame>
        <p:nvGraphicFramePr>
          <p:cNvPr id="8" name="Gráfico 7"/>
          <p:cNvGraphicFramePr>
            <a:graphicFrameLocks/>
          </p:cNvGraphicFramePr>
          <p:nvPr>
            <p:extLst/>
          </p:nvPr>
        </p:nvGraphicFramePr>
        <p:xfrm>
          <a:off x="2178134" y="1151979"/>
          <a:ext cx="7558608" cy="350115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3"/>
          <p:cNvSpPr txBox="1"/>
          <p:nvPr/>
        </p:nvSpPr>
        <p:spPr>
          <a:xfrm>
            <a:off x="2514600" y="4725144"/>
            <a:ext cx="7010400" cy="1077218"/>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s-ES_tradnl" sz="1600" dirty="0"/>
              <a:t>Al mes de diciembre se atendieron 4028 establecimientos que presentaron solicitudes de inspección, de ellas el 85,7% por LUAE o RENLUAE y el 14 ,3% por solicitudes de inspección en procesos sancionadores. El índice de visita por establecimiento es de 1.54.</a:t>
            </a:r>
          </a:p>
        </p:txBody>
      </p:sp>
    </p:spTree>
    <p:extLst>
      <p:ext uri="{BB962C8B-B14F-4D97-AF65-F5344CB8AC3E}">
        <p14:creationId xmlns:p14="http://schemas.microsoft.com/office/powerpoint/2010/main" val="4208973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524000" y="504976"/>
            <a:ext cx="8229600" cy="1293386"/>
          </a:xfrm>
        </p:spPr>
        <p:txBody>
          <a:bodyPr/>
          <a:lstStyle/>
          <a:p>
            <a:pPr algn="l"/>
            <a:r>
              <a:rPr lang="es-EC" sz="3200" dirty="0">
                <a:solidFill>
                  <a:srgbClr val="002060"/>
                </a:solidFill>
                <a:latin typeface="+mn-lt"/>
                <a:ea typeface="Batang" panose="02030600000101010101" pitchFamily="18" charset="-127"/>
              </a:rPr>
              <a:t>Participación en feria especializada</a:t>
            </a:r>
            <a:endParaRPr lang="es-EC" sz="3200" dirty="0">
              <a:solidFill>
                <a:srgbClr val="002060"/>
              </a:solidFill>
              <a:latin typeface="+mn-lt"/>
              <a:ea typeface="Batang" panose="02030600000101010101" pitchFamily="18" charset="-127"/>
            </a:endParaRPr>
          </a:p>
        </p:txBody>
      </p:sp>
      <p:sp>
        <p:nvSpPr>
          <p:cNvPr id="4" name="2 Marcador de contenido"/>
          <p:cNvSpPr txBox="1">
            <a:spLocks/>
          </p:cNvSpPr>
          <p:nvPr/>
        </p:nvSpPr>
        <p:spPr bwMode="auto">
          <a:xfrm>
            <a:off x="6743241" y="1698878"/>
            <a:ext cx="3464384" cy="32403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Participación en la feria </a:t>
            </a:r>
            <a:r>
              <a:rPr lang="es-EC" sz="2400" dirty="0" err="1">
                <a:solidFill>
                  <a:srgbClr val="002060"/>
                </a:solidFill>
                <a:ea typeface="Batang" panose="02030600000101010101" pitchFamily="18" charset="-127"/>
              </a:rPr>
              <a:t>Imex</a:t>
            </a:r>
            <a:r>
              <a:rPr lang="es-EC" sz="2400" dirty="0">
                <a:solidFill>
                  <a:srgbClr val="002060"/>
                </a:solidFill>
                <a:ea typeface="Batang" panose="02030600000101010101" pitchFamily="18" charset="-127"/>
              </a:rPr>
              <a:t> </a:t>
            </a:r>
          </a:p>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Fechas: 15- 17 de mayo 2017</a:t>
            </a:r>
          </a:p>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Participación en el Foro Político de Turismo de reuniones</a:t>
            </a:r>
          </a:p>
        </p:txBody>
      </p:sp>
      <p:pic>
        <p:nvPicPr>
          <p:cNvPr id="5124" name="Picture 4" descr="https://pbs.twimg.com/media/C_8d27wV0AQJHP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4556" y="1586040"/>
            <a:ext cx="2453213" cy="3466039"/>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549114" y="2033703"/>
            <a:ext cx="3466042" cy="2570714"/>
          </a:xfrm>
          <a:prstGeom prst="rect">
            <a:avLst/>
          </a:prstGeom>
        </p:spPr>
      </p:pic>
      <p:sp>
        <p:nvSpPr>
          <p:cNvPr id="8" name="2 Marcador de contenido"/>
          <p:cNvSpPr txBox="1">
            <a:spLocks/>
          </p:cNvSpPr>
          <p:nvPr/>
        </p:nvSpPr>
        <p:spPr bwMode="auto">
          <a:xfrm>
            <a:off x="2702194" y="5628164"/>
            <a:ext cx="5988569" cy="7920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algn="ctr" fontAlgn="base">
              <a:spcBef>
                <a:spcPct val="20000"/>
              </a:spcBef>
              <a:spcAft>
                <a:spcPct val="0"/>
              </a:spcAft>
              <a:defRPr/>
            </a:pPr>
            <a:r>
              <a:rPr lang="es-EC" sz="1400" dirty="0">
                <a:solidFill>
                  <a:schemeClr val="bg1"/>
                </a:solidFill>
              </a:rPr>
              <a:t>Se mantuvieron reuniones  49 empresas interesadas en realizar congresos en la ciudad de Quito ., así como viajes de incentivos y eventos deportivos </a:t>
            </a:r>
          </a:p>
        </p:txBody>
      </p:sp>
    </p:spTree>
    <p:extLst>
      <p:ext uri="{BB962C8B-B14F-4D97-AF65-F5344CB8AC3E}">
        <p14:creationId xmlns:p14="http://schemas.microsoft.com/office/powerpoint/2010/main" val="35327837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05000" y="0"/>
            <a:ext cx="8229600" cy="908720"/>
          </a:xfrm>
        </p:spPr>
        <p:txBody>
          <a:bodyPr/>
          <a:lstStyle/>
          <a:p>
            <a:r>
              <a:rPr lang="es-EC" sz="2200" b="1" dirty="0">
                <a:effectLst>
                  <a:outerShdw blurRad="38100" dist="38100" dir="2700000" algn="tl">
                    <a:srgbClr val="000000">
                      <a:alpha val="43137"/>
                    </a:srgbClr>
                  </a:outerShdw>
                </a:effectLst>
              </a:rPr>
              <a:t>NÚMERO </a:t>
            </a:r>
            <a:r>
              <a:rPr lang="es-EC" sz="2200" b="1" dirty="0">
                <a:effectLst>
                  <a:outerShdw blurRad="38100" dist="38100" dir="2700000" algn="tl">
                    <a:srgbClr val="000000">
                      <a:alpha val="43137"/>
                    </a:srgbClr>
                  </a:outerShdw>
                </a:effectLst>
              </a:rPr>
              <a:t>DE SOLICITUDES ATENDIDAS A DICIEMBRE 2017</a:t>
            </a:r>
            <a:endParaRPr lang="es-EC" sz="2200" dirty="0"/>
          </a:p>
        </p:txBody>
      </p:sp>
      <p:sp>
        <p:nvSpPr>
          <p:cNvPr id="5" name="TextBox 3"/>
          <p:cNvSpPr txBox="1"/>
          <p:nvPr/>
        </p:nvSpPr>
        <p:spPr>
          <a:xfrm>
            <a:off x="2639616" y="4797153"/>
            <a:ext cx="7010400" cy="83099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s-ES_tradnl" sz="1600" dirty="0"/>
              <a:t>Hasta el mes de diciembre 2017, se atendieron el 75% de trámites solicitados. </a:t>
            </a:r>
          </a:p>
          <a:p>
            <a:r>
              <a:rPr lang="es-ES_tradnl" sz="1600" dirty="0"/>
              <a:t>La prioridad han sido las solicitudes LUAE de las que se atendió el 82%, seguido por solicitudes AMC de las que se atendió el 93%.</a:t>
            </a:r>
          </a:p>
        </p:txBody>
      </p:sp>
      <p:graphicFrame>
        <p:nvGraphicFramePr>
          <p:cNvPr id="6" name="Gráfico 5"/>
          <p:cNvGraphicFramePr>
            <a:graphicFrameLocks/>
          </p:cNvGraphicFramePr>
          <p:nvPr>
            <p:extLst/>
          </p:nvPr>
        </p:nvGraphicFramePr>
        <p:xfrm>
          <a:off x="2711624" y="1259149"/>
          <a:ext cx="6813376" cy="33219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025819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bwMode="auto">
          <a:xfrm>
            <a:off x="1905000" y="0"/>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lgn="ctr"/>
            <a:r>
              <a:rPr lang="en-US" sz="2300" b="1" dirty="0" err="1">
                <a:solidFill>
                  <a:schemeClr val="accent1">
                    <a:lumMod val="50000"/>
                  </a:schemeClr>
                </a:solidFill>
              </a:rPr>
              <a:t>Comparativo</a:t>
            </a:r>
            <a:r>
              <a:rPr lang="en-US" sz="2300" b="1" dirty="0">
                <a:solidFill>
                  <a:schemeClr val="accent1">
                    <a:lumMod val="50000"/>
                  </a:schemeClr>
                </a:solidFill>
              </a:rPr>
              <a:t> Trimestral POA  </a:t>
            </a:r>
            <a:r>
              <a:rPr lang="en-US" sz="2300" b="1" dirty="0" err="1">
                <a:solidFill>
                  <a:schemeClr val="accent1">
                    <a:lumMod val="50000"/>
                  </a:schemeClr>
                </a:solidFill>
              </a:rPr>
              <a:t>vs</a:t>
            </a:r>
            <a:r>
              <a:rPr lang="en-US" sz="2300" b="1" dirty="0">
                <a:solidFill>
                  <a:schemeClr val="accent1">
                    <a:lumMod val="50000"/>
                  </a:schemeClr>
                </a:solidFill>
              </a:rPr>
              <a:t> </a:t>
            </a:r>
            <a:r>
              <a:rPr lang="en-US" sz="2300" b="1" dirty="0" err="1">
                <a:solidFill>
                  <a:schemeClr val="accent1">
                    <a:lumMod val="50000"/>
                  </a:schemeClr>
                </a:solidFill>
              </a:rPr>
              <a:t>inspecciones</a:t>
            </a:r>
            <a:r>
              <a:rPr lang="en-US" sz="2300" dirty="0">
                <a:solidFill>
                  <a:schemeClr val="tx2"/>
                </a:solidFill>
              </a:rPr>
              <a:t/>
            </a:r>
            <a:br>
              <a:rPr lang="en-US" sz="2300" dirty="0">
                <a:solidFill>
                  <a:schemeClr val="tx2"/>
                </a:solidFill>
              </a:rPr>
            </a:br>
            <a:r>
              <a:rPr lang="en-US" sz="2300" dirty="0">
                <a:solidFill>
                  <a:schemeClr val="tx2"/>
                </a:solidFill>
              </a:rPr>
              <a:t>4 </a:t>
            </a:r>
            <a:r>
              <a:rPr lang="en-US" sz="2300" dirty="0" err="1">
                <a:solidFill>
                  <a:schemeClr val="tx2"/>
                </a:solidFill>
              </a:rPr>
              <a:t>trimestres</a:t>
            </a:r>
            <a:r>
              <a:rPr lang="en-US" sz="2300" dirty="0">
                <a:solidFill>
                  <a:schemeClr val="tx2"/>
                </a:solidFill>
              </a:rPr>
              <a:t> 2017</a:t>
            </a:r>
            <a:endParaRPr lang="es-EC" sz="2300" dirty="0">
              <a:latin typeface="+mj-lt"/>
              <a:ea typeface="+mj-ea"/>
              <a:cs typeface="+mj-cs"/>
            </a:endParaRPr>
          </a:p>
        </p:txBody>
      </p:sp>
      <p:sp>
        <p:nvSpPr>
          <p:cNvPr id="6" name="TextBox 5"/>
          <p:cNvSpPr txBox="1"/>
          <p:nvPr/>
        </p:nvSpPr>
        <p:spPr>
          <a:xfrm>
            <a:off x="2526323" y="5471887"/>
            <a:ext cx="6312877" cy="985401"/>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s-ES_tradnl" sz="1400" dirty="0"/>
              <a:t>Al mes de diciembre 2017, la meta de inspecciones en el DMQ se ha superado en un 58% y en </a:t>
            </a:r>
            <a:r>
              <a:rPr lang="es-ES_tradnl" sz="1400" dirty="0" err="1"/>
              <a:t>ZET´s</a:t>
            </a:r>
            <a:r>
              <a:rPr lang="es-ES_tradnl" sz="1400" dirty="0"/>
              <a:t> en un 61% sobre lo planificado para el año. Esto se debe a la implementación de indicadores y mejora constante de procesos. Además de la incorporación personal técnico. </a:t>
            </a:r>
          </a:p>
        </p:txBody>
      </p:sp>
      <p:graphicFrame>
        <p:nvGraphicFramePr>
          <p:cNvPr id="7" name="Gráfico 6"/>
          <p:cNvGraphicFramePr>
            <a:graphicFrameLocks/>
          </p:cNvGraphicFramePr>
          <p:nvPr>
            <p:extLst/>
          </p:nvPr>
        </p:nvGraphicFramePr>
        <p:xfrm>
          <a:off x="2063552" y="1143000"/>
          <a:ext cx="7911354" cy="41685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061473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343472" y="1052736"/>
          <a:ext cx="5742384" cy="3531840"/>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ángulo 1"/>
          <p:cNvSpPr/>
          <p:nvPr/>
        </p:nvSpPr>
        <p:spPr>
          <a:xfrm>
            <a:off x="2142188" y="406405"/>
            <a:ext cx="6840760" cy="646331"/>
          </a:xfrm>
          <a:prstGeom prst="rect">
            <a:avLst/>
          </a:prstGeom>
        </p:spPr>
        <p:txBody>
          <a:bodyPr wrap="square">
            <a:spAutoFit/>
          </a:bodyPr>
          <a:lstStyle/>
          <a:p>
            <a:pPr algn="ctr"/>
            <a:r>
              <a:rPr lang="es-ES_tradnl" b="1" dirty="0"/>
              <a:t>Trámites ingresados en las ventanillas </a:t>
            </a:r>
            <a:r>
              <a:rPr lang="es-ES_tradnl" b="1" dirty="0"/>
              <a:t>de Dirección de </a:t>
            </a:r>
            <a:r>
              <a:rPr lang="es-ES_tradnl" b="1" dirty="0"/>
              <a:t>Calidad y Registros  Turísticos emitidos</a:t>
            </a:r>
            <a:endParaRPr lang="es-ES_tradnl" b="1" dirty="0"/>
          </a:p>
        </p:txBody>
      </p:sp>
      <p:graphicFrame>
        <p:nvGraphicFramePr>
          <p:cNvPr id="7" name="4 Gráfico"/>
          <p:cNvGraphicFramePr>
            <a:graphicFrameLocks/>
          </p:cNvGraphicFramePr>
          <p:nvPr>
            <p:extLst/>
          </p:nvPr>
        </p:nvGraphicFramePr>
        <p:xfrm>
          <a:off x="5735960" y="3140969"/>
          <a:ext cx="4572000" cy="3138487"/>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ángulo 3"/>
          <p:cNvSpPr/>
          <p:nvPr/>
        </p:nvSpPr>
        <p:spPr>
          <a:xfrm>
            <a:off x="1775520" y="4437113"/>
            <a:ext cx="3449623" cy="16153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400" dirty="0"/>
              <a:t>Todos los trámites ingresados en la Dirección de Calidad, son registrados en el sistema </a:t>
            </a:r>
            <a:r>
              <a:rPr lang="es-EC" sz="1400" dirty="0" err="1"/>
              <a:t>OTRs</a:t>
            </a:r>
            <a:r>
              <a:rPr lang="es-EC" sz="1400" dirty="0"/>
              <a:t> </a:t>
            </a:r>
            <a:r>
              <a:rPr lang="es-EC" sz="1400" dirty="0"/>
              <a:t>de ventanilla.  No son cerrados hasta que el trámite finalice.  El cierre se realizará paulatinamente en el año 2018. </a:t>
            </a:r>
          </a:p>
          <a:p>
            <a:pPr algn="ctr"/>
            <a:r>
              <a:rPr lang="es-EC" sz="1400" dirty="0"/>
              <a:t>Se han emitido 218 documentos de Registro Turístico en el año 2017.</a:t>
            </a:r>
          </a:p>
          <a:p>
            <a:pPr algn="ctr"/>
            <a:endParaRPr lang="es-EC" sz="1400" dirty="0"/>
          </a:p>
        </p:txBody>
      </p:sp>
    </p:spTree>
    <p:extLst>
      <p:ext uri="{BB962C8B-B14F-4D97-AF65-F5344CB8AC3E}">
        <p14:creationId xmlns:p14="http://schemas.microsoft.com/office/powerpoint/2010/main" val="190955560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3215680" y="1700808"/>
            <a:ext cx="5867400" cy="3136900"/>
          </a:xfrm>
          <a:prstGeom prst="rect">
            <a:avLst/>
          </a:prstGeom>
          <a:noFill/>
          <a:ln w="9360" cap="sq">
            <a:solidFill>
              <a:srgbClr val="4F81BD"/>
            </a:solidFill>
            <a:rou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635">
              <a:lnSpc>
                <a:spcPct val="84000"/>
              </a:lnSpc>
              <a:spcBef>
                <a:spcPts val="1425"/>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800">
                <a:solidFill>
                  <a:srgbClr val="000000"/>
                </a:solidFill>
                <a:latin typeface="Arial" panose="020B0604020202020204" pitchFamily="34" charset="0"/>
                <a:cs typeface="DejaVu Sans" panose="020B0603030804020204" pitchFamily="34" charset="0"/>
              </a:defRPr>
            </a:lvl1pPr>
            <a:lvl2pPr defTabSz="-635">
              <a:lnSpc>
                <a:spcPct val="84000"/>
              </a:lnSpc>
              <a:spcBef>
                <a:spcPts val="114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2pPr>
            <a:lvl3pPr defTabSz="-635">
              <a:lnSpc>
                <a:spcPct val="84000"/>
              </a:lnSpc>
              <a:spcBef>
                <a:spcPts val="85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cs typeface="DejaVu Sans" panose="020B0603030804020204" pitchFamily="34" charset="0"/>
              </a:defRPr>
            </a:lvl3pPr>
            <a:lvl4pPr defTabSz="-635">
              <a:lnSpc>
                <a:spcPct val="84000"/>
              </a:lnSpc>
              <a:spcBef>
                <a:spcPts val="575"/>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cs typeface="DejaVu Sans" panose="020B0603030804020204" pitchFamily="34" charset="0"/>
              </a:defRPr>
            </a:lvl4pPr>
            <a:lvl5pPr defTabSz="-635">
              <a:lnSpc>
                <a:spcPct val="84000"/>
              </a:lnSpc>
              <a:spcBef>
                <a:spcPts val="29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100000"/>
              </a:lnSpc>
              <a:spcBef>
                <a:spcPct val="0"/>
              </a:spcBef>
              <a:buClrTx/>
              <a:buFontTx/>
              <a:buNone/>
            </a:pPr>
            <a:r>
              <a:rPr lang="es-EC" altLang="es-EC" sz="4800" b="1" dirty="0">
                <a:latin typeface="Calibri" panose="020F0502020204030204" pitchFamily="34" charset="0"/>
              </a:rPr>
              <a:t>Gestión </a:t>
            </a:r>
            <a:endParaRPr lang="es-EC" altLang="es-EC" sz="4800" b="1" dirty="0">
              <a:latin typeface="Calibri" panose="020F0502020204030204" pitchFamily="34" charset="0"/>
            </a:endParaRPr>
          </a:p>
          <a:p>
            <a:pPr algn="ctr" eaLnBrk="1" hangingPunct="1">
              <a:lnSpc>
                <a:spcPct val="100000"/>
              </a:lnSpc>
              <a:spcBef>
                <a:spcPct val="0"/>
              </a:spcBef>
              <a:buClrTx/>
              <a:buFontTx/>
              <a:buNone/>
            </a:pPr>
            <a:r>
              <a:rPr lang="es-EC" altLang="es-EC" sz="4800" b="1" dirty="0">
                <a:latin typeface="Calibri" panose="020F0502020204030204" pitchFamily="34" charset="0"/>
              </a:rPr>
              <a:t>INTELIGENCIA DE MERCADOS</a:t>
            </a:r>
          </a:p>
          <a:p>
            <a:pPr algn="ctr" eaLnBrk="1" hangingPunct="1">
              <a:lnSpc>
                <a:spcPct val="100000"/>
              </a:lnSpc>
              <a:spcBef>
                <a:spcPct val="0"/>
              </a:spcBef>
              <a:buClrTx/>
              <a:buFontTx/>
              <a:buNone/>
            </a:pPr>
            <a:r>
              <a:rPr lang="es-EC" altLang="es-EC" sz="4800" b="1" dirty="0">
                <a:latin typeface="Calibri" panose="020F0502020204030204" pitchFamily="34" charset="0"/>
              </a:rPr>
              <a:t>2017</a:t>
            </a:r>
            <a:endParaRPr lang="es-EC" altLang="es-EC" sz="4800" b="1" dirty="0">
              <a:latin typeface="Calibri" panose="020F0502020204030204" pitchFamily="34" charset="0"/>
            </a:endParaRPr>
          </a:p>
        </p:txBody>
      </p:sp>
      <p:sp>
        <p:nvSpPr>
          <p:cNvPr id="3" name="Rectángulo 2"/>
          <p:cNvSpPr/>
          <p:nvPr/>
        </p:nvSpPr>
        <p:spPr>
          <a:xfrm>
            <a:off x="1618597" y="6192486"/>
            <a:ext cx="4439357"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fontAlgn="ctr"/>
            <a:r>
              <a:rPr lang="es-ES" dirty="0"/>
              <a:t>PROMOCIÓN Y GESTIÓN TURÍSTICA DEL </a:t>
            </a:r>
            <a:r>
              <a:rPr lang="es-ES" dirty="0" err="1"/>
              <a:t>DMQ</a:t>
            </a:r>
            <a:endParaRPr lang="es-ES" b="1"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2173590592"/>
      </p:ext>
    </p:extLst>
  </p:cSld>
  <p:clrMapOvr>
    <a:masterClrMapping/>
  </p:clrMapOvr>
  <p:transition spd="med"/>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703513" y="332657"/>
            <a:ext cx="8493125" cy="395173"/>
          </a:xfrm>
          <a:prstGeom prst="rect">
            <a:avLst/>
          </a:prstGeom>
          <a:noFill/>
        </p:spPr>
        <p:txBody>
          <a:bodyPr>
            <a:spAutoFit/>
          </a:bodyPr>
          <a:lstStyle/>
          <a:p>
            <a:pPr algn="ctr" eaLnBrk="1" hangingPunct="1">
              <a:lnSpc>
                <a:spcPct val="80000"/>
              </a:lnSpc>
              <a:defRPr sz="2000" b="1" i="0" u="none" strike="noStrike" kern="1200" cap="none" spc="0" normalizeH="0" baseline="0">
                <a:solidFill>
                  <a:prstClr val="black">
                    <a:lumMod val="50000"/>
                    <a:lumOff val="50000"/>
                  </a:prstClr>
                </a:solidFill>
                <a:latin typeface="+mj-lt"/>
                <a:ea typeface="+mj-ea"/>
                <a:cs typeface="+mj-cs"/>
              </a:defRPr>
            </a:pPr>
            <a:r>
              <a:rPr lang="es-EC" sz="2400" b="1" dirty="0">
                <a:solidFill>
                  <a:prstClr val="black">
                    <a:lumMod val="50000"/>
                    <a:lumOff val="50000"/>
                  </a:prstClr>
                </a:solidFill>
                <a:latin typeface="+mj-lt"/>
                <a:ea typeface="+mj-ea"/>
                <a:cs typeface="+mj-cs"/>
              </a:rPr>
              <a:t>Cifras claves del </a:t>
            </a:r>
            <a:r>
              <a:rPr lang="es-EC" sz="2400" b="1" dirty="0" err="1">
                <a:solidFill>
                  <a:prstClr val="black">
                    <a:lumMod val="50000"/>
                    <a:lumOff val="50000"/>
                  </a:prstClr>
                </a:solidFill>
                <a:latin typeface="+mj-lt"/>
                <a:ea typeface="+mj-ea"/>
                <a:cs typeface="+mj-cs"/>
              </a:rPr>
              <a:t>DMQ</a:t>
            </a:r>
            <a:endParaRPr lang="es-EC" sz="2400" b="1" dirty="0">
              <a:solidFill>
                <a:prstClr val="black">
                  <a:lumMod val="50000"/>
                  <a:lumOff val="50000"/>
                </a:prstClr>
              </a:solidFill>
              <a:latin typeface="+mj-lt"/>
              <a:ea typeface="+mj-ea"/>
              <a:cs typeface="+mj-cs"/>
            </a:endParaRPr>
          </a:p>
        </p:txBody>
      </p:sp>
      <p:graphicFrame>
        <p:nvGraphicFramePr>
          <p:cNvPr id="19" name="Objeto 18"/>
          <p:cNvGraphicFramePr>
            <a:graphicFrameLocks noChangeAspect="1"/>
          </p:cNvGraphicFramePr>
          <p:nvPr>
            <p:extLst>
              <p:ext uri="{D42A27DB-BD31-4B8C-83A1-F6EECF244321}">
                <p14:modId xmlns:p14="http://schemas.microsoft.com/office/powerpoint/2010/main" val="4066147154"/>
              </p:ext>
            </p:extLst>
          </p:nvPr>
        </p:nvGraphicFramePr>
        <p:xfrm>
          <a:off x="2019549" y="907093"/>
          <a:ext cx="7643066" cy="4255436"/>
        </p:xfrm>
        <a:graphic>
          <a:graphicData uri="http://schemas.openxmlformats.org/presentationml/2006/ole">
            <mc:AlternateContent xmlns:mc="http://schemas.openxmlformats.org/markup-compatibility/2006">
              <mc:Choice xmlns:v="urn:schemas-microsoft-com:vml" Requires="v">
                <p:oleObj spid="_x0000_s1028" name="Hoja de cálculo" r:id="rId3" imgW="9153702" imgH="5095692" progId="Excel.Sheet.12">
                  <p:embed/>
                </p:oleObj>
              </mc:Choice>
              <mc:Fallback>
                <p:oleObj name="Hoja de cálculo" r:id="rId3" imgW="9153702" imgH="5095692" progId="Excel.Sheet.12">
                  <p:embed/>
                  <p:pic>
                    <p:nvPicPr>
                      <p:cNvPr id="0" name=""/>
                      <p:cNvPicPr/>
                      <p:nvPr/>
                    </p:nvPicPr>
                    <p:blipFill>
                      <a:blip r:embed="rId4"/>
                      <a:stretch>
                        <a:fillRect/>
                      </a:stretch>
                    </p:blipFill>
                    <p:spPr>
                      <a:xfrm>
                        <a:off x="2019549" y="907093"/>
                        <a:ext cx="7643066" cy="4255436"/>
                      </a:xfrm>
                      <a:prstGeom prst="rect">
                        <a:avLst/>
                      </a:prstGeom>
                    </p:spPr>
                  </p:pic>
                </p:oleObj>
              </mc:Fallback>
            </mc:AlternateContent>
          </a:graphicData>
        </a:graphic>
      </p:graphicFrame>
      <p:sp>
        <p:nvSpPr>
          <p:cNvPr id="21" name="Rectángulo 20"/>
          <p:cNvSpPr/>
          <p:nvPr/>
        </p:nvSpPr>
        <p:spPr>
          <a:xfrm>
            <a:off x="2526162" y="5166205"/>
            <a:ext cx="6428992" cy="1277273"/>
          </a:xfrm>
          <a:prstGeom prst="rect">
            <a:avLst/>
          </a:prstGeom>
        </p:spPr>
        <p:txBody>
          <a:bodyPr wrap="square">
            <a:spAutoFit/>
          </a:bodyPr>
          <a:lstStyle/>
          <a:p>
            <a:r>
              <a:rPr lang="es-ES" sz="1100" dirty="0"/>
              <a:t>Notas: 				</a:t>
            </a:r>
          </a:p>
          <a:p>
            <a:r>
              <a:rPr lang="es-ES" sz="1100" dirty="0"/>
              <a:t>Datos sugeridos “estancia y gasto recomendados</a:t>
            </a:r>
            <a:r>
              <a:rPr lang="es-ES" sz="1100" dirty="0"/>
              <a:t>”.- </a:t>
            </a:r>
            <a:r>
              <a:rPr lang="es-ES" sz="1100" dirty="0"/>
              <a:t>han sido calculados agregando la estancia corta e intermedia (1 a 15 días) de los turistas que visitan Quito por el motivo ocio, recreo y vacaciones, que representan </a:t>
            </a:r>
            <a:r>
              <a:rPr lang="es-ES" sz="1100" dirty="0"/>
              <a:t>mejor </a:t>
            </a:r>
            <a:r>
              <a:rPr lang="es-ES" sz="1100" dirty="0"/>
              <a:t>la masa crítica de turistas que visitan la ciudad</a:t>
            </a:r>
            <a:r>
              <a:rPr lang="es-ES" sz="1100" dirty="0"/>
              <a:t>.</a:t>
            </a:r>
            <a:r>
              <a:rPr lang="es-ES" sz="1100" dirty="0"/>
              <a:t>		</a:t>
            </a:r>
          </a:p>
          <a:p>
            <a:r>
              <a:rPr lang="es-ES" sz="1100" dirty="0"/>
              <a:t>				</a:t>
            </a:r>
          </a:p>
          <a:p>
            <a:r>
              <a:rPr lang="es-ES" sz="1100" dirty="0"/>
              <a:t>El dato de gasto excluye pasajes aéreos				</a:t>
            </a:r>
          </a:p>
          <a:p>
            <a:r>
              <a:rPr lang="es-ES" sz="1100" dirty="0"/>
              <a:t>Datos investigados en mes de alta ocupación (una vez al año</a:t>
            </a:r>
            <a:r>
              <a:rPr lang="es-ES" sz="1100" dirty="0"/>
              <a:t>)</a:t>
            </a:r>
            <a:endParaRPr lang="es-ES" sz="1100" dirty="0"/>
          </a:p>
        </p:txBody>
      </p:sp>
    </p:spTree>
    <p:extLst>
      <p:ext uri="{BB962C8B-B14F-4D97-AF65-F5344CB8AC3E}">
        <p14:creationId xmlns:p14="http://schemas.microsoft.com/office/powerpoint/2010/main" val="179949272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5"/>
          <p:cNvSpPr txBox="1"/>
          <p:nvPr/>
        </p:nvSpPr>
        <p:spPr>
          <a:xfrm>
            <a:off x="1859803" y="3798116"/>
            <a:ext cx="7797799" cy="470355"/>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s-EC" dirty="0"/>
              <a:t>En 2016 llegaron 627,626 visitantes no residentes, es decir, menos -12% en relación al 2015 (712,877); se estima que el 2017 termine con una llegada de 650,000 turistas, es decir con un +3% respecto al año anterior.</a:t>
            </a:r>
          </a:p>
        </p:txBody>
      </p:sp>
      <p:graphicFrame>
        <p:nvGraphicFramePr>
          <p:cNvPr id="6" name="Gráfico 5"/>
          <p:cNvGraphicFramePr>
            <a:graphicFrameLocks/>
          </p:cNvGraphicFramePr>
          <p:nvPr>
            <p:extLst>
              <p:ext uri="{D42A27DB-BD31-4B8C-83A1-F6EECF244321}">
                <p14:modId xmlns:p14="http://schemas.microsoft.com/office/powerpoint/2010/main" val="4221714339"/>
              </p:ext>
            </p:extLst>
          </p:nvPr>
        </p:nvGraphicFramePr>
        <p:xfrm>
          <a:off x="1020002" y="914400"/>
          <a:ext cx="8888273" cy="27915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Gráfico 7"/>
          <p:cNvGraphicFramePr>
            <a:graphicFrameLocks/>
          </p:cNvGraphicFramePr>
          <p:nvPr>
            <p:extLst>
              <p:ext uri="{D42A27DB-BD31-4B8C-83A1-F6EECF244321}">
                <p14:modId xmlns:p14="http://schemas.microsoft.com/office/powerpoint/2010/main" val="998091221"/>
              </p:ext>
            </p:extLst>
          </p:nvPr>
        </p:nvGraphicFramePr>
        <p:xfrm>
          <a:off x="1020002" y="4360607"/>
          <a:ext cx="9141599" cy="21185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1841992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p:nvPr>
            <p:extLst>
              <p:ext uri="{D42A27DB-BD31-4B8C-83A1-F6EECF244321}">
                <p14:modId xmlns:p14="http://schemas.microsoft.com/office/powerpoint/2010/main" val="3660765044"/>
              </p:ext>
            </p:extLst>
          </p:nvPr>
        </p:nvGraphicFramePr>
        <p:xfrm>
          <a:off x="955044" y="623237"/>
          <a:ext cx="7920700" cy="28057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2 Gráfico"/>
          <p:cNvGraphicFramePr/>
          <p:nvPr>
            <p:extLst>
              <p:ext uri="{D42A27DB-BD31-4B8C-83A1-F6EECF244321}">
                <p14:modId xmlns:p14="http://schemas.microsoft.com/office/powerpoint/2010/main" val="4167588321"/>
              </p:ext>
            </p:extLst>
          </p:nvPr>
        </p:nvGraphicFramePr>
        <p:xfrm>
          <a:off x="1196903" y="3857419"/>
          <a:ext cx="7210426" cy="2143125"/>
        </p:xfrm>
        <a:graphic>
          <a:graphicData uri="http://schemas.openxmlformats.org/drawingml/2006/chart">
            <c:chart xmlns:c="http://schemas.openxmlformats.org/drawingml/2006/chart" xmlns:r="http://schemas.openxmlformats.org/officeDocument/2006/relationships" r:id="rId3"/>
          </a:graphicData>
        </a:graphic>
      </p:graphicFrame>
      <p:sp>
        <p:nvSpPr>
          <p:cNvPr id="6" name="3 CuadroTexto"/>
          <p:cNvSpPr txBox="1"/>
          <p:nvPr/>
        </p:nvSpPr>
        <p:spPr>
          <a:xfrm>
            <a:off x="5965602" y="6106020"/>
            <a:ext cx="5176476" cy="460374"/>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s-EC" dirty="0"/>
              <a:t>El visitante de Quito permaneció un promedio de 1,56 noches en un hotel de la ciudad en el año 2016; se estima que en 2017 se mantenga. </a:t>
            </a:r>
            <a:endParaRPr lang="es-ES" dirty="0"/>
          </a:p>
        </p:txBody>
      </p:sp>
      <p:sp>
        <p:nvSpPr>
          <p:cNvPr id="7" name="1 CuadroTexto"/>
          <p:cNvSpPr txBox="1"/>
          <p:nvPr/>
        </p:nvSpPr>
        <p:spPr>
          <a:xfrm>
            <a:off x="5965602" y="3420463"/>
            <a:ext cx="5165888" cy="41056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EC" sz="1000" dirty="0">
                <a:latin typeface="Calibri" panose="020F0502020204030204"/>
              </a:rPr>
              <a:t>La Tasa de Ocupación Hotelera  del </a:t>
            </a:r>
            <a:r>
              <a:rPr lang="es-EC" sz="1000" dirty="0" err="1">
                <a:latin typeface="Calibri" panose="020F0502020204030204"/>
              </a:rPr>
              <a:t>DMQ</a:t>
            </a:r>
            <a:r>
              <a:rPr lang="es-EC" sz="1000" dirty="0">
                <a:latin typeface="Calibri" panose="020F0502020204030204"/>
              </a:rPr>
              <a:t> fue de un 46,5% en el 2016; 6 puntos menos que en 2015; para el 2017 se prevé que esta se mantenga.</a:t>
            </a:r>
          </a:p>
        </p:txBody>
      </p:sp>
    </p:spTree>
    <p:extLst>
      <p:ext uri="{BB962C8B-B14F-4D97-AF65-F5344CB8AC3E}">
        <p14:creationId xmlns:p14="http://schemas.microsoft.com/office/powerpoint/2010/main" val="249604823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1223750" y="709683"/>
            <a:ext cx="7902126" cy="5751205"/>
          </a:xfrm>
          <a:prstGeom prst="rect">
            <a:avLst/>
          </a:prstGeom>
        </p:spPr>
      </p:pic>
    </p:spTree>
    <p:extLst>
      <p:ext uri="{BB962C8B-B14F-4D97-AF65-F5344CB8AC3E}">
        <p14:creationId xmlns:p14="http://schemas.microsoft.com/office/powerpoint/2010/main" val="17730487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904661" y="636206"/>
            <a:ext cx="8215675" cy="713016"/>
          </a:xfrm>
          <a:prstGeom prst="rect">
            <a:avLst/>
          </a:prstGeom>
          <a:noFill/>
        </p:spPr>
        <p:txBody>
          <a:bodyPr wrap="square" rtlCol="0">
            <a:spAutoFit/>
          </a:bodyPr>
          <a:lstStyle/>
          <a:p>
            <a:pPr algn="ctr">
              <a:lnSpc>
                <a:spcPct val="90000"/>
              </a:lnSpc>
              <a:spcBef>
                <a:spcPct val="0"/>
              </a:spcBef>
            </a:pPr>
            <a:r>
              <a:rPr lang="es-EC" sz="4400" b="1" dirty="0">
                <a:solidFill>
                  <a:srgbClr val="002060"/>
                </a:solidFill>
                <a:ea typeface="Batang" panose="02030600000101010101" pitchFamily="18" charset="-127"/>
                <a:cs typeface="+mj-cs"/>
              </a:rPr>
              <a:t>GESTIÓN </a:t>
            </a:r>
            <a:r>
              <a:rPr lang="es-EC" sz="4400" b="1" dirty="0">
                <a:solidFill>
                  <a:srgbClr val="002060"/>
                </a:solidFill>
                <a:ea typeface="Batang" panose="02030600000101010101" pitchFamily="18" charset="-127"/>
                <a:cs typeface="+mj-cs"/>
              </a:rPr>
              <a:t>ADMINISTRATIVA 2017</a:t>
            </a:r>
            <a:endParaRPr lang="es-EC" sz="4400" b="1" dirty="0">
              <a:solidFill>
                <a:srgbClr val="002060"/>
              </a:solidFill>
              <a:ea typeface="Batang" panose="02030600000101010101" pitchFamily="18" charset="-127"/>
              <a:cs typeface="+mj-cs"/>
            </a:endParaRPr>
          </a:p>
        </p:txBody>
      </p:sp>
      <p:sp>
        <p:nvSpPr>
          <p:cNvPr id="3" name="2 CuadroTexto"/>
          <p:cNvSpPr txBox="1"/>
          <p:nvPr/>
        </p:nvSpPr>
        <p:spPr>
          <a:xfrm>
            <a:off x="1919536" y="1308359"/>
            <a:ext cx="7848872" cy="1231106"/>
          </a:xfrm>
          <a:prstGeom prst="rect">
            <a:avLst/>
          </a:prstGeom>
          <a:noFill/>
        </p:spPr>
        <p:txBody>
          <a:bodyPr wrap="square" rtlCol="0">
            <a:spAutoFit/>
          </a:bodyPr>
          <a:lstStyle/>
          <a:p>
            <a:r>
              <a:rPr lang="es-EC" sz="1400" b="1" dirty="0"/>
              <a:t>1) Contratación inclusiva: se realizó la compra de servicios de limpieza para</a:t>
            </a:r>
            <a:r>
              <a:rPr lang="es-EC" sz="1400" dirty="0"/>
              <a:t>:</a:t>
            </a:r>
          </a:p>
          <a:p>
            <a:pPr lvl="1">
              <a:buFont typeface="Arial" pitchFamily="34" charset="0"/>
              <a:buChar char="•"/>
            </a:pPr>
            <a:r>
              <a:rPr lang="es-EC" sz="1400" dirty="0"/>
              <a:t>Oficinas Quito Turismo Amazonas y Prensa</a:t>
            </a:r>
          </a:p>
          <a:p>
            <a:pPr lvl="1">
              <a:buFont typeface="Arial" pitchFamily="34" charset="0"/>
              <a:buChar char="•"/>
            </a:pPr>
            <a:r>
              <a:rPr lang="es-EC" sz="1400" dirty="0"/>
              <a:t>Quinde </a:t>
            </a:r>
            <a:r>
              <a:rPr lang="es-EC" sz="1400" dirty="0" err="1"/>
              <a:t>Visitor</a:t>
            </a:r>
            <a:r>
              <a:rPr lang="es-EC" sz="1400" dirty="0"/>
              <a:t> Center Venezuela y Espejo</a:t>
            </a:r>
          </a:p>
          <a:p>
            <a:pPr lvl="1">
              <a:buFont typeface="Arial" pitchFamily="34" charset="0"/>
              <a:buChar char="•"/>
            </a:pPr>
            <a:r>
              <a:rPr lang="es-EC" sz="1400" dirty="0"/>
              <a:t>Áreas comunales Casas 707, 925 y 989; de la Calle Morales sector la Ronda.</a:t>
            </a:r>
          </a:p>
          <a:p>
            <a:pPr lvl="1"/>
            <a:endParaRPr lang="es-EC" dirty="0"/>
          </a:p>
        </p:txBody>
      </p:sp>
      <p:sp>
        <p:nvSpPr>
          <p:cNvPr id="4" name="3 CuadroTexto"/>
          <p:cNvSpPr txBox="1"/>
          <p:nvPr/>
        </p:nvSpPr>
        <p:spPr>
          <a:xfrm>
            <a:off x="1991544" y="2388479"/>
            <a:ext cx="7344816" cy="1446550"/>
          </a:xfrm>
          <a:prstGeom prst="rect">
            <a:avLst/>
          </a:prstGeom>
          <a:noFill/>
        </p:spPr>
        <p:txBody>
          <a:bodyPr wrap="square" rtlCol="0">
            <a:spAutoFit/>
          </a:bodyPr>
          <a:lstStyle/>
          <a:p>
            <a:r>
              <a:rPr lang="es-EC" sz="1400" b="1" dirty="0"/>
              <a:t>2) Contratación del servicio de seguridad:</a:t>
            </a:r>
          </a:p>
          <a:p>
            <a:pPr lvl="1">
              <a:buFont typeface="Arial" pitchFamily="34" charset="0"/>
              <a:buChar char="•"/>
            </a:pPr>
            <a:r>
              <a:rPr lang="es-EC" sz="1400" dirty="0"/>
              <a:t>Oficinas Quito Turismo Amazonas y Prensa</a:t>
            </a:r>
          </a:p>
          <a:p>
            <a:pPr lvl="1">
              <a:buFont typeface="Arial" pitchFamily="34" charset="0"/>
              <a:buChar char="•"/>
            </a:pPr>
            <a:r>
              <a:rPr lang="es-EC" sz="1400" dirty="0"/>
              <a:t>Quinde </a:t>
            </a:r>
            <a:r>
              <a:rPr lang="es-EC" sz="1400" dirty="0" err="1"/>
              <a:t>Visitor</a:t>
            </a:r>
            <a:r>
              <a:rPr lang="es-EC" sz="1400" dirty="0"/>
              <a:t> Center Venezuela y Espejo</a:t>
            </a:r>
          </a:p>
          <a:p>
            <a:pPr lvl="1">
              <a:buFont typeface="Arial" pitchFamily="34" charset="0"/>
              <a:buChar char="•"/>
            </a:pPr>
            <a:r>
              <a:rPr lang="es-EC" sz="1400" dirty="0"/>
              <a:t>Aéreas comunales Casas 707, 925 y 989; de la Calle Morales sector la Ronda.</a:t>
            </a:r>
          </a:p>
          <a:p>
            <a:pPr lvl="1">
              <a:buFont typeface="Arial" pitchFamily="34" charset="0"/>
              <a:buChar char="•"/>
            </a:pPr>
            <a:r>
              <a:rPr lang="es-EC" sz="1400" dirty="0"/>
              <a:t>Centro de Convenciones Eugenio Espejo </a:t>
            </a:r>
          </a:p>
          <a:p>
            <a:endParaRPr lang="es-EC" dirty="0"/>
          </a:p>
        </p:txBody>
      </p:sp>
      <p:sp>
        <p:nvSpPr>
          <p:cNvPr id="5" name="4 CuadroTexto"/>
          <p:cNvSpPr txBox="1"/>
          <p:nvPr/>
        </p:nvSpPr>
        <p:spPr>
          <a:xfrm>
            <a:off x="1919536" y="3540608"/>
            <a:ext cx="7200800" cy="307777"/>
          </a:xfrm>
          <a:prstGeom prst="rect">
            <a:avLst/>
          </a:prstGeom>
          <a:noFill/>
        </p:spPr>
        <p:txBody>
          <a:bodyPr wrap="square" rtlCol="0">
            <a:spAutoFit/>
          </a:bodyPr>
          <a:lstStyle/>
          <a:p>
            <a:r>
              <a:rPr lang="es-EC" sz="1400" b="1" dirty="0"/>
              <a:t> 3)  </a:t>
            </a:r>
            <a:r>
              <a:rPr lang="es-EC" sz="1400" dirty="0"/>
              <a:t>Ejecución del Plan de mantenimiento vehicular </a:t>
            </a:r>
            <a:r>
              <a:rPr lang="es-EC" sz="1400" b="1" dirty="0"/>
              <a:t>2017</a:t>
            </a:r>
            <a:endParaRPr lang="es-EC" sz="1400" b="1" dirty="0"/>
          </a:p>
        </p:txBody>
      </p:sp>
      <p:sp>
        <p:nvSpPr>
          <p:cNvPr id="7" name="6 CuadroTexto"/>
          <p:cNvSpPr txBox="1"/>
          <p:nvPr/>
        </p:nvSpPr>
        <p:spPr>
          <a:xfrm>
            <a:off x="1919536" y="3900647"/>
            <a:ext cx="5904656" cy="369332"/>
          </a:xfrm>
          <a:prstGeom prst="rect">
            <a:avLst/>
          </a:prstGeom>
          <a:noFill/>
        </p:spPr>
        <p:txBody>
          <a:bodyPr wrap="square" rtlCol="0">
            <a:spAutoFit/>
          </a:bodyPr>
          <a:lstStyle/>
          <a:p>
            <a:r>
              <a:rPr lang="es-EC" dirty="0"/>
              <a:t> 4</a:t>
            </a:r>
            <a:r>
              <a:rPr lang="es-EC" sz="1400" dirty="0"/>
              <a:t>)  Cobertura actualizada en el Programa de Seguros Quito Turismo 2017</a:t>
            </a:r>
          </a:p>
        </p:txBody>
      </p:sp>
      <p:sp>
        <p:nvSpPr>
          <p:cNvPr id="8" name="7 CuadroTexto"/>
          <p:cNvSpPr txBox="1"/>
          <p:nvPr/>
        </p:nvSpPr>
        <p:spPr>
          <a:xfrm>
            <a:off x="1991544" y="4435527"/>
            <a:ext cx="7200800" cy="523220"/>
          </a:xfrm>
          <a:prstGeom prst="rect">
            <a:avLst/>
          </a:prstGeom>
          <a:noFill/>
        </p:spPr>
        <p:txBody>
          <a:bodyPr wrap="square" rtlCol="0">
            <a:spAutoFit/>
          </a:bodyPr>
          <a:lstStyle/>
          <a:p>
            <a:r>
              <a:rPr lang="es-EC" sz="1400" b="1" dirty="0"/>
              <a:t> 5)  </a:t>
            </a:r>
            <a:r>
              <a:rPr lang="es-EC" sz="1400" dirty="0"/>
              <a:t>Levantamiento de necesidades de adquisición de suministros y consumibles </a:t>
            </a:r>
            <a:r>
              <a:rPr lang="es-EC" sz="1400" b="1" dirty="0"/>
              <a:t>2017 en </a:t>
            </a:r>
            <a:r>
              <a:rPr lang="es-EC" sz="1400" dirty="0"/>
              <a:t>función de inventarios </a:t>
            </a:r>
            <a:r>
              <a:rPr lang="es-EC" sz="1400" b="1" dirty="0"/>
              <a:t>2016.</a:t>
            </a:r>
            <a:endParaRPr lang="es-EC" sz="1400" b="1" dirty="0"/>
          </a:p>
        </p:txBody>
      </p:sp>
      <p:sp>
        <p:nvSpPr>
          <p:cNvPr id="13" name="6 CuadroTexto"/>
          <p:cNvSpPr txBox="1"/>
          <p:nvPr/>
        </p:nvSpPr>
        <p:spPr>
          <a:xfrm>
            <a:off x="1991544" y="5041770"/>
            <a:ext cx="5904656" cy="307777"/>
          </a:xfrm>
          <a:prstGeom prst="rect">
            <a:avLst/>
          </a:prstGeom>
          <a:noFill/>
        </p:spPr>
        <p:txBody>
          <a:bodyPr wrap="square" rtlCol="0">
            <a:spAutoFit/>
          </a:bodyPr>
          <a:lstStyle/>
          <a:p>
            <a:r>
              <a:rPr lang="es-EC" sz="1400" b="1" dirty="0"/>
              <a:t> </a:t>
            </a:r>
            <a:r>
              <a:rPr lang="es-EC" sz="1400" b="1" dirty="0"/>
              <a:t>6</a:t>
            </a:r>
            <a:r>
              <a:rPr lang="es-EC" sz="1400" b="1" dirty="0"/>
              <a:t>)  </a:t>
            </a:r>
            <a:r>
              <a:rPr lang="es-EC" sz="1400" dirty="0"/>
              <a:t>Contratación y Ejecución del Plan de Mantenimiento de Edificios 2017</a:t>
            </a:r>
            <a:endParaRPr lang="es-EC" sz="1400" b="1" dirty="0"/>
          </a:p>
        </p:txBody>
      </p:sp>
      <p:sp>
        <p:nvSpPr>
          <p:cNvPr id="14" name="6 CuadroTexto"/>
          <p:cNvSpPr txBox="1"/>
          <p:nvPr/>
        </p:nvSpPr>
        <p:spPr>
          <a:xfrm>
            <a:off x="1991544" y="5428537"/>
            <a:ext cx="5904656" cy="523220"/>
          </a:xfrm>
          <a:prstGeom prst="rect">
            <a:avLst/>
          </a:prstGeom>
          <a:noFill/>
        </p:spPr>
        <p:txBody>
          <a:bodyPr wrap="square" rtlCol="0">
            <a:spAutoFit/>
          </a:bodyPr>
          <a:lstStyle/>
          <a:p>
            <a:r>
              <a:rPr lang="es-EC" sz="1400" b="1" dirty="0"/>
              <a:t> 7) </a:t>
            </a:r>
            <a:r>
              <a:rPr lang="es-EC" sz="1400" dirty="0"/>
              <a:t>Proceso para desmantelamiento de equipos ascensor y bandas de maletas ubicados en la Fase 1</a:t>
            </a:r>
            <a:endParaRPr lang="es-EC" sz="1400" b="1" dirty="0"/>
          </a:p>
        </p:txBody>
      </p:sp>
    </p:spTree>
    <p:extLst>
      <p:ext uri="{BB962C8B-B14F-4D97-AF65-F5344CB8AC3E}">
        <p14:creationId xmlns:p14="http://schemas.microsoft.com/office/powerpoint/2010/main" val="91121126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ChangeArrowheads="1"/>
          </p:cNvSpPr>
          <p:nvPr/>
        </p:nvSpPr>
        <p:spPr bwMode="auto">
          <a:xfrm>
            <a:off x="1984375" y="1054594"/>
            <a:ext cx="7056784" cy="576064"/>
          </a:xfrm>
          <a:prstGeom prst="rect">
            <a:avLst/>
          </a:prstGeom>
          <a:noFill/>
          <a:ln w="9525">
            <a:noFill/>
            <a:round/>
            <a:headEnd/>
            <a:tailEnd/>
          </a:ln>
        </p:spPr>
        <p:txBody>
          <a:bodyPr wrap="none" lIns="67500" tIns="33750" rIns="67500" bIns="33750"/>
          <a:lstStyle/>
          <a:p>
            <a:pPr algn="ctr">
              <a:lnSpc>
                <a:spcPct val="93000"/>
              </a:lnSpc>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 pos="6738938" algn="l"/>
              </a:tabLst>
            </a:pPr>
            <a:r>
              <a:rPr lang="es-EC" altLang="es-EC" sz="2100" b="1" dirty="0">
                <a:solidFill>
                  <a:srgbClr val="003366"/>
                </a:solidFill>
                <a:latin typeface="Calibri"/>
              </a:rPr>
              <a:t>APROVECHAMIENTO DE ESPACIOS ENTREGADOS </a:t>
            </a:r>
          </a:p>
          <a:p>
            <a:pPr algn="ctr">
              <a:lnSpc>
                <a:spcPct val="93000"/>
              </a:lnSpc>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 pos="6738938" algn="l"/>
              </a:tabLst>
            </a:pPr>
            <a:r>
              <a:rPr lang="es-EC" altLang="es-EC" sz="2100" b="1" dirty="0">
                <a:solidFill>
                  <a:srgbClr val="003366"/>
                </a:solidFill>
                <a:latin typeface="Calibri"/>
              </a:rPr>
              <a:t>EN ADMINISTRACION A QUITO TURISMO</a:t>
            </a:r>
            <a:endParaRPr lang="es-EC" altLang="es-EC" sz="2100" b="1" dirty="0">
              <a:solidFill>
                <a:srgbClr val="003366"/>
              </a:solidFill>
              <a:latin typeface="Calibri"/>
            </a:endParaRPr>
          </a:p>
        </p:txBody>
      </p:sp>
      <p:sp>
        <p:nvSpPr>
          <p:cNvPr id="2" name="Marcador de número de diapositiva 1"/>
          <p:cNvSpPr>
            <a:spLocks noGrp="1"/>
          </p:cNvSpPr>
          <p:nvPr>
            <p:ph type="sldNum" sz="quarter" idx="12"/>
          </p:nvPr>
        </p:nvSpPr>
        <p:spPr/>
        <p:txBody>
          <a:bodyPr/>
          <a:lstStyle/>
          <a:p>
            <a:pPr>
              <a:defRPr/>
            </a:pPr>
            <a:fld id="{C22B03AE-CF3B-49A4-B2DC-AE05F796C69B}" type="slidenum">
              <a:rPr lang="es-EC" altLang="es-EC" smtClean="0"/>
              <a:pPr>
                <a:defRPr/>
              </a:pPr>
              <a:t>119</a:t>
            </a:fld>
            <a:endParaRPr lang="es-EC" altLang="es-EC" dirty="0"/>
          </a:p>
        </p:txBody>
      </p:sp>
      <p:sp>
        <p:nvSpPr>
          <p:cNvPr id="227330" name="AutoShape 2" descr="Resultado de imagen de agencia metropolitana de transito quito"/>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graphicFrame>
        <p:nvGraphicFramePr>
          <p:cNvPr id="18" name="17 Tabla"/>
          <p:cNvGraphicFramePr>
            <a:graphicFrameLocks noGrp="1"/>
          </p:cNvGraphicFramePr>
          <p:nvPr>
            <p:extLst/>
          </p:nvPr>
        </p:nvGraphicFramePr>
        <p:xfrm>
          <a:off x="2565171" y="1981496"/>
          <a:ext cx="6134422" cy="3791464"/>
        </p:xfrm>
        <a:graphic>
          <a:graphicData uri="http://schemas.openxmlformats.org/drawingml/2006/table">
            <a:tbl>
              <a:tblPr/>
              <a:tblGrid>
                <a:gridCol w="2726409"/>
                <a:gridCol w="2057200"/>
                <a:gridCol w="1350813"/>
              </a:tblGrid>
              <a:tr h="237424">
                <a:tc gridSpan="3">
                  <a:txBody>
                    <a:bodyPr/>
                    <a:lstStyle/>
                    <a:p>
                      <a:pPr algn="ctr" rtl="0" fontAlgn="b"/>
                      <a:r>
                        <a:rPr lang="es-EC" sz="1200" b="0" i="0" u="none" strike="noStrike" dirty="0" smtClean="0">
                          <a:solidFill>
                            <a:srgbClr val="FFFFFF"/>
                          </a:solidFill>
                          <a:latin typeface="Calibri"/>
                        </a:rPr>
                        <a:t>2017</a:t>
                      </a:r>
                      <a:endParaRPr lang="es-EC" sz="1200" b="0" i="0" u="none" strike="noStrike" dirty="0">
                        <a:solidFill>
                          <a:srgbClr val="FFFFFF"/>
                        </a:solidFill>
                        <a:latin typeface="Calibri"/>
                      </a:endParaRPr>
                    </a:p>
                  </a:txBody>
                  <a:tcPr marL="9236" marR="9236" marT="9236"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hMerge="1">
                  <a:txBody>
                    <a:bodyPr/>
                    <a:lstStyle/>
                    <a:p>
                      <a:endParaRPr lang="es-EC"/>
                    </a:p>
                  </a:txBody>
                  <a:tcPr/>
                </a:tc>
                <a:tc hMerge="1">
                  <a:txBody>
                    <a:bodyPr/>
                    <a:lstStyle/>
                    <a:p>
                      <a:endParaRPr lang="es-EC"/>
                    </a:p>
                  </a:txBody>
                  <a:tcPr/>
                </a:tc>
              </a:tr>
              <a:tr h="403295">
                <a:tc>
                  <a:txBody>
                    <a:bodyPr/>
                    <a:lstStyle/>
                    <a:p>
                      <a:pPr algn="l" rtl="0" fontAlgn="b"/>
                      <a:r>
                        <a:rPr lang="es-EC" sz="1400" b="0" i="0" u="none" strike="noStrike">
                          <a:solidFill>
                            <a:srgbClr val="FFFFFF"/>
                          </a:solidFill>
                          <a:latin typeface="Calibri"/>
                        </a:rPr>
                        <a:t> </a:t>
                      </a:r>
                      <a:r>
                        <a:rPr lang="es-EC" sz="1400" b="0" i="0" u="none" strike="noStrike">
                          <a:solidFill>
                            <a:srgbClr val="000000"/>
                          </a:solidFill>
                          <a:latin typeface="Calibri"/>
                        </a:rPr>
                        <a:t> </a:t>
                      </a:r>
                      <a:endParaRPr lang="es-EC" sz="1400" b="0" i="0" u="none" strike="noStrike">
                        <a:solidFill>
                          <a:srgbClr val="FFFFFF"/>
                        </a:solidFill>
                        <a:latin typeface="Calibri"/>
                      </a:endParaRPr>
                    </a:p>
                  </a:txBody>
                  <a:tcPr marL="9236" marR="9236" marT="92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s-EC" sz="1300" b="1" i="0" u="none" strike="noStrike">
                          <a:solidFill>
                            <a:srgbClr val="FFFFFF"/>
                          </a:solidFill>
                          <a:latin typeface="Calibri"/>
                        </a:rPr>
                        <a:t>ESTADO </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75E"/>
                    </a:solidFill>
                  </a:tcPr>
                </a:tc>
                <a:tc>
                  <a:txBody>
                    <a:bodyPr/>
                    <a:lstStyle/>
                    <a:p>
                      <a:pPr algn="ctr" rtl="0" fontAlgn="ctr"/>
                      <a:r>
                        <a:rPr lang="es-EC" sz="1300" b="1" i="0" u="none" strike="noStrike">
                          <a:solidFill>
                            <a:srgbClr val="FFFFFF"/>
                          </a:solidFill>
                          <a:latin typeface="Calibri"/>
                        </a:rPr>
                        <a:t>GENERA INGRESOS</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75E"/>
                    </a:solidFill>
                  </a:tcPr>
                </a:tc>
              </a:tr>
              <a:tr h="372979">
                <a:tc>
                  <a:txBody>
                    <a:bodyPr/>
                    <a:lstStyle/>
                    <a:p>
                      <a:pPr algn="ctr" rtl="0" fontAlgn="ctr"/>
                      <a:r>
                        <a:rPr lang="es-EC" sz="1200" b="0" i="0" u="none" strike="noStrike">
                          <a:solidFill>
                            <a:srgbClr val="FFFFFF"/>
                          </a:solidFill>
                          <a:latin typeface="Calibri"/>
                        </a:rPr>
                        <a:t>CENTRO DE MATRICULACION VEHICULAR</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75E"/>
                    </a:solidFill>
                  </a:tcPr>
                </a:tc>
                <a:tc>
                  <a:txBody>
                    <a:bodyPr/>
                    <a:lstStyle/>
                    <a:p>
                      <a:pPr algn="ctr" rtl="0" fontAlgn="ctr"/>
                      <a:r>
                        <a:rPr lang="es-EC" sz="1200" b="0" i="0" u="none" strike="noStrike">
                          <a:solidFill>
                            <a:srgbClr val="FFFFFF"/>
                          </a:solidFill>
                          <a:latin typeface="Calibri"/>
                        </a:rPr>
                        <a:t>convenio vigente</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s-EC" sz="1200" b="0" i="0" u="none" strike="noStrike">
                          <a:solidFill>
                            <a:srgbClr val="FFFFFF"/>
                          </a:solidFill>
                          <a:latin typeface="Calibri"/>
                        </a:rPr>
                        <a:t>SI</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554874">
                <a:tc>
                  <a:txBody>
                    <a:bodyPr/>
                    <a:lstStyle/>
                    <a:p>
                      <a:pPr algn="ctr" rtl="0" fontAlgn="ctr"/>
                      <a:r>
                        <a:rPr lang="es-EC" sz="1200" b="0" i="0" u="none" strike="noStrike" dirty="0">
                          <a:solidFill>
                            <a:srgbClr val="FFFFFF"/>
                          </a:solidFill>
                          <a:latin typeface="Calibri"/>
                        </a:rPr>
                        <a:t>EMPRESA PUBLICA METROPOLITANA DE HABITAT Y VIVIENDA OFICINAS</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75E"/>
                    </a:solidFill>
                  </a:tcPr>
                </a:tc>
                <a:tc>
                  <a:txBody>
                    <a:bodyPr/>
                    <a:lstStyle/>
                    <a:p>
                      <a:pPr algn="ctr" rtl="0" fontAlgn="ctr"/>
                      <a:r>
                        <a:rPr lang="es-EC" sz="1200" b="0" i="0" u="none" strike="noStrike">
                          <a:solidFill>
                            <a:srgbClr val="FFFFFF"/>
                          </a:solidFill>
                          <a:latin typeface="Calibri"/>
                        </a:rPr>
                        <a:t>contrato vigente</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s-EC" sz="1200" b="0" i="0" u="none" strike="noStrike" dirty="0">
                          <a:solidFill>
                            <a:srgbClr val="FFFFFF"/>
                          </a:solidFill>
                          <a:latin typeface="Calibri"/>
                        </a:rPr>
                        <a:t>SI</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237424">
                <a:tc>
                  <a:txBody>
                    <a:bodyPr/>
                    <a:lstStyle/>
                    <a:p>
                      <a:pPr algn="ctr" rtl="0" fontAlgn="ctr"/>
                      <a:r>
                        <a:rPr lang="es-EC" sz="1200" b="0" i="0" u="none" strike="noStrike">
                          <a:solidFill>
                            <a:srgbClr val="FFFFFF"/>
                          </a:solidFill>
                          <a:latin typeface="Calibri"/>
                        </a:rPr>
                        <a:t>AEROSERVICIOS </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75E"/>
                    </a:solidFill>
                  </a:tcPr>
                </a:tc>
                <a:tc>
                  <a:txBody>
                    <a:bodyPr/>
                    <a:lstStyle/>
                    <a:p>
                      <a:pPr algn="ctr" rtl="0" fontAlgn="ctr"/>
                      <a:r>
                        <a:rPr lang="es-EC" sz="1200" b="0" i="0" u="none" strike="noStrike" dirty="0">
                          <a:solidFill>
                            <a:srgbClr val="FFFFFF"/>
                          </a:solidFill>
                          <a:latin typeface="Calibri"/>
                        </a:rPr>
                        <a:t>contrato vigente</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s-EC" sz="1200" b="0" i="0" u="none" strike="noStrike">
                          <a:solidFill>
                            <a:srgbClr val="FFFFFF"/>
                          </a:solidFill>
                          <a:latin typeface="Calibri"/>
                        </a:rPr>
                        <a:t>SI</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63433">
                <a:tc>
                  <a:txBody>
                    <a:bodyPr/>
                    <a:lstStyle/>
                    <a:p>
                      <a:pPr algn="ctr" rtl="0" fontAlgn="ctr"/>
                      <a:r>
                        <a:rPr lang="es-EC" sz="1200" b="0" i="0" u="none" strike="noStrike">
                          <a:solidFill>
                            <a:srgbClr val="FFFFFF"/>
                          </a:solidFill>
                          <a:latin typeface="Calibri"/>
                        </a:rPr>
                        <a:t>AGENCIA METROPOLITANA DE TRANSITO  (FISCALIZACION)</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75E"/>
                    </a:solidFill>
                  </a:tcPr>
                </a:tc>
                <a:tc>
                  <a:txBody>
                    <a:bodyPr/>
                    <a:lstStyle/>
                    <a:p>
                      <a:pPr algn="ctr" rtl="0" fontAlgn="ctr"/>
                      <a:r>
                        <a:rPr lang="es-EC" sz="1200" b="0" i="0" u="none" strike="noStrike">
                          <a:solidFill>
                            <a:srgbClr val="FFFFFF"/>
                          </a:solidFill>
                          <a:latin typeface="Calibri"/>
                        </a:rPr>
                        <a:t>convenio vigente</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s-EC" sz="1200" b="0" i="0" u="none" strike="noStrike">
                          <a:solidFill>
                            <a:srgbClr val="FFFFFF"/>
                          </a:solidFill>
                          <a:latin typeface="Calibri"/>
                        </a:rPr>
                        <a:t>SI</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63433">
                <a:tc>
                  <a:txBody>
                    <a:bodyPr/>
                    <a:lstStyle/>
                    <a:p>
                      <a:pPr algn="ctr" rtl="0" fontAlgn="ctr"/>
                      <a:r>
                        <a:rPr lang="es-EC" sz="1200" b="0" i="0" u="none" strike="noStrike" dirty="0">
                          <a:solidFill>
                            <a:srgbClr val="FFFFFF"/>
                          </a:solidFill>
                          <a:latin typeface="Calibri"/>
                        </a:rPr>
                        <a:t>PRESIDENCIA DE LA REPUBLICA-SECRETARIA DEL BUEN VIVIR</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75E"/>
                    </a:solidFill>
                  </a:tcPr>
                </a:tc>
                <a:tc>
                  <a:txBody>
                    <a:bodyPr/>
                    <a:lstStyle/>
                    <a:p>
                      <a:pPr algn="ctr" rtl="0" fontAlgn="ctr"/>
                      <a:r>
                        <a:rPr lang="es-EC" sz="1200" b="0" i="0" u="none" strike="noStrike" dirty="0">
                          <a:solidFill>
                            <a:srgbClr val="FFFFFF"/>
                          </a:solidFill>
                          <a:latin typeface="Calibri"/>
                        </a:rPr>
                        <a:t>contrato </a:t>
                      </a:r>
                      <a:r>
                        <a:rPr lang="es-EC" sz="1200" b="0" i="0" u="none" strike="noStrike" dirty="0" smtClean="0">
                          <a:solidFill>
                            <a:srgbClr val="FFFFFF"/>
                          </a:solidFill>
                          <a:latin typeface="Calibri"/>
                        </a:rPr>
                        <a:t>terminado</a:t>
                      </a:r>
                      <a:r>
                        <a:rPr lang="es-EC" sz="1200" b="0" i="0" u="none" strike="noStrike" baseline="0" dirty="0" smtClean="0">
                          <a:solidFill>
                            <a:srgbClr val="FFFFFF"/>
                          </a:solidFill>
                          <a:latin typeface="Calibri"/>
                        </a:rPr>
                        <a:t> a JULIO</a:t>
                      </a:r>
                      <a:endParaRPr lang="es-EC" sz="1200" b="0" i="0" u="none" strike="noStrike" dirty="0">
                        <a:solidFill>
                          <a:srgbClr val="FFFFFF"/>
                        </a:solidFill>
                        <a:latin typeface="Calibri"/>
                      </a:endParaRP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s-EC" sz="1200" b="0" i="0" u="none" strike="noStrike" dirty="0" smtClean="0">
                          <a:solidFill>
                            <a:srgbClr val="FFFFFF"/>
                          </a:solidFill>
                          <a:latin typeface="Calibri"/>
                        </a:rPr>
                        <a:t>NO</a:t>
                      </a:r>
                      <a:endParaRPr lang="es-EC" sz="1200" b="0" i="0" u="none" strike="noStrike" dirty="0">
                        <a:solidFill>
                          <a:srgbClr val="FFFFFF"/>
                        </a:solidFill>
                        <a:latin typeface="Calibri"/>
                      </a:endParaRP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237424">
                <a:tc>
                  <a:txBody>
                    <a:bodyPr/>
                    <a:lstStyle/>
                    <a:p>
                      <a:pPr algn="ctr" rtl="0" fontAlgn="ctr"/>
                      <a:r>
                        <a:rPr lang="es-EC" sz="1200" b="0" i="0" u="none" strike="noStrike" dirty="0" smtClean="0">
                          <a:solidFill>
                            <a:srgbClr val="FFFFFF"/>
                          </a:solidFill>
                          <a:latin typeface="Calibri"/>
                        </a:rPr>
                        <a:t>OTECEL </a:t>
                      </a:r>
                      <a:endParaRPr lang="es-EC" sz="1200" b="0" i="0" u="none" strike="noStrike" dirty="0">
                        <a:solidFill>
                          <a:srgbClr val="FFFFFF"/>
                        </a:solidFill>
                        <a:latin typeface="Calibri"/>
                      </a:endParaRP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75E"/>
                    </a:solidFill>
                  </a:tcPr>
                </a:tc>
                <a:tc>
                  <a:txBody>
                    <a:bodyPr/>
                    <a:lstStyle/>
                    <a:p>
                      <a:pPr algn="ctr" rtl="0" fontAlgn="ctr"/>
                      <a:r>
                        <a:rPr lang="es-EC" sz="1200" b="0" i="0" u="none" strike="noStrike" dirty="0">
                          <a:solidFill>
                            <a:srgbClr val="FFFFFF"/>
                          </a:solidFill>
                          <a:latin typeface="Calibri"/>
                        </a:rPr>
                        <a:t>contrato vigente</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s-EC" sz="1200" b="0" i="0" u="none" strike="noStrike">
                          <a:solidFill>
                            <a:srgbClr val="FFFFFF"/>
                          </a:solidFill>
                          <a:latin typeface="Calibri"/>
                        </a:rPr>
                        <a:t>SI</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48199">
                <a:tc>
                  <a:txBody>
                    <a:bodyPr/>
                    <a:lstStyle/>
                    <a:p>
                      <a:pPr algn="ctr" rtl="0" fontAlgn="ctr"/>
                      <a:r>
                        <a:rPr lang="es-EC" sz="1200" b="0" i="0" u="none" strike="noStrike" dirty="0">
                          <a:solidFill>
                            <a:srgbClr val="FFFFFF"/>
                          </a:solidFill>
                          <a:latin typeface="Calibri"/>
                        </a:rPr>
                        <a:t>ADMINISTRACIÓN GENERAL - BALCON DE SERVICIOS</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75E"/>
                    </a:solidFill>
                  </a:tcPr>
                </a:tc>
                <a:tc>
                  <a:txBody>
                    <a:bodyPr/>
                    <a:lstStyle/>
                    <a:p>
                      <a:pPr algn="ctr" rtl="0" fontAlgn="ctr"/>
                      <a:r>
                        <a:rPr lang="es-EC" sz="1200" b="0" i="0" u="none" strike="noStrike">
                          <a:solidFill>
                            <a:srgbClr val="FFFFFF"/>
                          </a:solidFill>
                          <a:latin typeface="Calibri"/>
                        </a:rPr>
                        <a:t>convenio vigente</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s-EC" sz="1200" b="0" i="0" u="none" strike="noStrike">
                          <a:solidFill>
                            <a:srgbClr val="FFFFFF"/>
                          </a:solidFill>
                          <a:latin typeface="Calibri"/>
                        </a:rPr>
                        <a:t>SI</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372979">
                <a:tc>
                  <a:txBody>
                    <a:bodyPr/>
                    <a:lstStyle/>
                    <a:p>
                      <a:pPr algn="ctr" rtl="0" fontAlgn="ctr"/>
                      <a:r>
                        <a:rPr lang="es-EC" sz="1200" b="0" i="0" u="none" strike="noStrike" dirty="0">
                          <a:solidFill>
                            <a:srgbClr val="FFFFFF"/>
                          </a:solidFill>
                          <a:latin typeface="Calibri"/>
                        </a:rPr>
                        <a:t>AGENCIA METROPOLITANA DE CONTROL</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75E"/>
                    </a:solidFill>
                  </a:tcPr>
                </a:tc>
                <a:tc>
                  <a:txBody>
                    <a:bodyPr/>
                    <a:lstStyle/>
                    <a:p>
                      <a:pPr algn="ctr" rtl="0" fontAlgn="ctr"/>
                      <a:r>
                        <a:rPr lang="es-EC" sz="1200" b="0" i="0" u="none" strike="noStrike" dirty="0">
                          <a:solidFill>
                            <a:srgbClr val="FFFFFF"/>
                          </a:solidFill>
                          <a:latin typeface="Calibri"/>
                        </a:rPr>
                        <a:t>convenio vigente</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fontAlgn="ctr"/>
                      <a:r>
                        <a:rPr lang="es-EC" sz="1200" b="0" i="0" u="none" strike="noStrike" dirty="0">
                          <a:solidFill>
                            <a:srgbClr val="FFFFFF"/>
                          </a:solidFill>
                          <a:latin typeface="Calibri"/>
                        </a:rPr>
                        <a:t>SI</a:t>
                      </a:r>
                    </a:p>
                  </a:txBody>
                  <a:tcPr marL="9236" marR="9236" marT="92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bl>
          </a:graphicData>
        </a:graphic>
      </p:graphicFrame>
    </p:spTree>
    <p:extLst>
      <p:ext uri="{BB962C8B-B14F-4D97-AF65-F5344CB8AC3E}">
        <p14:creationId xmlns:p14="http://schemas.microsoft.com/office/powerpoint/2010/main" val="26824822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524000" y="0"/>
            <a:ext cx="8229600" cy="1293386"/>
          </a:xfrm>
        </p:spPr>
        <p:txBody>
          <a:bodyPr/>
          <a:lstStyle/>
          <a:p>
            <a:pPr algn="l"/>
            <a:r>
              <a:rPr lang="es-EC" sz="3200" dirty="0">
                <a:solidFill>
                  <a:srgbClr val="002060"/>
                </a:solidFill>
                <a:latin typeface="+mn-lt"/>
                <a:ea typeface="Batang" panose="02030600000101010101" pitchFamily="18" charset="-127"/>
              </a:rPr>
              <a:t>Postulación de eventos </a:t>
            </a:r>
            <a:endParaRPr lang="es-EC" sz="3200" dirty="0">
              <a:solidFill>
                <a:srgbClr val="002060"/>
              </a:solidFill>
              <a:latin typeface="+mn-lt"/>
              <a:ea typeface="Batang" panose="02030600000101010101" pitchFamily="18" charset="-127"/>
            </a:endParaRPr>
          </a:p>
        </p:txBody>
      </p:sp>
      <p:sp>
        <p:nvSpPr>
          <p:cNvPr id="5" name="Rectángulo 4"/>
          <p:cNvSpPr/>
          <p:nvPr/>
        </p:nvSpPr>
        <p:spPr>
          <a:xfrm>
            <a:off x="1803177" y="1814615"/>
            <a:ext cx="4036746" cy="369332"/>
          </a:xfrm>
          <a:prstGeom prst="rect">
            <a:avLst/>
          </a:prstGeom>
        </p:spPr>
        <p:txBody>
          <a:bodyPr wrap="none">
            <a:spAutoFit/>
          </a:bodyPr>
          <a:lstStyle/>
          <a:p>
            <a:r>
              <a:rPr lang="es-EC" dirty="0">
                <a:solidFill>
                  <a:srgbClr val="002060"/>
                </a:solidFill>
                <a:ea typeface="Batang" panose="02030600000101010101" pitchFamily="18" charset="-127"/>
              </a:rPr>
              <a:t>Congreso Mundial de la Naturaleza 2020 </a:t>
            </a:r>
            <a:endParaRPr lang="es-EC" dirty="0"/>
          </a:p>
        </p:txBody>
      </p:sp>
      <p:sp>
        <p:nvSpPr>
          <p:cNvPr id="3" name="AutoShape 4" descr="Resultado de imagen para congreso mundial de la naturaleza"/>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4" name="AutoShape 6" descr="Resultado de imagen para congreso mundial de la naturaleza"/>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10" descr="Resultado de imagen para congreso mundial de la naturaleza"/>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12" descr="Resultado de imagen para congreso mundial de la naturaleza"/>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4110" name="Picture 14" descr="Resultado de imagen para congreso mundial de la naturaleza"/>
          <p:cNvPicPr>
            <a:picLocks noChangeAspect="1" noChangeArrowheads="1"/>
          </p:cNvPicPr>
          <p:nvPr/>
        </p:nvPicPr>
        <p:blipFill rotWithShape="1">
          <a:blip r:embed="rId2">
            <a:extLst>
              <a:ext uri="{28A0092B-C50C-407E-A947-70E740481C1C}">
                <a14:useLocalDpi xmlns:a14="http://schemas.microsoft.com/office/drawing/2010/main" val="0"/>
              </a:ext>
            </a:extLst>
          </a:blip>
          <a:srcRect b="10573"/>
          <a:stretch/>
        </p:blipFill>
        <p:spPr bwMode="auto">
          <a:xfrm>
            <a:off x="6840017" y="1383958"/>
            <a:ext cx="1944216" cy="1433329"/>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ángulo 12"/>
          <p:cNvSpPr/>
          <p:nvPr/>
        </p:nvSpPr>
        <p:spPr>
          <a:xfrm>
            <a:off x="1750154" y="3011960"/>
            <a:ext cx="4121385" cy="646331"/>
          </a:xfrm>
          <a:prstGeom prst="rect">
            <a:avLst/>
          </a:prstGeom>
        </p:spPr>
        <p:txBody>
          <a:bodyPr wrap="none">
            <a:spAutoFit/>
          </a:bodyPr>
          <a:lstStyle/>
          <a:p>
            <a:r>
              <a:rPr lang="es-EC" dirty="0" err="1">
                <a:solidFill>
                  <a:srgbClr val="002060"/>
                </a:solidFill>
                <a:ea typeface="Batang" panose="02030600000101010101" pitchFamily="18" charset="-127"/>
              </a:rPr>
              <a:t>Annual</a:t>
            </a:r>
            <a:r>
              <a:rPr lang="es-EC" dirty="0">
                <a:solidFill>
                  <a:srgbClr val="002060"/>
                </a:solidFill>
                <a:ea typeface="Batang" panose="02030600000101010101" pitchFamily="18" charset="-127"/>
              </a:rPr>
              <a:t> Meeting of </a:t>
            </a:r>
            <a:r>
              <a:rPr lang="es-EC" dirty="0" err="1">
                <a:solidFill>
                  <a:srgbClr val="002060"/>
                </a:solidFill>
                <a:ea typeface="Batang" panose="02030600000101010101" pitchFamily="18" charset="-127"/>
              </a:rPr>
              <a:t>the</a:t>
            </a:r>
            <a:r>
              <a:rPr lang="es-EC" dirty="0">
                <a:solidFill>
                  <a:srgbClr val="002060"/>
                </a:solidFill>
                <a:ea typeface="Batang" panose="02030600000101010101" pitchFamily="18" charset="-127"/>
              </a:rPr>
              <a:t> </a:t>
            </a:r>
            <a:r>
              <a:rPr lang="es-EC" dirty="0" err="1">
                <a:solidFill>
                  <a:srgbClr val="002060"/>
                </a:solidFill>
                <a:ea typeface="Batang" panose="02030600000101010101" pitchFamily="18" charset="-127"/>
              </a:rPr>
              <a:t>Pacific</a:t>
            </a:r>
            <a:r>
              <a:rPr lang="es-EC" dirty="0">
                <a:solidFill>
                  <a:srgbClr val="002060"/>
                </a:solidFill>
                <a:ea typeface="Batang" panose="02030600000101010101" pitchFamily="18" charset="-127"/>
              </a:rPr>
              <a:t> </a:t>
            </a:r>
            <a:r>
              <a:rPr lang="es-EC" dirty="0" err="1">
                <a:solidFill>
                  <a:srgbClr val="002060"/>
                </a:solidFill>
                <a:ea typeface="Batang" panose="02030600000101010101" pitchFamily="18" charset="-127"/>
              </a:rPr>
              <a:t>Association</a:t>
            </a:r>
            <a:r>
              <a:rPr lang="es-EC" dirty="0">
                <a:solidFill>
                  <a:srgbClr val="002060"/>
                </a:solidFill>
                <a:ea typeface="Batang" panose="02030600000101010101" pitchFamily="18" charset="-127"/>
              </a:rPr>
              <a:t> </a:t>
            </a:r>
          </a:p>
          <a:p>
            <a:r>
              <a:rPr lang="es-EC" dirty="0">
                <a:solidFill>
                  <a:srgbClr val="002060"/>
                </a:solidFill>
                <a:ea typeface="Batang" panose="02030600000101010101" pitchFamily="18" charset="-127"/>
              </a:rPr>
              <a:t>of </a:t>
            </a:r>
            <a:r>
              <a:rPr lang="es-EC" dirty="0" err="1">
                <a:solidFill>
                  <a:srgbClr val="002060"/>
                </a:solidFill>
                <a:ea typeface="Batang" panose="02030600000101010101" pitchFamily="18" charset="-127"/>
              </a:rPr>
              <a:t>Pediatric</a:t>
            </a:r>
            <a:r>
              <a:rPr lang="es-EC" dirty="0">
                <a:solidFill>
                  <a:srgbClr val="002060"/>
                </a:solidFill>
                <a:ea typeface="Batang" panose="02030600000101010101" pitchFamily="18" charset="-127"/>
              </a:rPr>
              <a:t> </a:t>
            </a:r>
            <a:r>
              <a:rPr lang="es-EC" dirty="0" err="1">
                <a:solidFill>
                  <a:srgbClr val="002060"/>
                </a:solidFill>
                <a:ea typeface="Batang" panose="02030600000101010101" pitchFamily="18" charset="-127"/>
              </a:rPr>
              <a:t>Surgeons</a:t>
            </a:r>
            <a:r>
              <a:rPr lang="es-EC" dirty="0">
                <a:solidFill>
                  <a:srgbClr val="002060"/>
                </a:solidFill>
                <a:ea typeface="Batang" panose="02030600000101010101" pitchFamily="18" charset="-127"/>
              </a:rPr>
              <a:t> (PAPS) 2021</a:t>
            </a:r>
            <a:endParaRPr lang="es-EC" dirty="0"/>
          </a:p>
        </p:txBody>
      </p:sp>
      <p:pic>
        <p:nvPicPr>
          <p:cNvPr id="4112" name="Picture 16" descr="Resultado de imagen para Annual Meeting of the Pacific Association of Pediatric Surgeons (PA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0018" y="2996553"/>
            <a:ext cx="3183091" cy="1169641"/>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ángulo 8"/>
          <p:cNvSpPr/>
          <p:nvPr/>
        </p:nvSpPr>
        <p:spPr>
          <a:xfrm>
            <a:off x="1631504" y="4529194"/>
            <a:ext cx="5363566" cy="646331"/>
          </a:xfrm>
          <a:prstGeom prst="rect">
            <a:avLst/>
          </a:prstGeom>
        </p:spPr>
        <p:txBody>
          <a:bodyPr wrap="square">
            <a:spAutoFit/>
          </a:bodyPr>
          <a:lstStyle/>
          <a:p>
            <a:r>
              <a:rPr lang="es-EC" dirty="0">
                <a:solidFill>
                  <a:srgbClr val="002060"/>
                </a:solidFill>
                <a:ea typeface="Batang" panose="02030600000101010101" pitchFamily="18" charset="-127"/>
              </a:rPr>
              <a:t>Congreso </a:t>
            </a:r>
            <a:r>
              <a:rPr lang="es-EC" dirty="0">
                <a:solidFill>
                  <a:srgbClr val="002060"/>
                </a:solidFill>
                <a:ea typeface="Batang" panose="02030600000101010101" pitchFamily="18" charset="-127"/>
              </a:rPr>
              <a:t>Ibero Latinoamericano de Gastroenterología, Nutrición y </a:t>
            </a:r>
            <a:r>
              <a:rPr lang="es-EC" dirty="0">
                <a:solidFill>
                  <a:srgbClr val="002060"/>
                </a:solidFill>
                <a:ea typeface="Batang" panose="02030600000101010101" pitchFamily="18" charset="-127"/>
              </a:rPr>
              <a:t>Hepatología Pediátrica 2020</a:t>
            </a:r>
            <a:endParaRPr lang="es-EC" dirty="0">
              <a:solidFill>
                <a:srgbClr val="002060"/>
              </a:solidFill>
              <a:ea typeface="Batang" panose="02030600000101010101" pitchFamily="18" charset="-127"/>
            </a:endParaRPr>
          </a:p>
        </p:txBody>
      </p:sp>
      <p:pic>
        <p:nvPicPr>
          <p:cNvPr id="4118" name="Picture 22" descr="Laspghan"/>
          <p:cNvPicPr>
            <a:picLocks noChangeAspect="1" noChangeArrowheads="1"/>
          </p:cNvPicPr>
          <p:nvPr/>
        </p:nvPicPr>
        <p:blipFill rotWithShape="1">
          <a:blip r:embed="rId4">
            <a:extLst>
              <a:ext uri="{28A0092B-C50C-407E-A947-70E740481C1C}">
                <a14:useLocalDpi xmlns:a14="http://schemas.microsoft.com/office/drawing/2010/main" val="0"/>
              </a:ext>
            </a:extLst>
          </a:blip>
          <a:srcRect t="-7913" r="78371" b="-1"/>
          <a:stretch/>
        </p:blipFill>
        <p:spPr bwMode="auto">
          <a:xfrm>
            <a:off x="6312025" y="4345460"/>
            <a:ext cx="2472209" cy="1171773"/>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Rectángulo 13"/>
          <p:cNvSpPr/>
          <p:nvPr/>
        </p:nvSpPr>
        <p:spPr>
          <a:xfrm>
            <a:off x="1631504" y="5541871"/>
            <a:ext cx="5363566" cy="369332"/>
          </a:xfrm>
          <a:prstGeom prst="rect">
            <a:avLst/>
          </a:prstGeom>
        </p:spPr>
        <p:txBody>
          <a:bodyPr wrap="square">
            <a:spAutoFit/>
          </a:bodyPr>
          <a:lstStyle/>
          <a:p>
            <a:r>
              <a:rPr lang="es-EC" dirty="0">
                <a:solidFill>
                  <a:srgbClr val="002060"/>
                </a:solidFill>
                <a:ea typeface="Batang" panose="02030600000101010101" pitchFamily="18" charset="-127"/>
              </a:rPr>
              <a:t>CIAR </a:t>
            </a:r>
            <a:endParaRPr lang="es-EC" dirty="0">
              <a:solidFill>
                <a:srgbClr val="002060"/>
              </a:solidFill>
              <a:ea typeface="Batang" panose="02030600000101010101" pitchFamily="18" charset="-127"/>
            </a:endParaRPr>
          </a:p>
        </p:txBody>
      </p:sp>
    </p:spTree>
    <p:extLst>
      <p:ext uri="{BB962C8B-B14F-4D97-AF65-F5344CB8AC3E}">
        <p14:creationId xmlns:p14="http://schemas.microsoft.com/office/powerpoint/2010/main" val="236234734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7006" y="829149"/>
            <a:ext cx="10515600" cy="1325563"/>
          </a:xfrm>
        </p:spPr>
        <p:txBody>
          <a:bodyPr/>
          <a:lstStyle/>
          <a:p>
            <a:pPr algn="ctr"/>
            <a:r>
              <a:rPr lang="es-EC" b="1" dirty="0" smtClean="0">
                <a:solidFill>
                  <a:srgbClr val="002060"/>
                </a:solidFill>
                <a:latin typeface="+mn-lt"/>
                <a:ea typeface="Batang" panose="02030600000101010101" pitchFamily="18" charset="-127"/>
              </a:rPr>
              <a:t>Talento Humano</a:t>
            </a:r>
            <a:endParaRPr lang="es-EC" b="1" dirty="0">
              <a:solidFill>
                <a:srgbClr val="002060"/>
              </a:solidFill>
              <a:latin typeface="+mn-lt"/>
              <a:ea typeface="Batang" panose="02030600000101010101" pitchFamily="18" charset="-127"/>
            </a:endParaRPr>
          </a:p>
        </p:txBody>
      </p:sp>
      <p:sp>
        <p:nvSpPr>
          <p:cNvPr id="3" name="Marcador de contenido 2"/>
          <p:cNvSpPr>
            <a:spLocks noGrp="1"/>
          </p:cNvSpPr>
          <p:nvPr>
            <p:ph idx="1"/>
          </p:nvPr>
        </p:nvSpPr>
        <p:spPr>
          <a:xfrm>
            <a:off x="4764697" y="2254818"/>
            <a:ext cx="5346087" cy="3263448"/>
          </a:xfrm>
        </p:spPr>
        <p:txBody>
          <a:bodyPr>
            <a:noAutofit/>
          </a:bodyPr>
          <a:lstStyle/>
          <a:p>
            <a:pPr marL="0" indent="0" algn="just">
              <a:buNone/>
            </a:pPr>
            <a:r>
              <a:rPr lang="es-EC" dirty="0"/>
              <a:t>Velar por el bienestar del personal de la empresa contribuyendo con su desarrollo profesional y personal, para así contar con funcionarios comprometidos y lograr un desempeño de </a:t>
            </a:r>
            <a:r>
              <a:rPr lang="es-EC" dirty="0" smtClean="0"/>
              <a:t>excelencia, en cumplimiento a la normativa legal vigente</a:t>
            </a:r>
          </a:p>
          <a:p>
            <a:pPr marL="0" indent="0" algn="just">
              <a:buNone/>
            </a:pPr>
            <a:endParaRPr lang="es-EC" dirty="0"/>
          </a:p>
        </p:txBody>
      </p:sp>
      <p:pic>
        <p:nvPicPr>
          <p:cNvPr id="12"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286" y="2910172"/>
            <a:ext cx="2970330" cy="2608094"/>
          </a:xfrm>
          <a:prstGeom prst="rect">
            <a:avLst/>
          </a:prstGeom>
        </p:spPr>
      </p:pic>
    </p:spTree>
    <p:extLst>
      <p:ext uri="{BB962C8B-B14F-4D97-AF65-F5344CB8AC3E}">
        <p14:creationId xmlns:p14="http://schemas.microsoft.com/office/powerpoint/2010/main" val="2267278121"/>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919536" y="1268761"/>
            <a:ext cx="8229600" cy="4525963"/>
          </a:xfrm>
        </p:spPr>
        <p:txBody>
          <a:bodyPr>
            <a:normAutofit fontScale="92500" lnSpcReduction="10000"/>
          </a:bodyPr>
          <a:lstStyle/>
          <a:p>
            <a:pPr>
              <a:buFont typeface="Arial" panose="020B0604020202020204" pitchFamily="34" charset="0"/>
              <a:buChar char="•"/>
            </a:pPr>
            <a:r>
              <a:rPr lang="es-EC" dirty="0"/>
              <a:t>Gestión </a:t>
            </a:r>
            <a:r>
              <a:rPr lang="es-EC" dirty="0" smtClean="0"/>
              <a:t>de</a:t>
            </a:r>
            <a:r>
              <a:rPr lang="es-EC" dirty="0"/>
              <a:t> cierres de contratos 2016</a:t>
            </a:r>
          </a:p>
          <a:p>
            <a:pPr>
              <a:buFont typeface="Arial" panose="020B0604020202020204" pitchFamily="34" charset="0"/>
              <a:buChar char="•"/>
            </a:pPr>
            <a:r>
              <a:rPr lang="es-EC" dirty="0"/>
              <a:t>Ejecución del contrato de agencia de viajes para la provisión de pasajes para los funcionarios de QT.</a:t>
            </a:r>
          </a:p>
          <a:p>
            <a:pPr>
              <a:buFont typeface="Arial" panose="020B0604020202020204" pitchFamily="34" charset="0"/>
              <a:buChar char="•"/>
            </a:pPr>
            <a:r>
              <a:rPr lang="es-EC" dirty="0"/>
              <a:t>Ejecución de contrato de exámenes ocupacionales.</a:t>
            </a:r>
          </a:p>
          <a:p>
            <a:pPr>
              <a:buFont typeface="Arial" panose="020B0604020202020204" pitchFamily="34" charset="0"/>
              <a:buChar char="•"/>
            </a:pPr>
            <a:r>
              <a:rPr lang="es-EC" dirty="0"/>
              <a:t>Levantamiento de necesidades de capacitación. </a:t>
            </a:r>
          </a:p>
          <a:p>
            <a:pPr>
              <a:buFont typeface="Arial" panose="020B0604020202020204" pitchFamily="34" charset="0"/>
              <a:buChar char="•"/>
            </a:pPr>
            <a:r>
              <a:rPr lang="es-EC" dirty="0" smtClean="0"/>
              <a:t>Ejecución del Plan de capacitación para funcionarios QT</a:t>
            </a:r>
            <a:endParaRPr lang="es-EC" dirty="0"/>
          </a:p>
          <a:p>
            <a:pPr>
              <a:buFont typeface="Arial" panose="020B0604020202020204" pitchFamily="34" charset="0"/>
              <a:buChar char="•"/>
            </a:pPr>
            <a:r>
              <a:rPr lang="es-EC" dirty="0"/>
              <a:t>Generación de índices de gestión en Seguridad y Salud Laboral entregado al MRL Y Riesgos del Trabajo. </a:t>
            </a:r>
          </a:p>
          <a:p>
            <a:r>
              <a:rPr lang="es-EC" dirty="0" smtClean="0"/>
              <a:t>Ejecución de la </a:t>
            </a:r>
            <a:r>
              <a:rPr lang="es-EC" dirty="0"/>
              <a:t>consultoría de Talento Humano.</a:t>
            </a:r>
          </a:p>
          <a:p>
            <a:r>
              <a:rPr lang="es-EC" dirty="0" smtClean="0"/>
              <a:t>Mantenimiento de extintores y Central de Incendios de Quito Turismo y Unidades de Negocios. </a:t>
            </a:r>
            <a:endParaRPr lang="es-EC" dirty="0"/>
          </a:p>
        </p:txBody>
      </p:sp>
      <p:sp>
        <p:nvSpPr>
          <p:cNvPr id="4" name="Título 1"/>
          <p:cNvSpPr>
            <a:spLocks noGrp="1"/>
          </p:cNvSpPr>
          <p:nvPr>
            <p:ph type="title"/>
          </p:nvPr>
        </p:nvSpPr>
        <p:spPr>
          <a:xfrm>
            <a:off x="3143672" y="260648"/>
            <a:ext cx="6172200" cy="857250"/>
          </a:xfrm>
        </p:spPr>
        <p:txBody>
          <a:bodyPr/>
          <a:lstStyle/>
          <a:p>
            <a:pPr algn="ctr"/>
            <a:r>
              <a:rPr lang="es-EC" b="1" dirty="0" smtClean="0">
                <a:solidFill>
                  <a:srgbClr val="002060"/>
                </a:solidFill>
                <a:latin typeface="+mn-lt"/>
                <a:ea typeface="Batang" panose="02030600000101010101" pitchFamily="18" charset="-127"/>
              </a:rPr>
              <a:t>Talento Humano</a:t>
            </a:r>
            <a:endParaRPr lang="es-EC" b="1" dirty="0">
              <a:solidFill>
                <a:srgbClr val="002060"/>
              </a:solidFill>
              <a:latin typeface="+mn-lt"/>
              <a:ea typeface="Batang" panose="02030600000101010101" pitchFamily="18" charset="-127"/>
            </a:endParaRPr>
          </a:p>
        </p:txBody>
      </p:sp>
    </p:spTree>
    <p:extLst>
      <p:ext uri="{BB962C8B-B14F-4D97-AF65-F5344CB8AC3E}">
        <p14:creationId xmlns:p14="http://schemas.microsoft.com/office/powerpoint/2010/main" val="20999149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ctrTitle"/>
          </p:nvPr>
        </p:nvSpPr>
        <p:spPr>
          <a:xfrm>
            <a:off x="2245232" y="1146413"/>
            <a:ext cx="7516504" cy="5227093"/>
          </a:xfrm>
        </p:spPr>
        <p:txBody>
          <a:bodyPr>
            <a:noAutofit/>
          </a:bodyPr>
          <a:lstStyle/>
          <a:p>
            <a:pPr algn="just"/>
            <a:r>
              <a:rPr lang="es-EC" sz="3600" dirty="0"/>
              <a:t>La actividad en el año 2017 de la Gerencia Jurídica, como unidad encargada del asesoramiento jurídico en los procedimientos administrativos internos y </a:t>
            </a:r>
            <a:r>
              <a:rPr lang="es-EC" sz="3600" dirty="0"/>
              <a:t>patrocinio </a:t>
            </a:r>
            <a:r>
              <a:rPr lang="es-EC" sz="3600" dirty="0"/>
              <a:t>judicial de la </a:t>
            </a:r>
            <a:r>
              <a:rPr lang="es-EC" sz="3600" dirty="0"/>
              <a:t>EPMGDT, se </a:t>
            </a:r>
            <a:r>
              <a:rPr lang="es-EC" sz="3600" dirty="0"/>
              <a:t>ha concentrado principalmente en el asesoramiento a las diferentes consultas realizadas por las unidades de la </a:t>
            </a:r>
            <a:r>
              <a:rPr lang="es-EC" sz="3600" dirty="0"/>
              <a:t>Empresa.</a:t>
            </a:r>
            <a:endParaRPr lang="es-ES" sz="3600" dirty="0"/>
          </a:p>
        </p:txBody>
      </p:sp>
      <p:sp>
        <p:nvSpPr>
          <p:cNvPr id="5" name="Título 1"/>
          <p:cNvSpPr txBox="1">
            <a:spLocks/>
          </p:cNvSpPr>
          <p:nvPr/>
        </p:nvSpPr>
        <p:spPr>
          <a:xfrm>
            <a:off x="1692496" y="755068"/>
            <a:ext cx="8185246" cy="1670066"/>
          </a:xfrm>
          <a:prstGeom prst="rect">
            <a:avLst/>
          </a:prstGeom>
        </p:spPr>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t>GESTIÓN DE LA GERENCIA JURÍDICA 2017</a:t>
            </a:r>
            <a:r>
              <a:rPr lang="es-ES" sz="2800" dirty="0"/>
              <a:t/>
            </a:r>
            <a:br>
              <a:rPr lang="es-ES" sz="2800" dirty="0"/>
            </a:br>
            <a:r>
              <a:rPr lang="es-ES" sz="2800" b="1" dirty="0"/>
              <a:t> </a:t>
            </a:r>
            <a:r>
              <a:rPr lang="es-ES" sz="2800" dirty="0"/>
              <a:t/>
            </a:r>
            <a:br>
              <a:rPr lang="es-ES" sz="2800" dirty="0"/>
            </a:br>
            <a:endParaRPr lang="es-ES" sz="2800" dirty="0"/>
          </a:p>
        </p:txBody>
      </p:sp>
    </p:spTree>
    <p:extLst>
      <p:ext uri="{BB962C8B-B14F-4D97-AF65-F5344CB8AC3E}">
        <p14:creationId xmlns:p14="http://schemas.microsoft.com/office/powerpoint/2010/main" val="268582640"/>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a 8"/>
          <p:cNvGraphicFramePr>
            <a:graphicFrameLocks noGrp="1"/>
          </p:cNvGraphicFramePr>
          <p:nvPr>
            <p:extLst/>
          </p:nvPr>
        </p:nvGraphicFramePr>
        <p:xfrm>
          <a:off x="3236863" y="293349"/>
          <a:ext cx="5465860" cy="5889090"/>
        </p:xfrm>
        <a:graphic>
          <a:graphicData uri="http://schemas.openxmlformats.org/drawingml/2006/table">
            <a:tbl>
              <a:tblPr>
                <a:tableStyleId>{5C22544A-7EE6-4342-B048-85BDC9FD1C3A}</a:tableStyleId>
              </a:tblPr>
              <a:tblGrid>
                <a:gridCol w="755540"/>
                <a:gridCol w="3954780"/>
                <a:gridCol w="755540"/>
              </a:tblGrid>
              <a:tr h="234159">
                <a:tc gridSpan="3">
                  <a:txBody>
                    <a:bodyPr/>
                    <a:lstStyle/>
                    <a:p>
                      <a:pPr algn="ctr" fontAlgn="b"/>
                      <a:r>
                        <a:rPr lang="es-ES" sz="1000" u="none" strike="noStrike">
                          <a:effectLst/>
                        </a:rPr>
                        <a:t>GESTIÓN DE LA GERENCIA JURÍDICA EN EL 2017</a:t>
                      </a:r>
                      <a:endParaRPr lang="es-ES" sz="1000" b="1" i="0" u="none" strike="noStrike">
                        <a:solidFill>
                          <a:srgbClr val="000000"/>
                        </a:solidFill>
                        <a:effectLst/>
                        <a:latin typeface="Calibri" panose="020F0502020204030204" pitchFamily="34" charset="0"/>
                      </a:endParaRPr>
                    </a:p>
                  </a:txBody>
                  <a:tcPr marL="8998" marR="8998" marT="8998" marB="0" anchor="b"/>
                </a:tc>
                <a:tc hMerge="1">
                  <a:txBody>
                    <a:bodyPr/>
                    <a:lstStyle/>
                    <a:p>
                      <a:endParaRPr lang="es-ES"/>
                    </a:p>
                  </a:txBody>
                  <a:tcPr/>
                </a:tc>
                <a:tc hMerge="1">
                  <a:txBody>
                    <a:bodyPr/>
                    <a:lstStyle/>
                    <a:p>
                      <a:endParaRPr lang="es-ES"/>
                    </a:p>
                  </a:txBody>
                  <a:tcPr/>
                </a:tc>
              </a:tr>
              <a:tr h="234159">
                <a:tc>
                  <a:txBody>
                    <a:bodyPr/>
                    <a:lstStyle/>
                    <a:p>
                      <a:pPr algn="ctr" fontAlgn="b"/>
                      <a:r>
                        <a:rPr lang="es-ES" sz="1000" u="none" strike="noStrike">
                          <a:effectLst/>
                        </a:rPr>
                        <a:t>Nº</a:t>
                      </a:r>
                      <a:endParaRPr lang="es-ES" sz="1000" b="1" i="0" u="none" strike="noStrike">
                        <a:solidFill>
                          <a:srgbClr val="000000"/>
                        </a:solidFill>
                        <a:effectLst/>
                        <a:latin typeface="Calibri" panose="020F0502020204030204" pitchFamily="34" charset="0"/>
                      </a:endParaRPr>
                    </a:p>
                  </a:txBody>
                  <a:tcPr marL="8998" marR="8998" marT="8998" marB="0" anchor="b"/>
                </a:tc>
                <a:tc>
                  <a:txBody>
                    <a:bodyPr/>
                    <a:lstStyle/>
                    <a:p>
                      <a:pPr algn="ctr" fontAlgn="b"/>
                      <a:r>
                        <a:rPr lang="es-ES" sz="1000" u="none" strike="noStrike">
                          <a:effectLst/>
                        </a:rPr>
                        <a:t>TRÁMITES</a:t>
                      </a:r>
                      <a:endParaRPr lang="es-ES" sz="1000" b="1" i="0" u="none" strike="noStrike">
                        <a:solidFill>
                          <a:srgbClr val="000000"/>
                        </a:solidFill>
                        <a:effectLst/>
                        <a:latin typeface="Calibri" panose="020F0502020204030204" pitchFamily="34" charset="0"/>
                      </a:endParaRPr>
                    </a:p>
                  </a:txBody>
                  <a:tcPr marL="8998" marR="8998" marT="8998" marB="0" anchor="b"/>
                </a:tc>
                <a:tc>
                  <a:txBody>
                    <a:bodyPr/>
                    <a:lstStyle/>
                    <a:p>
                      <a:pPr algn="ctr" fontAlgn="b"/>
                      <a:r>
                        <a:rPr lang="es-ES" sz="1000" u="none" strike="noStrike">
                          <a:effectLst/>
                        </a:rPr>
                        <a:t>CANT.</a:t>
                      </a:r>
                      <a:endParaRPr lang="es-ES" sz="1000" b="1" i="0" u="none" strike="noStrike">
                        <a:solidFill>
                          <a:srgbClr val="000000"/>
                        </a:solidFill>
                        <a:effectLst/>
                        <a:latin typeface="Calibri" panose="020F0502020204030204" pitchFamily="34" charset="0"/>
                      </a:endParaRPr>
                    </a:p>
                  </a:txBody>
                  <a:tcPr marL="8998" marR="8998" marT="8998" marB="0" anchor="b"/>
                </a:tc>
              </a:tr>
              <a:tr h="737599">
                <a:tc>
                  <a:txBody>
                    <a:bodyPr/>
                    <a:lstStyle/>
                    <a:p>
                      <a:pPr algn="ctr" fontAlgn="ctr"/>
                      <a:r>
                        <a:rPr lang="es-ES" sz="1000" u="none" strike="noStrike">
                          <a:effectLst/>
                        </a:rPr>
                        <a:t>1</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TRÁMITES, GESTIÓN Y PATROCINIO A LA EMPRESA, COMO ACTOR O DEMANDADO.</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6</a:t>
                      </a:r>
                      <a:endParaRPr lang="es-ES" sz="1000" b="0" i="0" u="none" strike="noStrike">
                        <a:solidFill>
                          <a:srgbClr val="000000"/>
                        </a:solidFill>
                        <a:effectLst/>
                        <a:latin typeface="Calibri" panose="020F0502020204030204" pitchFamily="34" charset="0"/>
                      </a:endParaRPr>
                    </a:p>
                  </a:txBody>
                  <a:tcPr marL="8998" marR="8998" marT="8998" marB="0" anchor="ctr"/>
                </a:tc>
              </a:tr>
              <a:tr h="234159">
                <a:tc>
                  <a:txBody>
                    <a:bodyPr/>
                    <a:lstStyle/>
                    <a:p>
                      <a:pPr algn="ctr" fontAlgn="ctr"/>
                      <a:r>
                        <a:rPr lang="es-ES" sz="1000" u="none" strike="noStrike">
                          <a:effectLst/>
                        </a:rPr>
                        <a:t>2</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MEDIACIÓN PROCURADURÍA GENERAL DEL ESTADO</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1</a:t>
                      </a:r>
                      <a:endParaRPr lang="es-ES" sz="1000" b="0" i="0" u="none" strike="noStrike">
                        <a:solidFill>
                          <a:srgbClr val="000000"/>
                        </a:solidFill>
                        <a:effectLst/>
                        <a:latin typeface="Calibri" panose="020F0502020204030204" pitchFamily="34" charset="0"/>
                      </a:endParaRPr>
                    </a:p>
                  </a:txBody>
                  <a:tcPr marL="8998" marR="8998" marT="8998" marB="0" anchor="ctr"/>
                </a:tc>
              </a:tr>
              <a:tr h="234159">
                <a:tc>
                  <a:txBody>
                    <a:bodyPr/>
                    <a:lstStyle/>
                    <a:p>
                      <a:pPr algn="ctr" fontAlgn="ctr"/>
                      <a:r>
                        <a:rPr lang="es-ES" sz="1000" u="none" strike="noStrike">
                          <a:effectLst/>
                        </a:rPr>
                        <a:t>3</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700" u="none" strike="noStrike">
                          <a:effectLst/>
                        </a:rPr>
                        <a:t> </a:t>
                      </a:r>
                      <a:r>
                        <a:rPr lang="es-ES" sz="1000" u="none" strike="noStrike">
                          <a:effectLst/>
                        </a:rPr>
                        <a:t>DENUNCIAS FISCALÍA</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5</a:t>
                      </a:r>
                      <a:endParaRPr lang="es-ES" sz="1000" b="0" i="0" u="none" strike="noStrike">
                        <a:solidFill>
                          <a:srgbClr val="000000"/>
                        </a:solidFill>
                        <a:effectLst/>
                        <a:latin typeface="Calibri" panose="020F0502020204030204" pitchFamily="34" charset="0"/>
                      </a:endParaRPr>
                    </a:p>
                  </a:txBody>
                  <a:tcPr marL="8998" marR="8998" marT="8998" marB="0" anchor="ctr"/>
                </a:tc>
              </a:tr>
              <a:tr h="234159">
                <a:tc>
                  <a:txBody>
                    <a:bodyPr/>
                    <a:lstStyle/>
                    <a:p>
                      <a:pPr algn="ctr" fontAlgn="ctr"/>
                      <a:r>
                        <a:rPr lang="es-ES" sz="1000" u="none" strike="noStrike">
                          <a:effectLst/>
                        </a:rPr>
                        <a:t>4</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ELABORACIÓN DE PROYECTO DE CONVENIOS</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13</a:t>
                      </a:r>
                      <a:endParaRPr lang="es-ES" sz="1000" b="0" i="0" u="none" strike="noStrike">
                        <a:solidFill>
                          <a:srgbClr val="000000"/>
                        </a:solidFill>
                        <a:effectLst/>
                        <a:latin typeface="Calibri" panose="020F0502020204030204" pitchFamily="34" charset="0"/>
                      </a:endParaRPr>
                    </a:p>
                  </a:txBody>
                  <a:tcPr marL="8998" marR="8998" marT="8998" marB="0" anchor="ctr"/>
                </a:tc>
              </a:tr>
              <a:tr h="234159">
                <a:tc>
                  <a:txBody>
                    <a:bodyPr/>
                    <a:lstStyle/>
                    <a:p>
                      <a:pPr algn="ctr" fontAlgn="ctr"/>
                      <a:r>
                        <a:rPr lang="es-ES" sz="1000" u="none" strike="noStrike">
                          <a:effectLst/>
                        </a:rPr>
                        <a:t>5</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ESTADO ACTUAL DE LOS PROCESOS DE COACTIVAS</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104</a:t>
                      </a:r>
                      <a:endParaRPr lang="es-ES" sz="1000" b="0" i="0" u="none" strike="noStrike">
                        <a:solidFill>
                          <a:srgbClr val="000000"/>
                        </a:solidFill>
                        <a:effectLst/>
                        <a:latin typeface="Calibri" panose="020F0502020204030204" pitchFamily="34" charset="0"/>
                      </a:endParaRPr>
                    </a:p>
                  </a:txBody>
                  <a:tcPr marL="8998" marR="8998" marT="8998" marB="0" anchor="ctr"/>
                </a:tc>
              </a:tr>
              <a:tr h="234159">
                <a:tc>
                  <a:txBody>
                    <a:bodyPr/>
                    <a:lstStyle/>
                    <a:p>
                      <a:pPr algn="ctr" fontAlgn="ctr"/>
                      <a:r>
                        <a:rPr lang="es-ES" sz="1000" u="none" strike="noStrike">
                          <a:effectLst/>
                        </a:rPr>
                        <a:t>6</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TRAMITE DE TASAS DE TURISMO</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119</a:t>
                      </a:r>
                      <a:endParaRPr lang="es-ES" sz="1000" b="0" i="0" u="none" strike="noStrike">
                        <a:solidFill>
                          <a:srgbClr val="000000"/>
                        </a:solidFill>
                        <a:effectLst/>
                        <a:latin typeface="Calibri" panose="020F0502020204030204" pitchFamily="34" charset="0"/>
                      </a:endParaRPr>
                    </a:p>
                  </a:txBody>
                  <a:tcPr marL="8998" marR="8998" marT="8998" marB="0" anchor="ctr"/>
                </a:tc>
              </a:tr>
              <a:tr h="468317">
                <a:tc>
                  <a:txBody>
                    <a:bodyPr/>
                    <a:lstStyle/>
                    <a:p>
                      <a:pPr algn="ctr" fontAlgn="ctr"/>
                      <a:r>
                        <a:rPr lang="es-ES" sz="1000" u="none" strike="noStrike">
                          <a:effectLst/>
                        </a:rPr>
                        <a:t>7</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ELABORACIÓN REVISIÓN DE PROYECTO DE RESOLUCIONES Y DEMÁS ACTOS ADMINISTRATIVOS</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16</a:t>
                      </a:r>
                      <a:endParaRPr lang="es-ES" sz="1000" b="0" i="0" u="none" strike="noStrike">
                        <a:solidFill>
                          <a:srgbClr val="000000"/>
                        </a:solidFill>
                        <a:effectLst/>
                        <a:latin typeface="Calibri" panose="020F0502020204030204" pitchFamily="34" charset="0"/>
                      </a:endParaRPr>
                    </a:p>
                  </a:txBody>
                  <a:tcPr marL="8998" marR="8998" marT="8998" marB="0" anchor="ctr"/>
                </a:tc>
              </a:tr>
              <a:tr h="468317">
                <a:tc>
                  <a:txBody>
                    <a:bodyPr/>
                    <a:lstStyle/>
                    <a:p>
                      <a:pPr algn="ctr" fontAlgn="ctr"/>
                      <a:r>
                        <a:rPr lang="es-ES" sz="1000" u="none" strike="noStrike">
                          <a:effectLst/>
                        </a:rPr>
                        <a:t>8</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ELABORACIÓN DE PROYECTOS DE CONTRATOS EN APLICACIÓN AL ORDENAMIENTO JURÍDICO VIGENTE</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128</a:t>
                      </a:r>
                      <a:endParaRPr lang="es-ES" sz="1000" b="0" i="0" u="none" strike="noStrike">
                        <a:solidFill>
                          <a:srgbClr val="000000"/>
                        </a:solidFill>
                        <a:effectLst/>
                        <a:latin typeface="Calibri" panose="020F0502020204030204" pitchFamily="34" charset="0"/>
                      </a:endParaRPr>
                    </a:p>
                  </a:txBody>
                  <a:tcPr marL="8998" marR="8998" marT="8998" marB="0" anchor="ctr"/>
                </a:tc>
              </a:tr>
              <a:tr h="234159">
                <a:tc>
                  <a:txBody>
                    <a:bodyPr/>
                    <a:lstStyle/>
                    <a:p>
                      <a:pPr algn="ctr" fontAlgn="ctr"/>
                      <a:r>
                        <a:rPr lang="es-ES" sz="1000" u="none" strike="noStrike">
                          <a:effectLst/>
                        </a:rPr>
                        <a:t>9</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ABSOLUCIÓN DE CONSULTAS Y CRITERIOS JURÍDICOS</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127</a:t>
                      </a:r>
                      <a:endParaRPr lang="es-ES" sz="1000" b="0" i="0" u="none" strike="noStrike">
                        <a:solidFill>
                          <a:srgbClr val="000000"/>
                        </a:solidFill>
                        <a:effectLst/>
                        <a:latin typeface="Calibri" panose="020F0502020204030204" pitchFamily="34" charset="0"/>
                      </a:endParaRPr>
                    </a:p>
                  </a:txBody>
                  <a:tcPr marL="8998" marR="8998" marT="8998" marB="0" anchor="ctr"/>
                </a:tc>
              </a:tr>
              <a:tr h="468317">
                <a:tc>
                  <a:txBody>
                    <a:bodyPr/>
                    <a:lstStyle/>
                    <a:p>
                      <a:pPr algn="ctr" fontAlgn="ctr"/>
                      <a:r>
                        <a:rPr lang="es-ES" sz="1000" u="none" strike="noStrike">
                          <a:effectLst/>
                        </a:rPr>
                        <a:t>10</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MEMORANDO Y OFICIOS RELACIONADOS A TEMAS ADMINISTRATIVOS Y DE GERENCIA GENERAL</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595</a:t>
                      </a:r>
                      <a:endParaRPr lang="es-ES" sz="1000" b="0" i="0" u="none" strike="noStrike">
                        <a:solidFill>
                          <a:srgbClr val="000000"/>
                        </a:solidFill>
                        <a:effectLst/>
                        <a:latin typeface="Calibri" panose="020F0502020204030204" pitchFamily="34" charset="0"/>
                      </a:endParaRPr>
                    </a:p>
                  </a:txBody>
                  <a:tcPr marL="8998" marR="8998" marT="8998" marB="0" anchor="ctr"/>
                </a:tc>
              </a:tr>
              <a:tr h="234159">
                <a:tc>
                  <a:txBody>
                    <a:bodyPr/>
                    <a:lstStyle/>
                    <a:p>
                      <a:pPr algn="ctr" fontAlgn="ctr"/>
                      <a:r>
                        <a:rPr lang="es-ES" sz="1000" u="none" strike="noStrike">
                          <a:effectLst/>
                        </a:rPr>
                        <a:t>11</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INFORMACIÓN DEL DIRECTORIO DE LA EPMGDT</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5</a:t>
                      </a:r>
                      <a:endParaRPr lang="es-ES" sz="1000" b="0" i="0" u="none" strike="noStrike">
                        <a:solidFill>
                          <a:srgbClr val="000000"/>
                        </a:solidFill>
                        <a:effectLst/>
                        <a:latin typeface="Calibri" panose="020F0502020204030204" pitchFamily="34" charset="0"/>
                      </a:endParaRPr>
                    </a:p>
                  </a:txBody>
                  <a:tcPr marL="8998" marR="8998" marT="8998" marB="0" anchor="ctr"/>
                </a:tc>
              </a:tr>
              <a:tr h="468317">
                <a:tc>
                  <a:txBody>
                    <a:bodyPr/>
                    <a:lstStyle/>
                    <a:p>
                      <a:pPr algn="ctr" fontAlgn="ctr"/>
                      <a:r>
                        <a:rPr lang="es-ES" sz="1000" u="none" strike="noStrike">
                          <a:effectLst/>
                        </a:rPr>
                        <a:t>12</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INFORMACIÓN REFERENTE A LA LOTAIP DE LA GERENCIA JURÍDICA</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12</a:t>
                      </a:r>
                      <a:endParaRPr lang="es-ES" sz="1000" b="0" i="0" u="none" strike="noStrike">
                        <a:solidFill>
                          <a:srgbClr val="000000"/>
                        </a:solidFill>
                        <a:effectLst/>
                        <a:latin typeface="Calibri" panose="020F0502020204030204" pitchFamily="34" charset="0"/>
                      </a:endParaRPr>
                    </a:p>
                  </a:txBody>
                  <a:tcPr marL="8998" marR="8998" marT="8998" marB="0" anchor="ctr"/>
                </a:tc>
              </a:tr>
              <a:tr h="468317">
                <a:tc>
                  <a:txBody>
                    <a:bodyPr/>
                    <a:lstStyle/>
                    <a:p>
                      <a:pPr algn="ctr" fontAlgn="ctr"/>
                      <a:r>
                        <a:rPr lang="es-ES" sz="1000" u="none" strike="noStrike">
                          <a:effectLst/>
                        </a:rPr>
                        <a:t>13</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LA GERENCIA JURÍDICA CUENTA CON UN ARCHIVO FÍSICO Y ACTUALIZADO</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1</a:t>
                      </a:r>
                      <a:endParaRPr lang="es-ES" sz="1000" b="0" i="0" u="none" strike="noStrike">
                        <a:solidFill>
                          <a:srgbClr val="000000"/>
                        </a:solidFill>
                        <a:effectLst/>
                        <a:latin typeface="Calibri" panose="020F0502020204030204" pitchFamily="34" charset="0"/>
                      </a:endParaRPr>
                    </a:p>
                  </a:txBody>
                  <a:tcPr marL="8998" marR="8998" marT="8998" marB="0" anchor="ctr"/>
                </a:tc>
              </a:tr>
              <a:tr h="702475">
                <a:tc>
                  <a:txBody>
                    <a:bodyPr/>
                    <a:lstStyle/>
                    <a:p>
                      <a:pPr algn="ctr" fontAlgn="ctr"/>
                      <a:r>
                        <a:rPr lang="es-ES" sz="1000" u="none" strike="noStrike">
                          <a:effectLst/>
                        </a:rPr>
                        <a:t>14</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a:effectLst/>
                        </a:rPr>
                        <a:t>INFORME SOBRE EL CUMPLIMIENTO DE RECOMENDACIONES EN LAS ACCIONES DE CONTROL DE LA CONTRALORÍA GENERAL DEL ESTADO</a:t>
                      </a:r>
                      <a:endParaRPr lang="es-ES" sz="1000" b="0" i="0" u="none" strike="noStrike">
                        <a:solidFill>
                          <a:srgbClr val="000000"/>
                        </a:solidFill>
                        <a:effectLst/>
                        <a:latin typeface="Calibri" panose="020F0502020204030204" pitchFamily="34" charset="0"/>
                      </a:endParaRPr>
                    </a:p>
                  </a:txBody>
                  <a:tcPr marL="8998" marR="8998" marT="8998" marB="0" anchor="ctr"/>
                </a:tc>
                <a:tc>
                  <a:txBody>
                    <a:bodyPr/>
                    <a:lstStyle/>
                    <a:p>
                      <a:pPr algn="ctr" fontAlgn="ctr"/>
                      <a:r>
                        <a:rPr lang="es-ES" sz="1000" u="none" strike="noStrike" dirty="0">
                          <a:effectLst/>
                        </a:rPr>
                        <a:t>1</a:t>
                      </a:r>
                      <a:endParaRPr lang="es-ES" sz="1000" b="0" i="0" u="none" strike="noStrike" dirty="0">
                        <a:solidFill>
                          <a:srgbClr val="000000"/>
                        </a:solidFill>
                        <a:effectLst/>
                        <a:latin typeface="Calibri" panose="020F0502020204030204" pitchFamily="34" charset="0"/>
                      </a:endParaRPr>
                    </a:p>
                  </a:txBody>
                  <a:tcPr marL="8998" marR="8998" marT="8998" marB="0" anchor="ctr"/>
                </a:tc>
              </a:tr>
            </a:tbl>
          </a:graphicData>
        </a:graphic>
      </p:graphicFrame>
    </p:spTree>
    <p:extLst>
      <p:ext uri="{BB962C8B-B14F-4D97-AF65-F5344CB8AC3E}">
        <p14:creationId xmlns:p14="http://schemas.microsoft.com/office/powerpoint/2010/main" val="381502115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1338552944"/>
              </p:ext>
            </p:extLst>
          </p:nvPr>
        </p:nvGraphicFramePr>
        <p:xfrm>
          <a:off x="1655232" y="1010850"/>
          <a:ext cx="8651629" cy="5410738"/>
        </p:xfrm>
        <a:graphic>
          <a:graphicData uri="http://schemas.openxmlformats.org/drawingml/2006/table">
            <a:tbl>
              <a:tblPr firstRow="1" firstCol="1" bandRow="1">
                <a:tableStyleId>{5C22544A-7EE6-4342-B048-85BDC9FD1C3A}</a:tableStyleId>
              </a:tblPr>
              <a:tblGrid>
                <a:gridCol w="2999918"/>
                <a:gridCol w="2756813"/>
                <a:gridCol w="2894898"/>
              </a:tblGrid>
              <a:tr h="201708">
                <a:tc>
                  <a:txBody>
                    <a:bodyPr/>
                    <a:lstStyle/>
                    <a:p>
                      <a:pPr marL="457200" algn="ctr">
                        <a:lnSpc>
                          <a:spcPct val="115000"/>
                        </a:lnSpc>
                        <a:spcAft>
                          <a:spcPts val="1000"/>
                        </a:spcAft>
                      </a:pPr>
                      <a:r>
                        <a:rPr lang="es-EC" sz="1200" kern="50" dirty="0">
                          <a:effectLst/>
                        </a:rPr>
                        <a:t>Situación Anterior</a:t>
                      </a:r>
                      <a:endParaRPr lang="es-ES" sz="1200" kern="50" dirty="0">
                        <a:effectLst/>
                        <a:latin typeface="Calibri" panose="020F0502020204030204" pitchFamily="34" charset="0"/>
                        <a:ea typeface="Calibri" panose="020F0502020204030204" pitchFamily="34" charset="0"/>
                      </a:endParaRPr>
                    </a:p>
                  </a:txBody>
                  <a:tcPr marL="68580" marR="68580" marT="0" marB="0"/>
                </a:tc>
                <a:tc>
                  <a:txBody>
                    <a:bodyPr/>
                    <a:lstStyle/>
                    <a:p>
                      <a:pPr marL="457200" algn="ctr">
                        <a:lnSpc>
                          <a:spcPct val="115000"/>
                        </a:lnSpc>
                        <a:spcAft>
                          <a:spcPts val="1000"/>
                        </a:spcAft>
                      </a:pPr>
                      <a:r>
                        <a:rPr lang="es-EC" sz="1200" kern="50">
                          <a:effectLst/>
                        </a:rPr>
                        <a:t>Situación Actual</a:t>
                      </a:r>
                      <a:endParaRPr lang="es-ES" sz="1200" kern="50">
                        <a:effectLst/>
                        <a:latin typeface="Calibri" panose="020F0502020204030204" pitchFamily="34" charset="0"/>
                        <a:ea typeface="Calibri" panose="020F0502020204030204" pitchFamily="34" charset="0"/>
                      </a:endParaRPr>
                    </a:p>
                  </a:txBody>
                  <a:tcPr marL="68580" marR="68580" marT="0" marB="0"/>
                </a:tc>
                <a:tc>
                  <a:txBody>
                    <a:bodyPr/>
                    <a:lstStyle/>
                    <a:p>
                      <a:pPr marL="457200" algn="ctr">
                        <a:lnSpc>
                          <a:spcPct val="115000"/>
                        </a:lnSpc>
                        <a:spcAft>
                          <a:spcPts val="1000"/>
                        </a:spcAft>
                      </a:pPr>
                      <a:r>
                        <a:rPr lang="es-EC" sz="1200" kern="50">
                          <a:effectLst/>
                        </a:rPr>
                        <a:t>Retos</a:t>
                      </a:r>
                      <a:endParaRPr lang="es-ES" sz="1200" kern="50">
                        <a:effectLst/>
                        <a:latin typeface="Calibri" panose="020F0502020204030204" pitchFamily="34" charset="0"/>
                        <a:ea typeface="Calibri" panose="020F0502020204030204" pitchFamily="34" charset="0"/>
                      </a:endParaRPr>
                    </a:p>
                  </a:txBody>
                  <a:tcPr marL="68580" marR="68580" marT="0" marB="0"/>
                </a:tc>
              </a:tr>
              <a:tr h="5209030">
                <a:tc>
                  <a:txBody>
                    <a:bodyPr/>
                    <a:lstStyle/>
                    <a:p>
                      <a:pPr marL="457200" algn="l">
                        <a:lnSpc>
                          <a:spcPct val="115000"/>
                        </a:lnSpc>
                        <a:spcAft>
                          <a:spcPts val="1000"/>
                        </a:spcAft>
                      </a:pPr>
                      <a:r>
                        <a:rPr lang="es-ES" sz="1200" kern="1100" dirty="0">
                          <a:effectLst/>
                        </a:rPr>
                        <a:t>Quito Turismo una vez constituida mediante el acto normativo correspondiente (Ordenanza Metropolitana N° 309), empieza a desarrollar sus actividades y adecuar su estructura a su nueva naturaleza jurídica, la cual implica una expansión del giro del negocio y objetivos institucionales, a través de diferentes delegaciones expresas y del cumplimiento de la normativa a la que se sujeta.</a:t>
                      </a:r>
                      <a:endParaRPr lang="es-ES" sz="1200" kern="50" dirty="0">
                        <a:effectLst/>
                      </a:endParaRPr>
                    </a:p>
                    <a:p>
                      <a:pPr marL="457200" algn="just">
                        <a:lnSpc>
                          <a:spcPct val="115000"/>
                        </a:lnSpc>
                        <a:spcAft>
                          <a:spcPts val="1000"/>
                        </a:spcAft>
                      </a:pPr>
                      <a:r>
                        <a:rPr lang="es-ES" sz="1200" kern="1100" dirty="0">
                          <a:effectLst/>
                        </a:rPr>
                        <a:t>En este marco jurídico se expidieron varias normativas internas con el objeto de ir regulando su actuación de forma interna.</a:t>
                      </a:r>
                      <a:endParaRPr lang="es-ES" sz="1200" kern="50" dirty="0">
                        <a:effectLst/>
                        <a:latin typeface="Calibri" panose="020F0502020204030204" pitchFamily="34" charset="0"/>
                        <a:ea typeface="Calibri" panose="020F0502020204030204" pitchFamily="34" charset="0"/>
                      </a:endParaRPr>
                    </a:p>
                  </a:txBody>
                  <a:tcPr marL="68580" marR="68580" marT="0" marB="0"/>
                </a:tc>
                <a:tc>
                  <a:txBody>
                    <a:bodyPr/>
                    <a:lstStyle/>
                    <a:p>
                      <a:pPr marL="457200" algn="just">
                        <a:lnSpc>
                          <a:spcPct val="115000"/>
                        </a:lnSpc>
                        <a:spcAft>
                          <a:spcPts val="1000"/>
                        </a:spcAft>
                      </a:pPr>
                      <a:r>
                        <a:rPr lang="es-EC" sz="1200" kern="50" dirty="0">
                          <a:effectLst/>
                        </a:rPr>
                        <a:t> La empresa debidamente estructurada ha conseguido mantener un nivel importante de efectividad en sus procesos, todos ellos enmarcados dentro del ordenamiento jurídico interno, metropolitano y nacional.</a:t>
                      </a:r>
                      <a:endParaRPr lang="es-ES" sz="1200" kern="50" dirty="0">
                        <a:effectLst/>
                      </a:endParaRPr>
                    </a:p>
                    <a:p>
                      <a:pPr>
                        <a:lnSpc>
                          <a:spcPct val="115000"/>
                        </a:lnSpc>
                        <a:spcAft>
                          <a:spcPts val="1000"/>
                        </a:spcAft>
                      </a:pPr>
                      <a:r>
                        <a:rPr lang="es-ES" sz="1200" kern="50" dirty="0">
                          <a:effectLst/>
                        </a:rPr>
                        <a:t>Los índices de conflictividad y resolución de controversias son abordados con eficiencia y eficacia.  </a:t>
                      </a:r>
                    </a:p>
                    <a:p>
                      <a:pPr>
                        <a:lnSpc>
                          <a:spcPct val="115000"/>
                        </a:lnSpc>
                        <a:spcAft>
                          <a:spcPts val="1000"/>
                        </a:spcAft>
                      </a:pPr>
                      <a:r>
                        <a:rPr lang="es-ES" sz="1200" kern="50" dirty="0">
                          <a:effectLst/>
                        </a:rPr>
                        <a:t>Se cuenta con un Orgánico Funcional que no abarca todas las necesidades de la Gerencia Jurídica y también de la Empresa, por lo tanto es necesario una expedición de este importante instrumento.</a:t>
                      </a:r>
                      <a:endParaRPr lang="es-ES" sz="1200" kern="50" dirty="0">
                        <a:effectLst/>
                        <a:latin typeface="Calibri" panose="020F0502020204030204" pitchFamily="34" charset="0"/>
                        <a:ea typeface="Calibri" panose="020F0502020204030204" pitchFamily="34" charset="0"/>
                      </a:endParaRPr>
                    </a:p>
                  </a:txBody>
                  <a:tcPr marL="68580" marR="68580" marT="0" marB="0"/>
                </a:tc>
                <a:tc>
                  <a:txBody>
                    <a:bodyPr/>
                    <a:lstStyle/>
                    <a:p>
                      <a:pPr algn="just">
                        <a:lnSpc>
                          <a:spcPct val="115000"/>
                        </a:lnSpc>
                        <a:spcAft>
                          <a:spcPts val="1000"/>
                        </a:spcAft>
                      </a:pPr>
                      <a:r>
                        <a:rPr lang="es-ES" sz="1200" kern="50" dirty="0">
                          <a:effectLst/>
                        </a:rPr>
                        <a:t>El año 2018, plantea proyectos de gran envergadura como la entrega de la construcción del Nuevo Centro de Convenciones de la ciudad, y el otorgar a través de una alianza estratégica la operación del Centro para que la inversión privada pueda poner operativo a este especio, esta Gerencia se encuentra inmersa en la gestión legal interna y la asesoría necesaria requerida en las diferentes fases programadas de forma puntual.</a:t>
                      </a:r>
                    </a:p>
                    <a:p>
                      <a:pPr algn="just">
                        <a:lnSpc>
                          <a:spcPct val="115000"/>
                        </a:lnSpc>
                        <a:spcAft>
                          <a:spcPts val="1000"/>
                        </a:spcAft>
                      </a:pPr>
                      <a:r>
                        <a:rPr lang="es-ES" sz="1200" kern="50" dirty="0">
                          <a:effectLst/>
                        </a:rPr>
                        <a:t>Mantener el nivel de éxito a favor de la empresa y disminuir los índices de conflictividad judicial y administrativa, es el reto del año 2018, tanto como el seguir proporcionando seguridad jurídica para todos los estamentos empresariales de cara a los procesos de revisión, verificación y fiscalización municipales, incluyendo los de organismos de control de jurisdicción nacional como la Contraloría General del Estado y el Consejo de Participación Ciudadana y Control Social</a:t>
                      </a:r>
                      <a:r>
                        <a:rPr lang="es-ES" sz="1200" kern="50" dirty="0" smtClean="0">
                          <a:effectLst/>
                        </a:rPr>
                        <a:t>.</a:t>
                      </a:r>
                      <a:endParaRPr lang="es-ES" sz="1200" kern="50" dirty="0">
                        <a:effectLst/>
                        <a:latin typeface="Calibri" panose="020F0502020204030204" pitchFamily="34" charset="0"/>
                        <a:ea typeface="Calibri" panose="020F0502020204030204" pitchFamily="34" charset="0"/>
                      </a:endParaRPr>
                    </a:p>
                  </a:txBody>
                  <a:tcPr marL="68580" marR="68580" marT="0" marB="0"/>
                </a:tc>
              </a:tr>
            </a:tbl>
          </a:graphicData>
        </a:graphic>
      </p:graphicFrame>
    </p:spTree>
    <p:extLst>
      <p:ext uri="{BB962C8B-B14F-4D97-AF65-F5344CB8AC3E}">
        <p14:creationId xmlns:p14="http://schemas.microsoft.com/office/powerpoint/2010/main" val="524030271"/>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Clr>
                <a:srgbClr val="000000"/>
              </a:buClr>
              <a:buSzPct val="100000"/>
              <a:buFont typeface="Times New Roman" panose="02020603050405020304" pitchFamily="18" charset="0"/>
              <a:buNone/>
            </a:pPr>
            <a:endParaRPr lang="es-EC" altLang="es-EC"/>
          </a:p>
        </p:txBody>
      </p:sp>
      <p:sp>
        <p:nvSpPr>
          <p:cNvPr id="126979" name="Text Box 22"/>
          <p:cNvSpPr txBox="1">
            <a:spLocks noChangeArrowheads="1"/>
          </p:cNvSpPr>
          <p:nvPr/>
        </p:nvSpPr>
        <p:spPr bwMode="auto">
          <a:xfrm>
            <a:off x="5089526" y="5353050"/>
            <a:ext cx="2913063" cy="401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14:hiddenLine>
            </a:ext>
          </a:extLst>
        </p:spPr>
        <p:txBody>
          <a:bodyPr lIns="90000" tIns="46800" rIns="90000" bIns="46800">
            <a:spAutoFit/>
          </a:bodyPr>
          <a:lstStyle>
            <a:lvl1pPr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1pPr>
            <a:lvl2pPr marL="742950" indent="-28575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2pPr>
            <a:lvl3pPr marL="11430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3pPr>
            <a:lvl4pPr marL="16002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4pPr>
            <a:lvl5pPr marL="20574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5pPr>
            <a:lvl6pPr marL="25146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6pPr>
            <a:lvl7pPr marL="29718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7pPr>
            <a:lvl8pPr marL="34290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8pPr>
            <a:lvl9pPr marL="38862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9pPr>
          </a:lstStyle>
          <a:p>
            <a:pPr>
              <a:buSzPct val="100000"/>
            </a:pPr>
            <a:r>
              <a:rPr lang="es-EC" altLang="es-EC" sz="2000" b="1">
                <a:solidFill>
                  <a:srgbClr val="003366"/>
                </a:solidFill>
                <a:latin typeface="Calibri Light" panose="020F0302020204030204" pitchFamily="34" charset="0"/>
                <a:ea typeface="Microsoft YaHei" panose="020B0503020204020204" pitchFamily="34" charset="-122"/>
              </a:rPr>
              <a:t>www.quito.com.ec</a:t>
            </a:r>
            <a:r>
              <a:rPr lang="es-EC" altLang="es-EC" sz="1600" b="1">
                <a:solidFill>
                  <a:srgbClr val="003366"/>
                </a:solidFill>
                <a:latin typeface="Calibri Light" panose="020F0302020204030204" pitchFamily="34" charset="0"/>
                <a:ea typeface="Microsoft YaHei" panose="020B0503020204020204" pitchFamily="34" charset="-122"/>
              </a:rPr>
              <a:t>  </a:t>
            </a:r>
          </a:p>
        </p:txBody>
      </p:sp>
      <p:grpSp>
        <p:nvGrpSpPr>
          <p:cNvPr id="126980" name="Group 3"/>
          <p:cNvGrpSpPr/>
          <p:nvPr/>
        </p:nvGrpSpPr>
        <p:grpSpPr bwMode="auto">
          <a:xfrm>
            <a:off x="2424113" y="3141663"/>
            <a:ext cx="7999412" cy="1727200"/>
            <a:chOff x="431" y="1376"/>
            <a:chExt cx="5039" cy="1088"/>
          </a:xfrm>
        </p:grpSpPr>
        <p:grpSp>
          <p:nvGrpSpPr>
            <p:cNvPr id="126982" name="Group 4"/>
            <p:cNvGrpSpPr/>
            <p:nvPr/>
          </p:nvGrpSpPr>
          <p:grpSpPr bwMode="auto">
            <a:xfrm>
              <a:off x="431" y="1376"/>
              <a:ext cx="1905" cy="275"/>
              <a:chOff x="431" y="1376"/>
              <a:chExt cx="1905" cy="275"/>
            </a:xfrm>
          </p:grpSpPr>
          <p:pic>
            <p:nvPicPr>
              <p:cNvPr id="12699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 y="1376"/>
                <a:ext cx="316" cy="25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26999" name="Text Box 6"/>
              <p:cNvSpPr txBox="1">
                <a:spLocks noChangeArrowheads="1"/>
              </p:cNvSpPr>
              <p:nvPr/>
            </p:nvSpPr>
            <p:spPr bwMode="auto">
              <a:xfrm>
                <a:off x="787" y="1417"/>
                <a:ext cx="1549" cy="2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1pPr>
                <a:lvl2pPr marL="742950" indent="-28575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2pPr>
                <a:lvl3pPr marL="11430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3pPr>
                <a:lvl4pPr marL="16002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4pPr>
                <a:lvl5pPr marL="20574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5pPr>
                <a:lvl6pPr marL="25146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6pPr>
                <a:lvl7pPr marL="29718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7pPr>
                <a:lvl8pPr marL="34290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8pPr>
                <a:lvl9pPr marL="38862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9pPr>
              </a:lstStyle>
              <a:p>
                <a:pPr>
                  <a:buSzPct val="100000"/>
                </a:pPr>
                <a:r>
                  <a:rPr lang="es-EC" altLang="es-EC">
                    <a:solidFill>
                      <a:srgbClr val="003366"/>
                    </a:solidFill>
                    <a:ea typeface="Microsoft YaHei" panose="020B0503020204020204" pitchFamily="34" charset="-122"/>
                    <a:cs typeface="DejaVu Sans" panose="020B0603030804020204" pitchFamily="34" charset="0"/>
                  </a:rPr>
                  <a:t>twitter.com/visitaquito</a:t>
                </a:r>
              </a:p>
            </p:txBody>
          </p:sp>
        </p:grpSp>
        <p:grpSp>
          <p:nvGrpSpPr>
            <p:cNvPr id="126983" name="Group 7"/>
            <p:cNvGrpSpPr/>
            <p:nvPr/>
          </p:nvGrpSpPr>
          <p:grpSpPr bwMode="auto">
            <a:xfrm>
              <a:off x="460" y="1782"/>
              <a:ext cx="2466" cy="263"/>
              <a:chOff x="460" y="1782"/>
              <a:chExt cx="2466" cy="263"/>
            </a:xfrm>
          </p:grpSpPr>
          <p:pic>
            <p:nvPicPr>
              <p:cNvPr id="12699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 y="1782"/>
                <a:ext cx="259" cy="259"/>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26997" name="Text Box 9"/>
              <p:cNvSpPr txBox="1">
                <a:spLocks noChangeArrowheads="1"/>
              </p:cNvSpPr>
              <p:nvPr/>
            </p:nvSpPr>
            <p:spPr bwMode="auto">
              <a:xfrm>
                <a:off x="787" y="1811"/>
                <a:ext cx="2139" cy="2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1pPr>
                <a:lvl2pPr marL="742950" indent="-28575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2pPr>
                <a:lvl3pPr marL="11430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3pPr>
                <a:lvl4pPr marL="16002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4pPr>
                <a:lvl5pPr marL="20574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5pPr>
                <a:lvl6pPr marL="25146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6pPr>
                <a:lvl7pPr marL="29718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7pPr>
                <a:lvl8pPr marL="34290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8pPr>
                <a:lvl9pPr marL="38862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9pPr>
              </a:lstStyle>
              <a:p>
                <a:pPr>
                  <a:buSzPct val="100000"/>
                </a:pPr>
                <a:r>
                  <a:rPr lang="es-EC" altLang="es-EC">
                    <a:solidFill>
                      <a:srgbClr val="003366"/>
                    </a:solidFill>
                    <a:ea typeface="Microsoft YaHei" panose="020B0503020204020204" pitchFamily="34" charset="-122"/>
                    <a:cs typeface="DejaVu Sans" panose="020B0603030804020204" pitchFamily="34" charset="0"/>
                  </a:rPr>
                  <a:t>facebook.com/QuitoTurismoEC</a:t>
                </a:r>
              </a:p>
            </p:txBody>
          </p:sp>
        </p:grpSp>
        <p:grpSp>
          <p:nvGrpSpPr>
            <p:cNvPr id="126984" name="Group 10"/>
            <p:cNvGrpSpPr/>
            <p:nvPr/>
          </p:nvGrpSpPr>
          <p:grpSpPr bwMode="auto">
            <a:xfrm>
              <a:off x="3197" y="1376"/>
              <a:ext cx="1949" cy="240"/>
              <a:chOff x="3197" y="1376"/>
              <a:chExt cx="1949" cy="240"/>
            </a:xfrm>
          </p:grpSpPr>
          <p:pic>
            <p:nvPicPr>
              <p:cNvPr id="126994"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7" y="1376"/>
                <a:ext cx="417" cy="16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26995" name="Text Box 12"/>
              <p:cNvSpPr txBox="1">
                <a:spLocks noChangeArrowheads="1"/>
              </p:cNvSpPr>
              <p:nvPr/>
            </p:nvSpPr>
            <p:spPr bwMode="auto">
              <a:xfrm>
                <a:off x="3334" y="1382"/>
                <a:ext cx="1812" cy="2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marL="342900" indent="-3429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1pPr>
                <a:lvl2pPr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2pPr>
                <a:lvl3pPr marL="11430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3pPr>
                <a:lvl4pPr marL="16002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4pPr>
                <a:lvl5pPr marL="20574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5pPr>
                <a:lvl6pPr marL="25146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6pPr>
                <a:lvl7pPr marL="29718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7pPr>
                <a:lvl8pPr marL="34290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8pPr>
                <a:lvl9pPr marL="38862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9pPr>
              </a:lstStyle>
              <a:p>
                <a:pPr lvl="1">
                  <a:buSzPct val="100000"/>
                </a:pPr>
                <a:r>
                  <a:rPr lang="es-EC" altLang="es-EC">
                    <a:solidFill>
                      <a:srgbClr val="003366"/>
                    </a:solidFill>
                    <a:ea typeface="Microsoft YaHei" panose="020B0503020204020204" pitchFamily="34" charset="-122"/>
                    <a:cs typeface="DejaVu Sans" panose="020B0603030804020204" pitchFamily="34" charset="0"/>
                  </a:rPr>
                  <a:t>quitovisitorsbureau </a:t>
                </a:r>
              </a:p>
            </p:txBody>
          </p:sp>
        </p:grpSp>
        <p:grpSp>
          <p:nvGrpSpPr>
            <p:cNvPr id="126985" name="Group 13"/>
            <p:cNvGrpSpPr/>
            <p:nvPr/>
          </p:nvGrpSpPr>
          <p:grpSpPr bwMode="auto">
            <a:xfrm>
              <a:off x="3270" y="1752"/>
              <a:ext cx="2200" cy="289"/>
              <a:chOff x="3270" y="1752"/>
              <a:chExt cx="2200" cy="289"/>
            </a:xfrm>
          </p:grpSpPr>
          <p:pic>
            <p:nvPicPr>
              <p:cNvPr id="126992"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0" y="1771"/>
                <a:ext cx="270" cy="27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26993" name="Text Box 15"/>
              <p:cNvSpPr txBox="1">
                <a:spLocks noChangeArrowheads="1"/>
              </p:cNvSpPr>
              <p:nvPr/>
            </p:nvSpPr>
            <p:spPr bwMode="auto">
              <a:xfrm>
                <a:off x="3658" y="1752"/>
                <a:ext cx="1812" cy="2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1pPr>
                <a:lvl2pPr marL="742950" indent="-28575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2pPr>
                <a:lvl3pPr marL="11430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3pPr>
                <a:lvl4pPr marL="16002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4pPr>
                <a:lvl5pPr marL="20574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5pPr>
                <a:lvl6pPr marL="25146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6pPr>
                <a:lvl7pPr marL="29718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7pPr>
                <a:lvl8pPr marL="34290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8pPr>
                <a:lvl9pPr marL="38862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9pPr>
              </a:lstStyle>
              <a:p>
                <a:pPr>
                  <a:buSzPct val="100000"/>
                </a:pPr>
                <a:r>
                  <a:rPr lang="es-EC" altLang="es-EC">
                    <a:solidFill>
                      <a:srgbClr val="003366"/>
                    </a:solidFill>
                    <a:ea typeface="Microsoft YaHei" panose="020B0503020204020204" pitchFamily="34" charset="-122"/>
                    <a:cs typeface="DejaVu Sans" panose="020B0603030804020204" pitchFamily="34" charset="0"/>
                  </a:rPr>
                  <a:t>quitoturismo  </a:t>
                </a:r>
              </a:p>
            </p:txBody>
          </p:sp>
        </p:grpSp>
        <p:grpSp>
          <p:nvGrpSpPr>
            <p:cNvPr id="126986" name="Group 16"/>
            <p:cNvGrpSpPr/>
            <p:nvPr/>
          </p:nvGrpSpPr>
          <p:grpSpPr bwMode="auto">
            <a:xfrm>
              <a:off x="457" y="2160"/>
              <a:ext cx="2163" cy="267"/>
              <a:chOff x="457" y="2160"/>
              <a:chExt cx="2163" cy="267"/>
            </a:xfrm>
          </p:grpSpPr>
          <p:pic>
            <p:nvPicPr>
              <p:cNvPr id="126990"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 y="2160"/>
                <a:ext cx="265" cy="264"/>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26991" name="Text Box 18"/>
              <p:cNvSpPr txBox="1">
                <a:spLocks noChangeArrowheads="1"/>
              </p:cNvSpPr>
              <p:nvPr/>
            </p:nvSpPr>
            <p:spPr bwMode="auto">
              <a:xfrm>
                <a:off x="808" y="2193"/>
                <a:ext cx="1812" cy="2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1pPr>
                <a:lvl2pPr marL="742950" indent="-28575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2pPr>
                <a:lvl3pPr marL="11430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3pPr>
                <a:lvl4pPr marL="16002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4pPr>
                <a:lvl5pPr marL="20574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5pPr>
                <a:lvl6pPr marL="25146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6pPr>
                <a:lvl7pPr marL="29718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7pPr>
                <a:lvl8pPr marL="34290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8pPr>
                <a:lvl9pPr marL="38862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9pPr>
              </a:lstStyle>
              <a:p>
                <a:pPr>
                  <a:buSzPct val="100000"/>
                </a:pPr>
                <a:r>
                  <a:rPr lang="es-EC" altLang="es-EC">
                    <a:solidFill>
                      <a:srgbClr val="003366"/>
                    </a:solidFill>
                    <a:ea typeface="Microsoft YaHei" panose="020B0503020204020204" pitchFamily="34" charset="-122"/>
                    <a:cs typeface="DejaVu Sans" panose="020B0603030804020204" pitchFamily="34" charset="0"/>
                  </a:rPr>
                  <a:t>experimenta.quito.com.ec  </a:t>
                </a:r>
              </a:p>
            </p:txBody>
          </p:sp>
        </p:grpSp>
        <p:grpSp>
          <p:nvGrpSpPr>
            <p:cNvPr id="126987" name="Group 19"/>
            <p:cNvGrpSpPr/>
            <p:nvPr/>
          </p:nvGrpSpPr>
          <p:grpSpPr bwMode="auto">
            <a:xfrm>
              <a:off x="3270" y="2177"/>
              <a:ext cx="2200" cy="287"/>
              <a:chOff x="3270" y="2177"/>
              <a:chExt cx="2200" cy="287"/>
            </a:xfrm>
          </p:grpSpPr>
          <p:sp>
            <p:nvSpPr>
              <p:cNvPr id="126988" name="Text Box 20"/>
              <p:cNvSpPr txBox="1">
                <a:spLocks noChangeArrowheads="1"/>
              </p:cNvSpPr>
              <p:nvPr/>
            </p:nvSpPr>
            <p:spPr bwMode="auto">
              <a:xfrm>
                <a:off x="3658" y="2177"/>
                <a:ext cx="1812" cy="2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1pPr>
                <a:lvl2pPr marL="742950" indent="-28575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2pPr>
                <a:lvl3pPr marL="11430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3pPr>
                <a:lvl4pPr marL="16002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4pPr>
                <a:lvl5pPr marL="20574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5pPr>
                <a:lvl6pPr marL="25146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6pPr>
                <a:lvl7pPr marL="29718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7pPr>
                <a:lvl8pPr marL="34290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8pPr>
                <a:lvl9pPr marL="38862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chemeClr val="tx1"/>
                    </a:solidFill>
                    <a:latin typeface="Arial" panose="020B0604020202020204" pitchFamily="34" charset="0"/>
                    <a:cs typeface="Arial" panose="020B0604020202020204" pitchFamily="34" charset="0"/>
                  </a:defRPr>
                </a:lvl9pPr>
              </a:lstStyle>
              <a:p>
                <a:pPr>
                  <a:buSzPct val="100000"/>
                </a:pPr>
                <a:r>
                  <a:rPr lang="es-EC" altLang="es-EC">
                    <a:solidFill>
                      <a:srgbClr val="003366"/>
                    </a:solidFill>
                    <a:ea typeface="Microsoft YaHei" panose="020B0503020204020204" pitchFamily="34" charset="-122"/>
                    <a:cs typeface="DejaVu Sans" panose="020B0603030804020204" pitchFamily="34" charset="0"/>
                  </a:rPr>
                  <a:t>quitoturismo  </a:t>
                </a:r>
              </a:p>
            </p:txBody>
          </p:sp>
          <p:pic>
            <p:nvPicPr>
              <p:cNvPr id="126989" name="Picture 2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70" y="2193"/>
                <a:ext cx="270" cy="271"/>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grpSp>
      <p:sp>
        <p:nvSpPr>
          <p:cNvPr id="126981" name="Text Box 1"/>
          <p:cNvSpPr txBox="1">
            <a:spLocks noChangeArrowheads="1"/>
          </p:cNvSpPr>
          <p:nvPr/>
        </p:nvSpPr>
        <p:spPr bwMode="auto">
          <a:xfrm>
            <a:off x="1527176" y="1038226"/>
            <a:ext cx="9142413" cy="981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lvl1pPr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 pos="8985250" algn="l"/>
              </a:tabLst>
              <a:defRPr>
                <a:solidFill>
                  <a:schemeClr val="tx1"/>
                </a:solidFill>
                <a:latin typeface="Arial" panose="020B0604020202020204" pitchFamily="34" charset="0"/>
                <a:cs typeface="Arial" panose="020B0604020202020204" pitchFamily="34" charset="0"/>
              </a:defRPr>
            </a:lvl1pPr>
            <a:lvl2pPr marL="742950" indent="-28575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 pos="8985250" algn="l"/>
              </a:tabLst>
              <a:defRPr>
                <a:solidFill>
                  <a:schemeClr val="tx1"/>
                </a:solidFill>
                <a:latin typeface="Arial" panose="020B0604020202020204" pitchFamily="34" charset="0"/>
                <a:cs typeface="Arial" panose="020B0604020202020204" pitchFamily="34" charset="0"/>
              </a:defRPr>
            </a:lvl2pPr>
            <a:lvl3pPr marL="11430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 pos="8985250" algn="l"/>
              </a:tabLst>
              <a:defRPr>
                <a:solidFill>
                  <a:schemeClr val="tx1"/>
                </a:solidFill>
                <a:latin typeface="Arial" panose="020B0604020202020204" pitchFamily="34" charset="0"/>
                <a:cs typeface="Arial" panose="020B0604020202020204" pitchFamily="34" charset="0"/>
              </a:defRPr>
            </a:lvl3pPr>
            <a:lvl4pPr marL="16002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 pos="8985250" algn="l"/>
              </a:tabLst>
              <a:defRPr>
                <a:solidFill>
                  <a:schemeClr val="tx1"/>
                </a:solidFill>
                <a:latin typeface="Arial" panose="020B0604020202020204" pitchFamily="34" charset="0"/>
                <a:cs typeface="Arial" panose="020B0604020202020204" pitchFamily="34" charset="0"/>
              </a:defRPr>
            </a:lvl4pPr>
            <a:lvl5pPr marL="2057400" indent="-228600" defTabSz="-635">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 pos="8985250" algn="l"/>
              </a:tabLst>
              <a:defRPr>
                <a:solidFill>
                  <a:schemeClr val="tx1"/>
                </a:solidFill>
                <a:latin typeface="Arial" panose="020B0604020202020204" pitchFamily="34" charset="0"/>
                <a:cs typeface="Arial" panose="020B0604020202020204" pitchFamily="34" charset="0"/>
              </a:defRPr>
            </a:lvl5pPr>
            <a:lvl6pPr marL="25146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 pos="8985250" algn="l"/>
              </a:tabLst>
              <a:defRPr>
                <a:solidFill>
                  <a:schemeClr val="tx1"/>
                </a:solidFill>
                <a:latin typeface="Arial" panose="020B0604020202020204" pitchFamily="34" charset="0"/>
                <a:cs typeface="Arial" panose="020B0604020202020204" pitchFamily="34" charset="0"/>
              </a:defRPr>
            </a:lvl6pPr>
            <a:lvl7pPr marL="29718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 pos="8985250" algn="l"/>
              </a:tabLst>
              <a:defRPr>
                <a:solidFill>
                  <a:schemeClr val="tx1"/>
                </a:solidFill>
                <a:latin typeface="Arial" panose="020B0604020202020204" pitchFamily="34" charset="0"/>
                <a:cs typeface="Arial" panose="020B0604020202020204" pitchFamily="34" charset="0"/>
              </a:defRPr>
            </a:lvl7pPr>
            <a:lvl8pPr marL="34290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 pos="8985250" algn="l"/>
              </a:tabLst>
              <a:defRPr>
                <a:solidFill>
                  <a:schemeClr val="tx1"/>
                </a:solidFill>
                <a:latin typeface="Arial" panose="020B0604020202020204" pitchFamily="34" charset="0"/>
                <a:cs typeface="Arial" panose="020B0604020202020204" pitchFamily="34" charset="0"/>
              </a:defRPr>
            </a:lvl8pPr>
            <a:lvl9pPr marL="3886200" indent="-228600" defTabSz="-635" eaLnBrk="0" fontAlgn="base" hangingPunct="0">
              <a:spcBef>
                <a:spcPct val="0"/>
              </a:spcBef>
              <a:spcAft>
                <a:spcPct val="0"/>
              </a:spcAft>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 pos="8985250" algn="l"/>
              </a:tabLst>
              <a:defRPr>
                <a:solidFill>
                  <a:schemeClr val="tx1"/>
                </a:solidFill>
                <a:latin typeface="Arial" panose="020B0604020202020204" pitchFamily="34" charset="0"/>
                <a:cs typeface="Arial" panose="020B0604020202020204" pitchFamily="34" charset="0"/>
              </a:defRPr>
            </a:lvl9pPr>
          </a:lstStyle>
          <a:p>
            <a:pPr algn="ctr">
              <a:lnSpc>
                <a:spcPct val="93000"/>
              </a:lnSpc>
              <a:buSzPct val="100000"/>
            </a:pPr>
            <a:r>
              <a:rPr lang="en-US" altLang="es-EC" sz="3800" b="1">
                <a:solidFill>
                  <a:srgbClr val="003366"/>
                </a:solidFill>
                <a:latin typeface="Calibri" panose="020F0502020204030204" pitchFamily="34" charset="0"/>
                <a:ea typeface="Microsoft YaHei" panose="020B0503020204020204" pitchFamily="34" charset="-122"/>
                <a:cs typeface="Calibri" panose="020F0502020204030204" pitchFamily="34" charset="0"/>
              </a:rPr>
              <a:t>¡GRACIAS!</a:t>
            </a:r>
          </a:p>
        </p:txBody>
      </p:sp>
    </p:spTree>
    <p:extLst>
      <p:ext uri="{BB962C8B-B14F-4D97-AF65-F5344CB8AC3E}">
        <p14:creationId xmlns:p14="http://schemas.microsoft.com/office/powerpoint/2010/main" val="2068083220"/>
      </p:ext>
    </p:extLst>
  </p:cSld>
  <p:clrMapOvr>
    <a:masterClrMapping/>
  </p:clrMapOvr>
  <p:transition spd="med"/>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79946" y="2644303"/>
            <a:ext cx="7886700" cy="1325563"/>
          </a:xfrm>
        </p:spPr>
        <p:txBody>
          <a:bodyPr>
            <a:normAutofit/>
          </a:bodyPr>
          <a:lstStyle/>
          <a:p>
            <a:pPr algn="ctr"/>
            <a:r>
              <a:rPr lang="es-ES" sz="8800" b="1" dirty="0"/>
              <a:t>GRACIAS</a:t>
            </a:r>
            <a:endParaRPr lang="es-EC" sz="8800" b="1" dirty="0"/>
          </a:p>
        </p:txBody>
      </p:sp>
    </p:spTree>
    <p:extLst>
      <p:ext uri="{BB962C8B-B14F-4D97-AF65-F5344CB8AC3E}">
        <p14:creationId xmlns:p14="http://schemas.microsoft.com/office/powerpoint/2010/main" val="31930915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291988" y="952650"/>
            <a:ext cx="8229600" cy="620688"/>
          </a:xfrm>
        </p:spPr>
        <p:txBody>
          <a:bodyPr/>
          <a:lstStyle/>
          <a:p>
            <a:pPr algn="l"/>
            <a:r>
              <a:rPr lang="es-EC" sz="3200" dirty="0">
                <a:solidFill>
                  <a:srgbClr val="002060"/>
                </a:solidFill>
                <a:latin typeface="+mn-lt"/>
                <a:ea typeface="Batang" panose="02030600000101010101" pitchFamily="18" charset="-127"/>
              </a:rPr>
              <a:t>Agenda de eventos 2017</a:t>
            </a:r>
            <a:endParaRPr lang="es-EC" sz="3200" dirty="0">
              <a:solidFill>
                <a:srgbClr val="002060"/>
              </a:solidFill>
              <a:latin typeface="+mn-lt"/>
              <a:ea typeface="Batang" panose="02030600000101010101" pitchFamily="18" charset="-127"/>
            </a:endParaRPr>
          </a:p>
        </p:txBody>
      </p:sp>
      <p:graphicFrame>
        <p:nvGraphicFramePr>
          <p:cNvPr id="3" name="Tabla 2"/>
          <p:cNvGraphicFramePr>
            <a:graphicFrameLocks noGrp="1"/>
          </p:cNvGraphicFramePr>
          <p:nvPr>
            <p:extLst>
              <p:ext uri="{D42A27DB-BD31-4B8C-83A1-F6EECF244321}">
                <p14:modId xmlns:p14="http://schemas.microsoft.com/office/powerpoint/2010/main" val="2614226272"/>
              </p:ext>
            </p:extLst>
          </p:nvPr>
        </p:nvGraphicFramePr>
        <p:xfrm>
          <a:off x="1516214" y="1594095"/>
          <a:ext cx="8498585" cy="4903269"/>
        </p:xfrm>
        <a:graphic>
          <a:graphicData uri="http://schemas.openxmlformats.org/drawingml/2006/table">
            <a:tbl>
              <a:tblPr>
                <a:tableStyleId>{5C22544A-7EE6-4342-B048-85BDC9FD1C3A}</a:tableStyleId>
              </a:tblPr>
              <a:tblGrid>
                <a:gridCol w="339796"/>
                <a:gridCol w="6618628"/>
                <a:gridCol w="1540161"/>
              </a:tblGrid>
              <a:tr h="182989">
                <a:tc>
                  <a:txBody>
                    <a:bodyPr/>
                    <a:lstStyle/>
                    <a:p>
                      <a:pPr algn="ctr" fontAlgn="ctr"/>
                      <a:r>
                        <a:rPr lang="es-EC" sz="1000" u="none" strike="noStrike" dirty="0">
                          <a:effectLst/>
                        </a:rPr>
                        <a:t>No.</a:t>
                      </a:r>
                      <a:endParaRPr lang="es-EC" sz="10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Nombre del Evento </a:t>
                      </a:r>
                      <a:endParaRPr lang="es-EC" sz="10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N° Participantes </a:t>
                      </a:r>
                      <a:endParaRPr lang="es-EC" sz="1000" b="1" i="0" u="none" strike="noStrike">
                        <a:solidFill>
                          <a:srgbClr val="000000"/>
                        </a:solidFill>
                        <a:effectLst/>
                        <a:latin typeface="Calibri" panose="020F0502020204030204" pitchFamily="34" charset="0"/>
                      </a:endParaRPr>
                    </a:p>
                  </a:txBody>
                  <a:tcPr marL="0" marR="0" marT="0" marB="0" anchor="ctr"/>
                </a:tc>
              </a:tr>
              <a:tr h="294124">
                <a:tc>
                  <a:txBody>
                    <a:bodyPr/>
                    <a:lstStyle/>
                    <a:p>
                      <a:pPr algn="ctr" fontAlgn="ctr"/>
                      <a:r>
                        <a:rPr lang="es-EC" sz="1000" u="none" strike="noStrike">
                          <a:effectLst/>
                        </a:rPr>
                        <a:t>1</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
                      </a:r>
                      <a:br>
                        <a:rPr lang="es-EC" sz="1000" u="none" strike="noStrike">
                          <a:effectLst/>
                        </a:rPr>
                      </a:br>
                      <a:r>
                        <a:rPr lang="es-EC" sz="1000" u="none" strike="noStrike">
                          <a:effectLst/>
                        </a:rPr>
                        <a:t>Conferencia Internacional de Mujeres en la Aviación ( Latinoamérica y Caribe) -IAWA- </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180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2</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t-BR" sz="1000" u="none" strike="noStrike">
                          <a:effectLst/>
                        </a:rPr>
                        <a:t>Congreso Internacional de Osos **  (International Association of Bear) </a:t>
                      </a:r>
                      <a:endParaRPr lang="pt-BR"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400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3</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VIII Congreso Latinoamericano  de Neurocirugía Pediátrica (CLANPED) ** </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250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4</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 24 Congreso de la Asociacion Latinoamericana de Operatoria Dental y Biomateriales (ALODYB) ** </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700</a:t>
                      </a:r>
                      <a:endParaRPr lang="es-EC" sz="1000" b="0" i="0" u="none" strike="noStrike">
                        <a:solidFill>
                          <a:srgbClr val="000000"/>
                        </a:solidFill>
                        <a:effectLst/>
                        <a:latin typeface="Calibri" panose="020F0502020204030204" pitchFamily="34" charset="0"/>
                      </a:endParaRPr>
                    </a:p>
                  </a:txBody>
                  <a:tcPr marL="0" marR="0" marT="0" marB="0" anchor="ctr"/>
                </a:tc>
              </a:tr>
              <a:tr h="167923">
                <a:tc>
                  <a:txBody>
                    <a:bodyPr/>
                    <a:lstStyle/>
                    <a:p>
                      <a:pPr algn="ctr" fontAlgn="ctr"/>
                      <a:r>
                        <a:rPr lang="es-EC" sz="1000" u="none" strike="noStrike">
                          <a:effectLst/>
                        </a:rPr>
                        <a:t>5</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13 Encuentro de Jefes de Bomberos Municipales y Regionales de la Unión de Ciudades Capitales Iberoamericanas -UCCI-</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dirty="0">
                          <a:effectLst/>
                        </a:rPr>
                        <a:t>400</a:t>
                      </a:r>
                      <a:endParaRPr lang="es-EC" sz="1000" b="0" i="0" u="none" strike="noStrike" dirty="0">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6</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11 Congreso Latinoamericano de Herpetología ** CLAH</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300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7</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XXIX Asamblea General de la  Asociación Panamericana de Fianzas (PASA) **</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500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8</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Asamblea General EIL (The Experiment in International Living) **</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50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9</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dirty="0">
                          <a:effectLst/>
                        </a:rPr>
                        <a:t>III Latin American Hydro Power &amp; Systems Meeting</a:t>
                      </a:r>
                      <a:endParaRPr lang="en-US"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121</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10</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IATA aviation Day </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100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11</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Connections Meetings </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100</a:t>
                      </a:r>
                      <a:endParaRPr lang="es-EC" sz="1000" b="0" i="0" u="none" strike="noStrike">
                        <a:solidFill>
                          <a:srgbClr val="000000"/>
                        </a:solidFill>
                        <a:effectLst/>
                        <a:latin typeface="Calibri" panose="020F0502020204030204" pitchFamily="34" charset="0"/>
                      </a:endParaRPr>
                    </a:p>
                  </a:txBody>
                  <a:tcPr marL="0" marR="0" marT="0" marB="0" anchor="ctr"/>
                </a:tc>
              </a:tr>
              <a:tr h="294124">
                <a:tc>
                  <a:txBody>
                    <a:bodyPr/>
                    <a:lstStyle/>
                    <a:p>
                      <a:pPr algn="ctr" fontAlgn="ctr"/>
                      <a:r>
                        <a:rPr lang="es-EC" sz="1000" u="none" strike="noStrike">
                          <a:effectLst/>
                        </a:rPr>
                        <a:t>12</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X Congreso Internacional de la Unión Latina de Economía Política de la Información, la Comunicación y la Cultura (ULEPICC – 2017) **</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400</a:t>
                      </a:r>
                      <a:endParaRPr lang="es-EC" sz="1000" b="0" i="0" u="none" strike="noStrike">
                        <a:solidFill>
                          <a:srgbClr val="000000"/>
                        </a:solidFill>
                        <a:effectLst/>
                        <a:latin typeface="Calibri" panose="020F0502020204030204" pitchFamily="34" charset="0"/>
                      </a:endParaRPr>
                    </a:p>
                  </a:txBody>
                  <a:tcPr marL="0" marR="0" marT="0" marB="0" anchor="ctr"/>
                </a:tc>
              </a:tr>
              <a:tr h="167923">
                <a:tc>
                  <a:txBody>
                    <a:bodyPr/>
                    <a:lstStyle/>
                    <a:p>
                      <a:pPr algn="ctr" fontAlgn="ctr"/>
                      <a:r>
                        <a:rPr lang="es-EC" sz="1000" u="none" strike="noStrike">
                          <a:effectLst/>
                        </a:rPr>
                        <a:t>13</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7mo Amazon &amp; Pacific Green Materials Congress and Sustainable Construction Materials LAT- RILEM Conference</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100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14</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Wedding Business 3,0**</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100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15</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AIESEC Americas President Summit 2017</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35</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16</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13 Field Workshop of the Commission of the Chemistry of Volcanic Gases -CCVG-</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76</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17</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14th International Mining and Oil &amp; Gas Law, Development, and Investment * ( SEERIL)  + ( (LARF)**</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250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18</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 X Congreso Internacional de Etnohistoria</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400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19</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7ma convención anual de la Asociación Latinoamericana de Exportadores de Servicios – ALES</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500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20</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II Congreso Continental de Bomberas Latinoamericanas</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 </a:t>
                      </a:r>
                      <a:endParaRPr lang="es-EC" sz="1000" b="0" i="0" u="none" strike="noStrike">
                        <a:solidFill>
                          <a:srgbClr val="000000"/>
                        </a:solidFill>
                        <a:effectLst/>
                        <a:latin typeface="Calibri" panose="020F0502020204030204" pitchFamily="34" charset="0"/>
                      </a:endParaRPr>
                    </a:p>
                  </a:txBody>
                  <a:tcPr marL="0" marR="0" marT="0" marB="0" anchor="ctr"/>
                </a:tc>
              </a:tr>
              <a:tr h="294124">
                <a:tc>
                  <a:txBody>
                    <a:bodyPr/>
                    <a:lstStyle/>
                    <a:p>
                      <a:pPr algn="ctr" fontAlgn="ctr"/>
                      <a:r>
                        <a:rPr lang="es-EC" sz="1000" u="none" strike="noStrike">
                          <a:effectLst/>
                        </a:rPr>
                        <a:t>21</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VI Simposio Iberoamericano de Divulgación y Formación en Nanotecnología, NANODYF 2017 /  III Congreso Internacional de Nanociencia y Nanotecnología.</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350</a:t>
                      </a:r>
                      <a:endParaRPr lang="es-EC" sz="1000" b="0" i="0" u="none" strike="noStrike">
                        <a:solidFill>
                          <a:srgbClr val="000000"/>
                        </a:solidFill>
                        <a:effectLst/>
                        <a:latin typeface="Calibri" panose="020F0502020204030204" pitchFamily="34" charset="0"/>
                      </a:endParaRPr>
                    </a:p>
                  </a:txBody>
                  <a:tcPr marL="0" marR="0" marT="0" marB="0" anchor="ctr"/>
                </a:tc>
              </a:tr>
              <a:tr h="294124">
                <a:tc>
                  <a:txBody>
                    <a:bodyPr/>
                    <a:lstStyle/>
                    <a:p>
                      <a:pPr algn="ctr" fontAlgn="ctr"/>
                      <a:r>
                        <a:rPr lang="es-EC" sz="1000" u="none" strike="noStrike">
                          <a:effectLst/>
                        </a:rPr>
                        <a:t>22</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 IEEE PES Conference on Innovative Smart Grid Technologies - Latin America (ISGT-LA 2017)- Tema : Oportunidades y desafíos de la industria de energía hacia la Integración de Sistemas de Gestión"</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100</a:t>
                      </a:r>
                      <a:endParaRPr lang="es-EC" sz="1000" b="0" i="0" u="none" strike="noStrike">
                        <a:solidFill>
                          <a:srgbClr val="000000"/>
                        </a:solidFill>
                        <a:effectLst/>
                        <a:latin typeface="Calibri" panose="020F0502020204030204" pitchFamily="34" charset="0"/>
                      </a:endParaRPr>
                    </a:p>
                  </a:txBody>
                  <a:tcPr marL="0" marR="0" marT="0" marB="0" anchor="ctr"/>
                </a:tc>
              </a:tr>
              <a:tr h="294124">
                <a:tc>
                  <a:txBody>
                    <a:bodyPr/>
                    <a:lstStyle/>
                    <a:p>
                      <a:pPr algn="ctr" fontAlgn="ctr"/>
                      <a:r>
                        <a:rPr lang="es-EC" sz="1000" u="none" strike="noStrike">
                          <a:effectLst/>
                        </a:rPr>
                        <a:t>23</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Coloquio del codex para America Latina y el Caribe ( CCLAC) _ parte del Instituto Interamericano de Cooperación para la Agricultura**</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dirty="0">
                          <a:effectLst/>
                        </a:rPr>
                        <a:t>100</a:t>
                      </a:r>
                      <a:endParaRPr lang="es-EC" sz="1000" b="0" i="0" u="none" strike="noStrike" dirty="0">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24</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n-US" sz="1000" u="none" strike="noStrike">
                          <a:effectLst/>
                        </a:rPr>
                        <a:t>III Latin American on Hydro Power &amp; Systems meeting  IHAR</a:t>
                      </a:r>
                      <a:endParaRPr lang="en-US"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200</a:t>
                      </a:r>
                      <a:endParaRPr lang="es-EC" sz="1000" b="0" i="0" u="none" strike="noStrike">
                        <a:solidFill>
                          <a:srgbClr val="000000"/>
                        </a:solidFill>
                        <a:effectLst/>
                        <a:latin typeface="Calibri" panose="020F0502020204030204" pitchFamily="34" charset="0"/>
                      </a:endParaRPr>
                    </a:p>
                  </a:txBody>
                  <a:tcPr marL="0" marR="0" marT="0" marB="0" anchor="ctr"/>
                </a:tc>
              </a:tr>
              <a:tr h="158913">
                <a:tc>
                  <a:txBody>
                    <a:bodyPr/>
                    <a:lstStyle/>
                    <a:p>
                      <a:pPr algn="ctr" fontAlgn="ctr"/>
                      <a:r>
                        <a:rPr lang="es-EC" sz="1000" u="none" strike="noStrike">
                          <a:effectLst/>
                        </a:rPr>
                        <a:t>25</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VIII Encuentro Pan-Americano de Ciencias de la Comunicación (PANAM-2017)</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dirty="0">
                          <a:effectLst/>
                        </a:rPr>
                        <a:t>200</a:t>
                      </a:r>
                      <a:endParaRPr lang="es-EC" sz="1000" b="0" i="0" u="none" strike="noStrike" dirty="0">
                        <a:solidFill>
                          <a:srgbClr val="000000"/>
                        </a:solidFill>
                        <a:effectLst/>
                        <a:latin typeface="Calibri" panose="020F0502020204030204" pitchFamily="34" charset="0"/>
                      </a:endParaRPr>
                    </a:p>
                  </a:txBody>
                  <a:tcPr marL="0" marR="0" marT="0" marB="0" anchor="ctr"/>
                </a:tc>
              </a:tr>
            </a:tbl>
          </a:graphicData>
        </a:graphic>
      </p:graphicFrame>
    </p:spTree>
    <p:extLst>
      <p:ext uri="{BB962C8B-B14F-4D97-AF65-F5344CB8AC3E}">
        <p14:creationId xmlns:p14="http://schemas.microsoft.com/office/powerpoint/2010/main" val="24694487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524000" y="849931"/>
            <a:ext cx="8229600" cy="620688"/>
          </a:xfrm>
        </p:spPr>
        <p:txBody>
          <a:bodyPr/>
          <a:lstStyle/>
          <a:p>
            <a:pPr algn="l"/>
            <a:r>
              <a:rPr lang="es-EC" sz="3200" dirty="0">
                <a:solidFill>
                  <a:srgbClr val="002060"/>
                </a:solidFill>
                <a:latin typeface="+mn-lt"/>
                <a:ea typeface="Batang" panose="02030600000101010101" pitchFamily="18" charset="-127"/>
              </a:rPr>
              <a:t>Agenda de eventos 2017</a:t>
            </a:r>
            <a:endParaRPr lang="es-EC" sz="3200" dirty="0">
              <a:solidFill>
                <a:srgbClr val="002060"/>
              </a:solidFill>
              <a:latin typeface="+mn-lt"/>
              <a:ea typeface="Batang" panose="02030600000101010101" pitchFamily="18" charset="-127"/>
            </a:endParaRPr>
          </a:p>
        </p:txBody>
      </p:sp>
      <p:graphicFrame>
        <p:nvGraphicFramePr>
          <p:cNvPr id="4" name="Tabla 3"/>
          <p:cNvGraphicFramePr>
            <a:graphicFrameLocks noGrp="1"/>
          </p:cNvGraphicFramePr>
          <p:nvPr>
            <p:extLst>
              <p:ext uri="{D42A27DB-BD31-4B8C-83A1-F6EECF244321}">
                <p14:modId xmlns:p14="http://schemas.microsoft.com/office/powerpoint/2010/main" val="3366645069"/>
              </p:ext>
            </p:extLst>
          </p:nvPr>
        </p:nvGraphicFramePr>
        <p:xfrm>
          <a:off x="1883533" y="1470619"/>
          <a:ext cx="8109219" cy="5032859"/>
        </p:xfrm>
        <a:graphic>
          <a:graphicData uri="http://schemas.openxmlformats.org/drawingml/2006/table">
            <a:tbl>
              <a:tblPr>
                <a:tableStyleId>{5C22544A-7EE6-4342-B048-85BDC9FD1C3A}</a:tableStyleId>
              </a:tblPr>
              <a:tblGrid>
                <a:gridCol w="324228"/>
                <a:gridCol w="6315393"/>
                <a:gridCol w="1469598"/>
              </a:tblGrid>
              <a:tr h="476615">
                <a:tc>
                  <a:txBody>
                    <a:bodyPr/>
                    <a:lstStyle/>
                    <a:p>
                      <a:pPr algn="ctr" fontAlgn="ctr"/>
                      <a:r>
                        <a:rPr lang="es-EC" sz="1000" u="none" strike="noStrike" dirty="0">
                          <a:effectLst/>
                        </a:rPr>
                        <a:t>26</a:t>
                      </a:r>
                      <a:endParaRPr lang="es-EC"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EXMA ECUADOR ( capacitación ) </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100</a:t>
                      </a:r>
                      <a:endParaRPr lang="es-EC" sz="1000" b="0" i="0" u="none" strike="noStrike">
                        <a:solidFill>
                          <a:srgbClr val="000000"/>
                        </a:solidFill>
                        <a:effectLst/>
                        <a:latin typeface="Calibri" panose="020F0502020204030204" pitchFamily="34" charset="0"/>
                      </a:endParaRPr>
                    </a:p>
                  </a:txBody>
                  <a:tcPr marL="0" marR="0" marT="0" marB="0" anchor="ctr"/>
                </a:tc>
              </a:tr>
              <a:tr h="476615">
                <a:tc>
                  <a:txBody>
                    <a:bodyPr/>
                    <a:lstStyle/>
                    <a:p>
                      <a:pPr algn="ctr" fontAlgn="ctr"/>
                      <a:r>
                        <a:rPr lang="es-EC" sz="1000" u="none" strike="noStrike">
                          <a:effectLst/>
                        </a:rPr>
                        <a:t>27</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V CONGRESO LATINOAMERICANO DE ETNOBIOLOGÍA Y</a:t>
                      </a:r>
                      <a:br>
                        <a:rPr lang="es-EC" sz="1000" u="none" strike="noStrike">
                          <a:effectLst/>
                        </a:rPr>
                      </a:br>
                      <a:r>
                        <a:rPr lang="es-EC" sz="1000" u="none" strike="noStrike">
                          <a:effectLst/>
                        </a:rPr>
                        <a:t>II CONGRESO ECUATORIANO DE ETNOBIOLOGÍA</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100</a:t>
                      </a:r>
                      <a:endParaRPr lang="es-EC" sz="1000" b="0" i="0" u="none" strike="noStrike">
                        <a:solidFill>
                          <a:srgbClr val="000000"/>
                        </a:solidFill>
                        <a:effectLst/>
                        <a:latin typeface="Calibri" panose="020F0502020204030204" pitchFamily="34" charset="0"/>
                      </a:endParaRPr>
                    </a:p>
                  </a:txBody>
                  <a:tcPr marL="0" marR="0" marT="0" marB="0" anchor="ctr"/>
                </a:tc>
              </a:tr>
              <a:tr h="274416">
                <a:tc>
                  <a:txBody>
                    <a:bodyPr/>
                    <a:lstStyle/>
                    <a:p>
                      <a:pPr algn="ctr" fontAlgn="ctr"/>
                      <a:r>
                        <a:rPr lang="es-EC" sz="1000" u="none" strike="noStrike">
                          <a:effectLst/>
                        </a:rPr>
                        <a:t>28</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Convención Internacional de Masoneria  ( CIGLU) </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120</a:t>
                      </a:r>
                      <a:endParaRPr lang="es-EC" sz="1000" b="0" i="0" u="none" strike="noStrike">
                        <a:solidFill>
                          <a:srgbClr val="000000"/>
                        </a:solidFill>
                        <a:effectLst/>
                        <a:latin typeface="Calibri" panose="020F0502020204030204" pitchFamily="34" charset="0"/>
                      </a:endParaRPr>
                    </a:p>
                  </a:txBody>
                  <a:tcPr marL="0" marR="0" marT="0" marB="0" anchor="ctr"/>
                </a:tc>
              </a:tr>
              <a:tr h="274416">
                <a:tc>
                  <a:txBody>
                    <a:bodyPr/>
                    <a:lstStyle/>
                    <a:p>
                      <a:pPr algn="ctr" fontAlgn="ctr"/>
                      <a:r>
                        <a:rPr lang="es-EC" sz="1000" u="none" strike="noStrike">
                          <a:effectLst/>
                        </a:rPr>
                        <a:t>29</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Foro Latinoamericano de Turismo (FOLATUR)</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100</a:t>
                      </a:r>
                      <a:endParaRPr lang="es-EC" sz="1000" b="0" i="0" u="none" strike="noStrike">
                        <a:solidFill>
                          <a:srgbClr val="000000"/>
                        </a:solidFill>
                        <a:effectLst/>
                        <a:latin typeface="Calibri" panose="020F0502020204030204" pitchFamily="34" charset="0"/>
                      </a:endParaRPr>
                    </a:p>
                  </a:txBody>
                  <a:tcPr marL="0" marR="0" marT="0" marB="0" anchor="ctr"/>
                </a:tc>
              </a:tr>
              <a:tr h="1242090">
                <a:tc>
                  <a:txBody>
                    <a:bodyPr/>
                    <a:lstStyle/>
                    <a:p>
                      <a:pPr algn="ctr" fontAlgn="ctr"/>
                      <a:r>
                        <a:rPr lang="es-EC" sz="1000" u="none" strike="noStrike">
                          <a:effectLst/>
                        </a:rPr>
                        <a:t>30</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dirty="0">
                          <a:effectLst/>
                        </a:rPr>
                        <a:t>Organización de Asociaciones Gastronómicas de las Américas y el Caribe ( </a:t>
                      </a:r>
                      <a:r>
                        <a:rPr lang="es-EC" sz="1000" u="none" strike="noStrike" dirty="0" err="1">
                          <a:effectLst/>
                        </a:rPr>
                        <a:t>World</a:t>
                      </a:r>
                      <a:r>
                        <a:rPr lang="es-EC" sz="1000" u="none" strike="noStrike" dirty="0">
                          <a:effectLst/>
                        </a:rPr>
                        <a:t> </a:t>
                      </a:r>
                      <a:r>
                        <a:rPr lang="es-EC" sz="1000" u="none" strike="noStrike" dirty="0" err="1">
                          <a:effectLst/>
                        </a:rPr>
                        <a:t>Association</a:t>
                      </a:r>
                      <a:r>
                        <a:rPr lang="es-EC" sz="1000" u="none" strike="noStrike" dirty="0">
                          <a:effectLst/>
                        </a:rPr>
                        <a:t> of Chefs </a:t>
                      </a:r>
                      <a:r>
                        <a:rPr lang="es-EC" sz="1000" u="none" strike="noStrike" dirty="0" err="1">
                          <a:effectLst/>
                        </a:rPr>
                        <a:t>Societies</a:t>
                      </a:r>
                      <a:r>
                        <a:rPr lang="es-EC" sz="1000" u="none" strike="noStrike" dirty="0">
                          <a:effectLst/>
                        </a:rPr>
                        <a:t> (</a:t>
                      </a:r>
                      <a:r>
                        <a:rPr lang="es-EC" sz="1000" u="none" strike="noStrike" dirty="0" err="1">
                          <a:effectLst/>
                        </a:rPr>
                        <a:t>World</a:t>
                      </a:r>
                      <a:r>
                        <a:rPr lang="es-EC" sz="1000" u="none" strike="noStrike" dirty="0">
                          <a:effectLst/>
                        </a:rPr>
                        <a:t> Chefs)</a:t>
                      </a:r>
                      <a:br>
                        <a:rPr lang="es-EC" sz="1000" u="none" strike="noStrike" dirty="0">
                          <a:effectLst/>
                        </a:rPr>
                      </a:br>
                      <a:r>
                        <a:rPr lang="es-EC" sz="1000" u="none" strike="noStrike" dirty="0">
                          <a:effectLst/>
                        </a:rPr>
                        <a:t/>
                      </a:r>
                      <a:br>
                        <a:rPr lang="es-EC" sz="1000" u="none" strike="noStrike" dirty="0">
                          <a:effectLst/>
                        </a:rPr>
                      </a:br>
                      <a:endParaRPr lang="es-EC"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150</a:t>
                      </a:r>
                      <a:endParaRPr lang="es-EC" sz="1000" b="0" i="0" u="none" strike="noStrike">
                        <a:solidFill>
                          <a:srgbClr val="000000"/>
                        </a:solidFill>
                        <a:effectLst/>
                        <a:latin typeface="Calibri" panose="020F0502020204030204" pitchFamily="34" charset="0"/>
                      </a:endParaRPr>
                    </a:p>
                  </a:txBody>
                  <a:tcPr marL="0" marR="0" marT="0" marB="0" anchor="ctr"/>
                </a:tc>
              </a:tr>
              <a:tr h="274416">
                <a:tc>
                  <a:txBody>
                    <a:bodyPr/>
                    <a:lstStyle/>
                    <a:p>
                      <a:pPr algn="ctr" fontAlgn="ctr"/>
                      <a:r>
                        <a:rPr lang="es-EC" sz="1000" u="none" strike="noStrike">
                          <a:effectLst/>
                        </a:rPr>
                        <a:t>31</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Asociación de Servicios de Geología y Minería Iberoamericanos - AGSMI</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50</a:t>
                      </a:r>
                      <a:endParaRPr lang="es-EC" sz="1000" b="0" i="0" u="none" strike="noStrike">
                        <a:solidFill>
                          <a:srgbClr val="000000"/>
                        </a:solidFill>
                        <a:effectLst/>
                        <a:latin typeface="Calibri" panose="020F0502020204030204" pitchFamily="34" charset="0"/>
                      </a:endParaRPr>
                    </a:p>
                  </a:txBody>
                  <a:tcPr marL="0" marR="0" marT="0" marB="0" anchor="ctr"/>
                </a:tc>
              </a:tr>
              <a:tr h="274416">
                <a:tc>
                  <a:txBody>
                    <a:bodyPr/>
                    <a:lstStyle/>
                    <a:p>
                      <a:pPr algn="ctr" fontAlgn="ctr"/>
                      <a:r>
                        <a:rPr lang="es-EC" sz="1000" u="none" strike="noStrike">
                          <a:effectLst/>
                        </a:rPr>
                        <a:t>32</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III BIENAL INTERNACIONAL DE FOTOGRAFÍA ARTÍSTICA DIGITAL CONTEMPORÁNEA ECUADOR 2017</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50</a:t>
                      </a:r>
                      <a:endParaRPr lang="es-EC" sz="1000" b="0" i="0" u="none" strike="noStrike">
                        <a:solidFill>
                          <a:srgbClr val="000000"/>
                        </a:solidFill>
                        <a:effectLst/>
                        <a:latin typeface="Calibri" panose="020F0502020204030204" pitchFamily="34" charset="0"/>
                      </a:endParaRPr>
                    </a:p>
                  </a:txBody>
                  <a:tcPr marL="0" marR="0" marT="0" marB="0" anchor="ctr"/>
                </a:tc>
              </a:tr>
              <a:tr h="823246">
                <a:tc>
                  <a:txBody>
                    <a:bodyPr/>
                    <a:lstStyle/>
                    <a:p>
                      <a:pPr algn="ctr" fontAlgn="ctr"/>
                      <a:r>
                        <a:rPr lang="es-EC" sz="1000" u="none" strike="noStrike">
                          <a:effectLst/>
                        </a:rPr>
                        <a:t>33</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Intercambio Internacional de Derechos Humanos para Familias con hijos e hijas sordas </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30</a:t>
                      </a:r>
                      <a:endParaRPr lang="es-EC" sz="1000" b="0" i="0" u="none" strike="noStrike">
                        <a:solidFill>
                          <a:srgbClr val="000000"/>
                        </a:solidFill>
                        <a:effectLst/>
                        <a:latin typeface="Calibri" panose="020F0502020204030204" pitchFamily="34" charset="0"/>
                      </a:endParaRPr>
                    </a:p>
                  </a:txBody>
                  <a:tcPr marL="0" marR="0" marT="0" marB="0" anchor="ctr"/>
                </a:tc>
              </a:tr>
              <a:tr h="396683">
                <a:tc>
                  <a:txBody>
                    <a:bodyPr/>
                    <a:lstStyle/>
                    <a:p>
                      <a:pPr algn="ctr" fontAlgn="ctr"/>
                      <a:r>
                        <a:rPr lang="es-EC" sz="1000" u="none" strike="noStrike">
                          <a:effectLst/>
                        </a:rPr>
                        <a:t>34</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dirty="0">
                          <a:effectLst/>
                        </a:rPr>
                        <a:t>EMALCA, ( </a:t>
                      </a:r>
                      <a:r>
                        <a:rPr lang="es-EC" sz="1000" u="none" strike="noStrike" dirty="0" err="1">
                          <a:effectLst/>
                        </a:rPr>
                        <a:t>icca</a:t>
                      </a:r>
                      <a:r>
                        <a:rPr lang="es-EC" sz="1000" u="none" strike="noStrike" dirty="0">
                          <a:effectLst/>
                        </a:rPr>
                        <a:t>) </a:t>
                      </a:r>
                      <a:endParaRPr lang="es-EC"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50</a:t>
                      </a:r>
                      <a:endParaRPr lang="es-EC" sz="1000" b="0" i="0" u="none" strike="noStrike">
                        <a:solidFill>
                          <a:srgbClr val="000000"/>
                        </a:solidFill>
                        <a:effectLst/>
                        <a:latin typeface="Calibri" panose="020F0502020204030204" pitchFamily="34" charset="0"/>
                      </a:endParaRPr>
                    </a:p>
                  </a:txBody>
                  <a:tcPr marL="0" marR="0" marT="0" marB="0" anchor="ctr"/>
                </a:tc>
              </a:tr>
              <a:tr h="274416">
                <a:tc>
                  <a:txBody>
                    <a:bodyPr/>
                    <a:lstStyle/>
                    <a:p>
                      <a:pPr algn="ctr" fontAlgn="ctr"/>
                      <a:r>
                        <a:rPr lang="es-EC" sz="1000" u="none" strike="noStrike">
                          <a:effectLst/>
                        </a:rPr>
                        <a:t>35</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a:effectLst/>
                        </a:rPr>
                        <a:t>Congreso Internacional  de medicina fetal  Cedip </a:t>
                      </a:r>
                      <a:endParaRPr lang="es-EC"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dirty="0">
                          <a:effectLst/>
                        </a:rPr>
                        <a:t>100</a:t>
                      </a:r>
                      <a:endParaRPr lang="es-EC" sz="1000" b="0" i="0" u="none" strike="noStrike" dirty="0">
                        <a:solidFill>
                          <a:srgbClr val="000000"/>
                        </a:solidFill>
                        <a:effectLst/>
                        <a:latin typeface="Calibri" panose="020F0502020204030204" pitchFamily="34" charset="0"/>
                      </a:endParaRPr>
                    </a:p>
                  </a:txBody>
                  <a:tcPr marL="0" marR="0" marT="0" marB="0" anchor="ctr"/>
                </a:tc>
              </a:tr>
              <a:tr h="245530">
                <a:tc>
                  <a:txBody>
                    <a:bodyPr/>
                    <a:lstStyle/>
                    <a:p>
                      <a:pPr algn="l" fontAlgn="b"/>
                      <a:r>
                        <a:rPr lang="es-EC" sz="1000" u="none" strike="noStrike">
                          <a:effectLst/>
                        </a:rPr>
                        <a:t> </a:t>
                      </a:r>
                      <a:endParaRPr lang="es-EC" sz="1000" b="0" i="0" u="none" strike="noStrike">
                        <a:solidFill>
                          <a:srgbClr val="000000"/>
                        </a:solidFill>
                        <a:effectLst/>
                        <a:latin typeface="Calibri" panose="020F0502020204030204" pitchFamily="34" charset="0"/>
                      </a:endParaRPr>
                    </a:p>
                  </a:txBody>
                  <a:tcPr marL="0" marR="0" marT="0" marB="0" anchor="b"/>
                </a:tc>
                <a:tc>
                  <a:txBody>
                    <a:bodyPr/>
                    <a:lstStyle/>
                    <a:p>
                      <a:pPr algn="ctr" fontAlgn="ctr"/>
                      <a:r>
                        <a:rPr lang="es-EC" sz="1000" u="none" strike="noStrike">
                          <a:effectLst/>
                        </a:rPr>
                        <a:t>TOTAL PARTICIPANTES APROXIMADOS </a:t>
                      </a:r>
                      <a:endParaRPr lang="es-EC" sz="1000" b="1"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C" sz="1000" u="none" strike="noStrike" dirty="0">
                          <a:effectLst/>
                        </a:rPr>
                        <a:t>6.762 </a:t>
                      </a:r>
                      <a:endParaRPr lang="es-EC" sz="1000" b="1" i="0" u="none" strike="noStrike" dirty="0">
                        <a:solidFill>
                          <a:srgbClr val="000000"/>
                        </a:solidFill>
                        <a:effectLst/>
                        <a:latin typeface="Calibri" panose="020F0502020204030204" pitchFamily="34" charset="0"/>
                      </a:endParaRPr>
                    </a:p>
                  </a:txBody>
                  <a:tcPr marL="0" marR="0" marT="0" marB="0" anchor="ctr"/>
                </a:tc>
              </a:tr>
            </a:tbl>
          </a:graphicData>
        </a:graphic>
      </p:graphicFrame>
    </p:spTree>
    <p:extLst>
      <p:ext uri="{BB962C8B-B14F-4D97-AF65-F5344CB8AC3E}">
        <p14:creationId xmlns:p14="http://schemas.microsoft.com/office/powerpoint/2010/main" val="16391076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524000" y="640956"/>
            <a:ext cx="8229600" cy="1293386"/>
          </a:xfrm>
        </p:spPr>
        <p:txBody>
          <a:bodyPr/>
          <a:lstStyle/>
          <a:p>
            <a:pPr algn="l"/>
            <a:r>
              <a:rPr lang="es-EC" sz="3200" dirty="0">
                <a:solidFill>
                  <a:srgbClr val="002060"/>
                </a:solidFill>
                <a:latin typeface="+mn-lt"/>
                <a:ea typeface="Batang" panose="02030600000101010101" pitchFamily="18" charset="-127"/>
              </a:rPr>
              <a:t>Publicaciones </a:t>
            </a:r>
            <a:endParaRPr lang="es-EC" sz="3200" dirty="0">
              <a:solidFill>
                <a:srgbClr val="002060"/>
              </a:solidFill>
              <a:latin typeface="+mn-lt"/>
              <a:ea typeface="Batang" panose="02030600000101010101" pitchFamily="18" charset="-127"/>
            </a:endParaRPr>
          </a:p>
        </p:txBody>
      </p:sp>
      <p:sp>
        <p:nvSpPr>
          <p:cNvPr id="2" name="Rectángulo 1"/>
          <p:cNvSpPr/>
          <p:nvPr/>
        </p:nvSpPr>
        <p:spPr>
          <a:xfrm>
            <a:off x="1919536" y="5454715"/>
            <a:ext cx="8568952" cy="646331"/>
          </a:xfrm>
          <a:prstGeom prst="rect">
            <a:avLst/>
          </a:prstGeom>
        </p:spPr>
        <p:txBody>
          <a:bodyPr wrap="square">
            <a:spAutoFit/>
          </a:bodyPr>
          <a:lstStyle/>
          <a:p>
            <a:r>
              <a:rPr lang="es-EC" dirty="0"/>
              <a:t>http://www.breakingtravelnews.com/focus/article/breaking-travel-news-interview-veronica-sevilla-general-manager-quito-touri/</a:t>
            </a:r>
          </a:p>
        </p:txBody>
      </p:sp>
      <p:grpSp>
        <p:nvGrpSpPr>
          <p:cNvPr id="5" name="Grupo 4"/>
          <p:cNvGrpSpPr/>
          <p:nvPr/>
        </p:nvGrpSpPr>
        <p:grpSpPr>
          <a:xfrm>
            <a:off x="3921164" y="1514155"/>
            <a:ext cx="4565696" cy="3719790"/>
            <a:chOff x="2397164" y="1005354"/>
            <a:chExt cx="4565696" cy="3719790"/>
          </a:xfrm>
        </p:grpSpPr>
        <p:pic>
          <p:nvPicPr>
            <p:cNvPr id="3" name="Imagen 2"/>
            <p:cNvPicPr>
              <a:picLocks noChangeAspect="1"/>
            </p:cNvPicPr>
            <p:nvPr/>
          </p:nvPicPr>
          <p:blipFill rotWithShape="1">
            <a:blip r:embed="rId2"/>
            <a:srcRect l="11260" t="10625" r="37824" b="16532"/>
            <a:stretch/>
          </p:blipFill>
          <p:spPr>
            <a:xfrm>
              <a:off x="2397164" y="1052736"/>
              <a:ext cx="4565696" cy="3672408"/>
            </a:xfrm>
            <a:prstGeom prst="rect">
              <a:avLst/>
            </a:prstGeom>
          </p:spPr>
        </p:pic>
        <p:pic>
          <p:nvPicPr>
            <p:cNvPr id="4" name="Imagen 3"/>
            <p:cNvPicPr>
              <a:picLocks noChangeAspect="1"/>
            </p:cNvPicPr>
            <p:nvPr/>
          </p:nvPicPr>
          <p:blipFill rotWithShape="1">
            <a:blip r:embed="rId3"/>
            <a:srcRect l="12366" t="24407" r="67710" b="64765"/>
            <a:stretch/>
          </p:blipFill>
          <p:spPr>
            <a:xfrm>
              <a:off x="3383868" y="1005354"/>
              <a:ext cx="2592288" cy="792088"/>
            </a:xfrm>
            <a:prstGeom prst="rect">
              <a:avLst/>
            </a:prstGeom>
          </p:spPr>
        </p:pic>
      </p:grpSp>
    </p:spTree>
    <p:extLst>
      <p:ext uri="{BB962C8B-B14F-4D97-AF65-F5344CB8AC3E}">
        <p14:creationId xmlns:p14="http://schemas.microsoft.com/office/powerpoint/2010/main" val="27535335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677551" y="5872384"/>
            <a:ext cx="5866227" cy="669094"/>
          </a:xfrm>
        </p:spPr>
        <p:txBody>
          <a:bodyPr>
            <a:normAutofit fontScale="92500" lnSpcReduction="10000"/>
          </a:bodyPr>
          <a:lstStyle/>
          <a:p>
            <a:pPr marL="0" indent="0">
              <a:buNone/>
            </a:pPr>
            <a:r>
              <a:rPr lang="es-EC" sz="1600" dirty="0">
                <a:solidFill>
                  <a:srgbClr val="002060"/>
                </a:solidFill>
                <a:ea typeface="Batang" panose="02030600000101010101" pitchFamily="18" charset="-127"/>
                <a:cs typeface="+mj-cs"/>
              </a:rPr>
              <a:t>Viaje de familiarización y workshop especializado en Mice con 80 internacionales que conocieron Quito para potenciales viajes de incentivos</a:t>
            </a:r>
          </a:p>
        </p:txBody>
      </p:sp>
      <p:sp>
        <p:nvSpPr>
          <p:cNvPr id="8" name="Título 1"/>
          <p:cNvSpPr>
            <a:spLocks noGrp="1"/>
          </p:cNvSpPr>
          <p:nvPr>
            <p:ph type="title"/>
          </p:nvPr>
        </p:nvSpPr>
        <p:spPr>
          <a:xfrm>
            <a:off x="1981200" y="332656"/>
            <a:ext cx="8229600" cy="1143000"/>
          </a:xfrm>
        </p:spPr>
        <p:txBody>
          <a:bodyPr/>
          <a:lstStyle/>
          <a:p>
            <a:pPr algn="l"/>
            <a:r>
              <a:rPr lang="es-EC" sz="3200" dirty="0">
                <a:solidFill>
                  <a:srgbClr val="002060"/>
                </a:solidFill>
                <a:latin typeface="+mn-lt"/>
                <a:ea typeface="Batang" panose="02030600000101010101" pitchFamily="18" charset="-127"/>
              </a:rPr>
              <a:t>Evento </a:t>
            </a:r>
            <a:r>
              <a:rPr lang="es-EC" sz="3200" dirty="0" err="1">
                <a:solidFill>
                  <a:srgbClr val="002060"/>
                </a:solidFill>
                <a:latin typeface="+mn-lt"/>
                <a:ea typeface="Batang" panose="02030600000101010101" pitchFamily="18" charset="-127"/>
              </a:rPr>
              <a:t>Connections</a:t>
            </a:r>
            <a:r>
              <a:rPr lang="es-EC" sz="3200" dirty="0">
                <a:solidFill>
                  <a:srgbClr val="002060"/>
                </a:solidFill>
                <a:latin typeface="+mn-lt"/>
                <a:ea typeface="Batang" panose="02030600000101010101" pitchFamily="18" charset="-127"/>
              </a:rPr>
              <a:t> Meetings </a:t>
            </a:r>
            <a:endParaRPr lang="es-EC" sz="3200" dirty="0">
              <a:solidFill>
                <a:srgbClr val="002060"/>
              </a:solidFill>
              <a:latin typeface="+mn-lt"/>
              <a:ea typeface="Batang" panose="02030600000101010101" pitchFamily="18" charset="-127"/>
            </a:endParaRPr>
          </a:p>
        </p:txBody>
      </p:sp>
      <p:grpSp>
        <p:nvGrpSpPr>
          <p:cNvPr id="13" name="Grupo 12"/>
          <p:cNvGrpSpPr/>
          <p:nvPr/>
        </p:nvGrpSpPr>
        <p:grpSpPr>
          <a:xfrm>
            <a:off x="2351584" y="1326779"/>
            <a:ext cx="6747088" cy="4389339"/>
            <a:chOff x="827584" y="1268760"/>
            <a:chExt cx="6747088" cy="4389339"/>
          </a:xfrm>
        </p:grpSpPr>
        <p:pic>
          <p:nvPicPr>
            <p:cNvPr id="9" name="Imagen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1268760"/>
              <a:ext cx="2952328" cy="2098643"/>
            </a:xfrm>
            <a:prstGeom prst="rect">
              <a:avLst/>
            </a:prstGeom>
          </p:spPr>
        </p:pic>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3523670"/>
              <a:ext cx="3024336" cy="2134429"/>
            </a:xfrm>
            <a:prstGeom prst="rect">
              <a:avLst/>
            </a:prstGeom>
          </p:spPr>
        </p:pic>
        <p:pic>
          <p:nvPicPr>
            <p:cNvPr id="11" name="Imagen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1268760"/>
              <a:ext cx="3002672" cy="2098644"/>
            </a:xfrm>
            <a:prstGeom prst="rect">
              <a:avLst/>
            </a:prstGeom>
          </p:spPr>
        </p:pic>
        <p:pic>
          <p:nvPicPr>
            <p:cNvPr id="12" name="Imagen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3523670"/>
              <a:ext cx="3002672" cy="2134429"/>
            </a:xfrm>
            <a:prstGeom prst="rect">
              <a:avLst/>
            </a:prstGeom>
          </p:spPr>
        </p:pic>
      </p:grpSp>
    </p:spTree>
    <p:extLst>
      <p:ext uri="{BB962C8B-B14F-4D97-AF65-F5344CB8AC3E}">
        <p14:creationId xmlns:p14="http://schemas.microsoft.com/office/powerpoint/2010/main" val="31414944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524000" y="661538"/>
            <a:ext cx="8229600" cy="1293386"/>
          </a:xfrm>
        </p:spPr>
        <p:txBody>
          <a:bodyPr/>
          <a:lstStyle/>
          <a:p>
            <a:pPr algn="l"/>
            <a:r>
              <a:rPr lang="es-EC" sz="3200" dirty="0">
                <a:solidFill>
                  <a:srgbClr val="002060"/>
                </a:solidFill>
                <a:latin typeface="+mn-lt"/>
                <a:ea typeface="Batang" panose="02030600000101010101" pitchFamily="18" charset="-127"/>
              </a:rPr>
              <a:t>Participación en el 6to Workshop de ICCA </a:t>
            </a:r>
            <a:endParaRPr lang="es-EC" sz="3200" dirty="0">
              <a:solidFill>
                <a:srgbClr val="002060"/>
              </a:solidFill>
              <a:latin typeface="+mn-lt"/>
              <a:ea typeface="Batang" panose="02030600000101010101" pitchFamily="18" charset="-127"/>
            </a:endParaRPr>
          </a:p>
        </p:txBody>
      </p:sp>
      <p:sp>
        <p:nvSpPr>
          <p:cNvPr id="4" name="2 Marcador de contenido"/>
          <p:cNvSpPr txBox="1">
            <a:spLocks/>
          </p:cNvSpPr>
          <p:nvPr/>
        </p:nvSpPr>
        <p:spPr bwMode="auto">
          <a:xfrm>
            <a:off x="6486214" y="2233537"/>
            <a:ext cx="4002274" cy="32403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Workshop de ICCA </a:t>
            </a:r>
          </a:p>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Participación 14-16 agosto del 2018</a:t>
            </a:r>
          </a:p>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Ciudad de Panamá – Panamá </a:t>
            </a:r>
          </a:p>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19 reuniones </a:t>
            </a:r>
            <a:endParaRPr lang="es-EC" sz="2400" dirty="0">
              <a:solidFill>
                <a:srgbClr val="002060"/>
              </a:solidFill>
              <a:ea typeface="Batang" panose="02030600000101010101" pitchFamily="18" charset="-127"/>
            </a:endParaRPr>
          </a:p>
        </p:txBody>
      </p:sp>
      <p:sp>
        <p:nvSpPr>
          <p:cNvPr id="5" name="2 Marcador de contenido"/>
          <p:cNvSpPr txBox="1">
            <a:spLocks/>
          </p:cNvSpPr>
          <p:nvPr/>
        </p:nvSpPr>
        <p:spPr bwMode="auto">
          <a:xfrm>
            <a:off x="2639616" y="5805264"/>
            <a:ext cx="6016704" cy="7920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eaLnBrk="1" hangingPunct="1">
              <a:spcBef>
                <a:spcPct val="20000"/>
              </a:spcBef>
              <a:defRPr/>
            </a:pPr>
            <a:r>
              <a:rPr lang="es-EC" sz="1400" dirty="0">
                <a:solidFill>
                  <a:schemeClr val="bg1"/>
                </a:solidFill>
              </a:rPr>
              <a:t>Se mantuvieron reuniones con </a:t>
            </a:r>
            <a:r>
              <a:rPr lang="es-EC" sz="1400" dirty="0" err="1">
                <a:solidFill>
                  <a:schemeClr val="bg1"/>
                </a:solidFill>
              </a:rPr>
              <a:t>asociaiones</a:t>
            </a:r>
            <a:r>
              <a:rPr lang="es-EC" sz="1400" dirty="0">
                <a:solidFill>
                  <a:schemeClr val="bg1"/>
                </a:solidFill>
              </a:rPr>
              <a:t>  de profesionales y se ganó el evento </a:t>
            </a:r>
            <a:r>
              <a:rPr lang="es-EC" sz="1400" dirty="0"/>
              <a:t>Federación Latinoamérica de Sociedad de </a:t>
            </a:r>
            <a:r>
              <a:rPr lang="es-EC" sz="1400" dirty="0"/>
              <a:t>Obesidad para el año 2018 con aproximadamente 700 participantes </a:t>
            </a:r>
            <a:endParaRPr lang="es-EC" sz="1400" dirty="0">
              <a:solidFill>
                <a:schemeClr val="bg1"/>
              </a:solidFill>
            </a:endParaRPr>
          </a:p>
        </p:txBody>
      </p:sp>
      <p:pic>
        <p:nvPicPr>
          <p:cNvPr id="1026" name="Picture 2" descr="https://pbs.twimg.com/media/DHYZSFcXsAE63VL.jpg:lar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1504" y="2235249"/>
            <a:ext cx="4701704" cy="264470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4898575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524000" y="266531"/>
            <a:ext cx="8229600" cy="1293386"/>
          </a:xfrm>
        </p:spPr>
        <p:txBody>
          <a:bodyPr/>
          <a:lstStyle/>
          <a:p>
            <a:pPr algn="l"/>
            <a:r>
              <a:rPr lang="es-EC" sz="3200" dirty="0">
                <a:solidFill>
                  <a:srgbClr val="002060"/>
                </a:solidFill>
                <a:latin typeface="+mn-lt"/>
                <a:ea typeface="Batang" panose="02030600000101010101" pitchFamily="18" charset="-127"/>
              </a:rPr>
              <a:t>III Edición Programa Embajadores- QUITO  </a:t>
            </a:r>
            <a:endParaRPr lang="es-EC" sz="3200" dirty="0">
              <a:solidFill>
                <a:srgbClr val="002060"/>
              </a:solidFill>
              <a:latin typeface="+mn-lt"/>
              <a:ea typeface="Batang" panose="02030600000101010101" pitchFamily="18" charset="-127"/>
            </a:endParaRPr>
          </a:p>
        </p:txBody>
      </p:sp>
      <p:sp>
        <p:nvSpPr>
          <p:cNvPr id="5" name="2 Marcador de contenido"/>
          <p:cNvSpPr txBox="1">
            <a:spLocks/>
          </p:cNvSpPr>
          <p:nvPr/>
        </p:nvSpPr>
        <p:spPr bwMode="auto">
          <a:xfrm>
            <a:off x="2871628" y="5672193"/>
            <a:ext cx="5735350" cy="7920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eaLnBrk="1" hangingPunct="1">
              <a:spcBef>
                <a:spcPct val="20000"/>
              </a:spcBef>
              <a:defRPr/>
            </a:pPr>
            <a:r>
              <a:rPr lang="es-EC" sz="1400" dirty="0">
                <a:solidFill>
                  <a:schemeClr val="bg1"/>
                </a:solidFill>
              </a:rPr>
              <a:t>Se presento la III edición del Programa Embajadores de Quito en la Capilla de los Milagros donde se reconoció a los profesionales  que han apostado por la ciudad de Quito y han traído eventos internacionales  </a:t>
            </a: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4041" y="1399411"/>
            <a:ext cx="4039215" cy="2682763"/>
          </a:xfrm>
          <a:prstGeom prst="rect">
            <a:avLst/>
          </a:prstGeom>
        </p:spPr>
      </p:pic>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6604" y="1382391"/>
            <a:ext cx="4083852" cy="2712409"/>
          </a:xfrm>
          <a:prstGeom prst="rect">
            <a:avLst/>
          </a:prstGeom>
        </p:spPr>
      </p:pic>
      <p:sp>
        <p:nvSpPr>
          <p:cNvPr id="6" name="2 Marcador de contenido"/>
          <p:cNvSpPr txBox="1">
            <a:spLocks/>
          </p:cNvSpPr>
          <p:nvPr/>
        </p:nvSpPr>
        <p:spPr bwMode="auto">
          <a:xfrm>
            <a:off x="1991544" y="4293096"/>
            <a:ext cx="8496944" cy="11808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Capilla El Señor de Los Milagros, 26 de octubre 2017</a:t>
            </a:r>
          </a:p>
          <a:p>
            <a:pPr marL="342900" indent="-342900" algn="just">
              <a:spcBef>
                <a:spcPct val="20000"/>
              </a:spcBef>
              <a:buFont typeface="Arial" charset="0"/>
              <a:buChar char="•"/>
              <a:defRPr/>
            </a:pPr>
            <a:r>
              <a:rPr lang="es-EC" sz="2400" dirty="0">
                <a:solidFill>
                  <a:srgbClr val="002060"/>
                </a:solidFill>
                <a:latin typeface="+mj-lt"/>
                <a:ea typeface="Batang" panose="02030600000101010101" pitchFamily="18" charset="-127"/>
              </a:rPr>
              <a:t>18 </a:t>
            </a:r>
            <a:r>
              <a:rPr lang="es-EC" sz="2400" dirty="0">
                <a:solidFill>
                  <a:srgbClr val="002060"/>
                </a:solidFill>
                <a:latin typeface="+mj-lt"/>
                <a:ea typeface="Batang" panose="02030600000101010101" pitchFamily="18" charset="-127"/>
              </a:rPr>
              <a:t>Embajadores</a:t>
            </a:r>
            <a:endParaRPr lang="es-EC" sz="2400" dirty="0">
              <a:solidFill>
                <a:srgbClr val="002060"/>
              </a:solidFill>
              <a:latin typeface="+mj-lt"/>
              <a:ea typeface="Batang" panose="02030600000101010101" pitchFamily="18" charset="-127"/>
            </a:endParaRPr>
          </a:p>
        </p:txBody>
      </p:sp>
    </p:spTree>
    <p:extLst>
      <p:ext uri="{BB962C8B-B14F-4D97-AF65-F5344CB8AC3E}">
        <p14:creationId xmlns:p14="http://schemas.microsoft.com/office/powerpoint/2010/main" val="5486829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524000" y="266531"/>
            <a:ext cx="8229600" cy="1293386"/>
          </a:xfrm>
        </p:spPr>
        <p:txBody>
          <a:bodyPr/>
          <a:lstStyle/>
          <a:p>
            <a:pPr algn="l"/>
            <a:r>
              <a:rPr lang="es-EC" sz="3200" dirty="0">
                <a:solidFill>
                  <a:srgbClr val="002060"/>
                </a:solidFill>
                <a:latin typeface="+mn-lt"/>
                <a:ea typeface="Batang" panose="02030600000101010101" pitchFamily="18" charset="-127"/>
              </a:rPr>
              <a:t>I Edición Programa Embajadores - GUAYAQUIL</a:t>
            </a:r>
            <a:endParaRPr lang="es-EC" sz="3200" dirty="0">
              <a:solidFill>
                <a:srgbClr val="002060"/>
              </a:solidFill>
              <a:latin typeface="+mn-lt"/>
              <a:ea typeface="Batang" panose="02030600000101010101" pitchFamily="18" charset="-127"/>
            </a:endParaRPr>
          </a:p>
        </p:txBody>
      </p:sp>
      <p:sp>
        <p:nvSpPr>
          <p:cNvPr id="5" name="2 Marcador de contenido"/>
          <p:cNvSpPr txBox="1">
            <a:spLocks/>
          </p:cNvSpPr>
          <p:nvPr/>
        </p:nvSpPr>
        <p:spPr bwMode="auto">
          <a:xfrm>
            <a:off x="2844333" y="5617914"/>
            <a:ext cx="6016704" cy="7920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eaLnBrk="1" hangingPunct="1">
              <a:spcBef>
                <a:spcPct val="20000"/>
              </a:spcBef>
              <a:defRPr/>
            </a:pPr>
            <a:r>
              <a:rPr lang="es-EC" sz="1400" dirty="0">
                <a:solidFill>
                  <a:schemeClr val="bg1"/>
                </a:solidFill>
              </a:rPr>
              <a:t>Se convocaron académicos y profesionales de diferentes sectores económicos para presentar a la ciudad de Quito en el hotel Oro Verde de Guayaquil, como sede para captar eventos internacionales en la capital</a:t>
            </a:r>
          </a:p>
        </p:txBody>
      </p:sp>
      <p:sp>
        <p:nvSpPr>
          <p:cNvPr id="6" name="2 Marcador de contenido"/>
          <p:cNvSpPr txBox="1">
            <a:spLocks/>
          </p:cNvSpPr>
          <p:nvPr/>
        </p:nvSpPr>
        <p:spPr bwMode="auto">
          <a:xfrm>
            <a:off x="1991544" y="4437113"/>
            <a:ext cx="8496944" cy="11808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lgn="just" fontAlgn="base">
              <a:spcBef>
                <a:spcPct val="20000"/>
              </a:spcBef>
              <a:spcAft>
                <a:spcPct val="0"/>
              </a:spcAft>
              <a:buFont typeface="Arial" charset="0"/>
              <a:buChar char="•"/>
              <a:defRPr/>
            </a:pPr>
            <a:r>
              <a:rPr lang="es-EC" sz="2000" dirty="0">
                <a:solidFill>
                  <a:srgbClr val="002060"/>
                </a:solidFill>
                <a:ea typeface="Batang" panose="02030600000101010101" pitchFamily="18" charset="-127"/>
              </a:rPr>
              <a:t>1era edición en Guayaquil</a:t>
            </a:r>
          </a:p>
          <a:p>
            <a:pPr marL="342900" indent="-342900" algn="just" fontAlgn="base">
              <a:spcBef>
                <a:spcPct val="20000"/>
              </a:spcBef>
              <a:spcAft>
                <a:spcPct val="0"/>
              </a:spcAft>
              <a:buFont typeface="Arial" charset="0"/>
              <a:buChar char="•"/>
              <a:defRPr/>
            </a:pPr>
            <a:r>
              <a:rPr lang="es-EC" sz="2000" dirty="0">
                <a:solidFill>
                  <a:srgbClr val="002060"/>
                </a:solidFill>
                <a:ea typeface="Batang" panose="02030600000101010101" pitchFamily="18" charset="-127"/>
              </a:rPr>
              <a:t>Hotel Oro Verde, 09 de noviembre 2017</a:t>
            </a:r>
          </a:p>
          <a:p>
            <a:pPr marL="342900" indent="-342900" algn="just">
              <a:spcBef>
                <a:spcPct val="20000"/>
              </a:spcBef>
              <a:buFont typeface="Arial" charset="0"/>
              <a:buChar char="•"/>
              <a:defRPr/>
            </a:pPr>
            <a:r>
              <a:rPr lang="es-EC" sz="2000" dirty="0">
                <a:solidFill>
                  <a:srgbClr val="002060"/>
                </a:solidFill>
                <a:latin typeface="+mj-lt"/>
                <a:ea typeface="Batang" panose="02030600000101010101" pitchFamily="18" charset="-127"/>
              </a:rPr>
              <a:t>1</a:t>
            </a:r>
            <a:r>
              <a:rPr lang="es-EC" sz="2000" dirty="0">
                <a:solidFill>
                  <a:srgbClr val="002060"/>
                </a:solidFill>
                <a:latin typeface="+mj-lt"/>
                <a:ea typeface="Batang" panose="02030600000101010101" pitchFamily="18" charset="-127"/>
              </a:rPr>
              <a:t> Embajador</a:t>
            </a:r>
            <a:endParaRPr lang="es-EC" sz="2000" dirty="0">
              <a:solidFill>
                <a:srgbClr val="002060"/>
              </a:solidFill>
              <a:latin typeface="+mj-lt"/>
              <a:ea typeface="Batang" panose="02030600000101010101" pitchFamily="18" charset="-127"/>
            </a:endParaRP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8496" y="1299848"/>
            <a:ext cx="3960440" cy="2970330"/>
          </a:xfrm>
          <a:prstGeom prst="rect">
            <a:avLst/>
          </a:prstGeom>
        </p:spPr>
      </p:pic>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7838" y="1299849"/>
            <a:ext cx="2244507" cy="2992676"/>
          </a:xfrm>
          <a:prstGeom prst="rect">
            <a:avLst/>
          </a:prstGeom>
        </p:spPr>
      </p:pic>
    </p:spTree>
    <p:extLst>
      <p:ext uri="{BB962C8B-B14F-4D97-AF65-F5344CB8AC3E}">
        <p14:creationId xmlns:p14="http://schemas.microsoft.com/office/powerpoint/2010/main" val="10221238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2"/>
          <p:cNvSpPr txBox="1">
            <a:spLocks noChangeArrowheads="1"/>
          </p:cNvSpPr>
          <p:nvPr/>
        </p:nvSpPr>
        <p:spPr bwMode="auto">
          <a:xfrm>
            <a:off x="2279650" y="2997201"/>
            <a:ext cx="7848600" cy="6924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s-EC" altLang="es-EC" sz="3900" b="1" dirty="0">
                <a:solidFill>
                  <a:srgbClr val="002060"/>
                </a:solidFill>
              </a:rPr>
              <a:t>GESTIÓN 2017</a:t>
            </a:r>
            <a:endParaRPr lang="es-EC" altLang="es-EC" sz="3900" b="1" dirty="0">
              <a:solidFill>
                <a:srgbClr val="002060"/>
              </a:solidFill>
            </a:endParaRPr>
          </a:p>
        </p:txBody>
      </p:sp>
      <p:pic>
        <p:nvPicPr>
          <p:cNvPr id="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00003" y="999679"/>
            <a:ext cx="2607894" cy="15652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286176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524000" y="266531"/>
            <a:ext cx="8229600" cy="1293386"/>
          </a:xfrm>
        </p:spPr>
        <p:txBody>
          <a:bodyPr/>
          <a:lstStyle/>
          <a:p>
            <a:pPr algn="l"/>
            <a:r>
              <a:rPr lang="es-EC" sz="3200" dirty="0">
                <a:solidFill>
                  <a:srgbClr val="002060"/>
                </a:solidFill>
                <a:latin typeface="+mn-lt"/>
                <a:ea typeface="Batang" panose="02030600000101010101" pitchFamily="18" charset="-127"/>
              </a:rPr>
              <a:t>I Edición Programa Embajadores - CUENCA</a:t>
            </a:r>
            <a:endParaRPr lang="es-EC" sz="3200" dirty="0">
              <a:solidFill>
                <a:srgbClr val="002060"/>
              </a:solidFill>
              <a:latin typeface="+mn-lt"/>
              <a:ea typeface="Batang" panose="02030600000101010101" pitchFamily="18" charset="-127"/>
            </a:endParaRPr>
          </a:p>
        </p:txBody>
      </p:sp>
      <p:sp>
        <p:nvSpPr>
          <p:cNvPr id="5" name="2 Marcador de contenido"/>
          <p:cNvSpPr txBox="1">
            <a:spLocks/>
          </p:cNvSpPr>
          <p:nvPr/>
        </p:nvSpPr>
        <p:spPr bwMode="auto">
          <a:xfrm>
            <a:off x="2817038" y="5596574"/>
            <a:ext cx="5988569" cy="7920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eaLnBrk="1" hangingPunct="1">
              <a:spcBef>
                <a:spcPct val="20000"/>
              </a:spcBef>
              <a:defRPr/>
            </a:pPr>
            <a:r>
              <a:rPr lang="es-EC" sz="1400" dirty="0">
                <a:solidFill>
                  <a:schemeClr val="bg1"/>
                </a:solidFill>
              </a:rPr>
              <a:t>Se convocaron académicos y profesionales de diferentes sectores económicos para presentar a la ciudad de Quito en el hotel </a:t>
            </a:r>
            <a:r>
              <a:rPr lang="es-EC" sz="1400" dirty="0" err="1">
                <a:solidFill>
                  <a:schemeClr val="bg1"/>
                </a:solidFill>
              </a:rPr>
              <a:t>Four</a:t>
            </a:r>
            <a:r>
              <a:rPr lang="es-EC" sz="1400" dirty="0">
                <a:solidFill>
                  <a:schemeClr val="bg1"/>
                </a:solidFill>
              </a:rPr>
              <a:t> </a:t>
            </a:r>
            <a:r>
              <a:rPr lang="es-EC" sz="1400" dirty="0" err="1">
                <a:solidFill>
                  <a:schemeClr val="bg1"/>
                </a:solidFill>
              </a:rPr>
              <a:t>Points</a:t>
            </a:r>
            <a:r>
              <a:rPr lang="es-EC" sz="1400" dirty="0">
                <a:solidFill>
                  <a:schemeClr val="bg1"/>
                </a:solidFill>
              </a:rPr>
              <a:t> </a:t>
            </a:r>
            <a:r>
              <a:rPr lang="es-EC" sz="1400" dirty="0" err="1">
                <a:solidFill>
                  <a:schemeClr val="bg1"/>
                </a:solidFill>
              </a:rPr>
              <a:t>by</a:t>
            </a:r>
            <a:r>
              <a:rPr lang="es-EC" sz="1400" dirty="0">
                <a:solidFill>
                  <a:schemeClr val="bg1"/>
                </a:solidFill>
              </a:rPr>
              <a:t> Sheraton en Cuenca, como sede para captar eventos internacionales en la capital</a:t>
            </a:r>
          </a:p>
        </p:txBody>
      </p:sp>
      <p:sp>
        <p:nvSpPr>
          <p:cNvPr id="6" name="2 Marcador de contenido"/>
          <p:cNvSpPr txBox="1">
            <a:spLocks/>
          </p:cNvSpPr>
          <p:nvPr/>
        </p:nvSpPr>
        <p:spPr bwMode="auto">
          <a:xfrm>
            <a:off x="1991544" y="4552456"/>
            <a:ext cx="8496944" cy="11808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1era edición en Cuenca</a:t>
            </a:r>
          </a:p>
          <a:p>
            <a:pPr marL="342900" indent="-342900" algn="just" fontAlgn="base">
              <a:spcBef>
                <a:spcPct val="20000"/>
              </a:spcBef>
              <a:spcAft>
                <a:spcPct val="0"/>
              </a:spcAft>
              <a:buFont typeface="Arial" charset="0"/>
              <a:buChar char="•"/>
              <a:defRPr/>
            </a:pPr>
            <a:r>
              <a:rPr lang="es-EC" sz="2400" dirty="0">
                <a:solidFill>
                  <a:srgbClr val="002060"/>
                </a:solidFill>
                <a:ea typeface="Batang" panose="02030600000101010101" pitchFamily="18" charset="-127"/>
              </a:rPr>
              <a:t>Hotel </a:t>
            </a:r>
            <a:r>
              <a:rPr lang="es-EC" sz="2400" dirty="0" err="1">
                <a:solidFill>
                  <a:srgbClr val="002060"/>
                </a:solidFill>
                <a:ea typeface="Batang" panose="02030600000101010101" pitchFamily="18" charset="-127"/>
              </a:rPr>
              <a:t>Four</a:t>
            </a:r>
            <a:r>
              <a:rPr lang="es-EC" sz="2400" dirty="0">
                <a:solidFill>
                  <a:srgbClr val="002060"/>
                </a:solidFill>
                <a:ea typeface="Batang" panose="02030600000101010101" pitchFamily="18" charset="-127"/>
              </a:rPr>
              <a:t> </a:t>
            </a:r>
            <a:r>
              <a:rPr lang="es-EC" sz="2400" dirty="0" err="1">
                <a:solidFill>
                  <a:srgbClr val="002060"/>
                </a:solidFill>
                <a:ea typeface="Batang" panose="02030600000101010101" pitchFamily="18" charset="-127"/>
              </a:rPr>
              <a:t>Points</a:t>
            </a:r>
            <a:r>
              <a:rPr lang="es-EC" sz="2400" dirty="0">
                <a:solidFill>
                  <a:srgbClr val="002060"/>
                </a:solidFill>
                <a:ea typeface="Batang" panose="02030600000101010101" pitchFamily="18" charset="-127"/>
              </a:rPr>
              <a:t> </a:t>
            </a:r>
            <a:r>
              <a:rPr lang="es-EC" sz="2400" dirty="0" err="1">
                <a:solidFill>
                  <a:srgbClr val="002060"/>
                </a:solidFill>
                <a:ea typeface="Batang" panose="02030600000101010101" pitchFamily="18" charset="-127"/>
              </a:rPr>
              <a:t>by</a:t>
            </a:r>
            <a:r>
              <a:rPr lang="es-EC" sz="2400" dirty="0">
                <a:solidFill>
                  <a:srgbClr val="002060"/>
                </a:solidFill>
                <a:ea typeface="Batang" panose="02030600000101010101" pitchFamily="18" charset="-127"/>
              </a:rPr>
              <a:t> Sheraton, 16 de noviembre 2017</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29" y="1224135"/>
            <a:ext cx="4091947" cy="3068960"/>
          </a:xfrm>
          <a:prstGeom prst="rect">
            <a:avLst/>
          </a:prstGeom>
        </p:spPr>
      </p:pic>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1" y="1245088"/>
            <a:ext cx="4064009" cy="3048007"/>
          </a:xfrm>
          <a:prstGeom prst="rect">
            <a:avLst/>
          </a:prstGeom>
        </p:spPr>
      </p:pic>
    </p:spTree>
    <p:extLst>
      <p:ext uri="{BB962C8B-B14F-4D97-AF65-F5344CB8AC3E}">
        <p14:creationId xmlns:p14="http://schemas.microsoft.com/office/powerpoint/2010/main" val="42578879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p:cNvSpPr txBox="1">
            <a:spLocks/>
          </p:cNvSpPr>
          <p:nvPr/>
        </p:nvSpPr>
        <p:spPr bwMode="auto">
          <a:xfrm>
            <a:off x="2639616" y="5805264"/>
            <a:ext cx="5636876" cy="7920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eaLnBrk="1" hangingPunct="1">
              <a:spcBef>
                <a:spcPct val="20000"/>
              </a:spcBef>
              <a:defRPr/>
            </a:pPr>
            <a:r>
              <a:rPr lang="es-EC" sz="1400" dirty="0" err="1">
                <a:solidFill>
                  <a:schemeClr val="bg1"/>
                </a:solidFill>
              </a:rPr>
              <a:t>Presentacíón</a:t>
            </a:r>
            <a:r>
              <a:rPr lang="es-EC" sz="1400" dirty="0">
                <a:solidFill>
                  <a:schemeClr val="bg1"/>
                </a:solidFill>
              </a:rPr>
              <a:t> ante 22 actores de la industria de reuniones en la ciudad de México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0" y="2137580"/>
            <a:ext cx="4572000" cy="3429000"/>
          </a:xfrm>
          <a:prstGeom prst="rect">
            <a:avLst/>
          </a:prstGeom>
        </p:spPr>
      </p:pic>
      <p:sp>
        <p:nvSpPr>
          <p:cNvPr id="6" name="1 Título"/>
          <p:cNvSpPr>
            <a:spLocks noGrp="1"/>
          </p:cNvSpPr>
          <p:nvPr>
            <p:ph type="title"/>
          </p:nvPr>
        </p:nvSpPr>
        <p:spPr>
          <a:xfrm>
            <a:off x="1619534" y="844194"/>
            <a:ext cx="8229600" cy="1293386"/>
          </a:xfrm>
        </p:spPr>
        <p:txBody>
          <a:bodyPr/>
          <a:lstStyle/>
          <a:p>
            <a:pPr algn="l"/>
            <a:r>
              <a:rPr lang="es-EC" sz="3200" dirty="0">
                <a:solidFill>
                  <a:srgbClr val="002060"/>
                </a:solidFill>
                <a:latin typeface="+mn-lt"/>
                <a:ea typeface="Batang" panose="02030600000101010101" pitchFamily="18" charset="-127"/>
              </a:rPr>
              <a:t>Presentación de Quito como destino de eventos internacionales en la ciudad  de México </a:t>
            </a:r>
            <a:endParaRPr lang="es-EC" sz="3200" dirty="0">
              <a:solidFill>
                <a:srgbClr val="002060"/>
              </a:solidFill>
              <a:latin typeface="+mn-lt"/>
              <a:ea typeface="Batang" panose="02030600000101010101" pitchFamily="18" charset="-127"/>
            </a:endParaRPr>
          </a:p>
        </p:txBody>
      </p:sp>
    </p:spTree>
    <p:extLst>
      <p:ext uri="{BB962C8B-B14F-4D97-AF65-F5344CB8AC3E}">
        <p14:creationId xmlns:p14="http://schemas.microsoft.com/office/powerpoint/2010/main" val="24138275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a:xfrm>
            <a:off x="1964266" y="913224"/>
            <a:ext cx="8229600" cy="1293386"/>
          </a:xfrm>
        </p:spPr>
        <p:txBody>
          <a:bodyPr>
            <a:normAutofit fontScale="90000"/>
          </a:bodyPr>
          <a:lstStyle/>
          <a:p>
            <a:pPr algn="l"/>
            <a:r>
              <a:rPr lang="es-EC" sz="3200" b="1" dirty="0">
                <a:solidFill>
                  <a:srgbClr val="002060"/>
                </a:solidFill>
                <a:latin typeface="+mn-lt"/>
                <a:ea typeface="Batang" panose="02030600000101010101" pitchFamily="18" charset="-127"/>
              </a:rPr>
              <a:t>Postulación de Quito para ser sede de la próxima Cumbre Iberoamericana de Turismo Accesible </a:t>
            </a:r>
            <a:endParaRPr lang="es-EC" sz="3200" b="1" dirty="0">
              <a:solidFill>
                <a:srgbClr val="002060"/>
              </a:solidFill>
              <a:latin typeface="+mn-lt"/>
              <a:ea typeface="Batang" panose="02030600000101010101" pitchFamily="18" charset="-127"/>
            </a:endParaRPr>
          </a:p>
        </p:txBody>
      </p:sp>
      <p:sp>
        <p:nvSpPr>
          <p:cNvPr id="5" name="2 Marcador de contenido"/>
          <p:cNvSpPr txBox="1">
            <a:spLocks/>
          </p:cNvSpPr>
          <p:nvPr/>
        </p:nvSpPr>
        <p:spPr bwMode="auto">
          <a:xfrm>
            <a:off x="3119559" y="5600548"/>
            <a:ext cx="5805689" cy="7920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eaLnBrk="1" hangingPunct="1">
              <a:spcBef>
                <a:spcPct val="20000"/>
              </a:spcBef>
              <a:defRPr/>
            </a:pPr>
            <a:r>
              <a:rPr lang="es-EC" sz="1400" dirty="0">
                <a:solidFill>
                  <a:schemeClr val="bg1"/>
                </a:solidFill>
              </a:rPr>
              <a:t>Se presentó a la ciudad de Quito para ser sede de la próxima Cumbre Iberoamericana de Turismo accesible  2018</a:t>
            </a:r>
          </a:p>
        </p:txBody>
      </p:sp>
      <p:sp>
        <p:nvSpPr>
          <p:cNvPr id="9" name="1 Título"/>
          <p:cNvSpPr txBox="1">
            <a:spLocks/>
          </p:cNvSpPr>
          <p:nvPr/>
        </p:nvSpPr>
        <p:spPr>
          <a:xfrm>
            <a:off x="2082792" y="2637154"/>
            <a:ext cx="8229600" cy="12933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3200" b="1" dirty="0">
                <a:solidFill>
                  <a:srgbClr val="002060"/>
                </a:solidFill>
                <a:latin typeface="+mn-lt"/>
                <a:ea typeface="Batang" panose="02030600000101010101" pitchFamily="18" charset="-127"/>
              </a:rPr>
              <a:t>Firma del Memorando de Entendimiento en el ámbito turístico con la ciudad de México  </a:t>
            </a:r>
            <a:endParaRPr lang="es-EC" sz="3200" b="1" dirty="0">
              <a:solidFill>
                <a:srgbClr val="002060"/>
              </a:solidFill>
              <a:latin typeface="+mn-lt"/>
              <a:ea typeface="Batang" panose="02030600000101010101" pitchFamily="18" charset="-127"/>
            </a:endParaRPr>
          </a:p>
        </p:txBody>
      </p:sp>
      <p:sp>
        <p:nvSpPr>
          <p:cNvPr id="4" name="CuadroTexto 3"/>
          <p:cNvSpPr txBox="1"/>
          <p:nvPr/>
        </p:nvSpPr>
        <p:spPr>
          <a:xfrm>
            <a:off x="2153797" y="3945463"/>
            <a:ext cx="7737214" cy="1077218"/>
          </a:xfrm>
          <a:prstGeom prst="rect">
            <a:avLst/>
          </a:prstGeom>
          <a:noFill/>
        </p:spPr>
        <p:txBody>
          <a:bodyPr wrap="none" rtlCol="0">
            <a:spAutoFit/>
          </a:bodyPr>
          <a:lstStyle/>
          <a:p>
            <a:r>
              <a:rPr lang="es-EC" sz="3200" b="1" dirty="0">
                <a:solidFill>
                  <a:srgbClr val="002060"/>
                </a:solidFill>
                <a:ea typeface="Batang" panose="02030600000101010101" pitchFamily="18" charset="-127"/>
              </a:rPr>
              <a:t>Participación en la I Cumbre Iberoamericana </a:t>
            </a:r>
            <a:endParaRPr lang="es-EC" sz="3200" b="1" dirty="0">
              <a:solidFill>
                <a:srgbClr val="002060"/>
              </a:solidFill>
              <a:ea typeface="Batang" panose="02030600000101010101" pitchFamily="18" charset="-127"/>
            </a:endParaRPr>
          </a:p>
          <a:p>
            <a:r>
              <a:rPr lang="es-EC" sz="3200" b="1" dirty="0">
                <a:solidFill>
                  <a:srgbClr val="002060"/>
                </a:solidFill>
                <a:ea typeface="Batang" panose="02030600000101010101" pitchFamily="18" charset="-127"/>
              </a:rPr>
              <a:t>de </a:t>
            </a:r>
            <a:r>
              <a:rPr lang="es-EC" sz="3200" b="1" dirty="0">
                <a:solidFill>
                  <a:srgbClr val="002060"/>
                </a:solidFill>
                <a:ea typeface="Batang" panose="02030600000101010101" pitchFamily="18" charset="-127"/>
              </a:rPr>
              <a:t>Turismo accesible</a:t>
            </a:r>
            <a:endParaRPr lang="es-ES" sz="3200" b="1" dirty="0"/>
          </a:p>
        </p:txBody>
      </p:sp>
    </p:spTree>
    <p:extLst>
      <p:ext uri="{BB962C8B-B14F-4D97-AF65-F5344CB8AC3E}">
        <p14:creationId xmlns:p14="http://schemas.microsoft.com/office/powerpoint/2010/main" val="9491504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ChangeArrowheads="1"/>
          </p:cNvSpPr>
          <p:nvPr/>
        </p:nvSpPr>
        <p:spPr bwMode="auto">
          <a:xfrm>
            <a:off x="3216275" y="1700213"/>
            <a:ext cx="5867400" cy="3136900"/>
          </a:xfrm>
          <a:prstGeom prst="rect">
            <a:avLst/>
          </a:prstGeom>
          <a:noFill/>
          <a:ln w="9360" cap="sq">
            <a:solidFill>
              <a:srgbClr val="4F81BD"/>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0">
              <a:lnSpc>
                <a:spcPct val="90000"/>
              </a:lnSpc>
              <a:spcBef>
                <a:spcPts val="1000"/>
              </a:spcBef>
              <a:buFont typeface="Arial" panose="020B0604020202020204" pitchFamily="34" charset="0"/>
              <a:buChar char="•"/>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sz="2800">
                <a:solidFill>
                  <a:schemeClr val="tx1"/>
                </a:solidFill>
                <a:latin typeface="Calibri" panose="020F0502020204030204" pitchFamily="34" charset="0"/>
              </a:defRPr>
            </a:lvl1pPr>
            <a:lvl2pPr marL="742950" indent="-285750" defTabSz="0">
              <a:lnSpc>
                <a:spcPct val="90000"/>
              </a:lnSpc>
              <a:spcBef>
                <a:spcPts val="500"/>
              </a:spcBef>
              <a:buFont typeface="Arial" panose="020B0604020202020204" pitchFamily="34" charset="0"/>
              <a:buChar char="•"/>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sz="2400">
                <a:solidFill>
                  <a:schemeClr val="tx1"/>
                </a:solidFill>
                <a:latin typeface="Calibri" panose="020F0502020204030204" pitchFamily="34" charset="0"/>
              </a:defRPr>
            </a:lvl2pPr>
            <a:lvl3pPr marL="1143000" indent="-228600" defTabSz="0">
              <a:lnSpc>
                <a:spcPct val="90000"/>
              </a:lnSpc>
              <a:spcBef>
                <a:spcPts val="500"/>
              </a:spcBef>
              <a:buFont typeface="Arial" panose="020B0604020202020204" pitchFamily="34" charset="0"/>
              <a:buChar char="•"/>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sz="2000">
                <a:solidFill>
                  <a:schemeClr val="tx1"/>
                </a:solidFill>
                <a:latin typeface="Calibri" panose="020F0502020204030204" pitchFamily="34" charset="0"/>
              </a:defRPr>
            </a:lvl3pPr>
            <a:lvl4pPr marL="1600200" indent="-228600" defTabSz="0">
              <a:lnSpc>
                <a:spcPct val="90000"/>
              </a:lnSpc>
              <a:spcBef>
                <a:spcPts val="500"/>
              </a:spcBef>
              <a:buFont typeface="Arial" panose="020B0604020202020204" pitchFamily="34" charset="0"/>
              <a:buChar char="•"/>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4pPr>
            <a:lvl5pPr marL="2057400" indent="-228600" defTabSz="0">
              <a:lnSpc>
                <a:spcPct val="90000"/>
              </a:lnSpc>
              <a:spcBef>
                <a:spcPts val="500"/>
              </a:spcBef>
              <a:buFont typeface="Arial" panose="020B0604020202020204" pitchFamily="34" charset="0"/>
              <a:buChar char="•"/>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0" algn="l"/>
                <a:tab pos="447675" algn="l"/>
                <a:tab pos="895350" algn="l"/>
                <a:tab pos="1346200" algn="l"/>
                <a:tab pos="1793875" algn="l"/>
                <a:tab pos="2244725" algn="l"/>
                <a:tab pos="2692400" algn="l"/>
                <a:tab pos="3143250" algn="l"/>
                <a:tab pos="3590925" algn="l"/>
                <a:tab pos="4041775" algn="l"/>
                <a:tab pos="4489450" algn="l"/>
                <a:tab pos="4940300" algn="l"/>
                <a:tab pos="5387975" algn="l"/>
                <a:tab pos="5838825" algn="l"/>
                <a:tab pos="6286500" algn="l"/>
                <a:tab pos="6737350" algn="l"/>
                <a:tab pos="7185025" algn="l"/>
                <a:tab pos="7635875" algn="l"/>
                <a:tab pos="8083550" algn="l"/>
                <a:tab pos="8534400" algn="l"/>
                <a:tab pos="8982075" algn="l"/>
              </a:tabLst>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EC" altLang="es-EC" sz="4800" b="1" dirty="0">
                <a:solidFill>
                  <a:srgbClr val="000000"/>
                </a:solidFill>
                <a:ea typeface="DejaVu Sans" panose="020B0603030804020204"/>
                <a:cs typeface="DejaVu Sans" panose="020B0603030804020204"/>
              </a:rPr>
              <a:t>Gestión </a:t>
            </a:r>
          </a:p>
          <a:p>
            <a:pPr algn="ctr" eaLnBrk="1" hangingPunct="1">
              <a:lnSpc>
                <a:spcPct val="100000"/>
              </a:lnSpc>
              <a:spcBef>
                <a:spcPct val="0"/>
              </a:spcBef>
              <a:buFontTx/>
              <a:buNone/>
            </a:pPr>
            <a:r>
              <a:rPr lang="es-EC" altLang="es-EC" sz="4800" b="1" dirty="0">
                <a:solidFill>
                  <a:srgbClr val="000000"/>
                </a:solidFill>
                <a:ea typeface="DejaVu Sans" panose="020B0603030804020204"/>
                <a:cs typeface="DejaVu Sans" panose="020B0603030804020204"/>
              </a:rPr>
              <a:t>ALIANZAS ESTRATÉGICAS</a:t>
            </a:r>
          </a:p>
          <a:p>
            <a:pPr algn="ctr" eaLnBrk="1" hangingPunct="1">
              <a:lnSpc>
                <a:spcPct val="100000"/>
              </a:lnSpc>
              <a:spcBef>
                <a:spcPct val="0"/>
              </a:spcBef>
              <a:buFontTx/>
              <a:buNone/>
            </a:pPr>
            <a:r>
              <a:rPr lang="es-EC" altLang="es-EC" sz="4800" b="1" dirty="0">
                <a:solidFill>
                  <a:srgbClr val="000000"/>
                </a:solidFill>
                <a:ea typeface="DejaVu Sans" panose="020B0603030804020204"/>
                <a:cs typeface="DejaVu Sans" panose="020B0603030804020204"/>
              </a:rPr>
              <a:t>2017</a:t>
            </a:r>
          </a:p>
        </p:txBody>
      </p:sp>
      <p:sp>
        <p:nvSpPr>
          <p:cNvPr id="3" name="Rectángulo 2"/>
          <p:cNvSpPr/>
          <p:nvPr/>
        </p:nvSpPr>
        <p:spPr>
          <a:xfrm>
            <a:off x="1619250" y="6192838"/>
            <a:ext cx="4438650" cy="36830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fontAlgn="ctr">
              <a:defRPr/>
            </a:pPr>
            <a:r>
              <a:rPr lang="es-ES" dirty="0"/>
              <a:t>PROMOCIÓN Y GESTIÓN TURÍSTICA DEL </a:t>
            </a:r>
            <a:r>
              <a:rPr lang="es-ES" dirty="0" err="1"/>
              <a:t>DMQ</a:t>
            </a:r>
            <a:endParaRPr lang="es-ES" b="1"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1587959040"/>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ítulo 1"/>
          <p:cNvSpPr>
            <a:spLocks noGrp="1"/>
          </p:cNvSpPr>
          <p:nvPr>
            <p:ph type="title"/>
          </p:nvPr>
        </p:nvSpPr>
        <p:spPr>
          <a:xfrm>
            <a:off x="1950745" y="462757"/>
            <a:ext cx="7886700" cy="1325563"/>
          </a:xfrm>
        </p:spPr>
        <p:txBody>
          <a:bodyPr/>
          <a:lstStyle/>
          <a:p>
            <a:pPr eaLnBrk="1" hangingPunct="1"/>
            <a:r>
              <a:rPr lang="es-EC" altLang="es-ES" b="1" dirty="0" smtClean="0">
                <a:solidFill>
                  <a:schemeClr val="tx2"/>
                </a:solidFill>
              </a:rPr>
              <a:t>Nuevo Centro de Convenciones </a:t>
            </a:r>
          </a:p>
        </p:txBody>
      </p:sp>
      <p:sp>
        <p:nvSpPr>
          <p:cNvPr id="10243" name="Marcador de contenido 2"/>
          <p:cNvSpPr>
            <a:spLocks noGrp="1"/>
          </p:cNvSpPr>
          <p:nvPr>
            <p:ph idx="1"/>
          </p:nvPr>
        </p:nvSpPr>
        <p:spPr>
          <a:xfrm>
            <a:off x="2152650" y="1504950"/>
            <a:ext cx="7886700" cy="933450"/>
          </a:xfrm>
        </p:spPr>
        <p:txBody>
          <a:bodyPr/>
          <a:lstStyle/>
          <a:p>
            <a:pPr eaLnBrk="1" hangingPunct="1"/>
            <a:r>
              <a:rPr lang="es-EC" altLang="es-ES" smtClean="0"/>
              <a:t>Presentación a los medios del Nuevo Centro de Convenciones</a:t>
            </a:r>
          </a:p>
          <a:p>
            <a:pPr eaLnBrk="1" hangingPunct="1"/>
            <a:endParaRPr lang="es-EC" altLang="es-ES" smtClean="0"/>
          </a:p>
        </p:txBody>
      </p:sp>
      <p:pic>
        <p:nvPicPr>
          <p:cNvPr id="10244"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65276" y="2573339"/>
            <a:ext cx="3305175" cy="197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Imagen 5"/>
          <p:cNvPicPr>
            <a:picLocks noChangeAspect="1"/>
          </p:cNvPicPr>
          <p:nvPr/>
        </p:nvPicPr>
        <p:blipFill>
          <a:blip r:embed="rId3"/>
          <a:stretch>
            <a:fillRect/>
          </a:stretch>
        </p:blipFill>
        <p:spPr>
          <a:xfrm>
            <a:off x="4829176" y="2133601"/>
            <a:ext cx="4105275" cy="1884363"/>
          </a:xfrm>
          <a:prstGeom prst="rect">
            <a:avLst/>
          </a:prstGeom>
          <a:ln>
            <a:noFill/>
          </a:ln>
          <a:effectLst>
            <a:outerShdw blurRad="190500" algn="tl" rotWithShape="0">
              <a:srgbClr val="000000">
                <a:alpha val="70000"/>
              </a:srgbClr>
            </a:outerShdw>
          </a:effectLst>
        </p:spPr>
      </p:pic>
      <p:pic>
        <p:nvPicPr>
          <p:cNvPr id="10246" name="Imagen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57813" y="4138613"/>
            <a:ext cx="4386262" cy="172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8"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50745" y="4678754"/>
            <a:ext cx="1951037" cy="1017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9"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60545" y="4678754"/>
            <a:ext cx="1082675" cy="1412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50" name="Imagen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23845" y="5369316"/>
            <a:ext cx="1590675" cy="1160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982380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p:cNvSpPr>
            <a:spLocks noGrp="1"/>
          </p:cNvSpPr>
          <p:nvPr>
            <p:ph type="title"/>
          </p:nvPr>
        </p:nvSpPr>
        <p:spPr>
          <a:xfrm>
            <a:off x="2439253" y="1260404"/>
            <a:ext cx="7886700" cy="1427162"/>
          </a:xfrm>
        </p:spPr>
        <p:txBody>
          <a:bodyPr>
            <a:normAutofit fontScale="90000"/>
          </a:bodyPr>
          <a:lstStyle/>
          <a:p>
            <a:pPr eaLnBrk="1" hangingPunct="1"/>
            <a:r>
              <a:rPr lang="es-ES_tradnl" altLang="es-ES" sz="4000" b="1" dirty="0"/>
              <a:t>Sobre la gestión, reporte, de CCMQ y Obras complementarias</a:t>
            </a:r>
            <a:r>
              <a:rPr lang="es-ES" altLang="es-ES" dirty="0" smtClean="0"/>
              <a:t/>
            </a:r>
            <a:br>
              <a:rPr lang="es-ES" altLang="es-ES" dirty="0" smtClean="0"/>
            </a:br>
            <a:endParaRPr lang="es-ES" altLang="es-ES" dirty="0" smtClean="0"/>
          </a:p>
        </p:txBody>
      </p:sp>
      <p:sp>
        <p:nvSpPr>
          <p:cNvPr id="12291" name="Marcador de contenido 2"/>
          <p:cNvSpPr>
            <a:spLocks noGrp="1"/>
          </p:cNvSpPr>
          <p:nvPr>
            <p:ph idx="1"/>
          </p:nvPr>
        </p:nvSpPr>
        <p:spPr>
          <a:xfrm>
            <a:off x="2316423" y="2649798"/>
            <a:ext cx="7886700" cy="4605338"/>
          </a:xfrm>
        </p:spPr>
        <p:txBody>
          <a:bodyPr/>
          <a:lstStyle/>
          <a:p>
            <a:pPr algn="just" eaLnBrk="1" hangingPunct="1"/>
            <a:r>
              <a:rPr lang="es-ES_tradnl" altLang="es-ES" dirty="0" smtClean="0"/>
              <a:t>Asistencia a 30 reuniones de trabajo con la Alcaldía y las empresas implicadas en el desarrollo del proyecto;</a:t>
            </a:r>
            <a:endParaRPr lang="es-ES" altLang="es-ES" dirty="0" smtClean="0"/>
          </a:p>
          <a:p>
            <a:pPr algn="just" eaLnBrk="1" hangingPunct="1"/>
            <a:r>
              <a:rPr lang="es-ES_tradnl" altLang="es-ES" dirty="0" smtClean="0"/>
              <a:t>Firma del convenio de Cooperación Interinstitucional entre la Empresa Pública Metropolitana de Movilidad y Obras Públicas, Concejo Ecuatoriano de Edificación Sustentable y Quito Turismo, para la conformación del </a:t>
            </a:r>
            <a:r>
              <a:rPr lang="es-ES_tradnl" altLang="es-ES" dirty="0" err="1" smtClean="0"/>
              <a:t>Contrapiso</a:t>
            </a:r>
            <a:r>
              <a:rPr lang="es-ES_tradnl" altLang="es-ES" dirty="0" smtClean="0"/>
              <a:t> del Centro de Convenciones de la Ciudad de Quito. </a:t>
            </a:r>
            <a:endParaRPr lang="es-ES" altLang="es-ES" dirty="0" smtClean="0"/>
          </a:p>
          <a:p>
            <a:pPr eaLnBrk="1" hangingPunct="1"/>
            <a:endParaRPr lang="es-ES" altLang="es-ES" dirty="0" smtClean="0"/>
          </a:p>
        </p:txBody>
      </p:sp>
    </p:spTree>
    <p:extLst>
      <p:ext uri="{BB962C8B-B14F-4D97-AF65-F5344CB8AC3E}">
        <p14:creationId xmlns:p14="http://schemas.microsoft.com/office/powerpoint/2010/main" val="18034255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a:xfrm>
            <a:off x="2152650" y="826293"/>
            <a:ext cx="7886700" cy="922338"/>
          </a:xfrm>
        </p:spPr>
        <p:txBody>
          <a:bodyPr>
            <a:normAutofit fontScale="90000"/>
          </a:bodyPr>
          <a:lstStyle/>
          <a:p>
            <a:pPr eaLnBrk="1" hangingPunct="1"/>
            <a:r>
              <a:rPr lang="es-ES" altLang="es-ES" b="1" dirty="0" smtClean="0"/>
              <a:t>Proceso del Operador</a:t>
            </a:r>
            <a:r>
              <a:rPr lang="es-ES" altLang="es-ES" dirty="0" smtClean="0"/>
              <a:t/>
            </a:r>
            <a:br>
              <a:rPr lang="es-ES" altLang="es-ES" dirty="0" smtClean="0"/>
            </a:br>
            <a:endParaRPr lang="es-ES" altLang="es-ES" dirty="0" smtClean="0"/>
          </a:p>
        </p:txBody>
      </p:sp>
      <p:sp>
        <p:nvSpPr>
          <p:cNvPr id="13315" name="Marcador de contenido 2"/>
          <p:cNvSpPr>
            <a:spLocks noGrp="1"/>
          </p:cNvSpPr>
          <p:nvPr>
            <p:ph idx="1"/>
          </p:nvPr>
        </p:nvSpPr>
        <p:spPr>
          <a:xfrm>
            <a:off x="2152650" y="1287463"/>
            <a:ext cx="7886700" cy="4927600"/>
          </a:xfrm>
        </p:spPr>
        <p:txBody>
          <a:bodyPr/>
          <a:lstStyle/>
          <a:p>
            <a:pPr algn="just" eaLnBrk="1" hangingPunct="1"/>
            <a:r>
              <a:rPr lang="es-ES_tradnl" altLang="es-ES" smtClean="0"/>
              <a:t>El 5 de diciembre de 2017, se publicó las bases del proceso en la página web de Quito Turismo, posteriormente se publicó la convocatoria en diferentes medios de la prensa escrita. El proceso avanza de acuerdo al cronograma establecido.</a:t>
            </a:r>
            <a:endParaRPr lang="es-ES" altLang="es-ES" smtClean="0"/>
          </a:p>
          <a:p>
            <a:pPr eaLnBrk="1" hangingPunct="1"/>
            <a:endParaRPr lang="es-ES" altLang="es-ES" smtClean="0"/>
          </a:p>
        </p:txBody>
      </p:sp>
      <p:pic>
        <p:nvPicPr>
          <p:cNvPr id="13316" name="Imagen 3" descr="C:\Users\MFVARGAS\Downloads\IMG_20180108_09554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5089" y="3513139"/>
            <a:ext cx="2905125" cy="2701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317" name="Imagen 4" descr="C:\Users\MFVARGAS\Downloads\IMG_20180108_0957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9901" y="3513139"/>
            <a:ext cx="3009900" cy="284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32703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8 Redondear rectángulo de esquina diagonal"/>
          <p:cNvSpPr/>
          <p:nvPr/>
        </p:nvSpPr>
        <p:spPr>
          <a:xfrm>
            <a:off x="1937982" y="343468"/>
            <a:ext cx="5534426" cy="773112"/>
          </a:xfrm>
          <a:prstGeom prst="round2DiagRect">
            <a:avLst/>
          </a:prstGeom>
        </p:spPr>
        <p:style>
          <a:lnRef idx="1">
            <a:schemeClr val="accent2"/>
          </a:lnRef>
          <a:fillRef idx="2">
            <a:schemeClr val="accent2"/>
          </a:fillRef>
          <a:effectRef idx="1">
            <a:schemeClr val="accent2"/>
          </a:effectRef>
          <a:fontRef idx="minor">
            <a:schemeClr val="dk1"/>
          </a:fontRef>
        </p:style>
        <p:txBody>
          <a:bodyPr anchor="ctr"/>
          <a:lstStyle/>
          <a:p>
            <a:pPr marL="342900" indent="-342900">
              <a:buFont typeface="Wingdings" panose="05000000000000000000" pitchFamily="2" charset="2"/>
              <a:buChar char="Ø"/>
              <a:defRPr/>
            </a:pPr>
            <a:r>
              <a:rPr lang="es-EC" sz="2000" b="1" dirty="0"/>
              <a:t>Fotografía: Avances Centro de Convenciones</a:t>
            </a:r>
          </a:p>
          <a:p>
            <a:pPr marL="342900" indent="-342900">
              <a:buFont typeface="Wingdings" panose="05000000000000000000" pitchFamily="2" charset="2"/>
              <a:buChar char="Ø"/>
              <a:defRPr/>
            </a:pPr>
            <a:r>
              <a:rPr lang="es-EC" sz="2000" b="1" dirty="0"/>
              <a:t>Fecha: diciembre del 2017</a:t>
            </a:r>
          </a:p>
        </p:txBody>
      </p:sp>
      <p:graphicFrame>
        <p:nvGraphicFramePr>
          <p:cNvPr id="6" name="5 Tabla"/>
          <p:cNvGraphicFramePr>
            <a:graphicFrameLocks noGrp="1"/>
          </p:cNvGraphicFramePr>
          <p:nvPr>
            <p:extLst>
              <p:ext uri="{D42A27DB-BD31-4B8C-83A1-F6EECF244321}">
                <p14:modId xmlns:p14="http://schemas.microsoft.com/office/powerpoint/2010/main" val="3631329531"/>
              </p:ext>
            </p:extLst>
          </p:nvPr>
        </p:nvGraphicFramePr>
        <p:xfrm>
          <a:off x="1937982" y="4302124"/>
          <a:ext cx="4278669" cy="2057733"/>
        </p:xfrm>
        <a:graphic>
          <a:graphicData uri="http://schemas.openxmlformats.org/drawingml/2006/table">
            <a:tbl>
              <a:tblPr firstRow="1" bandRow="1">
                <a:tableStyleId>{073A0DAA-6AF3-43AB-8588-CEC1D06C72B9}</a:tableStyleId>
              </a:tblPr>
              <a:tblGrid>
                <a:gridCol w="2337584"/>
                <a:gridCol w="1941085"/>
              </a:tblGrid>
              <a:tr h="979888">
                <a:tc>
                  <a:txBody>
                    <a:bodyPr/>
                    <a:lstStyle/>
                    <a:p>
                      <a:pPr algn="ctr"/>
                      <a:r>
                        <a:rPr lang="es-EC" sz="1800" dirty="0" smtClean="0"/>
                        <a:t>Avance de</a:t>
                      </a:r>
                      <a:r>
                        <a:rPr lang="es-EC" sz="1800" baseline="0" dirty="0" smtClean="0"/>
                        <a:t> la</a:t>
                      </a:r>
                      <a:r>
                        <a:rPr lang="es-EC" sz="1800" dirty="0" smtClean="0"/>
                        <a:t> Construcción </a:t>
                      </a:r>
                    </a:p>
                    <a:p>
                      <a:pPr algn="ctr"/>
                      <a:r>
                        <a:rPr lang="es-EC" sz="1800" baseline="0" dirty="0" smtClean="0"/>
                        <a:t>a diciembre </a:t>
                      </a:r>
                      <a:r>
                        <a:rPr lang="es-EC" sz="1800" dirty="0" smtClean="0"/>
                        <a:t>del 2017 </a:t>
                      </a:r>
                      <a:endParaRPr lang="es-EC" sz="1800" dirty="0"/>
                    </a:p>
                  </a:txBody>
                  <a:tcPr marL="91429" marR="91429" marT="45704" marB="45704" anchor="ctr"/>
                </a:tc>
                <a:tc>
                  <a:txBody>
                    <a:bodyPr/>
                    <a:lstStyle/>
                    <a:p>
                      <a:pPr algn="ctr"/>
                      <a:r>
                        <a:rPr lang="es-EC" sz="4000" dirty="0" smtClean="0"/>
                        <a:t>60%</a:t>
                      </a:r>
                      <a:endParaRPr lang="es-EC" sz="4000" dirty="0"/>
                    </a:p>
                  </a:txBody>
                  <a:tcPr marL="91429" marR="91429" marT="45704" marB="45704" anchor="ctr"/>
                </a:tc>
              </a:tr>
              <a:tr h="391934">
                <a:tc gridSpan="2">
                  <a:txBody>
                    <a:bodyPr/>
                    <a:lstStyle/>
                    <a:p>
                      <a:pPr algn="ctr"/>
                      <a:r>
                        <a:rPr lang="es-EC" sz="1800" dirty="0" smtClean="0"/>
                        <a:t>Datos Técnicos:</a:t>
                      </a:r>
                      <a:endParaRPr lang="es-EC" sz="1800" dirty="0"/>
                    </a:p>
                  </a:txBody>
                  <a:tcPr marL="91429" marR="91429" marT="45704" marB="45704" anchor="ctr"/>
                </a:tc>
                <a:tc hMerge="1">
                  <a:txBody>
                    <a:bodyPr/>
                    <a:lstStyle/>
                    <a:p>
                      <a:endParaRPr lang="es-ES"/>
                    </a:p>
                  </a:txBody>
                  <a:tcPr anchor="ctr"/>
                </a:tc>
              </a:tr>
              <a:tr h="685911">
                <a:tc gridSpan="2">
                  <a:txBody>
                    <a:bodyPr/>
                    <a:lstStyle/>
                    <a:p>
                      <a:pPr algn="ctr"/>
                      <a:r>
                        <a:rPr lang="es-EC" sz="1800" dirty="0" smtClean="0"/>
                        <a:t>Montaje</a:t>
                      </a:r>
                      <a:r>
                        <a:rPr lang="es-EC" sz="1800" baseline="0" dirty="0" smtClean="0"/>
                        <a:t> de estructura metálica y cubierta central</a:t>
                      </a:r>
                      <a:endParaRPr lang="es-EC" sz="1800" dirty="0"/>
                    </a:p>
                  </a:txBody>
                  <a:tcPr marL="91429" marR="91429" marT="45704" marB="45704" anchor="ctr"/>
                </a:tc>
                <a:tc hMerge="1">
                  <a:txBody>
                    <a:bodyPr/>
                    <a:lstStyle/>
                    <a:p>
                      <a:endParaRPr lang="es-ES"/>
                    </a:p>
                  </a:txBody>
                  <a:tcPr anchor="ctr"/>
                </a:tc>
              </a:tr>
            </a:tbl>
          </a:graphicData>
        </a:graphic>
      </p:graphicFrame>
      <p:pic>
        <p:nvPicPr>
          <p:cNvPr id="14352" name="Imagen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37982" y="1117425"/>
            <a:ext cx="4278669" cy="3184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53"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23000" y="1119116"/>
            <a:ext cx="3956409" cy="2513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54" name="Imagen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16650" y="3632202"/>
            <a:ext cx="3979369" cy="27276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434418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32050" y="414338"/>
            <a:ext cx="8229600" cy="1143000"/>
          </a:xfrm>
        </p:spPr>
        <p:txBody>
          <a:bodyPr rtlCol="0">
            <a:normAutofit fontScale="90000"/>
          </a:bodyPr>
          <a:lstStyle/>
          <a:p>
            <a:pPr>
              <a:defRPr/>
            </a:pPr>
            <a:r>
              <a:rPr lang="es-ES" sz="3200" b="1" dirty="0">
                <a:effectLst>
                  <a:outerShdw blurRad="38100" dist="38100" dir="2700000" algn="tl">
                    <a:srgbClr val="C0C0C0"/>
                  </a:outerShdw>
                </a:effectLst>
              </a:rPr>
              <a:t>PROYECTO</a:t>
            </a:r>
            <a:br>
              <a:rPr lang="es-ES" sz="3200" b="1" dirty="0">
                <a:effectLst>
                  <a:outerShdw blurRad="38100" dist="38100" dir="2700000" algn="tl">
                    <a:srgbClr val="C0C0C0"/>
                  </a:outerShdw>
                </a:effectLst>
              </a:rPr>
            </a:br>
            <a:r>
              <a:rPr lang="es-ES" sz="3200" b="1" dirty="0">
                <a:effectLst>
                  <a:outerShdw blurRad="38100" dist="38100" dir="2700000" algn="tl">
                    <a:srgbClr val="C0C0C0"/>
                  </a:outerShdw>
                </a:effectLst>
              </a:rPr>
              <a:t>DESARROLLO INTEGRAL DEL</a:t>
            </a:r>
            <a:br>
              <a:rPr lang="es-ES" sz="3200" b="1" dirty="0">
                <a:effectLst>
                  <a:outerShdw blurRad="38100" dist="38100" dir="2700000" algn="tl">
                    <a:srgbClr val="C0C0C0"/>
                  </a:outerShdw>
                </a:effectLst>
              </a:rPr>
            </a:br>
            <a:r>
              <a:rPr lang="es-ES" sz="3200" b="1" dirty="0">
                <a:effectLst>
                  <a:outerShdw blurRad="38100" dist="38100" dir="2700000" algn="tl">
                    <a:srgbClr val="C0C0C0"/>
                  </a:outerShdw>
                </a:effectLst>
              </a:rPr>
              <a:t> PANECILLO</a:t>
            </a:r>
            <a:endParaRPr lang="es-EC" sz="3200" dirty="0"/>
          </a:p>
        </p:txBody>
      </p:sp>
      <p:sp>
        <p:nvSpPr>
          <p:cNvPr id="4" name="2 Marcador de contenido"/>
          <p:cNvSpPr txBox="1"/>
          <p:nvPr/>
        </p:nvSpPr>
        <p:spPr bwMode="auto">
          <a:xfrm>
            <a:off x="7319963" y="1557339"/>
            <a:ext cx="3035300" cy="4251325"/>
          </a:xfrm>
          <a:prstGeom prst="rect">
            <a:avLst/>
          </a:prstGeom>
          <a:noFill/>
          <a:ln w="9525">
            <a:noFill/>
            <a:miter lim="800000"/>
          </a:ln>
        </p:spPr>
        <p:txBody>
          <a:bodyPr/>
          <a:lstStyle/>
          <a:p>
            <a:pPr marL="342900" indent="-342900">
              <a:spcBef>
                <a:spcPct val="20000"/>
              </a:spcBef>
              <a:buFont typeface="Arial" panose="020B0604020202020204" pitchFamily="34" charset="0"/>
              <a:buChar char="•"/>
              <a:defRPr/>
            </a:pPr>
            <a:r>
              <a:rPr lang="es-ES_tradnl" sz="2100" dirty="0"/>
              <a:t>Se realizaron 3 talleres, 2 reuniones y 3 visitas técnicas al sitio, con el fin de coordinar el desarrollo integral del Panecillo. </a:t>
            </a:r>
          </a:p>
          <a:p>
            <a:pPr marL="342900" indent="-342900">
              <a:spcBef>
                <a:spcPct val="20000"/>
              </a:spcBef>
              <a:buFont typeface="Arial" panose="020B0604020202020204" pitchFamily="34" charset="0"/>
              <a:buChar char="•"/>
              <a:defRPr/>
            </a:pPr>
            <a:r>
              <a:rPr lang="es-ES_tradnl" sz="2100" dirty="0"/>
              <a:t>Quito Turismo  se encuentra a la espera del diseño arquitectónico que será presentado desde la Alcaldía</a:t>
            </a:r>
            <a:endParaRPr lang="es-ES" sz="2100" dirty="0"/>
          </a:p>
          <a:p>
            <a:pPr eaLnBrk="1" hangingPunct="1">
              <a:spcBef>
                <a:spcPct val="20000"/>
              </a:spcBef>
              <a:defRPr/>
            </a:pPr>
            <a:endParaRPr lang="es-EC" sz="2000" b="1" dirty="0">
              <a:solidFill>
                <a:srgbClr val="002060"/>
              </a:solidFill>
              <a:ea typeface="Batang" panose="02030600000101010101" pitchFamily="18" charset="-127"/>
            </a:endParaRPr>
          </a:p>
          <a:p>
            <a:pPr eaLnBrk="1" hangingPunct="1">
              <a:spcBef>
                <a:spcPct val="20000"/>
              </a:spcBef>
              <a:buFont typeface="Arial" panose="020B0604020202020204" pitchFamily="34" charset="0"/>
              <a:buNone/>
              <a:defRPr/>
            </a:pPr>
            <a:endParaRPr lang="es-EC" sz="2400" b="1" dirty="0">
              <a:solidFill>
                <a:srgbClr val="002060"/>
              </a:solidFill>
              <a:ea typeface="Batang" panose="02030600000101010101" pitchFamily="18" charset="-127"/>
            </a:endParaRPr>
          </a:p>
          <a:p>
            <a:pPr marL="342900" indent="-342900">
              <a:spcBef>
                <a:spcPct val="20000"/>
              </a:spcBef>
              <a:buFont typeface="Arial" panose="020B0604020202020204" pitchFamily="34" charset="0"/>
              <a:buChar char="•"/>
              <a:defRPr/>
            </a:pPr>
            <a:endParaRPr lang="es-EC" sz="2400" b="1" dirty="0">
              <a:solidFill>
                <a:srgbClr val="002060"/>
              </a:solidFill>
              <a:ea typeface="Batang" panose="02030600000101010101" pitchFamily="18" charset="-127"/>
            </a:endParaRPr>
          </a:p>
        </p:txBody>
      </p:sp>
      <p:pic>
        <p:nvPicPr>
          <p:cNvPr id="1026" name="Picture 2" descr="https://lh3.googleusercontent.com/mcMboiKKg5CuvKgs_WrDgkhMxeLA7HR6ycSjKaxeRgx-I5n2CvGpkZ0k_Siiqr5oOXJsAw5VVbm53MrWXwRJo6AP7vAqoOWSuFqZZH0mwI4z99mDWWrei7wNIryPhQC0DZ1UGEDKMKqMRNwyozZyAKU2J7YFNfFKRn8df85u1BZQrZw-kIHLbYozFS6ZBWCv4sZk3RbtrvxSUf7HMtoiib3EFbyvoiJWhjbc56fI63UICjCXtIsUsvXinHuduGxS8yKM8arB6QOuWscIHbq3Ok3laIPYvxLqp8N5Xzrs6XrUTOBayEb45GnkCVIIfjSjYqNXioevoT4wCjf0mSXSrOru3_e8UMlJsL89oMsAIorv9NRMabf5EniHfR3dc6lEdi01oHQZ0-U7iArkNEMBEPUvekSuSgAZQmEM7eeQJaahzNzhXDGyQpE-Lq5_PJngl_qzMHDGo4mX-b3ghwQl9Gl54uDjGDgx81fBkr5SLltnAF2tA7-_ToBUkuf7Ii-uTDWU2B-bWxqJq0M8vDQp4tRq2R0gIUwAmalMNq3Zza-MDyJJbCZFDbcFeuf3mt5MWvN7hRgExdebeNmn2gTRsBE3I1YvX6XF4VygZUwAcOXUrBiqHfym=w847-h635-n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7529" y="1844824"/>
            <a:ext cx="5469205" cy="4100290"/>
          </a:xfrm>
          <a:prstGeom prst="rect">
            <a:avLst/>
          </a:prstGeom>
          <a:ln>
            <a:noFill/>
          </a:ln>
          <a:effectLst>
            <a:softEdge rad="112500"/>
          </a:effectLst>
        </p:spPr>
      </p:pic>
    </p:spTree>
    <p:extLst>
      <p:ext uri="{BB962C8B-B14F-4D97-AF65-F5344CB8AC3E}">
        <p14:creationId xmlns:p14="http://schemas.microsoft.com/office/powerpoint/2010/main" val="7031217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p:cNvSpPr>
            <a:spLocks noGrp="1"/>
          </p:cNvSpPr>
          <p:nvPr>
            <p:ph type="title"/>
          </p:nvPr>
        </p:nvSpPr>
        <p:spPr>
          <a:xfrm>
            <a:off x="1766888" y="901700"/>
            <a:ext cx="7886700" cy="831850"/>
          </a:xfrm>
        </p:spPr>
        <p:txBody>
          <a:bodyPr>
            <a:normAutofit fontScale="90000"/>
          </a:bodyPr>
          <a:lstStyle/>
          <a:p>
            <a:pPr algn="ctr" eaLnBrk="1" hangingPunct="1"/>
            <a:r>
              <a:rPr lang="es-ES_tradnl" altLang="es-ES" sz="3600" b="1" dirty="0">
                <a:latin typeface="+mn-lt"/>
              </a:rPr>
              <a:t>Escuela de Capacitación en Inglés</a:t>
            </a:r>
            <a:r>
              <a:rPr lang="es-ES" altLang="es-ES" dirty="0" smtClean="0"/>
              <a:t/>
            </a:r>
            <a:br>
              <a:rPr lang="es-ES" altLang="es-ES" dirty="0" smtClean="0"/>
            </a:br>
            <a:endParaRPr lang="es-ES" altLang="es-ES" dirty="0" smtClean="0"/>
          </a:p>
        </p:txBody>
      </p:sp>
      <p:sp>
        <p:nvSpPr>
          <p:cNvPr id="17411" name="Marcador de contenido 2"/>
          <p:cNvSpPr>
            <a:spLocks noGrp="1"/>
          </p:cNvSpPr>
          <p:nvPr>
            <p:ph idx="1"/>
          </p:nvPr>
        </p:nvSpPr>
        <p:spPr>
          <a:xfrm>
            <a:off x="1766888" y="1317625"/>
            <a:ext cx="7886700" cy="5365750"/>
          </a:xfrm>
        </p:spPr>
        <p:txBody>
          <a:bodyPr/>
          <a:lstStyle/>
          <a:p>
            <a:pPr algn="just" eaLnBrk="1" hangingPunct="1"/>
            <a:r>
              <a:rPr lang="es-EC" altLang="es-ES" sz="2000" dirty="0"/>
              <a:t>Desde agosto se realizaron acercamientos con el Centro Ecuatoriano Norteamericano CEN, cuya misión es fomentar, el intercambio cultural entre Ecuador y Estados Unidos, a través de la enseñanza del idioma inglés y la organización de eventos culturales para el público en general.</a:t>
            </a:r>
          </a:p>
          <a:p>
            <a:pPr algn="just" eaLnBrk="1" hangingPunct="1"/>
            <a:r>
              <a:rPr lang="es-EC" altLang="es-ES" sz="2000" dirty="0"/>
              <a:t>Se determinó el que el espacio del edificio original del antiguo aeropuerto de Quito cumple con los parámetros exigidos por el CEN.</a:t>
            </a:r>
          </a:p>
          <a:p>
            <a:pPr algn="just" eaLnBrk="1" hangingPunct="1"/>
            <a:r>
              <a:rPr lang="es-EC" altLang="es-ES" sz="2000" dirty="0"/>
              <a:t>Este proyecto ha sido presentado a la Alcaldía y el cual ha sido catalogado como prioritario</a:t>
            </a:r>
            <a:endParaRPr lang="es-ES" altLang="es-ES" sz="2000" dirty="0"/>
          </a:p>
        </p:txBody>
      </p:sp>
      <p:pic>
        <p:nvPicPr>
          <p:cNvPr id="17412" name="Picture 2" descr="IMG_20170707_1156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5351" y="4000500"/>
            <a:ext cx="4105275" cy="2516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60739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9061" y="859434"/>
            <a:ext cx="7595921" cy="5696941"/>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360">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6149" name="Imagen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42000" y="4868727"/>
            <a:ext cx="3532982" cy="16352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50"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80945" y="4868727"/>
            <a:ext cx="3094037" cy="173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330713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3215680" y="1700808"/>
            <a:ext cx="5867400" cy="3136900"/>
          </a:xfrm>
          <a:prstGeom prst="rect">
            <a:avLst/>
          </a:prstGeom>
          <a:noFill/>
          <a:ln w="9360" cap="sq">
            <a:solidFill>
              <a:srgbClr val="4F81BD"/>
            </a:solidFill>
            <a:rou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635">
              <a:lnSpc>
                <a:spcPct val="84000"/>
              </a:lnSpc>
              <a:spcBef>
                <a:spcPts val="1425"/>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800">
                <a:solidFill>
                  <a:srgbClr val="000000"/>
                </a:solidFill>
                <a:latin typeface="Arial" panose="020B0604020202020204" pitchFamily="34" charset="0"/>
                <a:cs typeface="DejaVu Sans" panose="020B0603030804020204" pitchFamily="34" charset="0"/>
              </a:defRPr>
            </a:lvl1pPr>
            <a:lvl2pPr defTabSz="-635">
              <a:lnSpc>
                <a:spcPct val="84000"/>
              </a:lnSpc>
              <a:spcBef>
                <a:spcPts val="114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2pPr>
            <a:lvl3pPr defTabSz="-635">
              <a:lnSpc>
                <a:spcPct val="84000"/>
              </a:lnSpc>
              <a:spcBef>
                <a:spcPts val="85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cs typeface="DejaVu Sans" panose="020B0603030804020204" pitchFamily="34" charset="0"/>
              </a:defRPr>
            </a:lvl3pPr>
            <a:lvl4pPr defTabSz="-635">
              <a:lnSpc>
                <a:spcPct val="84000"/>
              </a:lnSpc>
              <a:spcBef>
                <a:spcPts val="575"/>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cs typeface="DejaVu Sans" panose="020B0603030804020204" pitchFamily="34" charset="0"/>
              </a:defRPr>
            </a:lvl4pPr>
            <a:lvl5pPr defTabSz="-635">
              <a:lnSpc>
                <a:spcPct val="84000"/>
              </a:lnSpc>
              <a:spcBef>
                <a:spcPts val="29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100000"/>
              </a:lnSpc>
              <a:spcBef>
                <a:spcPct val="0"/>
              </a:spcBef>
              <a:buClrTx/>
              <a:buFontTx/>
              <a:buNone/>
            </a:pPr>
            <a:r>
              <a:rPr lang="es-EC" altLang="es-EC" sz="4800" b="1" dirty="0">
                <a:latin typeface="Calibri" panose="020F0502020204030204" pitchFamily="34" charset="0"/>
              </a:rPr>
              <a:t>Gestión </a:t>
            </a:r>
          </a:p>
          <a:p>
            <a:pPr algn="ctr" eaLnBrk="1" hangingPunct="1">
              <a:lnSpc>
                <a:spcPct val="100000"/>
              </a:lnSpc>
              <a:spcBef>
                <a:spcPct val="0"/>
              </a:spcBef>
              <a:buClrTx/>
              <a:buFontTx/>
              <a:buNone/>
            </a:pPr>
            <a:r>
              <a:rPr lang="es-EC" altLang="es-EC" sz="4800" b="1" dirty="0">
                <a:latin typeface="Calibri" panose="020F0502020204030204" pitchFamily="34" charset="0"/>
              </a:rPr>
              <a:t>COMERCIALIZACIÓN</a:t>
            </a:r>
            <a:endParaRPr lang="es-EC" altLang="es-EC" sz="4800" b="1" dirty="0">
              <a:latin typeface="Calibri" panose="020F0502020204030204" pitchFamily="34" charset="0"/>
            </a:endParaRPr>
          </a:p>
          <a:p>
            <a:pPr algn="ctr" eaLnBrk="1" hangingPunct="1">
              <a:lnSpc>
                <a:spcPct val="100000"/>
              </a:lnSpc>
              <a:spcBef>
                <a:spcPct val="0"/>
              </a:spcBef>
              <a:buClrTx/>
              <a:buFontTx/>
              <a:buNone/>
            </a:pPr>
            <a:r>
              <a:rPr lang="es-EC" altLang="es-EC" sz="4800" b="1" dirty="0">
                <a:latin typeface="Calibri" panose="020F0502020204030204" pitchFamily="34" charset="0"/>
              </a:rPr>
              <a:t>2017</a:t>
            </a:r>
            <a:endParaRPr lang="es-EC" altLang="es-EC" sz="4800" b="1" dirty="0">
              <a:latin typeface="Calibri" panose="020F0502020204030204" pitchFamily="34" charset="0"/>
            </a:endParaRPr>
          </a:p>
        </p:txBody>
      </p:sp>
      <p:sp>
        <p:nvSpPr>
          <p:cNvPr id="3" name="Rectángulo 2"/>
          <p:cNvSpPr/>
          <p:nvPr/>
        </p:nvSpPr>
        <p:spPr>
          <a:xfrm>
            <a:off x="1618597" y="6192486"/>
            <a:ext cx="4439357"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fontAlgn="ctr"/>
            <a:r>
              <a:rPr lang="es-ES" dirty="0"/>
              <a:t>PROMOCIÓN Y GESTIÓN TURÍSTICA DEL </a:t>
            </a:r>
            <a:r>
              <a:rPr lang="es-ES" dirty="0" err="1"/>
              <a:t>DMQ</a:t>
            </a:r>
            <a:endParaRPr lang="es-ES" b="1"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2962393945"/>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524000" y="0"/>
            <a:ext cx="8229600" cy="1293386"/>
          </a:xfrm>
        </p:spPr>
        <p:txBody>
          <a:bodyPr/>
          <a:lstStyle/>
          <a:p>
            <a:pPr algn="l"/>
            <a:r>
              <a:rPr lang="es-EC" sz="3600" b="1" dirty="0">
                <a:solidFill>
                  <a:srgbClr val="002060"/>
                </a:solidFill>
                <a:latin typeface="+mn-lt"/>
                <a:ea typeface="Batang" panose="02030600000101010101" pitchFamily="18" charset="-127"/>
              </a:rPr>
              <a:t>Avance de meta </a:t>
            </a:r>
            <a:br>
              <a:rPr lang="es-EC" sz="3600" b="1" dirty="0">
                <a:solidFill>
                  <a:srgbClr val="002060"/>
                </a:solidFill>
                <a:latin typeface="+mn-lt"/>
                <a:ea typeface="Batang" panose="02030600000101010101" pitchFamily="18" charset="-127"/>
              </a:rPr>
            </a:br>
            <a:r>
              <a:rPr lang="es-EC" sz="3600" b="1" dirty="0">
                <a:solidFill>
                  <a:srgbClr val="002060"/>
                </a:solidFill>
                <a:latin typeface="+mn-lt"/>
                <a:ea typeface="Batang" panose="02030600000101010101" pitchFamily="18" charset="-127"/>
              </a:rPr>
              <a:t>2017</a:t>
            </a:r>
            <a:endParaRPr lang="es-EC" sz="3600" b="1" dirty="0">
              <a:solidFill>
                <a:srgbClr val="002060"/>
              </a:solidFill>
              <a:latin typeface="+mn-lt"/>
              <a:ea typeface="Batang" panose="02030600000101010101" pitchFamily="18" charset="-127"/>
            </a:endParaRPr>
          </a:p>
        </p:txBody>
      </p:sp>
      <p:sp>
        <p:nvSpPr>
          <p:cNvPr id="5" name="2 Marcador de contenido"/>
          <p:cNvSpPr txBox="1">
            <a:spLocks/>
          </p:cNvSpPr>
          <p:nvPr/>
        </p:nvSpPr>
        <p:spPr bwMode="auto">
          <a:xfrm>
            <a:off x="2895915" y="5280320"/>
            <a:ext cx="5910485" cy="1181304"/>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eaLnBrk="1" hangingPunct="1">
              <a:spcBef>
                <a:spcPct val="20000"/>
              </a:spcBef>
              <a:defRPr/>
            </a:pPr>
            <a:r>
              <a:rPr lang="es-EC" dirty="0">
                <a:solidFill>
                  <a:schemeClr val="bg1"/>
                </a:solidFill>
              </a:rPr>
              <a:t>CONCLUSIÓN: la facturación total de enero a diciembre del 2017 en la Dirección Comercial alcanza el monto de $</a:t>
            </a:r>
            <a:r>
              <a:rPr lang="es-ES" dirty="0"/>
              <a:t> 1.473.435,83 </a:t>
            </a:r>
            <a:r>
              <a:rPr lang="es-ES" dirty="0"/>
              <a:t>, lo que representa el 102% de la meta prevista para el año</a:t>
            </a:r>
            <a:endParaRPr lang="es-EC" dirty="0">
              <a:solidFill>
                <a:schemeClr val="bg1"/>
              </a:solidFill>
            </a:endParaRPr>
          </a:p>
        </p:txBody>
      </p:sp>
      <p:graphicFrame>
        <p:nvGraphicFramePr>
          <p:cNvPr id="4" name="Tabla 3"/>
          <p:cNvGraphicFramePr>
            <a:graphicFrameLocks noGrp="1"/>
          </p:cNvGraphicFramePr>
          <p:nvPr>
            <p:extLst/>
          </p:nvPr>
        </p:nvGraphicFramePr>
        <p:xfrm>
          <a:off x="1981200" y="1106831"/>
          <a:ext cx="8229600" cy="4121035"/>
        </p:xfrm>
        <a:graphic>
          <a:graphicData uri="http://schemas.openxmlformats.org/drawingml/2006/table">
            <a:tbl>
              <a:tblPr>
                <a:tableStyleId>{5C22544A-7EE6-4342-B048-85BDC9FD1C3A}</a:tableStyleId>
              </a:tblPr>
              <a:tblGrid>
                <a:gridCol w="1027415"/>
                <a:gridCol w="1379305"/>
                <a:gridCol w="1132726"/>
                <a:gridCol w="855324"/>
                <a:gridCol w="947791"/>
                <a:gridCol w="616450"/>
                <a:gridCol w="2270589"/>
              </a:tblGrid>
              <a:tr h="401193">
                <a:tc>
                  <a:txBody>
                    <a:bodyPr/>
                    <a:lstStyle/>
                    <a:p>
                      <a:pPr algn="ctr" fontAlgn="t"/>
                      <a:endParaRPr lang="es-ES" sz="1100" b="0" i="0" u="none" strike="noStrike" dirty="0">
                        <a:solidFill>
                          <a:srgbClr val="000000"/>
                        </a:solidFill>
                        <a:effectLst/>
                        <a:latin typeface="Calibri" panose="020F0502020204030204" pitchFamily="34" charset="0"/>
                      </a:endParaRPr>
                    </a:p>
                  </a:txBody>
                  <a:tcPr marL="0" marR="0" marT="0" marB="0"/>
                </a:tc>
                <a:tc>
                  <a:txBody>
                    <a:bodyPr/>
                    <a:lstStyle/>
                    <a:p>
                      <a:pPr algn="ctr" fontAlgn="t"/>
                      <a:endParaRPr lang="es-ES" sz="1100" b="0" i="0" u="none" strike="noStrike">
                        <a:solidFill>
                          <a:srgbClr val="000000"/>
                        </a:solidFill>
                        <a:effectLst/>
                        <a:latin typeface="Calibri" panose="020F0502020204030204" pitchFamily="34" charset="0"/>
                      </a:endParaRPr>
                    </a:p>
                  </a:txBody>
                  <a:tcPr marL="0" marR="0" marT="0" marB="0"/>
                </a:tc>
                <a:tc rowSpan="2">
                  <a:txBody>
                    <a:bodyPr/>
                    <a:lstStyle/>
                    <a:p>
                      <a:pPr algn="ctr" fontAlgn="ctr"/>
                      <a:r>
                        <a:rPr lang="es-ES" sz="800" b="1" u="none" strike="noStrike" dirty="0">
                          <a:effectLst/>
                        </a:rPr>
                        <a:t>CONTROL Y SEGUIMIENTO </a:t>
                      </a:r>
                      <a:br>
                        <a:rPr lang="es-ES" sz="800" b="1" u="none" strike="noStrike" dirty="0">
                          <a:effectLst/>
                        </a:rPr>
                      </a:br>
                      <a:r>
                        <a:rPr lang="es-ES" sz="800" b="1" u="none" strike="noStrike" dirty="0">
                          <a:effectLst/>
                        </a:rPr>
                        <a:t>ANUAL</a:t>
                      </a:r>
                      <a:endParaRPr lang="es-ES" sz="800" b="1" i="0" u="none" strike="noStrike" dirty="0">
                        <a:solidFill>
                          <a:srgbClr val="808080"/>
                        </a:solidFill>
                        <a:effectLst/>
                        <a:latin typeface="Arial" panose="020B0604020202020204" pitchFamily="34" charset="0"/>
                      </a:endParaRPr>
                    </a:p>
                  </a:txBody>
                  <a:tcPr marL="0" marR="0" marT="0" marB="0" anchor="ctr"/>
                </a:tc>
                <a:tc rowSpan="2">
                  <a:txBody>
                    <a:bodyPr/>
                    <a:lstStyle/>
                    <a:p>
                      <a:pPr algn="ctr" fontAlgn="ctr"/>
                      <a:r>
                        <a:rPr lang="es-ES" sz="800" u="none" strike="noStrike">
                          <a:effectLst/>
                        </a:rPr>
                        <a:t>Meta numérica Anual 2017</a:t>
                      </a:r>
                      <a:endParaRPr lang="es-ES" sz="800" b="0" i="0" u="none" strike="noStrike">
                        <a:solidFill>
                          <a:srgbClr val="808080"/>
                        </a:solidFill>
                        <a:effectLst/>
                        <a:latin typeface="Arial" panose="020B0604020202020204" pitchFamily="34" charset="0"/>
                      </a:endParaRPr>
                    </a:p>
                  </a:txBody>
                  <a:tcPr marL="0" marR="0" marT="0" marB="0" anchor="ctr"/>
                </a:tc>
                <a:tc rowSpan="2">
                  <a:txBody>
                    <a:bodyPr/>
                    <a:lstStyle/>
                    <a:p>
                      <a:pPr algn="ctr" fontAlgn="ctr"/>
                      <a:r>
                        <a:rPr lang="es-ES" sz="800" u="none" strike="noStrike">
                          <a:effectLst/>
                        </a:rPr>
                        <a:t>Meta CUMPLIDA anual 2017</a:t>
                      </a:r>
                      <a:endParaRPr lang="es-ES" sz="800" b="0"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MENSUAL</a:t>
                      </a:r>
                      <a:endParaRPr lang="es-ES"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OBSERVACIONES 2017</a:t>
                      </a:r>
                      <a:endParaRPr lang="es-ES" sz="800" b="0" i="0" u="none" strike="noStrike">
                        <a:solidFill>
                          <a:srgbClr val="000000"/>
                        </a:solidFill>
                        <a:effectLst/>
                        <a:latin typeface="Arial" panose="020B0604020202020204" pitchFamily="34" charset="0"/>
                      </a:endParaRPr>
                    </a:p>
                  </a:txBody>
                  <a:tcPr marL="0" marR="0" marT="0" marB="0" anchor="ctr"/>
                </a:tc>
              </a:tr>
              <a:tr h="663512">
                <a:tc>
                  <a:txBody>
                    <a:bodyPr/>
                    <a:lstStyle/>
                    <a:p>
                      <a:pPr algn="ctr" fontAlgn="b"/>
                      <a:endParaRPr lang="es-ES" sz="8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t"/>
                      <a:endParaRPr lang="es-ES" sz="1100" b="0" i="0" u="none" strike="noStrike">
                        <a:solidFill>
                          <a:srgbClr val="000000"/>
                        </a:solidFill>
                        <a:effectLst/>
                        <a:latin typeface="Calibri" panose="020F0502020204030204" pitchFamily="34" charset="0"/>
                      </a:endParaRPr>
                    </a:p>
                  </a:txBody>
                  <a:tcPr marL="0" marR="0" marT="0" marB="0"/>
                </a:tc>
                <a:tc vMerge="1">
                  <a:txBody>
                    <a:bodyPr/>
                    <a:lstStyle/>
                    <a:p>
                      <a:endParaRPr lang="es-ES"/>
                    </a:p>
                  </a:txBody>
                  <a:tcPr/>
                </a:tc>
                <a:tc vMerge="1">
                  <a:txBody>
                    <a:bodyPr/>
                    <a:lstStyle/>
                    <a:p>
                      <a:endParaRPr lang="es-ES"/>
                    </a:p>
                  </a:txBody>
                  <a:tcPr/>
                </a:tc>
                <a:tc vMerge="1">
                  <a:txBody>
                    <a:bodyPr/>
                    <a:lstStyle/>
                    <a:p>
                      <a:endParaRPr lang="es-ES"/>
                    </a:p>
                  </a:txBody>
                  <a:tcPr/>
                </a:tc>
                <a:tc>
                  <a:txBody>
                    <a:bodyPr/>
                    <a:lstStyle/>
                    <a:p>
                      <a:pPr algn="ctr" fontAlgn="ctr"/>
                      <a:r>
                        <a:rPr lang="es-ES" sz="700" u="none" strike="noStrike">
                          <a:effectLst/>
                        </a:rPr>
                        <a:t>DIC</a:t>
                      </a:r>
                      <a:endParaRPr lang="es-ES" sz="700" b="1" i="0" u="none" strike="noStrike">
                        <a:solidFill>
                          <a:srgbClr val="000000"/>
                        </a:solidFill>
                        <a:effectLst/>
                        <a:latin typeface="Arial" panose="020B0604020202020204" pitchFamily="34" charset="0"/>
                      </a:endParaRPr>
                    </a:p>
                  </a:txBody>
                  <a:tcPr marL="0" marR="0" marT="0" marB="0" vert="vert270" anchor="ctr"/>
                </a:tc>
                <a:tc rowSpan="2">
                  <a:txBody>
                    <a:bodyPr/>
                    <a:lstStyle/>
                    <a:p>
                      <a:pPr algn="ctr" fontAlgn="ctr"/>
                      <a:r>
                        <a:rPr lang="es-ES" sz="1000" u="none" strike="noStrike" dirty="0">
                          <a:effectLst/>
                        </a:rPr>
                        <a:t>DICIEMBRE</a:t>
                      </a:r>
                      <a:endParaRPr lang="es-ES" sz="1000" b="1" i="0" u="none" strike="noStrike" dirty="0">
                        <a:solidFill>
                          <a:srgbClr val="000000"/>
                        </a:solidFill>
                        <a:effectLst/>
                        <a:latin typeface="Arial" panose="020B0604020202020204" pitchFamily="34" charset="0"/>
                      </a:endParaRPr>
                    </a:p>
                  </a:txBody>
                  <a:tcPr marL="0" marR="0" marT="0" marB="0" anchor="ctr"/>
                </a:tc>
              </a:tr>
              <a:tr h="640366">
                <a:tc>
                  <a:txBody>
                    <a:bodyPr/>
                    <a:lstStyle/>
                    <a:p>
                      <a:pPr algn="ctr" fontAlgn="ctr"/>
                      <a:r>
                        <a:rPr lang="es-ES" sz="1300" u="none" strike="noStrike">
                          <a:effectLst/>
                        </a:rPr>
                        <a:t>PROYECTO QT</a:t>
                      </a:r>
                      <a:endParaRPr lang="es-ES" sz="1300" b="1" i="0" u="none" strike="noStrike">
                        <a:solidFill>
                          <a:srgbClr val="FFFFFF"/>
                        </a:solidFill>
                        <a:effectLst/>
                        <a:latin typeface="Calibri" panose="020F0502020204030204" pitchFamily="34" charset="0"/>
                      </a:endParaRPr>
                    </a:p>
                  </a:txBody>
                  <a:tcPr marL="0" marR="0" marT="0" marB="0" anchor="ctr"/>
                </a:tc>
                <a:tc>
                  <a:txBody>
                    <a:bodyPr/>
                    <a:lstStyle/>
                    <a:p>
                      <a:pPr algn="ctr" fontAlgn="ctr"/>
                      <a:r>
                        <a:rPr lang="es-ES" sz="1300" u="none" strike="noStrike">
                          <a:effectLst/>
                        </a:rPr>
                        <a:t>METAS DE PRODUCTO</a:t>
                      </a:r>
                      <a:endParaRPr lang="es-ES" sz="1300" b="1" i="0" u="none" strike="noStrike">
                        <a:solidFill>
                          <a:srgbClr val="FFFFFF"/>
                        </a:solidFill>
                        <a:effectLst/>
                        <a:latin typeface="Calibri" panose="020F0502020204030204" pitchFamily="34" charset="0"/>
                      </a:endParaRPr>
                    </a:p>
                  </a:txBody>
                  <a:tcPr marL="0" marR="0" marT="0" marB="0" anchor="ctr"/>
                </a:tc>
                <a:tc>
                  <a:txBody>
                    <a:bodyPr/>
                    <a:lstStyle/>
                    <a:p>
                      <a:pPr algn="ctr" fontAlgn="ctr"/>
                      <a:r>
                        <a:rPr lang="es-ES" sz="2100" u="none" strike="noStrike">
                          <a:effectLst/>
                        </a:rPr>
                        <a:t>102%</a:t>
                      </a:r>
                      <a:endParaRPr lang="es-ES" sz="2100" b="1" i="0" u="none" strike="noStrike">
                        <a:solidFill>
                          <a:srgbClr val="808080"/>
                        </a:solidFill>
                        <a:effectLst/>
                        <a:latin typeface="Arial" panose="020B0604020202020204" pitchFamily="34" charset="0"/>
                      </a:endParaRPr>
                    </a:p>
                  </a:txBody>
                  <a:tcPr marL="0" marR="0" marT="0" marB="0" anchor="ctr"/>
                </a:tc>
                <a:tc gridSpan="2">
                  <a:txBody>
                    <a:bodyPr/>
                    <a:lstStyle/>
                    <a:p>
                      <a:pPr algn="ctr" fontAlgn="ctr"/>
                      <a:r>
                        <a:rPr lang="es-ES" sz="2100" u="none" strike="noStrike" dirty="0" smtClean="0">
                          <a:effectLst/>
                        </a:rPr>
                        <a:t>ENE-DIC</a:t>
                      </a:r>
                    </a:p>
                    <a:p>
                      <a:pPr algn="ctr" fontAlgn="ctr"/>
                      <a:r>
                        <a:rPr lang="es-ES" sz="2100" u="none" strike="noStrike" dirty="0" smtClean="0">
                          <a:effectLst/>
                        </a:rPr>
                        <a:t>(en USD$)</a:t>
                      </a:r>
                      <a:endParaRPr lang="es-ES" sz="2100" b="1" i="0" u="none" strike="noStrike" dirty="0">
                        <a:solidFill>
                          <a:srgbClr val="808080"/>
                        </a:solidFill>
                        <a:effectLst/>
                        <a:latin typeface="Arial" panose="020B0604020202020204" pitchFamily="34" charset="0"/>
                      </a:endParaRPr>
                    </a:p>
                  </a:txBody>
                  <a:tcPr marL="0" marR="0" marT="0" marB="0" anchor="ctr"/>
                </a:tc>
                <a:tc hMerge="1">
                  <a:txBody>
                    <a:bodyPr/>
                    <a:lstStyle/>
                    <a:p>
                      <a:endParaRPr lang="es-ES"/>
                    </a:p>
                  </a:txBody>
                  <a:tcPr/>
                </a:tc>
                <a:tc>
                  <a:txBody>
                    <a:bodyPr/>
                    <a:lstStyle/>
                    <a:p>
                      <a:pPr algn="ctr" fontAlgn="ctr"/>
                      <a:r>
                        <a:rPr lang="es-ES" sz="1000" u="none" strike="noStrike">
                          <a:effectLst/>
                        </a:rPr>
                        <a:t>249%</a:t>
                      </a:r>
                      <a:endParaRPr lang="es-ES" sz="1000" b="1" i="0" u="none" strike="noStrike">
                        <a:solidFill>
                          <a:srgbClr val="000000"/>
                        </a:solidFill>
                        <a:effectLst/>
                        <a:latin typeface="Arial" panose="020B0604020202020204" pitchFamily="34" charset="0"/>
                      </a:endParaRPr>
                    </a:p>
                  </a:txBody>
                  <a:tcPr marL="0" marR="0" marT="0" marB="0" anchor="ctr"/>
                </a:tc>
                <a:tc vMerge="1">
                  <a:txBody>
                    <a:bodyPr/>
                    <a:lstStyle/>
                    <a:p>
                      <a:endParaRPr lang="es-ES"/>
                    </a:p>
                  </a:txBody>
                  <a:tcPr/>
                </a:tc>
              </a:tr>
              <a:tr h="655796">
                <a:tc>
                  <a:txBody>
                    <a:bodyPr/>
                    <a:lstStyle/>
                    <a:p>
                      <a:pPr algn="ctr" fontAlgn="ctr"/>
                      <a:r>
                        <a:rPr lang="es-ES" sz="800" u="none" strike="noStrike">
                          <a:effectLst/>
                        </a:rPr>
                        <a:t>Auspicios eventos propios</a:t>
                      </a:r>
                      <a:endParaRPr lang="es-E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S" sz="800" u="none" strike="noStrike">
                          <a:effectLst/>
                        </a:rPr>
                        <a:t>$20.000,00</a:t>
                      </a:r>
                      <a:endParaRPr lang="es-E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S" sz="800" u="none" strike="noStrike">
                          <a:effectLst/>
                        </a:rPr>
                        <a:t>58,26%</a:t>
                      </a:r>
                      <a:endParaRPr lang="es-ES" sz="800" b="1"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dirty="0">
                          <a:effectLst/>
                        </a:rPr>
                        <a:t>         20.000,00   </a:t>
                      </a:r>
                      <a:endParaRPr lang="es-ES" sz="800" b="0" i="0" u="none" strike="noStrike" dirty="0">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              11.652,92 </a:t>
                      </a:r>
                      <a:endParaRPr lang="es-ES" sz="800" b="0"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0,00%</a:t>
                      </a:r>
                      <a:endParaRPr lang="es-ES" sz="8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ES" sz="800" u="none" strike="noStrike" dirty="0">
                          <a:effectLst/>
                        </a:rPr>
                        <a:t>Por la reorganización de espacios </a:t>
                      </a:r>
                      <a:r>
                        <a:rPr lang="es-ES" sz="800" u="none" strike="noStrike" dirty="0" smtClean="0">
                          <a:effectLst/>
                        </a:rPr>
                        <a:t>en </a:t>
                      </a:r>
                      <a:r>
                        <a:rPr lang="es-ES" sz="800" u="none" strike="noStrike" dirty="0">
                          <a:effectLst/>
                        </a:rPr>
                        <a:t>la feria se redujeron los destinados a </a:t>
                      </a:r>
                      <a:r>
                        <a:rPr lang="es-ES" sz="800" u="none" strike="noStrike" dirty="0" smtClean="0">
                          <a:effectLst/>
                        </a:rPr>
                        <a:t>auspicio lo que redujo la facturación</a:t>
                      </a:r>
                      <a:r>
                        <a:rPr lang="es-ES" sz="800" u="none" strike="noStrike" baseline="0" dirty="0" smtClean="0">
                          <a:effectLst/>
                        </a:rPr>
                        <a:t> del producto</a:t>
                      </a:r>
                      <a:r>
                        <a:rPr lang="es-ES" sz="800" u="none" strike="noStrike" dirty="0" smtClean="0">
                          <a:effectLst/>
                        </a:rPr>
                        <a:t>, adicionalmente queda pendiente la facturación por </a:t>
                      </a:r>
                      <a:r>
                        <a:rPr lang="es-ES" sz="800" u="none" strike="noStrike" dirty="0" err="1" smtClean="0">
                          <a:effectLst/>
                        </a:rPr>
                        <a:t>sauspicio</a:t>
                      </a:r>
                      <a:r>
                        <a:rPr lang="es-ES" sz="800" u="none" strike="noStrike" dirty="0" smtClean="0">
                          <a:effectLst/>
                        </a:rPr>
                        <a:t> </a:t>
                      </a:r>
                      <a:r>
                        <a:rPr lang="es-ES" sz="800" u="none" strike="noStrike" dirty="0">
                          <a:effectLst/>
                        </a:rPr>
                        <a:t>del BANCO DEL PACIFICO  </a:t>
                      </a:r>
                      <a:r>
                        <a:rPr lang="es-ES" sz="800" u="none" strike="noStrike" dirty="0" smtClean="0">
                          <a:effectLst/>
                        </a:rPr>
                        <a:t>por  un valor</a:t>
                      </a:r>
                      <a:r>
                        <a:rPr lang="es-ES" sz="800" u="none" strike="noStrike" baseline="0" dirty="0" smtClean="0">
                          <a:effectLst/>
                        </a:rPr>
                        <a:t> de </a:t>
                      </a:r>
                      <a:r>
                        <a:rPr lang="es-ES" sz="800" u="none" strike="noStrike" dirty="0" smtClean="0">
                          <a:effectLst/>
                        </a:rPr>
                        <a:t> </a:t>
                      </a:r>
                      <a:r>
                        <a:rPr lang="es-ES" sz="800" u="none" strike="noStrike" dirty="0">
                          <a:effectLst/>
                        </a:rPr>
                        <a:t>$3500,00 MAS IVA</a:t>
                      </a:r>
                      <a:endParaRPr lang="es-ES" sz="800" b="0" i="0" u="none" strike="noStrike" dirty="0">
                        <a:solidFill>
                          <a:srgbClr val="FFFFFF"/>
                        </a:solidFill>
                        <a:effectLst/>
                        <a:latin typeface="Arial" panose="020B0604020202020204" pitchFamily="34" charset="0"/>
                      </a:endParaRPr>
                    </a:p>
                  </a:txBody>
                  <a:tcPr marL="0" marR="0" marT="0" marB="0" anchor="ctr"/>
                </a:tc>
              </a:tr>
              <a:tr h="393478">
                <a:tc>
                  <a:txBody>
                    <a:bodyPr/>
                    <a:lstStyle/>
                    <a:p>
                      <a:pPr algn="ctr" fontAlgn="ctr"/>
                      <a:r>
                        <a:rPr lang="es-ES" sz="800" u="none" strike="noStrike">
                          <a:effectLst/>
                        </a:rPr>
                        <a:t>Alianza Quito Tour Bus</a:t>
                      </a:r>
                      <a:endParaRPr lang="es-E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S" sz="800" u="none" strike="noStrike">
                          <a:effectLst/>
                        </a:rPr>
                        <a:t>$26.000,00</a:t>
                      </a:r>
                      <a:endParaRPr lang="es-E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S" sz="800" u="none" strike="noStrike">
                          <a:effectLst/>
                        </a:rPr>
                        <a:t>119,78%</a:t>
                      </a:r>
                      <a:endParaRPr lang="es-ES" sz="800" b="1"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         26.000,00   </a:t>
                      </a:r>
                      <a:endParaRPr lang="es-ES" sz="800" b="0"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dirty="0">
                          <a:effectLst/>
                        </a:rPr>
                        <a:t>              31.143,11 </a:t>
                      </a:r>
                      <a:endParaRPr lang="es-ES" sz="800" b="0" i="0" u="none" strike="noStrike" dirty="0">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182,20%</a:t>
                      </a:r>
                      <a:endParaRPr lang="es-ES" sz="8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 </a:t>
                      </a:r>
                      <a:endParaRPr lang="es-ES" sz="800" b="0" i="0" u="none" strike="noStrike">
                        <a:solidFill>
                          <a:srgbClr val="FFFFFF"/>
                        </a:solidFill>
                        <a:effectLst/>
                        <a:latin typeface="Arial" panose="020B0604020202020204" pitchFamily="34" charset="0"/>
                      </a:endParaRPr>
                    </a:p>
                  </a:txBody>
                  <a:tcPr marL="0" marR="0" marT="0" marB="0" anchor="ctr"/>
                </a:tc>
              </a:tr>
              <a:tr h="393478">
                <a:tc>
                  <a:txBody>
                    <a:bodyPr/>
                    <a:lstStyle/>
                    <a:p>
                      <a:pPr algn="ctr" fontAlgn="ctr"/>
                      <a:r>
                        <a:rPr lang="es-ES" sz="800" u="none" strike="noStrike">
                          <a:effectLst/>
                        </a:rPr>
                        <a:t>Centro de Convenciones Eugenio Espejo</a:t>
                      </a:r>
                      <a:endParaRPr lang="es-E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S" sz="800" u="none" strike="noStrike">
                          <a:effectLst/>
                        </a:rPr>
                        <a:t>$70.000,00</a:t>
                      </a:r>
                      <a:endParaRPr lang="es-E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S" sz="800" u="none" strike="noStrike">
                          <a:effectLst/>
                        </a:rPr>
                        <a:t>164,13%</a:t>
                      </a:r>
                      <a:endParaRPr lang="es-ES" sz="800" b="1"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         70.000,00   </a:t>
                      </a:r>
                      <a:endParaRPr lang="es-ES" sz="800" b="0"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            114.890,40 </a:t>
                      </a:r>
                      <a:endParaRPr lang="es-ES" sz="800" b="0"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977,40%</a:t>
                      </a:r>
                      <a:endParaRPr lang="es-ES" sz="8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Los eventos sociales propios del mes de Diciembre permitieron  generr una mayor facturación de los espacios del CCEE</a:t>
                      </a:r>
                      <a:endParaRPr lang="es-ES" sz="800" b="0" i="0" u="none" strike="noStrike">
                        <a:solidFill>
                          <a:srgbClr val="FFFFFF"/>
                        </a:solidFill>
                        <a:effectLst/>
                        <a:latin typeface="Arial" panose="020B0604020202020204" pitchFamily="34" charset="0"/>
                      </a:endParaRPr>
                    </a:p>
                  </a:txBody>
                  <a:tcPr marL="0" marR="0" marT="0" marB="0" anchor="ctr"/>
                </a:tc>
              </a:tr>
              <a:tr h="317416">
                <a:tc>
                  <a:txBody>
                    <a:bodyPr/>
                    <a:lstStyle/>
                    <a:p>
                      <a:pPr algn="ctr" fontAlgn="ctr"/>
                      <a:r>
                        <a:rPr lang="es-ES" sz="800" u="none" strike="noStrike">
                          <a:effectLst/>
                        </a:rPr>
                        <a:t>Centro de Eventos Bicentenario</a:t>
                      </a:r>
                      <a:endParaRPr lang="es-E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S" sz="800" u="none" strike="noStrike">
                          <a:effectLst/>
                        </a:rPr>
                        <a:t>$200.000,00</a:t>
                      </a:r>
                      <a:endParaRPr lang="es-E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S" sz="800" u="none" strike="noStrike">
                          <a:effectLst/>
                        </a:rPr>
                        <a:t>101,57%</a:t>
                      </a:r>
                      <a:endParaRPr lang="es-ES" sz="800" b="1"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       200.000,00   </a:t>
                      </a:r>
                      <a:endParaRPr lang="es-ES" sz="800" b="0"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            203.149,98 </a:t>
                      </a:r>
                      <a:endParaRPr lang="es-ES" sz="800" b="0"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85,64%</a:t>
                      </a:r>
                      <a:endParaRPr lang="es-ES" sz="8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 </a:t>
                      </a:r>
                      <a:endParaRPr lang="es-ES" sz="800" b="0" i="0" u="none" strike="noStrike">
                        <a:solidFill>
                          <a:srgbClr val="FFFFFF"/>
                        </a:solidFill>
                        <a:effectLst/>
                        <a:latin typeface="Arial" panose="020B0604020202020204" pitchFamily="34" charset="0"/>
                      </a:endParaRPr>
                    </a:p>
                  </a:txBody>
                  <a:tcPr marL="0" marR="0" marT="0" marB="0" anchor="ctr"/>
                </a:tc>
              </a:tr>
              <a:tr h="655796">
                <a:tc>
                  <a:txBody>
                    <a:bodyPr/>
                    <a:lstStyle/>
                    <a:p>
                      <a:pPr algn="ctr" fontAlgn="ctr"/>
                      <a:r>
                        <a:rPr lang="es-ES" sz="800" u="none" strike="noStrike">
                          <a:effectLst/>
                        </a:rPr>
                        <a:t>El Quinde Visitors Center</a:t>
                      </a:r>
                      <a:endParaRPr lang="es-E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S" sz="800" u="none" strike="noStrike">
                          <a:effectLst/>
                        </a:rPr>
                        <a:t>$92.000,00</a:t>
                      </a:r>
                      <a:endParaRPr lang="es-ES" sz="8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es-ES" sz="800" u="none" strike="noStrike">
                          <a:effectLst/>
                        </a:rPr>
                        <a:t>87,83%</a:t>
                      </a:r>
                      <a:endParaRPr lang="es-ES" sz="800" b="1"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         92.000,00   </a:t>
                      </a:r>
                      <a:endParaRPr lang="es-ES" sz="800" b="0"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              80.804,68 </a:t>
                      </a:r>
                      <a:endParaRPr lang="es-ES" sz="800" b="0" i="0" u="none" strike="noStrike">
                        <a:solidFill>
                          <a:srgbClr val="808080"/>
                        </a:solidFill>
                        <a:effectLst/>
                        <a:latin typeface="Arial" panose="020B0604020202020204" pitchFamily="34" charset="0"/>
                      </a:endParaRPr>
                    </a:p>
                  </a:txBody>
                  <a:tcPr marL="0" marR="0" marT="0" marB="0" anchor="ctr"/>
                </a:tc>
                <a:tc>
                  <a:txBody>
                    <a:bodyPr/>
                    <a:lstStyle/>
                    <a:p>
                      <a:pPr algn="ctr" fontAlgn="ctr"/>
                      <a:r>
                        <a:rPr lang="es-ES" sz="800" u="none" strike="noStrike">
                          <a:effectLst/>
                        </a:rPr>
                        <a:t>249,70%</a:t>
                      </a:r>
                      <a:endParaRPr lang="es-ES" sz="8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s-ES" sz="800" u="none" strike="noStrike" dirty="0">
                          <a:effectLst/>
                        </a:rPr>
                        <a:t>La </a:t>
                      </a:r>
                      <a:r>
                        <a:rPr lang="es-ES" sz="800" u="none" strike="noStrike" dirty="0" smtClean="0">
                          <a:effectLst/>
                        </a:rPr>
                        <a:t>renovación </a:t>
                      </a:r>
                      <a:r>
                        <a:rPr lang="es-ES" sz="800" u="none" strike="noStrike" dirty="0">
                          <a:effectLst/>
                        </a:rPr>
                        <a:t>de </a:t>
                      </a:r>
                      <a:r>
                        <a:rPr lang="es-ES" sz="800" u="none" strike="noStrike" dirty="0" smtClean="0">
                          <a:effectLst/>
                        </a:rPr>
                        <a:t>imagen </a:t>
                      </a:r>
                      <a:r>
                        <a:rPr lang="es-ES" sz="800" u="none" strike="noStrike" dirty="0">
                          <a:effectLst/>
                        </a:rPr>
                        <a:t>del los </a:t>
                      </a:r>
                      <a:r>
                        <a:rPr lang="es-ES" sz="800" u="none" strike="noStrike" dirty="0" smtClean="0">
                          <a:effectLst/>
                        </a:rPr>
                        <a:t>espacios </a:t>
                      </a:r>
                      <a:r>
                        <a:rPr lang="es-ES" sz="800" u="none" strike="noStrike" dirty="0">
                          <a:effectLst/>
                        </a:rPr>
                        <a:t>de la Tienda y la selección de nueva mercadería, impulsaron las </a:t>
                      </a:r>
                      <a:r>
                        <a:rPr lang="es-ES" sz="800" u="none" strike="noStrike" dirty="0" smtClean="0">
                          <a:effectLst/>
                        </a:rPr>
                        <a:t>ventas </a:t>
                      </a:r>
                      <a:r>
                        <a:rPr lang="es-ES" sz="800" u="none" strike="noStrike" dirty="0">
                          <a:effectLst/>
                        </a:rPr>
                        <a:t>en el mes de Diciembre.</a:t>
                      </a:r>
                      <a:endParaRPr lang="es-ES" sz="800" b="0" i="0" u="none" strike="noStrike" dirty="0">
                        <a:solidFill>
                          <a:srgbClr val="FFFFFF"/>
                        </a:solidFill>
                        <a:effectLst/>
                        <a:latin typeface="Arial" panose="020B0604020202020204" pitchFamily="34" charset="0"/>
                      </a:endParaRPr>
                    </a:p>
                  </a:txBody>
                  <a:tcPr marL="0" marR="0" marT="0" marB="0" anchor="ctr"/>
                </a:tc>
              </a:tr>
            </a:tbl>
          </a:graphicData>
        </a:graphic>
      </p:graphicFrame>
    </p:spTree>
    <p:extLst>
      <p:ext uri="{BB962C8B-B14F-4D97-AF65-F5344CB8AC3E}">
        <p14:creationId xmlns:p14="http://schemas.microsoft.com/office/powerpoint/2010/main" val="10816774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465122" y="1484784"/>
            <a:ext cx="3779912" cy="3816424"/>
          </a:xfrm>
        </p:spPr>
        <p:txBody>
          <a:bodyPr>
            <a:noAutofit/>
          </a:bodyPr>
          <a:lstStyle/>
          <a:p>
            <a:pPr marL="0" indent="0" algn="ctr">
              <a:buNone/>
            </a:pPr>
            <a:r>
              <a:rPr lang="es-EC" sz="2000" b="1" dirty="0">
                <a:solidFill>
                  <a:srgbClr val="002060"/>
                </a:solidFill>
                <a:ea typeface="Batang" panose="02030600000101010101" pitchFamily="18" charset="-127"/>
              </a:rPr>
              <a:t>Centro de Convenciones Eugenio Espejo:</a:t>
            </a:r>
          </a:p>
          <a:p>
            <a:pPr marL="0" indent="0" algn="just">
              <a:buNone/>
            </a:pPr>
            <a:endParaRPr lang="es-EC" sz="2000" dirty="0">
              <a:solidFill>
                <a:srgbClr val="002060"/>
              </a:solidFill>
              <a:ea typeface="Batang" panose="02030600000101010101" pitchFamily="18" charset="-127"/>
            </a:endParaRPr>
          </a:p>
          <a:p>
            <a:pPr marL="0" indent="0" algn="just">
              <a:buNone/>
            </a:pPr>
            <a:endParaRPr lang="es-EC" sz="2000" dirty="0">
              <a:solidFill>
                <a:srgbClr val="002060"/>
              </a:solidFill>
              <a:ea typeface="Batang" panose="02030600000101010101" pitchFamily="18" charset="-127"/>
            </a:endParaRPr>
          </a:p>
          <a:p>
            <a:pPr marL="0" indent="0" algn="just">
              <a:buNone/>
            </a:pPr>
            <a:r>
              <a:rPr lang="es-EC" sz="2000" dirty="0">
                <a:solidFill>
                  <a:srgbClr val="002060"/>
                </a:solidFill>
                <a:ea typeface="Batang" panose="02030600000101010101" pitchFamily="18" charset="-127"/>
              </a:rPr>
              <a:t>El Centro de Convenciones Eugenio Espejo ha sido sede de eventos sociales y corporativos, en lo que ha permitido mejorar su ocupación.</a:t>
            </a:r>
            <a:endParaRPr lang="es-EC" sz="2000" dirty="0">
              <a:solidFill>
                <a:srgbClr val="002060"/>
              </a:solidFill>
              <a:ea typeface="Batang" panose="02030600000101010101" pitchFamily="18" charset="-127"/>
            </a:endParaRPr>
          </a:p>
        </p:txBody>
      </p:sp>
      <p:pic>
        <p:nvPicPr>
          <p:cNvPr id="4" name="Imagen 3"/>
          <p:cNvPicPr>
            <a:picLocks noChangeAspect="1"/>
          </p:cNvPicPr>
          <p:nvPr/>
        </p:nvPicPr>
        <p:blipFill>
          <a:blip r:embed="rId2"/>
          <a:stretch>
            <a:fillRect/>
          </a:stretch>
        </p:blipFill>
        <p:spPr>
          <a:xfrm>
            <a:off x="2349915" y="691982"/>
            <a:ext cx="3619476" cy="2714608"/>
          </a:xfrm>
          <a:prstGeom prst="rect">
            <a:avLst/>
          </a:prstGeom>
        </p:spPr>
      </p:pic>
      <p:pic>
        <p:nvPicPr>
          <p:cNvPr id="5" name="Imagen 4"/>
          <p:cNvPicPr>
            <a:picLocks noChangeAspect="1"/>
          </p:cNvPicPr>
          <p:nvPr/>
        </p:nvPicPr>
        <p:blipFill>
          <a:blip r:embed="rId3"/>
          <a:stretch>
            <a:fillRect/>
          </a:stretch>
        </p:blipFill>
        <p:spPr>
          <a:xfrm>
            <a:off x="2349915" y="3495287"/>
            <a:ext cx="3619476" cy="2562101"/>
          </a:xfrm>
          <a:prstGeom prst="rect">
            <a:avLst/>
          </a:prstGeom>
        </p:spPr>
      </p:pic>
    </p:spTree>
    <p:extLst>
      <p:ext uri="{BB962C8B-B14F-4D97-AF65-F5344CB8AC3E}">
        <p14:creationId xmlns:p14="http://schemas.microsoft.com/office/powerpoint/2010/main" val="36669791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52650" y="991648"/>
            <a:ext cx="7886700" cy="1325563"/>
          </a:xfrm>
        </p:spPr>
        <p:txBody>
          <a:bodyPr/>
          <a:lstStyle/>
          <a:p>
            <a:pPr algn="ctr"/>
            <a:r>
              <a:rPr lang="es-EC" sz="2800" b="1" dirty="0">
                <a:solidFill>
                  <a:srgbClr val="002060"/>
                </a:solidFill>
                <a:latin typeface="+mn-lt"/>
                <a:ea typeface="Batang" panose="02030600000101010101" pitchFamily="18" charset="-127"/>
              </a:rPr>
              <a:t>Centro de Eventos Bicentenario</a:t>
            </a:r>
          </a:p>
        </p:txBody>
      </p:sp>
      <p:sp>
        <p:nvSpPr>
          <p:cNvPr id="3" name="Marcador de contenido 2"/>
          <p:cNvSpPr>
            <a:spLocks noGrp="1"/>
          </p:cNvSpPr>
          <p:nvPr>
            <p:ph idx="1"/>
          </p:nvPr>
        </p:nvSpPr>
        <p:spPr>
          <a:xfrm>
            <a:off x="7446498" y="2025748"/>
            <a:ext cx="2880241" cy="3682830"/>
          </a:xfrm>
        </p:spPr>
        <p:txBody>
          <a:bodyPr>
            <a:noAutofit/>
          </a:bodyPr>
          <a:lstStyle/>
          <a:p>
            <a:pPr marL="0" indent="0" algn="ctr">
              <a:buNone/>
            </a:pPr>
            <a:endParaRPr lang="es-EC" sz="2000" dirty="0">
              <a:solidFill>
                <a:srgbClr val="002060"/>
              </a:solidFill>
              <a:ea typeface="Batang" panose="02030600000101010101" pitchFamily="18" charset="-127"/>
            </a:endParaRPr>
          </a:p>
          <a:p>
            <a:pPr marL="0" indent="0" algn="ctr">
              <a:buNone/>
            </a:pPr>
            <a:r>
              <a:rPr lang="es-EC" sz="2000" dirty="0">
                <a:solidFill>
                  <a:srgbClr val="002060"/>
                </a:solidFill>
                <a:ea typeface="Batang" panose="02030600000101010101" pitchFamily="18" charset="-127"/>
              </a:rPr>
              <a:t>Durante el mes de Diciembre  el CEB fue escenario de eventos como Texturas y Colores en su novena edición</a:t>
            </a:r>
            <a:r>
              <a:rPr lang="es-EC" sz="2000" dirty="0">
                <a:solidFill>
                  <a:srgbClr val="002060"/>
                </a:solidFill>
                <a:ea typeface="Batang" panose="02030600000101010101" pitchFamily="18" charset="-127"/>
              </a:rPr>
              <a:t>.</a:t>
            </a:r>
          </a:p>
        </p:txBody>
      </p:sp>
      <p:pic>
        <p:nvPicPr>
          <p:cNvPr id="4" name="Imagen 3"/>
          <p:cNvPicPr>
            <a:picLocks noChangeAspect="1"/>
          </p:cNvPicPr>
          <p:nvPr/>
        </p:nvPicPr>
        <p:blipFill>
          <a:blip r:embed="rId2"/>
          <a:stretch>
            <a:fillRect/>
          </a:stretch>
        </p:blipFill>
        <p:spPr>
          <a:xfrm>
            <a:off x="1919536" y="2132857"/>
            <a:ext cx="5385981" cy="3226935"/>
          </a:xfrm>
          <a:prstGeom prst="rect">
            <a:avLst/>
          </a:prstGeom>
        </p:spPr>
      </p:pic>
    </p:spTree>
    <p:extLst>
      <p:ext uri="{BB962C8B-B14F-4D97-AF65-F5344CB8AC3E}">
        <p14:creationId xmlns:p14="http://schemas.microsoft.com/office/powerpoint/2010/main" val="35769005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106318" y="1425906"/>
            <a:ext cx="8532440" cy="1375742"/>
          </a:xfrm>
        </p:spPr>
        <p:txBody>
          <a:bodyPr>
            <a:noAutofit/>
          </a:bodyPr>
          <a:lstStyle/>
          <a:p>
            <a:pPr marL="0" indent="0" algn="ctr">
              <a:buNone/>
            </a:pPr>
            <a:r>
              <a:rPr lang="es-EC" sz="2000" b="1" dirty="0">
                <a:solidFill>
                  <a:srgbClr val="002060"/>
                </a:solidFill>
                <a:ea typeface="Batang" panose="02030600000101010101" pitchFamily="18" charset="-127"/>
              </a:rPr>
              <a:t>El Quinde </a:t>
            </a:r>
            <a:r>
              <a:rPr lang="es-EC" sz="2000" b="1" dirty="0" err="1">
                <a:solidFill>
                  <a:srgbClr val="002060"/>
                </a:solidFill>
                <a:ea typeface="Batang" panose="02030600000101010101" pitchFamily="18" charset="-127"/>
              </a:rPr>
              <a:t>Visitor</a:t>
            </a:r>
            <a:r>
              <a:rPr lang="es-EC" sz="2000" b="1" dirty="0">
                <a:solidFill>
                  <a:srgbClr val="002060"/>
                </a:solidFill>
                <a:ea typeface="Batang" panose="02030600000101010101" pitchFamily="18" charset="-127"/>
              </a:rPr>
              <a:t> Center:</a:t>
            </a:r>
            <a:endParaRPr lang="es-EC" sz="2000" dirty="0">
              <a:solidFill>
                <a:srgbClr val="002060"/>
              </a:solidFill>
              <a:ea typeface="Batang" panose="02030600000101010101" pitchFamily="18" charset="-127"/>
            </a:endParaRPr>
          </a:p>
          <a:p>
            <a:pPr marL="0" indent="0" algn="ctr">
              <a:buNone/>
            </a:pPr>
            <a:r>
              <a:rPr lang="es-EC" sz="2000" dirty="0">
                <a:solidFill>
                  <a:srgbClr val="002060"/>
                </a:solidFill>
                <a:ea typeface="Batang" panose="02030600000101010101" pitchFamily="18" charset="-127"/>
              </a:rPr>
              <a:t>El Quinde </a:t>
            </a:r>
            <a:r>
              <a:rPr lang="es-EC" sz="2000" dirty="0" err="1">
                <a:solidFill>
                  <a:srgbClr val="002060"/>
                </a:solidFill>
                <a:ea typeface="Batang" panose="02030600000101010101" pitchFamily="18" charset="-127"/>
              </a:rPr>
              <a:t>Visitor</a:t>
            </a:r>
            <a:r>
              <a:rPr lang="es-EC" sz="2000" dirty="0">
                <a:solidFill>
                  <a:srgbClr val="002060"/>
                </a:solidFill>
                <a:ea typeface="Batang" panose="02030600000101010101" pitchFamily="18" charset="-127"/>
              </a:rPr>
              <a:t> Center mejora su oferta de servicios y  brinda nuevas experiencias a  los visitantes, la oferta artesanal se diversifica todos los meses. </a:t>
            </a:r>
          </a:p>
        </p:txBody>
      </p:sp>
      <p:pic>
        <p:nvPicPr>
          <p:cNvPr id="4" name="Picture 2" descr="https://attachment.outlook.office.net/owa/elizabettburbanom@hotmail.com/service.svc/s/GetAttachmentThumbnail?id=AQMkADAwATZiZmYAZC1jOTkANi0xZjYzLTAwAi0wMAoARgAAA%2FuXxjQwIEFHlyrvQHR%2BH6gHAOuZ0nX7mNNCjU8cjRs1Yd4AAAIBCQAAAOuZ0nX7mNNCjU8cjRs1Yd4AAd1kWr0AAAABEgAQAIxoG0TysRJDrYxSfDxZzwI%3D&amp;thumbnailType=2&amp;X-OWA-CANARY=amlyY2QcX0KEqIOI6Lco1jDkXvVSVNUYWbMVRUYj0unLuUUZx_-Ch9AA4tU9hBpkSpe5FFEazLc.&amp;token=eyJ0eXAiOiJKV1QiLCJhbGciOiJSUzI1NiIsIng1dCI6ImVuaDlCSnJWUFU1aWpWMXFqWmpWLWZMMmJjbyJ9.eyJ2ZXIiOiJFeGNoYW5nZS5DYWxsYmFjay5WMSIsImFwcGN0eHNlbmRlciI6Ik93YURvd25sb2FkQDg0ZGY5ZTdmLWU5ZjYtNDBhZi1iNDM1LWFhYWFhYWFhYWFhYSIsImFwcGN0eCI6IntcIm1zZXhjaHByb3RcIjpcIm93YVwiLFwicHJpbWFyeXNpZFwiOlwiUy0xLTI4MjctNDQyMzY1LTMzODIwNTg4NTFcIixcInB1aWRcIjpcIjE4OTk5NDY1ODk5NTM4OTFcIixcIm9pZFwiOlwiMDAwNmJmZmQtYzk5Ni0xZjYzLTAwMDAtMDAwMDAwMDAwMDAwXCIsXCJzY29wZVwiOlwiT3dhRG93bmxvYWRcIn0iLCJpc3MiOiIwMDAwMDAwMi0wMDAwLTBmZjEtY2UwMC0wMDAwMDAwMDAwMDBAODRkZjllN2YtZTlmNi00MGFmLWI0MzUtYWFhYWFhYWFhYWFhIiwiYXVkIjoiMDAwMDAwMDItMDAwMC0wZmYxLWNlMDAtMDAwMDAwMDAwMDAwL2F0dGFjaG1lbnQub3V0bG9vay5vZmZpY2UubmV0QDg0ZGY5ZTdmLWU5ZjYtNDBhZi1iNDM1LWFhYWFhYWFhYWFhYSIsImV4cCI6MTUxNTE2NzU2MiwibmJmIjoxNTE1MTY2OTYyfQ.DPZ_K579KWvZQ7MNGEt4P5gzUrGifFvkTI3Irb1SEFwLCqJGsIL7EQpMED5x_MrY4HwlJdBUFDK0i49MjY3YuP1Bo2TFan3NYbqrIqFZm3UDu4rxjbHX6JBTtXDt99bf1tish-FBbCIBdv0iGRn4NzevCGg23QkHnGZEUDuw1YTolWB5rjVSS3GDaXRzoEvuZkQAYToGWpff9YY3lg7gD3lSE5V1jgPtgsDrn52G6UXwAbKVHdFxA58c5xLnNZZYOVXuozrqc8b08FvN75CokAW55Ge3TGE1XzWb_PAmwRVRDKdKI7MxXRr9dz7xs7sstBhKdCCQuSKzFqhSRUyVEg&amp;owa=outlook.live.com&amp;isc=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09413" y="3069355"/>
            <a:ext cx="4278581" cy="320893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3387791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838582" y="1169211"/>
            <a:ext cx="8532440" cy="1375742"/>
          </a:xfrm>
        </p:spPr>
        <p:txBody>
          <a:bodyPr>
            <a:noAutofit/>
          </a:bodyPr>
          <a:lstStyle/>
          <a:p>
            <a:pPr marL="0" indent="0" algn="ctr">
              <a:buNone/>
            </a:pPr>
            <a:r>
              <a:rPr lang="es-EC" sz="2000" b="1" dirty="0">
                <a:solidFill>
                  <a:srgbClr val="002060"/>
                </a:solidFill>
                <a:ea typeface="Batang" panose="02030600000101010101" pitchFamily="18" charset="-127"/>
              </a:rPr>
              <a:t>Centro Cultural Itchimbia:</a:t>
            </a:r>
          </a:p>
          <a:p>
            <a:pPr marL="0" indent="0" algn="ctr">
              <a:buNone/>
            </a:pPr>
            <a:r>
              <a:rPr lang="es-EC" sz="2000" dirty="0">
                <a:solidFill>
                  <a:srgbClr val="002060"/>
                </a:solidFill>
                <a:ea typeface="Batang" panose="02030600000101010101" pitchFamily="18" charset="-127"/>
              </a:rPr>
              <a:t>Se han realizado 7 eventos en el Centro Cultural Itchimbia, que gracias al convenio interinstitucional  que mantenemos con esta entidad actualmente se pueden realizar eventos sociales.</a:t>
            </a:r>
            <a:endParaRPr lang="es-EC" sz="2000" dirty="0">
              <a:solidFill>
                <a:srgbClr val="002060"/>
              </a:solidFill>
              <a:ea typeface="Batang" panose="02030600000101010101" pitchFamily="18" charset="-127"/>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0751" y="2715300"/>
            <a:ext cx="5066803" cy="2850077"/>
          </a:xfrm>
          <a:prstGeom prst="rect">
            <a:avLst/>
          </a:prstGeom>
        </p:spPr>
      </p:pic>
    </p:spTree>
    <p:extLst>
      <p:ext uri="{BB962C8B-B14F-4D97-AF65-F5344CB8AC3E}">
        <p14:creationId xmlns:p14="http://schemas.microsoft.com/office/powerpoint/2010/main" val="28452537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3215680" y="1700808"/>
            <a:ext cx="5867400" cy="3136900"/>
          </a:xfrm>
          <a:prstGeom prst="rect">
            <a:avLst/>
          </a:prstGeom>
          <a:noFill/>
          <a:ln w="9360" cap="sq">
            <a:solidFill>
              <a:srgbClr val="4F81BD"/>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100000"/>
              </a:lnSpc>
              <a:spcBef>
                <a:spcPct val="0"/>
              </a:spcBef>
              <a:buClrTx/>
              <a:buFontTx/>
              <a:buNone/>
            </a:pPr>
            <a:r>
              <a:rPr lang="es-EC" altLang="es-EC" sz="4800" b="1" dirty="0">
                <a:latin typeface="Calibri" panose="020F0502020204030204" pitchFamily="34" charset="0"/>
              </a:rPr>
              <a:t>Gestión </a:t>
            </a:r>
          </a:p>
          <a:p>
            <a:pPr algn="ctr" eaLnBrk="1" hangingPunct="1">
              <a:lnSpc>
                <a:spcPct val="100000"/>
              </a:lnSpc>
              <a:spcBef>
                <a:spcPct val="0"/>
              </a:spcBef>
              <a:buClrTx/>
              <a:buFontTx/>
              <a:buNone/>
            </a:pPr>
            <a:r>
              <a:rPr lang="es-EC" altLang="es-EC" sz="4800" b="1" dirty="0">
                <a:latin typeface="Calibri" panose="020F0502020204030204" pitchFamily="34" charset="0"/>
              </a:rPr>
              <a:t>MERCADEO</a:t>
            </a:r>
            <a:endParaRPr lang="es-EC" altLang="es-EC" sz="4800" b="1" dirty="0">
              <a:latin typeface="Calibri" panose="020F0502020204030204" pitchFamily="34" charset="0"/>
            </a:endParaRPr>
          </a:p>
          <a:p>
            <a:pPr algn="ctr" eaLnBrk="1" hangingPunct="1">
              <a:lnSpc>
                <a:spcPct val="100000"/>
              </a:lnSpc>
              <a:spcBef>
                <a:spcPct val="0"/>
              </a:spcBef>
              <a:buClrTx/>
              <a:buFontTx/>
              <a:buNone/>
            </a:pPr>
            <a:r>
              <a:rPr lang="es-EC" altLang="es-EC" sz="4800" b="1" dirty="0">
                <a:latin typeface="Calibri" panose="020F0502020204030204" pitchFamily="34" charset="0"/>
              </a:rPr>
              <a:t>2017</a:t>
            </a:r>
            <a:endParaRPr lang="es-EC" altLang="es-EC" sz="4800" b="1" dirty="0">
              <a:latin typeface="Calibri" panose="020F0502020204030204" pitchFamily="34" charset="0"/>
            </a:endParaRPr>
          </a:p>
        </p:txBody>
      </p:sp>
    </p:spTree>
    <p:extLst>
      <p:ext uri="{BB962C8B-B14F-4D97-AF65-F5344CB8AC3E}">
        <p14:creationId xmlns:p14="http://schemas.microsoft.com/office/powerpoint/2010/main" val="400785776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oup 1"/>
          <p:cNvGraphicFramePr>
            <a:graphicFrameLocks noGrp="1"/>
          </p:cNvGraphicFramePr>
          <p:nvPr>
            <p:extLst>
              <p:ext uri="{D42A27DB-BD31-4B8C-83A1-F6EECF244321}">
                <p14:modId xmlns:p14="http://schemas.microsoft.com/office/powerpoint/2010/main" val="2139291612"/>
              </p:ext>
            </p:extLst>
          </p:nvPr>
        </p:nvGraphicFramePr>
        <p:xfrm>
          <a:off x="1648709" y="1203919"/>
          <a:ext cx="8580438" cy="2159939"/>
        </p:xfrm>
        <a:graphic>
          <a:graphicData uri="http://schemas.openxmlformats.org/drawingml/2006/table">
            <a:tbl>
              <a:tblPr/>
              <a:tblGrid>
                <a:gridCol w="446088"/>
                <a:gridCol w="1096962"/>
                <a:gridCol w="1620838"/>
                <a:gridCol w="1695450"/>
                <a:gridCol w="3721100"/>
              </a:tblGrid>
              <a:tr h="297905">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0" fontAlgn="base" latinLnBrk="0" hangingPunct="0">
                        <a:lnSpc>
                          <a:spcPct val="8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endParaRPr kumimoji="0" lang="es-EC" altLang="es-EC" sz="1600" b="0" i="0" u="none" strike="noStrike" cap="none" normalizeH="0" baseline="0" dirty="0" smtClean="0">
                        <a:ln>
                          <a:noFill/>
                        </a:ln>
                        <a:solidFill>
                          <a:srgbClr val="000000"/>
                        </a:solidFill>
                        <a:effectLst/>
                        <a:latin typeface="Times New Roman" panose="02020603050405020304" pitchFamily="18" charset="0"/>
                        <a:ea typeface="Microsoft YaHei" panose="020B0503020204020204" pitchFamily="34" charset="-122"/>
                        <a:cs typeface="Segoe UI" panose="020B0502040204020203" pitchFamily="34" charset="0"/>
                      </a:endParaRPr>
                    </a:p>
                  </a:txBody>
                  <a:tcPr marL="0" marR="0" marT="158223" marB="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729FCF"/>
                    </a:solidFill>
                  </a:tcPr>
                </a:tc>
                <a:tc gridSpan="4">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6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PARTICIPACIÓN EN FERIAS Y EVENTOS INTERNACIONAL</a:t>
                      </a:r>
                    </a:p>
                  </a:txBody>
                  <a:tcPr marL="90000" marR="90000" marT="45011" marB="4501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ES"/>
                    </a:p>
                  </a:txBody>
                  <a:tcPr/>
                </a:tc>
                <a:tc hMerge="1">
                  <a:txBody>
                    <a:bodyPr/>
                    <a:lstStyle/>
                    <a:p>
                      <a:endParaRPr lang="es-ES"/>
                    </a:p>
                  </a:txBody>
                  <a:tcPr/>
                </a:tc>
                <a:tc hMerge="1">
                  <a:txBody>
                    <a:bodyPr/>
                    <a:lstStyle/>
                    <a:p>
                      <a:endParaRPr lang="es-ES"/>
                    </a:p>
                  </a:txBody>
                  <a:tcPr/>
                </a:tc>
              </a:tr>
              <a:tr h="254162">
                <a:tc gridSpan="2">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EVENTO</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S"/>
                    </a:p>
                  </a:txBody>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LUGAR</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FECHA</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RESULTADOS</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773796">
                <a:tc gridSpan="2">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FITUR </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S"/>
                    </a:p>
                  </a:txBody>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Madrid – España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18 – 22  enero</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Participación de Quito a través del soporte a reuniones con tour operadores turísticos y otros actores de la industria para explorar opciones de alianzas estratégicas y/o cooperados.</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773796">
                <a:tc gridSpan="2">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ANATO </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S"/>
                    </a:p>
                  </a:txBody>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Bogotá – Colombia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1 – 3  marzo</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Participación de Quito a través del soporte a reuniones con tour operadores turísticos y otros actores de la industria Colombiana, para explorar opciones de alianzas estratégicas y/o cooperados.</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bl>
          </a:graphicData>
        </a:graphic>
      </p:graphicFrame>
      <p:graphicFrame>
        <p:nvGraphicFramePr>
          <p:cNvPr id="11" name="Group 1"/>
          <p:cNvGraphicFramePr>
            <a:graphicFrameLocks noGrp="1"/>
          </p:cNvGraphicFramePr>
          <p:nvPr>
            <p:extLst>
              <p:ext uri="{D42A27DB-BD31-4B8C-83A1-F6EECF244321}">
                <p14:modId xmlns:p14="http://schemas.microsoft.com/office/powerpoint/2010/main" val="100021704"/>
              </p:ext>
            </p:extLst>
          </p:nvPr>
        </p:nvGraphicFramePr>
        <p:xfrm>
          <a:off x="1639567" y="3421840"/>
          <a:ext cx="8580438" cy="1640507"/>
        </p:xfrm>
        <a:graphic>
          <a:graphicData uri="http://schemas.openxmlformats.org/drawingml/2006/table">
            <a:tbl>
              <a:tblPr/>
              <a:tblGrid>
                <a:gridCol w="1543050"/>
                <a:gridCol w="1620838"/>
                <a:gridCol w="1695450"/>
                <a:gridCol w="3721100"/>
              </a:tblGrid>
              <a:tr h="733480">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ITB </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Berlín – Alemania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8 – 12  marzo</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Participación de Quito como </a:t>
                      </a: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xo</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-expositor en el stand Ecuador, se atendieron a alrededor de 50 citas de trabajo con representantes del </a:t>
                      </a: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trade</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turístico y medios de prensa de Alemania y Europa en general.</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733480">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Experience</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Latin</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America</a:t>
                      </a:r>
                      <a:endPar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endParaRP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Londres – Reino Unido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12-14 Junio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Participación de Quito en el encuentro empresarial organizado por LATA (</a:t>
                      </a: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Latin</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America</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Travel</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Association</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que reúne al </a:t>
                      </a: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trade</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turístico británico. Se mantuvo un promedio de 30 citas de trabajo, fortalecidas con una presentación de destino dado en marco del evento.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441302117"/>
              </p:ext>
            </p:extLst>
          </p:nvPr>
        </p:nvGraphicFramePr>
        <p:xfrm>
          <a:off x="1636009" y="5062123"/>
          <a:ext cx="8580438" cy="1060220"/>
        </p:xfrm>
        <a:graphic>
          <a:graphicData uri="http://schemas.openxmlformats.org/drawingml/2006/table">
            <a:tbl>
              <a:tblPr/>
              <a:tblGrid>
                <a:gridCol w="1543050"/>
                <a:gridCol w="1620838"/>
                <a:gridCol w="1695450"/>
                <a:gridCol w="3721100"/>
              </a:tblGrid>
              <a:tr h="733480">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Birdfair</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Rutland – Reino Unido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18-20 agosto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Participación de Quito como expositor en la feria especializada de Aves, se atendió a público en general, prensa y </a:t>
                      </a: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trade</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del Reino Unido interesados en </a:t>
                      </a:r>
                      <a:r>
                        <a:rPr kumimoji="0" lang="es-EC" altLang="es-EC" sz="105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birdwatching</a:t>
                      </a:r>
                      <a:r>
                        <a:rPr kumimoji="0" lang="es-EC" altLang="es-EC" sz="105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se contó también con la participación de Juan Freile, un experto en aves de Ecuador, quien brindó la conferencia: </a:t>
                      </a:r>
                      <a:r>
                        <a:rPr lang="en-US" sz="1050" b="1" i="1" kern="1200" dirty="0" smtClean="0">
                          <a:solidFill>
                            <a:srgbClr val="000000"/>
                          </a:solidFill>
                          <a:effectLst/>
                          <a:latin typeface="Arial" panose="020B0604020202020204" pitchFamily="34" charset="0"/>
                          <a:ea typeface="DejaVu Sans" charset="0"/>
                          <a:cs typeface="DejaVu Sans" charset="0"/>
                        </a:rPr>
                        <a:t>“Boogie birds and other gems at a capital city’s outskirts”</a:t>
                      </a:r>
                      <a:r>
                        <a:rPr lang="en-US" sz="1050" b="1" i="1" kern="1200" baseline="0" dirty="0" smtClean="0">
                          <a:solidFill>
                            <a:srgbClr val="000000"/>
                          </a:solidFill>
                          <a:effectLst/>
                          <a:latin typeface="Arial" panose="020B0604020202020204" pitchFamily="34" charset="0"/>
                          <a:ea typeface="DejaVu Sans" charset="0"/>
                          <a:cs typeface="DejaVu Sans" charset="0"/>
                        </a:rPr>
                        <a:t> </a:t>
                      </a:r>
                      <a:r>
                        <a:rPr lang="en-US" sz="1050" b="0" i="0" kern="1200" baseline="0" dirty="0" err="1" smtClean="0">
                          <a:solidFill>
                            <a:srgbClr val="000000"/>
                          </a:solidFill>
                          <a:effectLst/>
                          <a:latin typeface="Arial" panose="020B0604020202020204" pitchFamily="34" charset="0"/>
                          <a:ea typeface="DejaVu Sans" charset="0"/>
                          <a:cs typeface="DejaVu Sans" charset="0"/>
                        </a:rPr>
                        <a:t>en</a:t>
                      </a:r>
                      <a:r>
                        <a:rPr lang="en-US" sz="1050" b="0" i="0" kern="1200" baseline="0" dirty="0" smtClean="0">
                          <a:solidFill>
                            <a:srgbClr val="000000"/>
                          </a:solidFill>
                          <a:effectLst/>
                          <a:latin typeface="Arial" panose="020B0604020202020204" pitchFamily="34" charset="0"/>
                          <a:ea typeface="DejaVu Sans" charset="0"/>
                          <a:cs typeface="DejaVu Sans" charset="0"/>
                        </a:rPr>
                        <a:t> </a:t>
                      </a:r>
                      <a:r>
                        <a:rPr lang="en-US" sz="1050" b="0" i="0" kern="1200" baseline="0" dirty="0" err="1" smtClean="0">
                          <a:solidFill>
                            <a:srgbClr val="000000"/>
                          </a:solidFill>
                          <a:effectLst/>
                          <a:latin typeface="Arial" panose="020B0604020202020204" pitchFamily="34" charset="0"/>
                          <a:ea typeface="DejaVu Sans" charset="0"/>
                          <a:cs typeface="DejaVu Sans" charset="0"/>
                        </a:rPr>
                        <a:t>marco</a:t>
                      </a:r>
                      <a:r>
                        <a:rPr lang="en-US" sz="1050" b="0" i="0" kern="1200" baseline="0" dirty="0" smtClean="0">
                          <a:solidFill>
                            <a:srgbClr val="000000"/>
                          </a:solidFill>
                          <a:effectLst/>
                          <a:latin typeface="Arial" panose="020B0604020202020204" pitchFamily="34" charset="0"/>
                          <a:ea typeface="DejaVu Sans" charset="0"/>
                          <a:cs typeface="DejaVu Sans" charset="0"/>
                        </a:rPr>
                        <a:t> de la feria. </a:t>
                      </a:r>
                      <a:endParaRPr lang="es-EC" altLang="es-EC" sz="1050" b="0" i="0" kern="1200" dirty="0" smtClean="0">
                        <a:solidFill>
                          <a:srgbClr val="000000"/>
                        </a:solidFill>
                        <a:effectLst/>
                        <a:latin typeface="Arial" panose="020B0604020202020204" pitchFamily="34" charset="0"/>
                        <a:ea typeface="DejaVu Sans" charset="0"/>
                        <a:cs typeface="DejaVu Sans" charset="0"/>
                      </a:endParaRP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bl>
          </a:graphicData>
        </a:graphic>
      </p:graphicFrame>
    </p:spTree>
    <p:extLst>
      <p:ext uri="{BB962C8B-B14F-4D97-AF65-F5344CB8AC3E}">
        <p14:creationId xmlns:p14="http://schemas.microsoft.com/office/powerpoint/2010/main" val="4238789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
          <p:cNvGraphicFramePr>
            <a:graphicFrameLocks noGrp="1"/>
          </p:cNvGraphicFramePr>
          <p:nvPr>
            <p:extLst>
              <p:ext uri="{D42A27DB-BD31-4B8C-83A1-F6EECF244321}">
                <p14:modId xmlns:p14="http://schemas.microsoft.com/office/powerpoint/2010/main" val="913621007"/>
              </p:ext>
            </p:extLst>
          </p:nvPr>
        </p:nvGraphicFramePr>
        <p:xfrm>
          <a:off x="1919536" y="764274"/>
          <a:ext cx="8220752" cy="3463061"/>
        </p:xfrm>
        <a:graphic>
          <a:graphicData uri="http://schemas.openxmlformats.org/drawingml/2006/table">
            <a:tbl>
              <a:tblPr/>
              <a:tblGrid>
                <a:gridCol w="427388"/>
                <a:gridCol w="446922"/>
                <a:gridCol w="1009913"/>
                <a:gridCol w="973410"/>
                <a:gridCol w="5363119"/>
              </a:tblGrid>
              <a:tr h="603447">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0" fontAlgn="base" latinLnBrk="0" hangingPunct="0">
                        <a:lnSpc>
                          <a:spcPct val="8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s-EC" altLang="es-EC" sz="2400" b="0" i="0" u="none" strike="noStrike" cap="none" normalizeH="0" baseline="0" dirty="0" smtClean="0">
                        <a:ln>
                          <a:noFill/>
                        </a:ln>
                        <a:solidFill>
                          <a:srgbClr val="000000"/>
                        </a:solidFill>
                        <a:effectLst/>
                        <a:latin typeface="Times New Roman" panose="02020603050405020304" pitchFamily="18" charset="0"/>
                        <a:ea typeface="Microsoft YaHei" panose="020B0503020204020204" pitchFamily="34" charset="-122"/>
                        <a:cs typeface="Segoe UI" panose="020B0502040204020203" pitchFamily="34" charset="0"/>
                      </a:endParaRPr>
                    </a:p>
                  </a:txBody>
                  <a:tcPr marL="0" marR="0" marT="158223" marB="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729FCF"/>
                    </a:solidFill>
                  </a:tcPr>
                </a:tc>
                <a:tc gridSpan="4">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24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PARTICIPACIÓN EN FERIAS Y EVENTOS INTERNACIONAL</a:t>
                      </a:r>
                    </a:p>
                  </a:txBody>
                  <a:tcPr marL="90000" marR="90000" marT="45011" marB="4501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EC"/>
                    </a:p>
                  </a:txBody>
                  <a:tcPr/>
                </a:tc>
                <a:tc hMerge="1">
                  <a:txBody>
                    <a:bodyPr/>
                    <a:lstStyle/>
                    <a:p>
                      <a:endParaRPr lang="es-EC"/>
                    </a:p>
                  </a:txBody>
                  <a:tcPr/>
                </a:tc>
                <a:tc hMerge="1">
                  <a:txBody>
                    <a:bodyPr/>
                    <a:lstStyle/>
                    <a:p>
                      <a:endParaRPr lang="es-EC"/>
                    </a:p>
                  </a:txBody>
                  <a:tcPr/>
                </a:tc>
              </a:tr>
              <a:tr h="230682">
                <a:tc gridSpan="2">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EVENTO</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C"/>
                    </a:p>
                  </a:txBody>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LUGAR</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FECHA</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RESULTADOS</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597164">
                <a:tc gridSpan="2">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TMLA</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C"/>
                    </a:p>
                  </a:txBody>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Guayaquil – Ecuador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13-15 septiembre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Participación de Quito como expositor en la feria especializada </a:t>
                      </a:r>
                      <a:r>
                        <a:rPr kumimoji="0" lang="es-ES"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en productos de </a:t>
                      </a:r>
                      <a:r>
                        <a:rPr kumimoji="0" lang="es-ES" altLang="es-EC" sz="10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latinoamerica</a:t>
                      </a:r>
                      <a:r>
                        <a:rPr kumimoji="0" lang="es-ES"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con compradores en su mayoría de Estados Unidos, Canadá y Reino Unido</a:t>
                      </a:r>
                      <a:r>
                        <a:rPr lang="en-US" sz="1000" b="0" i="0" kern="1200" baseline="0" dirty="0" smtClean="0">
                          <a:solidFill>
                            <a:srgbClr val="000000"/>
                          </a:solidFill>
                          <a:effectLst/>
                          <a:latin typeface="Arial" panose="020B0604020202020204" pitchFamily="34" charset="0"/>
                          <a:ea typeface="DejaVu Sans" charset="0"/>
                          <a:cs typeface="DejaVu Sans" charset="0"/>
                        </a:rPr>
                        <a:t>. </a:t>
                      </a:r>
                      <a:r>
                        <a:rPr lang="en-US" sz="1000" b="0" i="0" kern="1200" baseline="0" dirty="0" err="1" smtClean="0">
                          <a:solidFill>
                            <a:srgbClr val="000000"/>
                          </a:solidFill>
                          <a:effectLst/>
                          <a:latin typeface="Arial" panose="020B0604020202020204" pitchFamily="34" charset="0"/>
                          <a:ea typeface="DejaVu Sans" charset="0"/>
                          <a:cs typeface="DejaVu Sans" charset="0"/>
                        </a:rPr>
                        <a:t>Es</a:t>
                      </a:r>
                      <a:r>
                        <a:rPr lang="en-US" sz="1000" b="0" i="0" kern="1200" baseline="0" dirty="0" smtClean="0">
                          <a:solidFill>
                            <a:srgbClr val="000000"/>
                          </a:solidFill>
                          <a:effectLst/>
                          <a:latin typeface="Arial" panose="020B0604020202020204" pitchFamily="34" charset="0"/>
                          <a:ea typeface="DejaVu Sans" charset="0"/>
                          <a:cs typeface="DejaVu Sans" charset="0"/>
                        </a:rPr>
                        <a:t> </a:t>
                      </a:r>
                      <a:r>
                        <a:rPr lang="en-US" sz="1000" b="0" i="0" kern="1200" baseline="0" dirty="0" err="1" smtClean="0">
                          <a:solidFill>
                            <a:srgbClr val="000000"/>
                          </a:solidFill>
                          <a:effectLst/>
                          <a:latin typeface="Arial" panose="020B0604020202020204" pitchFamily="34" charset="0"/>
                          <a:ea typeface="DejaVu Sans" charset="0"/>
                          <a:cs typeface="DejaVu Sans" charset="0"/>
                        </a:rPr>
                        <a:t>una</a:t>
                      </a:r>
                      <a:r>
                        <a:rPr lang="en-US" sz="1000" b="0" i="0" kern="1200" baseline="0" dirty="0" smtClean="0">
                          <a:solidFill>
                            <a:srgbClr val="000000"/>
                          </a:solidFill>
                          <a:effectLst/>
                          <a:latin typeface="Arial" panose="020B0604020202020204" pitchFamily="34" charset="0"/>
                          <a:ea typeface="DejaVu Sans" charset="0"/>
                          <a:cs typeface="DejaVu Sans" charset="0"/>
                        </a:rPr>
                        <a:t> de </a:t>
                      </a:r>
                      <a:r>
                        <a:rPr lang="en-US" sz="1000" b="0" i="0" kern="1200" baseline="0" dirty="0" err="1" smtClean="0">
                          <a:solidFill>
                            <a:srgbClr val="000000"/>
                          </a:solidFill>
                          <a:effectLst/>
                          <a:latin typeface="Arial" panose="020B0604020202020204" pitchFamily="34" charset="0"/>
                          <a:ea typeface="DejaVu Sans" charset="0"/>
                          <a:cs typeface="DejaVu Sans" charset="0"/>
                        </a:rPr>
                        <a:t>las</a:t>
                      </a:r>
                      <a:r>
                        <a:rPr lang="en-US" sz="1000" b="0" i="0" kern="1200" baseline="0" dirty="0" smtClean="0">
                          <a:solidFill>
                            <a:srgbClr val="000000"/>
                          </a:solidFill>
                          <a:effectLst/>
                          <a:latin typeface="Arial" panose="020B0604020202020204" pitchFamily="34" charset="0"/>
                          <a:ea typeface="DejaVu Sans" charset="0"/>
                          <a:cs typeface="DejaVu Sans" charset="0"/>
                        </a:rPr>
                        <a:t> ferias mas </a:t>
                      </a:r>
                      <a:r>
                        <a:rPr lang="en-US" sz="1000" b="0" i="0" kern="1200" baseline="0" dirty="0" err="1" smtClean="0">
                          <a:solidFill>
                            <a:srgbClr val="000000"/>
                          </a:solidFill>
                          <a:effectLst/>
                          <a:latin typeface="Arial" panose="020B0604020202020204" pitchFamily="34" charset="0"/>
                          <a:ea typeface="DejaVu Sans" charset="0"/>
                          <a:cs typeface="DejaVu Sans" charset="0"/>
                        </a:rPr>
                        <a:t>importantes</a:t>
                      </a:r>
                      <a:r>
                        <a:rPr lang="en-US" sz="1000" b="0" i="0" kern="1200" baseline="0" dirty="0" smtClean="0">
                          <a:solidFill>
                            <a:srgbClr val="000000"/>
                          </a:solidFill>
                          <a:effectLst/>
                          <a:latin typeface="Arial" panose="020B0604020202020204" pitchFamily="34" charset="0"/>
                          <a:ea typeface="DejaVu Sans" charset="0"/>
                          <a:cs typeface="DejaVu Sans" charset="0"/>
                        </a:rPr>
                        <a:t> del sector </a:t>
                      </a:r>
                      <a:r>
                        <a:rPr lang="en-US" sz="1000" b="0" i="0" kern="1200" baseline="0" dirty="0" err="1" smtClean="0">
                          <a:solidFill>
                            <a:srgbClr val="000000"/>
                          </a:solidFill>
                          <a:effectLst/>
                          <a:latin typeface="Arial" panose="020B0604020202020204" pitchFamily="34" charset="0"/>
                          <a:ea typeface="DejaVu Sans" charset="0"/>
                          <a:cs typeface="DejaVu Sans" charset="0"/>
                        </a:rPr>
                        <a:t>turístico</a:t>
                      </a:r>
                      <a:r>
                        <a:rPr lang="en-US" sz="1000" b="0" i="0" kern="1200" baseline="0" dirty="0" smtClean="0">
                          <a:solidFill>
                            <a:srgbClr val="000000"/>
                          </a:solidFill>
                          <a:effectLst/>
                          <a:latin typeface="Arial" panose="020B0604020202020204" pitchFamily="34" charset="0"/>
                          <a:ea typeface="DejaVu Sans" charset="0"/>
                          <a:cs typeface="DejaVu Sans" charset="0"/>
                        </a:rPr>
                        <a:t> y </a:t>
                      </a:r>
                      <a:r>
                        <a:rPr lang="en-US" sz="1000" b="0" i="0" kern="1200" baseline="0" dirty="0" err="1" smtClean="0">
                          <a:solidFill>
                            <a:srgbClr val="000000"/>
                          </a:solidFill>
                          <a:effectLst/>
                          <a:latin typeface="Arial" panose="020B0604020202020204" pitchFamily="34" charset="0"/>
                          <a:ea typeface="DejaVu Sans" charset="0"/>
                          <a:cs typeface="DejaVu Sans" charset="0"/>
                        </a:rPr>
                        <a:t>que</a:t>
                      </a:r>
                      <a:r>
                        <a:rPr lang="en-US" sz="1000" b="0" i="0" kern="1200" baseline="0" dirty="0" smtClean="0">
                          <a:solidFill>
                            <a:srgbClr val="000000"/>
                          </a:solidFill>
                          <a:effectLst/>
                          <a:latin typeface="Arial" panose="020B0604020202020204" pitchFamily="34" charset="0"/>
                          <a:ea typeface="DejaVu Sans" charset="0"/>
                          <a:cs typeface="DejaVu Sans" charset="0"/>
                        </a:rPr>
                        <a:t> </a:t>
                      </a:r>
                      <a:r>
                        <a:rPr lang="en-US" sz="1000" b="0" i="0" kern="1200" baseline="0" dirty="0" err="1" smtClean="0">
                          <a:solidFill>
                            <a:srgbClr val="000000"/>
                          </a:solidFill>
                          <a:effectLst/>
                          <a:latin typeface="Arial" panose="020B0604020202020204" pitchFamily="34" charset="0"/>
                          <a:ea typeface="DejaVu Sans" charset="0"/>
                          <a:cs typeface="DejaVu Sans" charset="0"/>
                        </a:rPr>
                        <a:t>este</a:t>
                      </a:r>
                      <a:r>
                        <a:rPr lang="en-US" sz="1000" b="0" i="0" kern="1200" baseline="0" dirty="0" smtClean="0">
                          <a:solidFill>
                            <a:srgbClr val="000000"/>
                          </a:solidFill>
                          <a:effectLst/>
                          <a:latin typeface="Arial" panose="020B0604020202020204" pitchFamily="34" charset="0"/>
                          <a:ea typeface="DejaVu Sans" charset="0"/>
                          <a:cs typeface="DejaVu Sans" charset="0"/>
                        </a:rPr>
                        <a:t> </a:t>
                      </a:r>
                      <a:r>
                        <a:rPr lang="en-US" sz="1000" b="0" i="0" kern="1200" baseline="0" dirty="0" err="1" smtClean="0">
                          <a:solidFill>
                            <a:srgbClr val="000000"/>
                          </a:solidFill>
                          <a:effectLst/>
                          <a:latin typeface="Arial" panose="020B0604020202020204" pitchFamily="34" charset="0"/>
                          <a:ea typeface="DejaVu Sans" charset="0"/>
                          <a:cs typeface="DejaVu Sans" charset="0"/>
                        </a:rPr>
                        <a:t>año</a:t>
                      </a:r>
                      <a:r>
                        <a:rPr lang="en-US" sz="1000" b="0" i="0" kern="1200" baseline="0" dirty="0" smtClean="0">
                          <a:solidFill>
                            <a:srgbClr val="000000"/>
                          </a:solidFill>
                          <a:effectLst/>
                          <a:latin typeface="Arial" panose="020B0604020202020204" pitchFamily="34" charset="0"/>
                          <a:ea typeface="DejaVu Sans" charset="0"/>
                          <a:cs typeface="DejaVu Sans" charset="0"/>
                        </a:rPr>
                        <a:t> </a:t>
                      </a:r>
                      <a:r>
                        <a:rPr lang="en-US" sz="1000" b="0" i="0" kern="1200" baseline="0" dirty="0" err="1" smtClean="0">
                          <a:solidFill>
                            <a:srgbClr val="000000"/>
                          </a:solidFill>
                          <a:effectLst/>
                          <a:latin typeface="Arial" panose="020B0604020202020204" pitchFamily="34" charset="0"/>
                          <a:ea typeface="DejaVu Sans" charset="0"/>
                          <a:cs typeface="DejaVu Sans" charset="0"/>
                        </a:rPr>
                        <a:t>tuvo</a:t>
                      </a:r>
                      <a:r>
                        <a:rPr lang="en-US" sz="1000" b="0" i="0" kern="1200" baseline="0" dirty="0" smtClean="0">
                          <a:solidFill>
                            <a:srgbClr val="000000"/>
                          </a:solidFill>
                          <a:effectLst/>
                          <a:latin typeface="Arial" panose="020B0604020202020204" pitchFamily="34" charset="0"/>
                          <a:ea typeface="DejaVu Sans" charset="0"/>
                          <a:cs typeface="DejaVu Sans" charset="0"/>
                        </a:rPr>
                        <a:t> </a:t>
                      </a:r>
                      <a:r>
                        <a:rPr lang="en-US" sz="1000" b="0" i="0" kern="1200" baseline="0" dirty="0" err="1" smtClean="0">
                          <a:solidFill>
                            <a:srgbClr val="000000"/>
                          </a:solidFill>
                          <a:effectLst/>
                          <a:latin typeface="Arial" panose="020B0604020202020204" pitchFamily="34" charset="0"/>
                          <a:ea typeface="DejaVu Sans" charset="0"/>
                          <a:cs typeface="DejaVu Sans" charset="0"/>
                        </a:rPr>
                        <a:t>sede</a:t>
                      </a:r>
                      <a:r>
                        <a:rPr lang="en-US" sz="1000" b="0" i="0" kern="1200" baseline="0" dirty="0" smtClean="0">
                          <a:solidFill>
                            <a:srgbClr val="000000"/>
                          </a:solidFill>
                          <a:effectLst/>
                          <a:latin typeface="Arial" panose="020B0604020202020204" pitchFamily="34" charset="0"/>
                          <a:ea typeface="DejaVu Sans" charset="0"/>
                          <a:cs typeface="DejaVu Sans" charset="0"/>
                        </a:rPr>
                        <a:t> en la ciudad de Guayaquil. El stand de Quito </a:t>
                      </a:r>
                      <a:r>
                        <a:rPr lang="en-US" sz="1000" b="0" i="0" kern="1200" baseline="0" dirty="0" err="1" smtClean="0">
                          <a:solidFill>
                            <a:srgbClr val="000000"/>
                          </a:solidFill>
                          <a:effectLst/>
                          <a:latin typeface="Arial" panose="020B0604020202020204" pitchFamily="34" charset="0"/>
                          <a:ea typeface="DejaVu Sans" charset="0"/>
                          <a:cs typeface="DejaVu Sans" charset="0"/>
                        </a:rPr>
                        <a:t>mostró</a:t>
                      </a:r>
                      <a:r>
                        <a:rPr lang="en-US" sz="1000" b="0" i="0" kern="1200" baseline="0" dirty="0" smtClean="0">
                          <a:solidFill>
                            <a:srgbClr val="000000"/>
                          </a:solidFill>
                          <a:effectLst/>
                          <a:latin typeface="Arial" panose="020B0604020202020204" pitchFamily="34" charset="0"/>
                          <a:ea typeface="DejaVu Sans" charset="0"/>
                          <a:cs typeface="DejaVu Sans" charset="0"/>
                        </a:rPr>
                        <a:t> los </a:t>
                      </a:r>
                      <a:r>
                        <a:rPr lang="en-US" sz="1000" b="0" i="0" kern="1200" baseline="0" dirty="0" err="1" smtClean="0">
                          <a:solidFill>
                            <a:srgbClr val="000000"/>
                          </a:solidFill>
                          <a:effectLst/>
                          <a:latin typeface="Arial" panose="020B0604020202020204" pitchFamily="34" charset="0"/>
                          <a:ea typeface="DejaVu Sans" charset="0"/>
                          <a:cs typeface="DejaVu Sans" charset="0"/>
                        </a:rPr>
                        <a:t>juegos</a:t>
                      </a:r>
                      <a:r>
                        <a:rPr lang="en-US" sz="1000" b="0" i="0" kern="1200" baseline="0" dirty="0" smtClean="0">
                          <a:solidFill>
                            <a:srgbClr val="000000"/>
                          </a:solidFill>
                          <a:effectLst/>
                          <a:latin typeface="Arial" panose="020B0604020202020204" pitchFamily="34" charset="0"/>
                          <a:ea typeface="DejaVu Sans" charset="0"/>
                          <a:cs typeface="DejaVu Sans" charset="0"/>
                        </a:rPr>
                        <a:t> </a:t>
                      </a:r>
                      <a:r>
                        <a:rPr lang="en-US" sz="1000" b="0" i="0" kern="1200" baseline="0" dirty="0" err="1" smtClean="0">
                          <a:solidFill>
                            <a:srgbClr val="000000"/>
                          </a:solidFill>
                          <a:effectLst/>
                          <a:latin typeface="Arial" panose="020B0604020202020204" pitchFamily="34" charset="0"/>
                          <a:ea typeface="DejaVu Sans" charset="0"/>
                          <a:cs typeface="DejaVu Sans" charset="0"/>
                        </a:rPr>
                        <a:t>tradicionales</a:t>
                      </a:r>
                      <a:r>
                        <a:rPr lang="en-US" sz="1000" b="0" i="0" kern="1200" baseline="0" dirty="0" smtClean="0">
                          <a:solidFill>
                            <a:srgbClr val="000000"/>
                          </a:solidFill>
                          <a:effectLst/>
                          <a:latin typeface="Arial" panose="020B0604020202020204" pitchFamily="34" charset="0"/>
                          <a:ea typeface="DejaVu Sans" charset="0"/>
                          <a:cs typeface="DejaVu Sans" charset="0"/>
                        </a:rPr>
                        <a:t>, </a:t>
                      </a:r>
                      <a:r>
                        <a:rPr lang="en-US" sz="1000" b="0" i="0" kern="1200" baseline="0" dirty="0" err="1" smtClean="0">
                          <a:solidFill>
                            <a:srgbClr val="000000"/>
                          </a:solidFill>
                          <a:effectLst/>
                          <a:latin typeface="Arial" panose="020B0604020202020204" pitchFamily="34" charset="0"/>
                          <a:ea typeface="DejaVu Sans" charset="0"/>
                          <a:cs typeface="DejaVu Sans" charset="0"/>
                        </a:rPr>
                        <a:t>helados</a:t>
                      </a:r>
                      <a:r>
                        <a:rPr lang="en-US" sz="1000" b="0" i="0" kern="1200" baseline="0" dirty="0" smtClean="0">
                          <a:solidFill>
                            <a:srgbClr val="000000"/>
                          </a:solidFill>
                          <a:effectLst/>
                          <a:latin typeface="Arial" panose="020B0604020202020204" pitchFamily="34" charset="0"/>
                          <a:ea typeface="DejaVu Sans" charset="0"/>
                          <a:cs typeface="DejaVu Sans" charset="0"/>
                        </a:rPr>
                        <a:t> de </a:t>
                      </a:r>
                      <a:r>
                        <a:rPr lang="en-US" sz="1000" b="0" i="0" kern="1200" baseline="0" dirty="0" err="1" smtClean="0">
                          <a:solidFill>
                            <a:srgbClr val="000000"/>
                          </a:solidFill>
                          <a:effectLst/>
                          <a:latin typeface="Arial" panose="020B0604020202020204" pitchFamily="34" charset="0"/>
                          <a:ea typeface="DejaVu Sans" charset="0"/>
                          <a:cs typeface="DejaVu Sans" charset="0"/>
                        </a:rPr>
                        <a:t>paila</a:t>
                      </a:r>
                      <a:r>
                        <a:rPr lang="en-US" sz="1000" b="0" i="0" kern="1200" baseline="0" dirty="0" smtClean="0">
                          <a:solidFill>
                            <a:srgbClr val="000000"/>
                          </a:solidFill>
                          <a:effectLst/>
                          <a:latin typeface="Arial" panose="020B0604020202020204" pitchFamily="34" charset="0"/>
                          <a:ea typeface="DejaVu Sans" charset="0"/>
                          <a:cs typeface="DejaVu Sans" charset="0"/>
                        </a:rPr>
                        <a:t>, </a:t>
                      </a:r>
                      <a:r>
                        <a:rPr lang="en-US" sz="1000" b="0" i="0" kern="1200" baseline="0" dirty="0" err="1" smtClean="0">
                          <a:solidFill>
                            <a:srgbClr val="000000"/>
                          </a:solidFill>
                          <a:effectLst/>
                          <a:latin typeface="Arial" panose="020B0604020202020204" pitchFamily="34" charset="0"/>
                          <a:ea typeface="DejaVu Sans" charset="0"/>
                          <a:cs typeface="DejaVu Sans" charset="0"/>
                        </a:rPr>
                        <a:t>centro</a:t>
                      </a:r>
                      <a:r>
                        <a:rPr lang="en-US" sz="1000" b="0" i="0" kern="1200" baseline="0" dirty="0" smtClean="0">
                          <a:solidFill>
                            <a:srgbClr val="000000"/>
                          </a:solidFill>
                          <a:effectLst/>
                          <a:latin typeface="Arial" panose="020B0604020202020204" pitchFamily="34" charset="0"/>
                          <a:ea typeface="DejaVu Sans" charset="0"/>
                          <a:cs typeface="DejaVu Sans" charset="0"/>
                        </a:rPr>
                        <a:t> </a:t>
                      </a:r>
                      <a:r>
                        <a:rPr lang="en-US" sz="1000" b="0" i="0" kern="1200" baseline="0" dirty="0" err="1" smtClean="0">
                          <a:solidFill>
                            <a:srgbClr val="000000"/>
                          </a:solidFill>
                          <a:effectLst/>
                          <a:latin typeface="Arial" panose="020B0604020202020204" pitchFamily="34" charset="0"/>
                          <a:ea typeface="DejaVu Sans" charset="0"/>
                          <a:cs typeface="DejaVu Sans" charset="0"/>
                        </a:rPr>
                        <a:t>histórico</a:t>
                      </a:r>
                      <a:r>
                        <a:rPr lang="en-US" sz="1000" b="0" i="0" kern="1200" baseline="0" dirty="0" smtClean="0">
                          <a:solidFill>
                            <a:srgbClr val="000000"/>
                          </a:solidFill>
                          <a:effectLst/>
                          <a:latin typeface="Arial" panose="020B0604020202020204" pitchFamily="34" charset="0"/>
                          <a:ea typeface="DejaVu Sans" charset="0"/>
                          <a:cs typeface="DejaVu Sans" charset="0"/>
                        </a:rPr>
                        <a:t> y </a:t>
                      </a:r>
                      <a:r>
                        <a:rPr lang="en-US" sz="1000" b="0" i="0" kern="1200" baseline="0" dirty="0" err="1" smtClean="0">
                          <a:solidFill>
                            <a:srgbClr val="000000"/>
                          </a:solidFill>
                          <a:effectLst/>
                          <a:latin typeface="Arial" panose="020B0604020202020204" pitchFamily="34" charset="0"/>
                          <a:ea typeface="DejaVu Sans" charset="0"/>
                          <a:cs typeface="DejaVu Sans" charset="0"/>
                        </a:rPr>
                        <a:t>bosque</a:t>
                      </a:r>
                      <a:r>
                        <a:rPr lang="en-US" sz="1000" b="0" i="0" kern="1200" baseline="0" dirty="0" smtClean="0">
                          <a:solidFill>
                            <a:srgbClr val="000000"/>
                          </a:solidFill>
                          <a:effectLst/>
                          <a:latin typeface="Arial" panose="020B0604020202020204" pitchFamily="34" charset="0"/>
                          <a:ea typeface="DejaVu Sans" charset="0"/>
                          <a:cs typeface="DejaVu Sans" charset="0"/>
                        </a:rPr>
                        <a:t> </a:t>
                      </a:r>
                      <a:r>
                        <a:rPr lang="en-US" sz="1000" b="0" i="0" kern="1200" baseline="0" dirty="0" err="1" smtClean="0">
                          <a:solidFill>
                            <a:srgbClr val="000000"/>
                          </a:solidFill>
                          <a:effectLst/>
                          <a:latin typeface="Arial" panose="020B0604020202020204" pitchFamily="34" charset="0"/>
                          <a:ea typeface="DejaVu Sans" charset="0"/>
                          <a:cs typeface="DejaVu Sans" charset="0"/>
                        </a:rPr>
                        <a:t>nublado</a:t>
                      </a:r>
                      <a:r>
                        <a:rPr lang="en-US" sz="1000" b="0" i="0" kern="1200" baseline="0" dirty="0" smtClean="0">
                          <a:solidFill>
                            <a:srgbClr val="000000"/>
                          </a:solidFill>
                          <a:effectLst/>
                          <a:latin typeface="Arial" panose="020B0604020202020204" pitchFamily="34" charset="0"/>
                          <a:ea typeface="DejaVu Sans" charset="0"/>
                          <a:cs typeface="DejaVu Sans" charset="0"/>
                        </a:rPr>
                        <a:t>. </a:t>
                      </a:r>
                      <a:endParaRPr lang="es-EC" altLang="es-EC" sz="1000" b="0" i="0" kern="1200" dirty="0" smtClean="0">
                        <a:solidFill>
                          <a:srgbClr val="000000"/>
                        </a:solidFill>
                        <a:effectLst/>
                        <a:latin typeface="Arial" panose="020B0604020202020204" pitchFamily="34" charset="0"/>
                        <a:ea typeface="DejaVu Sans" charset="0"/>
                        <a:cs typeface="DejaVu Sans" charset="0"/>
                      </a:endParaRP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570961">
                <a:tc gridSpan="2">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ATWS</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C"/>
                    </a:p>
                  </a:txBody>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Salta – Argentina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16-19 octubre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Participación de Quito </a:t>
                      </a:r>
                      <a:r>
                        <a:rPr kumimoji="0" lang="es-ES"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en la participación de la Feria especializada de aventura ATWS (</a:t>
                      </a:r>
                      <a:r>
                        <a:rPr kumimoji="0" lang="es-ES" altLang="es-EC" sz="10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Adventure</a:t>
                      </a:r>
                      <a:r>
                        <a:rPr kumimoji="0" lang="es-ES"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r>
                        <a:rPr kumimoji="0" lang="es-ES" altLang="es-EC" sz="10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Travel</a:t>
                      </a:r>
                      <a:r>
                        <a:rPr kumimoji="0" lang="es-ES"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r>
                        <a:rPr kumimoji="0" lang="es-ES" altLang="es-EC" sz="10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World</a:t>
                      </a:r>
                      <a:r>
                        <a:rPr kumimoji="0" lang="es-ES"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Summit), la misma que tuvo lugar en la ciudad de Salta, Argentina.</a:t>
                      </a:r>
                      <a:endParaRPr lang="es-EC" altLang="es-EC" sz="1000" b="0" i="0" kern="1200" dirty="0" smtClean="0">
                        <a:solidFill>
                          <a:srgbClr val="000000"/>
                        </a:solidFill>
                        <a:effectLst/>
                        <a:latin typeface="Arial" panose="020B0604020202020204" pitchFamily="34" charset="0"/>
                        <a:ea typeface="DejaVu Sans" charset="0"/>
                        <a:cs typeface="DejaVu Sans" charset="0"/>
                      </a:endParaRP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570961">
                <a:tc gridSpan="2">
                  <a:txBody>
                    <a:body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World</a:t>
                      </a: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r>
                        <a:rPr kumimoji="0" lang="es-EC" altLang="es-EC" sz="10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Travel</a:t>
                      </a: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r>
                        <a:rPr kumimoji="0" lang="es-EC" altLang="es-EC" sz="10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Mart</a:t>
                      </a: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C"/>
                    </a:p>
                  </a:txBody>
                  <a:tcPr/>
                </a:tc>
                <a:tc>
                  <a:txBody>
                    <a:body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Londres – Reino Unido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6 – 8 noviembre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C" altLang="es-EC" sz="1000" b="0" i="0" kern="1200" dirty="0" smtClean="0">
                          <a:solidFill>
                            <a:srgbClr val="000000"/>
                          </a:solidFill>
                          <a:effectLst/>
                          <a:latin typeface="Arial" panose="020B0604020202020204" pitchFamily="34" charset="0"/>
                          <a:ea typeface="DejaVu Sans" charset="0"/>
                          <a:cs typeface="DejaVu Sans" charset="0"/>
                        </a:rPr>
                        <a:t>Participación</a:t>
                      </a:r>
                      <a:r>
                        <a:rPr lang="es-EC" altLang="es-EC" sz="1000" b="0" i="0" kern="1200" baseline="0" dirty="0" smtClean="0">
                          <a:solidFill>
                            <a:srgbClr val="000000"/>
                          </a:solidFill>
                          <a:effectLst/>
                          <a:latin typeface="Arial" panose="020B0604020202020204" pitchFamily="34" charset="0"/>
                          <a:ea typeface="DejaVu Sans" charset="0"/>
                          <a:cs typeface="DejaVu Sans" charset="0"/>
                        </a:rPr>
                        <a:t> de Quito en la Feria Turística más importante del mundo WTM 2017, como </a:t>
                      </a:r>
                      <a:r>
                        <a:rPr lang="es-EC" altLang="es-EC" sz="1000" b="0" i="0" kern="1200" baseline="0" dirty="0" err="1" smtClean="0">
                          <a:solidFill>
                            <a:srgbClr val="000000"/>
                          </a:solidFill>
                          <a:effectLst/>
                          <a:latin typeface="Arial" panose="020B0604020202020204" pitchFamily="34" charset="0"/>
                          <a:ea typeface="DejaVu Sans" charset="0"/>
                          <a:cs typeface="DejaVu Sans" charset="0"/>
                        </a:rPr>
                        <a:t>co</a:t>
                      </a:r>
                      <a:r>
                        <a:rPr lang="es-EC" altLang="es-EC" sz="1000" b="0" i="0" kern="1200" baseline="0" dirty="0" smtClean="0">
                          <a:solidFill>
                            <a:srgbClr val="000000"/>
                          </a:solidFill>
                          <a:effectLst/>
                          <a:latin typeface="Arial" panose="020B0604020202020204" pitchFamily="34" charset="0"/>
                          <a:ea typeface="DejaVu Sans" charset="0"/>
                          <a:cs typeface="DejaVu Sans" charset="0"/>
                        </a:rPr>
                        <a:t>-expositores del Ecuador se atendió a más de 30 citas de trabajo entre medios de prensa especializada e industria turística local británica y de Europa.</a:t>
                      </a:r>
                      <a:endParaRPr lang="es-EC" altLang="es-EC" sz="1000" b="0" i="0" kern="1200" dirty="0" smtClean="0">
                        <a:solidFill>
                          <a:srgbClr val="000000"/>
                        </a:solidFill>
                        <a:effectLst/>
                        <a:latin typeface="Arial" panose="020B0604020202020204" pitchFamily="34" charset="0"/>
                        <a:ea typeface="DejaVu Sans" charset="0"/>
                        <a:cs typeface="DejaVu Sans" charset="0"/>
                      </a:endParaRP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570961">
                <a:tc gridSpan="2">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USTOA</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C"/>
                    </a:p>
                  </a:txBody>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1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Hollywood, FL – Argentina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1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27 NOV-01 DIC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1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Participación de Quito </a:t>
                      </a:r>
                      <a:r>
                        <a:rPr kumimoji="0" lang="es-ES" altLang="es-EC" sz="11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en la Feria USTOA, uno de los Eventos mas importantes de Estados Unidos, que reúne a los principales compradores de destinos de ese mercado.</a:t>
                      </a:r>
                      <a:endParaRPr lang="es-EC" altLang="es-EC" sz="1050" b="0" i="0" kern="1200" dirty="0" smtClean="0">
                        <a:solidFill>
                          <a:srgbClr val="000000"/>
                        </a:solidFill>
                        <a:effectLst/>
                        <a:latin typeface="Arial" panose="020B0604020202020204" pitchFamily="34" charset="0"/>
                        <a:ea typeface="DejaVu Sans" charset="0"/>
                        <a:cs typeface="DejaVu Sans" charset="0"/>
                      </a:endParaRP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bl>
          </a:graphicData>
        </a:graphic>
      </p:graphicFrame>
      <p:graphicFrame>
        <p:nvGraphicFramePr>
          <p:cNvPr id="5" name="Group 1"/>
          <p:cNvGraphicFramePr>
            <a:graphicFrameLocks noGrp="1"/>
          </p:cNvGraphicFramePr>
          <p:nvPr>
            <p:extLst>
              <p:ext uri="{D42A27DB-BD31-4B8C-83A1-F6EECF244321}">
                <p14:modId xmlns:p14="http://schemas.microsoft.com/office/powerpoint/2010/main" val="3097096652"/>
              </p:ext>
            </p:extLst>
          </p:nvPr>
        </p:nvGraphicFramePr>
        <p:xfrm>
          <a:off x="1919536" y="4225575"/>
          <a:ext cx="8220751" cy="2238796"/>
        </p:xfrm>
        <a:graphic>
          <a:graphicData uri="http://schemas.openxmlformats.org/drawingml/2006/table">
            <a:tbl>
              <a:tblPr/>
              <a:tblGrid>
                <a:gridCol w="427388"/>
                <a:gridCol w="819015"/>
                <a:gridCol w="1784856"/>
                <a:gridCol w="1624378"/>
                <a:gridCol w="3565114"/>
              </a:tblGrid>
              <a:tr h="508223">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0" fontAlgn="base" latinLnBrk="0" hangingPunct="0">
                        <a:lnSpc>
                          <a:spcPct val="8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endParaRPr kumimoji="0" lang="es-EC" altLang="es-EC" sz="1600" b="0" i="0" u="none" strike="noStrike" cap="none" normalizeH="0" baseline="0" dirty="0" smtClean="0">
                        <a:ln>
                          <a:noFill/>
                        </a:ln>
                        <a:solidFill>
                          <a:srgbClr val="000000"/>
                        </a:solidFill>
                        <a:effectLst/>
                        <a:latin typeface="Times New Roman" panose="02020603050405020304" pitchFamily="18" charset="0"/>
                        <a:ea typeface="Microsoft YaHei" panose="020B0503020204020204" pitchFamily="34" charset="-122"/>
                        <a:cs typeface="Segoe UI" panose="020B0502040204020203" pitchFamily="34" charset="0"/>
                      </a:endParaRPr>
                    </a:p>
                    <a:p>
                      <a:pPr marL="0" marR="0" lvl="0" indent="0" algn="just" defTabSz="448945" rtl="0" eaLnBrk="0" fontAlgn="base" latinLnBrk="0" hangingPunct="0">
                        <a:lnSpc>
                          <a:spcPct val="8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endParaRPr kumimoji="0" lang="es-EC" altLang="es-EC" sz="1600" b="0" i="0" u="none" strike="noStrike" cap="none" normalizeH="0" baseline="0" dirty="0" smtClean="0">
                        <a:ln>
                          <a:noFill/>
                        </a:ln>
                        <a:solidFill>
                          <a:srgbClr val="000000"/>
                        </a:solidFill>
                        <a:effectLst/>
                        <a:latin typeface="Times New Roman" panose="02020603050405020304" pitchFamily="18" charset="0"/>
                        <a:ea typeface="Microsoft YaHei" panose="020B0503020204020204" pitchFamily="34" charset="-122"/>
                        <a:cs typeface="Segoe UI" panose="020B0502040204020203" pitchFamily="34" charset="0"/>
                      </a:endParaRPr>
                    </a:p>
                  </a:txBody>
                  <a:tcPr marL="0" marR="0" marT="158223" marB="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729FCF"/>
                    </a:solidFill>
                  </a:tcPr>
                </a:tc>
                <a:tc gridSpan="4">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l"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6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CICLOS DE CAPACITACIONES DE DESTINO</a:t>
                      </a:r>
                    </a:p>
                  </a:txBody>
                  <a:tcPr marL="90000" marR="90000" marT="45011" marB="4501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ES"/>
                    </a:p>
                  </a:txBody>
                  <a:tcPr/>
                </a:tc>
                <a:tc hMerge="1">
                  <a:txBody>
                    <a:bodyPr/>
                    <a:lstStyle/>
                    <a:p>
                      <a:endParaRPr lang="es-ES"/>
                    </a:p>
                  </a:txBody>
                  <a:tcPr/>
                </a:tc>
                <a:tc hMerge="1">
                  <a:txBody>
                    <a:bodyPr/>
                    <a:lstStyle/>
                    <a:p>
                      <a:endParaRPr lang="es-ES"/>
                    </a:p>
                  </a:txBody>
                  <a:tcPr/>
                </a:tc>
              </a:tr>
              <a:tr h="283130">
                <a:tc gridSpan="2">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EVENTO</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S"/>
                    </a:p>
                  </a:txBody>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LUGAR</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FECHA</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RESULTADOS</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566555">
                <a:tc gridSpan="2">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l"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Copa Vacaciones México 2017</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S"/>
                    </a:p>
                  </a:txBody>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México – Guadalajara, Monterrey, Puebla, CD. De México, </a:t>
                      </a:r>
                      <a:r>
                        <a:rPr kumimoji="0" lang="es-EC" altLang="es-EC" sz="10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Villahermoso</a:t>
                      </a: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21 – 27  mayo</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defTabSz="-635">
                        <a:lnSpc>
                          <a:spcPct val="84000"/>
                        </a:lnSpc>
                        <a:spcBef>
                          <a:spcPts val="142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400">
                          <a:solidFill>
                            <a:srgbClr val="000000"/>
                          </a:solidFill>
                          <a:latin typeface="Arial" panose="020B0604020202020204" pitchFamily="34" charset="0"/>
                          <a:ea typeface="DejaVu Sans" panose="020B0603030804020204" pitchFamily="34" charset="0"/>
                          <a:cs typeface="DejaVu Sans" panose="020B0603030804020204" pitchFamily="34" charset="0"/>
                        </a:defRPr>
                      </a:lvl1pPr>
                      <a:lvl2pPr defTabSz="-635">
                        <a:lnSpc>
                          <a:spcPct val="84000"/>
                        </a:lnSpc>
                        <a:spcBef>
                          <a:spcPts val="114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2pPr>
                      <a:lvl3pPr defTabSz="-635">
                        <a:lnSpc>
                          <a:spcPct val="84000"/>
                        </a:lnSpc>
                        <a:spcBef>
                          <a:spcPts val="85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3pPr>
                      <a:lvl4pPr defTabSz="-635">
                        <a:lnSpc>
                          <a:spcPct val="84000"/>
                        </a:lnSpc>
                        <a:spcBef>
                          <a:spcPts val="575"/>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1600">
                          <a:solidFill>
                            <a:srgbClr val="000000"/>
                          </a:solidFill>
                          <a:latin typeface="Arial" panose="020B0604020202020204" pitchFamily="34" charset="0"/>
                          <a:ea typeface="DejaVu Sans" panose="020B0603030804020204" pitchFamily="34" charset="0"/>
                          <a:cs typeface="DejaVu Sans" panose="020B0603030804020204" pitchFamily="34" charset="0"/>
                        </a:defRPr>
                      </a:lvl4pPr>
                      <a:lvl5pPr defTabSz="-635">
                        <a:lnSpc>
                          <a:spcPct val="84000"/>
                        </a:lnSpc>
                        <a:spcBef>
                          <a:spcPts val="290"/>
                        </a:spcBef>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ea typeface="DejaVu Sans" panose="020B0603030804020204" pitchFamily="34" charset="0"/>
                          <a:cs typeface="DejaVu Sans" panose="020B0603030804020204" pitchFamily="34" charset="0"/>
                        </a:defRPr>
                      </a:lvl9p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Participación de Quito como capacitador de destino en el Evento de capacitación, a mas de 300 agentes de viaje de Copa Airlines en las principales ciudades mexicanas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830965">
                <a:tc gridSpan="2">
                  <a:txBody>
                    <a:bodyPr/>
                    <a:lstStyle/>
                    <a:p>
                      <a:pPr marL="0" marR="0" lvl="0" indent="0" algn="l"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Ciclo de Capacitaciones de Destino Argentina</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S"/>
                    </a:p>
                  </a:txBody>
                  <a:tcPr/>
                </a:tc>
                <a:tc>
                  <a:txBody>
                    <a:body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endPar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Rosario </a:t>
                      </a:r>
                    </a:p>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Buenos Aires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endPar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12 – 16 junio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p>
                      <a:pPr marL="0" marR="0" lvl="0" indent="0" algn="just" defTabSz="448945" rtl="0" eaLnBrk="1" fontAlgn="base" latinLnBrk="0" hangingPunct="1">
                        <a:lnSpc>
                          <a:spcPct val="102000"/>
                        </a:lnSpc>
                        <a:spcBef>
                          <a:spcPct val="0"/>
                        </a:spcBef>
                        <a:spcAft>
                          <a:spcPct val="0"/>
                        </a:spcAft>
                        <a:buClrTx/>
                        <a:buSzPct val="100000"/>
                        <a:buFontTx/>
                        <a:buNone/>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pP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Capacitaciones de destino a mayoristas y agencias de viajes del mercado argentino, se realizó una alianza estratégica con el operador local </a:t>
                      </a:r>
                      <a:r>
                        <a:rPr kumimoji="0" lang="es-EC" altLang="es-EC" sz="10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Grayline</a:t>
                      </a:r>
                      <a:r>
                        <a:rPr kumimoji="0" lang="es-EC" altLang="es-EC" sz="10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quien presentó su catálogo de productos. Se capacitó un total de 20 empresas y 100 agentes de viajes.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bl>
          </a:graphicData>
        </a:graphic>
      </p:graphicFrame>
      <p:sp>
        <p:nvSpPr>
          <p:cNvPr id="7" name="CuadroTexto 1"/>
          <p:cNvSpPr txBox="1">
            <a:spLocks noChangeArrowheads="1"/>
          </p:cNvSpPr>
          <p:nvPr/>
        </p:nvSpPr>
        <p:spPr bwMode="auto">
          <a:xfrm>
            <a:off x="6032310" y="4238337"/>
            <a:ext cx="4107978" cy="523220"/>
          </a:xfrm>
          <a:prstGeom prst="rect">
            <a:avLst/>
          </a:prstGeom>
          <a:solidFill>
            <a:srgbClr val="C00000"/>
          </a:solidFill>
          <a:ln w="9525">
            <a:solidFill>
              <a:srgbClr val="000000"/>
            </a:solidFill>
            <a:miter lim="800000"/>
            <a:headEnd/>
            <a:tailEnd/>
          </a:ln>
        </p:spPr>
        <p:txBody>
          <a:bodyPr wrap="square">
            <a:spAutoFit/>
          </a:bodyPr>
          <a:lstStyle/>
          <a:p>
            <a:pPr algn="ctr"/>
            <a:r>
              <a:rPr lang="es-ES" altLang="es-EC" sz="1400" dirty="0"/>
              <a:t>Presencia de Quito </a:t>
            </a:r>
            <a:r>
              <a:rPr lang="es-ES" altLang="es-EC" sz="1400" dirty="0"/>
              <a:t>en 9 ferias o eventos internacionales </a:t>
            </a:r>
            <a:r>
              <a:rPr lang="es-ES" altLang="es-EC" sz="1400" dirty="0"/>
              <a:t>de </a:t>
            </a:r>
            <a:r>
              <a:rPr lang="es-ES" altLang="es-EC" sz="1400" dirty="0"/>
              <a:t>turismo durante el 2017 </a:t>
            </a:r>
            <a:endParaRPr lang="es-ES" altLang="es-EC" sz="1400" dirty="0"/>
          </a:p>
        </p:txBody>
      </p:sp>
    </p:spTree>
    <p:extLst>
      <p:ext uri="{BB962C8B-B14F-4D97-AF65-F5344CB8AC3E}">
        <p14:creationId xmlns:p14="http://schemas.microsoft.com/office/powerpoint/2010/main" val="35560916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
          <p:cNvGraphicFramePr>
            <a:graphicFrameLocks noGrp="1"/>
          </p:cNvGraphicFramePr>
          <p:nvPr>
            <p:extLst/>
          </p:nvPr>
        </p:nvGraphicFramePr>
        <p:xfrm>
          <a:off x="1818489" y="668242"/>
          <a:ext cx="8580438" cy="4441935"/>
        </p:xfrm>
        <a:graphic>
          <a:graphicData uri="http://schemas.openxmlformats.org/drawingml/2006/table">
            <a:tbl>
              <a:tblPr/>
              <a:tblGrid>
                <a:gridCol w="446088"/>
                <a:gridCol w="854850"/>
                <a:gridCol w="1862950"/>
                <a:gridCol w="1695450"/>
                <a:gridCol w="3721100"/>
              </a:tblGrid>
              <a:tr h="464572">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0" fontAlgn="base" latinLnBrk="0" hangingPunct="0">
                        <a:lnSpc>
                          <a:spcPct val="8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s-EC" altLang="es-EC" sz="2400" b="0" i="0" u="none" strike="noStrike" cap="none" normalizeH="0" baseline="0" dirty="0" smtClean="0">
                        <a:ln>
                          <a:noFill/>
                        </a:ln>
                        <a:solidFill>
                          <a:srgbClr val="000000"/>
                        </a:solidFill>
                        <a:effectLst/>
                        <a:latin typeface="Times New Roman" panose="02020603050405020304" pitchFamily="18" charset="0"/>
                        <a:ea typeface="Microsoft YaHei" panose="020B0503020204020204" pitchFamily="34" charset="-122"/>
                        <a:cs typeface="Segoe UI" panose="020B0502040204020203" pitchFamily="34" charset="0"/>
                      </a:endParaRPr>
                    </a:p>
                  </a:txBody>
                  <a:tcPr marL="0" marR="0" marT="158223" marB="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729FCF"/>
                    </a:solidFill>
                  </a:tcPr>
                </a:tc>
                <a:tc gridSpan="4">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l"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24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CICLOS DE CAPACITACIONES DE DESTINO</a:t>
                      </a:r>
                    </a:p>
                  </a:txBody>
                  <a:tcPr marL="90000" marR="90000" marT="45011" marB="4501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EC"/>
                    </a:p>
                  </a:txBody>
                  <a:tcPr/>
                </a:tc>
                <a:tc hMerge="1">
                  <a:txBody>
                    <a:bodyPr/>
                    <a:lstStyle/>
                    <a:p>
                      <a:endParaRPr lang="es-EC"/>
                    </a:p>
                  </a:txBody>
                  <a:tcPr/>
                </a:tc>
                <a:tc hMerge="1">
                  <a:txBody>
                    <a:bodyPr/>
                    <a:lstStyle/>
                    <a:p>
                      <a:endParaRPr lang="es-EC"/>
                    </a:p>
                  </a:txBody>
                  <a:tcPr/>
                </a:tc>
              </a:tr>
              <a:tr h="251120">
                <a:tc gridSpan="2">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EVENTO</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C"/>
                    </a:p>
                  </a:txBody>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LUGAR</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FECHA</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RESULTADOS</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768460">
                <a:tc gridSpan="2">
                  <a:txBody>
                    <a:bodyPr/>
                    <a:lstStyle/>
                    <a:p>
                      <a:pPr marL="0" marR="0" lvl="0" indent="0" algn="l"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Capacitación </a:t>
                      </a:r>
                      <a:r>
                        <a:rPr kumimoji="0" lang="es-EC" altLang="es-EC" sz="12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Viventura</a:t>
                      </a: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C"/>
                    </a:p>
                  </a:txBody>
                  <a:tcPr/>
                </a:tc>
                <a:tc>
                  <a:txBody>
                    <a:body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Berlín –Alemania</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6 marzo</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Presentación de destino Quito al operador turístico </a:t>
                      </a:r>
                      <a:r>
                        <a:rPr kumimoji="0" lang="es-EC" altLang="es-EC" sz="12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Viventura</a:t>
                      </a: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operador alemán interesado en potenciar la venta al destino Quito-Ecuador, se capacitó al personal del equipo de ventas y producto.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838462">
                <a:tc gridSpan="2">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l"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endParaRPr>
                    </a:p>
                    <a:p>
                      <a:pPr marL="0" marR="0" lvl="0" indent="0" algn="l"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Capacitación Revelad </a:t>
                      </a:r>
                      <a:r>
                        <a:rPr kumimoji="0" lang="es-EC" altLang="es-EC" sz="12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Travel</a:t>
                      </a: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C"/>
                    </a:p>
                  </a:txBody>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Londres – Reino Unido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ctr"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21 agosto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lvl1pPr>
                        <a:lnSpc>
                          <a:spcPct val="84000"/>
                        </a:lnSpc>
                        <a:spcBef>
                          <a:spcPts val="14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DejaVu Sans" charset="0"/>
                          <a:cs typeface="DejaVu Sans" charset="0"/>
                        </a:defRPr>
                      </a:lvl1pPr>
                      <a:lvl2pPr>
                        <a:lnSpc>
                          <a:spcPct val="84000"/>
                        </a:lnSpc>
                        <a:spcBef>
                          <a:spcPts val="113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2pPr>
                      <a:lvl3pPr>
                        <a:lnSpc>
                          <a:spcPct val="84000"/>
                        </a:lnSpc>
                        <a:spcBef>
                          <a:spcPts val="8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3pPr>
                      <a:lvl4pPr>
                        <a:lnSpc>
                          <a:spcPct val="84000"/>
                        </a:lnSpc>
                        <a:spcBef>
                          <a:spcPts val="5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Arial" panose="020B0604020202020204" pitchFamily="34" charset="0"/>
                          <a:ea typeface="DejaVu Sans" charset="0"/>
                          <a:cs typeface="DejaVu Sans" charset="0"/>
                        </a:defRPr>
                      </a:lvl4pPr>
                      <a:lvl5pPr>
                        <a:lnSpc>
                          <a:spcPct val="84000"/>
                        </a:lnSpc>
                        <a:spcBef>
                          <a:spcPts val="288"/>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DejaVu Sans" charset="0"/>
                          <a:cs typeface="DejaVu Sans" charset="0"/>
                        </a:defRPr>
                      </a:lvl9p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Presentación de destino Quito al operador turístico </a:t>
                      </a:r>
                      <a:r>
                        <a:rPr kumimoji="0" lang="es-EC" altLang="es-EC" sz="12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Revelead</a:t>
                      </a: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a:t>
                      </a:r>
                      <a:r>
                        <a:rPr kumimoji="0" lang="es-EC" altLang="es-EC" sz="12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Travel</a:t>
                      </a: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operador británico interesado en potenciar la venta al destino Quito-Ecuador, se capacitó a tres personas del equipo de ventas y producto.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838462">
                <a:tc gridSpan="2">
                  <a:txBody>
                    <a:bodyPr/>
                    <a:lstStyle/>
                    <a:p>
                      <a:pPr marL="0" marR="0" lvl="0" indent="0" algn="l"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s-EC" altLang="es-EC" sz="1200" b="0"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Capacitaciones Colombia</a:t>
                      </a:r>
                    </a:p>
                    <a:p>
                      <a:pPr marL="0" marR="0" lvl="0" indent="0" algn="l"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endParaRP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C"/>
                    </a:p>
                  </a:txBody>
                  <a:tcPr/>
                </a:tc>
                <a:tc>
                  <a:txBody>
                    <a:body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Bogotá, Medellín –Colombia</a:t>
                      </a:r>
                    </a:p>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endParaRP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25 – 29 de septiembre</a:t>
                      </a:r>
                    </a:p>
                    <a:p>
                      <a:pPr marL="0" marR="0" lvl="0" indent="0" algn="ctr"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endParaRP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Presentación de destino Quito a Mayoristas y Agencias de viajes, con la participación de 2 </a:t>
                      </a:r>
                      <a:r>
                        <a:rPr kumimoji="0" lang="es-EC" altLang="es-EC" sz="12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TTOO</a:t>
                      </a: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nacionales que llevaron un producto especialmente desarrollado para el mercado Colombiano, incluyendo varias noches en Quito.</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r h="838462">
                <a:tc gridSpan="2">
                  <a:txBody>
                    <a:bodyPr/>
                    <a:lstStyle/>
                    <a:p>
                      <a:pPr marL="0" marR="0" lvl="0" indent="0" algn="l"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Ciclo de Capacitaciones Brasil </a:t>
                      </a:r>
                    </a:p>
                    <a:p>
                      <a:pPr marL="0" marR="0" lvl="0" indent="0" algn="l"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endParaRPr>
                    </a:p>
                  </a:txBody>
                  <a:tcPr marL="90000" marR="90000" marT="73098"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hMerge="1">
                  <a:txBody>
                    <a:bodyPr/>
                    <a:lstStyle/>
                    <a:p>
                      <a:endParaRPr lang="es-EC"/>
                    </a:p>
                  </a:txBody>
                  <a:tcPr/>
                </a:tc>
                <a:tc>
                  <a:txBody>
                    <a:body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Sao Paulo, Río de Janeiro y Porto Alegre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23 – 27 de Octubre </a:t>
                      </a:r>
                    </a:p>
                    <a:p>
                      <a:pPr marL="0" marR="0" lvl="0" indent="0" algn="ctr"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endParaRP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c>
                  <a:txBody>
                    <a:bodyPr/>
                    <a:lstStyle/>
                    <a:p>
                      <a:pPr marL="0" marR="0" lvl="0" indent="0" algn="just" defTabSz="449263" rtl="0" eaLnBrk="1" fontAlgn="base" latinLnBrk="0" hangingPunct="1">
                        <a:lnSpc>
                          <a:spcPct val="102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Capacitación y presentación de destino a agencias de viajes y </a:t>
                      </a:r>
                      <a:r>
                        <a:rPr kumimoji="0" lang="es-EC" altLang="es-EC" sz="12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TTOO</a:t>
                      </a: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de Brasil, a través de una alianza estratégica con Avianca y </a:t>
                      </a:r>
                      <a:r>
                        <a:rPr kumimoji="0" lang="es-EC" altLang="es-EC" sz="1200" b="0" i="0" u="none" strike="noStrike" cap="none" normalizeH="0" baseline="0" dirty="0" err="1" smtClean="0">
                          <a:ln>
                            <a:noFill/>
                          </a:ln>
                          <a:solidFill>
                            <a:srgbClr val="000000"/>
                          </a:solidFill>
                          <a:effectLst/>
                          <a:latin typeface="Calibri" panose="020F0502020204030204" pitchFamily="34" charset="0"/>
                          <a:ea typeface="Microsoft YaHei" panose="020B0503020204020204" pitchFamily="34" charset="-122"/>
                        </a:rPr>
                        <a:t>Grayline</a:t>
                      </a:r>
                      <a:r>
                        <a:rPr kumimoji="0" lang="es-EC" altLang="es-EC" sz="1200" b="0"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 Ecuador, se pudo capacitar sobre como vender el destino Quito a 30 empresas brasileras. </a:t>
                      </a:r>
                    </a:p>
                  </a:txBody>
                  <a:tcPr marL="90000" marR="90000"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CF3"/>
                    </a:solidFill>
                  </a:tcPr>
                </a:tc>
              </a:tr>
            </a:tbl>
          </a:graphicData>
        </a:graphic>
      </p:graphicFrame>
      <p:sp>
        <p:nvSpPr>
          <p:cNvPr id="7" name="CuadroTexto 1"/>
          <p:cNvSpPr txBox="1">
            <a:spLocks noChangeArrowheads="1"/>
          </p:cNvSpPr>
          <p:nvPr/>
        </p:nvSpPr>
        <p:spPr bwMode="auto">
          <a:xfrm>
            <a:off x="1927801" y="5400523"/>
            <a:ext cx="6018883" cy="584775"/>
          </a:xfrm>
          <a:prstGeom prst="rect">
            <a:avLst/>
          </a:prstGeom>
          <a:solidFill>
            <a:srgbClr val="C00000"/>
          </a:solidFill>
          <a:ln w="9525">
            <a:solidFill>
              <a:srgbClr val="000000"/>
            </a:solidFill>
            <a:miter lim="800000"/>
            <a:headEnd/>
            <a:tailEnd/>
          </a:ln>
        </p:spPr>
        <p:txBody>
          <a:bodyPr wrap="square">
            <a:spAutoFit/>
          </a:bodyPr>
          <a:lstStyle/>
          <a:p>
            <a:pPr algn="ctr"/>
            <a:r>
              <a:rPr lang="es-ES" altLang="es-EC" sz="1600" dirty="0"/>
              <a:t>Presencia de Quito en 6</a:t>
            </a:r>
            <a:r>
              <a:rPr lang="es-ES" altLang="es-EC" sz="1600" dirty="0"/>
              <a:t> ciclos de capacitaciones de destino para mercados internacionales durante el 2017 </a:t>
            </a:r>
            <a:endParaRPr lang="es-ES" altLang="es-EC" sz="1600" dirty="0"/>
          </a:p>
        </p:txBody>
      </p:sp>
    </p:spTree>
    <p:extLst>
      <p:ext uri="{BB962C8B-B14F-4D97-AF65-F5344CB8AC3E}">
        <p14:creationId xmlns:p14="http://schemas.microsoft.com/office/powerpoint/2010/main" val="3286970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4127106665"/>
              </p:ext>
            </p:extLst>
          </p:nvPr>
        </p:nvGraphicFramePr>
        <p:xfrm>
          <a:off x="2751967" y="731839"/>
          <a:ext cx="6584121" cy="5380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3495" name="Título 1"/>
          <p:cNvSpPr>
            <a:spLocks noGrp="1"/>
          </p:cNvSpPr>
          <p:nvPr>
            <p:ph type="title"/>
          </p:nvPr>
        </p:nvSpPr>
        <p:spPr>
          <a:xfrm>
            <a:off x="1533526" y="0"/>
            <a:ext cx="9026525" cy="908050"/>
          </a:xfrm>
        </p:spPr>
        <p:txBody>
          <a:bodyPr>
            <a:normAutofit fontScale="90000"/>
          </a:bodyPr>
          <a:lstStyle/>
          <a:p>
            <a:pPr algn="l"/>
            <a:r>
              <a:rPr lang="es-ES" altLang="es-EC" sz="3200" dirty="0"/>
              <a:t>Programas  y proyectos 2017</a:t>
            </a:r>
            <a:br>
              <a:rPr lang="es-ES" altLang="es-EC" sz="3200" dirty="0"/>
            </a:br>
            <a:r>
              <a:rPr lang="es-ES" altLang="es-EC" sz="3200" dirty="0"/>
              <a:t>     </a:t>
            </a:r>
          </a:p>
        </p:txBody>
      </p:sp>
      <p:graphicFrame>
        <p:nvGraphicFramePr>
          <p:cNvPr id="2" name="Tabla 1"/>
          <p:cNvGraphicFramePr>
            <a:graphicFrameLocks noGrp="1"/>
          </p:cNvGraphicFramePr>
          <p:nvPr>
            <p:extLst/>
          </p:nvPr>
        </p:nvGraphicFramePr>
        <p:xfrm>
          <a:off x="1573214" y="765176"/>
          <a:ext cx="1138237" cy="5305425"/>
        </p:xfrm>
        <a:graphic>
          <a:graphicData uri="http://schemas.openxmlformats.org/drawingml/2006/table">
            <a:tbl>
              <a:tblPr>
                <a:tableStyleId>{E8B1032C-EA38-4F05-BA0D-38AFFFC7BED3}</a:tableStyleId>
              </a:tblPr>
              <a:tblGrid>
                <a:gridCol w="1138237"/>
              </a:tblGrid>
              <a:tr h="2905125">
                <a:tc>
                  <a:txBody>
                    <a:bodyPr/>
                    <a:lstStyle/>
                    <a:p>
                      <a:pPr algn="ctr" fontAlgn="ctr"/>
                      <a:r>
                        <a:rPr lang="es-ES" sz="1100" u="none" strike="noStrike" dirty="0">
                          <a:effectLst/>
                        </a:rPr>
                        <a:t>PROMOCIÓN Y GESTIÓN </a:t>
                      </a:r>
                      <a:r>
                        <a:rPr lang="es-ES" sz="1100" u="none" strike="noStrike" dirty="0" smtClean="0">
                          <a:effectLst/>
                        </a:rPr>
                        <a:t>TURÍSTICA </a:t>
                      </a:r>
                      <a:r>
                        <a:rPr lang="es-ES" sz="1100" u="none" strike="noStrike" dirty="0">
                          <a:effectLst/>
                        </a:rPr>
                        <a:t>DEL </a:t>
                      </a:r>
                      <a:r>
                        <a:rPr lang="es-ES" sz="1100" u="none" strike="noStrike" dirty="0" err="1">
                          <a:effectLst/>
                        </a:rPr>
                        <a:t>DMQ</a:t>
                      </a:r>
                      <a:endParaRPr lang="es-ES" sz="1100" b="1" i="0" u="none" strike="noStrike" dirty="0">
                        <a:solidFill>
                          <a:srgbClr val="000000"/>
                        </a:solidFill>
                        <a:effectLst/>
                        <a:latin typeface="Arial Narrow" panose="020B0606020202030204" pitchFamily="34" charset="0"/>
                      </a:endParaRPr>
                    </a:p>
                  </a:txBody>
                  <a:tcPr marL="9529" marR="9529" marT="9523" marB="0" anchor="ctr"/>
                </a:tc>
              </a:tr>
              <a:tr h="1549400">
                <a:tc>
                  <a:txBody>
                    <a:bodyPr/>
                    <a:lstStyle/>
                    <a:p>
                      <a:pPr algn="ctr"/>
                      <a:r>
                        <a:rPr lang="es-EC" sz="1100" dirty="0" smtClean="0"/>
                        <a:t>CLÚSTER TURÍSTICO</a:t>
                      </a:r>
                    </a:p>
                    <a:p>
                      <a:pPr algn="ctr"/>
                      <a:endParaRPr lang="es-EC" sz="1100" dirty="0"/>
                    </a:p>
                  </a:txBody>
                  <a:tcPr marL="91480" marR="91480" marT="45710" marB="45710" anchor="ctr"/>
                </a:tc>
              </a:tr>
              <a:tr h="406400">
                <a:tc>
                  <a:txBody>
                    <a:bodyPr/>
                    <a:lstStyle/>
                    <a:p>
                      <a:pPr algn="ctr" fontAlgn="ctr"/>
                      <a:r>
                        <a:rPr lang="es-EC" sz="1100" u="none" strike="noStrike" dirty="0">
                          <a:effectLst/>
                        </a:rPr>
                        <a:t>GESTIÓN </a:t>
                      </a:r>
                      <a:r>
                        <a:rPr lang="es-EC" sz="1100" u="none" strike="noStrike" kern="1200" dirty="0" smtClean="0">
                          <a:effectLst/>
                        </a:rPr>
                        <a:t>ADMINISTRATIVA</a:t>
                      </a:r>
                      <a:endParaRPr lang="es-EC" sz="1100" b="1" i="0" u="none" strike="noStrike" dirty="0">
                        <a:solidFill>
                          <a:srgbClr val="000000"/>
                        </a:solidFill>
                        <a:effectLst/>
                        <a:latin typeface="Arial Narrow" panose="020B0606020202030204" pitchFamily="34" charset="0"/>
                      </a:endParaRPr>
                    </a:p>
                  </a:txBody>
                  <a:tcPr marL="9529" marR="9529" marT="9523" marB="0" anchor="ctr"/>
                </a:tc>
              </a:tr>
              <a:tr h="444500">
                <a:tc>
                  <a:txBody>
                    <a:bodyPr/>
                    <a:lstStyle/>
                    <a:p>
                      <a:pPr marL="0" algn="ctr" defTabSz="914400" rtl="0" eaLnBrk="1" fontAlgn="ctr" latinLnBrk="0" hangingPunct="1"/>
                      <a:r>
                        <a:rPr lang="es-ES" sz="1100" u="none" strike="noStrike" kern="1200" dirty="0" smtClean="0">
                          <a:effectLst/>
                        </a:rPr>
                        <a:t>GESTIÓN DE TALENTO HUMANO</a:t>
                      </a:r>
                      <a:endParaRPr lang="es-ES" sz="1100" u="none" strike="noStrike" kern="1200" dirty="0">
                        <a:solidFill>
                          <a:schemeClr val="tx1"/>
                        </a:solidFill>
                        <a:effectLst/>
                        <a:latin typeface="+mn-lt"/>
                        <a:ea typeface="+mn-ea"/>
                        <a:cs typeface="+mn-cs"/>
                      </a:endParaRPr>
                    </a:p>
                  </a:txBody>
                  <a:tcPr marL="9529" marR="9529" marT="9523" marB="0" anchor="ctr"/>
                </a:tc>
              </a:tr>
            </a:tbl>
          </a:graphicData>
        </a:graphic>
      </p:graphicFrame>
      <p:pic>
        <p:nvPicPr>
          <p:cNvPr id="63508" name="Imagen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653588" y="1046163"/>
            <a:ext cx="1008062" cy="1008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09" name="Imagen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659938" y="2876551"/>
            <a:ext cx="1008062" cy="1008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10" name="Imagen 10"/>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653588" y="4706938"/>
            <a:ext cx="1008062" cy="1008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Cerrar llave 4"/>
          <p:cNvSpPr/>
          <p:nvPr/>
        </p:nvSpPr>
        <p:spPr>
          <a:xfrm>
            <a:off x="8879499" y="686594"/>
            <a:ext cx="431800" cy="5780087"/>
          </a:xfrm>
          <a:prstGeom prst="rightBrace">
            <a:avLst/>
          </a:prstGeom>
          <a:ln w="28575"/>
        </p:spPr>
        <p:style>
          <a:lnRef idx="3">
            <a:schemeClr val="accent6"/>
          </a:lnRef>
          <a:fillRef idx="0">
            <a:schemeClr val="accent6"/>
          </a:fillRef>
          <a:effectRef idx="2">
            <a:schemeClr val="accent6"/>
          </a:effectRef>
          <a:fontRef idx="minor">
            <a:schemeClr val="tx1"/>
          </a:fontRef>
        </p:style>
        <p:txBody>
          <a:bodyPr anchor="ctr"/>
          <a:lstStyle/>
          <a:p>
            <a:pPr algn="ctr">
              <a:defRPr/>
            </a:pPr>
            <a:endParaRPr lang="es-EC"/>
          </a:p>
        </p:txBody>
      </p:sp>
      <p:sp>
        <p:nvSpPr>
          <p:cNvPr id="63512" name="CuadroTexto 7"/>
          <p:cNvSpPr txBox="1">
            <a:spLocks noChangeArrowheads="1"/>
          </p:cNvSpPr>
          <p:nvPr/>
        </p:nvSpPr>
        <p:spPr bwMode="auto">
          <a:xfrm>
            <a:off x="1558925" y="454026"/>
            <a:ext cx="1231900" cy="277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C" sz="1200">
                <a:latin typeface="Arial" panose="020B0604020202020204" pitchFamily="34" charset="0"/>
              </a:rPr>
              <a:t>Mi ciudad MC</a:t>
            </a:r>
            <a:endParaRPr lang="es-EC" altLang="es-EC" sz="1200">
              <a:latin typeface="Arial" panose="020B0604020202020204" pitchFamily="34" charset="0"/>
            </a:endParaRPr>
          </a:p>
        </p:txBody>
      </p:sp>
      <p:sp>
        <p:nvSpPr>
          <p:cNvPr id="63513" name="CuadroTexto 11"/>
          <p:cNvSpPr txBox="1">
            <a:spLocks noChangeArrowheads="1"/>
          </p:cNvSpPr>
          <p:nvPr/>
        </p:nvSpPr>
        <p:spPr bwMode="auto">
          <a:xfrm>
            <a:off x="7109253" y="223044"/>
            <a:ext cx="1042988"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EC" sz="1200" dirty="0">
                <a:latin typeface="Arial" panose="020B0604020202020204" pitchFamily="34" charset="0"/>
              </a:rPr>
              <a:t>Plan estratégico</a:t>
            </a:r>
            <a:endParaRPr lang="es-EC" altLang="es-EC" sz="1200" dirty="0">
              <a:latin typeface="Arial" panose="020B0604020202020204" pitchFamily="34" charset="0"/>
            </a:endParaRPr>
          </a:p>
        </p:txBody>
      </p:sp>
    </p:spTree>
    <p:extLst>
      <p:ext uri="{BB962C8B-B14F-4D97-AF65-F5344CB8AC3E}">
        <p14:creationId xmlns:p14="http://schemas.microsoft.com/office/powerpoint/2010/main" val="3481365345"/>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1737074" y="269622"/>
            <a:ext cx="5719656" cy="1370693"/>
            <a:chOff x="386504" y="3145319"/>
            <a:chExt cx="8430247" cy="1728363"/>
          </a:xfrm>
        </p:grpSpPr>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9793" y="3145319"/>
              <a:ext cx="2992408" cy="1683371"/>
            </a:xfrm>
            <a:prstGeom prst="rect">
              <a:avLst/>
            </a:prstGeom>
          </p:spPr>
        </p:pic>
        <p:pic>
          <p:nvPicPr>
            <p:cNvPr id="6" name="Imagen 5"/>
            <p:cNvPicPr>
              <a:picLocks noChangeAspect="1"/>
            </p:cNvPicPr>
            <p:nvPr/>
          </p:nvPicPr>
          <p:blipFill>
            <a:blip r:embed="rId3"/>
            <a:stretch>
              <a:fillRect/>
            </a:stretch>
          </p:blipFill>
          <p:spPr>
            <a:xfrm>
              <a:off x="386504" y="3150799"/>
              <a:ext cx="2667612" cy="1722883"/>
            </a:xfrm>
            <a:prstGeom prst="rect">
              <a:avLst/>
            </a:prstGeom>
          </p:spPr>
        </p:pic>
        <p:pic>
          <p:nvPicPr>
            <p:cNvPr id="7" name="Imagen 6"/>
            <p:cNvPicPr>
              <a:picLocks noChangeAspect="1"/>
            </p:cNvPicPr>
            <p:nvPr/>
          </p:nvPicPr>
          <p:blipFill>
            <a:blip r:embed="rId4"/>
            <a:stretch>
              <a:fillRect/>
            </a:stretch>
          </p:blipFill>
          <p:spPr>
            <a:xfrm>
              <a:off x="6080447" y="3170554"/>
              <a:ext cx="2736304" cy="1683371"/>
            </a:xfrm>
            <a:prstGeom prst="rect">
              <a:avLst/>
            </a:prstGeom>
          </p:spPr>
        </p:pic>
      </p:grpSp>
      <p:grpSp>
        <p:nvGrpSpPr>
          <p:cNvPr id="8" name="Grupo 7"/>
          <p:cNvGrpSpPr/>
          <p:nvPr/>
        </p:nvGrpSpPr>
        <p:grpSpPr>
          <a:xfrm>
            <a:off x="4566319" y="1040984"/>
            <a:ext cx="5678622" cy="1224762"/>
            <a:chOff x="452577" y="4883846"/>
            <a:chExt cx="8369766" cy="1544353"/>
          </a:xfrm>
        </p:grpSpPr>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2200" y="4883846"/>
              <a:ext cx="2720143" cy="1528762"/>
            </a:xfrm>
            <a:prstGeom prst="rect">
              <a:avLst/>
            </a:prstGeom>
          </p:spPr>
        </p:pic>
        <p:pic>
          <p:nvPicPr>
            <p:cNvPr id="10" name="Imagen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2577" y="4893492"/>
              <a:ext cx="2685816" cy="1509470"/>
            </a:xfrm>
            <a:prstGeom prst="rect">
              <a:avLst/>
            </a:prstGeom>
          </p:spPr>
        </p:pic>
        <p:pic>
          <p:nvPicPr>
            <p:cNvPr id="11" name="Imagen 1" descr="La imagen puede contener: 1 persona, interio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20109" y="4899437"/>
              <a:ext cx="2771775" cy="1528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12" name="Grupo 11"/>
          <p:cNvGrpSpPr/>
          <p:nvPr/>
        </p:nvGrpSpPr>
        <p:grpSpPr>
          <a:xfrm>
            <a:off x="1730608" y="1976302"/>
            <a:ext cx="4093136" cy="1356873"/>
            <a:chOff x="353782" y="2631977"/>
            <a:chExt cx="8593258" cy="2804502"/>
          </a:xfrm>
        </p:grpSpPr>
        <p:pic>
          <p:nvPicPr>
            <p:cNvPr id="13" name="Picture 2" descr="https://scontent.fuio3-1.fna.fbcdn.net/v/t34.0-12/17793389_10154630257773845_1123353776_n.jpg?oh=2288882a15233d17747c3f7a81e603a4&amp;oe=58E755C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3782" y="2631977"/>
              <a:ext cx="2103376" cy="2804502"/>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icture 4" descr="https://scontent.fuio3-1.fna.fbcdn.net/v/t34.0-12/17760597_10154630257603845_1351486441_n.jpg?oh=fc15b864f0d544f0c9d2c52481f7950b&amp;oe=58E719FA"/>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81417" y="3130116"/>
              <a:ext cx="3072340" cy="2304256"/>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6" descr="https://scontent.fuio3-1.fna.fbcdn.net/v/t34.0-12/17690676_10154630257833845_1607139583_n.jpg?oh=50ca57f10dee973cae884b5f183370fa&amp;oe=58E7626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78016" y="3130116"/>
              <a:ext cx="3369024" cy="2304256"/>
            </a:xfrm>
            <a:prstGeom prst="rect">
              <a:avLst/>
            </a:prstGeom>
            <a:noFill/>
            <a:extLst>
              <a:ext uri="{909E8E84-426E-40dd-AFC4-6F175D3DCCD1}">
                <a14:hiddenFill xmlns:a14="http://schemas.microsoft.com/office/drawing/2010/main" xmlns="">
                  <a:solidFill>
                    <a:srgbClr val="FFFFFF"/>
                  </a:solidFill>
                </a14:hiddenFill>
              </a:ext>
            </a:extLst>
          </p:spPr>
        </p:pic>
      </p:grpSp>
      <p:grpSp>
        <p:nvGrpSpPr>
          <p:cNvPr id="16" name="Grupo 15"/>
          <p:cNvGrpSpPr/>
          <p:nvPr/>
        </p:nvGrpSpPr>
        <p:grpSpPr>
          <a:xfrm>
            <a:off x="6680674" y="2217311"/>
            <a:ext cx="3873027" cy="1336759"/>
            <a:chOff x="1835696" y="4704798"/>
            <a:chExt cx="6028821" cy="1683380"/>
          </a:xfrm>
        </p:grpSpPr>
        <p:pic>
          <p:nvPicPr>
            <p:cNvPr id="17" name="Imagen 16"/>
            <p:cNvPicPr>
              <a:picLocks noChangeAspect="1"/>
            </p:cNvPicPr>
            <p:nvPr/>
          </p:nvPicPr>
          <p:blipFill>
            <a:blip r:embed="rId11"/>
            <a:stretch>
              <a:fillRect/>
            </a:stretch>
          </p:blipFill>
          <p:spPr>
            <a:xfrm>
              <a:off x="1835696" y="4704798"/>
              <a:ext cx="3097932" cy="1683380"/>
            </a:xfrm>
            <a:prstGeom prst="rect">
              <a:avLst/>
            </a:prstGeom>
          </p:spPr>
        </p:pic>
        <p:pic>
          <p:nvPicPr>
            <p:cNvPr id="18" name="Imagen 17"/>
            <p:cNvPicPr>
              <a:picLocks noChangeAspect="1"/>
            </p:cNvPicPr>
            <p:nvPr/>
          </p:nvPicPr>
          <p:blipFill>
            <a:blip r:embed="rId12"/>
            <a:stretch>
              <a:fillRect/>
            </a:stretch>
          </p:blipFill>
          <p:spPr>
            <a:xfrm>
              <a:off x="4948416" y="4704798"/>
              <a:ext cx="2916101" cy="1683380"/>
            </a:xfrm>
            <a:prstGeom prst="rect">
              <a:avLst/>
            </a:prstGeom>
          </p:spPr>
        </p:pic>
      </p:grpSp>
      <p:grpSp>
        <p:nvGrpSpPr>
          <p:cNvPr id="19" name="Grupo 18"/>
          <p:cNvGrpSpPr/>
          <p:nvPr/>
        </p:nvGrpSpPr>
        <p:grpSpPr>
          <a:xfrm>
            <a:off x="1927355" y="3332154"/>
            <a:ext cx="2974846" cy="2192346"/>
            <a:chOff x="4885627" y="3853847"/>
            <a:chExt cx="4336266" cy="2789953"/>
          </a:xfrm>
        </p:grpSpPr>
        <p:pic>
          <p:nvPicPr>
            <p:cNvPr id="20" name="Imagen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885627" y="3909297"/>
              <a:ext cx="1962442" cy="1471832"/>
            </a:xfrm>
            <a:prstGeom prst="rect">
              <a:avLst/>
            </a:prstGeom>
          </p:spPr>
        </p:pic>
        <p:pic>
          <p:nvPicPr>
            <p:cNvPr id="21" name="Imagen 2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918761" y="5381129"/>
              <a:ext cx="2000271" cy="1262671"/>
            </a:xfrm>
            <a:prstGeom prst="rect">
              <a:avLst/>
            </a:prstGeom>
          </p:spPr>
        </p:pic>
        <p:pic>
          <p:nvPicPr>
            <p:cNvPr id="22" name="Imagen 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880640" y="3853847"/>
              <a:ext cx="1933488" cy="1450116"/>
            </a:xfrm>
            <a:prstGeom prst="rect">
              <a:avLst/>
            </a:prstGeom>
          </p:spPr>
        </p:pic>
        <p:pic>
          <p:nvPicPr>
            <p:cNvPr id="23" name="Imagen 2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952166" y="5365979"/>
              <a:ext cx="2269727" cy="1277821"/>
            </a:xfrm>
            <a:prstGeom prst="rect">
              <a:avLst/>
            </a:prstGeom>
          </p:spPr>
        </p:pic>
      </p:grpSp>
      <p:grpSp>
        <p:nvGrpSpPr>
          <p:cNvPr id="29" name="Grupo 28"/>
          <p:cNvGrpSpPr/>
          <p:nvPr/>
        </p:nvGrpSpPr>
        <p:grpSpPr>
          <a:xfrm>
            <a:off x="2573852" y="5531667"/>
            <a:ext cx="5561934" cy="989273"/>
            <a:chOff x="179512" y="2777258"/>
            <a:chExt cx="8557921" cy="1591515"/>
          </a:xfrm>
        </p:grpSpPr>
        <p:pic>
          <p:nvPicPr>
            <p:cNvPr id="30" name="Imagen 2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79512" y="2780928"/>
              <a:ext cx="2934811" cy="1584176"/>
            </a:xfrm>
            <a:prstGeom prst="rect">
              <a:avLst/>
            </a:prstGeom>
          </p:spPr>
        </p:pic>
        <p:pic>
          <p:nvPicPr>
            <p:cNvPr id="31" name="Imagen 30"/>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109565" y="2780928"/>
              <a:ext cx="2816313" cy="1584176"/>
            </a:xfrm>
            <a:prstGeom prst="rect">
              <a:avLst/>
            </a:prstGeom>
          </p:spPr>
        </p:pic>
        <p:pic>
          <p:nvPicPr>
            <p:cNvPr id="32" name="Imagen 3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908073" y="2777258"/>
              <a:ext cx="2829360" cy="1591515"/>
            </a:xfrm>
            <a:prstGeom prst="rect">
              <a:avLst/>
            </a:prstGeom>
          </p:spPr>
        </p:pic>
      </p:grpSp>
      <p:grpSp>
        <p:nvGrpSpPr>
          <p:cNvPr id="33" name="Grupo 32"/>
          <p:cNvGrpSpPr/>
          <p:nvPr/>
        </p:nvGrpSpPr>
        <p:grpSpPr>
          <a:xfrm>
            <a:off x="5350182" y="3901905"/>
            <a:ext cx="5238855" cy="1051474"/>
            <a:chOff x="3495002" y="4254012"/>
            <a:chExt cx="10174857" cy="2486025"/>
          </a:xfrm>
        </p:grpSpPr>
        <p:pic>
          <p:nvPicPr>
            <p:cNvPr id="34" name="Imagen 33"/>
            <p:cNvPicPr>
              <a:picLocks noChangeAspect="1"/>
            </p:cNvPicPr>
            <p:nvPr/>
          </p:nvPicPr>
          <p:blipFill>
            <a:blip r:embed="rId20"/>
            <a:stretch>
              <a:fillRect/>
            </a:stretch>
          </p:blipFill>
          <p:spPr>
            <a:xfrm>
              <a:off x="3495002" y="4254012"/>
              <a:ext cx="6791325" cy="2486025"/>
            </a:xfrm>
            <a:prstGeom prst="rect">
              <a:avLst/>
            </a:prstGeom>
          </p:spPr>
        </p:pic>
        <p:pic>
          <p:nvPicPr>
            <p:cNvPr id="35" name="Imagen 1"/>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342459" y="4254012"/>
              <a:ext cx="3327400" cy="2457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24" name="Grupo 23"/>
          <p:cNvGrpSpPr/>
          <p:nvPr/>
        </p:nvGrpSpPr>
        <p:grpSpPr>
          <a:xfrm>
            <a:off x="3900395" y="2373004"/>
            <a:ext cx="2905374" cy="2266139"/>
            <a:chOff x="4572000" y="2952890"/>
            <a:chExt cx="4403973" cy="3102349"/>
          </a:xfrm>
        </p:grpSpPr>
        <p:pic>
          <p:nvPicPr>
            <p:cNvPr id="25" name="Imagen 1"/>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776618" y="4527925"/>
              <a:ext cx="2137776" cy="15042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Picture 3"/>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776618" y="2952890"/>
              <a:ext cx="2199355" cy="15280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 name="Picture 4"/>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4572000" y="2977685"/>
              <a:ext cx="2129979" cy="1503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 name="Picture 5"/>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4572000" y="4528535"/>
              <a:ext cx="2204619" cy="15267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36" name="Grupo 35"/>
          <p:cNvGrpSpPr/>
          <p:nvPr/>
        </p:nvGrpSpPr>
        <p:grpSpPr>
          <a:xfrm>
            <a:off x="7639422" y="4612833"/>
            <a:ext cx="3041042" cy="1317950"/>
            <a:chOff x="715622" y="2395724"/>
            <a:chExt cx="7876887" cy="3722737"/>
          </a:xfrm>
        </p:grpSpPr>
        <p:pic>
          <p:nvPicPr>
            <p:cNvPr id="37" name="Imagen 36"/>
            <p:cNvPicPr>
              <a:picLocks noChangeAspect="1"/>
            </p:cNvPicPr>
            <p:nvPr/>
          </p:nvPicPr>
          <p:blipFill>
            <a:blip r:embed="rId26"/>
            <a:stretch>
              <a:fillRect/>
            </a:stretch>
          </p:blipFill>
          <p:spPr>
            <a:xfrm>
              <a:off x="715622" y="2852936"/>
              <a:ext cx="5368546" cy="3059442"/>
            </a:xfrm>
            <a:prstGeom prst="rect">
              <a:avLst/>
            </a:prstGeom>
          </p:spPr>
        </p:pic>
        <p:pic>
          <p:nvPicPr>
            <p:cNvPr id="38" name="Imagen 37"/>
            <p:cNvPicPr>
              <a:picLocks noChangeAspect="1"/>
            </p:cNvPicPr>
            <p:nvPr/>
          </p:nvPicPr>
          <p:blipFill rotWithShape="1">
            <a:blip r:embed="rId27"/>
            <a:srcRect l="3168" t="-2578" r="-3168" b="-5808"/>
            <a:stretch/>
          </p:blipFill>
          <p:spPr>
            <a:xfrm>
              <a:off x="6103656" y="2395724"/>
              <a:ext cx="2488853" cy="3722737"/>
            </a:xfrm>
            <a:prstGeom prst="rect">
              <a:avLst/>
            </a:prstGeom>
          </p:spPr>
        </p:pic>
      </p:grpSp>
      <p:grpSp>
        <p:nvGrpSpPr>
          <p:cNvPr id="39" name="Grupo 38"/>
          <p:cNvGrpSpPr/>
          <p:nvPr/>
        </p:nvGrpSpPr>
        <p:grpSpPr>
          <a:xfrm>
            <a:off x="4480678" y="4573986"/>
            <a:ext cx="2754813" cy="999247"/>
            <a:chOff x="385481" y="2768822"/>
            <a:chExt cx="8944497" cy="1976383"/>
          </a:xfrm>
        </p:grpSpPr>
        <p:pic>
          <p:nvPicPr>
            <p:cNvPr id="40" name="Imagen 39"/>
            <p:cNvPicPr>
              <a:picLocks noChangeAspect="1"/>
            </p:cNvPicPr>
            <p:nvPr/>
          </p:nvPicPr>
          <p:blipFill>
            <a:blip r:embed="rId28"/>
            <a:stretch>
              <a:fillRect/>
            </a:stretch>
          </p:blipFill>
          <p:spPr>
            <a:xfrm>
              <a:off x="385481" y="2768823"/>
              <a:ext cx="2694062" cy="1976382"/>
            </a:xfrm>
            <a:prstGeom prst="rect">
              <a:avLst/>
            </a:prstGeom>
          </p:spPr>
        </p:pic>
        <p:pic>
          <p:nvPicPr>
            <p:cNvPr id="41" name="Imagen 40"/>
            <p:cNvPicPr>
              <a:picLocks noChangeAspect="1"/>
            </p:cNvPicPr>
            <p:nvPr/>
          </p:nvPicPr>
          <p:blipFill>
            <a:blip r:embed="rId29"/>
            <a:stretch>
              <a:fillRect/>
            </a:stretch>
          </p:blipFill>
          <p:spPr>
            <a:xfrm>
              <a:off x="3100801" y="2768822"/>
              <a:ext cx="2767343" cy="1976383"/>
            </a:xfrm>
            <a:prstGeom prst="rect">
              <a:avLst/>
            </a:prstGeom>
          </p:spPr>
        </p:pic>
        <p:pic>
          <p:nvPicPr>
            <p:cNvPr id="42" name="Imagen 41"/>
            <p:cNvPicPr>
              <a:picLocks noChangeAspect="1"/>
            </p:cNvPicPr>
            <p:nvPr/>
          </p:nvPicPr>
          <p:blipFill>
            <a:blip r:embed="rId30"/>
            <a:stretch>
              <a:fillRect/>
            </a:stretch>
          </p:blipFill>
          <p:spPr>
            <a:xfrm>
              <a:off x="5889402" y="2796165"/>
              <a:ext cx="3440576" cy="1949040"/>
            </a:xfrm>
            <a:prstGeom prst="rect">
              <a:avLst/>
            </a:prstGeom>
          </p:spPr>
        </p:pic>
      </p:grpSp>
    </p:spTree>
    <p:extLst>
      <p:ext uri="{BB962C8B-B14F-4D97-AF65-F5344CB8AC3E}">
        <p14:creationId xmlns:p14="http://schemas.microsoft.com/office/powerpoint/2010/main" val="35638926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uadroTexto 2"/>
          <p:cNvSpPr txBox="1">
            <a:spLocks noChangeArrowheads="1"/>
          </p:cNvSpPr>
          <p:nvPr/>
        </p:nvSpPr>
        <p:spPr bwMode="auto">
          <a:xfrm>
            <a:off x="2180607" y="875458"/>
            <a:ext cx="6768752" cy="779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defTabSz="336947">
              <a:lnSpc>
                <a:spcPct val="93000"/>
              </a:lnSpc>
            </a:pPr>
            <a:r>
              <a:rPr lang="es-EC" altLang="es-EC" sz="2400" b="1" dirty="0">
                <a:solidFill>
                  <a:srgbClr val="003366"/>
                </a:solidFill>
                <a:latin typeface="Calibri" panose="020F0502020204030204" pitchFamily="34" charset="0"/>
              </a:rPr>
              <a:t>COMPILADO PUBLICACIONES  INTERNACIONALES </a:t>
            </a:r>
          </a:p>
          <a:p>
            <a:pPr algn="ctr" defTabSz="336947">
              <a:lnSpc>
                <a:spcPct val="93000"/>
              </a:lnSpc>
            </a:pPr>
            <a:r>
              <a:rPr lang="es-EC" altLang="es-EC" sz="2400" b="1" dirty="0">
                <a:solidFill>
                  <a:srgbClr val="003366"/>
                </a:solidFill>
                <a:latin typeface="Calibri" panose="020F0502020204030204" pitchFamily="34" charset="0"/>
              </a:rPr>
              <a:t>MEDIA VALUE A </a:t>
            </a:r>
            <a:r>
              <a:rPr lang="es-EC" altLang="es-EC" sz="2400" b="1" dirty="0">
                <a:solidFill>
                  <a:srgbClr val="003366"/>
                </a:solidFill>
                <a:latin typeface="Calibri" panose="020F0502020204030204" pitchFamily="34" charset="0"/>
              </a:rPr>
              <a:t>DICIEMBRE </a:t>
            </a:r>
            <a:r>
              <a:rPr lang="es-EC" altLang="es-EC" sz="2400" b="1" dirty="0">
                <a:solidFill>
                  <a:srgbClr val="003366"/>
                </a:solidFill>
                <a:latin typeface="Calibri" panose="020F0502020204030204" pitchFamily="34" charset="0"/>
              </a:rPr>
              <a:t>2017</a:t>
            </a:r>
            <a:endParaRPr lang="es-EC" altLang="es-EC" sz="2400" dirty="0">
              <a:solidFill>
                <a:srgbClr val="FFFFFF"/>
              </a:solidFill>
            </a:endParaRPr>
          </a:p>
        </p:txBody>
      </p:sp>
      <p:sp>
        <p:nvSpPr>
          <p:cNvPr id="6" name="CuadroTexto 1"/>
          <p:cNvSpPr txBox="1">
            <a:spLocks noChangeArrowheads="1"/>
          </p:cNvSpPr>
          <p:nvPr/>
        </p:nvSpPr>
        <p:spPr bwMode="auto">
          <a:xfrm>
            <a:off x="2832295" y="5851634"/>
            <a:ext cx="5465377" cy="584775"/>
          </a:xfrm>
          <a:prstGeom prst="rect">
            <a:avLst/>
          </a:prstGeom>
          <a:solidFill>
            <a:srgbClr val="C00000"/>
          </a:solidFill>
          <a:ln w="9525">
            <a:solidFill>
              <a:srgbClr val="6C0000"/>
            </a:solidFill>
            <a:miter lim="800000"/>
            <a:headEnd/>
            <a:tailEnd/>
          </a:ln>
        </p:spPr>
        <p:txBody>
          <a:bodyPr wrap="square">
            <a:spAutoFit/>
          </a:bodyPr>
          <a:lstStyle>
            <a:lvl1pPr defTabSz="252413">
              <a:defRPr>
                <a:solidFill>
                  <a:schemeClr val="bg1"/>
                </a:solidFill>
                <a:latin typeface="Arial" panose="020B0604020202020204" pitchFamily="34" charset="0"/>
                <a:ea typeface="Microsoft YaHei" panose="020B0503020204020204" pitchFamily="34" charset="-122"/>
              </a:defRPr>
            </a:lvl1pPr>
            <a:lvl2pPr defTabSz="252413">
              <a:defRPr>
                <a:solidFill>
                  <a:schemeClr val="bg1"/>
                </a:solidFill>
                <a:latin typeface="Arial" panose="020B0604020202020204" pitchFamily="34" charset="0"/>
                <a:ea typeface="Microsoft YaHei" panose="020B0503020204020204" pitchFamily="34" charset="-122"/>
              </a:defRPr>
            </a:lvl2pPr>
            <a:lvl3pPr defTabSz="252413">
              <a:defRPr>
                <a:solidFill>
                  <a:schemeClr val="bg1"/>
                </a:solidFill>
                <a:latin typeface="Arial" panose="020B0604020202020204" pitchFamily="34" charset="0"/>
                <a:ea typeface="Microsoft YaHei" panose="020B0503020204020204" pitchFamily="34" charset="-122"/>
              </a:defRPr>
            </a:lvl3pPr>
            <a:lvl4pPr defTabSz="252413">
              <a:defRPr>
                <a:solidFill>
                  <a:schemeClr val="bg1"/>
                </a:solidFill>
                <a:latin typeface="Arial" panose="020B0604020202020204" pitchFamily="34" charset="0"/>
                <a:ea typeface="Microsoft YaHei" panose="020B0503020204020204" pitchFamily="34" charset="-122"/>
              </a:defRPr>
            </a:lvl4pPr>
            <a:lvl5pPr defTabSz="252413">
              <a:defRPr>
                <a:solidFill>
                  <a:schemeClr val="bg1"/>
                </a:solidFill>
                <a:latin typeface="Arial" panose="020B0604020202020204" pitchFamily="34" charset="0"/>
                <a:ea typeface="Microsoft YaHei" panose="020B0503020204020204" pitchFamily="34" charset="-122"/>
              </a:defRPr>
            </a:lvl5pPr>
            <a:lvl6pPr marL="2514600" indent="-228600" defTabSz="252413"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6pPr>
            <a:lvl7pPr marL="2971800" indent="-228600" defTabSz="252413"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7pPr>
            <a:lvl8pPr marL="3429000" indent="-228600" defTabSz="252413"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8pPr>
            <a:lvl9pPr marL="3886200" indent="-228600" defTabSz="252413"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9pPr>
          </a:lstStyle>
          <a:p>
            <a:pPr algn="ctr" eaLnBrk="0" fontAlgn="base" hangingPunct="0">
              <a:spcBef>
                <a:spcPct val="0"/>
              </a:spcBef>
              <a:spcAft>
                <a:spcPct val="0"/>
              </a:spcAft>
            </a:pPr>
            <a:r>
              <a:rPr lang="es-ES" altLang="es-EC" sz="1600" dirty="0">
                <a:solidFill>
                  <a:srgbClr val="FFFFFF"/>
                </a:solidFill>
                <a:cs typeface="Arial" panose="020B0604020202020204" pitchFamily="34" charset="0"/>
              </a:rPr>
              <a:t>963 </a:t>
            </a:r>
            <a:r>
              <a:rPr lang="es-ES" altLang="es-EC" sz="1600" dirty="0">
                <a:solidFill>
                  <a:srgbClr val="FFFFFF"/>
                </a:solidFill>
                <a:cs typeface="Arial" panose="020B0604020202020204" pitchFamily="34" charset="0"/>
              </a:rPr>
              <a:t>Publicaciones Internacionales con un </a:t>
            </a:r>
            <a:r>
              <a:rPr lang="es-ES" altLang="es-EC" sz="1600" dirty="0">
                <a:solidFill>
                  <a:srgbClr val="FFFFFF"/>
                </a:solidFill>
                <a:cs typeface="Arial" panose="020B0604020202020204" pitchFamily="34" charset="0"/>
              </a:rPr>
              <a:t>media </a:t>
            </a:r>
            <a:r>
              <a:rPr lang="es-ES" altLang="es-EC" sz="1600" dirty="0" err="1">
                <a:solidFill>
                  <a:srgbClr val="FFFFFF"/>
                </a:solidFill>
                <a:cs typeface="Arial" panose="020B0604020202020204" pitchFamily="34" charset="0"/>
              </a:rPr>
              <a:t>value</a:t>
            </a:r>
            <a:r>
              <a:rPr lang="es-ES" altLang="es-EC" sz="1600" dirty="0">
                <a:solidFill>
                  <a:srgbClr val="FFFFFF"/>
                </a:solidFill>
                <a:cs typeface="Arial" panose="020B0604020202020204" pitchFamily="34" charset="0"/>
              </a:rPr>
              <a:t> </a:t>
            </a:r>
            <a:r>
              <a:rPr lang="es-ES" altLang="es-EC" sz="1600" dirty="0">
                <a:solidFill>
                  <a:srgbClr val="FFFFFF"/>
                </a:solidFill>
                <a:cs typeface="Arial" panose="020B0604020202020204" pitchFamily="34" charset="0"/>
              </a:rPr>
              <a:t>total de </a:t>
            </a:r>
            <a:r>
              <a:rPr lang="es-ES" altLang="es-EC" sz="1600" dirty="0">
                <a:solidFill>
                  <a:srgbClr val="FFFFFF"/>
                </a:solidFill>
                <a:cs typeface="Arial" panose="020B0604020202020204" pitchFamily="34" charset="0"/>
              </a:rPr>
              <a:t>$6´238.735,53</a:t>
            </a:r>
            <a:endParaRPr lang="es-ES" altLang="es-EC" sz="1600" dirty="0">
              <a:solidFill>
                <a:srgbClr val="FFFFFF"/>
              </a:solidFill>
              <a:cs typeface="Arial" panose="020B0604020202020204" pitchFamily="34" charset="0"/>
            </a:endParaRPr>
          </a:p>
        </p:txBody>
      </p:sp>
      <p:pic>
        <p:nvPicPr>
          <p:cNvPr id="3" name="Imagen 2"/>
          <p:cNvPicPr>
            <a:picLocks noChangeAspect="1"/>
          </p:cNvPicPr>
          <p:nvPr/>
        </p:nvPicPr>
        <p:blipFill>
          <a:blip r:embed="rId2"/>
          <a:stretch>
            <a:fillRect/>
          </a:stretch>
        </p:blipFill>
        <p:spPr>
          <a:xfrm>
            <a:off x="1745298" y="1733732"/>
            <a:ext cx="8258512" cy="4038944"/>
          </a:xfrm>
          <a:prstGeom prst="rect">
            <a:avLst/>
          </a:prstGeom>
        </p:spPr>
      </p:pic>
    </p:spTree>
    <p:extLst>
      <p:ext uri="{BB962C8B-B14F-4D97-AF65-F5344CB8AC3E}">
        <p14:creationId xmlns:p14="http://schemas.microsoft.com/office/powerpoint/2010/main" val="9813285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1535113" y="1004888"/>
            <a:ext cx="9144000" cy="5048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93000"/>
              </a:lnSpc>
              <a:spcBef>
                <a:spcPct val="0"/>
              </a:spcBef>
              <a:buClrTx/>
              <a:buFontTx/>
              <a:buNone/>
            </a:pPr>
            <a:r>
              <a:rPr lang="es-EC" altLang="es-EC" sz="2700" b="1">
                <a:solidFill>
                  <a:srgbClr val="003366"/>
                </a:solidFill>
                <a:latin typeface="Calibri" panose="020F0502020204030204" pitchFamily="34" charset="0"/>
              </a:rPr>
              <a:t>VIAJES DE PRENSA Y FAMILIARIZACIÓN </a:t>
            </a:r>
          </a:p>
        </p:txBody>
      </p:sp>
      <p:sp>
        <p:nvSpPr>
          <p:cNvPr id="44035" name="Rectangle 3"/>
          <p:cNvSpPr>
            <a:spLocks noChangeArrowheads="1"/>
          </p:cNvSpPr>
          <p:nvPr/>
        </p:nvSpPr>
        <p:spPr bwMode="auto">
          <a:xfrm>
            <a:off x="6578281" y="898525"/>
            <a:ext cx="3281363" cy="6111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93000"/>
              </a:lnSpc>
              <a:spcBef>
                <a:spcPct val="0"/>
              </a:spcBef>
              <a:buClrTx/>
              <a:buFontTx/>
              <a:buNone/>
            </a:pPr>
            <a:endParaRPr lang="es-EC" altLang="es-EC" sz="1200" b="1">
              <a:solidFill>
                <a:srgbClr val="003366"/>
              </a:solidFill>
              <a:latin typeface="Calibri" panose="020F0502020204030204" pitchFamily="34" charset="0"/>
            </a:endParaRPr>
          </a:p>
        </p:txBody>
      </p:sp>
      <p:sp>
        <p:nvSpPr>
          <p:cNvPr id="10" name="Rectangle 1"/>
          <p:cNvSpPr>
            <a:spLocks noChangeArrowheads="1"/>
          </p:cNvSpPr>
          <p:nvPr/>
        </p:nvSpPr>
        <p:spPr bwMode="auto">
          <a:xfrm>
            <a:off x="2388679" y="1509712"/>
            <a:ext cx="2663825" cy="5270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93000"/>
              </a:lnSpc>
              <a:spcBef>
                <a:spcPct val="0"/>
              </a:spcBef>
              <a:buClrTx/>
              <a:buFontTx/>
              <a:buNone/>
            </a:pPr>
            <a:r>
              <a:rPr lang="es-EC" altLang="es-EC" sz="1200" b="1" dirty="0">
                <a:solidFill>
                  <a:srgbClr val="003366"/>
                </a:solidFill>
                <a:latin typeface="Calibri" panose="020F0502020204030204" pitchFamily="34" charset="0"/>
              </a:rPr>
              <a:t>PRESS TRIP COLOMBIA</a:t>
            </a:r>
            <a:r>
              <a:rPr lang="es-EC" altLang="es-EC" sz="1200" b="1" dirty="0">
                <a:solidFill>
                  <a:srgbClr val="003366"/>
                </a:solidFill>
                <a:latin typeface="Calibri" panose="020F0502020204030204" pitchFamily="34" charset="0"/>
              </a:rPr>
              <a:t/>
            </a:r>
            <a:br>
              <a:rPr lang="es-EC" altLang="es-EC" sz="1200" b="1" dirty="0">
                <a:solidFill>
                  <a:srgbClr val="003366"/>
                </a:solidFill>
                <a:latin typeface="Calibri" panose="020F0502020204030204" pitchFamily="34" charset="0"/>
              </a:rPr>
            </a:br>
            <a:r>
              <a:rPr lang="es-ES" altLang="es-EC" sz="1200" b="1" dirty="0">
                <a:solidFill>
                  <a:srgbClr val="003366"/>
                </a:solidFill>
                <a:latin typeface="Calibri" panose="020F0502020204030204" pitchFamily="34" charset="0"/>
              </a:rPr>
              <a:t>EL Tiempo (Flor </a:t>
            </a:r>
            <a:r>
              <a:rPr lang="es-ES" altLang="es-EC" sz="1200" b="1" dirty="0" err="1">
                <a:solidFill>
                  <a:srgbClr val="003366"/>
                </a:solidFill>
                <a:latin typeface="Calibri" panose="020F0502020204030204" pitchFamily="34" charset="0"/>
              </a:rPr>
              <a:t>Nadyne</a:t>
            </a:r>
            <a:r>
              <a:rPr lang="es-ES" altLang="es-EC" sz="1200" b="1" dirty="0">
                <a:solidFill>
                  <a:srgbClr val="003366"/>
                </a:solidFill>
                <a:latin typeface="Calibri" panose="020F0502020204030204" pitchFamily="34" charset="0"/>
              </a:rPr>
              <a:t>), La República (Jesús </a:t>
            </a:r>
            <a:r>
              <a:rPr lang="es-ES" altLang="es-EC" sz="1200" b="1" dirty="0" err="1">
                <a:solidFill>
                  <a:srgbClr val="003366"/>
                </a:solidFill>
                <a:latin typeface="Calibri" panose="020F0502020204030204" pitchFamily="34" charset="0"/>
              </a:rPr>
              <a:t>Aruey</a:t>
            </a:r>
            <a:r>
              <a:rPr lang="es-ES" altLang="es-EC" sz="1200" b="1" dirty="0">
                <a:solidFill>
                  <a:srgbClr val="003366"/>
                </a:solidFill>
                <a:latin typeface="Calibri" panose="020F0502020204030204" pitchFamily="34" charset="0"/>
              </a:rPr>
              <a:t>), </a:t>
            </a:r>
            <a:r>
              <a:rPr lang="es-ES" altLang="es-EC" sz="1200" b="1" dirty="0" err="1">
                <a:solidFill>
                  <a:srgbClr val="003366"/>
                </a:solidFill>
                <a:latin typeface="Calibri" panose="020F0502020204030204" pitchFamily="34" charset="0"/>
              </a:rPr>
              <a:t>Publimetro</a:t>
            </a:r>
            <a:r>
              <a:rPr lang="es-ES" altLang="es-EC" sz="1200" b="1" dirty="0">
                <a:solidFill>
                  <a:srgbClr val="003366"/>
                </a:solidFill>
                <a:latin typeface="Calibri" panose="020F0502020204030204" pitchFamily="34" charset="0"/>
              </a:rPr>
              <a:t> (Mónica Garzón)</a:t>
            </a:r>
            <a:br>
              <a:rPr lang="es-ES" altLang="es-EC" sz="1200" b="1" dirty="0">
                <a:solidFill>
                  <a:srgbClr val="003366"/>
                </a:solidFill>
                <a:latin typeface="Calibri" panose="020F0502020204030204" pitchFamily="34" charset="0"/>
              </a:rPr>
            </a:br>
            <a:r>
              <a:rPr lang="es-EC" altLang="es-EC" sz="1200" b="1" dirty="0">
                <a:solidFill>
                  <a:srgbClr val="003366"/>
                </a:solidFill>
                <a:latin typeface="Calibri" panose="020F0502020204030204" pitchFamily="34" charset="0"/>
              </a:rPr>
              <a:t/>
            </a:r>
            <a:br>
              <a:rPr lang="es-EC" altLang="es-EC" sz="1200" b="1" dirty="0">
                <a:solidFill>
                  <a:srgbClr val="003366"/>
                </a:solidFill>
                <a:latin typeface="Calibri" panose="020F0502020204030204" pitchFamily="34" charset="0"/>
              </a:rPr>
            </a:br>
            <a:endParaRPr lang="es-EC" altLang="es-EC" sz="1200" b="1" dirty="0">
              <a:solidFill>
                <a:srgbClr val="003366"/>
              </a:solidFill>
              <a:latin typeface="Calibri" panose="020F0502020204030204" pitchFamily="34" charset="0"/>
            </a:endParaRPr>
          </a:p>
        </p:txBody>
      </p:sp>
      <p:sp>
        <p:nvSpPr>
          <p:cNvPr id="9" name="Rectangle 1"/>
          <p:cNvSpPr>
            <a:spLocks noChangeArrowheads="1"/>
          </p:cNvSpPr>
          <p:nvPr/>
        </p:nvSpPr>
        <p:spPr bwMode="auto">
          <a:xfrm>
            <a:off x="7058625" y="1666874"/>
            <a:ext cx="2663825" cy="5270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93000"/>
              </a:lnSpc>
              <a:spcBef>
                <a:spcPct val="0"/>
              </a:spcBef>
              <a:buClrTx/>
              <a:buFontTx/>
              <a:buNone/>
            </a:pPr>
            <a:r>
              <a:rPr lang="es-EC" altLang="es-EC" sz="1200" b="1" dirty="0">
                <a:solidFill>
                  <a:srgbClr val="003366"/>
                </a:solidFill>
                <a:latin typeface="Calibri" panose="020F0502020204030204" pitchFamily="34" charset="0"/>
              </a:rPr>
              <a:t>PRESS TRIP Estados Unidos</a:t>
            </a:r>
          </a:p>
          <a:p>
            <a:pPr algn="ctr" eaLnBrk="1" hangingPunct="1">
              <a:lnSpc>
                <a:spcPct val="93000"/>
              </a:lnSpc>
              <a:spcBef>
                <a:spcPct val="0"/>
              </a:spcBef>
              <a:buClrTx/>
              <a:buFontTx/>
              <a:buNone/>
            </a:pPr>
            <a:r>
              <a:rPr lang="es-EC" altLang="es-EC" sz="1200" b="1" dirty="0">
                <a:solidFill>
                  <a:srgbClr val="003366"/>
                </a:solidFill>
                <a:latin typeface="Calibri" panose="020F0502020204030204" pitchFamily="34" charset="0"/>
              </a:rPr>
              <a:t>Long </a:t>
            </a:r>
            <a:r>
              <a:rPr lang="es-EC" altLang="es-EC" sz="1200" b="1" dirty="0" err="1">
                <a:solidFill>
                  <a:srgbClr val="003366"/>
                </a:solidFill>
                <a:latin typeface="Calibri" panose="020F0502020204030204" pitchFamily="34" charset="0"/>
              </a:rPr>
              <a:t>Haul</a:t>
            </a:r>
            <a:r>
              <a:rPr lang="es-EC" altLang="es-EC" sz="1200" b="1" dirty="0">
                <a:solidFill>
                  <a:srgbClr val="003366"/>
                </a:solidFill>
                <a:latin typeface="Calibri" panose="020F0502020204030204" pitchFamily="34" charset="0"/>
              </a:rPr>
              <a:t> </a:t>
            </a:r>
            <a:r>
              <a:rPr lang="es-EC" altLang="es-EC" sz="1200" b="1" dirty="0" err="1">
                <a:solidFill>
                  <a:srgbClr val="003366"/>
                </a:solidFill>
                <a:latin typeface="Calibri" panose="020F0502020204030204" pitchFamily="34" charset="0"/>
              </a:rPr>
              <a:t>Trekkers</a:t>
            </a:r>
            <a:r>
              <a:rPr lang="es-EC" altLang="es-EC" sz="1200" b="1" dirty="0">
                <a:solidFill>
                  <a:srgbClr val="003366"/>
                </a:solidFill>
                <a:latin typeface="Calibri" panose="020F0502020204030204" pitchFamily="34" charset="0"/>
              </a:rPr>
              <a:t/>
            </a:r>
            <a:br>
              <a:rPr lang="es-EC" altLang="es-EC" sz="1200" b="1" dirty="0">
                <a:solidFill>
                  <a:srgbClr val="003366"/>
                </a:solidFill>
                <a:latin typeface="Calibri" panose="020F0502020204030204" pitchFamily="34" charset="0"/>
              </a:rPr>
            </a:br>
            <a:endParaRPr lang="es-EC" altLang="es-EC" sz="1200" b="1" dirty="0">
              <a:solidFill>
                <a:srgbClr val="003366"/>
              </a:solidFill>
              <a:latin typeface="Calibri" panose="020F0502020204030204" pitchFamily="34" charset="0"/>
            </a:endParaRPr>
          </a:p>
          <a:p>
            <a:pPr algn="ctr" eaLnBrk="1" hangingPunct="1">
              <a:lnSpc>
                <a:spcPct val="93000"/>
              </a:lnSpc>
              <a:spcBef>
                <a:spcPct val="0"/>
              </a:spcBef>
              <a:buClrTx/>
              <a:buFontTx/>
              <a:buNone/>
            </a:pPr>
            <a:r>
              <a:rPr lang="es-EC" altLang="es-EC" sz="1200" b="1" dirty="0">
                <a:solidFill>
                  <a:srgbClr val="003366"/>
                </a:solidFill>
                <a:latin typeface="Calibri" panose="020F0502020204030204" pitchFamily="34" charset="0"/>
              </a:rPr>
              <a:t/>
            </a:r>
            <a:br>
              <a:rPr lang="es-EC" altLang="es-EC" sz="1200" b="1" dirty="0">
                <a:solidFill>
                  <a:srgbClr val="003366"/>
                </a:solidFill>
                <a:latin typeface="Calibri" panose="020F0502020204030204" pitchFamily="34" charset="0"/>
              </a:rPr>
            </a:br>
            <a:endParaRPr lang="es-EC" altLang="es-EC" sz="1200" b="1" dirty="0">
              <a:solidFill>
                <a:srgbClr val="003366"/>
              </a:solidFill>
              <a:latin typeface="Calibri" panose="020F0502020204030204" pitchFamily="34" charset="0"/>
            </a:endParaRPr>
          </a:p>
        </p:txBody>
      </p:sp>
      <p:grpSp>
        <p:nvGrpSpPr>
          <p:cNvPr id="3" name="Grupo 2"/>
          <p:cNvGrpSpPr/>
          <p:nvPr/>
        </p:nvGrpSpPr>
        <p:grpSpPr>
          <a:xfrm>
            <a:off x="1678639" y="2488866"/>
            <a:ext cx="4428474" cy="3172630"/>
            <a:chOff x="143526" y="1840546"/>
            <a:chExt cx="4303105" cy="2849245"/>
          </a:xfrm>
        </p:grpSpPr>
        <p:pic>
          <p:nvPicPr>
            <p:cNvPr id="15" name="Imagen 14" descr="\\WDMYCLOUD\Directorio\2017\CLIENTES\ECUADOR\QUITO TURISMO\QT-17-01 - Press Trip Colombia\FOTOS\Image-21.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2219" y="2959496"/>
              <a:ext cx="2194412" cy="1713533"/>
            </a:xfrm>
            <a:prstGeom prst="rect">
              <a:avLst/>
            </a:prstGeom>
            <a:noFill/>
            <a:ln>
              <a:noFill/>
            </a:ln>
          </p:spPr>
        </p:pic>
        <p:pic>
          <p:nvPicPr>
            <p:cNvPr id="16" name="0 Imagen"/>
            <p:cNvPicPr/>
            <p:nvPr/>
          </p:nvPicPr>
          <p:blipFill>
            <a:blip r:embed="rId4" cstate="print">
              <a:extLst>
                <a:ext uri="{28A0092B-C50C-407E-A947-70E740481C1C}">
                  <a14:useLocalDpi xmlns:a14="http://schemas.microsoft.com/office/drawing/2010/main" val="0"/>
                </a:ext>
              </a:extLst>
            </a:blip>
            <a:stretch>
              <a:fillRect/>
            </a:stretch>
          </p:blipFill>
          <p:spPr>
            <a:xfrm>
              <a:off x="143526" y="1840546"/>
              <a:ext cx="2136775" cy="2849245"/>
            </a:xfrm>
            <a:prstGeom prst="rect">
              <a:avLst/>
            </a:prstGeom>
          </p:spPr>
        </p:pic>
      </p:grpSp>
      <p:grpSp>
        <p:nvGrpSpPr>
          <p:cNvPr id="2" name="Grupo 1"/>
          <p:cNvGrpSpPr/>
          <p:nvPr/>
        </p:nvGrpSpPr>
        <p:grpSpPr>
          <a:xfrm>
            <a:off x="6456041" y="2108669"/>
            <a:ext cx="3846200" cy="4157999"/>
            <a:chOff x="4585333" y="1810687"/>
            <a:chExt cx="4094317" cy="4294906"/>
          </a:xfrm>
        </p:grpSpPr>
        <p:pic>
          <p:nvPicPr>
            <p:cNvPr id="4" name="Imagen 3"/>
            <p:cNvPicPr>
              <a:picLocks noChangeAspect="1"/>
            </p:cNvPicPr>
            <p:nvPr/>
          </p:nvPicPr>
          <p:blipFill>
            <a:blip r:embed="rId5"/>
            <a:stretch>
              <a:fillRect/>
            </a:stretch>
          </p:blipFill>
          <p:spPr>
            <a:xfrm>
              <a:off x="4585333" y="1810687"/>
              <a:ext cx="2601593" cy="2338511"/>
            </a:xfrm>
            <a:prstGeom prst="rect">
              <a:avLst/>
            </a:prstGeom>
          </p:spPr>
        </p:pic>
        <p:pic>
          <p:nvPicPr>
            <p:cNvPr id="5" name="Imagen 4"/>
            <p:cNvPicPr>
              <a:picLocks noChangeAspect="1"/>
            </p:cNvPicPr>
            <p:nvPr/>
          </p:nvPicPr>
          <p:blipFill>
            <a:blip r:embed="rId6"/>
            <a:stretch>
              <a:fillRect/>
            </a:stretch>
          </p:blipFill>
          <p:spPr>
            <a:xfrm>
              <a:off x="7186926" y="2166858"/>
              <a:ext cx="1492724" cy="1994916"/>
            </a:xfrm>
            <a:prstGeom prst="rect">
              <a:avLst/>
            </a:prstGeom>
          </p:spPr>
        </p:pic>
        <p:pic>
          <p:nvPicPr>
            <p:cNvPr id="6" name="Imagen 5"/>
            <p:cNvPicPr>
              <a:picLocks noChangeAspect="1"/>
            </p:cNvPicPr>
            <p:nvPr/>
          </p:nvPicPr>
          <p:blipFill>
            <a:blip r:embed="rId7"/>
            <a:stretch>
              <a:fillRect/>
            </a:stretch>
          </p:blipFill>
          <p:spPr>
            <a:xfrm>
              <a:off x="5346459" y="4185628"/>
              <a:ext cx="2981924" cy="1919965"/>
            </a:xfrm>
            <a:prstGeom prst="rect">
              <a:avLst/>
            </a:prstGeom>
          </p:spPr>
        </p:pic>
      </p:grpSp>
    </p:spTree>
    <p:extLst>
      <p:ext uri="{BB962C8B-B14F-4D97-AF65-F5344CB8AC3E}">
        <p14:creationId xmlns:p14="http://schemas.microsoft.com/office/powerpoint/2010/main" val="204013950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2964394" y="1394583"/>
            <a:ext cx="6211962" cy="3244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1400" b="1" dirty="0">
                <a:solidFill>
                  <a:srgbClr val="003366"/>
                </a:solidFill>
                <a:cs typeface="Arial" panose="020B0604020202020204" pitchFamily="34" charset="0"/>
              </a:rPr>
              <a:t>“Presentación de Destino a 20 agencias de la </a:t>
            </a:r>
          </a:p>
          <a:p>
            <a:pPr algn="ctr">
              <a:lnSpc>
                <a:spcPct val="93000"/>
              </a:lnSpc>
              <a:buSzPct val="100000"/>
            </a:pPr>
            <a:r>
              <a:rPr lang="es-EC" altLang="es-EC" sz="1400" b="1" dirty="0">
                <a:solidFill>
                  <a:srgbClr val="003366"/>
                </a:solidFill>
                <a:cs typeface="Arial" panose="020B0604020202020204" pitchFamily="34" charset="0"/>
              </a:rPr>
              <a:t>“Confederación Española de Agencias de Viaje - CEAV”</a:t>
            </a:r>
          </a:p>
          <a:p>
            <a:pPr algn="ctr">
              <a:lnSpc>
                <a:spcPct val="93000"/>
              </a:lnSpc>
              <a:buSzPct val="100000"/>
            </a:pPr>
            <a:r>
              <a:rPr lang="es-EC" altLang="es-EC" sz="1400" b="1" dirty="0">
                <a:solidFill>
                  <a:srgbClr val="003366"/>
                </a:solidFill>
                <a:cs typeface="Arial" panose="020B0604020202020204" pitchFamily="34" charset="0"/>
              </a:rPr>
              <a:t>Madrid – Enero de 2017</a:t>
            </a:r>
            <a:endParaRPr lang="es-EC" altLang="es-EC" sz="1400" b="1" dirty="0">
              <a:solidFill>
                <a:srgbClr val="003366"/>
              </a:solidFill>
              <a:cs typeface="Arial" panose="020B0604020202020204" pitchFamily="34" charset="0"/>
            </a:endParaRPr>
          </a:p>
        </p:txBody>
      </p:sp>
      <p:sp>
        <p:nvSpPr>
          <p:cNvPr id="50179" name="Rectangle 2"/>
          <p:cNvSpPr>
            <a:spLocks noChangeArrowheads="1"/>
          </p:cNvSpPr>
          <p:nvPr/>
        </p:nvSpPr>
        <p:spPr bwMode="auto">
          <a:xfrm>
            <a:off x="2536759" y="938112"/>
            <a:ext cx="6336703" cy="3770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6325" rIns="50625" bIns="26325"/>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2000" b="1" dirty="0">
                <a:solidFill>
                  <a:srgbClr val="003366"/>
                </a:solidFill>
                <a:cs typeface="Arial" panose="020B0604020202020204" pitchFamily="34" charset="0"/>
              </a:rPr>
              <a:t>ACCIONES BTL – MERCADOS INTERNACIONALES</a:t>
            </a:r>
          </a:p>
        </p:txBody>
      </p:sp>
      <p:sp>
        <p:nvSpPr>
          <p:cNvPr id="26628" name="Rectangle 3"/>
          <p:cNvSpPr>
            <a:spLocks noChangeArrowheads="1"/>
          </p:cNvSpPr>
          <p:nvPr/>
        </p:nvSpPr>
        <p:spPr bwMode="auto">
          <a:xfrm>
            <a:off x="6353176" y="2087564"/>
            <a:ext cx="1846263" cy="344487"/>
          </a:xfrm>
          <a:prstGeom prst="rect">
            <a:avLst/>
          </a:prstGeom>
          <a:noFill/>
          <a:ln w="9525">
            <a:noFill/>
            <a:round/>
            <a:headEnd/>
            <a:tailEnd/>
          </a:ln>
        </p:spPr>
        <p:txBody>
          <a:bodyPr lIns="50625" tIns="25313" rIns="50625" bIns="25313"/>
          <a:lstStyle/>
          <a:p>
            <a:pPr algn="ctr">
              <a:lnSpc>
                <a:spcPct val="93000"/>
              </a:lnSpc>
              <a:buSzPct val="100000"/>
              <a:tabLst>
                <a:tab pos="0" algn="l"/>
                <a:tab pos="251817" algn="l"/>
                <a:tab pos="504528" algn="l"/>
                <a:tab pos="757238" algn="l"/>
                <a:tab pos="1009948" algn="l"/>
                <a:tab pos="1262658" algn="l"/>
                <a:tab pos="1515368" algn="l"/>
                <a:tab pos="1768079" algn="l"/>
                <a:tab pos="2020789" algn="l"/>
                <a:tab pos="2273498" algn="l"/>
                <a:tab pos="2526209" algn="l"/>
                <a:tab pos="2778919" algn="l"/>
                <a:tab pos="3031629" algn="l"/>
                <a:tab pos="3284339" algn="l"/>
                <a:tab pos="3537050" algn="l"/>
                <a:tab pos="3789760" algn="l"/>
                <a:tab pos="4042470" algn="l"/>
                <a:tab pos="4295180" algn="l"/>
                <a:tab pos="4547891" algn="l"/>
                <a:tab pos="4800600" algn="l"/>
                <a:tab pos="5053310" algn="l"/>
              </a:tabLst>
              <a:defRPr/>
            </a:pPr>
            <a:endParaRPr lang="es-EC" altLang="es-EC" sz="675" b="1">
              <a:solidFill>
                <a:srgbClr val="003366"/>
              </a:solidFill>
              <a:cs typeface="Arial" panose="020B0604020202020204" pitchFamily="34" charset="0"/>
            </a:endParaRPr>
          </a:p>
        </p:txBody>
      </p:sp>
      <p:grpSp>
        <p:nvGrpSpPr>
          <p:cNvPr id="2" name="Grupo 1"/>
          <p:cNvGrpSpPr/>
          <p:nvPr/>
        </p:nvGrpSpPr>
        <p:grpSpPr>
          <a:xfrm>
            <a:off x="2263588" y="2175474"/>
            <a:ext cx="7764437" cy="4239097"/>
            <a:chOff x="867485" y="1391439"/>
            <a:chExt cx="7366886" cy="4811747"/>
          </a:xfrm>
        </p:grpSpPr>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86" y="1391439"/>
              <a:ext cx="3931929" cy="2211710"/>
            </a:xfrm>
            <a:prstGeom prst="rect">
              <a:avLst/>
            </a:prstGeom>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7485" y="3693273"/>
              <a:ext cx="3931929" cy="2486154"/>
            </a:xfrm>
            <a:prstGeom prst="rect">
              <a:avLst/>
            </a:prstGeom>
          </p:spPr>
        </p:pic>
        <p:pic>
          <p:nvPicPr>
            <p:cNvPr id="5" name="Imagen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29175" y="1391439"/>
              <a:ext cx="3405196" cy="4811747"/>
            </a:xfrm>
            <a:prstGeom prst="rect">
              <a:avLst/>
            </a:prstGeom>
          </p:spPr>
        </p:pic>
      </p:grpSp>
    </p:spTree>
    <p:extLst>
      <p:ext uri="{BB962C8B-B14F-4D97-AF65-F5344CB8AC3E}">
        <p14:creationId xmlns:p14="http://schemas.microsoft.com/office/powerpoint/2010/main" val="375431455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2948102" y="1264244"/>
            <a:ext cx="6211962" cy="3244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1400" b="1" dirty="0">
                <a:solidFill>
                  <a:srgbClr val="003366"/>
                </a:solidFill>
                <a:cs typeface="Arial" panose="020B0604020202020204" pitchFamily="34" charset="0"/>
              </a:rPr>
              <a:t>“NOCHE QUITEÑA”</a:t>
            </a:r>
          </a:p>
          <a:p>
            <a:pPr algn="ctr">
              <a:lnSpc>
                <a:spcPct val="93000"/>
              </a:lnSpc>
              <a:buSzPct val="100000"/>
            </a:pPr>
            <a:r>
              <a:rPr lang="es-EC" altLang="es-EC" sz="1400" b="1" dirty="0">
                <a:solidFill>
                  <a:srgbClr val="003366"/>
                </a:solidFill>
                <a:cs typeface="Arial" panose="020B0604020202020204" pitchFamily="34" charset="0"/>
              </a:rPr>
              <a:t>Evento de Ciudad con Juan Fernando Velasco y Miquilla </a:t>
            </a:r>
          </a:p>
          <a:p>
            <a:pPr algn="ctr">
              <a:lnSpc>
                <a:spcPct val="93000"/>
              </a:lnSpc>
              <a:buSzPct val="100000"/>
            </a:pPr>
            <a:r>
              <a:rPr lang="es-EC" altLang="es-EC" sz="1400" b="1" dirty="0">
                <a:solidFill>
                  <a:srgbClr val="003366"/>
                </a:solidFill>
                <a:cs typeface="Arial" panose="020B0604020202020204" pitchFamily="34" charset="0"/>
              </a:rPr>
              <a:t>Marco de la participación en la Feria </a:t>
            </a:r>
            <a:r>
              <a:rPr lang="es-EC" altLang="es-EC" sz="1400" b="1" dirty="0" err="1">
                <a:solidFill>
                  <a:srgbClr val="003366"/>
                </a:solidFill>
                <a:cs typeface="Arial" panose="020B0604020202020204" pitchFamily="34" charset="0"/>
              </a:rPr>
              <a:t>Anato</a:t>
            </a:r>
            <a:endParaRPr lang="es-EC" altLang="es-EC" sz="1400" b="1" dirty="0">
              <a:solidFill>
                <a:srgbClr val="003366"/>
              </a:solidFill>
              <a:cs typeface="Arial" panose="020B0604020202020204" pitchFamily="34" charset="0"/>
            </a:endParaRPr>
          </a:p>
          <a:p>
            <a:pPr algn="ctr">
              <a:lnSpc>
                <a:spcPct val="93000"/>
              </a:lnSpc>
              <a:buSzPct val="100000"/>
            </a:pPr>
            <a:r>
              <a:rPr lang="es-EC" altLang="es-EC" sz="1400" b="1" dirty="0">
                <a:solidFill>
                  <a:srgbClr val="003366"/>
                </a:solidFill>
                <a:cs typeface="Arial" panose="020B0604020202020204" pitchFamily="34" charset="0"/>
              </a:rPr>
              <a:t>Marzo 2017</a:t>
            </a:r>
          </a:p>
          <a:p>
            <a:pPr algn="ctr">
              <a:lnSpc>
                <a:spcPct val="93000"/>
              </a:lnSpc>
              <a:buSzPct val="100000"/>
            </a:pPr>
            <a:endParaRPr lang="es-EC" altLang="es-EC" sz="700" b="1" dirty="0">
              <a:solidFill>
                <a:srgbClr val="003366"/>
              </a:solidFill>
              <a:cs typeface="Arial" panose="020B0604020202020204" pitchFamily="34" charset="0"/>
            </a:endParaRPr>
          </a:p>
        </p:txBody>
      </p:sp>
      <p:sp>
        <p:nvSpPr>
          <p:cNvPr id="26628" name="Rectangle 3"/>
          <p:cNvSpPr>
            <a:spLocks noChangeArrowheads="1"/>
          </p:cNvSpPr>
          <p:nvPr/>
        </p:nvSpPr>
        <p:spPr bwMode="auto">
          <a:xfrm>
            <a:off x="6353176" y="2087564"/>
            <a:ext cx="1846263" cy="344487"/>
          </a:xfrm>
          <a:prstGeom prst="rect">
            <a:avLst/>
          </a:prstGeom>
          <a:noFill/>
          <a:ln w="9525">
            <a:noFill/>
            <a:round/>
            <a:headEnd/>
            <a:tailEnd/>
          </a:ln>
        </p:spPr>
        <p:txBody>
          <a:bodyPr lIns="50625" tIns="25313" rIns="50625" bIns="25313"/>
          <a:lstStyle/>
          <a:p>
            <a:pPr algn="ctr">
              <a:lnSpc>
                <a:spcPct val="93000"/>
              </a:lnSpc>
              <a:buSzPct val="100000"/>
              <a:tabLst>
                <a:tab pos="0" algn="l"/>
                <a:tab pos="251817" algn="l"/>
                <a:tab pos="504528" algn="l"/>
                <a:tab pos="757238" algn="l"/>
                <a:tab pos="1009948" algn="l"/>
                <a:tab pos="1262658" algn="l"/>
                <a:tab pos="1515368" algn="l"/>
                <a:tab pos="1768079" algn="l"/>
                <a:tab pos="2020789" algn="l"/>
                <a:tab pos="2273498" algn="l"/>
                <a:tab pos="2526209" algn="l"/>
                <a:tab pos="2778919" algn="l"/>
                <a:tab pos="3031629" algn="l"/>
                <a:tab pos="3284339" algn="l"/>
                <a:tab pos="3537050" algn="l"/>
                <a:tab pos="3789760" algn="l"/>
                <a:tab pos="4042470" algn="l"/>
                <a:tab pos="4295180" algn="l"/>
                <a:tab pos="4547891" algn="l"/>
                <a:tab pos="4800600" algn="l"/>
                <a:tab pos="5053310" algn="l"/>
              </a:tabLst>
              <a:defRPr/>
            </a:pPr>
            <a:endParaRPr lang="es-EC" altLang="es-EC" sz="675" b="1">
              <a:solidFill>
                <a:srgbClr val="003366"/>
              </a:solidFill>
              <a:cs typeface="Arial" panose="020B0604020202020204" pitchFamily="34" charset="0"/>
            </a:endParaRPr>
          </a:p>
        </p:txBody>
      </p:sp>
      <p:grpSp>
        <p:nvGrpSpPr>
          <p:cNvPr id="3" name="Grupo 2"/>
          <p:cNvGrpSpPr/>
          <p:nvPr/>
        </p:nvGrpSpPr>
        <p:grpSpPr>
          <a:xfrm>
            <a:off x="2058260" y="2087564"/>
            <a:ext cx="7888719" cy="4267233"/>
            <a:chOff x="852592" y="1534669"/>
            <a:chExt cx="7101805" cy="4868345"/>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432" y="1569912"/>
              <a:ext cx="3530718" cy="2257801"/>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14830" y="1534669"/>
              <a:ext cx="3439567" cy="2293044"/>
            </a:xfrm>
            <a:prstGeom prst="rect">
              <a:avLst/>
            </a:prstGeom>
          </p:spPr>
        </p:pic>
        <p:pic>
          <p:nvPicPr>
            <p:cNvPr id="7" name="Imagen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2592" y="3932295"/>
              <a:ext cx="3618398" cy="2470719"/>
            </a:xfrm>
            <a:prstGeom prst="rect">
              <a:avLst/>
            </a:prstGeom>
          </p:spPr>
        </p:pic>
        <p:pic>
          <p:nvPicPr>
            <p:cNvPr id="8" name="Imagen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0990" y="3942852"/>
              <a:ext cx="3462428" cy="2423492"/>
            </a:xfrm>
            <a:prstGeom prst="rect">
              <a:avLst/>
            </a:prstGeom>
          </p:spPr>
        </p:pic>
      </p:grpSp>
      <p:sp>
        <p:nvSpPr>
          <p:cNvPr id="10" name="Rectangle 2"/>
          <p:cNvSpPr>
            <a:spLocks noChangeArrowheads="1"/>
          </p:cNvSpPr>
          <p:nvPr/>
        </p:nvSpPr>
        <p:spPr bwMode="auto">
          <a:xfrm>
            <a:off x="2823362" y="897660"/>
            <a:ext cx="6336703" cy="3770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6325" rIns="50625" bIns="26325"/>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2000" b="1" dirty="0">
                <a:solidFill>
                  <a:srgbClr val="003366"/>
                </a:solidFill>
                <a:cs typeface="Arial" panose="020B0604020202020204" pitchFamily="34" charset="0"/>
              </a:rPr>
              <a:t>ACCIONES BTL – MERCADOS INTERNACIONALES</a:t>
            </a:r>
          </a:p>
        </p:txBody>
      </p:sp>
    </p:spTree>
    <p:extLst>
      <p:ext uri="{BB962C8B-B14F-4D97-AF65-F5344CB8AC3E}">
        <p14:creationId xmlns:p14="http://schemas.microsoft.com/office/powerpoint/2010/main" val="145400108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2783633" y="1520751"/>
            <a:ext cx="6211962" cy="3244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1400" b="1" dirty="0">
                <a:solidFill>
                  <a:srgbClr val="003366"/>
                </a:solidFill>
                <a:cs typeface="Arial" panose="020B0604020202020204" pitchFamily="34" charset="0"/>
              </a:rPr>
              <a:t>PREMIACIÓN WORLD TRAVEL AWARDS LATINOAMERICA 2017</a:t>
            </a:r>
          </a:p>
          <a:p>
            <a:pPr algn="ctr">
              <a:lnSpc>
                <a:spcPct val="93000"/>
              </a:lnSpc>
              <a:buSzPct val="100000"/>
            </a:pPr>
            <a:r>
              <a:rPr lang="es-EC" altLang="es-EC" sz="1400" b="1" dirty="0">
                <a:solidFill>
                  <a:srgbClr val="003366"/>
                </a:solidFill>
                <a:cs typeface="Arial" panose="020B0604020202020204" pitchFamily="34" charset="0"/>
              </a:rPr>
              <a:t>Cancún México – 9 de septiembre del 2017</a:t>
            </a:r>
            <a:endParaRPr lang="es-EC" altLang="es-EC" sz="700" b="1" dirty="0">
              <a:solidFill>
                <a:srgbClr val="003366"/>
              </a:solidFill>
              <a:cs typeface="Arial" panose="020B0604020202020204" pitchFamily="34" charset="0"/>
            </a:endParaRPr>
          </a:p>
        </p:txBody>
      </p:sp>
      <p:sp>
        <p:nvSpPr>
          <p:cNvPr id="26628" name="Rectangle 3"/>
          <p:cNvSpPr>
            <a:spLocks noChangeArrowheads="1"/>
          </p:cNvSpPr>
          <p:nvPr/>
        </p:nvSpPr>
        <p:spPr bwMode="auto">
          <a:xfrm>
            <a:off x="6353176" y="2087564"/>
            <a:ext cx="1846263" cy="344487"/>
          </a:xfrm>
          <a:prstGeom prst="rect">
            <a:avLst/>
          </a:prstGeom>
          <a:noFill/>
          <a:ln w="9525">
            <a:noFill/>
            <a:round/>
            <a:headEnd/>
            <a:tailEnd/>
          </a:ln>
        </p:spPr>
        <p:txBody>
          <a:bodyPr lIns="50625" tIns="25313" rIns="50625" bIns="25313"/>
          <a:lstStyle/>
          <a:p>
            <a:pPr algn="ctr">
              <a:lnSpc>
                <a:spcPct val="93000"/>
              </a:lnSpc>
              <a:buSzPct val="100000"/>
              <a:tabLst>
                <a:tab pos="0" algn="l"/>
                <a:tab pos="251817" algn="l"/>
                <a:tab pos="504528" algn="l"/>
                <a:tab pos="757238" algn="l"/>
                <a:tab pos="1009948" algn="l"/>
                <a:tab pos="1262658" algn="l"/>
                <a:tab pos="1515368" algn="l"/>
                <a:tab pos="1768079" algn="l"/>
                <a:tab pos="2020789" algn="l"/>
                <a:tab pos="2273498" algn="l"/>
                <a:tab pos="2526209" algn="l"/>
                <a:tab pos="2778919" algn="l"/>
                <a:tab pos="3031629" algn="l"/>
                <a:tab pos="3284339" algn="l"/>
                <a:tab pos="3537050" algn="l"/>
                <a:tab pos="3789760" algn="l"/>
                <a:tab pos="4042470" algn="l"/>
                <a:tab pos="4295180" algn="l"/>
                <a:tab pos="4547891" algn="l"/>
                <a:tab pos="4800600" algn="l"/>
                <a:tab pos="5053310" algn="l"/>
              </a:tabLst>
              <a:defRPr/>
            </a:pPr>
            <a:endParaRPr lang="es-EC" altLang="es-EC" sz="675" b="1">
              <a:solidFill>
                <a:srgbClr val="003366"/>
              </a:solidFill>
              <a:cs typeface="Arial" panose="020B0604020202020204" pitchFamily="34" charset="0"/>
            </a:endParaRPr>
          </a:p>
        </p:txBody>
      </p:sp>
      <p:sp>
        <p:nvSpPr>
          <p:cNvPr id="50181" name="CuadroTexto 1"/>
          <p:cNvSpPr txBox="1">
            <a:spLocks noChangeArrowheads="1"/>
          </p:cNvSpPr>
          <p:nvPr/>
        </p:nvSpPr>
        <p:spPr bwMode="auto">
          <a:xfrm>
            <a:off x="2972972" y="5852161"/>
            <a:ext cx="5587599" cy="307777"/>
          </a:xfrm>
          <a:prstGeom prst="rect">
            <a:avLst/>
          </a:prstGeom>
          <a:solidFill>
            <a:srgbClr val="C00000"/>
          </a:solidFill>
          <a:ln w="9525">
            <a:solidFill>
              <a:srgbClr val="6C0000"/>
            </a:solidFill>
            <a:miter lim="800000"/>
            <a:headEnd/>
            <a:tailEnd/>
          </a:ln>
        </p:spPr>
        <p:txBody>
          <a:bodyPr wrap="square">
            <a:spAutoFit/>
          </a:bodyPr>
          <a:lstStyle/>
          <a:p>
            <a:pPr algn="ctr"/>
            <a:r>
              <a:rPr lang="es-ES" altLang="es-EC" sz="1400" dirty="0">
                <a:solidFill>
                  <a:srgbClr val="FFFFFF"/>
                </a:solidFill>
                <a:cs typeface="Arial" panose="020B0604020202020204" pitchFamily="34" charset="0"/>
              </a:rPr>
              <a:t> Quito </a:t>
            </a:r>
            <a:r>
              <a:rPr lang="es-ES" altLang="es-EC" sz="1400" dirty="0">
                <a:solidFill>
                  <a:srgbClr val="FFFFFF"/>
                </a:solidFill>
                <a:cs typeface="Arial" panose="020B0604020202020204" pitchFamily="34" charset="0"/>
              </a:rPr>
              <a:t>asistió a la premiación </a:t>
            </a:r>
            <a:r>
              <a:rPr lang="es-ES" altLang="es-EC" sz="1400" dirty="0" err="1">
                <a:solidFill>
                  <a:srgbClr val="FFFFFF"/>
                </a:solidFill>
                <a:cs typeface="Arial" panose="020B0604020202020204" pitchFamily="34" charset="0"/>
              </a:rPr>
              <a:t>World</a:t>
            </a:r>
            <a:r>
              <a:rPr lang="es-ES" altLang="es-EC" sz="1400" dirty="0">
                <a:solidFill>
                  <a:srgbClr val="FFFFFF"/>
                </a:solidFill>
                <a:cs typeface="Arial" panose="020B0604020202020204" pitchFamily="34" charset="0"/>
              </a:rPr>
              <a:t> </a:t>
            </a:r>
            <a:r>
              <a:rPr lang="es-ES" altLang="es-EC" sz="1400" dirty="0" err="1">
                <a:solidFill>
                  <a:srgbClr val="FFFFFF"/>
                </a:solidFill>
                <a:cs typeface="Arial" panose="020B0604020202020204" pitchFamily="34" charset="0"/>
              </a:rPr>
              <a:t>Travel</a:t>
            </a:r>
            <a:r>
              <a:rPr lang="es-ES" altLang="es-EC" sz="1400" dirty="0">
                <a:solidFill>
                  <a:srgbClr val="FFFFFF"/>
                </a:solidFill>
                <a:cs typeface="Arial" panose="020B0604020202020204" pitchFamily="34" charset="0"/>
              </a:rPr>
              <a:t> </a:t>
            </a:r>
            <a:r>
              <a:rPr lang="es-ES" altLang="es-EC" sz="1400" dirty="0" err="1">
                <a:solidFill>
                  <a:srgbClr val="FFFFFF"/>
                </a:solidFill>
                <a:cs typeface="Arial" panose="020B0604020202020204" pitchFamily="34" charset="0"/>
              </a:rPr>
              <a:t>Awards</a:t>
            </a:r>
            <a:r>
              <a:rPr lang="es-ES" altLang="es-EC" sz="1400" dirty="0">
                <a:solidFill>
                  <a:srgbClr val="FFFFFF"/>
                </a:solidFill>
                <a:cs typeface="Arial" panose="020B0604020202020204" pitchFamily="34" charset="0"/>
              </a:rPr>
              <a:t> </a:t>
            </a:r>
            <a:r>
              <a:rPr lang="es-ES" altLang="es-EC" sz="1400" dirty="0" err="1">
                <a:solidFill>
                  <a:srgbClr val="FFFFFF"/>
                </a:solidFill>
                <a:cs typeface="Arial" panose="020B0604020202020204" pitchFamily="34" charset="0"/>
              </a:rPr>
              <a:t>Latinoamerica</a:t>
            </a:r>
            <a:r>
              <a:rPr lang="es-ES" altLang="es-EC" sz="1400" dirty="0">
                <a:solidFill>
                  <a:srgbClr val="FFFFFF"/>
                </a:solidFill>
                <a:cs typeface="Arial" panose="020B0604020202020204" pitchFamily="34" charset="0"/>
              </a:rPr>
              <a:t> 2017.</a:t>
            </a:r>
            <a:endParaRPr lang="es-ES" altLang="es-EC" sz="1400" dirty="0">
              <a:solidFill>
                <a:srgbClr val="FFFFFF"/>
              </a:solidFill>
              <a:cs typeface="Arial" panose="020B0604020202020204" pitchFamily="34" charset="0"/>
            </a:endParaRPr>
          </a:p>
        </p:txBody>
      </p:sp>
      <p:sp>
        <p:nvSpPr>
          <p:cNvPr id="10" name="Rectangle 2"/>
          <p:cNvSpPr>
            <a:spLocks noChangeArrowheads="1"/>
          </p:cNvSpPr>
          <p:nvPr/>
        </p:nvSpPr>
        <p:spPr bwMode="auto">
          <a:xfrm>
            <a:off x="2718712" y="991957"/>
            <a:ext cx="6336703" cy="3770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6325" rIns="50625" bIns="26325"/>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2000" b="1" dirty="0">
                <a:solidFill>
                  <a:srgbClr val="003366"/>
                </a:solidFill>
                <a:cs typeface="Arial" panose="020B0604020202020204" pitchFamily="34" charset="0"/>
              </a:rPr>
              <a:t>ACCIONES BTL – MERCADOS INTERNACIONALES</a:t>
            </a:r>
          </a:p>
        </p:txBody>
      </p:sp>
      <p:pic>
        <p:nvPicPr>
          <p:cNvPr id="2" name="Imagen 1"/>
          <p:cNvPicPr>
            <a:picLocks noChangeAspect="1"/>
          </p:cNvPicPr>
          <p:nvPr/>
        </p:nvPicPr>
        <p:blipFill>
          <a:blip r:embed="rId3"/>
          <a:stretch>
            <a:fillRect/>
          </a:stretch>
        </p:blipFill>
        <p:spPr>
          <a:xfrm>
            <a:off x="2783633" y="2090087"/>
            <a:ext cx="6448425" cy="1790700"/>
          </a:xfrm>
          <a:prstGeom prst="rect">
            <a:avLst/>
          </a:prstGeom>
        </p:spPr>
      </p:pic>
      <p:pic>
        <p:nvPicPr>
          <p:cNvPr id="3" name="Imagen 2"/>
          <p:cNvPicPr>
            <a:picLocks noChangeAspect="1"/>
          </p:cNvPicPr>
          <p:nvPr/>
        </p:nvPicPr>
        <p:blipFill>
          <a:blip r:embed="rId4"/>
          <a:stretch>
            <a:fillRect/>
          </a:stretch>
        </p:blipFill>
        <p:spPr>
          <a:xfrm>
            <a:off x="2751532" y="3809818"/>
            <a:ext cx="6448425" cy="2019300"/>
          </a:xfrm>
          <a:prstGeom prst="rect">
            <a:avLst/>
          </a:prstGeom>
        </p:spPr>
      </p:pic>
    </p:spTree>
    <p:extLst>
      <p:ext uri="{BB962C8B-B14F-4D97-AF65-F5344CB8AC3E}">
        <p14:creationId xmlns:p14="http://schemas.microsoft.com/office/powerpoint/2010/main" val="302700982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3043637" y="1304605"/>
            <a:ext cx="6211962" cy="3244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1400" b="1" dirty="0">
                <a:solidFill>
                  <a:srgbClr val="003366"/>
                </a:solidFill>
                <a:cs typeface="Arial" panose="020B0604020202020204" pitchFamily="34" charset="0"/>
              </a:rPr>
              <a:t>“SHOW GASTRÓMICO”</a:t>
            </a:r>
          </a:p>
          <a:p>
            <a:pPr algn="ctr">
              <a:lnSpc>
                <a:spcPct val="93000"/>
              </a:lnSpc>
              <a:buSzPct val="100000"/>
            </a:pPr>
            <a:r>
              <a:rPr lang="es-EC" altLang="es-EC" sz="1400" b="1" dirty="0">
                <a:solidFill>
                  <a:srgbClr val="003366"/>
                </a:solidFill>
                <a:cs typeface="Arial" panose="020B0604020202020204" pitchFamily="34" charset="0"/>
              </a:rPr>
              <a:t>Evento de Presentación de Destino y gastronomía quiteña</a:t>
            </a:r>
          </a:p>
          <a:p>
            <a:pPr algn="ctr">
              <a:lnSpc>
                <a:spcPct val="93000"/>
              </a:lnSpc>
              <a:buSzPct val="100000"/>
            </a:pPr>
            <a:r>
              <a:rPr lang="es-EC" altLang="es-EC" sz="1400" b="1" dirty="0">
                <a:solidFill>
                  <a:srgbClr val="003366"/>
                </a:solidFill>
                <a:cs typeface="Arial" panose="020B0604020202020204" pitchFamily="34" charset="0"/>
              </a:rPr>
              <a:t>Marco de la participación en la Feria ITB-Berlín</a:t>
            </a:r>
          </a:p>
          <a:p>
            <a:pPr algn="ctr">
              <a:lnSpc>
                <a:spcPct val="93000"/>
              </a:lnSpc>
              <a:buSzPct val="100000"/>
            </a:pPr>
            <a:r>
              <a:rPr lang="es-EC" altLang="es-EC" sz="1400" b="1" dirty="0">
                <a:solidFill>
                  <a:srgbClr val="003366"/>
                </a:solidFill>
                <a:cs typeface="Arial" panose="020B0604020202020204" pitchFamily="34" charset="0"/>
              </a:rPr>
              <a:t>Marzo 2017</a:t>
            </a:r>
          </a:p>
          <a:p>
            <a:pPr algn="ctr">
              <a:lnSpc>
                <a:spcPct val="93000"/>
              </a:lnSpc>
              <a:buSzPct val="100000"/>
            </a:pPr>
            <a:endParaRPr lang="es-EC" altLang="es-EC" sz="700" b="1" dirty="0">
              <a:solidFill>
                <a:srgbClr val="003366"/>
              </a:solidFill>
              <a:cs typeface="Arial" panose="020B0604020202020204" pitchFamily="34" charset="0"/>
            </a:endParaRPr>
          </a:p>
        </p:txBody>
      </p:sp>
      <p:sp>
        <p:nvSpPr>
          <p:cNvPr id="26628" name="Rectangle 3"/>
          <p:cNvSpPr>
            <a:spLocks noChangeArrowheads="1"/>
          </p:cNvSpPr>
          <p:nvPr/>
        </p:nvSpPr>
        <p:spPr bwMode="auto">
          <a:xfrm>
            <a:off x="6353176" y="2087564"/>
            <a:ext cx="1846263" cy="344487"/>
          </a:xfrm>
          <a:prstGeom prst="rect">
            <a:avLst/>
          </a:prstGeom>
          <a:noFill/>
          <a:ln w="9525">
            <a:noFill/>
            <a:round/>
            <a:headEnd/>
            <a:tailEnd/>
          </a:ln>
        </p:spPr>
        <p:txBody>
          <a:bodyPr lIns="50625" tIns="25313" rIns="50625" bIns="25313"/>
          <a:lstStyle/>
          <a:p>
            <a:pPr algn="ctr">
              <a:lnSpc>
                <a:spcPct val="93000"/>
              </a:lnSpc>
              <a:buSzPct val="100000"/>
              <a:tabLst>
                <a:tab pos="0" algn="l"/>
                <a:tab pos="251817" algn="l"/>
                <a:tab pos="504528" algn="l"/>
                <a:tab pos="757238" algn="l"/>
                <a:tab pos="1009948" algn="l"/>
                <a:tab pos="1262658" algn="l"/>
                <a:tab pos="1515368" algn="l"/>
                <a:tab pos="1768079" algn="l"/>
                <a:tab pos="2020789" algn="l"/>
                <a:tab pos="2273498" algn="l"/>
                <a:tab pos="2526209" algn="l"/>
                <a:tab pos="2778919" algn="l"/>
                <a:tab pos="3031629" algn="l"/>
                <a:tab pos="3284339" algn="l"/>
                <a:tab pos="3537050" algn="l"/>
                <a:tab pos="3789760" algn="l"/>
                <a:tab pos="4042470" algn="l"/>
                <a:tab pos="4295180" algn="l"/>
                <a:tab pos="4547891" algn="l"/>
                <a:tab pos="4800600" algn="l"/>
                <a:tab pos="5053310" algn="l"/>
              </a:tabLst>
              <a:defRPr/>
            </a:pPr>
            <a:endParaRPr lang="es-EC" altLang="es-EC" sz="675" b="1">
              <a:solidFill>
                <a:srgbClr val="003366"/>
              </a:solidFill>
              <a:cs typeface="Arial" panose="020B0604020202020204" pitchFamily="34" charset="0"/>
            </a:endParaRPr>
          </a:p>
        </p:txBody>
      </p:sp>
      <p:sp>
        <p:nvSpPr>
          <p:cNvPr id="10" name="Rectangle 2"/>
          <p:cNvSpPr>
            <a:spLocks noChangeArrowheads="1"/>
          </p:cNvSpPr>
          <p:nvPr/>
        </p:nvSpPr>
        <p:spPr bwMode="auto">
          <a:xfrm>
            <a:off x="2561156" y="837548"/>
            <a:ext cx="6336703" cy="3770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6325" rIns="50625" bIns="26325"/>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2000" b="1" dirty="0">
                <a:solidFill>
                  <a:srgbClr val="003366"/>
                </a:solidFill>
                <a:cs typeface="Arial" panose="020B0604020202020204" pitchFamily="34" charset="0"/>
              </a:rPr>
              <a:t>ACCIONES BTL – MERCADOS INTERNACIONALES</a:t>
            </a:r>
          </a:p>
        </p:txBody>
      </p:sp>
      <p:grpSp>
        <p:nvGrpSpPr>
          <p:cNvPr id="3" name="Grupo 2"/>
          <p:cNvGrpSpPr/>
          <p:nvPr/>
        </p:nvGrpSpPr>
        <p:grpSpPr>
          <a:xfrm>
            <a:off x="2347415" y="2306472"/>
            <a:ext cx="8011259" cy="3849214"/>
            <a:chOff x="314121" y="1424866"/>
            <a:chExt cx="8511145" cy="4727469"/>
          </a:xfrm>
        </p:grpSpPr>
        <p:pic>
          <p:nvPicPr>
            <p:cNvPr id="2050" name="Picture 2" descr="https://scontent.fuio3-1.fna.fbcdn.net/v/t34.0-12/17690563_10154630261098845_893309753_n.jpg?oh=5b3dfd9a819cc4f27d2900fe6271bbe0&amp;oe=58E8046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452" y="1424866"/>
              <a:ext cx="3538414" cy="2653811"/>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https://scontent.fuio3-1.fna.fbcdn.net/v/t34.0-12/17821096_10154630260983845_1980975070_n.jpg?oh=8b51f1576dbda17b7746651861dddcbc&amp;oe=58E80A8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4121" y="4146041"/>
              <a:ext cx="3566745" cy="2006294"/>
            </a:xfrm>
            <a:prstGeom prst="rect">
              <a:avLst/>
            </a:prstGeom>
            <a:noFill/>
            <a:extLst>
              <a:ext uri="{909E8E84-426E-40dd-AFC4-6F175D3DCCD1}">
                <a14:hiddenFill xmlns:a14="http://schemas.microsoft.com/office/drawing/2010/main" xmlns="">
                  <a:solidFill>
                    <a:srgbClr val="FFFFFF"/>
                  </a:solidFill>
                </a14:hiddenFill>
              </a:ext>
            </a:extLst>
          </p:spPr>
        </p:pic>
        <p:pic>
          <p:nvPicPr>
            <p:cNvPr id="2056" name="Picture 8" descr="https://scontent.fuio3-1.fna.fbcdn.net/v/t34.0-12/17821108_10154630260923845_2050532919_n.jpg?oh=88045d15ed35834e9e66a0dcd3ea3eb3&amp;oe=58E735E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7250" y="1578546"/>
              <a:ext cx="4918016" cy="3906889"/>
            </a:xfrm>
            <a:prstGeom prst="rect">
              <a:avLst/>
            </a:prstGeom>
            <a:noFill/>
            <a:extLst>
              <a:ext uri="{909E8E84-426E-40dd-AFC4-6F175D3DCCD1}">
                <a14:hiddenFill xmlns:a14="http://schemas.microsoft.com/office/drawing/2010/main" xmlns="">
                  <a:solidFill>
                    <a:srgbClr val="FFFFFF"/>
                  </a:solidFill>
                </a14:hiddenFill>
              </a:ext>
            </a:extLst>
          </p:spPr>
        </p:pic>
      </p:grpSp>
    </p:spTree>
    <p:extLst>
      <p:ext uri="{BB962C8B-B14F-4D97-AF65-F5344CB8AC3E}">
        <p14:creationId xmlns:p14="http://schemas.microsoft.com/office/powerpoint/2010/main" val="396468828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noChangeArrowheads="1"/>
          </p:cNvSpPr>
          <p:nvPr/>
        </p:nvSpPr>
        <p:spPr bwMode="auto">
          <a:xfrm>
            <a:off x="6353176" y="2087564"/>
            <a:ext cx="1846263" cy="344487"/>
          </a:xfrm>
          <a:prstGeom prst="rect">
            <a:avLst/>
          </a:prstGeom>
          <a:noFill/>
          <a:ln w="9525">
            <a:noFill/>
            <a:round/>
            <a:headEnd/>
            <a:tailEnd/>
          </a:ln>
        </p:spPr>
        <p:txBody>
          <a:bodyPr lIns="50625" tIns="25313" rIns="50625" bIns="25313"/>
          <a:lstStyle/>
          <a:p>
            <a:pPr algn="ctr">
              <a:lnSpc>
                <a:spcPct val="93000"/>
              </a:lnSpc>
              <a:buSzPct val="100000"/>
              <a:tabLst>
                <a:tab pos="0" algn="l"/>
                <a:tab pos="251817" algn="l"/>
                <a:tab pos="504528" algn="l"/>
                <a:tab pos="757238" algn="l"/>
                <a:tab pos="1009948" algn="l"/>
                <a:tab pos="1262658" algn="l"/>
                <a:tab pos="1515368" algn="l"/>
                <a:tab pos="1768079" algn="l"/>
                <a:tab pos="2020789" algn="l"/>
                <a:tab pos="2273498" algn="l"/>
                <a:tab pos="2526209" algn="l"/>
                <a:tab pos="2778919" algn="l"/>
                <a:tab pos="3031629" algn="l"/>
                <a:tab pos="3284339" algn="l"/>
                <a:tab pos="3537050" algn="l"/>
                <a:tab pos="3789760" algn="l"/>
                <a:tab pos="4042470" algn="l"/>
                <a:tab pos="4295180" algn="l"/>
                <a:tab pos="4547891" algn="l"/>
                <a:tab pos="4800600" algn="l"/>
                <a:tab pos="5053310" algn="l"/>
              </a:tabLst>
              <a:defRPr/>
            </a:pPr>
            <a:endParaRPr lang="es-EC" altLang="es-EC" sz="675" b="1">
              <a:solidFill>
                <a:srgbClr val="003366"/>
              </a:solidFill>
              <a:cs typeface="Arial" panose="020B0604020202020204" pitchFamily="34" charset="0"/>
            </a:endParaRPr>
          </a:p>
        </p:txBody>
      </p:sp>
      <p:sp>
        <p:nvSpPr>
          <p:cNvPr id="10" name="Rectangle 2"/>
          <p:cNvSpPr>
            <a:spLocks noChangeArrowheads="1"/>
          </p:cNvSpPr>
          <p:nvPr/>
        </p:nvSpPr>
        <p:spPr bwMode="auto">
          <a:xfrm>
            <a:off x="1620983" y="945815"/>
            <a:ext cx="7625399" cy="3770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6325" rIns="50625" bIns="26325"/>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2000" b="1" dirty="0">
                <a:solidFill>
                  <a:srgbClr val="003366"/>
                </a:solidFill>
                <a:cs typeface="Arial" panose="020B0604020202020204" pitchFamily="34" charset="0"/>
              </a:rPr>
              <a:t>CAMPAÑAS COOPERADAS MERCADOS INTERNACIONALES </a:t>
            </a:r>
            <a:endParaRPr lang="es-EC" altLang="es-EC" sz="2000" b="1" dirty="0">
              <a:solidFill>
                <a:srgbClr val="003366"/>
              </a:solidFill>
              <a:cs typeface="Arial" panose="020B0604020202020204" pitchFamily="34" charset="0"/>
            </a:endParaRPr>
          </a:p>
        </p:txBody>
      </p:sp>
      <p:sp>
        <p:nvSpPr>
          <p:cNvPr id="2" name="Rectángulo 1"/>
          <p:cNvSpPr/>
          <p:nvPr/>
        </p:nvSpPr>
        <p:spPr>
          <a:xfrm>
            <a:off x="5770894" y="1521788"/>
            <a:ext cx="4572000" cy="1015663"/>
          </a:xfrm>
          <a:prstGeom prst="rect">
            <a:avLst/>
          </a:prstGeom>
        </p:spPr>
        <p:txBody>
          <a:bodyPr>
            <a:spAutoFit/>
          </a:bodyPr>
          <a:lstStyle/>
          <a:p>
            <a:pPr algn="ctr"/>
            <a:r>
              <a:rPr lang="es-EC" altLang="es-EC" sz="2400" b="1" dirty="0">
                <a:solidFill>
                  <a:srgbClr val="003366"/>
                </a:solidFill>
                <a:latin typeface="Calibri" panose="020F0502020204030204" pitchFamily="34" charset="0"/>
              </a:rPr>
              <a:t>COX &amp; KINGS</a:t>
            </a:r>
          </a:p>
          <a:p>
            <a:pPr algn="ctr"/>
            <a:r>
              <a:rPr lang="es-EC" altLang="es-EC" i="1" dirty="0">
                <a:solidFill>
                  <a:srgbClr val="003366"/>
                </a:solidFill>
                <a:latin typeface="Calibri" panose="020F0502020204030204" pitchFamily="34" charset="0"/>
              </a:rPr>
              <a:t>Reino Unido </a:t>
            </a:r>
          </a:p>
          <a:p>
            <a:pPr algn="ctr"/>
            <a:r>
              <a:rPr lang="es-EC" altLang="es-EC" dirty="0">
                <a:solidFill>
                  <a:srgbClr val="003366"/>
                </a:solidFill>
                <a:latin typeface="Calibri" panose="020F0502020204030204" pitchFamily="34" charset="0"/>
              </a:rPr>
              <a:t>Marzo - Abril </a:t>
            </a:r>
            <a:endParaRPr lang="es-EC" dirty="0"/>
          </a:p>
        </p:txBody>
      </p:sp>
      <p:pic>
        <p:nvPicPr>
          <p:cNvPr id="4" name="Imagen 3"/>
          <p:cNvPicPr>
            <a:picLocks noChangeAspect="1"/>
          </p:cNvPicPr>
          <p:nvPr/>
        </p:nvPicPr>
        <p:blipFill>
          <a:blip r:embed="rId3"/>
          <a:stretch>
            <a:fillRect/>
          </a:stretch>
        </p:blipFill>
        <p:spPr>
          <a:xfrm>
            <a:off x="7474942" y="2597089"/>
            <a:ext cx="2431752" cy="1601398"/>
          </a:xfrm>
          <a:prstGeom prst="rect">
            <a:avLst/>
          </a:prstGeom>
        </p:spPr>
      </p:pic>
      <p:sp>
        <p:nvSpPr>
          <p:cNvPr id="9" name="Rectángulo 8"/>
          <p:cNvSpPr/>
          <p:nvPr/>
        </p:nvSpPr>
        <p:spPr>
          <a:xfrm>
            <a:off x="1270074" y="1984194"/>
            <a:ext cx="4163609" cy="1015663"/>
          </a:xfrm>
          <a:prstGeom prst="rect">
            <a:avLst/>
          </a:prstGeom>
        </p:spPr>
        <p:txBody>
          <a:bodyPr wrap="square">
            <a:spAutoFit/>
          </a:bodyPr>
          <a:lstStyle/>
          <a:p>
            <a:pPr algn="ctr"/>
            <a:r>
              <a:rPr lang="es-EC" altLang="es-EC" sz="2400" b="1" dirty="0">
                <a:solidFill>
                  <a:srgbClr val="003366"/>
                </a:solidFill>
                <a:latin typeface="Calibri" panose="020F0502020204030204" pitchFamily="34" charset="0"/>
              </a:rPr>
              <a:t>INDUS TRAVEL</a:t>
            </a:r>
          </a:p>
          <a:p>
            <a:pPr algn="ctr"/>
            <a:r>
              <a:rPr lang="es-EC" altLang="es-EC" i="1" dirty="0">
                <a:solidFill>
                  <a:srgbClr val="003366"/>
                </a:solidFill>
                <a:latin typeface="Calibri" panose="020F0502020204030204" pitchFamily="34" charset="0"/>
              </a:rPr>
              <a:t>Estados Unidos y Canadá</a:t>
            </a:r>
          </a:p>
          <a:p>
            <a:pPr algn="ctr"/>
            <a:r>
              <a:rPr lang="es-EC" altLang="es-EC" dirty="0">
                <a:solidFill>
                  <a:srgbClr val="003366"/>
                </a:solidFill>
                <a:latin typeface="Calibri" panose="020F0502020204030204" pitchFamily="34" charset="0"/>
              </a:rPr>
              <a:t>Marzo - Abril - Mayo</a:t>
            </a:r>
            <a:endParaRPr lang="es-EC" dirty="0"/>
          </a:p>
        </p:txBody>
      </p:sp>
      <p:pic>
        <p:nvPicPr>
          <p:cNvPr id="3" name="Imagen 2"/>
          <p:cNvPicPr>
            <a:picLocks noChangeAspect="1"/>
          </p:cNvPicPr>
          <p:nvPr/>
        </p:nvPicPr>
        <p:blipFill>
          <a:blip r:embed="rId4"/>
          <a:stretch>
            <a:fillRect/>
          </a:stretch>
        </p:blipFill>
        <p:spPr>
          <a:xfrm>
            <a:off x="2402429" y="3397788"/>
            <a:ext cx="1898898" cy="974110"/>
          </a:xfrm>
          <a:prstGeom prst="rect">
            <a:avLst/>
          </a:prstGeom>
        </p:spPr>
      </p:pic>
      <p:sp>
        <p:nvSpPr>
          <p:cNvPr id="13" name="Rectángulo 12"/>
          <p:cNvSpPr/>
          <p:nvPr/>
        </p:nvSpPr>
        <p:spPr>
          <a:xfrm>
            <a:off x="3963869" y="3457138"/>
            <a:ext cx="4163609" cy="1015663"/>
          </a:xfrm>
          <a:prstGeom prst="rect">
            <a:avLst/>
          </a:prstGeom>
        </p:spPr>
        <p:txBody>
          <a:bodyPr wrap="square">
            <a:spAutoFit/>
          </a:bodyPr>
          <a:lstStyle/>
          <a:p>
            <a:pPr algn="ctr"/>
            <a:r>
              <a:rPr lang="es-EC" altLang="es-EC" sz="2400" b="1" dirty="0">
                <a:solidFill>
                  <a:srgbClr val="003366"/>
                </a:solidFill>
                <a:latin typeface="Calibri" panose="020F0502020204030204" pitchFamily="34" charset="0"/>
              </a:rPr>
              <a:t>LOGITRAVEL </a:t>
            </a:r>
          </a:p>
          <a:p>
            <a:pPr algn="ctr"/>
            <a:r>
              <a:rPr lang="es-EC" altLang="es-EC" i="1" dirty="0">
                <a:solidFill>
                  <a:srgbClr val="003366"/>
                </a:solidFill>
                <a:latin typeface="Calibri" panose="020F0502020204030204" pitchFamily="34" charset="0"/>
              </a:rPr>
              <a:t>España</a:t>
            </a:r>
          </a:p>
          <a:p>
            <a:pPr algn="ctr"/>
            <a:r>
              <a:rPr lang="es-EC" altLang="es-EC" dirty="0">
                <a:solidFill>
                  <a:srgbClr val="003366"/>
                </a:solidFill>
                <a:latin typeface="Calibri" panose="020F0502020204030204" pitchFamily="34" charset="0"/>
              </a:rPr>
              <a:t>Mayo</a:t>
            </a:r>
            <a:endParaRPr lang="es-EC" dirty="0"/>
          </a:p>
        </p:txBody>
      </p:sp>
      <p:pic>
        <p:nvPicPr>
          <p:cNvPr id="15" name="Imagen 14"/>
          <p:cNvPicPr>
            <a:picLocks noChangeAspect="1"/>
          </p:cNvPicPr>
          <p:nvPr/>
        </p:nvPicPr>
        <p:blipFill>
          <a:blip r:embed="rId5"/>
          <a:stretch>
            <a:fillRect/>
          </a:stretch>
        </p:blipFill>
        <p:spPr>
          <a:xfrm>
            <a:off x="3941760" y="4787331"/>
            <a:ext cx="4207825" cy="1010613"/>
          </a:xfrm>
          <a:prstGeom prst="rect">
            <a:avLst/>
          </a:prstGeom>
        </p:spPr>
      </p:pic>
    </p:spTree>
    <p:extLst>
      <p:ext uri="{BB962C8B-B14F-4D97-AF65-F5344CB8AC3E}">
        <p14:creationId xmlns:p14="http://schemas.microsoft.com/office/powerpoint/2010/main" val="22603794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1" name="CuadroTexto 1"/>
          <p:cNvSpPr txBox="1">
            <a:spLocks noChangeArrowheads="1"/>
          </p:cNvSpPr>
          <p:nvPr/>
        </p:nvSpPr>
        <p:spPr bwMode="auto">
          <a:xfrm>
            <a:off x="3270860" y="6048904"/>
            <a:ext cx="5074216" cy="307777"/>
          </a:xfrm>
          <a:prstGeom prst="rect">
            <a:avLst/>
          </a:prstGeom>
          <a:solidFill>
            <a:srgbClr val="C00000"/>
          </a:solidFill>
          <a:ln w="9525">
            <a:solidFill>
              <a:srgbClr val="6C0000"/>
            </a:solidFill>
            <a:miter lim="800000"/>
            <a:headEnd/>
            <a:tailEnd/>
          </a:ln>
        </p:spPr>
        <p:txBody>
          <a:bodyPr wrap="square">
            <a:spAutoFit/>
          </a:bodyPr>
          <a:lstStyle/>
          <a:p>
            <a:pPr algn="ctr"/>
            <a:r>
              <a:rPr lang="es-ES" altLang="es-EC" sz="1400" dirty="0">
                <a:solidFill>
                  <a:srgbClr val="FFFFFF"/>
                </a:solidFill>
                <a:cs typeface="Arial" panose="020B0604020202020204" pitchFamily="34" charset="0"/>
              </a:rPr>
              <a:t> Quito </a:t>
            </a:r>
            <a:r>
              <a:rPr lang="es-ES" altLang="es-EC" sz="1400" dirty="0">
                <a:solidFill>
                  <a:srgbClr val="FFFFFF"/>
                </a:solidFill>
                <a:cs typeface="Arial" panose="020B0604020202020204" pitchFamily="34" charset="0"/>
              </a:rPr>
              <a:t>en Campaña Cooperado, ASTA absorbió el 75% del costo. </a:t>
            </a:r>
            <a:endParaRPr lang="es-ES" altLang="es-EC" sz="1400" dirty="0">
              <a:solidFill>
                <a:srgbClr val="FFFFFF"/>
              </a:solidFill>
              <a:cs typeface="Arial" panose="020B0604020202020204" pitchFamily="34" charset="0"/>
            </a:endParaRPr>
          </a:p>
        </p:txBody>
      </p:sp>
      <p:sp>
        <p:nvSpPr>
          <p:cNvPr id="10" name="Rectangle 2"/>
          <p:cNvSpPr>
            <a:spLocks noChangeArrowheads="1"/>
          </p:cNvSpPr>
          <p:nvPr/>
        </p:nvSpPr>
        <p:spPr bwMode="auto">
          <a:xfrm>
            <a:off x="1407309" y="922744"/>
            <a:ext cx="7625399" cy="3770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6325" rIns="50625" bIns="26325"/>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2000" b="1" dirty="0">
                <a:solidFill>
                  <a:srgbClr val="003366"/>
                </a:solidFill>
                <a:cs typeface="Arial" panose="020B0604020202020204" pitchFamily="34" charset="0"/>
              </a:rPr>
              <a:t>CAMPAÑAS COOPERADAS MERCADOS INTERNACIONALES</a:t>
            </a:r>
          </a:p>
          <a:p>
            <a:pPr algn="ctr">
              <a:lnSpc>
                <a:spcPct val="93000"/>
              </a:lnSpc>
              <a:buSzPct val="100000"/>
            </a:pPr>
            <a:r>
              <a:rPr lang="es-EC" altLang="es-EC" sz="2000" b="1" dirty="0">
                <a:solidFill>
                  <a:srgbClr val="003366"/>
                </a:solidFill>
                <a:cs typeface="Arial" panose="020B0604020202020204" pitchFamily="34" charset="0"/>
              </a:rPr>
              <a:t>“Campaña Especial con ASTA (Asociación americana de agencias de viajes).</a:t>
            </a:r>
            <a:endParaRPr lang="es-EC" altLang="es-EC" sz="2000" b="1" dirty="0">
              <a:solidFill>
                <a:srgbClr val="003366"/>
              </a:solidFill>
              <a:cs typeface="Arial" panose="020B0604020202020204" pitchFamily="34" charset="0"/>
            </a:endParaRPr>
          </a:p>
        </p:txBody>
      </p:sp>
      <p:sp>
        <p:nvSpPr>
          <p:cNvPr id="9" name="Rectángulo 8"/>
          <p:cNvSpPr/>
          <p:nvPr/>
        </p:nvSpPr>
        <p:spPr>
          <a:xfrm>
            <a:off x="3963869" y="747858"/>
            <a:ext cx="4163609" cy="461665"/>
          </a:xfrm>
          <a:prstGeom prst="rect">
            <a:avLst/>
          </a:prstGeom>
        </p:spPr>
        <p:txBody>
          <a:bodyPr wrap="square">
            <a:spAutoFit/>
          </a:bodyPr>
          <a:lstStyle/>
          <a:p>
            <a:pPr algn="ctr"/>
            <a:r>
              <a:rPr lang="es-EC" altLang="es-EC" sz="2400" b="1" dirty="0">
                <a:solidFill>
                  <a:srgbClr val="003366"/>
                </a:solidFill>
                <a:latin typeface="Calibri" panose="020F0502020204030204" pitchFamily="34" charset="0"/>
              </a:rPr>
              <a:t> </a:t>
            </a:r>
          </a:p>
        </p:txBody>
      </p:sp>
      <p:sp>
        <p:nvSpPr>
          <p:cNvPr id="11" name="Rectangle 1"/>
          <p:cNvSpPr>
            <a:spLocks noChangeArrowheads="1"/>
          </p:cNvSpPr>
          <p:nvPr/>
        </p:nvSpPr>
        <p:spPr bwMode="auto">
          <a:xfrm>
            <a:off x="5693093" y="4507585"/>
            <a:ext cx="4711347" cy="15754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marL="342900" indent="-342900">
              <a:lnSpc>
                <a:spcPct val="93000"/>
              </a:lnSpc>
              <a:buSzPct val="100000"/>
              <a:buFont typeface="Wingdings" panose="05000000000000000000" pitchFamily="2" charset="2"/>
              <a:buChar char="ü"/>
            </a:pPr>
            <a:r>
              <a:rPr lang="es-EC" altLang="es-EC" dirty="0">
                <a:solidFill>
                  <a:schemeClr val="tx1"/>
                </a:solidFill>
                <a:cs typeface="Arial" panose="020B0604020202020204" pitchFamily="34" charset="0"/>
              </a:rPr>
              <a:t>Una página en catalogo “Destinos del Mundo” que llega a 55 mil agentes de Viaje en Estadios Unidos.</a:t>
            </a:r>
          </a:p>
          <a:p>
            <a:pPr marL="342900" indent="-342900">
              <a:lnSpc>
                <a:spcPct val="93000"/>
              </a:lnSpc>
              <a:buSzPct val="100000"/>
              <a:buFont typeface="Wingdings" panose="05000000000000000000" pitchFamily="2" charset="2"/>
              <a:buChar char="ü"/>
            </a:pPr>
            <a:r>
              <a:rPr lang="es-EC" altLang="es-EC" dirty="0">
                <a:solidFill>
                  <a:schemeClr val="tx1"/>
                </a:solidFill>
                <a:cs typeface="Arial" panose="020B0604020202020204" pitchFamily="34" charset="0"/>
              </a:rPr>
              <a:t>Quito Listado en los destinos de ASTA por un año en la página web</a:t>
            </a:r>
          </a:p>
          <a:p>
            <a:pPr marL="342900" indent="-342900">
              <a:lnSpc>
                <a:spcPct val="93000"/>
              </a:lnSpc>
              <a:buSzPct val="100000"/>
              <a:buFont typeface="Wingdings" panose="05000000000000000000" pitchFamily="2" charset="2"/>
              <a:buChar char="ü"/>
            </a:pPr>
            <a:endParaRPr lang="es-EC" altLang="es-EC" dirty="0">
              <a:solidFill>
                <a:schemeClr val="tx1"/>
              </a:solidFill>
              <a:cs typeface="Arial" panose="020B0604020202020204" pitchFamily="34" charset="0"/>
            </a:endParaRPr>
          </a:p>
        </p:txBody>
      </p:sp>
      <p:pic>
        <p:nvPicPr>
          <p:cNvPr id="4" name="Imagen 3"/>
          <p:cNvPicPr>
            <a:picLocks noChangeAspect="1"/>
          </p:cNvPicPr>
          <p:nvPr/>
        </p:nvPicPr>
        <p:blipFill>
          <a:blip r:embed="rId3"/>
          <a:stretch>
            <a:fillRect/>
          </a:stretch>
        </p:blipFill>
        <p:spPr>
          <a:xfrm>
            <a:off x="2070574" y="1902577"/>
            <a:ext cx="3047769" cy="4005854"/>
          </a:xfrm>
          <a:prstGeom prst="rect">
            <a:avLst/>
          </a:prstGeom>
        </p:spPr>
      </p:pic>
      <p:pic>
        <p:nvPicPr>
          <p:cNvPr id="6" name="Imagen 5"/>
          <p:cNvPicPr>
            <a:picLocks noChangeAspect="1"/>
          </p:cNvPicPr>
          <p:nvPr/>
        </p:nvPicPr>
        <p:blipFill>
          <a:blip r:embed="rId4"/>
          <a:stretch>
            <a:fillRect/>
          </a:stretch>
        </p:blipFill>
        <p:spPr>
          <a:xfrm>
            <a:off x="5807969" y="1766987"/>
            <a:ext cx="3629025" cy="1943100"/>
          </a:xfrm>
          <a:prstGeom prst="rect">
            <a:avLst/>
          </a:prstGeom>
        </p:spPr>
      </p:pic>
    </p:spTree>
    <p:extLst>
      <p:ext uri="{BB962C8B-B14F-4D97-AF65-F5344CB8AC3E}">
        <p14:creationId xmlns:p14="http://schemas.microsoft.com/office/powerpoint/2010/main" val="310415677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366847" y="650225"/>
            <a:ext cx="7625399" cy="950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6325" rIns="50625" bIns="26325"/>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2000" b="1" dirty="0">
                <a:solidFill>
                  <a:srgbClr val="003366"/>
                </a:solidFill>
                <a:cs typeface="Arial" panose="020B0604020202020204" pitchFamily="34" charset="0"/>
              </a:rPr>
              <a:t>CAMPAÑAS COOPERADAS MERCADOS INTERNACIONALES</a:t>
            </a:r>
          </a:p>
          <a:p>
            <a:pPr algn="ctr">
              <a:lnSpc>
                <a:spcPct val="93000"/>
              </a:lnSpc>
              <a:buSzPct val="100000"/>
            </a:pPr>
            <a:r>
              <a:rPr lang="es-EC" altLang="es-EC" sz="2000" b="1" dirty="0">
                <a:solidFill>
                  <a:srgbClr val="003366"/>
                </a:solidFill>
                <a:cs typeface="Arial" panose="020B0604020202020204" pitchFamily="34" charset="0"/>
              </a:rPr>
              <a:t>“Campaña dirigida al mercado mexicano a través de la Tour Operadora “La Tienda del Viaje”.</a:t>
            </a:r>
            <a:endParaRPr lang="es-EC" altLang="es-EC" sz="2000" b="1" dirty="0">
              <a:solidFill>
                <a:srgbClr val="003366"/>
              </a:solidFill>
              <a:cs typeface="Arial" panose="020B0604020202020204" pitchFamily="34" charset="0"/>
            </a:endParaRPr>
          </a:p>
        </p:txBody>
      </p:sp>
      <p:sp>
        <p:nvSpPr>
          <p:cNvPr id="9" name="Rectángulo 8"/>
          <p:cNvSpPr/>
          <p:nvPr/>
        </p:nvSpPr>
        <p:spPr>
          <a:xfrm>
            <a:off x="3963869" y="747858"/>
            <a:ext cx="4163609" cy="461665"/>
          </a:xfrm>
          <a:prstGeom prst="rect">
            <a:avLst/>
          </a:prstGeom>
        </p:spPr>
        <p:txBody>
          <a:bodyPr wrap="square">
            <a:spAutoFit/>
          </a:bodyPr>
          <a:lstStyle/>
          <a:p>
            <a:pPr algn="ctr"/>
            <a:r>
              <a:rPr lang="es-EC" altLang="es-EC" sz="2400" b="1" dirty="0">
                <a:solidFill>
                  <a:srgbClr val="003366"/>
                </a:solidFill>
                <a:latin typeface="Calibri" panose="020F0502020204030204" pitchFamily="34" charset="0"/>
              </a:rPr>
              <a:t> </a:t>
            </a:r>
          </a:p>
        </p:txBody>
      </p:sp>
      <p:pic>
        <p:nvPicPr>
          <p:cNvPr id="3" name="Imagen 2"/>
          <p:cNvPicPr>
            <a:picLocks noChangeAspect="1"/>
          </p:cNvPicPr>
          <p:nvPr/>
        </p:nvPicPr>
        <p:blipFill>
          <a:blip r:embed="rId3"/>
          <a:stretch>
            <a:fillRect/>
          </a:stretch>
        </p:blipFill>
        <p:spPr>
          <a:xfrm>
            <a:off x="2810521" y="1596221"/>
            <a:ext cx="6181725" cy="2095500"/>
          </a:xfrm>
          <a:prstGeom prst="rect">
            <a:avLst/>
          </a:prstGeom>
        </p:spPr>
      </p:pic>
      <p:pic>
        <p:nvPicPr>
          <p:cNvPr id="5" name="Imagen 4"/>
          <p:cNvPicPr>
            <a:picLocks noChangeAspect="1"/>
          </p:cNvPicPr>
          <p:nvPr/>
        </p:nvPicPr>
        <p:blipFill>
          <a:blip r:embed="rId4"/>
          <a:stretch>
            <a:fillRect/>
          </a:stretch>
        </p:blipFill>
        <p:spPr>
          <a:xfrm>
            <a:off x="2848621" y="3814006"/>
            <a:ext cx="6143625" cy="2181225"/>
          </a:xfrm>
          <a:prstGeom prst="rect">
            <a:avLst/>
          </a:prstGeom>
        </p:spPr>
      </p:pic>
      <p:sp>
        <p:nvSpPr>
          <p:cNvPr id="12" name="CuadroTexto 1"/>
          <p:cNvSpPr txBox="1">
            <a:spLocks noChangeArrowheads="1"/>
          </p:cNvSpPr>
          <p:nvPr/>
        </p:nvSpPr>
        <p:spPr bwMode="auto">
          <a:xfrm>
            <a:off x="3201166" y="6134290"/>
            <a:ext cx="5074216" cy="307777"/>
          </a:xfrm>
          <a:prstGeom prst="rect">
            <a:avLst/>
          </a:prstGeom>
          <a:solidFill>
            <a:srgbClr val="C00000"/>
          </a:solidFill>
          <a:ln w="9525">
            <a:solidFill>
              <a:srgbClr val="6C0000"/>
            </a:solidFill>
            <a:miter lim="800000"/>
            <a:headEnd/>
            <a:tailEnd/>
          </a:ln>
        </p:spPr>
        <p:txBody>
          <a:bodyPr wrap="square">
            <a:spAutoFit/>
          </a:bodyPr>
          <a:lstStyle/>
          <a:p>
            <a:pPr algn="ctr"/>
            <a:r>
              <a:rPr lang="es-ES" altLang="es-EC" sz="1400" dirty="0">
                <a:solidFill>
                  <a:srgbClr val="FFFFFF"/>
                </a:solidFill>
                <a:cs typeface="Arial" panose="020B0604020202020204" pitchFamily="34" charset="0"/>
              </a:rPr>
              <a:t> Quito </a:t>
            </a:r>
            <a:r>
              <a:rPr lang="es-ES" altLang="es-EC" sz="1400" dirty="0">
                <a:solidFill>
                  <a:srgbClr val="FFFFFF"/>
                </a:solidFill>
                <a:cs typeface="Arial" panose="020B0604020202020204" pitchFamily="34" charset="0"/>
              </a:rPr>
              <a:t>en Campaña Cooperado, México, La Tienda del Viaje. </a:t>
            </a:r>
            <a:endParaRPr lang="es-ES" altLang="es-EC" sz="1400" dirty="0">
              <a:solidFill>
                <a:srgbClr val="FFFFFF"/>
              </a:solidFill>
              <a:cs typeface="Arial" panose="020B0604020202020204" pitchFamily="34" charset="0"/>
            </a:endParaRPr>
          </a:p>
        </p:txBody>
      </p:sp>
      <p:pic>
        <p:nvPicPr>
          <p:cNvPr id="7" name="Imagen 6"/>
          <p:cNvPicPr>
            <a:picLocks noChangeAspect="1"/>
          </p:cNvPicPr>
          <p:nvPr/>
        </p:nvPicPr>
        <p:blipFill>
          <a:blip r:embed="rId5"/>
          <a:stretch>
            <a:fillRect/>
          </a:stretch>
        </p:blipFill>
        <p:spPr>
          <a:xfrm>
            <a:off x="1076971" y="1596221"/>
            <a:ext cx="1733550" cy="1400175"/>
          </a:xfrm>
          <a:prstGeom prst="rect">
            <a:avLst/>
          </a:prstGeom>
        </p:spPr>
      </p:pic>
    </p:spTree>
    <p:extLst>
      <p:ext uri="{BB962C8B-B14F-4D97-AF65-F5344CB8AC3E}">
        <p14:creationId xmlns:p14="http://schemas.microsoft.com/office/powerpoint/2010/main" val="12042059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itle 1"/>
          <p:cNvSpPr txBox="1"/>
          <p:nvPr/>
        </p:nvSpPr>
        <p:spPr bwMode="auto">
          <a:xfrm>
            <a:off x="1855789" y="1325760"/>
            <a:ext cx="9217025" cy="630237"/>
          </a:xfrm>
          <a:prstGeom prst="rect">
            <a:avLst/>
          </a:prstGeom>
          <a:noFill/>
          <a:ln>
            <a:noFill/>
          </a:ln>
        </p:spPr>
        <p:txBody>
          <a:bodyPr lIns="0" tIns="0" rIns="0" bIns="0"/>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es-ES" sz="2000" b="1" dirty="0">
                <a:solidFill>
                  <a:schemeClr val="bg1">
                    <a:lumMod val="50000"/>
                  </a:schemeClr>
                </a:solidFill>
                <a:latin typeface="Helvetica" panose="020B0504020202030204" pitchFamily="34" charset="0"/>
                <a:cs typeface="Arial" panose="020B0604020202020204" pitchFamily="34" charset="0"/>
              </a:rPr>
              <a:t>Ejes </a:t>
            </a:r>
            <a:r>
              <a:rPr lang="es-ES" sz="2000" b="1" dirty="0">
                <a:solidFill>
                  <a:schemeClr val="bg1">
                    <a:lumMod val="50000"/>
                  </a:schemeClr>
                </a:solidFill>
                <a:latin typeface="Helvetica" panose="020B0504020202030204" pitchFamily="34" charset="0"/>
                <a:cs typeface="Arial" panose="020B0604020202020204" pitchFamily="34" charset="0"/>
              </a:rPr>
              <a:t>estratégicos</a:t>
            </a:r>
            <a:endParaRPr lang="es-ES" sz="2000" b="1" dirty="0">
              <a:solidFill>
                <a:schemeClr val="bg1">
                  <a:lumMod val="50000"/>
                </a:schemeClr>
              </a:solidFill>
              <a:latin typeface="Helvetica" panose="020B0504020202030204" pitchFamily="34" charset="0"/>
              <a:cs typeface="Arial" panose="020B0604020202020204" pitchFamily="34" charset="0"/>
            </a:endParaRPr>
          </a:p>
        </p:txBody>
      </p:sp>
      <p:sp>
        <p:nvSpPr>
          <p:cNvPr id="35844" name="Title 1"/>
          <p:cNvSpPr txBox="1"/>
          <p:nvPr/>
        </p:nvSpPr>
        <p:spPr bwMode="auto">
          <a:xfrm>
            <a:off x="1887538" y="1721046"/>
            <a:ext cx="8782050" cy="387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C" sz="1400" dirty="0">
                <a:solidFill>
                  <a:srgbClr val="002060"/>
                </a:solidFill>
                <a:latin typeface="Arial" panose="020B0604020202020204" pitchFamily="34" charset="0"/>
                <a:ea typeface="MS PGothic" panose="020B0600070205080204" pitchFamily="34" charset="-128"/>
              </a:rPr>
              <a:t>El Plan se desarrolla a </a:t>
            </a:r>
            <a:r>
              <a:rPr lang="es-ES" altLang="es-EC" sz="1400" dirty="0" smtClean="0">
                <a:solidFill>
                  <a:srgbClr val="002060"/>
                </a:solidFill>
                <a:latin typeface="Arial" panose="020B0604020202020204" pitchFamily="34" charset="0"/>
                <a:ea typeface="MS PGothic" panose="020B0600070205080204" pitchFamily="34" charset="-128"/>
              </a:rPr>
              <a:t>partir </a:t>
            </a:r>
            <a:r>
              <a:rPr lang="es-ES" altLang="es-EC" sz="1400" dirty="0">
                <a:solidFill>
                  <a:srgbClr val="002060"/>
                </a:solidFill>
                <a:latin typeface="Arial" panose="020B0604020202020204" pitchFamily="34" charset="0"/>
                <a:ea typeface="MS PGothic" panose="020B0600070205080204" pitchFamily="34" charset="-128"/>
              </a:rPr>
              <a:t>de tres pilares o ejes estratégicos y se soporta en cinco principios de trabajo. Estos pilares integran y están alineados con los 5 ejes estratégicos planteados por Quito Turismo:</a:t>
            </a:r>
          </a:p>
        </p:txBody>
      </p:sp>
      <p:sp>
        <p:nvSpPr>
          <p:cNvPr id="42" name="Rectángulo 41"/>
          <p:cNvSpPr/>
          <p:nvPr/>
        </p:nvSpPr>
        <p:spPr>
          <a:xfrm>
            <a:off x="1857375" y="732035"/>
            <a:ext cx="7410450" cy="369887"/>
          </a:xfrm>
          <a:prstGeom prst="rect">
            <a:avLst/>
          </a:prstGeom>
        </p:spPr>
        <p:txBody>
          <a:bodyPr>
            <a:spAutoFit/>
          </a:bodyPr>
          <a:lstStyle/>
          <a:p>
            <a:pPr>
              <a:defRPr/>
            </a:pPr>
            <a:r>
              <a:rPr lang="es-ES" dirty="0">
                <a:effectLst>
                  <a:outerShdw blurRad="38100" dist="38100" dir="2700000" algn="tl">
                    <a:srgbClr val="000000">
                      <a:alpha val="43137"/>
                    </a:srgbClr>
                  </a:outerShdw>
                </a:effectLst>
              </a:rPr>
              <a:t>Plan Estratégico de Desarrollo de Turismo Sostenible de Quito al 2021</a:t>
            </a:r>
          </a:p>
        </p:txBody>
      </p:sp>
      <p:grpSp>
        <p:nvGrpSpPr>
          <p:cNvPr id="3" name="Grupo 2"/>
          <p:cNvGrpSpPr/>
          <p:nvPr/>
        </p:nvGrpSpPr>
        <p:grpSpPr>
          <a:xfrm>
            <a:off x="2032001" y="2351285"/>
            <a:ext cx="7593263" cy="4150844"/>
            <a:chOff x="508000" y="1652589"/>
            <a:chExt cx="7593263" cy="4150844"/>
          </a:xfrm>
        </p:grpSpPr>
        <p:grpSp>
          <p:nvGrpSpPr>
            <p:cNvPr id="2" name="Grupo 1"/>
            <p:cNvGrpSpPr/>
            <p:nvPr/>
          </p:nvGrpSpPr>
          <p:grpSpPr>
            <a:xfrm>
              <a:off x="508000" y="1652589"/>
              <a:ext cx="7593263" cy="4150844"/>
              <a:chOff x="508000" y="1652589"/>
              <a:chExt cx="7593263" cy="4150844"/>
            </a:xfrm>
          </p:grpSpPr>
          <p:pic>
            <p:nvPicPr>
              <p:cNvPr id="35845" name="Imagen 39"/>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08000" y="1652589"/>
                <a:ext cx="7593263" cy="4150844"/>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pic>
            <p:nvPicPr>
              <p:cNvPr id="6" name="Imagen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54562" y="3223980"/>
                <a:ext cx="1062037" cy="928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8"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46500" y="1885718"/>
              <a:ext cx="1104900" cy="9429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57500" y="3223981"/>
              <a:ext cx="1092200" cy="928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27631772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noChangeArrowheads="1"/>
          </p:cNvSpPr>
          <p:nvPr/>
        </p:nvSpPr>
        <p:spPr bwMode="auto">
          <a:xfrm>
            <a:off x="6353176" y="2087564"/>
            <a:ext cx="1846263" cy="344487"/>
          </a:xfrm>
          <a:prstGeom prst="rect">
            <a:avLst/>
          </a:prstGeom>
          <a:noFill/>
          <a:ln w="9525">
            <a:noFill/>
            <a:round/>
            <a:headEnd/>
            <a:tailEnd/>
          </a:ln>
        </p:spPr>
        <p:txBody>
          <a:bodyPr lIns="50625" tIns="25313" rIns="50625" bIns="25313"/>
          <a:lstStyle/>
          <a:p>
            <a:pPr algn="ctr">
              <a:lnSpc>
                <a:spcPct val="93000"/>
              </a:lnSpc>
              <a:buSzPct val="100000"/>
              <a:tabLst>
                <a:tab pos="0" algn="l"/>
                <a:tab pos="251817" algn="l"/>
                <a:tab pos="504528" algn="l"/>
                <a:tab pos="757238" algn="l"/>
                <a:tab pos="1009948" algn="l"/>
                <a:tab pos="1262658" algn="l"/>
                <a:tab pos="1515368" algn="l"/>
                <a:tab pos="1768079" algn="l"/>
                <a:tab pos="2020789" algn="l"/>
                <a:tab pos="2273498" algn="l"/>
                <a:tab pos="2526209" algn="l"/>
                <a:tab pos="2778919" algn="l"/>
                <a:tab pos="3031629" algn="l"/>
                <a:tab pos="3284339" algn="l"/>
                <a:tab pos="3537050" algn="l"/>
                <a:tab pos="3789760" algn="l"/>
                <a:tab pos="4042470" algn="l"/>
                <a:tab pos="4295180" algn="l"/>
                <a:tab pos="4547891" algn="l"/>
                <a:tab pos="4800600" algn="l"/>
                <a:tab pos="5053310" algn="l"/>
              </a:tabLst>
              <a:defRPr/>
            </a:pPr>
            <a:endParaRPr lang="es-EC" altLang="es-EC" sz="675" b="1">
              <a:solidFill>
                <a:srgbClr val="003366"/>
              </a:solidFill>
              <a:cs typeface="Arial" panose="020B0604020202020204" pitchFamily="34" charset="0"/>
            </a:endParaRPr>
          </a:p>
        </p:txBody>
      </p:sp>
      <p:sp>
        <p:nvSpPr>
          <p:cNvPr id="50181" name="CuadroTexto 1"/>
          <p:cNvSpPr txBox="1">
            <a:spLocks noChangeArrowheads="1"/>
          </p:cNvSpPr>
          <p:nvPr/>
        </p:nvSpPr>
        <p:spPr bwMode="auto">
          <a:xfrm>
            <a:off x="3125222" y="5986703"/>
            <a:ext cx="5074216" cy="307777"/>
          </a:xfrm>
          <a:prstGeom prst="rect">
            <a:avLst/>
          </a:prstGeom>
          <a:solidFill>
            <a:srgbClr val="C00000"/>
          </a:solidFill>
          <a:ln w="9525">
            <a:solidFill>
              <a:srgbClr val="6C0000"/>
            </a:solidFill>
            <a:miter lim="800000"/>
            <a:headEnd/>
            <a:tailEnd/>
          </a:ln>
        </p:spPr>
        <p:txBody>
          <a:bodyPr wrap="square">
            <a:spAutoFit/>
          </a:bodyPr>
          <a:lstStyle/>
          <a:p>
            <a:pPr algn="ctr"/>
            <a:r>
              <a:rPr lang="es-ES" altLang="es-EC" sz="1400" dirty="0">
                <a:solidFill>
                  <a:srgbClr val="FFFFFF"/>
                </a:solidFill>
                <a:cs typeface="Arial" panose="020B0604020202020204" pitchFamily="34" charset="0"/>
              </a:rPr>
              <a:t> Quito </a:t>
            </a:r>
            <a:r>
              <a:rPr lang="es-ES" altLang="es-EC" sz="1400" dirty="0">
                <a:solidFill>
                  <a:srgbClr val="FFFFFF"/>
                </a:solidFill>
                <a:cs typeface="Arial" panose="020B0604020202020204" pitchFamily="34" charset="0"/>
              </a:rPr>
              <a:t>realizó una campaña digital en el mercado Estados Unidos.</a:t>
            </a:r>
            <a:endParaRPr lang="es-ES" altLang="es-EC" sz="1400" dirty="0">
              <a:solidFill>
                <a:srgbClr val="FFFFFF"/>
              </a:solidFill>
              <a:cs typeface="Arial" panose="020B0604020202020204" pitchFamily="34" charset="0"/>
            </a:endParaRPr>
          </a:p>
        </p:txBody>
      </p:sp>
      <p:sp>
        <p:nvSpPr>
          <p:cNvPr id="10" name="Rectangle 2"/>
          <p:cNvSpPr>
            <a:spLocks noChangeArrowheads="1"/>
          </p:cNvSpPr>
          <p:nvPr/>
        </p:nvSpPr>
        <p:spPr bwMode="auto">
          <a:xfrm>
            <a:off x="1762376" y="238383"/>
            <a:ext cx="7625399" cy="3770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6325" rIns="50625" bIns="26325"/>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2000" b="1" dirty="0">
                <a:solidFill>
                  <a:srgbClr val="003366"/>
                </a:solidFill>
                <a:cs typeface="Arial" panose="020B0604020202020204" pitchFamily="34" charset="0"/>
              </a:rPr>
              <a:t>CAMPAÑAS DIGITAL EN ESTADOS UNIDOS</a:t>
            </a:r>
            <a:endParaRPr lang="es-EC" altLang="es-EC" sz="2000" b="1" dirty="0">
              <a:solidFill>
                <a:srgbClr val="003366"/>
              </a:solidFill>
              <a:cs typeface="Arial" panose="020B0604020202020204" pitchFamily="34" charset="0"/>
            </a:endParaRPr>
          </a:p>
        </p:txBody>
      </p:sp>
      <p:sp>
        <p:nvSpPr>
          <p:cNvPr id="9" name="Rectángulo 8"/>
          <p:cNvSpPr/>
          <p:nvPr/>
        </p:nvSpPr>
        <p:spPr>
          <a:xfrm>
            <a:off x="3707875" y="517788"/>
            <a:ext cx="4163609" cy="461665"/>
          </a:xfrm>
          <a:prstGeom prst="rect">
            <a:avLst/>
          </a:prstGeom>
        </p:spPr>
        <p:txBody>
          <a:bodyPr wrap="square">
            <a:spAutoFit/>
          </a:bodyPr>
          <a:lstStyle/>
          <a:p>
            <a:pPr algn="ctr"/>
            <a:r>
              <a:rPr lang="es-EC" altLang="es-EC" sz="2400" b="1" dirty="0">
                <a:solidFill>
                  <a:srgbClr val="003366"/>
                </a:solidFill>
                <a:latin typeface="Calibri" panose="020F0502020204030204" pitchFamily="34" charset="0"/>
              </a:rPr>
              <a:t>EXPEDIA </a:t>
            </a:r>
            <a:r>
              <a:rPr lang="es-EC" altLang="es-EC" sz="1600" b="1" dirty="0">
                <a:solidFill>
                  <a:srgbClr val="003366"/>
                </a:solidFill>
                <a:latin typeface="Calibri" panose="020F0502020204030204" pitchFamily="34" charset="0"/>
              </a:rPr>
              <a:t>Oct 2016-Mar 2017</a:t>
            </a:r>
          </a:p>
        </p:txBody>
      </p:sp>
      <p:sp>
        <p:nvSpPr>
          <p:cNvPr id="11" name="Rectangle 1"/>
          <p:cNvSpPr>
            <a:spLocks noChangeArrowheads="1"/>
          </p:cNvSpPr>
          <p:nvPr/>
        </p:nvSpPr>
        <p:spPr bwMode="auto">
          <a:xfrm>
            <a:off x="2540476" y="2394772"/>
            <a:ext cx="7467199" cy="3546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marL="285750" indent="-285750">
              <a:buFont typeface="Wingdings" panose="05000000000000000000" pitchFamily="2" charset="2"/>
              <a:buChar char="ü"/>
            </a:pPr>
            <a:r>
              <a:rPr lang="es-AR" dirty="0">
                <a:solidFill>
                  <a:schemeClr val="tx1"/>
                </a:solidFill>
              </a:rPr>
              <a:t>La campaña tuvo un presupuesto de USD $ 15,000 durante las fechas previamente establecidas. </a:t>
            </a:r>
            <a:endParaRPr lang="es-ES" dirty="0">
              <a:solidFill>
                <a:schemeClr val="tx1"/>
              </a:solidFill>
            </a:endParaRPr>
          </a:p>
          <a:p>
            <a:pPr marL="285750" indent="-285750">
              <a:buFont typeface="Wingdings" panose="05000000000000000000" pitchFamily="2" charset="2"/>
              <a:buChar char="ü"/>
            </a:pPr>
            <a:r>
              <a:rPr lang="es-AR" dirty="0">
                <a:solidFill>
                  <a:schemeClr val="tx1"/>
                </a:solidFill>
              </a:rPr>
              <a:t>El número de pasajeros que reservaron por día aumentó un 17%.</a:t>
            </a:r>
            <a:endParaRPr lang="es-ES" dirty="0">
              <a:solidFill>
                <a:schemeClr val="tx1"/>
              </a:solidFill>
            </a:endParaRPr>
          </a:p>
          <a:p>
            <a:pPr marL="285750" indent="-285750">
              <a:buFont typeface="Wingdings" panose="05000000000000000000" pitchFamily="2" charset="2"/>
              <a:buChar char="ü"/>
            </a:pPr>
            <a:r>
              <a:rPr lang="es-AR" dirty="0">
                <a:solidFill>
                  <a:schemeClr val="tx1"/>
                </a:solidFill>
              </a:rPr>
              <a:t>El monto de reservas en USD aumentó un 13%.</a:t>
            </a:r>
            <a:endParaRPr lang="es-ES" dirty="0">
              <a:solidFill>
                <a:schemeClr val="tx1"/>
              </a:solidFill>
            </a:endParaRPr>
          </a:p>
          <a:p>
            <a:pPr marL="285750" indent="-285750">
              <a:buFont typeface="Wingdings" panose="05000000000000000000" pitchFamily="2" charset="2"/>
              <a:buChar char="ü"/>
            </a:pPr>
            <a:r>
              <a:rPr lang="es-AR" dirty="0">
                <a:solidFill>
                  <a:schemeClr val="tx1"/>
                </a:solidFill>
              </a:rPr>
              <a:t>El promedio de número de boletos reservados por día aumentó un 20%. </a:t>
            </a:r>
            <a:endParaRPr lang="es-ES" dirty="0">
              <a:solidFill>
                <a:schemeClr val="tx1"/>
              </a:solidFill>
            </a:endParaRPr>
          </a:p>
          <a:p>
            <a:pPr marL="285750" indent="-285750">
              <a:buFont typeface="Wingdings" panose="05000000000000000000" pitchFamily="2" charset="2"/>
              <a:buChar char="ü"/>
            </a:pPr>
            <a:r>
              <a:rPr lang="es-AR" dirty="0">
                <a:solidFill>
                  <a:schemeClr val="tx1"/>
                </a:solidFill>
              </a:rPr>
              <a:t>El número de boletos reservados aumentó un 40% cuando se compara el periodo de la campa</a:t>
            </a:r>
            <a:r>
              <a:rPr lang="es-MX" dirty="0">
                <a:solidFill>
                  <a:schemeClr val="tx1"/>
                </a:solidFill>
              </a:rPr>
              <a:t>ñ</a:t>
            </a:r>
            <a:r>
              <a:rPr lang="es-AR" dirty="0">
                <a:solidFill>
                  <a:schemeClr val="tx1"/>
                </a:solidFill>
              </a:rPr>
              <a:t>a con el año 2016. </a:t>
            </a:r>
            <a:endParaRPr lang="es-ES" dirty="0">
              <a:solidFill>
                <a:schemeClr val="tx1"/>
              </a:solidFill>
            </a:endParaRPr>
          </a:p>
          <a:p>
            <a:pPr marL="285750" indent="-285750">
              <a:buFont typeface="Wingdings" panose="05000000000000000000" pitchFamily="2" charset="2"/>
              <a:buChar char="ü"/>
            </a:pPr>
            <a:r>
              <a:rPr lang="es-AR" dirty="0">
                <a:solidFill>
                  <a:schemeClr val="tx1"/>
                </a:solidFill>
              </a:rPr>
              <a:t>El número de días de reservas de habitaciones de hotel aumentó un 18% durante el mismo periodo. </a:t>
            </a:r>
            <a:endParaRPr lang="es-ES" dirty="0">
              <a:solidFill>
                <a:schemeClr val="tx1"/>
              </a:solidFill>
            </a:endParaRPr>
          </a:p>
          <a:p>
            <a:pPr marL="285750" indent="-285750">
              <a:buFont typeface="Wingdings" panose="05000000000000000000" pitchFamily="2" charset="2"/>
              <a:buChar char="ü"/>
            </a:pPr>
            <a:r>
              <a:rPr lang="es-MX" dirty="0">
                <a:solidFill>
                  <a:schemeClr val="tx1"/>
                </a:solidFill>
              </a:rPr>
              <a:t>Durante la campaña se generaron más de 1.900 reservas de boletos aéreos y reservas de hoteles que suman más de 1.600 noches. </a:t>
            </a:r>
            <a:endParaRPr lang="es-ES" dirty="0">
              <a:solidFill>
                <a:schemeClr val="tx1"/>
              </a:solidFill>
            </a:endParaRPr>
          </a:p>
          <a:p>
            <a:pPr marL="342900" indent="-342900">
              <a:lnSpc>
                <a:spcPct val="93000"/>
              </a:lnSpc>
              <a:buSzPct val="100000"/>
              <a:buFont typeface="Wingdings" panose="05000000000000000000" pitchFamily="2" charset="2"/>
              <a:buChar char="ü"/>
            </a:pPr>
            <a:endParaRPr lang="es-EC" altLang="es-EC" dirty="0">
              <a:solidFill>
                <a:schemeClr val="tx1"/>
              </a:solidFill>
              <a:cs typeface="Arial" panose="020B0604020202020204" pitchFamily="34" charset="0"/>
            </a:endParaRPr>
          </a:p>
          <a:p>
            <a:pPr marL="342900" indent="-342900">
              <a:lnSpc>
                <a:spcPct val="93000"/>
              </a:lnSpc>
              <a:buSzPct val="100000"/>
              <a:buFont typeface="Wingdings" panose="05000000000000000000" pitchFamily="2" charset="2"/>
              <a:buChar char="ü"/>
            </a:pPr>
            <a:endParaRPr lang="es-EC" altLang="es-EC" dirty="0">
              <a:solidFill>
                <a:schemeClr val="tx1"/>
              </a:solidFill>
              <a:cs typeface="Arial" panose="020B0604020202020204" pitchFamily="34" charset="0"/>
            </a:endParaRPr>
          </a:p>
        </p:txBody>
      </p:sp>
      <p:pic>
        <p:nvPicPr>
          <p:cNvPr id="2" name="Imagen 1"/>
          <p:cNvPicPr>
            <a:picLocks noChangeAspect="1"/>
          </p:cNvPicPr>
          <p:nvPr/>
        </p:nvPicPr>
        <p:blipFill>
          <a:blip r:embed="rId3"/>
          <a:stretch>
            <a:fillRect/>
          </a:stretch>
        </p:blipFill>
        <p:spPr>
          <a:xfrm>
            <a:off x="3606622" y="957497"/>
            <a:ext cx="3936908" cy="1462524"/>
          </a:xfrm>
          <a:prstGeom prst="rect">
            <a:avLst/>
          </a:prstGeom>
        </p:spPr>
      </p:pic>
    </p:spTree>
    <p:extLst>
      <p:ext uri="{BB962C8B-B14F-4D97-AF65-F5344CB8AC3E}">
        <p14:creationId xmlns:p14="http://schemas.microsoft.com/office/powerpoint/2010/main" val="371725131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noChangeArrowheads="1"/>
          </p:cNvSpPr>
          <p:nvPr/>
        </p:nvSpPr>
        <p:spPr bwMode="auto">
          <a:xfrm>
            <a:off x="6353176" y="2087564"/>
            <a:ext cx="1846263" cy="344487"/>
          </a:xfrm>
          <a:prstGeom prst="rect">
            <a:avLst/>
          </a:prstGeom>
          <a:noFill/>
          <a:ln w="9525">
            <a:noFill/>
            <a:round/>
            <a:headEnd/>
            <a:tailEnd/>
          </a:ln>
        </p:spPr>
        <p:txBody>
          <a:bodyPr lIns="50625" tIns="25313" rIns="50625" bIns="25313"/>
          <a:lstStyle/>
          <a:p>
            <a:pPr algn="ctr">
              <a:lnSpc>
                <a:spcPct val="93000"/>
              </a:lnSpc>
              <a:buSzPct val="100000"/>
              <a:tabLst>
                <a:tab pos="0" algn="l"/>
                <a:tab pos="251817" algn="l"/>
                <a:tab pos="504528" algn="l"/>
                <a:tab pos="757238" algn="l"/>
                <a:tab pos="1009948" algn="l"/>
                <a:tab pos="1262658" algn="l"/>
                <a:tab pos="1515368" algn="l"/>
                <a:tab pos="1768079" algn="l"/>
                <a:tab pos="2020789" algn="l"/>
                <a:tab pos="2273498" algn="l"/>
                <a:tab pos="2526209" algn="l"/>
                <a:tab pos="2778919" algn="l"/>
                <a:tab pos="3031629" algn="l"/>
                <a:tab pos="3284339" algn="l"/>
                <a:tab pos="3537050" algn="l"/>
                <a:tab pos="3789760" algn="l"/>
                <a:tab pos="4042470" algn="l"/>
                <a:tab pos="4295180" algn="l"/>
                <a:tab pos="4547891" algn="l"/>
                <a:tab pos="4800600" algn="l"/>
                <a:tab pos="5053310" algn="l"/>
              </a:tabLst>
              <a:defRPr/>
            </a:pPr>
            <a:endParaRPr lang="es-EC" altLang="es-EC" sz="675" b="1">
              <a:solidFill>
                <a:srgbClr val="003366"/>
              </a:solidFill>
              <a:cs typeface="Arial" panose="020B0604020202020204" pitchFamily="34" charset="0"/>
            </a:endParaRPr>
          </a:p>
        </p:txBody>
      </p:sp>
      <p:sp>
        <p:nvSpPr>
          <p:cNvPr id="50181" name="CuadroTexto 1"/>
          <p:cNvSpPr txBox="1">
            <a:spLocks noChangeArrowheads="1"/>
          </p:cNvSpPr>
          <p:nvPr/>
        </p:nvSpPr>
        <p:spPr bwMode="auto">
          <a:xfrm>
            <a:off x="2705686" y="5759920"/>
            <a:ext cx="5629112" cy="738664"/>
          </a:xfrm>
          <a:prstGeom prst="rect">
            <a:avLst/>
          </a:prstGeom>
          <a:solidFill>
            <a:srgbClr val="C00000"/>
          </a:solidFill>
          <a:ln w="9525">
            <a:solidFill>
              <a:srgbClr val="6C0000"/>
            </a:solidFill>
            <a:miter lim="800000"/>
            <a:headEnd/>
            <a:tailEnd/>
          </a:ln>
        </p:spPr>
        <p:txBody>
          <a:bodyPr wrap="square">
            <a:spAutoFit/>
          </a:bodyPr>
          <a:lstStyle/>
          <a:p>
            <a:pPr algn="ctr"/>
            <a:r>
              <a:rPr lang="es-ES" altLang="es-EC" sz="1400" dirty="0">
                <a:solidFill>
                  <a:srgbClr val="FFFFFF"/>
                </a:solidFill>
                <a:cs typeface="Arial" panose="020B0604020202020204" pitchFamily="34" charset="0"/>
              </a:rPr>
              <a:t> Quito </a:t>
            </a:r>
            <a:r>
              <a:rPr lang="es-ES" altLang="es-EC" sz="1400" dirty="0">
                <a:solidFill>
                  <a:srgbClr val="FFFFFF"/>
                </a:solidFill>
                <a:cs typeface="Arial" panose="020B0604020202020204" pitchFamily="34" charset="0"/>
              </a:rPr>
              <a:t>a través de una plataforma online ha realizado capacitaciones de destino a mercados internacionales, con un alcance de 140 agentes de viajes capacitados</a:t>
            </a:r>
            <a:endParaRPr lang="es-ES" altLang="es-EC" sz="1400" dirty="0">
              <a:solidFill>
                <a:srgbClr val="FFFFFF"/>
              </a:solidFill>
              <a:cs typeface="Arial" panose="020B0604020202020204" pitchFamily="34" charset="0"/>
            </a:endParaRPr>
          </a:p>
        </p:txBody>
      </p:sp>
      <p:sp>
        <p:nvSpPr>
          <p:cNvPr id="10" name="Rectangle 2"/>
          <p:cNvSpPr>
            <a:spLocks noChangeArrowheads="1"/>
          </p:cNvSpPr>
          <p:nvPr/>
        </p:nvSpPr>
        <p:spPr bwMode="auto">
          <a:xfrm>
            <a:off x="1558793" y="267744"/>
            <a:ext cx="7625399" cy="3770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6325" rIns="50625" bIns="26325"/>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2400" b="1" dirty="0">
                <a:solidFill>
                  <a:srgbClr val="003366"/>
                </a:solidFill>
                <a:cs typeface="Arial" panose="020B0604020202020204" pitchFamily="34" charset="0"/>
              </a:rPr>
              <a:t>WEBINARS DE DESTINO MERCADOS INTERNACIONALES </a:t>
            </a:r>
            <a:endParaRPr lang="es-EC" altLang="es-EC" sz="2400" b="1" dirty="0">
              <a:solidFill>
                <a:srgbClr val="003366"/>
              </a:solidFill>
              <a:cs typeface="Arial" panose="020B0604020202020204" pitchFamily="34" charset="0"/>
            </a:endParaRPr>
          </a:p>
        </p:txBody>
      </p:sp>
      <p:sp>
        <p:nvSpPr>
          <p:cNvPr id="11" name="Rectangle 1"/>
          <p:cNvSpPr>
            <a:spLocks noChangeArrowheads="1"/>
          </p:cNvSpPr>
          <p:nvPr/>
        </p:nvSpPr>
        <p:spPr bwMode="auto">
          <a:xfrm>
            <a:off x="6612244" y="932877"/>
            <a:ext cx="3988140" cy="8595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marL="285750" indent="-285750">
              <a:lnSpc>
                <a:spcPct val="93000"/>
              </a:lnSpc>
              <a:buSzPct val="100000"/>
              <a:buFont typeface="Wingdings" panose="05000000000000000000" pitchFamily="2" charset="2"/>
              <a:buChar char="q"/>
            </a:pPr>
            <a:r>
              <a:rPr lang="es-EC" altLang="es-EC" dirty="0" err="1">
                <a:solidFill>
                  <a:schemeClr val="tx1"/>
                </a:solidFill>
                <a:cs typeface="Arial" panose="020B0604020202020204" pitchFamily="34" charset="0"/>
              </a:rPr>
              <a:t>Webinar</a:t>
            </a:r>
            <a:r>
              <a:rPr lang="es-EC" altLang="es-EC" dirty="0">
                <a:solidFill>
                  <a:schemeClr val="tx1"/>
                </a:solidFill>
                <a:cs typeface="Arial" panose="020B0604020202020204" pitchFamily="34" charset="0"/>
              </a:rPr>
              <a:t> de Destino México – </a:t>
            </a:r>
            <a:r>
              <a:rPr lang="es-EC" altLang="es-EC" i="1" dirty="0">
                <a:solidFill>
                  <a:schemeClr val="tx1"/>
                </a:solidFill>
                <a:cs typeface="Arial" panose="020B0604020202020204" pitchFamily="34" charset="0"/>
              </a:rPr>
              <a:t>Mayo, 15 agentes de viajes</a:t>
            </a:r>
            <a:r>
              <a:rPr lang="es-EC" altLang="es-EC" dirty="0">
                <a:solidFill>
                  <a:schemeClr val="tx1"/>
                </a:solidFill>
                <a:cs typeface="Arial" panose="020B0604020202020204" pitchFamily="34" charset="0"/>
              </a:rPr>
              <a:t> </a:t>
            </a:r>
          </a:p>
          <a:p>
            <a:pPr marL="285750" indent="-285750">
              <a:lnSpc>
                <a:spcPct val="93000"/>
              </a:lnSpc>
              <a:buSzPct val="100000"/>
              <a:buFont typeface="Wingdings" panose="05000000000000000000" pitchFamily="2" charset="2"/>
              <a:buChar char="q"/>
            </a:pPr>
            <a:endParaRPr lang="es-EC" altLang="es-EC" dirty="0">
              <a:solidFill>
                <a:schemeClr val="tx1"/>
              </a:solidFill>
              <a:cs typeface="Arial" panose="020B0604020202020204" pitchFamily="34" charset="0"/>
            </a:endParaRPr>
          </a:p>
        </p:txBody>
      </p:sp>
      <p:sp>
        <p:nvSpPr>
          <p:cNvPr id="12" name="Rectangle 1"/>
          <p:cNvSpPr>
            <a:spLocks noChangeArrowheads="1"/>
          </p:cNvSpPr>
          <p:nvPr/>
        </p:nvSpPr>
        <p:spPr bwMode="auto">
          <a:xfrm>
            <a:off x="6602489" y="1624669"/>
            <a:ext cx="3996321" cy="9066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marL="285750" indent="-285750">
              <a:lnSpc>
                <a:spcPct val="93000"/>
              </a:lnSpc>
              <a:buSzPct val="100000"/>
              <a:buFont typeface="Wingdings" panose="05000000000000000000" pitchFamily="2" charset="2"/>
              <a:buChar char="q"/>
            </a:pPr>
            <a:r>
              <a:rPr lang="es-EC" altLang="es-EC" dirty="0" err="1">
                <a:solidFill>
                  <a:schemeClr val="tx1"/>
                </a:solidFill>
                <a:cs typeface="Arial" panose="020B0604020202020204" pitchFamily="34" charset="0"/>
              </a:rPr>
              <a:t>Webinar</a:t>
            </a:r>
            <a:r>
              <a:rPr lang="es-EC" altLang="es-EC" dirty="0">
                <a:solidFill>
                  <a:schemeClr val="tx1"/>
                </a:solidFill>
                <a:cs typeface="Arial" panose="020B0604020202020204" pitchFamily="34" charset="0"/>
              </a:rPr>
              <a:t> de Destino Argentina – </a:t>
            </a:r>
            <a:r>
              <a:rPr lang="es-EC" altLang="es-EC" i="1" dirty="0">
                <a:solidFill>
                  <a:schemeClr val="tx1"/>
                </a:solidFill>
                <a:cs typeface="Arial" panose="020B0604020202020204" pitchFamily="34" charset="0"/>
              </a:rPr>
              <a:t>Agosto, 29 agentes de viajes </a:t>
            </a:r>
            <a:endParaRPr lang="es-EC" altLang="es-EC" dirty="0">
              <a:solidFill>
                <a:schemeClr val="tx1"/>
              </a:solidFill>
              <a:cs typeface="Arial" panose="020B0604020202020204" pitchFamily="34" charset="0"/>
            </a:endParaRPr>
          </a:p>
          <a:p>
            <a:pPr marL="285750" indent="-285750">
              <a:lnSpc>
                <a:spcPct val="93000"/>
              </a:lnSpc>
              <a:buSzPct val="100000"/>
              <a:buFont typeface="Wingdings" panose="05000000000000000000" pitchFamily="2" charset="2"/>
              <a:buChar char="q"/>
            </a:pPr>
            <a:endParaRPr lang="es-EC" altLang="es-EC" dirty="0">
              <a:solidFill>
                <a:schemeClr val="tx1"/>
              </a:solidFill>
              <a:cs typeface="Arial" panose="020B0604020202020204" pitchFamily="34" charset="0"/>
            </a:endParaRPr>
          </a:p>
        </p:txBody>
      </p:sp>
      <p:sp>
        <p:nvSpPr>
          <p:cNvPr id="13" name="Rectangle 1"/>
          <p:cNvSpPr>
            <a:spLocks noChangeArrowheads="1"/>
          </p:cNvSpPr>
          <p:nvPr/>
        </p:nvSpPr>
        <p:spPr bwMode="auto">
          <a:xfrm>
            <a:off x="6573786" y="2288027"/>
            <a:ext cx="3996321" cy="9090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marL="342900" indent="-342900">
              <a:lnSpc>
                <a:spcPct val="93000"/>
              </a:lnSpc>
              <a:buSzPct val="100000"/>
              <a:buFont typeface="Wingdings" panose="05000000000000000000" pitchFamily="2" charset="2"/>
              <a:buChar char="q"/>
            </a:pPr>
            <a:r>
              <a:rPr lang="es-EC" altLang="es-EC" dirty="0" err="1">
                <a:solidFill>
                  <a:schemeClr val="tx1"/>
                </a:solidFill>
                <a:cs typeface="Arial" panose="020B0604020202020204" pitchFamily="34" charset="0"/>
              </a:rPr>
              <a:t>Webinar</a:t>
            </a:r>
            <a:r>
              <a:rPr lang="es-EC" altLang="es-EC" dirty="0">
                <a:solidFill>
                  <a:schemeClr val="tx1"/>
                </a:solidFill>
                <a:cs typeface="Arial" panose="020B0604020202020204" pitchFamily="34" charset="0"/>
              </a:rPr>
              <a:t> de Destino España – </a:t>
            </a:r>
            <a:r>
              <a:rPr lang="es-EC" altLang="es-EC" i="1" dirty="0">
                <a:solidFill>
                  <a:schemeClr val="tx1"/>
                </a:solidFill>
                <a:cs typeface="Arial" panose="020B0604020202020204" pitchFamily="34" charset="0"/>
              </a:rPr>
              <a:t>Septiembre, 20 agentes de viajes </a:t>
            </a:r>
            <a:endParaRPr lang="es-EC" altLang="es-EC" dirty="0">
              <a:solidFill>
                <a:schemeClr val="tx1"/>
              </a:solidFill>
              <a:cs typeface="Arial" panose="020B0604020202020204" pitchFamily="34" charset="0"/>
            </a:endParaRPr>
          </a:p>
          <a:p>
            <a:pPr marL="342900" indent="-342900">
              <a:lnSpc>
                <a:spcPct val="93000"/>
              </a:lnSpc>
              <a:buSzPct val="100000"/>
              <a:buFont typeface="Wingdings" panose="05000000000000000000" pitchFamily="2" charset="2"/>
              <a:buChar char="q"/>
            </a:pPr>
            <a:endParaRPr lang="es-EC" altLang="es-EC" dirty="0">
              <a:solidFill>
                <a:schemeClr val="tx1"/>
              </a:solidFill>
              <a:cs typeface="Arial" panose="020B0604020202020204" pitchFamily="34" charset="0"/>
            </a:endParaRPr>
          </a:p>
        </p:txBody>
      </p:sp>
      <p:pic>
        <p:nvPicPr>
          <p:cNvPr id="4" name="Imagen 3"/>
          <p:cNvPicPr>
            <a:picLocks noChangeAspect="1"/>
          </p:cNvPicPr>
          <p:nvPr/>
        </p:nvPicPr>
        <p:blipFill rotWithShape="1">
          <a:blip r:embed="rId3"/>
          <a:srcRect r="30407"/>
          <a:stretch/>
        </p:blipFill>
        <p:spPr>
          <a:xfrm>
            <a:off x="1558793" y="1348757"/>
            <a:ext cx="4919039" cy="3940783"/>
          </a:xfrm>
          <a:prstGeom prst="rect">
            <a:avLst/>
          </a:prstGeom>
        </p:spPr>
      </p:pic>
      <p:sp>
        <p:nvSpPr>
          <p:cNvPr id="9" name="Rectangle 1"/>
          <p:cNvSpPr>
            <a:spLocks noChangeArrowheads="1"/>
          </p:cNvSpPr>
          <p:nvPr/>
        </p:nvSpPr>
        <p:spPr bwMode="auto">
          <a:xfrm>
            <a:off x="6586631" y="2953753"/>
            <a:ext cx="3780710" cy="9090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marL="342900" indent="-342900">
              <a:lnSpc>
                <a:spcPct val="93000"/>
              </a:lnSpc>
              <a:buSzPct val="100000"/>
              <a:buFont typeface="Wingdings" panose="05000000000000000000" pitchFamily="2" charset="2"/>
              <a:buChar char="q"/>
            </a:pPr>
            <a:r>
              <a:rPr lang="es-EC" altLang="es-EC" dirty="0" err="1">
                <a:solidFill>
                  <a:schemeClr val="tx1"/>
                </a:solidFill>
                <a:cs typeface="Arial" panose="020B0604020202020204" pitchFamily="34" charset="0"/>
              </a:rPr>
              <a:t>Webinar</a:t>
            </a:r>
            <a:r>
              <a:rPr lang="es-EC" altLang="es-EC" dirty="0">
                <a:solidFill>
                  <a:schemeClr val="tx1"/>
                </a:solidFill>
                <a:cs typeface="Arial" panose="020B0604020202020204" pitchFamily="34" charset="0"/>
              </a:rPr>
              <a:t> de Destino Alemania – </a:t>
            </a:r>
            <a:r>
              <a:rPr lang="es-EC" altLang="es-EC" i="1" dirty="0">
                <a:solidFill>
                  <a:schemeClr val="tx1"/>
                </a:solidFill>
                <a:cs typeface="Arial" panose="020B0604020202020204" pitchFamily="34" charset="0"/>
              </a:rPr>
              <a:t>Noviembre, 21 agentes de viajes </a:t>
            </a:r>
            <a:endParaRPr lang="es-EC" altLang="es-EC" dirty="0">
              <a:solidFill>
                <a:schemeClr val="tx1"/>
              </a:solidFill>
              <a:cs typeface="Arial" panose="020B0604020202020204" pitchFamily="34" charset="0"/>
            </a:endParaRPr>
          </a:p>
          <a:p>
            <a:pPr marL="342900" indent="-342900">
              <a:lnSpc>
                <a:spcPct val="93000"/>
              </a:lnSpc>
              <a:buSzPct val="100000"/>
              <a:buFont typeface="Wingdings" panose="05000000000000000000" pitchFamily="2" charset="2"/>
              <a:buChar char="q"/>
            </a:pPr>
            <a:endParaRPr lang="es-EC" altLang="es-EC" dirty="0">
              <a:solidFill>
                <a:schemeClr val="tx1"/>
              </a:solidFill>
              <a:cs typeface="Arial" panose="020B0604020202020204" pitchFamily="34" charset="0"/>
            </a:endParaRPr>
          </a:p>
        </p:txBody>
      </p:sp>
      <p:sp>
        <p:nvSpPr>
          <p:cNvPr id="14" name="Rectangle 1"/>
          <p:cNvSpPr>
            <a:spLocks noChangeArrowheads="1"/>
          </p:cNvSpPr>
          <p:nvPr/>
        </p:nvSpPr>
        <p:spPr bwMode="auto">
          <a:xfrm>
            <a:off x="6564176" y="4391887"/>
            <a:ext cx="3996321" cy="9090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marL="342900" indent="-342900">
              <a:lnSpc>
                <a:spcPct val="93000"/>
              </a:lnSpc>
              <a:buSzPct val="100000"/>
              <a:buFont typeface="Wingdings" panose="05000000000000000000" pitchFamily="2" charset="2"/>
              <a:buChar char="q"/>
            </a:pPr>
            <a:r>
              <a:rPr lang="es-EC" altLang="es-EC" dirty="0" err="1">
                <a:solidFill>
                  <a:schemeClr val="tx1"/>
                </a:solidFill>
                <a:cs typeface="Arial" panose="020B0604020202020204" pitchFamily="34" charset="0"/>
              </a:rPr>
              <a:t>Webinar</a:t>
            </a:r>
            <a:r>
              <a:rPr lang="es-EC" altLang="es-EC" dirty="0">
                <a:solidFill>
                  <a:schemeClr val="tx1"/>
                </a:solidFill>
                <a:cs typeface="Arial" panose="020B0604020202020204" pitchFamily="34" charset="0"/>
              </a:rPr>
              <a:t> de Destino Colombia – </a:t>
            </a:r>
            <a:r>
              <a:rPr lang="es-EC" altLang="es-EC" i="1" dirty="0">
                <a:solidFill>
                  <a:schemeClr val="tx1"/>
                </a:solidFill>
                <a:cs typeface="Arial" panose="020B0604020202020204" pitchFamily="34" charset="0"/>
              </a:rPr>
              <a:t>Septiembre, 25 agentes de viajes </a:t>
            </a:r>
            <a:endParaRPr lang="es-EC" altLang="es-EC" dirty="0">
              <a:solidFill>
                <a:schemeClr val="tx1"/>
              </a:solidFill>
              <a:cs typeface="Arial" panose="020B0604020202020204" pitchFamily="34" charset="0"/>
            </a:endParaRPr>
          </a:p>
          <a:p>
            <a:pPr marL="342900" indent="-342900">
              <a:lnSpc>
                <a:spcPct val="93000"/>
              </a:lnSpc>
              <a:buSzPct val="100000"/>
              <a:buFont typeface="Wingdings" panose="05000000000000000000" pitchFamily="2" charset="2"/>
              <a:buChar char="q"/>
            </a:pPr>
            <a:endParaRPr lang="es-EC" altLang="es-EC" dirty="0">
              <a:solidFill>
                <a:schemeClr val="tx1"/>
              </a:solidFill>
              <a:cs typeface="Arial" panose="020B0604020202020204" pitchFamily="34" charset="0"/>
            </a:endParaRPr>
          </a:p>
        </p:txBody>
      </p:sp>
      <p:sp>
        <p:nvSpPr>
          <p:cNvPr id="15" name="Rectangle 1"/>
          <p:cNvSpPr>
            <a:spLocks noChangeArrowheads="1"/>
          </p:cNvSpPr>
          <p:nvPr/>
        </p:nvSpPr>
        <p:spPr bwMode="auto">
          <a:xfrm>
            <a:off x="6612244" y="3609493"/>
            <a:ext cx="3780710" cy="9090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marL="342900" indent="-342900">
              <a:lnSpc>
                <a:spcPct val="93000"/>
              </a:lnSpc>
              <a:buSzPct val="100000"/>
              <a:buFont typeface="Wingdings" panose="05000000000000000000" pitchFamily="2" charset="2"/>
              <a:buChar char="q"/>
            </a:pPr>
            <a:r>
              <a:rPr lang="es-EC" altLang="es-EC" dirty="0" err="1">
                <a:solidFill>
                  <a:schemeClr val="tx1"/>
                </a:solidFill>
                <a:cs typeface="Arial" panose="020B0604020202020204" pitchFamily="34" charset="0"/>
              </a:rPr>
              <a:t>Webinar</a:t>
            </a:r>
            <a:r>
              <a:rPr lang="es-EC" altLang="es-EC" dirty="0">
                <a:solidFill>
                  <a:schemeClr val="tx1"/>
                </a:solidFill>
                <a:cs typeface="Arial" panose="020B0604020202020204" pitchFamily="34" charset="0"/>
              </a:rPr>
              <a:t> de Destino Reino Unido – </a:t>
            </a:r>
            <a:r>
              <a:rPr lang="es-EC" altLang="es-EC" i="1" dirty="0">
                <a:solidFill>
                  <a:schemeClr val="tx1"/>
                </a:solidFill>
                <a:cs typeface="Arial" panose="020B0604020202020204" pitchFamily="34" charset="0"/>
              </a:rPr>
              <a:t>Noviembre, 15 agentes de viajes </a:t>
            </a:r>
            <a:endParaRPr lang="es-EC" altLang="es-EC" dirty="0">
              <a:solidFill>
                <a:schemeClr val="tx1"/>
              </a:solidFill>
              <a:cs typeface="Arial" panose="020B0604020202020204" pitchFamily="34" charset="0"/>
            </a:endParaRPr>
          </a:p>
          <a:p>
            <a:pPr marL="342900" indent="-342900">
              <a:lnSpc>
                <a:spcPct val="93000"/>
              </a:lnSpc>
              <a:buSzPct val="100000"/>
              <a:buFont typeface="Wingdings" panose="05000000000000000000" pitchFamily="2" charset="2"/>
              <a:buChar char="q"/>
            </a:pPr>
            <a:endParaRPr lang="es-EC" altLang="es-EC" dirty="0">
              <a:solidFill>
                <a:schemeClr val="tx1"/>
              </a:solidFill>
              <a:cs typeface="Arial" panose="020B0604020202020204" pitchFamily="34" charset="0"/>
            </a:endParaRPr>
          </a:p>
        </p:txBody>
      </p:sp>
      <p:sp>
        <p:nvSpPr>
          <p:cNvPr id="16" name="Rectangle 1"/>
          <p:cNvSpPr>
            <a:spLocks noChangeArrowheads="1"/>
          </p:cNvSpPr>
          <p:nvPr/>
        </p:nvSpPr>
        <p:spPr bwMode="auto">
          <a:xfrm>
            <a:off x="6533110" y="5089761"/>
            <a:ext cx="3780710" cy="707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marL="342900" indent="-342900">
              <a:lnSpc>
                <a:spcPct val="93000"/>
              </a:lnSpc>
              <a:buSzPct val="100000"/>
              <a:buFont typeface="Wingdings" panose="05000000000000000000" pitchFamily="2" charset="2"/>
              <a:buChar char="q"/>
            </a:pPr>
            <a:r>
              <a:rPr lang="es-EC" altLang="es-EC" dirty="0" err="1">
                <a:solidFill>
                  <a:schemeClr val="tx1"/>
                </a:solidFill>
                <a:cs typeface="Arial" panose="020B0604020202020204" pitchFamily="34" charset="0"/>
              </a:rPr>
              <a:t>Webinar</a:t>
            </a:r>
            <a:r>
              <a:rPr lang="es-EC" altLang="es-EC" dirty="0">
                <a:solidFill>
                  <a:schemeClr val="tx1"/>
                </a:solidFill>
                <a:cs typeface="Arial" panose="020B0604020202020204" pitchFamily="34" charset="0"/>
              </a:rPr>
              <a:t> de Destino Brasil – </a:t>
            </a:r>
            <a:r>
              <a:rPr lang="es-EC" altLang="es-EC" i="1" dirty="0">
                <a:solidFill>
                  <a:schemeClr val="tx1"/>
                </a:solidFill>
                <a:cs typeface="Arial" panose="020B0604020202020204" pitchFamily="34" charset="0"/>
              </a:rPr>
              <a:t>Noviembre, 18 agentes de viajes </a:t>
            </a:r>
            <a:endParaRPr lang="es-EC" altLang="es-EC" dirty="0">
              <a:solidFill>
                <a:schemeClr val="tx1"/>
              </a:solidFill>
              <a:cs typeface="Arial" panose="020B0604020202020204" pitchFamily="34" charset="0"/>
            </a:endParaRPr>
          </a:p>
          <a:p>
            <a:pPr marL="342900" indent="-342900">
              <a:lnSpc>
                <a:spcPct val="93000"/>
              </a:lnSpc>
              <a:buSzPct val="100000"/>
              <a:buFont typeface="Wingdings" panose="05000000000000000000" pitchFamily="2" charset="2"/>
              <a:buChar char="q"/>
            </a:pPr>
            <a:endParaRPr lang="es-EC" altLang="es-EC" dirty="0">
              <a:solidFill>
                <a:schemeClr val="tx1"/>
              </a:solidFill>
              <a:cs typeface="Arial" panose="020B0604020202020204" pitchFamily="34" charset="0"/>
            </a:endParaRPr>
          </a:p>
        </p:txBody>
      </p:sp>
    </p:spTree>
    <p:extLst>
      <p:ext uri="{BB962C8B-B14F-4D97-AF65-F5344CB8AC3E}">
        <p14:creationId xmlns:p14="http://schemas.microsoft.com/office/powerpoint/2010/main" val="414466297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2724940" y="573018"/>
            <a:ext cx="6789634" cy="535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b="1" dirty="0">
                <a:solidFill>
                  <a:srgbClr val="003366"/>
                </a:solidFill>
                <a:cs typeface="Arial" panose="020B0604020202020204" pitchFamily="34" charset="0"/>
              </a:rPr>
              <a:t>Campaña de Votación </a:t>
            </a:r>
            <a:r>
              <a:rPr lang="es-EC" altLang="es-EC" b="1" dirty="0" err="1">
                <a:solidFill>
                  <a:srgbClr val="003366"/>
                </a:solidFill>
                <a:cs typeface="Arial" panose="020B0604020202020204" pitchFamily="34" charset="0"/>
              </a:rPr>
              <a:t>World</a:t>
            </a:r>
            <a:r>
              <a:rPr lang="es-EC" altLang="es-EC" b="1" dirty="0">
                <a:solidFill>
                  <a:srgbClr val="003366"/>
                </a:solidFill>
                <a:cs typeface="Arial" panose="020B0604020202020204" pitchFamily="34" charset="0"/>
              </a:rPr>
              <a:t> </a:t>
            </a:r>
            <a:r>
              <a:rPr lang="es-EC" altLang="es-EC" b="1" dirty="0" err="1">
                <a:solidFill>
                  <a:srgbClr val="003366"/>
                </a:solidFill>
                <a:cs typeface="Arial" panose="020B0604020202020204" pitchFamily="34" charset="0"/>
              </a:rPr>
              <a:t>Travel</a:t>
            </a:r>
            <a:r>
              <a:rPr lang="es-EC" altLang="es-EC" b="1" dirty="0">
                <a:solidFill>
                  <a:srgbClr val="003366"/>
                </a:solidFill>
                <a:cs typeface="Arial" panose="020B0604020202020204" pitchFamily="34" charset="0"/>
              </a:rPr>
              <a:t> </a:t>
            </a:r>
            <a:r>
              <a:rPr lang="es-EC" altLang="es-EC" b="1" dirty="0" err="1">
                <a:solidFill>
                  <a:srgbClr val="003366"/>
                </a:solidFill>
                <a:cs typeface="Arial" panose="020B0604020202020204" pitchFamily="34" charset="0"/>
              </a:rPr>
              <a:t>Awards</a:t>
            </a:r>
            <a:r>
              <a:rPr lang="es-EC" altLang="es-EC" b="1" dirty="0">
                <a:solidFill>
                  <a:srgbClr val="003366"/>
                </a:solidFill>
                <a:cs typeface="Arial" panose="020B0604020202020204" pitchFamily="34" charset="0"/>
              </a:rPr>
              <a:t> 2017</a:t>
            </a:r>
            <a:br>
              <a:rPr lang="es-EC" altLang="es-EC" b="1" dirty="0">
                <a:solidFill>
                  <a:srgbClr val="003366"/>
                </a:solidFill>
                <a:cs typeface="Arial" panose="020B0604020202020204" pitchFamily="34" charset="0"/>
              </a:rPr>
            </a:br>
            <a:r>
              <a:rPr lang="es-EC" altLang="es-EC" b="1" dirty="0">
                <a:solidFill>
                  <a:srgbClr val="003366"/>
                </a:solidFill>
                <a:cs typeface="Arial" panose="020B0604020202020204" pitchFamily="34" charset="0"/>
              </a:rPr>
              <a:t>Quito participa por su 5to. Oscar del Turismo </a:t>
            </a:r>
          </a:p>
          <a:p>
            <a:pPr algn="ctr">
              <a:lnSpc>
                <a:spcPct val="93000"/>
              </a:lnSpc>
              <a:buSzPct val="100000"/>
            </a:pPr>
            <a:endParaRPr lang="es-EC" altLang="es-EC" sz="700" b="1" dirty="0">
              <a:solidFill>
                <a:srgbClr val="003366"/>
              </a:solidFill>
              <a:cs typeface="Arial" panose="020B0604020202020204" pitchFamily="34" charset="0"/>
            </a:endParaRPr>
          </a:p>
        </p:txBody>
      </p:sp>
      <p:sp>
        <p:nvSpPr>
          <p:cNvPr id="26628" name="Rectangle 3"/>
          <p:cNvSpPr>
            <a:spLocks noChangeArrowheads="1"/>
          </p:cNvSpPr>
          <p:nvPr/>
        </p:nvSpPr>
        <p:spPr bwMode="auto">
          <a:xfrm>
            <a:off x="6353176" y="2087564"/>
            <a:ext cx="1846263" cy="344487"/>
          </a:xfrm>
          <a:prstGeom prst="rect">
            <a:avLst/>
          </a:prstGeom>
          <a:noFill/>
          <a:ln w="9525">
            <a:noFill/>
            <a:round/>
            <a:headEnd/>
            <a:tailEnd/>
          </a:ln>
        </p:spPr>
        <p:txBody>
          <a:bodyPr lIns="50625" tIns="25313" rIns="50625" bIns="25313"/>
          <a:lstStyle/>
          <a:p>
            <a:pPr algn="ctr">
              <a:lnSpc>
                <a:spcPct val="93000"/>
              </a:lnSpc>
              <a:buSzPct val="100000"/>
              <a:tabLst>
                <a:tab pos="0" algn="l"/>
                <a:tab pos="251817" algn="l"/>
                <a:tab pos="504528" algn="l"/>
                <a:tab pos="757238" algn="l"/>
                <a:tab pos="1009948" algn="l"/>
                <a:tab pos="1262658" algn="l"/>
                <a:tab pos="1515368" algn="l"/>
                <a:tab pos="1768079" algn="l"/>
                <a:tab pos="2020789" algn="l"/>
                <a:tab pos="2273498" algn="l"/>
                <a:tab pos="2526209" algn="l"/>
                <a:tab pos="2778919" algn="l"/>
                <a:tab pos="3031629" algn="l"/>
                <a:tab pos="3284339" algn="l"/>
                <a:tab pos="3537050" algn="l"/>
                <a:tab pos="3789760" algn="l"/>
                <a:tab pos="4042470" algn="l"/>
                <a:tab pos="4295180" algn="l"/>
                <a:tab pos="4547891" algn="l"/>
                <a:tab pos="4800600" algn="l"/>
                <a:tab pos="5053310" algn="l"/>
              </a:tabLst>
              <a:defRPr/>
            </a:pPr>
            <a:endParaRPr lang="es-EC" altLang="es-EC" sz="675" b="1">
              <a:solidFill>
                <a:srgbClr val="003366"/>
              </a:solidFill>
              <a:cs typeface="Arial" panose="020B0604020202020204" pitchFamily="34" charset="0"/>
            </a:endParaRPr>
          </a:p>
        </p:txBody>
      </p:sp>
      <p:sp>
        <p:nvSpPr>
          <p:cNvPr id="50181" name="CuadroTexto 1"/>
          <p:cNvSpPr txBox="1">
            <a:spLocks noChangeArrowheads="1"/>
          </p:cNvSpPr>
          <p:nvPr/>
        </p:nvSpPr>
        <p:spPr bwMode="auto">
          <a:xfrm>
            <a:off x="2724940" y="6102119"/>
            <a:ext cx="5917312" cy="523220"/>
          </a:xfrm>
          <a:prstGeom prst="rect">
            <a:avLst/>
          </a:prstGeom>
          <a:solidFill>
            <a:srgbClr val="C00000"/>
          </a:solidFill>
          <a:ln w="9525">
            <a:solidFill>
              <a:srgbClr val="6C0000"/>
            </a:solidFill>
            <a:miter lim="800000"/>
            <a:headEnd/>
            <a:tailEnd/>
          </a:ln>
        </p:spPr>
        <p:txBody>
          <a:bodyPr wrap="square">
            <a:spAutoFit/>
          </a:bodyPr>
          <a:lstStyle/>
          <a:p>
            <a:pPr algn="ctr"/>
            <a:r>
              <a:rPr lang="es-ES" altLang="es-EC" sz="1400" dirty="0">
                <a:solidFill>
                  <a:srgbClr val="FFFFFF"/>
                </a:solidFill>
                <a:cs typeface="Arial" panose="020B0604020202020204" pitchFamily="34" charset="0"/>
              </a:rPr>
              <a:t> </a:t>
            </a:r>
            <a:r>
              <a:rPr lang="es-ES" altLang="es-EC" sz="1400" dirty="0">
                <a:solidFill>
                  <a:srgbClr val="FFFFFF"/>
                </a:solidFill>
                <a:cs typeface="Arial" panose="020B0604020202020204" pitchFamily="34" charset="0"/>
              </a:rPr>
              <a:t>Quito Turismo visitó tour operadores locales y hoteles de Quito para incentivar la votación WTA 2017 en la industria turística.</a:t>
            </a:r>
            <a:endParaRPr lang="es-ES" altLang="es-EC" sz="1400" dirty="0">
              <a:solidFill>
                <a:srgbClr val="FFFFFF"/>
              </a:solidFill>
              <a:cs typeface="Arial" panose="020B0604020202020204" pitchFamily="34" charset="0"/>
            </a:endParaRPr>
          </a:p>
        </p:txBody>
      </p:sp>
      <p:sp>
        <p:nvSpPr>
          <p:cNvPr id="11" name="Rectangle 3"/>
          <p:cNvSpPr>
            <a:spLocks noChangeArrowheads="1"/>
          </p:cNvSpPr>
          <p:nvPr/>
        </p:nvSpPr>
        <p:spPr bwMode="auto">
          <a:xfrm>
            <a:off x="1490872" y="11659"/>
            <a:ext cx="8890000" cy="33282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93000"/>
              </a:lnSpc>
              <a:spcBef>
                <a:spcPct val="0"/>
              </a:spcBef>
              <a:buClrTx/>
              <a:buFontTx/>
              <a:buNone/>
            </a:pPr>
            <a:r>
              <a:rPr lang="es-EC" altLang="es-EC" sz="4000" b="1" dirty="0">
                <a:solidFill>
                  <a:srgbClr val="003366"/>
                </a:solidFill>
                <a:latin typeface="Calibri" panose="020F0502020204030204" pitchFamily="34" charset="0"/>
              </a:rPr>
              <a:t>PROMOCIÓN NACIONAL</a:t>
            </a:r>
            <a:endParaRPr lang="es-EC" altLang="es-EC" sz="4000" b="1" dirty="0">
              <a:solidFill>
                <a:srgbClr val="003366"/>
              </a:solidFill>
              <a:latin typeface="Calibri" panose="020F0502020204030204" pitchFamily="34" charset="0"/>
            </a:endParaRPr>
          </a:p>
        </p:txBody>
      </p:sp>
      <p:grpSp>
        <p:nvGrpSpPr>
          <p:cNvPr id="7" name="Grupo 6"/>
          <p:cNvGrpSpPr/>
          <p:nvPr/>
        </p:nvGrpSpPr>
        <p:grpSpPr>
          <a:xfrm>
            <a:off x="3215682" y="1239799"/>
            <a:ext cx="5806399" cy="4640496"/>
            <a:chOff x="569185" y="1117392"/>
            <a:chExt cx="6690503" cy="5372290"/>
          </a:xfrm>
        </p:grpSpPr>
        <p:pic>
          <p:nvPicPr>
            <p:cNvPr id="2" name="Imagen 1"/>
            <p:cNvPicPr>
              <a:picLocks noChangeAspect="1"/>
            </p:cNvPicPr>
            <p:nvPr/>
          </p:nvPicPr>
          <p:blipFill>
            <a:blip r:embed="rId3"/>
            <a:stretch>
              <a:fillRect/>
            </a:stretch>
          </p:blipFill>
          <p:spPr>
            <a:xfrm>
              <a:off x="3774301" y="3863628"/>
              <a:ext cx="3450499" cy="2580390"/>
            </a:xfrm>
            <a:prstGeom prst="rect">
              <a:avLst/>
            </a:prstGeom>
          </p:spPr>
        </p:pic>
        <p:pic>
          <p:nvPicPr>
            <p:cNvPr id="4" name="Imagen 3"/>
            <p:cNvPicPr>
              <a:picLocks noChangeAspect="1"/>
            </p:cNvPicPr>
            <p:nvPr/>
          </p:nvPicPr>
          <p:blipFill>
            <a:blip r:embed="rId4"/>
            <a:stretch>
              <a:fillRect/>
            </a:stretch>
          </p:blipFill>
          <p:spPr>
            <a:xfrm>
              <a:off x="3727771" y="1117392"/>
              <a:ext cx="3531917" cy="2629316"/>
            </a:xfrm>
            <a:prstGeom prst="rect">
              <a:avLst/>
            </a:prstGeom>
          </p:spPr>
        </p:pic>
        <p:pic>
          <p:nvPicPr>
            <p:cNvPr id="5" name="Imagen 4"/>
            <p:cNvPicPr>
              <a:picLocks noChangeAspect="1"/>
            </p:cNvPicPr>
            <p:nvPr/>
          </p:nvPicPr>
          <p:blipFill>
            <a:blip r:embed="rId5"/>
            <a:stretch>
              <a:fillRect/>
            </a:stretch>
          </p:blipFill>
          <p:spPr>
            <a:xfrm>
              <a:off x="569185" y="4086162"/>
              <a:ext cx="3272967" cy="2403520"/>
            </a:xfrm>
            <a:prstGeom prst="rect">
              <a:avLst/>
            </a:prstGeom>
          </p:spPr>
        </p:pic>
        <p:pic>
          <p:nvPicPr>
            <p:cNvPr id="6" name="Imagen 5"/>
            <p:cNvPicPr>
              <a:picLocks noChangeAspect="1"/>
            </p:cNvPicPr>
            <p:nvPr/>
          </p:nvPicPr>
          <p:blipFill>
            <a:blip r:embed="rId6"/>
            <a:stretch>
              <a:fillRect/>
            </a:stretch>
          </p:blipFill>
          <p:spPr>
            <a:xfrm>
              <a:off x="683568" y="1117393"/>
              <a:ext cx="3044203" cy="2959680"/>
            </a:xfrm>
            <a:prstGeom prst="rect">
              <a:avLst/>
            </a:prstGeom>
          </p:spPr>
        </p:pic>
      </p:grpSp>
    </p:spTree>
    <p:extLst>
      <p:ext uri="{BB962C8B-B14F-4D97-AF65-F5344CB8AC3E}">
        <p14:creationId xmlns:p14="http://schemas.microsoft.com/office/powerpoint/2010/main" val="345917115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2221849" y="374546"/>
            <a:ext cx="6873875" cy="4302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9pPr>
          </a:lstStyle>
          <a:p>
            <a:pPr eaLnBrk="1" hangingPunct="1">
              <a:lnSpc>
                <a:spcPct val="93000"/>
              </a:lnSpc>
              <a:spcBef>
                <a:spcPct val="0"/>
              </a:spcBef>
              <a:buClrTx/>
              <a:buFontTx/>
              <a:buNone/>
            </a:pPr>
            <a:r>
              <a:rPr lang="es-EC" altLang="es-EC" sz="3200" b="1" dirty="0">
                <a:solidFill>
                  <a:srgbClr val="003366"/>
                </a:solidFill>
                <a:latin typeface="Calibri" panose="020F0502020204030204" pitchFamily="34" charset="0"/>
              </a:rPr>
              <a:t>PRESENCIA DE MARCA EN EVENTOS</a:t>
            </a:r>
          </a:p>
        </p:txBody>
      </p:sp>
      <p:sp>
        <p:nvSpPr>
          <p:cNvPr id="60420" name="Rectangle 8"/>
          <p:cNvSpPr>
            <a:spLocks noChangeArrowheads="1"/>
          </p:cNvSpPr>
          <p:nvPr/>
        </p:nvSpPr>
        <p:spPr bwMode="auto">
          <a:xfrm>
            <a:off x="3790424" y="882072"/>
            <a:ext cx="3527425" cy="4302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93000"/>
              </a:lnSpc>
              <a:spcBef>
                <a:spcPct val="0"/>
              </a:spcBef>
              <a:buClrTx/>
              <a:buFontTx/>
              <a:buNone/>
            </a:pPr>
            <a:r>
              <a:rPr lang="es-EC" altLang="es-EC" sz="1800" b="1" dirty="0">
                <a:solidFill>
                  <a:srgbClr val="003366"/>
                </a:solidFill>
                <a:latin typeface="Calibri" panose="020F0502020204030204" pitchFamily="34" charset="0"/>
              </a:rPr>
              <a:t>II Encuentro Mujeres en la Aviación Edición Latinoamérica y Caribe 2017</a:t>
            </a:r>
            <a:endParaRPr lang="es-EC" altLang="es-EC" sz="1800" b="1" dirty="0">
              <a:solidFill>
                <a:srgbClr val="003366"/>
              </a:solidFill>
              <a:latin typeface="Calibri" panose="020F0502020204030204" pitchFamily="34" charset="0"/>
            </a:endParaRPr>
          </a:p>
        </p:txBody>
      </p:sp>
      <p:sp>
        <p:nvSpPr>
          <p:cNvPr id="60428" name="CuadroTexto 1"/>
          <p:cNvSpPr txBox="1">
            <a:spLocks noChangeArrowheads="1"/>
          </p:cNvSpPr>
          <p:nvPr/>
        </p:nvSpPr>
        <p:spPr bwMode="auto">
          <a:xfrm>
            <a:off x="2600397" y="5972968"/>
            <a:ext cx="6326945" cy="523220"/>
          </a:xfrm>
          <a:prstGeom prst="rect">
            <a:avLst/>
          </a:prstGeom>
          <a:solidFill>
            <a:srgbClr val="C00000"/>
          </a:solidFill>
          <a:ln w="9525">
            <a:solidFill>
              <a:srgbClr val="000000"/>
            </a:solidFill>
            <a:miter lim="800000"/>
            <a:headEnd/>
            <a:tailEnd/>
          </a:ln>
        </p:spPr>
        <p:txBody>
          <a:bodyPr wrap="square">
            <a:spAutoFit/>
          </a:bodyPr>
          <a:lstStyle/>
          <a:p>
            <a:pPr algn="ctr"/>
            <a:r>
              <a:rPr lang="es-ES" altLang="es-EC" sz="1400" dirty="0"/>
              <a:t>Presencia de marca en el 2do Encuentro </a:t>
            </a:r>
            <a:r>
              <a:rPr lang="es-EC" altLang="es-EC" sz="1400" dirty="0"/>
              <a:t>Mujeres </a:t>
            </a:r>
            <a:r>
              <a:rPr lang="es-EC" altLang="es-EC" sz="1400" dirty="0"/>
              <a:t>en la Aviación Edición Latinoamérica y Caribe </a:t>
            </a:r>
            <a:r>
              <a:rPr lang="es-EC" altLang="es-EC" sz="1400" dirty="0"/>
              <a:t>2017, realizado en el Hotel Hilton Colón en el mes de enero</a:t>
            </a:r>
            <a:endParaRPr lang="es-EC" altLang="es-EC" sz="1400" dirty="0"/>
          </a:p>
        </p:txBody>
      </p:sp>
      <p:pic>
        <p:nvPicPr>
          <p:cNvPr id="15" name="Picture 10" descr="creen Shot 2017-01-26 at 11.14.18 AM.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1499" y="3609261"/>
            <a:ext cx="3091036" cy="1962393"/>
          </a:xfrm>
          <a:prstGeom prst="rect">
            <a:avLst/>
          </a:prstGeom>
          <a:noFill/>
          <a:ln>
            <a:noFill/>
          </a:ln>
        </p:spPr>
      </p:pic>
      <p:grpSp>
        <p:nvGrpSpPr>
          <p:cNvPr id="2" name="Grupo 1"/>
          <p:cNvGrpSpPr/>
          <p:nvPr/>
        </p:nvGrpSpPr>
        <p:grpSpPr>
          <a:xfrm>
            <a:off x="1906282" y="1719617"/>
            <a:ext cx="7729037" cy="3956235"/>
            <a:chOff x="496955" y="1566862"/>
            <a:chExt cx="8061940" cy="3933892"/>
          </a:xfrm>
        </p:grpSpPr>
        <p:pic>
          <p:nvPicPr>
            <p:cNvPr id="17" name="Picture 15"/>
            <p:cNvPicPr/>
            <p:nvPr/>
          </p:nvPicPr>
          <p:blipFill rotWithShape="1">
            <a:blip r:embed="rId4" cstate="print">
              <a:extLst>
                <a:ext uri="{28A0092B-C50C-407E-A947-70E740481C1C}">
                  <a14:useLocalDpi xmlns:a14="http://schemas.microsoft.com/office/drawing/2010/main" val="0"/>
                </a:ext>
              </a:extLst>
            </a:blip>
            <a:srcRect t="5772"/>
            <a:stretch/>
          </p:blipFill>
          <p:spPr bwMode="auto">
            <a:xfrm>
              <a:off x="6297538" y="1566862"/>
              <a:ext cx="2261357" cy="3919585"/>
            </a:xfrm>
            <a:prstGeom prst="rect">
              <a:avLst/>
            </a:prstGeom>
            <a:ln>
              <a:noFill/>
            </a:ln>
            <a:extLst>
              <a:ext uri="{53640926-AAD7-44d8-BBD7-CCE9431645EC}">
                <a14:shadowObscured xmlns:a14="http://schemas.microsoft.com/office/drawing/2010/main" xmlns=""/>
              </a:ext>
            </a:extLst>
          </p:spPr>
        </p:pic>
        <p:pic>
          <p:nvPicPr>
            <p:cNvPr id="9" name="Picture 4" descr="http://www.corape.org.ec/wp-content/uploads/2017/02/SE-SOCIAL-MUJERES-AVIACION-31012017.jpeg">
              <a:hlinkClick r:id="rId5" tgtFrame="&quot;_blank&quo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6955" y="1581169"/>
              <a:ext cx="3091036" cy="1788965"/>
            </a:xfrm>
            <a:prstGeom prst="rect">
              <a:avLst/>
            </a:prstGeom>
            <a:noFill/>
            <a:ln>
              <a:noFill/>
            </a:ln>
          </p:spPr>
        </p:pic>
        <p:pic>
          <p:nvPicPr>
            <p:cNvPr id="11" name="Picture 14"/>
            <p:cNvPicPr/>
            <p:nvPr/>
          </p:nvPicPr>
          <p:blipFill rotWithShape="1">
            <a:blip r:embed="rId7" cstate="print">
              <a:extLst>
                <a:ext uri="{28A0092B-C50C-407E-A947-70E740481C1C}">
                  <a14:useLocalDpi xmlns:a14="http://schemas.microsoft.com/office/drawing/2010/main" val="0"/>
                </a:ext>
              </a:extLst>
            </a:blip>
            <a:srcRect t="5648"/>
            <a:stretch/>
          </p:blipFill>
          <p:spPr bwMode="auto">
            <a:xfrm>
              <a:off x="3870352" y="1592187"/>
              <a:ext cx="2312581" cy="3908567"/>
            </a:xfrm>
            <a:prstGeom prst="rect">
              <a:avLst/>
            </a:prstGeom>
            <a:ln>
              <a:noFill/>
            </a:ln>
            <a:extLst>
              <a:ext uri="{53640926-AAD7-44d8-BBD7-CCE9431645EC}">
                <a14:shadowObscured xmlns:a14="http://schemas.microsoft.com/office/drawing/2010/main" xmlns=""/>
              </a:ext>
            </a:extLst>
          </p:spPr>
        </p:pic>
      </p:grpSp>
    </p:spTree>
    <p:extLst>
      <p:ext uri="{BB962C8B-B14F-4D97-AF65-F5344CB8AC3E}">
        <p14:creationId xmlns:p14="http://schemas.microsoft.com/office/powerpoint/2010/main" val="278405112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8"/>
          <p:cNvSpPr>
            <a:spLocks noChangeArrowheads="1"/>
          </p:cNvSpPr>
          <p:nvPr/>
        </p:nvSpPr>
        <p:spPr bwMode="auto">
          <a:xfrm>
            <a:off x="3493582" y="760267"/>
            <a:ext cx="4136463" cy="4302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93000"/>
              </a:lnSpc>
              <a:spcBef>
                <a:spcPct val="0"/>
              </a:spcBef>
              <a:buClrTx/>
              <a:buFontTx/>
              <a:buNone/>
            </a:pPr>
            <a:r>
              <a:rPr lang="es-EC" altLang="es-EC" sz="1800" b="1" dirty="0">
                <a:solidFill>
                  <a:srgbClr val="003366"/>
                </a:solidFill>
                <a:latin typeface="Calibri" panose="020F0502020204030204" pitchFamily="34" charset="0"/>
              </a:rPr>
              <a:t>CATA DE CHOCOLATE </a:t>
            </a:r>
          </a:p>
          <a:p>
            <a:pPr algn="ctr" eaLnBrk="1" hangingPunct="1">
              <a:lnSpc>
                <a:spcPct val="93000"/>
              </a:lnSpc>
              <a:spcBef>
                <a:spcPct val="0"/>
              </a:spcBef>
              <a:buClrTx/>
              <a:buFontTx/>
              <a:buNone/>
            </a:pPr>
            <a:r>
              <a:rPr lang="es-EC" altLang="es-EC" sz="1800" b="1" dirty="0">
                <a:solidFill>
                  <a:srgbClr val="003366"/>
                </a:solidFill>
                <a:latin typeface="Calibri" panose="020F0502020204030204" pitchFamily="34" charset="0"/>
              </a:rPr>
              <a:t>GRATUITA </a:t>
            </a:r>
            <a:endParaRPr lang="es-EC" altLang="es-EC" sz="1800" b="1" dirty="0">
              <a:solidFill>
                <a:srgbClr val="003366"/>
              </a:solidFill>
              <a:latin typeface="Calibri" panose="020F0502020204030204" pitchFamily="34" charset="0"/>
            </a:endParaRPr>
          </a:p>
        </p:txBody>
      </p:sp>
      <p:sp>
        <p:nvSpPr>
          <p:cNvPr id="60428" name="CuadroTexto 1"/>
          <p:cNvSpPr txBox="1">
            <a:spLocks noChangeArrowheads="1"/>
          </p:cNvSpPr>
          <p:nvPr/>
        </p:nvSpPr>
        <p:spPr bwMode="auto">
          <a:xfrm>
            <a:off x="2677551" y="5537082"/>
            <a:ext cx="6253553" cy="954107"/>
          </a:xfrm>
          <a:prstGeom prst="rect">
            <a:avLst/>
          </a:prstGeom>
          <a:solidFill>
            <a:srgbClr val="C00000"/>
          </a:solidFill>
          <a:ln w="9525">
            <a:solidFill>
              <a:srgbClr val="000000"/>
            </a:solidFill>
            <a:miter lim="800000"/>
            <a:headEnd/>
            <a:tailEnd/>
          </a:ln>
        </p:spPr>
        <p:txBody>
          <a:bodyPr wrap="square">
            <a:spAutoFit/>
          </a:bodyPr>
          <a:lstStyle/>
          <a:p>
            <a:pPr algn="ctr"/>
            <a:r>
              <a:rPr lang="es-EC" altLang="es-EC" sz="1400" dirty="0"/>
              <a:t>Se gestionó esta actividad durante una semana completa en la que PACARI capacitó a 182 personas convocadas a través de CAPTUR, OPTUR, HQM, Buró del Centro histórico y establecimientos que hacen parte del Distintivo Q. Además se hicieron catas personalizadas con el Tour Operador </a:t>
            </a:r>
            <a:r>
              <a:rPr lang="es-EC" altLang="es-EC" sz="1400" dirty="0" err="1"/>
              <a:t>Creter</a:t>
            </a:r>
            <a:r>
              <a:rPr lang="es-EC" altLang="es-EC" sz="1400" dirty="0"/>
              <a:t> Tours</a:t>
            </a:r>
            <a:endParaRPr lang="es-EC" altLang="es-EC" sz="1400" dirty="0"/>
          </a:p>
        </p:txBody>
      </p:sp>
      <p:sp>
        <p:nvSpPr>
          <p:cNvPr id="3" name="Rectángulo 2"/>
          <p:cNvSpPr/>
          <p:nvPr/>
        </p:nvSpPr>
        <p:spPr>
          <a:xfrm>
            <a:off x="3231826" y="223361"/>
            <a:ext cx="5351338" cy="664797"/>
          </a:xfrm>
          <a:prstGeom prst="rect">
            <a:avLst/>
          </a:prstGeom>
        </p:spPr>
        <p:txBody>
          <a:bodyPr wrap="none">
            <a:spAutoFit/>
          </a:bodyPr>
          <a:lstStyle/>
          <a:p>
            <a:pPr algn="ctr" eaLnBrk="1" hangingPunct="1">
              <a:lnSpc>
                <a:spcPct val="93000"/>
              </a:lnSpc>
            </a:pPr>
            <a:r>
              <a:rPr lang="es-EC" altLang="es-EC" sz="4000" b="1" dirty="0">
                <a:solidFill>
                  <a:srgbClr val="003366"/>
                </a:solidFill>
                <a:latin typeface="Calibri" panose="020F0502020204030204" pitchFamily="34" charset="0"/>
              </a:rPr>
              <a:t>PROMOCIÓN NACIONAL</a:t>
            </a:r>
          </a:p>
        </p:txBody>
      </p:sp>
      <p:pic>
        <p:nvPicPr>
          <p:cNvPr id="1026" name="Picture 2" descr="https://attachment.outlook.office.net/owa/rubenlarasalazar@hotmail.com/service.svc/s/GetAttachmentThumbnail?id=AQMkADAwATYwMAItZGJiADItNDEyOC0wMAItMDAKAEYAAANts8XrNVRJSoQsVnmGRhd0BwCHMYER2bziSJUOQajldUDYAAACAQkAAACHMYER2bziSJUOQajldUDYAAGXOAYlAAAAARIAEABRSbaSBHXdTo%2BMFMa6mC5z&amp;thumbnailType=2&amp;X-OWA-CANARY=zrjUnFSdVE-5zdaeIYBLftDPVZ2yx9QYIaCyqJBYwjrDua9Uguk7r6ZYEn91wDi5-FVjj-rw9SQ.&amp;token=eyJ0eXAiOiJKV1QiLCJhbGciOiJSUzI1NiIsIng1dCI6ImVuaDlCSnJWUFU1aWpWMXFqWmpWLWZMMmJjbyJ9.eyJ2ZXIiOiJFeGNoYW5nZS5DYWxsYmFjay5WMSIsImFwcGN0eHNlbmRlciI6Ik93YURvd25sb2FkQDg0ZGY5ZTdmLWU5ZjYtNDBhZi1iNDM1LWFhYWFhYWFhYWFhYSIsImFwcGN0eCI6IntcIm1zZXhjaHByb3RcIjpcIm93YVwiLFwicHJpbWFyeXNpZFwiOlwiUy0xLTI4MjctMzkzMjE2LTM2ODU4OTIzOTJcIixcInB1aWRcIjpcIjE2ODg4NTM1NDYxNTYzMjhcIixcIm9pZFwiOlwiMDAwNjAwMDAtZGJiMi00MTI4LTAwMDAtMDAwMDAwMDAwMDAwXCIsXCJzY29wZVwiOlwiT3dhRG93bmxvYWRcIn0iLCJpc3MiOiIwMDAwMDAwMi0wMDAwLTBmZjEtY2UwMC0wMDAwMDAwMDAwMDBAODRkZjllN2YtZTlmNi00MGFmLWI0MzUtYWFhYWFhYWFhYWFhIiwiYXVkIjoiMDAwMDAwMDItMDAwMC0wZmYxLWNlMDAtMDAwMDAwMDAwMDAwL2F0dGFjaG1lbnQub3V0bG9vay5vZmZpY2UubmV0QDg0ZGY5ZTdmLWU5ZjYtNDBhZi1iNDM1LWFhYWFhYWFhYWFhYSIsImV4cCI6MTQ5OTcwNTQ5OSwibmJmIjoxNDk5NzA0ODk5fQ.AorTOHk0QpHMeOcxvSkAnbrYLPYl5QjKjvdUt1zRWEWVgON619wanpwn2D3piDYmi7_LyvrYWA36OSHnU2m93dPvaNtFN6M-4A4F8l-jpMuDdXoVGuhRbzbVPBkhH8Hk-q0g_So0fGDKAH5sIh25MCLgPq97I02fdLXQXLLarzRYCo-wdqHbJDjZTTozcQss0pLHx2ZEYlH58tq8nHLJmyOLoHCMqmtCzyXR71Giq32AbSSST5tVcM4j6GHpfPeCo0Otuc_DITd7AG9VDa7NypDgNAGJhJ4EiEtnMtpUbJ0Npfamc5sCIUrS7g3T84vMlgs1byYw6CdyARqLqswIig&amp;owa=outlook.live.com&amp;isc=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0606"/>
          <a:stretch/>
        </p:blipFill>
        <p:spPr bwMode="auto">
          <a:xfrm>
            <a:off x="7630045" y="1334866"/>
            <a:ext cx="2865586" cy="1800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4" descr="https://mail.quito-turismo.gob.ec/service/home/~/?auth=co&amp;loc=es&amp;id=87876&amp;part=2"/>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1030" name="Picture 6" descr="https://attachment.outlook.office.net/owa/rubenlarasalazar@hotmail.com/service.svc/s/GetAttachmentThumbnail?id=AQMkADAwATYwMAItZGJiADItNDEyOC0wMAItMDAKAEYAAANts8XrNVRJSoQsVnmGRhd0BwCHMYER2bziSJUOQajldUDYAAACAQkAAACHMYER2bziSJUOQajldUDYAAGXOAYkAAAAARIAEAC1p%2FdP5DoeS4xdQxtES4lw&amp;thumbnailType=2&amp;X-OWA-CANARY=zrjUnFSdVE-5zdaeIYBLftDPVZ2yx9QYIaCyqJBYwjrDua9Uguk7r6ZYEn91wDi5-FVjj-rw9SQ.&amp;token=eyJ0eXAiOiJKV1QiLCJhbGciOiJSUzI1NiIsIng1dCI6ImVuaDlCSnJWUFU1aWpWMXFqWmpWLWZMMmJjbyJ9.eyJ2ZXIiOiJFeGNoYW5nZS5DYWxsYmFjay5WMSIsImFwcGN0eHNlbmRlciI6Ik93YURvd25sb2FkQDg0ZGY5ZTdmLWU5ZjYtNDBhZi1iNDM1LWFhYWFhYWFhYWFhYSIsImFwcGN0eCI6IntcIm1zZXhjaHByb3RcIjpcIm93YVwiLFwicHJpbWFyeXNpZFwiOlwiUy0xLTI4MjctMzkzMjE2LTM2ODU4OTIzOTJcIixcInB1aWRcIjpcIjE2ODg4NTM1NDYxNTYzMjhcIixcIm9pZFwiOlwiMDAwNjAwMDAtZGJiMi00MTI4LTAwMDAtMDAwMDAwMDAwMDAwXCIsXCJzY29wZVwiOlwiT3dhRG93bmxvYWRcIn0iLCJpc3MiOiIwMDAwMDAwMi0wMDAwLTBmZjEtY2UwMC0wMDAwMDAwMDAwMDBAODRkZjllN2YtZTlmNi00MGFmLWI0MzUtYWFhYWFhYWFhYWFhIiwiYXVkIjoiMDAwMDAwMDItMDAwMC0wZmYxLWNlMDAtMDAwMDAwMDAwMDAwL2F0dGFjaG1lbnQub3V0bG9vay5vZmZpY2UubmV0QDg0ZGY5ZTdmLWU5ZjYtNDBhZi1iNDM1LWFhYWFhYWFhYWFhYSIsImV4cCI6MTQ5OTcwNTQ5OSwibmJmIjoxNDk5NzA0ODk5fQ.AorTOHk0QpHMeOcxvSkAnbrYLPYl5QjKjvdUt1zRWEWVgON619wanpwn2D3piDYmi7_LyvrYWA36OSHnU2m93dPvaNtFN6M-4A4F8l-jpMuDdXoVGuhRbzbVPBkhH8Hk-q0g_So0fGDKAH5sIh25MCLgPq97I02fdLXQXLLarzRYCo-wdqHbJDjZTTozcQss0pLHx2ZEYlH58tq8nHLJmyOLoHCMqmtCzyXR71Giq32AbSSST5tVcM4j6GHpfPeCo0Otuc_DITd7AG9VDa7NypDgNAGJhJ4EiEtnMtpUbJ0Npfamc5sCIUrS7g3T84vMlgs1byYw6CdyARqLqswIig&amp;owa=outlook.live.com&amp;isc=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5985" y="1326706"/>
            <a:ext cx="2400000" cy="1800000"/>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descr="https://attachment.outlook.office.net/owa/rubenlarasalazar@hotmail.com/service.svc/s/GetAttachmentThumbnail?id=AQMkADAwATYwMAItZGJiADItNDEyOC0wMAItMDAKAEYAAANts8XrNVRJSoQsVnmGRhd0BwCHMYER2bziSJUOQajldUDYAAACAQkAAACHMYER2bziSJUOQajldUDYAAGXOAYjAAAAARIAEAC9PPIPUrAIRZikE49ghs4U&amp;thumbnailType=2&amp;X-OWA-CANARY=zrjUnFSdVE-5zdaeIYBLftDPVZ2yx9QYIaCyqJBYwjrDua9Uguk7r6ZYEn91wDi5-FVjj-rw9SQ.&amp;token=eyJ0eXAiOiJKV1QiLCJhbGciOiJSUzI1NiIsIng1dCI6ImVuaDlCSnJWUFU1aWpWMXFqWmpWLWZMMmJjbyJ9.eyJ2ZXIiOiJFeGNoYW5nZS5DYWxsYmFjay5WMSIsImFwcGN0eHNlbmRlciI6Ik93YURvd25sb2FkQDg0ZGY5ZTdmLWU5ZjYtNDBhZi1iNDM1LWFhYWFhYWFhYWFhYSIsImFwcGN0eCI6IntcIm1zZXhjaHByb3RcIjpcIm93YVwiLFwicHJpbWFyeXNpZFwiOlwiUy0xLTI4MjctMzkzMjE2LTM2ODU4OTIzOTJcIixcInB1aWRcIjpcIjE2ODg4NTM1NDYxNTYzMjhcIixcIm9pZFwiOlwiMDAwNjAwMDAtZGJiMi00MTI4LTAwMDAtMDAwMDAwMDAwMDAwXCIsXCJzY29wZVwiOlwiT3dhRG93bmxvYWRcIn0iLCJpc3MiOiIwMDAwMDAwMi0wMDAwLTBmZjEtY2UwMC0wMDAwMDAwMDAwMDBAODRkZjllN2YtZTlmNi00MGFmLWI0MzUtYWFhYWFhYWFhYWFhIiwiYXVkIjoiMDAwMDAwMDItMDAwMC0wZmYxLWNlMDAtMDAwMDAwMDAwMDAwL2F0dGFjaG1lbnQub3V0bG9vay5vZmZpY2UubmV0QDg0ZGY5ZTdmLWU5ZjYtNDBhZi1iNDM1LWFhYWFhYWFhYWFhYSIsImV4cCI6MTQ5OTcwNTQ5OSwibmJmIjoxNDk5NzA0ODk5fQ.AorTOHk0QpHMeOcxvSkAnbrYLPYl5QjKjvdUt1zRWEWVgON619wanpwn2D3piDYmi7_LyvrYWA36OSHnU2m93dPvaNtFN6M-4A4F8l-jpMuDdXoVGuhRbzbVPBkhH8Hk-q0g_So0fGDKAH5sIh25MCLgPq97I02fdLXQXLLarzRYCo-wdqHbJDjZTTozcQss0pLHx2ZEYlH58tq8nHLJmyOLoHCMqmtCzyXR71Giq32AbSSST5tVcM4j6GHpfPeCo0Otuc_DITd7AG9VDa7NypDgNAGJhJ4EiEtnMtpUbJ0Npfamc5sCIUrS7g3T84vMlgs1byYw6CdyARqLqswIig&amp;owa=outlook.live.com&amp;isc=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05014" y="1350274"/>
            <a:ext cx="2474013" cy="1800000"/>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Imagen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63079" y="3313964"/>
            <a:ext cx="3744416" cy="2059429"/>
          </a:xfrm>
          <a:prstGeom prst="rect">
            <a:avLst/>
          </a:prstGeom>
        </p:spPr>
      </p:pic>
      <p:pic>
        <p:nvPicPr>
          <p:cNvPr id="6" name="Imagen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55434" y="3325455"/>
            <a:ext cx="3744416" cy="2059429"/>
          </a:xfrm>
          <a:prstGeom prst="rect">
            <a:avLst/>
          </a:prstGeom>
        </p:spPr>
      </p:pic>
    </p:spTree>
    <p:extLst>
      <p:ext uri="{BB962C8B-B14F-4D97-AF65-F5344CB8AC3E}">
        <p14:creationId xmlns:p14="http://schemas.microsoft.com/office/powerpoint/2010/main" val="9933361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1490872" y="1083065"/>
            <a:ext cx="8692387" cy="4827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50625" tIns="25313" rIns="50625" bIns="25313"/>
          <a:lstStyle>
            <a:lvl1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1pPr>
            <a:lvl2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2pPr>
            <a:lvl3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3pPr>
            <a:lvl4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4pPr>
            <a:lvl5pPr>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250825" algn="l"/>
                <a:tab pos="503238" algn="l"/>
                <a:tab pos="757238" algn="l"/>
                <a:tab pos="1009650" algn="l"/>
                <a:tab pos="1262063" algn="l"/>
                <a:tab pos="1514475" algn="l"/>
                <a:tab pos="1766888" algn="l"/>
                <a:tab pos="2019300" algn="l"/>
                <a:tab pos="2273300" algn="l"/>
                <a:tab pos="2525713" algn="l"/>
                <a:tab pos="2778125" algn="l"/>
                <a:tab pos="3030538" algn="l"/>
                <a:tab pos="3282950" algn="l"/>
                <a:tab pos="3536950" algn="l"/>
                <a:tab pos="3789363" algn="l"/>
                <a:tab pos="4041775" algn="l"/>
                <a:tab pos="4294188" algn="l"/>
                <a:tab pos="4546600" algn="l"/>
                <a:tab pos="4800600" algn="l"/>
                <a:tab pos="5053013" algn="l"/>
              </a:tabLst>
              <a:defRPr>
                <a:solidFill>
                  <a:schemeClr val="bg1"/>
                </a:solidFill>
                <a:latin typeface="Arial" panose="020B0604020202020204" pitchFamily="34" charset="0"/>
                <a:ea typeface="Microsoft YaHei" panose="020B0503020204020204" pitchFamily="34" charset="-122"/>
              </a:defRPr>
            </a:lvl9pPr>
          </a:lstStyle>
          <a:p>
            <a:pPr algn="ctr">
              <a:lnSpc>
                <a:spcPct val="93000"/>
              </a:lnSpc>
              <a:buSzPct val="100000"/>
            </a:pPr>
            <a:r>
              <a:rPr lang="es-EC" altLang="es-EC" sz="2400" dirty="0">
                <a:solidFill>
                  <a:srgbClr val="003366"/>
                </a:solidFill>
                <a:cs typeface="Arial" panose="020B0604020202020204" pitchFamily="34" charset="0"/>
              </a:rPr>
              <a:t>CAMPAÑAS PUBLICITARIAS PROYECTOS INSTITUCIONALES </a:t>
            </a:r>
          </a:p>
          <a:p>
            <a:pPr algn="ctr">
              <a:lnSpc>
                <a:spcPct val="93000"/>
              </a:lnSpc>
              <a:buSzPct val="100000"/>
            </a:pPr>
            <a:endParaRPr lang="es-EC" altLang="es-EC" sz="900" dirty="0">
              <a:solidFill>
                <a:srgbClr val="003366"/>
              </a:solidFill>
              <a:cs typeface="Arial" panose="020B0604020202020204" pitchFamily="34" charset="0"/>
            </a:endParaRPr>
          </a:p>
        </p:txBody>
      </p:sp>
      <p:sp>
        <p:nvSpPr>
          <p:cNvPr id="26628" name="Rectangle 3"/>
          <p:cNvSpPr>
            <a:spLocks noChangeArrowheads="1"/>
          </p:cNvSpPr>
          <p:nvPr/>
        </p:nvSpPr>
        <p:spPr bwMode="auto">
          <a:xfrm>
            <a:off x="6353176" y="2087564"/>
            <a:ext cx="1846263" cy="344487"/>
          </a:xfrm>
          <a:prstGeom prst="rect">
            <a:avLst/>
          </a:prstGeom>
          <a:noFill/>
          <a:ln w="9525">
            <a:noFill/>
            <a:round/>
            <a:headEnd/>
            <a:tailEnd/>
          </a:ln>
        </p:spPr>
        <p:txBody>
          <a:bodyPr lIns="50625" tIns="25313" rIns="50625" bIns="25313"/>
          <a:lstStyle/>
          <a:p>
            <a:pPr algn="ctr">
              <a:lnSpc>
                <a:spcPct val="93000"/>
              </a:lnSpc>
              <a:buSzPct val="100000"/>
              <a:tabLst>
                <a:tab pos="0" algn="l"/>
                <a:tab pos="251817" algn="l"/>
                <a:tab pos="504528" algn="l"/>
                <a:tab pos="757238" algn="l"/>
                <a:tab pos="1009948" algn="l"/>
                <a:tab pos="1262658" algn="l"/>
                <a:tab pos="1515368" algn="l"/>
                <a:tab pos="1768079" algn="l"/>
                <a:tab pos="2020789" algn="l"/>
                <a:tab pos="2273498" algn="l"/>
                <a:tab pos="2526209" algn="l"/>
                <a:tab pos="2778919" algn="l"/>
                <a:tab pos="3031629" algn="l"/>
                <a:tab pos="3284339" algn="l"/>
                <a:tab pos="3537050" algn="l"/>
                <a:tab pos="3789760" algn="l"/>
                <a:tab pos="4042470" algn="l"/>
                <a:tab pos="4295180" algn="l"/>
                <a:tab pos="4547891" algn="l"/>
                <a:tab pos="4800600" algn="l"/>
                <a:tab pos="5053310" algn="l"/>
              </a:tabLst>
              <a:defRPr/>
            </a:pPr>
            <a:endParaRPr lang="es-EC" altLang="es-EC" sz="675" b="1">
              <a:solidFill>
                <a:srgbClr val="003366"/>
              </a:solidFill>
              <a:cs typeface="Arial" panose="020B0604020202020204" pitchFamily="34" charset="0"/>
            </a:endParaRPr>
          </a:p>
        </p:txBody>
      </p:sp>
      <p:sp>
        <p:nvSpPr>
          <p:cNvPr id="50181" name="CuadroTexto 1"/>
          <p:cNvSpPr txBox="1">
            <a:spLocks noChangeArrowheads="1"/>
          </p:cNvSpPr>
          <p:nvPr/>
        </p:nvSpPr>
        <p:spPr bwMode="auto">
          <a:xfrm>
            <a:off x="2649415" y="6003739"/>
            <a:ext cx="5992804" cy="523220"/>
          </a:xfrm>
          <a:prstGeom prst="rect">
            <a:avLst/>
          </a:prstGeom>
          <a:solidFill>
            <a:srgbClr val="C00000"/>
          </a:solidFill>
          <a:ln w="9525">
            <a:solidFill>
              <a:srgbClr val="6C0000"/>
            </a:solidFill>
            <a:miter lim="800000"/>
            <a:headEnd/>
            <a:tailEnd/>
          </a:ln>
        </p:spPr>
        <p:txBody>
          <a:bodyPr wrap="square">
            <a:spAutoFit/>
          </a:bodyPr>
          <a:lstStyle/>
          <a:p>
            <a:pPr algn="ctr"/>
            <a:r>
              <a:rPr lang="es-ES" altLang="es-EC" sz="1400" dirty="0">
                <a:solidFill>
                  <a:srgbClr val="FFFFFF"/>
                </a:solidFill>
                <a:cs typeface="Arial" panose="020B0604020202020204" pitchFamily="34" charset="0"/>
              </a:rPr>
              <a:t> </a:t>
            </a:r>
            <a:r>
              <a:rPr lang="es-ES" altLang="es-EC" sz="1400" dirty="0">
                <a:solidFill>
                  <a:srgbClr val="FFFFFF"/>
                </a:solidFill>
                <a:cs typeface="Arial" panose="020B0604020202020204" pitchFamily="34" charset="0"/>
              </a:rPr>
              <a:t>Quito Turismo realizó dos campañas publicitarias para el mercado local con el fin de promocionar proyectos emblemáticos institucionales</a:t>
            </a:r>
            <a:endParaRPr lang="es-ES" altLang="es-EC" sz="1400" dirty="0">
              <a:solidFill>
                <a:srgbClr val="FFFFFF"/>
              </a:solidFill>
              <a:cs typeface="Arial" panose="020B0604020202020204" pitchFamily="34" charset="0"/>
            </a:endParaRPr>
          </a:p>
        </p:txBody>
      </p:sp>
      <p:sp>
        <p:nvSpPr>
          <p:cNvPr id="11" name="Rectangle 3"/>
          <p:cNvSpPr>
            <a:spLocks noChangeArrowheads="1"/>
          </p:cNvSpPr>
          <p:nvPr/>
        </p:nvSpPr>
        <p:spPr bwMode="auto">
          <a:xfrm>
            <a:off x="1294080" y="487832"/>
            <a:ext cx="8890000" cy="33282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93000"/>
              </a:lnSpc>
              <a:spcBef>
                <a:spcPct val="0"/>
              </a:spcBef>
              <a:buClrTx/>
              <a:buFontTx/>
              <a:buNone/>
            </a:pPr>
            <a:r>
              <a:rPr lang="es-EC" altLang="es-EC" sz="3600" b="1" dirty="0">
                <a:solidFill>
                  <a:srgbClr val="003366"/>
                </a:solidFill>
                <a:latin typeface="Calibri" panose="020F0502020204030204" pitchFamily="34" charset="0"/>
              </a:rPr>
              <a:t>PROMOCIÓN NACIONAL</a:t>
            </a:r>
            <a:endParaRPr lang="es-EC" altLang="es-EC" sz="3600" b="1" dirty="0">
              <a:solidFill>
                <a:srgbClr val="003366"/>
              </a:solidFill>
              <a:latin typeface="Calibri" panose="020F0502020204030204" pitchFamily="34" charset="0"/>
            </a:endParaRPr>
          </a:p>
        </p:txBody>
      </p:sp>
      <p:sp>
        <p:nvSpPr>
          <p:cNvPr id="12" name="Rectángulo 11"/>
          <p:cNvSpPr/>
          <p:nvPr/>
        </p:nvSpPr>
        <p:spPr>
          <a:xfrm>
            <a:off x="1575471" y="1764398"/>
            <a:ext cx="4163609" cy="646331"/>
          </a:xfrm>
          <a:prstGeom prst="rect">
            <a:avLst/>
          </a:prstGeom>
        </p:spPr>
        <p:txBody>
          <a:bodyPr wrap="square">
            <a:spAutoFit/>
          </a:bodyPr>
          <a:lstStyle/>
          <a:p>
            <a:pPr algn="ctr"/>
            <a:r>
              <a:rPr lang="es-EC" altLang="es-EC" sz="2000" b="1" dirty="0">
                <a:solidFill>
                  <a:srgbClr val="003366"/>
                </a:solidFill>
                <a:latin typeface="Calibri" panose="020F0502020204030204" pitchFamily="34" charset="0"/>
              </a:rPr>
              <a:t>DESFILE DE AUTOS CLÁSICOS </a:t>
            </a:r>
          </a:p>
          <a:p>
            <a:pPr algn="ctr"/>
            <a:r>
              <a:rPr lang="es-EC" altLang="es-EC" sz="1600" i="1" dirty="0">
                <a:solidFill>
                  <a:srgbClr val="003366"/>
                </a:solidFill>
                <a:latin typeface="Calibri" panose="020F0502020204030204" pitchFamily="34" charset="0"/>
              </a:rPr>
              <a:t>Diciembre</a:t>
            </a:r>
            <a:endParaRPr lang="es-EC" sz="1600" dirty="0"/>
          </a:p>
        </p:txBody>
      </p:sp>
      <p:sp>
        <p:nvSpPr>
          <p:cNvPr id="13" name="Rectángulo 12"/>
          <p:cNvSpPr/>
          <p:nvPr/>
        </p:nvSpPr>
        <p:spPr>
          <a:xfrm>
            <a:off x="6117634" y="1779118"/>
            <a:ext cx="4163609" cy="646331"/>
          </a:xfrm>
          <a:prstGeom prst="rect">
            <a:avLst/>
          </a:prstGeom>
        </p:spPr>
        <p:txBody>
          <a:bodyPr wrap="square">
            <a:spAutoFit/>
          </a:bodyPr>
          <a:lstStyle/>
          <a:p>
            <a:pPr algn="ctr"/>
            <a:r>
              <a:rPr lang="es-EC" altLang="es-EC" sz="2000" b="1" dirty="0">
                <a:solidFill>
                  <a:srgbClr val="003366"/>
                </a:solidFill>
                <a:latin typeface="Calibri" panose="020F0502020204030204" pitchFamily="34" charset="0"/>
              </a:rPr>
              <a:t>FERIA TEXTURAS Y COLORES </a:t>
            </a:r>
          </a:p>
          <a:p>
            <a:pPr algn="ctr"/>
            <a:r>
              <a:rPr lang="es-EC" altLang="es-EC" sz="1600" i="1" dirty="0">
                <a:solidFill>
                  <a:srgbClr val="003366"/>
                </a:solidFill>
                <a:latin typeface="Calibri" panose="020F0502020204030204" pitchFamily="34" charset="0"/>
              </a:rPr>
              <a:t>Diciembre</a:t>
            </a:r>
            <a:endParaRPr lang="es-EC" sz="1600" dirty="0"/>
          </a:p>
        </p:txBody>
      </p:sp>
      <p:grpSp>
        <p:nvGrpSpPr>
          <p:cNvPr id="14" name="Grupo 13"/>
          <p:cNvGrpSpPr/>
          <p:nvPr/>
        </p:nvGrpSpPr>
        <p:grpSpPr>
          <a:xfrm>
            <a:off x="1741348" y="2432051"/>
            <a:ext cx="3594927" cy="3410801"/>
            <a:chOff x="429508" y="2027048"/>
            <a:chExt cx="5065148" cy="3666257"/>
          </a:xfrm>
        </p:grpSpPr>
        <p:pic>
          <p:nvPicPr>
            <p:cNvPr id="2" name="Imagen 1"/>
            <p:cNvPicPr>
              <a:picLocks noChangeAspect="1"/>
            </p:cNvPicPr>
            <p:nvPr/>
          </p:nvPicPr>
          <p:blipFill>
            <a:blip r:embed="rId3"/>
            <a:stretch>
              <a:fillRect/>
            </a:stretch>
          </p:blipFill>
          <p:spPr>
            <a:xfrm>
              <a:off x="1268168" y="2027048"/>
              <a:ext cx="3062372" cy="1774939"/>
            </a:xfrm>
            <a:prstGeom prst="rect">
              <a:avLst/>
            </a:prstGeom>
          </p:spPr>
        </p:pic>
        <p:pic>
          <p:nvPicPr>
            <p:cNvPr id="7" name="Imagen 6"/>
            <p:cNvPicPr>
              <a:picLocks noChangeAspect="1"/>
            </p:cNvPicPr>
            <p:nvPr/>
          </p:nvPicPr>
          <p:blipFill>
            <a:blip r:embed="rId4"/>
            <a:stretch>
              <a:fillRect/>
            </a:stretch>
          </p:blipFill>
          <p:spPr>
            <a:xfrm>
              <a:off x="429508" y="3807135"/>
              <a:ext cx="2702332" cy="1886170"/>
            </a:xfrm>
            <a:prstGeom prst="rect">
              <a:avLst/>
            </a:prstGeom>
          </p:spPr>
        </p:pic>
        <p:pic>
          <p:nvPicPr>
            <p:cNvPr id="10" name="Imagen 9"/>
            <p:cNvPicPr>
              <a:picLocks noChangeAspect="1"/>
            </p:cNvPicPr>
            <p:nvPr/>
          </p:nvPicPr>
          <p:blipFill>
            <a:blip r:embed="rId5"/>
            <a:stretch>
              <a:fillRect/>
            </a:stretch>
          </p:blipFill>
          <p:spPr>
            <a:xfrm>
              <a:off x="3131840" y="3813638"/>
              <a:ext cx="2362816" cy="1879667"/>
            </a:xfrm>
            <a:prstGeom prst="rect">
              <a:avLst/>
            </a:prstGeom>
          </p:spPr>
        </p:pic>
      </p:grpSp>
      <p:grpSp>
        <p:nvGrpSpPr>
          <p:cNvPr id="18" name="Grupo 17"/>
          <p:cNvGrpSpPr/>
          <p:nvPr/>
        </p:nvGrpSpPr>
        <p:grpSpPr>
          <a:xfrm>
            <a:off x="6058708" y="2733894"/>
            <a:ext cx="3945101" cy="3052633"/>
            <a:chOff x="4619624" y="2195803"/>
            <a:chExt cx="4785447" cy="3692247"/>
          </a:xfrm>
        </p:grpSpPr>
        <p:pic>
          <p:nvPicPr>
            <p:cNvPr id="15" name="Imagen 14"/>
            <p:cNvPicPr>
              <a:picLocks noChangeAspect="1"/>
            </p:cNvPicPr>
            <p:nvPr/>
          </p:nvPicPr>
          <p:blipFill>
            <a:blip r:embed="rId6"/>
            <a:stretch>
              <a:fillRect/>
            </a:stretch>
          </p:blipFill>
          <p:spPr>
            <a:xfrm>
              <a:off x="4619624" y="2195803"/>
              <a:ext cx="2313687" cy="1901929"/>
            </a:xfrm>
            <a:prstGeom prst="rect">
              <a:avLst/>
            </a:prstGeom>
          </p:spPr>
        </p:pic>
        <p:pic>
          <p:nvPicPr>
            <p:cNvPr id="16" name="Imagen 15"/>
            <p:cNvPicPr>
              <a:picLocks noChangeAspect="1"/>
            </p:cNvPicPr>
            <p:nvPr/>
          </p:nvPicPr>
          <p:blipFill>
            <a:blip r:embed="rId7"/>
            <a:stretch>
              <a:fillRect/>
            </a:stretch>
          </p:blipFill>
          <p:spPr>
            <a:xfrm>
              <a:off x="4638229" y="4068775"/>
              <a:ext cx="2276475" cy="1819275"/>
            </a:xfrm>
            <a:prstGeom prst="rect">
              <a:avLst/>
            </a:prstGeom>
          </p:spPr>
        </p:pic>
        <p:pic>
          <p:nvPicPr>
            <p:cNvPr id="17" name="Imagen 16"/>
            <p:cNvPicPr>
              <a:picLocks noChangeAspect="1"/>
            </p:cNvPicPr>
            <p:nvPr/>
          </p:nvPicPr>
          <p:blipFill>
            <a:blip r:embed="rId8"/>
            <a:stretch>
              <a:fillRect/>
            </a:stretch>
          </p:blipFill>
          <p:spPr>
            <a:xfrm>
              <a:off x="6914704" y="2737538"/>
              <a:ext cx="2490367" cy="1771650"/>
            </a:xfrm>
            <a:prstGeom prst="rect">
              <a:avLst/>
            </a:prstGeom>
          </p:spPr>
        </p:pic>
      </p:grpSp>
    </p:spTree>
    <p:extLst>
      <p:ext uri="{BB962C8B-B14F-4D97-AF65-F5344CB8AC3E}">
        <p14:creationId xmlns:p14="http://schemas.microsoft.com/office/powerpoint/2010/main" val="12829391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ChangeArrowheads="1"/>
          </p:cNvSpPr>
          <p:nvPr/>
        </p:nvSpPr>
        <p:spPr bwMode="auto">
          <a:xfrm>
            <a:off x="2556128" y="145172"/>
            <a:ext cx="6938963" cy="43217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500" tIns="33750" rIns="67500" bIns="3375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DejaVu Sans" panose="020B0603030804020204" pitchFamily="34" charset="0"/>
              </a:defRPr>
            </a:lvl9pPr>
          </a:lstStyle>
          <a:p>
            <a:pPr algn="ctr" defTabSz="336947">
              <a:lnSpc>
                <a:spcPct val="93000"/>
              </a:lnSpc>
              <a:spcBef>
                <a:spcPct val="0"/>
              </a:spcBef>
              <a:buClrTx/>
            </a:pPr>
            <a:r>
              <a:rPr lang="es-EC" altLang="es-EC" sz="3600" b="1" dirty="0">
                <a:solidFill>
                  <a:srgbClr val="003366"/>
                </a:solidFill>
                <a:latin typeface="Calibri" panose="020F0502020204030204" pitchFamily="34" charset="0"/>
              </a:rPr>
              <a:t>OPERACIÓN TURÍSTICA</a:t>
            </a:r>
          </a:p>
        </p:txBody>
      </p:sp>
      <p:sp>
        <p:nvSpPr>
          <p:cNvPr id="80899" name="CuadroTexto 1"/>
          <p:cNvSpPr txBox="1">
            <a:spLocks noChangeArrowheads="1"/>
          </p:cNvSpPr>
          <p:nvPr/>
        </p:nvSpPr>
        <p:spPr bwMode="auto">
          <a:xfrm>
            <a:off x="2689703" y="6095281"/>
            <a:ext cx="5331827" cy="523220"/>
          </a:xfrm>
          <a:prstGeom prst="rect">
            <a:avLst/>
          </a:prstGeom>
          <a:solidFill>
            <a:srgbClr val="C00000"/>
          </a:solidFill>
          <a:ln w="9525">
            <a:solidFill>
              <a:srgbClr val="000000"/>
            </a:solidFill>
            <a:miter lim="800000"/>
            <a:headEnd/>
            <a:tailEnd/>
          </a:ln>
        </p:spPr>
        <p:txBody>
          <a:bodyPr wrap="square">
            <a:spAutoFit/>
          </a:bodyPr>
          <a:lstStyle/>
          <a:p>
            <a:pPr algn="ctr" defTabSz="336947"/>
            <a:r>
              <a:rPr lang="es-ES" altLang="es-EC" sz="1400" dirty="0">
                <a:solidFill>
                  <a:srgbClr val="FFFFFF"/>
                </a:solidFill>
              </a:rPr>
              <a:t>272 </a:t>
            </a:r>
            <a:r>
              <a:rPr lang="es-ES" altLang="es-EC" sz="1400" dirty="0">
                <a:solidFill>
                  <a:srgbClr val="FFFFFF"/>
                </a:solidFill>
              </a:rPr>
              <a:t>periodistas, tour operadores y personalidades del medio turístico visitaron </a:t>
            </a:r>
            <a:r>
              <a:rPr lang="es-ES" altLang="es-EC" sz="1400" dirty="0">
                <a:solidFill>
                  <a:srgbClr val="FFFFFF"/>
                </a:solidFill>
              </a:rPr>
              <a:t>Quito </a:t>
            </a:r>
            <a:r>
              <a:rPr lang="es-ES" altLang="es-EC" sz="1400" dirty="0">
                <a:solidFill>
                  <a:srgbClr val="FFFFFF"/>
                </a:solidFill>
              </a:rPr>
              <a:t>durante el 2017</a:t>
            </a:r>
            <a:endParaRPr lang="es-ES" altLang="es-EC" sz="1400" dirty="0">
              <a:solidFill>
                <a:srgbClr val="FFFFFF"/>
              </a:solidFill>
            </a:endParaRPr>
          </a:p>
        </p:txBody>
      </p:sp>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537" y="872197"/>
            <a:ext cx="8212147" cy="49076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240017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936476" y="957602"/>
            <a:ext cx="7786042" cy="523220"/>
          </a:xfrm>
          <a:prstGeom prst="rect">
            <a:avLst/>
          </a:prstGeom>
          <a:noFill/>
        </p:spPr>
        <p:txBody>
          <a:bodyPr wrap="none" rtlCol="0">
            <a:spAutoFit/>
          </a:bodyPr>
          <a:lstStyle/>
          <a:p>
            <a:r>
              <a:rPr lang="es-ES" sz="2800" b="1" dirty="0">
                <a:solidFill>
                  <a:srgbClr val="003366"/>
                </a:solidFill>
                <a:latin typeface="Calibri" panose="020F0502020204030204" pitchFamily="34" charset="0"/>
                <a:cs typeface="DejaVu Sans" panose="020B0603030804020204" pitchFamily="34" charset="0"/>
              </a:rPr>
              <a:t>ESTUDIO DE MERCADO – VENTAJAS COMPETITIVAS</a:t>
            </a:r>
          </a:p>
        </p:txBody>
      </p:sp>
      <p:sp>
        <p:nvSpPr>
          <p:cNvPr id="3" name="CuadroTexto 2"/>
          <p:cNvSpPr txBox="1"/>
          <p:nvPr/>
        </p:nvSpPr>
        <p:spPr>
          <a:xfrm>
            <a:off x="2294042" y="1628361"/>
            <a:ext cx="7056784" cy="2031325"/>
          </a:xfrm>
          <a:prstGeom prst="rect">
            <a:avLst/>
          </a:prstGeom>
          <a:noFill/>
        </p:spPr>
        <p:txBody>
          <a:bodyPr wrap="square" rtlCol="0">
            <a:spAutoFit/>
          </a:bodyPr>
          <a:lstStyle/>
          <a:p>
            <a:pPr marL="285750" indent="-285750">
              <a:buFont typeface="Arial" panose="020B0604020202020204" pitchFamily="34" charset="0"/>
              <a:buChar char="•"/>
            </a:pPr>
            <a:r>
              <a:rPr lang="es-ES" dirty="0"/>
              <a:t>De acuerdo a Plan Estratégico, en el punto 1.3 Plan Integral de Marketing Turístico de Quito, se realizó un estudio de mercados para determinar las principales ventajas competitivas de la ciudad con el fin de potencializar los atributos de la ciudad y plasmarlos en la marca ciudad y en la comunicación promocional de la ciudad.</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es-ES" dirty="0"/>
          </a:p>
        </p:txBody>
      </p:sp>
      <p:pic>
        <p:nvPicPr>
          <p:cNvPr id="4" name="Imagen 3"/>
          <p:cNvPicPr>
            <a:picLocks noChangeAspect="1"/>
          </p:cNvPicPr>
          <p:nvPr/>
        </p:nvPicPr>
        <p:blipFill>
          <a:blip r:embed="rId2"/>
          <a:stretch>
            <a:fillRect/>
          </a:stretch>
        </p:blipFill>
        <p:spPr>
          <a:xfrm>
            <a:off x="1500612" y="3167348"/>
            <a:ext cx="5832648" cy="3255660"/>
          </a:xfrm>
          <a:prstGeom prst="rect">
            <a:avLst/>
          </a:prstGeom>
        </p:spPr>
      </p:pic>
      <p:grpSp>
        <p:nvGrpSpPr>
          <p:cNvPr id="5" name="Grupo 4"/>
          <p:cNvGrpSpPr/>
          <p:nvPr/>
        </p:nvGrpSpPr>
        <p:grpSpPr>
          <a:xfrm>
            <a:off x="7521963" y="3673893"/>
            <a:ext cx="2817210" cy="2549432"/>
            <a:chOff x="8102784" y="2388464"/>
            <a:chExt cx="3756280" cy="3399242"/>
          </a:xfrm>
        </p:grpSpPr>
        <p:grpSp>
          <p:nvGrpSpPr>
            <p:cNvPr id="6" name="Grupo 5"/>
            <p:cNvGrpSpPr/>
            <p:nvPr/>
          </p:nvGrpSpPr>
          <p:grpSpPr>
            <a:xfrm>
              <a:off x="8102784" y="2388464"/>
              <a:ext cx="3743491" cy="2147887"/>
              <a:chOff x="1069973" y="1079406"/>
              <a:chExt cx="3743491" cy="2147887"/>
            </a:xfrm>
          </p:grpSpPr>
          <p:pic>
            <p:nvPicPr>
              <p:cNvPr id="9" name="Picture 2" descr="Resultado de imagen para CENTRO HISTORICO QUIT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9974" y="1079407"/>
                <a:ext cx="2134707" cy="1067354"/>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2" descr="Resultado de imagen para BASILICA QUIT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0770" y="1079406"/>
                <a:ext cx="1606554" cy="1067354"/>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2" descr="Resultado de imagen para TELEFERICO QUIT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9973" y="2151528"/>
                <a:ext cx="1589731" cy="1059820"/>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2" descr="Resultado de imagen para TELEFERICO QUIT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61933" y="2151527"/>
                <a:ext cx="2151531" cy="1075766"/>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7" name="Picture 4" descr="Resultado de imagen para PANECILLO"/>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839" r="14893" b="14461"/>
            <a:stretch/>
          </p:blipFill>
          <p:spPr bwMode="auto">
            <a:xfrm>
              <a:off x="8108576" y="4520406"/>
              <a:ext cx="1600199" cy="1267300"/>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2" descr="Resultado de imagen para cotopaxi"/>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692515" y="4500601"/>
              <a:ext cx="2166549" cy="1287105"/>
            </a:xfrm>
            <a:prstGeom prst="rect">
              <a:avLst/>
            </a:prstGeom>
            <a:noFill/>
            <a:extLst>
              <a:ext uri="{909E8E84-426E-40dd-AFC4-6F175D3DCCD1}">
                <a14:hiddenFill xmlns:a14="http://schemas.microsoft.com/office/drawing/2010/main" xmlns="">
                  <a:solidFill>
                    <a:srgbClr val="FFFFFF"/>
                  </a:solidFill>
                </a14:hiddenFill>
              </a:ext>
            </a:extLst>
          </p:spPr>
        </p:pic>
      </p:grpSp>
    </p:spTree>
    <p:extLst>
      <p:ext uri="{BB962C8B-B14F-4D97-AF65-F5344CB8AC3E}">
        <p14:creationId xmlns:p14="http://schemas.microsoft.com/office/powerpoint/2010/main" val="39866520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66319" y="369891"/>
            <a:ext cx="6019331" cy="3170099"/>
          </a:xfrm>
          <a:prstGeom prst="rect">
            <a:avLst/>
          </a:prstGeom>
        </p:spPr>
        <p:txBody>
          <a:bodyPr wrap="square">
            <a:spAutoFit/>
          </a:bodyPr>
          <a:lstStyle/>
          <a:p>
            <a:pPr lvl="0"/>
            <a:r>
              <a:rPr lang="es-ES" sz="2800" b="1" dirty="0">
                <a:solidFill>
                  <a:srgbClr val="003366"/>
                </a:solidFill>
                <a:latin typeface="Calibri" panose="020F0502020204030204" pitchFamily="34" charset="0"/>
                <a:cs typeface="DejaVu Sans" panose="020B0603030804020204" pitchFamily="34" charset="0"/>
              </a:rPr>
              <a:t>INFORMACION RELEVANTE DEL ESTUDIO</a:t>
            </a:r>
            <a:endParaRPr lang="es-ES" sz="2800" b="1" dirty="0">
              <a:solidFill>
                <a:srgbClr val="003366"/>
              </a:solidFill>
              <a:latin typeface="Calibri" panose="020F0502020204030204" pitchFamily="34" charset="0"/>
              <a:cs typeface="DejaVu Sans" panose="020B0603030804020204" pitchFamily="34" charset="0"/>
            </a:endParaRPr>
          </a:p>
          <a:p>
            <a:pPr marL="1028700" lvl="1">
              <a:buFont typeface="Arial" panose="020B0604020202020204" pitchFamily="34" charset="0"/>
              <a:buChar char="•"/>
            </a:pPr>
            <a:r>
              <a:rPr lang="es-ES" dirty="0"/>
              <a:t>Comparaciones y ventajas con otros destinos</a:t>
            </a:r>
          </a:p>
          <a:p>
            <a:pPr marL="1028700" lvl="1">
              <a:buFont typeface="Arial" panose="020B0604020202020204" pitchFamily="34" charset="0"/>
              <a:buChar char="•"/>
            </a:pPr>
            <a:r>
              <a:rPr lang="es-ES" dirty="0"/>
              <a:t>Motivaciones de viaje</a:t>
            </a:r>
          </a:p>
          <a:p>
            <a:pPr marL="1028700" lvl="1">
              <a:buFont typeface="Arial" panose="020B0604020202020204" pitchFamily="34" charset="0"/>
              <a:buChar char="•"/>
            </a:pPr>
            <a:r>
              <a:rPr lang="es-ES" dirty="0"/>
              <a:t>Actividades en la ciudad</a:t>
            </a:r>
          </a:p>
          <a:p>
            <a:pPr marL="1028700" lvl="1">
              <a:buFont typeface="Arial" panose="020B0604020202020204" pitchFamily="34" charset="0"/>
              <a:buChar char="•"/>
            </a:pPr>
            <a:r>
              <a:rPr lang="es-ES" dirty="0"/>
              <a:t>Medición </a:t>
            </a:r>
            <a:r>
              <a:rPr lang="es-ES" dirty="0"/>
              <a:t>de </a:t>
            </a:r>
            <a:r>
              <a:rPr lang="es-ES" dirty="0"/>
              <a:t>niveles de expectativa de los visitantes</a:t>
            </a:r>
          </a:p>
          <a:p>
            <a:pPr marL="1028700" lvl="1">
              <a:buFont typeface="Arial" panose="020B0604020202020204" pitchFamily="34" charset="0"/>
              <a:buChar char="•"/>
            </a:pPr>
            <a:r>
              <a:rPr lang="es-ES" dirty="0"/>
              <a:t>Principales atributos de Quito</a:t>
            </a:r>
          </a:p>
          <a:p>
            <a:pPr marL="1028700" lvl="1">
              <a:buFont typeface="Arial" panose="020B0604020202020204" pitchFamily="34" charset="0"/>
              <a:buChar char="•"/>
            </a:pPr>
            <a:r>
              <a:rPr lang="es-ES" dirty="0"/>
              <a:t>Niveles de satisfacción</a:t>
            </a:r>
          </a:p>
          <a:p>
            <a:pPr marL="1028700" lvl="1">
              <a:buFont typeface="Arial" panose="020B0604020202020204" pitchFamily="34" charset="0"/>
              <a:buChar char="•"/>
            </a:pPr>
            <a:r>
              <a:rPr lang="es-ES" dirty="0"/>
              <a:t>Recomendaciones</a:t>
            </a:r>
          </a:p>
        </p:txBody>
      </p:sp>
      <p:graphicFrame>
        <p:nvGraphicFramePr>
          <p:cNvPr id="3" name="Tabla 2"/>
          <p:cNvGraphicFramePr>
            <a:graphicFrameLocks noGrp="1"/>
          </p:cNvGraphicFramePr>
          <p:nvPr>
            <p:extLst/>
          </p:nvPr>
        </p:nvGraphicFramePr>
        <p:xfrm>
          <a:off x="7095764" y="1274726"/>
          <a:ext cx="3456384" cy="4194204"/>
        </p:xfrm>
        <a:graphic>
          <a:graphicData uri="http://schemas.openxmlformats.org/drawingml/2006/table">
            <a:tbl>
              <a:tblPr lastRow="1" bandRow="1">
                <a:tableStyleId>{21E4AEA4-8DFA-4A89-87EB-49C32662AFE0}</a:tableStyleId>
              </a:tblPr>
              <a:tblGrid>
                <a:gridCol w="3013511"/>
                <a:gridCol w="442873"/>
              </a:tblGrid>
              <a:tr h="280552">
                <a:tc>
                  <a:txBody>
                    <a:bodyPr/>
                    <a:lstStyle/>
                    <a:p>
                      <a:pPr algn="r" fontAlgn="t"/>
                      <a:r>
                        <a:rPr lang="es-EC" sz="1100" b="0" i="0" u="none" strike="noStrike" dirty="0">
                          <a:effectLst/>
                          <a:latin typeface="+mn-lt"/>
                        </a:rPr>
                        <a:t>NATURALEZA / PAISAJES / PARAMO / MONTAÑAS / VOLCANES</a:t>
                      </a:r>
                    </a:p>
                  </a:txBody>
                  <a:tcPr marL="7144" marR="7144" marT="7144" marB="0"/>
                </a:tc>
                <a:tc>
                  <a:txBody>
                    <a:bodyPr/>
                    <a:lstStyle/>
                    <a:p>
                      <a:pPr algn="ctr" fontAlgn="ctr"/>
                      <a:r>
                        <a:rPr lang="es-EC" sz="1100" b="0" i="0" u="none" strike="noStrike">
                          <a:effectLst/>
                          <a:latin typeface="+mn-lt"/>
                        </a:rPr>
                        <a:t>16,2</a:t>
                      </a:r>
                    </a:p>
                  </a:txBody>
                  <a:tcPr marL="7144" marR="7144" marT="7144" marB="0" anchor="ctr"/>
                </a:tc>
              </a:tr>
              <a:tr h="220113">
                <a:tc>
                  <a:txBody>
                    <a:bodyPr/>
                    <a:lstStyle/>
                    <a:p>
                      <a:pPr algn="r" fontAlgn="t"/>
                      <a:r>
                        <a:rPr lang="es-EC" sz="1100" b="0" i="0" u="none" strike="noStrike">
                          <a:effectLst/>
                          <a:latin typeface="+mn-lt"/>
                        </a:rPr>
                        <a:t>CULTURA / PATRIMONIO / CENTRO HISTÓRICO</a:t>
                      </a:r>
                    </a:p>
                  </a:txBody>
                  <a:tcPr marL="7144" marR="7144" marT="7144" marB="0"/>
                </a:tc>
                <a:tc>
                  <a:txBody>
                    <a:bodyPr/>
                    <a:lstStyle/>
                    <a:p>
                      <a:pPr algn="ctr" fontAlgn="ctr"/>
                      <a:r>
                        <a:rPr lang="es-EC" sz="1100" b="0" i="0" u="none" strike="noStrike">
                          <a:effectLst/>
                          <a:latin typeface="+mn-lt"/>
                        </a:rPr>
                        <a:t>11,3</a:t>
                      </a:r>
                    </a:p>
                  </a:txBody>
                  <a:tcPr marL="7144" marR="7144" marT="7144" marB="0" anchor="ctr"/>
                </a:tc>
              </a:tr>
              <a:tr h="143203">
                <a:tc>
                  <a:txBody>
                    <a:bodyPr/>
                    <a:lstStyle/>
                    <a:p>
                      <a:pPr algn="r" fontAlgn="t"/>
                      <a:r>
                        <a:rPr lang="es-EC" sz="1100" b="0" i="0" u="none" strike="noStrike">
                          <a:effectLst/>
                          <a:latin typeface="+mn-lt"/>
                        </a:rPr>
                        <a:t>CLIMA</a:t>
                      </a:r>
                    </a:p>
                  </a:txBody>
                  <a:tcPr marL="7144" marR="7144" marT="7144" marB="0"/>
                </a:tc>
                <a:tc>
                  <a:txBody>
                    <a:bodyPr/>
                    <a:lstStyle/>
                    <a:p>
                      <a:pPr algn="ctr" fontAlgn="ctr"/>
                      <a:r>
                        <a:rPr lang="es-EC" sz="1100" b="0" i="0" u="none" strike="noStrike">
                          <a:effectLst/>
                          <a:latin typeface="+mn-lt"/>
                        </a:rPr>
                        <a:t>10,4</a:t>
                      </a:r>
                    </a:p>
                  </a:txBody>
                  <a:tcPr marL="7144" marR="7144" marT="7144" marB="0" anchor="ctr"/>
                </a:tc>
              </a:tr>
              <a:tr h="143203">
                <a:tc>
                  <a:txBody>
                    <a:bodyPr/>
                    <a:lstStyle/>
                    <a:p>
                      <a:pPr algn="r" fontAlgn="t"/>
                      <a:r>
                        <a:rPr lang="es-EC" sz="1100" b="0" i="0" u="none" strike="noStrike" dirty="0">
                          <a:effectLst/>
                          <a:latin typeface="+mn-lt"/>
                        </a:rPr>
                        <a:t>AMABILIDAD Y CORTESÍA DE LA GENTE</a:t>
                      </a:r>
                    </a:p>
                  </a:txBody>
                  <a:tcPr marL="7144" marR="7144" marT="7144" marB="0"/>
                </a:tc>
                <a:tc>
                  <a:txBody>
                    <a:bodyPr/>
                    <a:lstStyle/>
                    <a:p>
                      <a:pPr algn="ctr" fontAlgn="ctr"/>
                      <a:r>
                        <a:rPr lang="es-EC" sz="1100" b="0" i="0" u="none" strike="noStrike">
                          <a:effectLst/>
                          <a:latin typeface="+mn-lt"/>
                        </a:rPr>
                        <a:t>8,5</a:t>
                      </a:r>
                    </a:p>
                  </a:txBody>
                  <a:tcPr marL="7144" marR="7144" marT="7144" marB="0" anchor="ctr"/>
                </a:tc>
              </a:tr>
              <a:tr h="220113">
                <a:tc>
                  <a:txBody>
                    <a:bodyPr/>
                    <a:lstStyle/>
                    <a:p>
                      <a:pPr algn="r" fontAlgn="t"/>
                      <a:r>
                        <a:rPr lang="es-EC" sz="1100" b="0" i="0" u="none" strike="noStrike" dirty="0">
                          <a:effectLst/>
                          <a:latin typeface="+mn-lt"/>
                        </a:rPr>
                        <a:t>DIVERSIDAD DE LUGARES </a:t>
                      </a:r>
                      <a:r>
                        <a:rPr lang="es-EC" sz="1100" b="0" i="0" u="none" strike="noStrike" dirty="0" smtClean="0">
                          <a:effectLst/>
                          <a:latin typeface="+mn-lt"/>
                        </a:rPr>
                        <a:t>TURÍSTICOS </a:t>
                      </a:r>
                      <a:r>
                        <a:rPr lang="es-EC" sz="1100" b="0" i="0" u="none" strike="noStrike" dirty="0">
                          <a:effectLst/>
                          <a:latin typeface="+mn-lt"/>
                        </a:rPr>
                        <a:t>/ PARQUES</a:t>
                      </a:r>
                    </a:p>
                  </a:txBody>
                  <a:tcPr marL="7144" marR="7144" marT="7144" marB="0"/>
                </a:tc>
                <a:tc>
                  <a:txBody>
                    <a:bodyPr/>
                    <a:lstStyle/>
                    <a:p>
                      <a:pPr algn="ctr" fontAlgn="ctr"/>
                      <a:r>
                        <a:rPr lang="es-EC" sz="1100" b="0" i="0" u="none" strike="noStrike">
                          <a:effectLst/>
                          <a:latin typeface="+mn-lt"/>
                        </a:rPr>
                        <a:t>5,3</a:t>
                      </a:r>
                    </a:p>
                  </a:txBody>
                  <a:tcPr marL="7144" marR="7144" marT="7144" marB="0" anchor="ctr"/>
                </a:tc>
              </a:tr>
              <a:tr h="143203">
                <a:tc>
                  <a:txBody>
                    <a:bodyPr/>
                    <a:lstStyle/>
                    <a:p>
                      <a:pPr algn="r" fontAlgn="t"/>
                      <a:r>
                        <a:rPr lang="es-EC" sz="1100" b="0" i="0" u="none" strike="noStrike" dirty="0">
                          <a:effectLst/>
                          <a:latin typeface="+mn-lt"/>
                        </a:rPr>
                        <a:t>SEGURIDAD</a:t>
                      </a:r>
                    </a:p>
                  </a:txBody>
                  <a:tcPr marL="7144" marR="7144" marT="7144" marB="0"/>
                </a:tc>
                <a:tc>
                  <a:txBody>
                    <a:bodyPr/>
                    <a:lstStyle/>
                    <a:p>
                      <a:pPr algn="ctr" fontAlgn="ctr"/>
                      <a:r>
                        <a:rPr lang="es-EC" sz="1100" b="0" i="0" u="none" strike="noStrike" dirty="0">
                          <a:effectLst/>
                          <a:latin typeface="+mn-lt"/>
                        </a:rPr>
                        <a:t>5,1</a:t>
                      </a:r>
                    </a:p>
                  </a:txBody>
                  <a:tcPr marL="7144" marR="7144" marT="7144" marB="0" anchor="ctr"/>
                </a:tc>
              </a:tr>
              <a:tr h="143203">
                <a:tc>
                  <a:txBody>
                    <a:bodyPr/>
                    <a:lstStyle/>
                    <a:p>
                      <a:pPr algn="r" fontAlgn="t"/>
                      <a:r>
                        <a:rPr lang="es-EC" sz="1100" b="0" i="0" u="none" strike="noStrike" dirty="0">
                          <a:effectLst/>
                          <a:latin typeface="+mn-lt"/>
                        </a:rPr>
                        <a:t>CIUDAD MODERNA/ TECNOLOGÍA</a:t>
                      </a:r>
                    </a:p>
                  </a:txBody>
                  <a:tcPr marL="7144" marR="7144" marT="7144" marB="0"/>
                </a:tc>
                <a:tc>
                  <a:txBody>
                    <a:bodyPr/>
                    <a:lstStyle/>
                    <a:p>
                      <a:pPr algn="ctr" fontAlgn="ctr"/>
                      <a:r>
                        <a:rPr lang="es-EC" sz="1100" b="0" i="0" u="none" strike="noStrike" dirty="0">
                          <a:effectLst/>
                          <a:latin typeface="+mn-lt"/>
                        </a:rPr>
                        <a:t>3,2</a:t>
                      </a:r>
                    </a:p>
                  </a:txBody>
                  <a:tcPr marL="7144" marR="7144" marT="7144" marB="0" anchor="ctr"/>
                </a:tc>
              </a:tr>
              <a:tr h="220113">
                <a:tc>
                  <a:txBody>
                    <a:bodyPr/>
                    <a:lstStyle/>
                    <a:p>
                      <a:pPr algn="r" fontAlgn="t"/>
                      <a:r>
                        <a:rPr lang="es-EC" sz="1100" b="0" i="0" u="none" strike="noStrike" dirty="0">
                          <a:effectLst/>
                          <a:latin typeface="+mn-lt"/>
                        </a:rPr>
                        <a:t>CERCANA A OTROS DESTINOS TURÍSTICOS</a:t>
                      </a:r>
                    </a:p>
                  </a:txBody>
                  <a:tcPr marL="7144" marR="7144" marT="7144" marB="0"/>
                </a:tc>
                <a:tc>
                  <a:txBody>
                    <a:bodyPr/>
                    <a:lstStyle/>
                    <a:p>
                      <a:pPr algn="ctr" fontAlgn="ctr"/>
                      <a:r>
                        <a:rPr lang="es-EC" sz="1100" b="0" i="0" u="none" strike="noStrike" dirty="0">
                          <a:effectLst/>
                          <a:latin typeface="+mn-lt"/>
                        </a:rPr>
                        <a:t>2,8</a:t>
                      </a:r>
                    </a:p>
                  </a:txBody>
                  <a:tcPr marL="7144" marR="7144" marT="7144" marB="0" anchor="ctr"/>
                </a:tc>
              </a:tr>
              <a:tr h="143203">
                <a:tc>
                  <a:txBody>
                    <a:bodyPr/>
                    <a:lstStyle/>
                    <a:p>
                      <a:pPr algn="r" fontAlgn="t"/>
                      <a:r>
                        <a:rPr lang="es-EC" sz="1100" b="0" i="0" u="none" strike="noStrike" dirty="0">
                          <a:effectLst/>
                          <a:latin typeface="+mn-lt"/>
                        </a:rPr>
                        <a:t>CIUDAD ORDENADA/LIMPIA</a:t>
                      </a:r>
                    </a:p>
                  </a:txBody>
                  <a:tcPr marL="7144" marR="7144" marT="7144" marB="0"/>
                </a:tc>
                <a:tc>
                  <a:txBody>
                    <a:bodyPr/>
                    <a:lstStyle/>
                    <a:p>
                      <a:pPr algn="ctr" fontAlgn="ctr"/>
                      <a:r>
                        <a:rPr lang="es-EC" sz="1100" b="0" i="0" u="none" strike="noStrike">
                          <a:effectLst/>
                          <a:latin typeface="+mn-lt"/>
                        </a:rPr>
                        <a:t>2,8</a:t>
                      </a:r>
                    </a:p>
                  </a:txBody>
                  <a:tcPr marL="7144" marR="7144" marT="7144" marB="0" anchor="ctr"/>
                </a:tc>
              </a:tr>
              <a:tr h="143203">
                <a:tc>
                  <a:txBody>
                    <a:bodyPr/>
                    <a:lstStyle/>
                    <a:p>
                      <a:pPr algn="r" fontAlgn="t"/>
                      <a:r>
                        <a:rPr lang="es-EC" sz="1100" b="0" i="0" u="none" strike="noStrike" dirty="0">
                          <a:effectLst/>
                          <a:latin typeface="+mn-lt"/>
                        </a:rPr>
                        <a:t>VARIEDAD DE COMIDA / GASTRONOMÍA</a:t>
                      </a:r>
                    </a:p>
                  </a:txBody>
                  <a:tcPr marL="7144" marR="7144" marT="7144" marB="0"/>
                </a:tc>
                <a:tc>
                  <a:txBody>
                    <a:bodyPr/>
                    <a:lstStyle/>
                    <a:p>
                      <a:pPr algn="ctr" fontAlgn="ctr"/>
                      <a:r>
                        <a:rPr lang="es-EC" sz="1100" b="0" i="0" u="none" strike="noStrike">
                          <a:effectLst/>
                          <a:latin typeface="+mn-lt"/>
                        </a:rPr>
                        <a:t>2,6</a:t>
                      </a:r>
                    </a:p>
                  </a:txBody>
                  <a:tcPr marL="7144" marR="7144" marT="7144" marB="0" anchor="ctr"/>
                </a:tc>
              </a:tr>
              <a:tr h="220113">
                <a:tc>
                  <a:txBody>
                    <a:bodyPr/>
                    <a:lstStyle/>
                    <a:p>
                      <a:pPr algn="r" fontAlgn="t"/>
                      <a:r>
                        <a:rPr lang="es-EC" sz="1100" b="0" i="0" u="none" strike="noStrike" dirty="0">
                          <a:effectLst/>
                          <a:latin typeface="+mn-lt"/>
                        </a:rPr>
                        <a:t>CONECCIÓN WIFI /CONEXIONES INTERNET</a:t>
                      </a:r>
                    </a:p>
                  </a:txBody>
                  <a:tcPr marL="7144" marR="7144" marT="7144" marB="0"/>
                </a:tc>
                <a:tc>
                  <a:txBody>
                    <a:bodyPr/>
                    <a:lstStyle/>
                    <a:p>
                      <a:pPr algn="ctr" fontAlgn="ctr"/>
                      <a:r>
                        <a:rPr lang="es-EC" sz="1100" b="0" i="0" u="none" strike="noStrike">
                          <a:effectLst/>
                          <a:latin typeface="+mn-lt"/>
                        </a:rPr>
                        <a:t>2,3</a:t>
                      </a:r>
                    </a:p>
                  </a:txBody>
                  <a:tcPr marL="7144" marR="7144" marT="7144" marB="0" anchor="ctr"/>
                </a:tc>
              </a:tr>
              <a:tr h="143203">
                <a:tc>
                  <a:txBody>
                    <a:bodyPr/>
                    <a:lstStyle/>
                    <a:p>
                      <a:pPr algn="r" fontAlgn="t"/>
                      <a:r>
                        <a:rPr lang="es-EC" sz="1100" b="0" i="0" u="none" strike="noStrike" dirty="0">
                          <a:effectLst/>
                          <a:latin typeface="+mn-lt"/>
                        </a:rPr>
                        <a:t>BUENAS CARRETERAS</a:t>
                      </a:r>
                    </a:p>
                  </a:txBody>
                  <a:tcPr marL="7144" marR="7144" marT="7144" marB="0"/>
                </a:tc>
                <a:tc>
                  <a:txBody>
                    <a:bodyPr/>
                    <a:lstStyle/>
                    <a:p>
                      <a:pPr algn="ctr" fontAlgn="ctr"/>
                      <a:r>
                        <a:rPr lang="es-EC" sz="1100" b="0" i="0" u="none" strike="noStrike">
                          <a:effectLst/>
                          <a:latin typeface="+mn-lt"/>
                        </a:rPr>
                        <a:t>1,9</a:t>
                      </a:r>
                    </a:p>
                  </a:txBody>
                  <a:tcPr marL="7144" marR="7144" marT="7144" marB="0" anchor="ctr"/>
                </a:tc>
              </a:tr>
              <a:tr h="143203">
                <a:tc>
                  <a:txBody>
                    <a:bodyPr/>
                    <a:lstStyle/>
                    <a:p>
                      <a:pPr algn="r" fontAlgn="t"/>
                      <a:r>
                        <a:rPr lang="es-EC" sz="1100" b="0" i="0" u="none" strike="noStrike" dirty="0">
                          <a:effectLst/>
                          <a:latin typeface="+mn-lt"/>
                        </a:rPr>
                        <a:t>TRANSPORTE PÚBLICO</a:t>
                      </a:r>
                    </a:p>
                  </a:txBody>
                  <a:tcPr marL="7144" marR="7144" marT="7144" marB="0"/>
                </a:tc>
                <a:tc>
                  <a:txBody>
                    <a:bodyPr/>
                    <a:lstStyle/>
                    <a:p>
                      <a:pPr algn="ctr" fontAlgn="ctr"/>
                      <a:r>
                        <a:rPr lang="es-EC" sz="1100" b="0" i="0" u="none" strike="noStrike">
                          <a:effectLst/>
                          <a:latin typeface="+mn-lt"/>
                        </a:rPr>
                        <a:t>1,8</a:t>
                      </a:r>
                    </a:p>
                  </a:txBody>
                  <a:tcPr marL="7144" marR="7144" marT="7144" marB="0" anchor="ctr"/>
                </a:tc>
              </a:tr>
              <a:tr h="143203">
                <a:tc>
                  <a:txBody>
                    <a:bodyPr/>
                    <a:lstStyle/>
                    <a:p>
                      <a:pPr algn="r" fontAlgn="t"/>
                      <a:r>
                        <a:rPr lang="es-EC" sz="1100" b="0" i="0" u="none" strike="noStrike" dirty="0">
                          <a:effectLst/>
                          <a:latin typeface="+mn-lt"/>
                        </a:rPr>
                        <a:t>LA MONEDA (DÓLARES)</a:t>
                      </a:r>
                    </a:p>
                  </a:txBody>
                  <a:tcPr marL="7144" marR="7144" marT="7144" marB="0"/>
                </a:tc>
                <a:tc>
                  <a:txBody>
                    <a:bodyPr/>
                    <a:lstStyle/>
                    <a:p>
                      <a:pPr algn="ctr" fontAlgn="ctr"/>
                      <a:r>
                        <a:rPr lang="es-EC" sz="1100" b="0" i="0" u="none" strike="noStrike">
                          <a:effectLst/>
                          <a:latin typeface="+mn-lt"/>
                        </a:rPr>
                        <a:t>1,8</a:t>
                      </a:r>
                    </a:p>
                  </a:txBody>
                  <a:tcPr marL="7144" marR="7144" marT="7144" marB="0" anchor="ctr"/>
                </a:tc>
              </a:tr>
              <a:tr h="143203">
                <a:tc>
                  <a:txBody>
                    <a:bodyPr/>
                    <a:lstStyle/>
                    <a:p>
                      <a:pPr algn="r" fontAlgn="t"/>
                      <a:r>
                        <a:rPr lang="es-EC" sz="1100" b="0" i="0" u="none" strike="noStrike" dirty="0">
                          <a:effectLst/>
                          <a:latin typeface="+mn-lt"/>
                        </a:rPr>
                        <a:t>BIODIVERSIDAD</a:t>
                      </a:r>
                    </a:p>
                  </a:txBody>
                  <a:tcPr marL="7144" marR="7144" marT="7144" marB="0"/>
                </a:tc>
                <a:tc>
                  <a:txBody>
                    <a:bodyPr/>
                    <a:lstStyle/>
                    <a:p>
                      <a:pPr algn="ctr" fontAlgn="ctr"/>
                      <a:r>
                        <a:rPr lang="es-EC" sz="1100" b="0" i="0" u="none" strike="noStrike">
                          <a:effectLst/>
                          <a:latin typeface="+mn-lt"/>
                        </a:rPr>
                        <a:t>1,6</a:t>
                      </a:r>
                    </a:p>
                  </a:txBody>
                  <a:tcPr marL="7144" marR="7144" marT="7144" marB="0" anchor="ctr"/>
                </a:tc>
              </a:tr>
              <a:tr h="143203">
                <a:tc>
                  <a:txBody>
                    <a:bodyPr/>
                    <a:lstStyle/>
                    <a:p>
                      <a:pPr algn="r" fontAlgn="t"/>
                      <a:r>
                        <a:rPr lang="es-EC" sz="1100" b="0" i="0" u="none" strike="noStrike" dirty="0">
                          <a:effectLst/>
                          <a:latin typeface="+mn-lt"/>
                        </a:rPr>
                        <a:t>CIUDAD COMPACTA</a:t>
                      </a:r>
                    </a:p>
                  </a:txBody>
                  <a:tcPr marL="7144" marR="7144" marT="7144" marB="0"/>
                </a:tc>
                <a:tc>
                  <a:txBody>
                    <a:bodyPr/>
                    <a:lstStyle/>
                    <a:p>
                      <a:pPr algn="ctr" fontAlgn="ctr"/>
                      <a:r>
                        <a:rPr lang="es-EC" sz="1100" b="0" i="0" u="none" strike="noStrike">
                          <a:effectLst/>
                          <a:latin typeface="+mn-lt"/>
                        </a:rPr>
                        <a:t>1,4</a:t>
                      </a:r>
                    </a:p>
                  </a:txBody>
                  <a:tcPr marL="7144" marR="7144" marT="7144" marB="0" anchor="ctr"/>
                </a:tc>
              </a:tr>
              <a:tr h="143203">
                <a:tc>
                  <a:txBody>
                    <a:bodyPr/>
                    <a:lstStyle/>
                    <a:p>
                      <a:pPr algn="r" fontAlgn="t"/>
                      <a:r>
                        <a:rPr lang="es-EC" sz="1100" b="0" i="0" u="none" strike="noStrike" dirty="0">
                          <a:effectLst/>
                          <a:latin typeface="+mn-lt"/>
                        </a:rPr>
                        <a:t>TRANQUILIDAD</a:t>
                      </a:r>
                    </a:p>
                  </a:txBody>
                  <a:tcPr marL="7144" marR="7144" marT="7144" marB="0"/>
                </a:tc>
                <a:tc>
                  <a:txBody>
                    <a:bodyPr/>
                    <a:lstStyle/>
                    <a:p>
                      <a:pPr algn="ctr" fontAlgn="ctr"/>
                      <a:r>
                        <a:rPr lang="es-EC" sz="1100" b="0" i="0" u="none" strike="noStrike">
                          <a:effectLst/>
                          <a:latin typeface="+mn-lt"/>
                        </a:rPr>
                        <a:t>1,2</a:t>
                      </a:r>
                    </a:p>
                  </a:txBody>
                  <a:tcPr marL="7144" marR="7144" marT="7144" marB="0" anchor="ctr"/>
                </a:tc>
              </a:tr>
              <a:tr h="143203">
                <a:tc>
                  <a:txBody>
                    <a:bodyPr/>
                    <a:lstStyle/>
                    <a:p>
                      <a:pPr algn="r" fontAlgn="t"/>
                      <a:r>
                        <a:rPr lang="es-EC" sz="1100" b="0" i="0" u="none" strike="noStrike" dirty="0">
                          <a:effectLst/>
                          <a:latin typeface="+mn-lt"/>
                        </a:rPr>
                        <a:t>UBICACIÓN </a:t>
                      </a:r>
                      <a:r>
                        <a:rPr lang="es-EC" sz="1100" b="0" i="0" u="none" strike="noStrike" dirty="0" smtClean="0">
                          <a:effectLst/>
                          <a:latin typeface="+mn-lt"/>
                        </a:rPr>
                        <a:t>GEOGRÁFICA</a:t>
                      </a:r>
                      <a:endParaRPr lang="es-EC" sz="1100" b="0" i="0" u="none" strike="noStrike" dirty="0">
                        <a:effectLst/>
                        <a:latin typeface="+mn-lt"/>
                      </a:endParaRPr>
                    </a:p>
                  </a:txBody>
                  <a:tcPr marL="7144" marR="7144" marT="7144" marB="0"/>
                </a:tc>
                <a:tc>
                  <a:txBody>
                    <a:bodyPr/>
                    <a:lstStyle/>
                    <a:p>
                      <a:pPr algn="ctr" fontAlgn="ctr"/>
                      <a:r>
                        <a:rPr lang="es-EC" sz="1100" b="0" i="0" u="none" strike="noStrike">
                          <a:effectLst/>
                          <a:latin typeface="+mn-lt"/>
                        </a:rPr>
                        <a:t>1,2</a:t>
                      </a:r>
                    </a:p>
                  </a:txBody>
                  <a:tcPr marL="7144" marR="7144" marT="7144" marB="0" anchor="ctr"/>
                </a:tc>
              </a:tr>
              <a:tr h="143203">
                <a:tc>
                  <a:txBody>
                    <a:bodyPr/>
                    <a:lstStyle/>
                    <a:p>
                      <a:pPr algn="r" fontAlgn="t"/>
                      <a:r>
                        <a:rPr lang="es-EC" sz="1100" b="0" i="0" u="none" strike="noStrike" dirty="0" smtClean="0">
                          <a:effectLst/>
                          <a:latin typeface="+mn-lt"/>
                        </a:rPr>
                        <a:t>FÁCIL </a:t>
                      </a:r>
                      <a:r>
                        <a:rPr lang="es-EC" sz="1100" b="0" i="0" u="none" strike="noStrike" dirty="0">
                          <a:effectLst/>
                          <a:latin typeface="+mn-lt"/>
                        </a:rPr>
                        <a:t>MOVILIDAD</a:t>
                      </a:r>
                    </a:p>
                  </a:txBody>
                  <a:tcPr marL="7144" marR="7144" marT="7144" marB="0"/>
                </a:tc>
                <a:tc>
                  <a:txBody>
                    <a:bodyPr/>
                    <a:lstStyle/>
                    <a:p>
                      <a:pPr algn="ctr" fontAlgn="ctr"/>
                      <a:r>
                        <a:rPr lang="es-EC" sz="1100" b="0" i="0" u="none" strike="noStrike">
                          <a:effectLst/>
                          <a:latin typeface="+mn-lt"/>
                        </a:rPr>
                        <a:t>1,2</a:t>
                      </a:r>
                    </a:p>
                  </a:txBody>
                  <a:tcPr marL="7144" marR="7144" marT="7144" marB="0" anchor="ctr"/>
                </a:tc>
              </a:tr>
              <a:tr h="143203">
                <a:tc>
                  <a:txBody>
                    <a:bodyPr/>
                    <a:lstStyle/>
                    <a:p>
                      <a:pPr algn="r" fontAlgn="t"/>
                      <a:r>
                        <a:rPr lang="es-EC" sz="1100" b="0" i="0" u="none" strike="noStrike">
                          <a:effectLst/>
                          <a:latin typeface="+mn-lt"/>
                        </a:rPr>
                        <a:t>CIUDAD NO COSTOSA</a:t>
                      </a:r>
                    </a:p>
                  </a:txBody>
                  <a:tcPr marL="7144" marR="7144" marT="7144" marB="0"/>
                </a:tc>
                <a:tc>
                  <a:txBody>
                    <a:bodyPr/>
                    <a:lstStyle/>
                    <a:p>
                      <a:pPr algn="ctr" fontAlgn="ctr"/>
                      <a:r>
                        <a:rPr lang="es-EC" sz="1100" b="0" i="0" u="none" strike="noStrike">
                          <a:effectLst/>
                          <a:latin typeface="+mn-lt"/>
                        </a:rPr>
                        <a:t>1,1</a:t>
                      </a:r>
                    </a:p>
                  </a:txBody>
                  <a:tcPr marL="7144" marR="7144" marT="7144" marB="0" anchor="ctr"/>
                </a:tc>
              </a:tr>
              <a:tr h="143203">
                <a:tc>
                  <a:txBody>
                    <a:bodyPr/>
                    <a:lstStyle/>
                    <a:p>
                      <a:pPr algn="r" fontAlgn="t"/>
                      <a:r>
                        <a:rPr lang="es-EC" sz="1100" b="0" i="0" u="none" strike="noStrike">
                          <a:effectLst/>
                          <a:latin typeface="+mn-lt"/>
                        </a:rPr>
                        <a:t>OTRAS VENTAJAS</a:t>
                      </a:r>
                    </a:p>
                  </a:txBody>
                  <a:tcPr marL="7144" marR="7144" marT="7144" marB="0"/>
                </a:tc>
                <a:tc>
                  <a:txBody>
                    <a:bodyPr/>
                    <a:lstStyle/>
                    <a:p>
                      <a:pPr algn="ctr" fontAlgn="ctr"/>
                      <a:r>
                        <a:rPr lang="es-EC" sz="1100" b="0" i="0" u="none" strike="noStrike" dirty="0">
                          <a:effectLst/>
                          <a:latin typeface="+mn-lt"/>
                        </a:rPr>
                        <a:t>16,4</a:t>
                      </a:r>
                    </a:p>
                  </a:txBody>
                  <a:tcPr marL="7144" marR="7144" marT="7144" marB="0" anchor="ctr"/>
                </a:tc>
              </a:tr>
              <a:tr h="143203">
                <a:tc>
                  <a:txBody>
                    <a:bodyPr/>
                    <a:lstStyle/>
                    <a:p>
                      <a:pPr algn="r" fontAlgn="t"/>
                      <a:r>
                        <a:rPr lang="es-EC" sz="1100" b="1" i="0" u="none" strike="noStrike" dirty="0" smtClean="0">
                          <a:effectLst/>
                          <a:latin typeface="+mn-lt"/>
                        </a:rPr>
                        <a:t>N=</a:t>
                      </a:r>
                      <a:endParaRPr lang="es-EC" sz="1100" b="1" i="0" u="none" strike="noStrike" dirty="0">
                        <a:effectLst/>
                        <a:latin typeface="+mn-lt"/>
                      </a:endParaRPr>
                    </a:p>
                  </a:txBody>
                  <a:tcPr marL="7144" marR="7144" marT="7144" marB="0"/>
                </a:tc>
                <a:tc>
                  <a:txBody>
                    <a:bodyPr/>
                    <a:lstStyle/>
                    <a:p>
                      <a:pPr algn="ctr" fontAlgn="ctr"/>
                      <a:r>
                        <a:rPr lang="es-EC" sz="1100" b="1" i="0" u="none" strike="noStrike" dirty="0" smtClean="0">
                          <a:effectLst/>
                          <a:latin typeface="+mn-lt"/>
                        </a:rPr>
                        <a:t>474</a:t>
                      </a:r>
                      <a:endParaRPr lang="es-EC" sz="1100" b="1" i="0" u="none" strike="noStrike" dirty="0">
                        <a:effectLst/>
                        <a:latin typeface="+mn-lt"/>
                      </a:endParaRPr>
                    </a:p>
                  </a:txBody>
                  <a:tcPr marL="6953" marR="6953" marT="6953" marB="0" anchor="ctr"/>
                </a:tc>
              </a:tr>
            </a:tbl>
          </a:graphicData>
        </a:graphic>
      </p:graphicFrame>
      <p:sp>
        <p:nvSpPr>
          <p:cNvPr id="4" name="Rectángulo 3"/>
          <p:cNvSpPr/>
          <p:nvPr/>
        </p:nvSpPr>
        <p:spPr>
          <a:xfrm>
            <a:off x="2351584" y="3717033"/>
            <a:ext cx="4032448" cy="1015663"/>
          </a:xfrm>
          <a:prstGeom prst="rect">
            <a:avLst/>
          </a:prstGeom>
        </p:spPr>
        <p:txBody>
          <a:bodyPr wrap="square">
            <a:spAutoFit/>
          </a:bodyPr>
          <a:lstStyle/>
          <a:p>
            <a:r>
              <a:rPr lang="es-ES" sz="3000" b="1" dirty="0">
                <a:solidFill>
                  <a:srgbClr val="002B82"/>
                </a:solidFill>
              </a:rPr>
              <a:t>Ventajas sobre otras ciudades</a:t>
            </a:r>
          </a:p>
        </p:txBody>
      </p:sp>
    </p:spTree>
    <p:extLst>
      <p:ext uri="{BB962C8B-B14F-4D97-AF65-F5344CB8AC3E}">
        <p14:creationId xmlns:p14="http://schemas.microsoft.com/office/powerpoint/2010/main" val="2373611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3215680" y="1700808"/>
            <a:ext cx="5867400" cy="3136900"/>
          </a:xfrm>
          <a:prstGeom prst="rect">
            <a:avLst/>
          </a:prstGeom>
          <a:noFill/>
          <a:ln w="9360" cap="sq">
            <a:solidFill>
              <a:srgbClr val="4F81BD"/>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100000"/>
              </a:lnSpc>
              <a:spcBef>
                <a:spcPct val="0"/>
              </a:spcBef>
              <a:buClrTx/>
              <a:buFontTx/>
              <a:buNone/>
            </a:pPr>
            <a:r>
              <a:rPr lang="es-EC" altLang="es-EC" sz="4800" b="1" dirty="0">
                <a:latin typeface="Calibri" panose="020F0502020204030204" pitchFamily="34" charset="0"/>
              </a:rPr>
              <a:t>Gestión </a:t>
            </a:r>
          </a:p>
          <a:p>
            <a:pPr algn="ctr" eaLnBrk="1" hangingPunct="1">
              <a:lnSpc>
                <a:spcPct val="100000"/>
              </a:lnSpc>
              <a:spcBef>
                <a:spcPct val="0"/>
              </a:spcBef>
              <a:buClrTx/>
              <a:buFontTx/>
              <a:buNone/>
            </a:pPr>
            <a:r>
              <a:rPr lang="es-EC" altLang="es-EC" sz="4800" b="1" dirty="0">
                <a:latin typeface="Calibri" panose="020F0502020204030204" pitchFamily="34" charset="0"/>
              </a:rPr>
              <a:t>OPERACIÓN RECEPTIVA</a:t>
            </a:r>
            <a:endParaRPr lang="es-EC" altLang="es-EC" sz="4800" b="1" dirty="0">
              <a:latin typeface="Calibri" panose="020F0502020204030204" pitchFamily="34" charset="0"/>
            </a:endParaRPr>
          </a:p>
          <a:p>
            <a:pPr algn="ctr" eaLnBrk="1" hangingPunct="1">
              <a:lnSpc>
                <a:spcPct val="100000"/>
              </a:lnSpc>
              <a:spcBef>
                <a:spcPct val="0"/>
              </a:spcBef>
              <a:buClrTx/>
              <a:buFontTx/>
              <a:buNone/>
            </a:pPr>
            <a:r>
              <a:rPr lang="es-EC" altLang="es-EC" sz="4800" b="1" dirty="0">
                <a:latin typeface="Calibri" panose="020F0502020204030204" pitchFamily="34" charset="0"/>
              </a:rPr>
              <a:t>2017</a:t>
            </a:r>
            <a:endParaRPr lang="es-EC" altLang="es-EC" sz="4800" b="1" dirty="0">
              <a:latin typeface="Calibri" panose="020F0502020204030204" pitchFamily="34" charset="0"/>
            </a:endParaRPr>
          </a:p>
        </p:txBody>
      </p:sp>
    </p:spTree>
    <p:extLst>
      <p:ext uri="{BB962C8B-B14F-4D97-AF65-F5344CB8AC3E}">
        <p14:creationId xmlns:p14="http://schemas.microsoft.com/office/powerpoint/2010/main" val="342052520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bwMode="auto">
          <a:xfrm>
            <a:off x="1857376" y="1008260"/>
            <a:ext cx="8468891" cy="630237"/>
          </a:xfrm>
          <a:prstGeom prst="rect">
            <a:avLst/>
          </a:prstGeom>
          <a:noFill/>
          <a:ln>
            <a:noFill/>
          </a:ln>
        </p:spPr>
        <p:txBody>
          <a:bodyPr lIns="0" tIns="0" rIns="0" bIns="0"/>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es-ES" sz="2000" b="1" dirty="0">
                <a:solidFill>
                  <a:schemeClr val="bg1">
                    <a:lumMod val="50000"/>
                  </a:schemeClr>
                </a:solidFill>
                <a:latin typeface="Helvetica" panose="020B0504020202030204" pitchFamily="34" charset="0"/>
                <a:cs typeface="Arial" panose="020B0604020202020204" pitchFamily="34" charset="0"/>
              </a:rPr>
              <a:t>Objetivos estratégicos específicos</a:t>
            </a:r>
          </a:p>
          <a:p>
            <a:pPr>
              <a:defRPr/>
            </a:pPr>
            <a:endParaRPr lang="es-ES" sz="2000" i="1" dirty="0">
              <a:solidFill>
                <a:schemeClr val="bg1">
                  <a:lumMod val="50000"/>
                </a:schemeClr>
              </a:solidFill>
              <a:latin typeface="Helvetica" panose="020B0504020202030204" pitchFamily="34" charset="0"/>
              <a:cs typeface="Arial" panose="020B0604020202020204" pitchFamily="34" charset="0"/>
            </a:endParaRPr>
          </a:p>
        </p:txBody>
      </p:sp>
      <p:pic>
        <p:nvPicPr>
          <p:cNvPr id="39941" name="Imagen 8"/>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495551" y="1413447"/>
            <a:ext cx="6404533" cy="4480915"/>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14" name="Rectángulo 13"/>
          <p:cNvSpPr/>
          <p:nvPr/>
        </p:nvSpPr>
        <p:spPr>
          <a:xfrm>
            <a:off x="1857375" y="401835"/>
            <a:ext cx="6808953" cy="369887"/>
          </a:xfrm>
          <a:prstGeom prst="rect">
            <a:avLst/>
          </a:prstGeom>
        </p:spPr>
        <p:txBody>
          <a:bodyPr wrap="square">
            <a:spAutoFit/>
          </a:bodyPr>
          <a:lstStyle/>
          <a:p>
            <a:pPr>
              <a:defRPr/>
            </a:pPr>
            <a:r>
              <a:rPr lang="es-ES" dirty="0">
                <a:effectLst>
                  <a:outerShdw blurRad="38100" dist="38100" dir="2700000" algn="tl">
                    <a:srgbClr val="000000">
                      <a:alpha val="43137"/>
                    </a:srgbClr>
                  </a:outerShdw>
                </a:effectLst>
              </a:rPr>
              <a:t>Plan Estratégico de Desarrollo de Turismo Sostenible de Quito al 2021</a:t>
            </a:r>
          </a:p>
        </p:txBody>
      </p:sp>
      <p:sp>
        <p:nvSpPr>
          <p:cNvPr id="10" name="Rectángulo 9"/>
          <p:cNvSpPr/>
          <p:nvPr/>
        </p:nvSpPr>
        <p:spPr>
          <a:xfrm>
            <a:off x="2758335" y="6088971"/>
            <a:ext cx="6141749" cy="41088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lnSpc>
                <a:spcPct val="115000"/>
              </a:lnSpc>
              <a:defRPr/>
            </a:pPr>
            <a:r>
              <a:rPr lang="es-EC" dirty="0">
                <a:ea typeface="Calibri" panose="020F0502020204030204" pitchFamily="34" charset="0"/>
              </a:rPr>
              <a:t>Directrices generales que fomentan la calidad de la inversión.</a:t>
            </a:r>
            <a:endParaRPr lang="es-EC" dirty="0">
              <a:ea typeface="Calibri" panose="020F0502020204030204" pitchFamily="34" charset="0"/>
              <a:cs typeface="Times New Roman" panose="02020603050405020304" pitchFamily="18" charset="0"/>
            </a:endParaRPr>
          </a:p>
        </p:txBody>
      </p:sp>
      <p:pic>
        <p:nvPicPr>
          <p:cNvPr id="8" name="Imagen 8"/>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56450" y="2487465"/>
            <a:ext cx="1620000" cy="162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09780548"/>
      </p:ext>
    </p:extLst>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2566054" y="2420888"/>
            <a:ext cx="7056784" cy="369332"/>
          </a:xfrm>
          <a:prstGeom prst="rect">
            <a:avLst/>
          </a:prstGeom>
          <a:noFill/>
        </p:spPr>
        <p:txBody>
          <a:bodyPr wrap="square" rtlCol="0">
            <a:spAutoFit/>
          </a:bodyPr>
          <a:lstStyle/>
          <a:p>
            <a:endParaRPr lang="es-EC" dirty="0"/>
          </a:p>
        </p:txBody>
      </p:sp>
      <p:graphicFrame>
        <p:nvGraphicFramePr>
          <p:cNvPr id="8" name="Tabla 7"/>
          <p:cNvGraphicFramePr>
            <a:graphicFrameLocks noGrp="1"/>
          </p:cNvGraphicFramePr>
          <p:nvPr>
            <p:extLst/>
          </p:nvPr>
        </p:nvGraphicFramePr>
        <p:xfrm>
          <a:off x="3071664" y="2600908"/>
          <a:ext cx="2448272" cy="2232248"/>
        </p:xfrm>
        <a:graphic>
          <a:graphicData uri="http://schemas.openxmlformats.org/drawingml/2006/table">
            <a:tbl>
              <a:tblPr firstRow="1" firstCol="1" bandRow="1">
                <a:tableStyleId>{5C22544A-7EE6-4342-B048-85BDC9FD1C3A}</a:tableStyleId>
              </a:tblPr>
              <a:tblGrid>
                <a:gridCol w="2448272"/>
              </a:tblGrid>
              <a:tr h="369035">
                <a:tc>
                  <a:txBody>
                    <a:bodyPr/>
                    <a:lstStyle/>
                    <a:p>
                      <a:pPr algn="ctr">
                        <a:lnSpc>
                          <a:spcPct val="115000"/>
                        </a:lnSpc>
                        <a:spcAft>
                          <a:spcPts val="0"/>
                        </a:spcAft>
                      </a:pPr>
                      <a:r>
                        <a:rPr lang="es-EC" sz="1500" dirty="0">
                          <a:effectLst/>
                        </a:rPr>
                        <a:t>ANATO</a:t>
                      </a:r>
                      <a:endParaRPr lang="es-EC"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69035">
                <a:tc>
                  <a:txBody>
                    <a:bodyPr/>
                    <a:lstStyle/>
                    <a:p>
                      <a:pPr algn="ctr">
                        <a:lnSpc>
                          <a:spcPct val="115000"/>
                        </a:lnSpc>
                        <a:spcAft>
                          <a:spcPts val="0"/>
                        </a:spcAft>
                      </a:pPr>
                      <a:r>
                        <a:rPr lang="es-EC" sz="1500">
                          <a:effectLst/>
                        </a:rPr>
                        <a:t>Tortuga Bay</a:t>
                      </a:r>
                      <a:endParaRPr lang="es-EC"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69035">
                <a:tc>
                  <a:txBody>
                    <a:bodyPr/>
                    <a:lstStyle/>
                    <a:p>
                      <a:pPr algn="ctr">
                        <a:lnSpc>
                          <a:spcPct val="115000"/>
                        </a:lnSpc>
                        <a:spcAft>
                          <a:spcPts val="0"/>
                        </a:spcAft>
                      </a:pPr>
                      <a:r>
                        <a:rPr lang="es-EC" sz="1500">
                          <a:effectLst/>
                        </a:rPr>
                        <a:t>Quindetour</a:t>
                      </a:r>
                      <a:endParaRPr lang="es-EC"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33055">
                <a:tc>
                  <a:txBody>
                    <a:bodyPr/>
                    <a:lstStyle/>
                    <a:p>
                      <a:pPr algn="ctr">
                        <a:lnSpc>
                          <a:spcPct val="115000"/>
                        </a:lnSpc>
                        <a:spcAft>
                          <a:spcPts val="0"/>
                        </a:spcAft>
                      </a:pPr>
                      <a:r>
                        <a:rPr lang="es-EC" sz="1500">
                          <a:effectLst/>
                        </a:rPr>
                        <a:t>Fundación Turismo Cuenca</a:t>
                      </a:r>
                      <a:endParaRPr lang="es-EC"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60040">
                <a:tc>
                  <a:txBody>
                    <a:bodyPr/>
                    <a:lstStyle/>
                    <a:p>
                      <a:pPr algn="ctr">
                        <a:lnSpc>
                          <a:spcPct val="115000"/>
                        </a:lnSpc>
                        <a:spcAft>
                          <a:spcPts val="0"/>
                        </a:spcAft>
                      </a:pPr>
                      <a:r>
                        <a:rPr lang="es-EC" sz="1500">
                          <a:effectLst/>
                        </a:rPr>
                        <a:t>Go Galápagos / Kleintours</a:t>
                      </a:r>
                      <a:endParaRPr lang="es-EC"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432048">
                <a:tc>
                  <a:txBody>
                    <a:bodyPr/>
                    <a:lstStyle/>
                    <a:p>
                      <a:pPr algn="ctr">
                        <a:lnSpc>
                          <a:spcPct val="115000"/>
                        </a:lnSpc>
                        <a:spcAft>
                          <a:spcPts val="0"/>
                        </a:spcAft>
                      </a:pPr>
                      <a:r>
                        <a:rPr lang="es-EC" sz="1500" dirty="0">
                          <a:effectLst/>
                        </a:rPr>
                        <a:t>Ciudad Mitad del Mundo</a:t>
                      </a:r>
                      <a:endParaRPr lang="es-EC"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bl>
          </a:graphicData>
        </a:graphic>
      </p:graphicFrame>
      <p:graphicFrame>
        <p:nvGraphicFramePr>
          <p:cNvPr id="9" name="Tabla 8"/>
          <p:cNvGraphicFramePr>
            <a:graphicFrameLocks noGrp="1"/>
          </p:cNvGraphicFramePr>
          <p:nvPr>
            <p:extLst/>
          </p:nvPr>
        </p:nvGraphicFramePr>
        <p:xfrm>
          <a:off x="6312024" y="1670476"/>
          <a:ext cx="3138264" cy="4093112"/>
        </p:xfrm>
        <a:graphic>
          <a:graphicData uri="http://schemas.openxmlformats.org/drawingml/2006/table">
            <a:tbl>
              <a:tblPr firstRow="1" firstCol="1" bandRow="1">
                <a:tableStyleId>{5C22544A-7EE6-4342-B048-85BDC9FD1C3A}</a:tableStyleId>
              </a:tblPr>
              <a:tblGrid>
                <a:gridCol w="3138264"/>
              </a:tblGrid>
              <a:tr h="348696">
                <a:tc>
                  <a:txBody>
                    <a:bodyPr/>
                    <a:lstStyle/>
                    <a:p>
                      <a:pPr algn="just">
                        <a:lnSpc>
                          <a:spcPct val="115000"/>
                        </a:lnSpc>
                        <a:spcAft>
                          <a:spcPts val="0"/>
                        </a:spcAft>
                      </a:pPr>
                      <a:r>
                        <a:rPr lang="es-EC" sz="1500" dirty="0">
                          <a:effectLst/>
                        </a:rPr>
                        <a:t>ITB</a:t>
                      </a:r>
                      <a:endParaRPr lang="es-EC"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60040">
                <a:tc>
                  <a:txBody>
                    <a:bodyPr/>
                    <a:lstStyle/>
                    <a:p>
                      <a:pPr algn="just">
                        <a:lnSpc>
                          <a:spcPct val="115000"/>
                        </a:lnSpc>
                        <a:spcAft>
                          <a:spcPts val="0"/>
                        </a:spcAft>
                      </a:pPr>
                      <a:r>
                        <a:rPr lang="es-EC" sz="1500" dirty="0" err="1">
                          <a:effectLst/>
                        </a:rPr>
                        <a:t>Ecoandes</a:t>
                      </a:r>
                      <a:r>
                        <a:rPr lang="es-EC" sz="1500" dirty="0">
                          <a:effectLst/>
                        </a:rPr>
                        <a:t> </a:t>
                      </a:r>
                      <a:r>
                        <a:rPr lang="es-EC" sz="1500" dirty="0" err="1">
                          <a:effectLst/>
                        </a:rPr>
                        <a:t>Travel</a:t>
                      </a:r>
                      <a:endParaRPr lang="es-EC"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60040">
                <a:tc>
                  <a:txBody>
                    <a:bodyPr/>
                    <a:lstStyle/>
                    <a:p>
                      <a:pPr algn="just">
                        <a:lnSpc>
                          <a:spcPct val="115000"/>
                        </a:lnSpc>
                        <a:spcAft>
                          <a:spcPts val="0"/>
                        </a:spcAft>
                      </a:pPr>
                      <a:r>
                        <a:rPr lang="es-EC" sz="1500" dirty="0">
                          <a:effectLst/>
                        </a:rPr>
                        <a:t>Sacha </a:t>
                      </a:r>
                      <a:r>
                        <a:rPr lang="es-EC" sz="1500" dirty="0" err="1">
                          <a:effectLst/>
                        </a:rPr>
                        <a:t>Lodge</a:t>
                      </a:r>
                      <a:endParaRPr lang="es-EC"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60040">
                <a:tc>
                  <a:txBody>
                    <a:bodyPr/>
                    <a:lstStyle/>
                    <a:p>
                      <a:pPr algn="just">
                        <a:lnSpc>
                          <a:spcPct val="115000"/>
                        </a:lnSpc>
                        <a:spcAft>
                          <a:spcPts val="0"/>
                        </a:spcAft>
                      </a:pPr>
                      <a:r>
                        <a:rPr lang="es-EC" sz="1500">
                          <a:effectLst/>
                        </a:rPr>
                        <a:t>Tren Ecuador</a:t>
                      </a:r>
                      <a:endParaRPr lang="es-EC"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432048">
                <a:tc>
                  <a:txBody>
                    <a:bodyPr/>
                    <a:lstStyle/>
                    <a:p>
                      <a:pPr algn="just">
                        <a:lnSpc>
                          <a:spcPct val="115000"/>
                        </a:lnSpc>
                        <a:spcAft>
                          <a:spcPts val="0"/>
                        </a:spcAft>
                      </a:pPr>
                      <a:r>
                        <a:rPr lang="es-EC" sz="1500">
                          <a:effectLst/>
                        </a:rPr>
                        <a:t>Geo Reisen</a:t>
                      </a:r>
                      <a:endParaRPr lang="es-EC"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60040">
                <a:tc>
                  <a:txBody>
                    <a:bodyPr/>
                    <a:lstStyle/>
                    <a:p>
                      <a:pPr algn="just">
                        <a:lnSpc>
                          <a:spcPct val="115000"/>
                        </a:lnSpc>
                        <a:spcAft>
                          <a:spcPts val="0"/>
                        </a:spcAft>
                      </a:pPr>
                      <a:r>
                        <a:rPr lang="es-EC" sz="1500">
                          <a:effectLst/>
                        </a:rPr>
                        <a:t>Me Gusta Galápagos</a:t>
                      </a:r>
                      <a:endParaRPr lang="es-EC"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60040">
                <a:tc>
                  <a:txBody>
                    <a:bodyPr/>
                    <a:lstStyle/>
                    <a:p>
                      <a:pPr algn="just">
                        <a:lnSpc>
                          <a:spcPct val="115000"/>
                        </a:lnSpc>
                        <a:spcAft>
                          <a:spcPts val="0"/>
                        </a:spcAft>
                      </a:pPr>
                      <a:r>
                        <a:rPr lang="es-EC" sz="1500">
                          <a:effectLst/>
                        </a:rPr>
                        <a:t>Creter Tour</a:t>
                      </a:r>
                      <a:endParaRPr lang="es-EC"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60040">
                <a:tc>
                  <a:txBody>
                    <a:bodyPr/>
                    <a:lstStyle/>
                    <a:p>
                      <a:pPr algn="just">
                        <a:lnSpc>
                          <a:spcPct val="115000"/>
                        </a:lnSpc>
                        <a:spcAft>
                          <a:spcPts val="0"/>
                        </a:spcAft>
                      </a:pPr>
                      <a:r>
                        <a:rPr lang="es-EC" sz="1500">
                          <a:effectLst/>
                        </a:rPr>
                        <a:t>Haugan Cruises</a:t>
                      </a:r>
                      <a:endParaRPr lang="es-EC"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432048">
                <a:tc>
                  <a:txBody>
                    <a:bodyPr/>
                    <a:lstStyle/>
                    <a:p>
                      <a:pPr algn="just">
                        <a:lnSpc>
                          <a:spcPct val="115000"/>
                        </a:lnSpc>
                        <a:spcAft>
                          <a:spcPts val="0"/>
                        </a:spcAft>
                      </a:pPr>
                      <a:r>
                        <a:rPr lang="es-EC" sz="1500">
                          <a:effectLst/>
                        </a:rPr>
                        <a:t>Tortuga Bay</a:t>
                      </a:r>
                      <a:endParaRPr lang="es-EC"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60040">
                <a:tc>
                  <a:txBody>
                    <a:bodyPr/>
                    <a:lstStyle/>
                    <a:p>
                      <a:pPr algn="just">
                        <a:lnSpc>
                          <a:spcPct val="115000"/>
                        </a:lnSpc>
                        <a:spcAft>
                          <a:spcPts val="0"/>
                        </a:spcAft>
                      </a:pPr>
                      <a:r>
                        <a:rPr lang="es-EC" sz="1500">
                          <a:effectLst/>
                        </a:rPr>
                        <a:t>Galápagos Center Expeditions</a:t>
                      </a:r>
                      <a:endParaRPr lang="es-EC"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r h="360040">
                <a:tc>
                  <a:txBody>
                    <a:bodyPr/>
                    <a:lstStyle/>
                    <a:p>
                      <a:pPr algn="just">
                        <a:lnSpc>
                          <a:spcPct val="115000"/>
                        </a:lnSpc>
                        <a:spcAft>
                          <a:spcPts val="0"/>
                        </a:spcAft>
                      </a:pPr>
                      <a:r>
                        <a:rPr lang="es-EC" sz="1500" dirty="0" err="1">
                          <a:effectLst/>
                        </a:rPr>
                        <a:t>Wyndham</a:t>
                      </a:r>
                      <a:r>
                        <a:rPr lang="es-EC" sz="1500" dirty="0">
                          <a:effectLst/>
                        </a:rPr>
                        <a:t> Quito </a:t>
                      </a:r>
                      <a:r>
                        <a:rPr lang="es-EC" sz="1500" dirty="0" err="1">
                          <a:effectLst/>
                        </a:rPr>
                        <a:t>Airport</a:t>
                      </a:r>
                      <a:endParaRPr lang="es-EC"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r>
            </a:tbl>
          </a:graphicData>
        </a:graphic>
      </p:graphicFrame>
      <p:sp>
        <p:nvSpPr>
          <p:cNvPr id="10" name="CuadroTexto 9"/>
          <p:cNvSpPr txBox="1"/>
          <p:nvPr/>
        </p:nvSpPr>
        <p:spPr>
          <a:xfrm>
            <a:off x="2242018" y="1024145"/>
            <a:ext cx="7704856" cy="646331"/>
          </a:xfrm>
          <a:prstGeom prst="rect">
            <a:avLst/>
          </a:prstGeom>
          <a:noFill/>
        </p:spPr>
        <p:txBody>
          <a:bodyPr wrap="square" rtlCol="0">
            <a:spAutoFit/>
          </a:bodyPr>
          <a:lstStyle/>
          <a:p>
            <a:pPr algn="ctr"/>
            <a:r>
              <a:rPr lang="es-EC" dirty="0"/>
              <a:t>Gracias a reuniones mantenidas con los TTOO se logró motivar su participación en las Ferias ANATO e ITB  </a:t>
            </a:r>
            <a:endParaRPr lang="es-EC" dirty="0"/>
          </a:p>
        </p:txBody>
      </p:sp>
    </p:spTree>
    <p:extLst>
      <p:ext uri="{BB962C8B-B14F-4D97-AF65-F5344CB8AC3E}">
        <p14:creationId xmlns:p14="http://schemas.microsoft.com/office/powerpoint/2010/main" val="68854871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91544" y="836712"/>
            <a:ext cx="8157592" cy="4824536"/>
          </a:xfrm>
        </p:spPr>
        <p:txBody>
          <a:bodyPr/>
          <a:lstStyle/>
          <a:p>
            <a:pPr lvl="0"/>
            <a:r>
              <a:rPr lang="es-EC" sz="3600" b="1" dirty="0">
                <a:solidFill>
                  <a:schemeClr val="tx2"/>
                </a:solidFill>
              </a:rPr>
              <a:t>MOTIVAR EL DESARROLLO DE LA OFERTA DE SERVICIOS A TRAVÉS DE LOS TTOO PARA GENERAR PAQUETES QUE LOGREN EL INCREMENTO DE VISITANTES A QUITO Y SUS ALREDEDORES DURANTE LOS FERIADOS</a:t>
            </a:r>
            <a:endParaRPr lang="es-EC" sz="3600" dirty="0">
              <a:solidFill>
                <a:schemeClr val="tx2"/>
              </a:solidFill>
            </a:endParaRPr>
          </a:p>
        </p:txBody>
      </p:sp>
    </p:spTree>
    <p:extLst>
      <p:ext uri="{BB962C8B-B14F-4D97-AF65-F5344CB8AC3E}">
        <p14:creationId xmlns:p14="http://schemas.microsoft.com/office/powerpoint/2010/main" val="267927320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988096" y="908721"/>
            <a:ext cx="8229600" cy="4857403"/>
          </a:xfrm>
        </p:spPr>
        <p:txBody>
          <a:bodyPr/>
          <a:lstStyle/>
          <a:p>
            <a:pPr marL="0" indent="0">
              <a:buNone/>
            </a:pPr>
            <a:r>
              <a:rPr lang="es-EC" sz="1800" dirty="0">
                <a:latin typeface="Calibri Light" panose="020F0302020204030204" pitchFamily="34" charset="0"/>
              </a:rPr>
              <a:t>En el año 2017 se visitaron alrededor de 55 TTOO para poder incentivar la promoción de la ciudad, así como levantar información técnica que nos permita desarrollar acciones en favor del turismo en Quito, siendo así que entre las actividades más relevantes se menciona:</a:t>
            </a:r>
          </a:p>
          <a:p>
            <a:pPr marL="0" indent="0">
              <a:buNone/>
            </a:pPr>
            <a:endParaRPr lang="es-EC" sz="1800" dirty="0">
              <a:latin typeface="Calibri Light" panose="020F0302020204030204" pitchFamily="34" charset="0"/>
            </a:endParaRPr>
          </a:p>
          <a:p>
            <a:pPr>
              <a:buFontTx/>
              <a:buChar char="-"/>
            </a:pPr>
            <a:r>
              <a:rPr lang="es-EC" sz="1800" dirty="0">
                <a:latin typeface="Calibri Light" panose="020F0302020204030204" pitchFamily="34" charset="0"/>
              </a:rPr>
              <a:t>Impresión de folletos para el mercado Alemán a través de </a:t>
            </a:r>
            <a:r>
              <a:rPr lang="es-EC" sz="1800" dirty="0" err="1">
                <a:latin typeface="Calibri Light" panose="020F0302020204030204" pitchFamily="34" charset="0"/>
              </a:rPr>
              <a:t>Creter</a:t>
            </a:r>
            <a:r>
              <a:rPr lang="es-EC" sz="1800" dirty="0">
                <a:latin typeface="Calibri Light" panose="020F0302020204030204" pitchFamily="34" charset="0"/>
              </a:rPr>
              <a:t> Tours y </a:t>
            </a:r>
            <a:r>
              <a:rPr lang="es-EC" sz="1800" dirty="0" err="1">
                <a:latin typeface="Calibri Light" panose="020F0302020204030204" pitchFamily="34" charset="0"/>
              </a:rPr>
              <a:t>Studiosos</a:t>
            </a:r>
            <a:endParaRPr lang="es-EC" sz="1800" dirty="0">
              <a:latin typeface="Calibri Light" panose="020F0302020204030204" pitchFamily="34" charset="0"/>
            </a:endParaRPr>
          </a:p>
          <a:p>
            <a:pPr>
              <a:buFontTx/>
              <a:buChar char="-"/>
            </a:pPr>
            <a:r>
              <a:rPr lang="es-EC" sz="1800" dirty="0">
                <a:latin typeface="Calibri Light" panose="020F0302020204030204" pitchFamily="34" charset="0"/>
              </a:rPr>
              <a:t>Presentar opciones de incremento de KLM con el apoyo de Metropolitan </a:t>
            </a:r>
            <a:r>
              <a:rPr lang="es-EC" sz="1800" dirty="0" err="1">
                <a:latin typeface="Calibri Light" panose="020F0302020204030204" pitchFamily="34" charset="0"/>
              </a:rPr>
              <a:t>Touring</a:t>
            </a:r>
            <a:r>
              <a:rPr lang="es-EC" sz="1800" dirty="0">
                <a:latin typeface="Calibri Light" panose="020F0302020204030204" pitchFamily="34" charset="0"/>
              </a:rPr>
              <a:t> y TUI en Alemania</a:t>
            </a:r>
          </a:p>
          <a:p>
            <a:pPr>
              <a:buFontTx/>
              <a:buChar char="-"/>
            </a:pPr>
            <a:endParaRPr lang="es-EC" sz="1800" dirty="0">
              <a:latin typeface="Calibri Light" panose="020F0302020204030204" pitchFamily="34" charset="0"/>
            </a:endParaRPr>
          </a:p>
          <a:p>
            <a:pPr marL="0" indent="0">
              <a:buNone/>
            </a:pPr>
            <a:endParaRPr lang="es-EC" sz="1800" dirty="0">
              <a:latin typeface="Calibri Light" panose="020F0302020204030204" pitchFamily="34" charset="0"/>
            </a:endParaRP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64570" y="4762703"/>
            <a:ext cx="1817948" cy="1363461"/>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1939" y="3673597"/>
            <a:ext cx="1944216" cy="1458162"/>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23993" y="4598084"/>
            <a:ext cx="2037439" cy="1528080"/>
          </a:xfrm>
          <a:prstGeom prst="rect">
            <a:avLst/>
          </a:prstGeom>
        </p:spPr>
      </p:pic>
      <p:pic>
        <p:nvPicPr>
          <p:cNvPr id="7" name="Imagen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50184" y="3573016"/>
            <a:ext cx="2060616" cy="1545462"/>
          </a:xfrm>
          <a:prstGeom prst="rect">
            <a:avLst/>
          </a:prstGeom>
        </p:spPr>
      </p:pic>
    </p:spTree>
    <p:extLst>
      <p:ext uri="{BB962C8B-B14F-4D97-AF65-F5344CB8AC3E}">
        <p14:creationId xmlns:p14="http://schemas.microsoft.com/office/powerpoint/2010/main" val="28420665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3215680" y="759854"/>
            <a:ext cx="5893977" cy="4997002"/>
          </a:xfrm>
          <a:prstGeom prst="rect">
            <a:avLst/>
          </a:prstGeom>
          <a:noFill/>
          <a:ln w="60325" cap="sq">
            <a:solidFill>
              <a:srgbClr val="4F81BD"/>
            </a:solidFill>
            <a:rou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635">
              <a:lnSpc>
                <a:spcPct val="84000"/>
              </a:lnSpc>
              <a:spcBef>
                <a:spcPts val="1425"/>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800">
                <a:solidFill>
                  <a:srgbClr val="000000"/>
                </a:solidFill>
                <a:latin typeface="Arial" panose="020B0604020202020204" pitchFamily="34" charset="0"/>
                <a:cs typeface="DejaVu Sans" panose="020B0603030804020204" pitchFamily="34" charset="0"/>
              </a:defRPr>
            </a:lvl1pPr>
            <a:lvl2pPr defTabSz="-635">
              <a:lnSpc>
                <a:spcPct val="84000"/>
              </a:lnSpc>
              <a:spcBef>
                <a:spcPts val="114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2pPr>
            <a:lvl3pPr defTabSz="-635">
              <a:lnSpc>
                <a:spcPct val="84000"/>
              </a:lnSpc>
              <a:spcBef>
                <a:spcPts val="85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cs typeface="DejaVu Sans" panose="020B0603030804020204" pitchFamily="34" charset="0"/>
              </a:defRPr>
            </a:lvl3pPr>
            <a:lvl4pPr defTabSz="-635">
              <a:lnSpc>
                <a:spcPct val="84000"/>
              </a:lnSpc>
              <a:spcBef>
                <a:spcPts val="575"/>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cs typeface="DejaVu Sans" panose="020B0603030804020204" pitchFamily="34" charset="0"/>
              </a:defRPr>
            </a:lvl4pPr>
            <a:lvl5pPr defTabSz="-635">
              <a:lnSpc>
                <a:spcPct val="84000"/>
              </a:lnSpc>
              <a:spcBef>
                <a:spcPts val="29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100000"/>
              </a:lnSpc>
              <a:spcBef>
                <a:spcPct val="0"/>
              </a:spcBef>
              <a:buClrTx/>
              <a:buFontTx/>
              <a:buNone/>
            </a:pPr>
            <a:endParaRPr lang="es-EC" altLang="es-EC" sz="4800" b="1" dirty="0">
              <a:solidFill>
                <a:schemeClr val="tx1"/>
              </a:solidFill>
              <a:latin typeface="Calibri" panose="020F0502020204030204" pitchFamily="34" charset="0"/>
            </a:endParaRPr>
          </a:p>
          <a:p>
            <a:pPr algn="ctr" eaLnBrk="1" hangingPunct="1">
              <a:lnSpc>
                <a:spcPct val="100000"/>
              </a:lnSpc>
              <a:spcBef>
                <a:spcPct val="0"/>
              </a:spcBef>
              <a:buClrTx/>
              <a:buFontTx/>
              <a:buNone/>
            </a:pPr>
            <a:endParaRPr lang="es-EC" altLang="es-EC" sz="4800" b="1" dirty="0">
              <a:solidFill>
                <a:schemeClr val="tx1"/>
              </a:solidFill>
              <a:latin typeface="Calibri" panose="020F0502020204030204" pitchFamily="34" charset="0"/>
            </a:endParaRPr>
          </a:p>
          <a:p>
            <a:pPr algn="ctr" eaLnBrk="1" hangingPunct="1">
              <a:lnSpc>
                <a:spcPct val="100000"/>
              </a:lnSpc>
              <a:spcBef>
                <a:spcPct val="0"/>
              </a:spcBef>
              <a:buClrTx/>
              <a:buFontTx/>
              <a:buNone/>
            </a:pPr>
            <a:r>
              <a:rPr lang="es-EC" altLang="es-EC" sz="4800" b="1" dirty="0">
                <a:solidFill>
                  <a:schemeClr val="tx1"/>
                </a:solidFill>
                <a:latin typeface="Calibri" panose="020F0502020204030204" pitchFamily="34" charset="0"/>
              </a:rPr>
              <a:t>GESTIÓN </a:t>
            </a:r>
            <a:endParaRPr lang="es-EC" altLang="es-EC" sz="4800" b="1" dirty="0">
              <a:solidFill>
                <a:schemeClr val="tx1"/>
              </a:solidFill>
              <a:latin typeface="Calibri" panose="020F0502020204030204" pitchFamily="34" charset="0"/>
            </a:endParaRPr>
          </a:p>
          <a:p>
            <a:pPr algn="ctr" eaLnBrk="1" hangingPunct="1">
              <a:lnSpc>
                <a:spcPct val="100000"/>
              </a:lnSpc>
              <a:spcBef>
                <a:spcPct val="0"/>
              </a:spcBef>
              <a:buClrTx/>
              <a:buFontTx/>
              <a:buNone/>
            </a:pPr>
            <a:r>
              <a:rPr lang="es-EC" altLang="es-EC" sz="4800" b="1" dirty="0">
                <a:solidFill>
                  <a:schemeClr val="tx1"/>
                </a:solidFill>
                <a:latin typeface="Calibri" panose="020F0502020204030204" pitchFamily="34" charset="0"/>
              </a:rPr>
              <a:t>COMUNICACIÓN </a:t>
            </a:r>
            <a:endParaRPr lang="es-EC" altLang="es-EC" sz="4800" b="1" dirty="0">
              <a:solidFill>
                <a:schemeClr val="tx1"/>
              </a:solidFill>
              <a:latin typeface="Calibri" panose="020F0502020204030204" pitchFamily="34" charset="0"/>
            </a:endParaRPr>
          </a:p>
          <a:p>
            <a:pPr algn="ctr" eaLnBrk="1" hangingPunct="1">
              <a:lnSpc>
                <a:spcPct val="100000"/>
              </a:lnSpc>
              <a:spcBef>
                <a:spcPct val="0"/>
              </a:spcBef>
              <a:buClrTx/>
              <a:buFontTx/>
              <a:buNone/>
            </a:pPr>
            <a:r>
              <a:rPr lang="es-EC" altLang="es-EC" sz="4800" b="1" dirty="0">
                <a:solidFill>
                  <a:schemeClr val="tx1"/>
                </a:solidFill>
                <a:latin typeface="Calibri" panose="020F0502020204030204" pitchFamily="34" charset="0"/>
              </a:rPr>
              <a:t>2017</a:t>
            </a:r>
            <a:endParaRPr lang="es-EC" altLang="es-EC" sz="4800" b="1" dirty="0">
              <a:solidFill>
                <a:schemeClr val="tx1"/>
              </a:solidFill>
              <a:latin typeface="Calibri" panose="020F0502020204030204" pitchFamily="34" charset="0"/>
            </a:endParaRPr>
          </a:p>
        </p:txBody>
      </p:sp>
      <p:sp>
        <p:nvSpPr>
          <p:cNvPr id="3" name="Rectángulo 2"/>
          <p:cNvSpPr/>
          <p:nvPr/>
        </p:nvSpPr>
        <p:spPr>
          <a:xfrm>
            <a:off x="1618597" y="6192486"/>
            <a:ext cx="4439357"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fontAlgn="ctr"/>
            <a:r>
              <a:rPr lang="es-ES" dirty="0"/>
              <a:t>PROMOCIÓN Y GESTIÓN TURÍSTICA DEL </a:t>
            </a:r>
            <a:r>
              <a:rPr lang="es-ES" dirty="0" err="1"/>
              <a:t>DMQ</a:t>
            </a:r>
            <a:endParaRPr lang="es-ES" b="1"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39462713"/>
      </p:ext>
    </p:extLst>
  </p:cSld>
  <p:clrMapOvr>
    <a:masterClrMapping/>
  </p:clrMapOvr>
  <p:transition spd="med"/>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p:cNvSpPr>
            <a:spLocks noGrp="1" noChangeArrowheads="1"/>
          </p:cNvSpPr>
          <p:nvPr>
            <p:ph type="title" idx="4294967295"/>
          </p:nvPr>
        </p:nvSpPr>
        <p:spPr>
          <a:xfrm>
            <a:off x="3558513" y="980204"/>
            <a:ext cx="4995212" cy="558330"/>
          </a:xfrm>
          <a:prstGeom prst="rect">
            <a:avLst/>
          </a:prstGeom>
        </p:spPr>
        <p:txBody>
          <a:bodyPr>
            <a:normAutofit fontScale="90000"/>
          </a:bodyPr>
          <a:lstStyle/>
          <a:p>
            <a:pPr algn="ctr">
              <a:lnSpc>
                <a:spcPct val="100000"/>
              </a:lnSpc>
              <a:tabLst>
                <a:tab pos="0" algn="l"/>
                <a:tab pos="335711" algn="l"/>
                <a:tab pos="672614" algn="l"/>
                <a:tab pos="1009515" algn="l"/>
                <a:tab pos="1346418" algn="l"/>
                <a:tab pos="1683319" algn="l"/>
                <a:tab pos="2020222" algn="l"/>
                <a:tab pos="2357123" algn="l"/>
                <a:tab pos="2694025" algn="l"/>
                <a:tab pos="3030927" algn="l"/>
                <a:tab pos="3367829" algn="l"/>
                <a:tab pos="3704731" algn="l"/>
                <a:tab pos="4041633" algn="l"/>
                <a:tab pos="4378535" algn="l"/>
                <a:tab pos="4715437" algn="l"/>
                <a:tab pos="5052339" algn="l"/>
                <a:tab pos="5389241" algn="l"/>
                <a:tab pos="5726143" algn="l"/>
                <a:tab pos="6063045" algn="l"/>
                <a:tab pos="6399947" algn="l"/>
                <a:tab pos="6736849" algn="l"/>
              </a:tabLst>
            </a:pPr>
            <a:r>
              <a:rPr lang="es-EC" sz="1575" b="1" dirty="0">
                <a:latin typeface="Arial" panose="020B0604020202020204" pitchFamily="34" charset="0"/>
              </a:rPr>
              <a:t>RELACIONES PÚBLICAS NACIONAL </a:t>
            </a:r>
            <a:br>
              <a:rPr lang="es-EC" sz="1575" b="1" dirty="0">
                <a:latin typeface="Arial" panose="020B0604020202020204" pitchFamily="34" charset="0"/>
              </a:rPr>
            </a:br>
            <a:r>
              <a:rPr lang="es-EC" sz="1500" b="1" dirty="0">
                <a:latin typeface="Arial" panose="020B0604020202020204" pitchFamily="34" charset="0"/>
              </a:rPr>
              <a:t>Gestión free </a:t>
            </a:r>
            <a:r>
              <a:rPr lang="es-EC" sz="1500" b="1" dirty="0" err="1">
                <a:latin typeface="Arial" panose="020B0604020202020204" pitchFamily="34" charset="0"/>
              </a:rPr>
              <a:t>press</a:t>
            </a:r>
            <a:r>
              <a:rPr lang="es-EC" sz="1500" b="1" dirty="0">
                <a:latin typeface="Arial" panose="020B0604020202020204" pitchFamily="34" charset="0"/>
              </a:rPr>
              <a:t> (enero-septiembre 2017) </a:t>
            </a:r>
          </a:p>
        </p:txBody>
      </p:sp>
      <p:graphicFrame>
        <p:nvGraphicFramePr>
          <p:cNvPr id="3" name="Group 2"/>
          <p:cNvGraphicFramePr>
            <a:graphicFrameLocks noGrp="1"/>
          </p:cNvGraphicFramePr>
          <p:nvPr/>
        </p:nvGraphicFramePr>
        <p:xfrm>
          <a:off x="2046618" y="1973056"/>
          <a:ext cx="2863079" cy="2810743"/>
        </p:xfrm>
        <a:graphic>
          <a:graphicData uri="http://schemas.openxmlformats.org/drawingml/2006/table">
            <a:tbl>
              <a:tblPr/>
              <a:tblGrid>
                <a:gridCol w="1766657"/>
                <a:gridCol w="1096422"/>
              </a:tblGrid>
              <a:tr h="237333">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dirty="0" smtClean="0">
                          <a:ln>
                            <a:noFill/>
                          </a:ln>
                          <a:solidFill>
                            <a:srgbClr val="FFFFFF"/>
                          </a:solidFill>
                          <a:effectLst/>
                          <a:latin typeface="Calibri" panose="020F0502020204030204" pitchFamily="34" charset="0"/>
                          <a:ea typeface="Microsoft YaHei" panose="020B0503020204020204" pitchFamily="34" charset="-122"/>
                        </a:rPr>
                        <a:t>Mes</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5B9BD5"/>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FFFFFF"/>
                          </a:solidFill>
                          <a:effectLst/>
                          <a:latin typeface="Calibri" panose="020F0502020204030204" pitchFamily="34" charset="0"/>
                          <a:ea typeface="Microsoft YaHei" panose="020B0503020204020204" pitchFamily="34" charset="-122"/>
                        </a:rPr>
                        <a:t>2017</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5B9BD5"/>
                    </a:solidFill>
                  </a:tcPr>
                </a:tc>
              </a:tr>
              <a:tr h="216611">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ENERO</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rPr>
                        <a:t>72</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r>
              <a:tr h="237333">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FEBRERO</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91</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r>
              <a:tr h="237333">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MARZO</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78</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r>
              <a:tr h="237333">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ABRIL</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199</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r>
              <a:tr h="237333">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MAYO </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105</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r>
              <a:tr h="237333">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JUNIO </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rPr>
                        <a:t>198</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r>
              <a:tr h="297908">
                <a:tc>
                  <a:txBody>
                    <a:bodyPr/>
                    <a:lstStyle>
                      <a:lvl1pPr>
                        <a:lnSpc>
                          <a:spcPct val="92000"/>
                        </a:lnSpc>
                        <a:spcAft>
                          <a:spcPts val="1425"/>
                        </a:spcAft>
                        <a:tabLst>
                          <a:tab pos="449263" algn="l"/>
                          <a:tab pos="898525" algn="l"/>
                          <a:tab pos="1347788" algn="l"/>
                          <a:tab pos="1797050" algn="l"/>
                          <a:tab pos="2246313" algn="l"/>
                          <a:tab pos="2695575" algn="l"/>
                          <a:tab pos="3144838" algn="l"/>
                          <a:tab pos="3594100"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 pos="3594100" algn="l"/>
                        </a:tabLst>
                      </a:pPr>
                      <a:r>
                        <a:rPr kumimoji="0" lang="es-EC" sz="1800" b="0" i="0" u="none" strike="noStrike" cap="none" normalizeH="0" baseline="0" smtClean="0">
                          <a:ln>
                            <a:noFill/>
                          </a:ln>
                          <a:solidFill>
                            <a:srgbClr val="000000"/>
                          </a:solidFill>
                          <a:effectLst/>
                          <a:latin typeface="Times New Roman" panose="02020603050405020304" pitchFamily="18" charset="0"/>
                          <a:ea typeface="Microsoft YaHei" panose="020B0503020204020204" pitchFamily="34" charset="-122"/>
                          <a:cs typeface="Segoe UI" panose="020B0502040204020203" pitchFamily="34" charset="0"/>
                        </a:rPr>
                        <a:t> </a:t>
                      </a: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cs typeface="Segoe UI" panose="020B0502040204020203" pitchFamily="34" charset="0"/>
                        </a:rPr>
                        <a:t>JULIO </a:t>
                      </a:r>
                    </a:p>
                  </a:txBody>
                  <a:tcPr marL="0" marR="0" marT="11336" marB="0" horzOverflow="overflow">
                    <a:lnL>
                      <a:noFill/>
                    </a:lnL>
                    <a:lnR>
                      <a:noFill/>
                    </a:lnR>
                    <a:lnT w="5760" cap="flat" cmpd="sng" algn="ctr">
                      <a:solidFill>
                        <a:srgbClr val="FFFFFF"/>
                      </a:solidFill>
                      <a:prstDash val="solid"/>
                      <a:round/>
                      <a:headEnd type="none" w="med" len="med"/>
                      <a:tailEnd type="none" w="med" len="med"/>
                    </a:lnT>
                    <a:lnB>
                      <a:noFill/>
                    </a:lnB>
                    <a:lnTlToBr>
                      <a:noFill/>
                    </a:lnTlToBr>
                    <a:lnBlToTr>
                      <a:noFill/>
                    </a:lnBlToTr>
                    <a:solidFill>
                      <a:srgbClr val="DDDDDD"/>
                    </a:solidFill>
                  </a:tcPr>
                </a:tc>
                <a:tc>
                  <a:txBody>
                    <a:bodyPr/>
                    <a:lstStyle>
                      <a:lvl1pPr>
                        <a:lnSpc>
                          <a:spcPct val="92000"/>
                        </a:lnSpc>
                        <a:spcAft>
                          <a:spcPts val="1425"/>
                        </a:spcAft>
                        <a:tabLst>
                          <a:tab pos="449263" algn="l"/>
                          <a:tab pos="898525" algn="l"/>
                          <a:tab pos="1347788" algn="l"/>
                          <a:tab pos="1797050" algn="l"/>
                          <a:tab pos="2246313" algn="l"/>
                          <a:tab pos="2695575" algn="l"/>
                          <a:tab pos="3144838" algn="l"/>
                          <a:tab pos="3594100"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 pos="3594100" algn="l"/>
                        </a:tabLst>
                      </a:pPr>
                      <a:r>
                        <a:rPr kumimoji="0" lang="es-EC" sz="1800" b="0" i="0" u="none" strike="noStrike" cap="none" normalizeH="0" baseline="0" dirty="0" smtClean="0">
                          <a:ln>
                            <a:noFill/>
                          </a:ln>
                          <a:solidFill>
                            <a:srgbClr val="000000"/>
                          </a:solidFill>
                          <a:effectLst/>
                          <a:latin typeface="Times New Roman" panose="02020603050405020304" pitchFamily="18" charset="0"/>
                          <a:ea typeface="Microsoft YaHei" panose="020B0503020204020204" pitchFamily="34" charset="-122"/>
                          <a:cs typeface="Segoe UI" panose="020B0502040204020203" pitchFamily="34" charset="0"/>
                        </a:rPr>
                        <a:t> </a:t>
                      </a:r>
                      <a:r>
                        <a:rPr kumimoji="0" lang="es-EC" sz="11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cs typeface="Segoe UI" panose="020B0502040204020203" pitchFamily="34" charset="0"/>
                        </a:rPr>
                        <a:t>158</a:t>
                      </a:r>
                    </a:p>
                  </a:txBody>
                  <a:tcPr marL="0" marR="0" marT="11336" marB="0" horzOverflow="overflow">
                    <a:lnL>
                      <a:noFill/>
                    </a:lnL>
                    <a:lnR>
                      <a:noFill/>
                    </a:lnR>
                    <a:lnT w="5760" cap="flat" cmpd="sng" algn="ctr">
                      <a:solidFill>
                        <a:srgbClr val="FFFFFF"/>
                      </a:solidFill>
                      <a:prstDash val="solid"/>
                      <a:round/>
                      <a:headEnd type="none" w="med" len="med"/>
                      <a:tailEnd type="none" w="med" len="med"/>
                    </a:lnT>
                    <a:lnB>
                      <a:noFill/>
                    </a:lnB>
                    <a:lnTlToBr>
                      <a:noFill/>
                    </a:lnTlToBr>
                    <a:lnBlToTr>
                      <a:noFill/>
                    </a:lnBlToTr>
                    <a:solidFill>
                      <a:srgbClr val="DDDDDD"/>
                    </a:solidFill>
                  </a:tcPr>
                </a:tc>
              </a:tr>
              <a:tr h="297908">
                <a:tc>
                  <a:txBody>
                    <a:bodyPr/>
                    <a:lstStyle>
                      <a:lvl1pPr>
                        <a:lnSpc>
                          <a:spcPct val="92000"/>
                        </a:lnSpc>
                        <a:spcAft>
                          <a:spcPts val="1425"/>
                        </a:spcAft>
                        <a:tabLst>
                          <a:tab pos="449263" algn="l"/>
                          <a:tab pos="898525" algn="l"/>
                          <a:tab pos="1347788" algn="l"/>
                          <a:tab pos="1797050" algn="l"/>
                          <a:tab pos="2246313" algn="l"/>
                          <a:tab pos="2695575" algn="l"/>
                          <a:tab pos="3144838" algn="l"/>
                          <a:tab pos="3594100"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 pos="3594100" algn="l"/>
                        </a:tabLst>
                      </a:pPr>
                      <a:r>
                        <a:rPr kumimoji="0" lang="es-EC" sz="1800" b="0" i="0" u="none" strike="noStrike" cap="none" normalizeH="0" baseline="0" smtClean="0">
                          <a:ln>
                            <a:noFill/>
                          </a:ln>
                          <a:solidFill>
                            <a:srgbClr val="000000"/>
                          </a:solidFill>
                          <a:effectLst/>
                          <a:latin typeface="Times New Roman" panose="02020603050405020304" pitchFamily="18" charset="0"/>
                          <a:ea typeface="Microsoft YaHei" panose="020B0503020204020204" pitchFamily="34" charset="-122"/>
                          <a:cs typeface="Segoe UI" panose="020B0502040204020203" pitchFamily="34" charset="0"/>
                        </a:rPr>
                        <a:t> </a:t>
                      </a: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cs typeface="Segoe UI" panose="020B0502040204020203" pitchFamily="34" charset="0"/>
                        </a:rPr>
                        <a:t>AGOSTO</a:t>
                      </a:r>
                    </a:p>
                  </a:txBody>
                  <a:tcPr marL="0" marR="0" marT="11336" marB="0" horzOverflow="overflow">
                    <a:lnL>
                      <a:noFill/>
                    </a:lnL>
                    <a:lnR>
                      <a:noFill/>
                    </a:lnR>
                    <a:lnT>
                      <a:noFill/>
                    </a:lnT>
                    <a:lnB>
                      <a:noFill/>
                    </a:lnB>
                    <a:lnTlToBr>
                      <a:noFill/>
                    </a:lnTlToBr>
                    <a:lnBlToTr>
                      <a:noFill/>
                    </a:lnBlToTr>
                    <a:solidFill>
                      <a:srgbClr val="DDDDDD"/>
                    </a:solidFill>
                  </a:tcPr>
                </a:tc>
                <a:tc>
                  <a:txBody>
                    <a:bodyPr/>
                    <a:lstStyle>
                      <a:lvl1pPr>
                        <a:lnSpc>
                          <a:spcPct val="92000"/>
                        </a:lnSpc>
                        <a:spcAft>
                          <a:spcPts val="1425"/>
                        </a:spcAft>
                        <a:tabLst>
                          <a:tab pos="449263" algn="l"/>
                          <a:tab pos="898525" algn="l"/>
                          <a:tab pos="1347788" algn="l"/>
                          <a:tab pos="1797050" algn="l"/>
                          <a:tab pos="2246313" algn="l"/>
                          <a:tab pos="2695575" algn="l"/>
                          <a:tab pos="3144838" algn="l"/>
                          <a:tab pos="3594100"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 pos="3594100" algn="l"/>
                        </a:tabLst>
                      </a:pPr>
                      <a:r>
                        <a:rPr kumimoji="0" lang="es-EC" sz="1800" b="0" i="0" u="none" strike="noStrike" cap="none" normalizeH="0" baseline="0" dirty="0" smtClean="0">
                          <a:ln>
                            <a:noFill/>
                          </a:ln>
                          <a:solidFill>
                            <a:srgbClr val="000000"/>
                          </a:solidFill>
                          <a:effectLst/>
                          <a:latin typeface="Times New Roman" panose="02020603050405020304" pitchFamily="18" charset="0"/>
                          <a:ea typeface="Microsoft YaHei" panose="020B0503020204020204" pitchFamily="34" charset="-122"/>
                          <a:cs typeface="Segoe UI" panose="020B0502040204020203" pitchFamily="34" charset="0"/>
                        </a:rPr>
                        <a:t> </a:t>
                      </a:r>
                      <a:r>
                        <a:rPr kumimoji="0" lang="es-EC" sz="1100" b="1" i="0" u="none" strike="noStrike" cap="none" normalizeH="0" baseline="0" dirty="0" smtClean="0">
                          <a:ln>
                            <a:noFill/>
                          </a:ln>
                          <a:solidFill>
                            <a:srgbClr val="000000"/>
                          </a:solidFill>
                          <a:effectLst/>
                          <a:latin typeface="Calibri" panose="020F0502020204030204" pitchFamily="34" charset="0"/>
                          <a:ea typeface="Microsoft YaHei" panose="020B0503020204020204" pitchFamily="34" charset="-122"/>
                          <a:cs typeface="Segoe UI" panose="020B0502040204020203" pitchFamily="34" charset="0"/>
                        </a:rPr>
                        <a:t>207</a:t>
                      </a:r>
                    </a:p>
                  </a:txBody>
                  <a:tcPr marL="0" marR="0" marT="11336" marB="0" horzOverflow="overflow">
                    <a:lnL>
                      <a:noFill/>
                    </a:lnL>
                    <a:lnR>
                      <a:noFill/>
                    </a:lnR>
                    <a:lnT>
                      <a:noFill/>
                    </a:lnT>
                    <a:lnB>
                      <a:noFill/>
                    </a:lnB>
                    <a:lnTlToBr>
                      <a:noFill/>
                    </a:lnTlToBr>
                    <a:lnBlToTr>
                      <a:noFill/>
                    </a:lnBlToTr>
                    <a:solidFill>
                      <a:srgbClr val="DDDDDD"/>
                    </a:solidFill>
                  </a:tcPr>
                </a:tc>
              </a:tr>
              <a:tr h="297908">
                <a:tc>
                  <a:txBody>
                    <a:bodyPr/>
                    <a:lstStyle>
                      <a:lvl1pPr>
                        <a:lnSpc>
                          <a:spcPct val="92000"/>
                        </a:lnSpc>
                        <a:spcAft>
                          <a:spcPts val="1425"/>
                        </a:spcAft>
                        <a:tabLst>
                          <a:tab pos="449263" algn="l"/>
                          <a:tab pos="898525" algn="l"/>
                          <a:tab pos="1347788" algn="l"/>
                          <a:tab pos="1797050" algn="l"/>
                          <a:tab pos="2246313" algn="l"/>
                          <a:tab pos="2695575" algn="l"/>
                          <a:tab pos="3144838" algn="l"/>
                          <a:tab pos="3594100"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 pos="3594100" algn="l"/>
                        </a:tabLst>
                      </a:pPr>
                      <a:r>
                        <a:rPr kumimoji="0" lang="es-EC" sz="1800" b="0" i="0" u="none" strike="noStrike" cap="none" normalizeH="0" baseline="0" smtClean="0">
                          <a:ln>
                            <a:noFill/>
                          </a:ln>
                          <a:solidFill>
                            <a:srgbClr val="000000"/>
                          </a:solidFill>
                          <a:effectLst/>
                          <a:latin typeface="Times New Roman" panose="02020603050405020304" pitchFamily="18" charset="0"/>
                          <a:ea typeface="Microsoft YaHei" panose="020B0503020204020204" pitchFamily="34" charset="-122"/>
                          <a:cs typeface="Segoe UI" panose="020B0502040204020203" pitchFamily="34" charset="0"/>
                        </a:rPr>
                        <a:t> </a:t>
                      </a: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cs typeface="Segoe UI" panose="020B0502040204020203" pitchFamily="34" charset="0"/>
                        </a:rPr>
                        <a:t>SEPTIEMBRE</a:t>
                      </a:r>
                    </a:p>
                  </a:txBody>
                  <a:tcPr marL="0" marR="0" marT="11336" marB="0" horzOverflow="overflow">
                    <a:lnL>
                      <a:noFill/>
                    </a:lnL>
                    <a:lnR>
                      <a:noFill/>
                    </a:lnR>
                    <a:lnT>
                      <a:noFill/>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c>
                  <a:txBody>
                    <a:bodyPr/>
                    <a:lstStyle>
                      <a:lvl1pPr>
                        <a:lnSpc>
                          <a:spcPct val="92000"/>
                        </a:lnSpc>
                        <a:spcAft>
                          <a:spcPts val="1425"/>
                        </a:spcAft>
                        <a:tabLst>
                          <a:tab pos="449263" algn="l"/>
                          <a:tab pos="898525" algn="l"/>
                          <a:tab pos="1347788" algn="l"/>
                          <a:tab pos="1797050" algn="l"/>
                          <a:tab pos="2246313" algn="l"/>
                          <a:tab pos="2695575" algn="l"/>
                          <a:tab pos="3144838" algn="l"/>
                          <a:tab pos="3594100"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449263" algn="l"/>
                          <a:tab pos="898525" algn="l"/>
                          <a:tab pos="1347788" algn="l"/>
                          <a:tab pos="1797050" algn="l"/>
                          <a:tab pos="2246313" algn="l"/>
                          <a:tab pos="2695575" algn="l"/>
                          <a:tab pos="3144838" algn="l"/>
                          <a:tab pos="3594100"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 pos="3594100" algn="l"/>
                        </a:tabLst>
                      </a:pPr>
                      <a:r>
                        <a:rPr kumimoji="0" lang="es-EC" sz="1800" b="0" i="0" u="none" strike="noStrike" cap="none" normalizeH="0" baseline="0" smtClean="0">
                          <a:ln>
                            <a:noFill/>
                          </a:ln>
                          <a:solidFill>
                            <a:srgbClr val="000000"/>
                          </a:solidFill>
                          <a:effectLst/>
                          <a:latin typeface="Times New Roman" panose="02020603050405020304" pitchFamily="18" charset="0"/>
                          <a:ea typeface="Microsoft YaHei" panose="020B0503020204020204" pitchFamily="34" charset="-122"/>
                          <a:cs typeface="Segoe UI" panose="020B0502040204020203" pitchFamily="34" charset="0"/>
                        </a:rPr>
                        <a:t> </a:t>
                      </a:r>
                      <a:r>
                        <a:rPr kumimoji="0" lang="es-EC" sz="1100" b="1" i="0" u="none" strike="noStrike" cap="none" normalizeH="0" baseline="0" smtClean="0">
                          <a:ln>
                            <a:noFill/>
                          </a:ln>
                          <a:solidFill>
                            <a:srgbClr val="000000"/>
                          </a:solidFill>
                          <a:effectLst/>
                          <a:latin typeface="Calibri" panose="020F0502020204030204" pitchFamily="34" charset="0"/>
                          <a:ea typeface="Microsoft YaHei" panose="020B0503020204020204" pitchFamily="34" charset="-122"/>
                          <a:cs typeface="Segoe UI" panose="020B0502040204020203" pitchFamily="34" charset="0"/>
                        </a:rPr>
                        <a:t>252</a:t>
                      </a:r>
                    </a:p>
                  </a:txBody>
                  <a:tcPr marL="0" marR="0" marT="11336" marB="0" horzOverflow="overflow">
                    <a:lnL>
                      <a:noFill/>
                    </a:lnL>
                    <a:lnR>
                      <a:noFill/>
                    </a:lnR>
                    <a:lnT>
                      <a:noFill/>
                    </a:lnT>
                    <a:lnB w="5760" cap="flat" cmpd="sng" algn="ctr">
                      <a:solidFill>
                        <a:srgbClr val="FFFFFF"/>
                      </a:solidFill>
                      <a:prstDash val="solid"/>
                      <a:round/>
                      <a:headEnd type="none" w="med" len="med"/>
                      <a:tailEnd type="none" w="med" len="med"/>
                    </a:lnB>
                    <a:lnTlToBr>
                      <a:noFill/>
                    </a:lnTlToBr>
                    <a:lnBlToTr>
                      <a:noFill/>
                    </a:lnBlToTr>
                    <a:solidFill>
                      <a:srgbClr val="DDDDDD"/>
                    </a:solidFill>
                  </a:tcPr>
                </a:tc>
              </a:tr>
              <a:tr h="276410">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300" b="1" i="0" u="none" strike="noStrike" cap="none" normalizeH="0" baseline="0" smtClean="0">
                          <a:ln>
                            <a:noFill/>
                          </a:ln>
                          <a:solidFill>
                            <a:srgbClr val="FFFFFF"/>
                          </a:solidFill>
                          <a:effectLst/>
                          <a:latin typeface="Calibri" panose="020F0502020204030204" pitchFamily="34" charset="0"/>
                          <a:ea typeface="Microsoft YaHei" panose="020B0503020204020204" pitchFamily="34" charset="-122"/>
                        </a:rPr>
                        <a:t>TOTAL</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70C0"/>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s-EC" sz="1300" b="1" i="0" u="none" strike="noStrike" cap="none" normalizeH="0" baseline="0" dirty="0" smtClean="0">
                          <a:ln>
                            <a:noFill/>
                          </a:ln>
                          <a:solidFill>
                            <a:srgbClr val="FFFFFF"/>
                          </a:solidFill>
                          <a:effectLst/>
                          <a:latin typeface="Calibri" panose="020F0502020204030204" pitchFamily="34" charset="0"/>
                          <a:ea typeface="Microsoft YaHei" panose="020B0503020204020204" pitchFamily="34" charset="-122"/>
                        </a:rPr>
                        <a:t>1360</a:t>
                      </a:r>
                    </a:p>
                  </a:txBody>
                  <a:tcPr marL="38335" marR="38335" marT="19163" marB="19163"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70C0"/>
                    </a:solidFill>
                  </a:tcPr>
                </a:tc>
              </a:tr>
            </a:tbl>
          </a:graphicData>
        </a:graphic>
      </p:graphicFrame>
      <p:sp>
        <p:nvSpPr>
          <p:cNvPr id="4138" name="AutoShape 70"/>
          <p:cNvSpPr>
            <a:spLocks noChangeArrowheads="1"/>
          </p:cNvSpPr>
          <p:nvPr/>
        </p:nvSpPr>
        <p:spPr bwMode="auto">
          <a:xfrm>
            <a:off x="2753756" y="1419486"/>
            <a:ext cx="171428" cy="171428"/>
          </a:xfrm>
          <a:custGeom>
            <a:avLst/>
            <a:gdLst>
              <a:gd name="T0" fmla="*/ 228600 w 228600"/>
              <a:gd name="T1" fmla="*/ 114300 h 228600"/>
              <a:gd name="T2" fmla="*/ 114300 w 228600"/>
              <a:gd name="T3" fmla="*/ 228600 h 228600"/>
              <a:gd name="T4" fmla="*/ 0 w 228600"/>
              <a:gd name="T5" fmla="*/ 114300 h 228600"/>
              <a:gd name="T6" fmla="*/ 114300 w 228600"/>
              <a:gd name="T7" fmla="*/ 0 h 228600"/>
              <a:gd name="T8" fmla="*/ 0 60000 65536"/>
              <a:gd name="T9" fmla="*/ 5898240 60000 65536"/>
              <a:gd name="T10" fmla="*/ 11796480 60000 65536"/>
              <a:gd name="T11" fmla="*/ 17694720 60000 65536"/>
              <a:gd name="T12" fmla="*/ 0 w 228600"/>
              <a:gd name="T13" fmla="*/ 0 h 228600"/>
              <a:gd name="T14" fmla="*/ 228600 w 228600"/>
              <a:gd name="T15" fmla="*/ 228600 h 228600"/>
            </a:gdLst>
            <a:ahLst/>
            <a:cxnLst>
              <a:cxn ang="T8">
                <a:pos x="T0" y="T1"/>
              </a:cxn>
              <a:cxn ang="T9">
                <a:pos x="T2" y="T3"/>
              </a:cxn>
              <a:cxn ang="T10">
                <a:pos x="T4" y="T5"/>
              </a:cxn>
              <a:cxn ang="T11">
                <a:pos x="T6" y="T7"/>
              </a:cxn>
            </a:cxnLst>
            <a:rect l="T12" t="T13" r="T14" b="T15"/>
            <a:pathLst>
              <a:path w="228600" h="228600">
                <a:moveTo>
                  <a:pt x="0" y="0"/>
                </a:moveTo>
                <a:lnTo>
                  <a:pt x="635" y="0"/>
                </a:lnTo>
                <a:lnTo>
                  <a:pt x="635" y="635"/>
                </a:lnTo>
                <a:lnTo>
                  <a:pt x="0" y="635"/>
                </a:lnTo>
                <a:lnTo>
                  <a:pt x="0" y="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s-EC" sz="1350"/>
          </a:p>
        </p:txBody>
      </p:sp>
      <p:sp>
        <p:nvSpPr>
          <p:cNvPr id="4139" name="Text Box 71"/>
          <p:cNvSpPr txBox="1">
            <a:spLocks noChangeArrowheads="1"/>
          </p:cNvSpPr>
          <p:nvPr/>
        </p:nvSpPr>
        <p:spPr bwMode="auto">
          <a:xfrm>
            <a:off x="4097797" y="5102801"/>
            <a:ext cx="4139265" cy="27380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67491" tIns="33746" rIns="67491" bIns="33746"/>
          <a:lstStyle>
            <a:lvl1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algn="ctr" eaLnBrk="1"/>
            <a:r>
              <a:rPr lang="es-EC" sz="1350" b="1">
                <a:solidFill>
                  <a:srgbClr val="000000"/>
                </a:solidFill>
              </a:rPr>
              <a:t>Noticias publicadas en medios de comunicación</a:t>
            </a:r>
            <a:r>
              <a:rPr lang="es-EC" sz="1350">
                <a:solidFill>
                  <a:srgbClr val="000000"/>
                </a:solidFill>
              </a:rPr>
              <a:t> </a:t>
            </a:r>
          </a:p>
        </p:txBody>
      </p:sp>
      <p:graphicFrame>
        <p:nvGraphicFramePr>
          <p:cNvPr id="2" name="Tabla 1"/>
          <p:cNvGraphicFramePr>
            <a:graphicFrameLocks noGrp="1"/>
          </p:cNvGraphicFramePr>
          <p:nvPr/>
        </p:nvGraphicFramePr>
        <p:xfrm>
          <a:off x="5177553" y="2008770"/>
          <a:ext cx="5022593" cy="2770284"/>
        </p:xfrm>
        <a:graphic>
          <a:graphicData uri="http://schemas.openxmlformats.org/drawingml/2006/table">
            <a:tbl>
              <a:tblPr firstRow="1" bandRow="1">
                <a:tableStyleId>{21E4AEA4-8DFA-4A89-87EB-49C32662AFE0}</a:tableStyleId>
              </a:tblPr>
              <a:tblGrid>
                <a:gridCol w="1337682"/>
                <a:gridCol w="3684911"/>
              </a:tblGrid>
              <a:tr h="362267">
                <a:tc>
                  <a:txBody>
                    <a:bodyPr/>
                    <a:lstStyle/>
                    <a:p>
                      <a:pPr algn="ctr"/>
                      <a:r>
                        <a:rPr lang="es-EC" sz="1300" dirty="0" smtClean="0"/>
                        <a:t>CIFRAS </a:t>
                      </a:r>
                      <a:r>
                        <a:rPr lang="es-EC" sz="1300" baseline="0" dirty="0" smtClean="0"/>
                        <a:t> </a:t>
                      </a:r>
                      <a:endParaRPr lang="es-EC" sz="1300" dirty="0"/>
                    </a:p>
                  </a:txBody>
                  <a:tcPr marL="68581" marR="68581" marT="34281" marB="34281"/>
                </a:tc>
                <a:tc>
                  <a:txBody>
                    <a:bodyPr/>
                    <a:lstStyle/>
                    <a:p>
                      <a:pPr algn="ctr"/>
                      <a:r>
                        <a:rPr lang="es-EC" sz="1300" dirty="0" smtClean="0"/>
                        <a:t>PUBLICACIÓN</a:t>
                      </a:r>
                      <a:endParaRPr lang="es-EC" sz="1300" dirty="0"/>
                    </a:p>
                  </a:txBody>
                  <a:tcPr marL="68581" marR="68581" marT="34281" marB="34281" anchor="ctr"/>
                </a:tc>
              </a:tr>
              <a:tr h="362267">
                <a:tc>
                  <a:txBody>
                    <a:bodyPr/>
                    <a:lstStyle/>
                    <a:p>
                      <a:pPr algn="ctr"/>
                      <a:r>
                        <a:rPr lang="es-EC" sz="1300" dirty="0" smtClean="0"/>
                        <a:t>CANTIDAD</a:t>
                      </a:r>
                      <a:endParaRPr lang="es-EC" sz="1300" dirty="0"/>
                    </a:p>
                  </a:txBody>
                  <a:tcPr marL="68581" marR="68581" marT="34281" marB="3428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C" sz="1300" dirty="0" smtClean="0"/>
                        <a:t>PRODUCTO</a:t>
                      </a:r>
                      <a:endParaRPr lang="es-EC" sz="1300" dirty="0" smtClean="0">
                        <a:latin typeface="+mj-lt"/>
                      </a:endParaRPr>
                    </a:p>
                  </a:txBody>
                  <a:tcPr marL="68581" marR="68581" marT="34281" marB="34281"/>
                </a:tc>
              </a:tr>
              <a:tr h="362267">
                <a:tc>
                  <a:txBody>
                    <a:bodyPr/>
                    <a:lstStyle/>
                    <a:p>
                      <a:pPr algn="ctr"/>
                      <a:r>
                        <a:rPr lang="es-EC" sz="1300" dirty="0" smtClean="0"/>
                        <a:t>83</a:t>
                      </a:r>
                      <a:endParaRPr lang="es-EC" sz="1300" dirty="0"/>
                    </a:p>
                  </a:txBody>
                  <a:tcPr marL="68581" marR="68581" marT="34281" marB="34281"/>
                </a:tc>
                <a:tc>
                  <a:txBody>
                    <a:bodyPr/>
                    <a:lstStyle/>
                    <a:p>
                      <a:pPr algn="ctr"/>
                      <a:r>
                        <a:rPr lang="es-EC" sz="1300" dirty="0" smtClean="0"/>
                        <a:t>Boletines institucionales y de destino.</a:t>
                      </a:r>
                      <a:endParaRPr lang="es-EC" sz="1300" dirty="0"/>
                    </a:p>
                  </a:txBody>
                  <a:tcPr marL="68581" marR="68581" marT="34281" marB="34281"/>
                </a:tc>
              </a:tr>
              <a:tr h="478960">
                <a:tc>
                  <a:txBody>
                    <a:bodyPr/>
                    <a:lstStyle/>
                    <a:p>
                      <a:pPr algn="ctr"/>
                      <a:r>
                        <a:rPr lang="es-EC" sz="1300" kern="1200" dirty="0" smtClean="0"/>
                        <a:t>1.360</a:t>
                      </a:r>
                      <a:endParaRPr lang="es-EC" sz="1300" dirty="0"/>
                    </a:p>
                  </a:txBody>
                  <a:tcPr marL="68581" marR="68581" marT="34281" marB="34281"/>
                </a:tc>
                <a:tc>
                  <a:txBody>
                    <a:bodyPr/>
                    <a:lstStyle/>
                    <a:p>
                      <a:pPr algn="ctr"/>
                      <a:r>
                        <a:rPr lang="es-EC" sz="1300" kern="1200" dirty="0" smtClean="0"/>
                        <a:t>NOTICIAS gestionadas para su publicación gratuita</a:t>
                      </a:r>
                      <a:endParaRPr lang="es-EC" sz="1300" kern="1200" dirty="0" smtClean="0">
                        <a:solidFill>
                          <a:schemeClr val="dk1"/>
                        </a:solidFill>
                        <a:latin typeface="+mn-lt"/>
                        <a:ea typeface="+mn-ea"/>
                        <a:cs typeface="+mn-cs"/>
                      </a:endParaRPr>
                    </a:p>
                  </a:txBody>
                  <a:tcPr marL="68581" marR="68581" marT="34281" marB="34281"/>
                </a:tc>
              </a:tr>
              <a:tr h="479989">
                <a:tc>
                  <a:txBody>
                    <a:bodyPr/>
                    <a:lstStyle/>
                    <a:p>
                      <a:pPr algn="ctr"/>
                      <a:r>
                        <a:rPr lang="es-EC" sz="1300" dirty="0" smtClean="0"/>
                        <a:t>99</a:t>
                      </a:r>
                      <a:endParaRPr lang="es-EC" sz="1300" dirty="0"/>
                    </a:p>
                  </a:txBody>
                  <a:tcPr marL="68581" marR="68581" marT="34281" marB="3428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C" sz="1300" dirty="0" smtClean="0"/>
                        <a:t>ENTREVISTAS generadas a voceros de la Institución.</a:t>
                      </a:r>
                      <a:endParaRPr lang="es-EC" sz="1300" dirty="0" smtClean="0">
                        <a:latin typeface="+mj-lt"/>
                      </a:endParaRPr>
                    </a:p>
                  </a:txBody>
                  <a:tcPr marL="68581" marR="68581" marT="34281" marB="34281"/>
                </a:tc>
              </a:tr>
              <a:tr h="362267">
                <a:tc>
                  <a:txBody>
                    <a:bodyPr/>
                    <a:lstStyle/>
                    <a:p>
                      <a:pPr algn="ctr"/>
                      <a:r>
                        <a:rPr lang="es-EC" sz="1300" kern="1200" dirty="0" smtClean="0"/>
                        <a:t>$8'589.659,31 </a:t>
                      </a:r>
                      <a:endParaRPr lang="es-EC" sz="1300" dirty="0"/>
                    </a:p>
                  </a:txBody>
                  <a:tcPr marL="68581" marR="68581" marT="34281" marB="3428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C" sz="1300" kern="1200" dirty="0" smtClean="0"/>
                        <a:t>MEDIA </a:t>
                      </a:r>
                      <a:r>
                        <a:rPr lang="es-EC" sz="1300" kern="1200" dirty="0" err="1" smtClean="0"/>
                        <a:t>Value</a:t>
                      </a:r>
                      <a:r>
                        <a:rPr lang="es-EC" sz="1300" kern="1200" dirty="0" smtClean="0"/>
                        <a:t> Noticioso </a:t>
                      </a:r>
                      <a:endParaRPr lang="es-EC" sz="1300" kern="1200" dirty="0" smtClean="0">
                        <a:solidFill>
                          <a:schemeClr val="dk1"/>
                        </a:solidFill>
                        <a:latin typeface="+mn-lt"/>
                        <a:ea typeface="+mn-ea"/>
                        <a:cs typeface="+mn-cs"/>
                      </a:endParaRPr>
                    </a:p>
                  </a:txBody>
                  <a:tcPr marL="68581" marR="68581" marT="34281" marB="34281"/>
                </a:tc>
              </a:tr>
              <a:tr h="362267">
                <a:tc>
                  <a:txBody>
                    <a:bodyPr/>
                    <a:lstStyle/>
                    <a:p>
                      <a:pPr algn="ctr"/>
                      <a:r>
                        <a:rPr lang="es-EC" sz="1300" kern="1200" dirty="0" smtClean="0"/>
                        <a:t>$2'863.219,77 </a:t>
                      </a:r>
                      <a:endParaRPr lang="es-EC" sz="1300" dirty="0"/>
                    </a:p>
                  </a:txBody>
                  <a:tcPr marL="68581" marR="68581" marT="34281" marB="3428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C" sz="1300" kern="1200" dirty="0" smtClean="0"/>
                        <a:t>MEDIA </a:t>
                      </a:r>
                      <a:r>
                        <a:rPr lang="es-EC" sz="1300" kern="1200" dirty="0" err="1" smtClean="0"/>
                        <a:t>Value</a:t>
                      </a:r>
                      <a:r>
                        <a:rPr lang="es-EC" sz="1300" kern="1200" dirty="0" smtClean="0"/>
                        <a:t> Publicitario</a:t>
                      </a:r>
                      <a:endParaRPr lang="es-EC" sz="1300" dirty="0" smtClean="0">
                        <a:latin typeface="+mj-lt"/>
                      </a:endParaRPr>
                    </a:p>
                  </a:txBody>
                  <a:tcPr marL="68581" marR="68581" marT="34281" marB="34281"/>
                </a:tc>
              </a:tr>
            </a:tbl>
          </a:graphicData>
        </a:graphic>
      </p:graphicFrame>
    </p:spTree>
    <p:extLst>
      <p:ext uri="{BB962C8B-B14F-4D97-AF65-F5344CB8AC3E}">
        <p14:creationId xmlns:p14="http://schemas.microsoft.com/office/powerpoint/2010/main" val="45699029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uadroTexto 2"/>
          <p:cNvSpPr txBox="1">
            <a:spLocks noChangeArrowheads="1"/>
          </p:cNvSpPr>
          <p:nvPr/>
        </p:nvSpPr>
        <p:spPr bwMode="auto">
          <a:xfrm>
            <a:off x="2674962" y="1489734"/>
            <a:ext cx="6646460" cy="6076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lnSpc>
                <a:spcPct val="93000"/>
              </a:lnSpc>
            </a:pPr>
            <a:r>
              <a:rPr lang="es-EC" altLang="es-EC" b="1" dirty="0">
                <a:solidFill>
                  <a:srgbClr val="003366"/>
                </a:solidFill>
              </a:rPr>
              <a:t>COMPILADO PUBLICACIONES  INTERNACIONALES </a:t>
            </a:r>
          </a:p>
          <a:p>
            <a:pPr algn="ctr">
              <a:lnSpc>
                <a:spcPct val="93000"/>
              </a:lnSpc>
            </a:pPr>
            <a:r>
              <a:rPr lang="es-EC" altLang="es-EC" b="1" dirty="0">
                <a:solidFill>
                  <a:srgbClr val="003366"/>
                </a:solidFill>
              </a:rPr>
              <a:t>MEDIA VALUE  ENERO – SEPTIEMBRE 2017</a:t>
            </a:r>
            <a:endParaRPr lang="es-EC" altLang="es-EC" dirty="0">
              <a:solidFill>
                <a:prstClr val="black"/>
              </a:solidFill>
            </a:endParaRPr>
          </a:p>
        </p:txBody>
      </p:sp>
      <p:sp>
        <p:nvSpPr>
          <p:cNvPr id="30821" name="CuadroTexto 1"/>
          <p:cNvSpPr txBox="1">
            <a:spLocks noChangeArrowheads="1"/>
          </p:cNvSpPr>
          <p:nvPr/>
        </p:nvSpPr>
        <p:spPr bwMode="auto">
          <a:xfrm>
            <a:off x="4061459" y="6003429"/>
            <a:ext cx="4090691" cy="369332"/>
          </a:xfrm>
          <a:prstGeom prst="rect">
            <a:avLst/>
          </a:prstGeom>
          <a:solidFill>
            <a:schemeClr val="bg2">
              <a:lumMod val="90000"/>
            </a:schemeClr>
          </a:solidFill>
          <a:ln w="9525">
            <a:solidFill>
              <a:srgbClr val="6C0000"/>
            </a:solidFill>
            <a:miter lim="800000"/>
          </a:ln>
        </p:spPr>
        <p:txBody>
          <a:bodyPr>
            <a:spAutoFit/>
          </a:bodyPr>
          <a:lstStyle>
            <a:lvl1pPr defTabSz="252095">
              <a:defRPr>
                <a:solidFill>
                  <a:schemeClr val="bg1"/>
                </a:solidFill>
                <a:latin typeface="Arial" panose="020B0604020202020204" pitchFamily="34" charset="0"/>
                <a:ea typeface="Microsoft YaHei" panose="020B0503020204020204" pitchFamily="34" charset="-122"/>
              </a:defRPr>
            </a:lvl1pPr>
            <a:lvl2pPr defTabSz="252095">
              <a:defRPr>
                <a:solidFill>
                  <a:schemeClr val="bg1"/>
                </a:solidFill>
                <a:latin typeface="Arial" panose="020B0604020202020204" pitchFamily="34" charset="0"/>
                <a:ea typeface="Microsoft YaHei" panose="020B0503020204020204" pitchFamily="34" charset="-122"/>
              </a:defRPr>
            </a:lvl2pPr>
            <a:lvl3pPr defTabSz="252095">
              <a:defRPr>
                <a:solidFill>
                  <a:schemeClr val="bg1"/>
                </a:solidFill>
                <a:latin typeface="Arial" panose="020B0604020202020204" pitchFamily="34" charset="0"/>
                <a:ea typeface="Microsoft YaHei" panose="020B0503020204020204" pitchFamily="34" charset="-122"/>
              </a:defRPr>
            </a:lvl3pPr>
            <a:lvl4pPr defTabSz="252095">
              <a:defRPr>
                <a:solidFill>
                  <a:schemeClr val="bg1"/>
                </a:solidFill>
                <a:latin typeface="Arial" panose="020B0604020202020204" pitchFamily="34" charset="0"/>
                <a:ea typeface="Microsoft YaHei" panose="020B0503020204020204" pitchFamily="34" charset="-122"/>
              </a:defRPr>
            </a:lvl4pPr>
            <a:lvl5pPr defTabSz="252095">
              <a:defRPr>
                <a:solidFill>
                  <a:schemeClr val="bg1"/>
                </a:solidFill>
                <a:latin typeface="Arial" panose="020B0604020202020204" pitchFamily="34" charset="0"/>
                <a:ea typeface="Microsoft YaHei" panose="020B0503020204020204" pitchFamily="34" charset="-122"/>
              </a:defRPr>
            </a:lvl5pPr>
            <a:lvl6pPr marL="2514600" indent="-228600" defTabSz="252095"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6pPr>
            <a:lvl7pPr marL="2971800" indent="-228600" defTabSz="252095"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7pPr>
            <a:lvl8pPr marL="3429000" indent="-228600" defTabSz="252095"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8pPr>
            <a:lvl9pPr marL="3886200" indent="-228600" defTabSz="252095"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9pPr>
          </a:lstStyle>
          <a:p>
            <a:pPr algn="ctr"/>
            <a:r>
              <a:rPr lang="es-ES" altLang="es-EC" sz="900" b="1" dirty="0">
                <a:solidFill>
                  <a:prstClr val="black"/>
                </a:solidFill>
                <a:cs typeface="Arial" panose="020B0604020202020204" pitchFamily="34" charset="0"/>
              </a:rPr>
              <a:t>868 Publicaciones Internacionales con un Media </a:t>
            </a:r>
            <a:r>
              <a:rPr lang="es-ES" altLang="es-EC" sz="900" b="1" dirty="0" err="1">
                <a:solidFill>
                  <a:prstClr val="black"/>
                </a:solidFill>
                <a:cs typeface="Arial" panose="020B0604020202020204" pitchFamily="34" charset="0"/>
              </a:rPr>
              <a:t>Value</a:t>
            </a:r>
            <a:r>
              <a:rPr lang="es-ES" altLang="es-EC" sz="900" b="1" dirty="0">
                <a:solidFill>
                  <a:prstClr val="black"/>
                </a:solidFill>
                <a:cs typeface="Arial" panose="020B0604020202020204" pitchFamily="34" charset="0"/>
              </a:rPr>
              <a:t> total de $ 5´556.943,63</a:t>
            </a:r>
          </a:p>
        </p:txBody>
      </p:sp>
      <p:graphicFrame>
        <p:nvGraphicFramePr>
          <p:cNvPr id="5" name="Tabla 4"/>
          <p:cNvGraphicFramePr>
            <a:graphicFrameLocks noGrp="1"/>
          </p:cNvGraphicFramePr>
          <p:nvPr>
            <p:extLst>
              <p:ext uri="{D42A27DB-BD31-4B8C-83A1-F6EECF244321}">
                <p14:modId xmlns:p14="http://schemas.microsoft.com/office/powerpoint/2010/main" val="3370421029"/>
              </p:ext>
            </p:extLst>
          </p:nvPr>
        </p:nvGraphicFramePr>
        <p:xfrm>
          <a:off x="4061459" y="2889675"/>
          <a:ext cx="4357023" cy="2589126"/>
        </p:xfrm>
        <a:graphic>
          <a:graphicData uri="http://schemas.openxmlformats.org/drawingml/2006/table">
            <a:tbl>
              <a:tblPr>
                <a:tableStyleId>{21E4AEA4-8DFA-4A89-87EB-49C32662AFE0}</a:tableStyleId>
              </a:tblPr>
              <a:tblGrid>
                <a:gridCol w="807452"/>
                <a:gridCol w="571647"/>
                <a:gridCol w="594870"/>
                <a:gridCol w="659180"/>
                <a:gridCol w="435881"/>
                <a:gridCol w="435881"/>
                <a:gridCol w="852112"/>
              </a:tblGrid>
              <a:tr h="256677">
                <a:tc>
                  <a:txBody>
                    <a:bodyPr/>
                    <a:lstStyle/>
                    <a:p>
                      <a:pPr algn="ctr" rtl="0" fontAlgn="b"/>
                      <a:r>
                        <a:rPr lang="es-EC" sz="800" b="1" u="none" strike="noStrike" dirty="0">
                          <a:effectLst/>
                        </a:rPr>
                        <a:t>MERCADO</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u="none" strike="noStrike" dirty="0">
                          <a:effectLst/>
                        </a:rPr>
                        <a:t>MEDIO DIGITAL</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u="none" strike="noStrike" dirty="0">
                          <a:effectLst/>
                        </a:rPr>
                        <a:t>MEDIO IMPRESO</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u="none" strike="noStrike" dirty="0">
                          <a:effectLst/>
                        </a:rPr>
                        <a:t>RADIO</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u="none" strike="noStrike" dirty="0">
                          <a:effectLst/>
                        </a:rPr>
                        <a:t>TV</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u="none" strike="noStrike" dirty="0">
                          <a:effectLst/>
                        </a:rPr>
                        <a:t>TOTAL</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u="none" strike="noStrike" dirty="0">
                          <a:effectLst/>
                        </a:rPr>
                        <a:t> MEDIA VALUE </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r>
              <a:tr h="233126">
                <a:tc>
                  <a:txBody>
                    <a:bodyPr/>
                    <a:lstStyle/>
                    <a:p>
                      <a:pPr algn="l" rtl="0" fontAlgn="b"/>
                      <a:r>
                        <a:rPr lang="es-EC" sz="800" u="none" strike="noStrike">
                          <a:effectLst/>
                        </a:rPr>
                        <a:t>USA</a:t>
                      </a:r>
                      <a:endParaRPr lang="es-EC" sz="800" b="1" i="0" u="none" strike="noStrike">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134</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31</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165</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 </a:t>
                      </a:r>
                      <a:r>
                        <a:rPr lang="es-EC" sz="800" u="none" strike="noStrike" dirty="0" smtClean="0">
                          <a:effectLst/>
                        </a:rPr>
                        <a:t>1</a:t>
                      </a:r>
                      <a:r>
                        <a:rPr lang="es-ES" sz="800" u="none" strike="noStrike" dirty="0" smtClean="0">
                          <a:effectLst/>
                        </a:rPr>
                        <a:t>`</a:t>
                      </a:r>
                      <a:r>
                        <a:rPr lang="es-EC" sz="800" u="none" strike="noStrike" dirty="0" smtClean="0">
                          <a:effectLst/>
                        </a:rPr>
                        <a:t>194.405,71</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r>
              <a:tr h="233126">
                <a:tc>
                  <a:txBody>
                    <a:bodyPr/>
                    <a:lstStyle/>
                    <a:p>
                      <a:pPr algn="l" rtl="0" fontAlgn="b"/>
                      <a:r>
                        <a:rPr lang="es-EC" sz="800" u="none" strike="noStrike" dirty="0">
                          <a:effectLst/>
                        </a:rPr>
                        <a:t>CANADÁ</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20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a:solidFill>
                            <a:schemeClr val="dk1"/>
                          </a:solidFill>
                          <a:effectLst/>
                          <a:latin typeface="+mn-lt"/>
                          <a:cs typeface="+mn-cs"/>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a:effectLst/>
                        </a:rPr>
                        <a:t>0</a:t>
                      </a:r>
                      <a:endParaRPr lang="es-EC" sz="800" b="0" i="0" u="none" strike="noStrike">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20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 </a:t>
                      </a:r>
                      <a:r>
                        <a:rPr lang="es-EC" sz="800" u="none" strike="noStrike" dirty="0" smtClean="0">
                          <a:effectLst/>
                        </a:rPr>
                        <a:t> 83,091.00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r>
              <a:tr h="233126">
                <a:tc>
                  <a:txBody>
                    <a:bodyPr/>
                    <a:lstStyle/>
                    <a:p>
                      <a:pPr algn="l" rtl="0" fontAlgn="b"/>
                      <a:r>
                        <a:rPr lang="es-EC" sz="800" u="none" strike="noStrike">
                          <a:effectLst/>
                        </a:rPr>
                        <a:t>MÉXICO</a:t>
                      </a:r>
                      <a:endParaRPr lang="es-EC" sz="800" b="1" i="0" u="none" strike="noStrike">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41</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10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2</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1</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54</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 </a:t>
                      </a:r>
                      <a:r>
                        <a:rPr lang="es-EC" sz="800" u="none" strike="noStrike" dirty="0" smtClean="0">
                          <a:effectLst/>
                        </a:rPr>
                        <a:t>851</a:t>
                      </a:r>
                      <a:r>
                        <a:rPr lang="es-ES" sz="800" u="none" strike="noStrike" dirty="0" smtClean="0">
                          <a:effectLst/>
                        </a:rPr>
                        <a:t>,792.91 </a:t>
                      </a:r>
                      <a:r>
                        <a:rPr lang="es-EC" sz="800" u="none" strike="noStrike" dirty="0" smtClean="0">
                          <a:effectLst/>
                        </a:rPr>
                        <a:t> </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r>
              <a:tr h="233126">
                <a:tc>
                  <a:txBody>
                    <a:bodyPr/>
                    <a:lstStyle/>
                    <a:p>
                      <a:pPr algn="l" rtl="0" fontAlgn="b"/>
                      <a:r>
                        <a:rPr lang="es-EC" sz="800" u="none" strike="noStrike" dirty="0">
                          <a:effectLst/>
                        </a:rPr>
                        <a:t>ALEMANIA</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27</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18</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45</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 </a:t>
                      </a:r>
                      <a:r>
                        <a:rPr lang="es-EC" sz="800" u="none" strike="noStrike" dirty="0" smtClean="0">
                          <a:effectLst/>
                        </a:rPr>
                        <a:t>124.601,20 </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r>
              <a:tr h="233126">
                <a:tc>
                  <a:txBody>
                    <a:bodyPr/>
                    <a:lstStyle/>
                    <a:p>
                      <a:pPr algn="l" rtl="0" fontAlgn="b"/>
                      <a:r>
                        <a:rPr lang="es-EC" sz="800" b="0" i="0" u="none" strike="noStrike" dirty="0" smtClean="0">
                          <a:solidFill>
                            <a:schemeClr val="dk1"/>
                          </a:solidFill>
                          <a:effectLst/>
                          <a:latin typeface="+mn-lt"/>
                          <a:cs typeface="+mn-cs"/>
                        </a:rPr>
                        <a:t>COLOMBIA</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53</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8</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3</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7</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71</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 </a:t>
                      </a:r>
                      <a:r>
                        <a:rPr lang="es-EC" sz="800" u="none" strike="noStrike" dirty="0" smtClean="0">
                          <a:effectLst/>
                        </a:rPr>
                        <a:t>448.291, 48 </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r>
              <a:tr h="233126">
                <a:tc>
                  <a:txBody>
                    <a:bodyPr/>
                    <a:lstStyle/>
                    <a:p>
                      <a:pPr algn="l" rtl="0" fontAlgn="b"/>
                      <a:r>
                        <a:rPr lang="es-EC" sz="800" u="none" strike="noStrike">
                          <a:effectLst/>
                        </a:rPr>
                        <a:t>UK</a:t>
                      </a:r>
                      <a:endParaRPr lang="es-EC" sz="800" b="1" i="0" u="none" strike="noStrike">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30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21</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51</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 </a:t>
                      </a:r>
                      <a:r>
                        <a:rPr lang="es-EC" sz="800" u="none" strike="noStrike" dirty="0" smtClean="0">
                          <a:effectLst/>
                        </a:rPr>
                        <a:t>172.647,00 </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r>
              <a:tr h="233126">
                <a:tc>
                  <a:txBody>
                    <a:bodyPr/>
                    <a:lstStyle/>
                    <a:p>
                      <a:pPr algn="l" rtl="0" fontAlgn="b"/>
                      <a:r>
                        <a:rPr lang="es-EC" sz="800" u="none" strike="noStrike">
                          <a:effectLst/>
                        </a:rPr>
                        <a:t>ESPAÑA</a:t>
                      </a:r>
                      <a:endParaRPr lang="es-EC" sz="800" b="1" i="0" u="none" strike="noStrike">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28</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5</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a:solidFill>
                            <a:schemeClr val="dk1"/>
                          </a:solidFill>
                          <a:effectLst/>
                          <a:latin typeface="+mn-lt"/>
                          <a:cs typeface="+mn-cs"/>
                        </a:rPr>
                        <a:t>3</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a:solidFill>
                            <a:schemeClr val="dk1"/>
                          </a:solidFill>
                          <a:effectLst/>
                          <a:latin typeface="+mn-lt"/>
                          <a:cs typeface="+mn-cs"/>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36</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 </a:t>
                      </a:r>
                      <a:r>
                        <a:rPr lang="es-EC" sz="800" u="none" strike="noStrike" dirty="0" smtClean="0">
                          <a:effectLst/>
                        </a:rPr>
                        <a:t>222.947,30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r>
              <a:tr h="233126">
                <a:tc>
                  <a:txBody>
                    <a:bodyPr/>
                    <a:lstStyle/>
                    <a:p>
                      <a:pPr algn="l" rtl="0" fontAlgn="b"/>
                      <a:r>
                        <a:rPr lang="es-EC" sz="800" u="none" strike="noStrike">
                          <a:effectLst/>
                        </a:rPr>
                        <a:t>ARGENTINA</a:t>
                      </a:r>
                      <a:endParaRPr lang="es-EC" sz="800" b="1" i="0" u="none" strike="noStrike">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16</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6</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22</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 </a:t>
                      </a:r>
                      <a:r>
                        <a:rPr lang="es-EC" sz="800" u="none" strike="noStrike" dirty="0" smtClean="0">
                          <a:effectLst/>
                        </a:rPr>
                        <a:t>98.738,00 </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r>
              <a:tr h="233126">
                <a:tc>
                  <a:txBody>
                    <a:bodyPr/>
                    <a:lstStyle/>
                    <a:p>
                      <a:pPr algn="l" rtl="0" fontAlgn="b"/>
                      <a:r>
                        <a:rPr lang="es-EC" sz="800" u="none" strike="noStrike">
                          <a:effectLst/>
                        </a:rPr>
                        <a:t>BRASIL</a:t>
                      </a:r>
                      <a:endParaRPr lang="es-EC" sz="800" b="1" i="0" u="none" strike="noStrike">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116</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rgbClr val="000000"/>
                          </a:solidFill>
                          <a:effectLst/>
                          <a:latin typeface="Arial" panose="020B0604020202020204" pitchFamily="34" charset="0"/>
                          <a:cs typeface="Arial" panose="020B0604020202020204" pitchFamily="34" charset="0"/>
                        </a:rPr>
                        <a:t>7</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0</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0" i="0" u="none" strike="noStrike" dirty="0" smtClean="0">
                          <a:solidFill>
                            <a:schemeClr val="dk1"/>
                          </a:solidFill>
                          <a:effectLst/>
                          <a:latin typeface="+mn-lt"/>
                          <a:cs typeface="+mn-cs"/>
                        </a:rPr>
                        <a:t>123</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u="none" strike="noStrike" dirty="0">
                          <a:effectLst/>
                        </a:rPr>
                        <a:t>$ </a:t>
                      </a:r>
                      <a:r>
                        <a:rPr lang="es-EC" sz="800" u="none" strike="noStrike" dirty="0" smtClean="0">
                          <a:effectLst/>
                        </a:rPr>
                        <a:t>545.425,37</a:t>
                      </a:r>
                      <a:endParaRPr lang="es-EC" sz="800" b="0"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r>
              <a:tr h="234315">
                <a:tc>
                  <a:txBody>
                    <a:bodyPr/>
                    <a:lstStyle/>
                    <a:p>
                      <a:pPr algn="ctr" rtl="0" fontAlgn="b"/>
                      <a:r>
                        <a:rPr lang="es-EC" sz="800" b="1" u="none" strike="noStrike" dirty="0">
                          <a:effectLst/>
                        </a:rPr>
                        <a:t>TOTALES</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i="0" u="none" strike="noStrike" dirty="0" smtClean="0">
                          <a:solidFill>
                            <a:srgbClr val="000000"/>
                          </a:solidFill>
                          <a:effectLst/>
                          <a:latin typeface="Arial" panose="020B0604020202020204" pitchFamily="34" charset="0"/>
                          <a:cs typeface="Arial" panose="020B0604020202020204" pitchFamily="34" charset="0"/>
                        </a:rPr>
                        <a:t>775</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i="0" u="none" strike="noStrike" dirty="0" smtClean="0">
                          <a:solidFill>
                            <a:srgbClr val="000000"/>
                          </a:solidFill>
                          <a:effectLst/>
                          <a:latin typeface="Arial" panose="020B0604020202020204" pitchFamily="34" charset="0"/>
                          <a:cs typeface="Arial" panose="020B0604020202020204" pitchFamily="34" charset="0"/>
                        </a:rPr>
                        <a:t>88</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i="0" u="none" strike="noStrike" dirty="0">
                          <a:solidFill>
                            <a:schemeClr val="dk1"/>
                          </a:solidFill>
                          <a:effectLst/>
                          <a:latin typeface="+mn-lt"/>
                          <a:cs typeface="+mn-cs"/>
                        </a:rPr>
                        <a:t>4</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i="0" u="none" strike="noStrike" dirty="0">
                          <a:solidFill>
                            <a:schemeClr val="dk1"/>
                          </a:solidFill>
                          <a:effectLst/>
                          <a:latin typeface="+mn-lt"/>
                          <a:cs typeface="+mn-cs"/>
                        </a:rPr>
                        <a:t>1</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i="0" u="none" strike="noStrike" dirty="0" smtClean="0">
                          <a:solidFill>
                            <a:schemeClr val="dk1"/>
                          </a:solidFill>
                          <a:effectLst/>
                          <a:latin typeface="+mn-lt"/>
                          <a:cs typeface="+mn-cs"/>
                        </a:rPr>
                        <a:t>868</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c>
                  <a:txBody>
                    <a:bodyPr/>
                    <a:lstStyle/>
                    <a:p>
                      <a:pPr algn="ctr" rtl="0" fontAlgn="b"/>
                      <a:r>
                        <a:rPr lang="es-EC" sz="800" b="1" u="none" strike="noStrike" dirty="0">
                          <a:effectLst/>
                        </a:rPr>
                        <a:t>$ </a:t>
                      </a:r>
                      <a:r>
                        <a:rPr lang="es-EC" sz="800" b="1" u="none" strike="noStrike" dirty="0" smtClean="0">
                          <a:effectLst/>
                        </a:rPr>
                        <a:t>5</a:t>
                      </a:r>
                      <a:r>
                        <a:rPr lang="es-ES" sz="800" b="1" u="none" strike="noStrike" dirty="0" smtClean="0">
                          <a:effectLst/>
                        </a:rPr>
                        <a:t>`556.943,63</a:t>
                      </a:r>
                      <a:r>
                        <a:rPr lang="es-EC" sz="800" b="1" u="none" strike="noStrike" dirty="0" smtClean="0">
                          <a:effectLst/>
                        </a:rPr>
                        <a:t> </a:t>
                      </a:r>
                      <a:endParaRPr lang="es-EC" sz="800" b="1" i="0" u="none" strike="noStrike" dirty="0">
                        <a:solidFill>
                          <a:srgbClr val="000000"/>
                        </a:solidFill>
                        <a:effectLst/>
                        <a:latin typeface="Arial" panose="020B0604020202020204" pitchFamily="34" charset="0"/>
                        <a:cs typeface="Arial" panose="020B0604020202020204" pitchFamily="34" charset="0"/>
                      </a:endParaRPr>
                    </a:p>
                  </a:txBody>
                  <a:tcPr marL="5217" marR="5217" marT="5217" marB="0" anchor="b"/>
                </a:tc>
              </a:tr>
            </a:tbl>
          </a:graphicData>
        </a:graphic>
      </p:graphicFrame>
    </p:spTree>
    <p:extLst>
      <p:ext uri="{BB962C8B-B14F-4D97-AF65-F5344CB8AC3E}">
        <p14:creationId xmlns:p14="http://schemas.microsoft.com/office/powerpoint/2010/main" val="143722567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7949" y="1303242"/>
            <a:ext cx="10515600" cy="1325563"/>
          </a:xfrm>
        </p:spPr>
        <p:txBody>
          <a:bodyPr>
            <a:normAutofit/>
          </a:bodyPr>
          <a:lstStyle/>
          <a:p>
            <a:pPr algn="ctr"/>
            <a:r>
              <a:rPr lang="es-EC" b="1" dirty="0" smtClean="0"/>
              <a:t>El destino Quito en Facebook: </a:t>
            </a:r>
            <a:br>
              <a:rPr lang="es-EC" b="1" dirty="0" smtClean="0"/>
            </a:br>
            <a:endParaRPr lang="es-EC" b="1" dirty="0"/>
          </a:p>
        </p:txBody>
      </p:sp>
      <p:sp>
        <p:nvSpPr>
          <p:cNvPr id="6" name="Rectángulo 5"/>
          <p:cNvSpPr/>
          <p:nvPr/>
        </p:nvSpPr>
        <p:spPr>
          <a:xfrm>
            <a:off x="3478121" y="3249161"/>
            <a:ext cx="1824472" cy="3108543"/>
          </a:xfrm>
          <a:prstGeom prst="rect">
            <a:avLst/>
          </a:prstGeom>
        </p:spPr>
        <p:txBody>
          <a:bodyPr wrap="square">
            <a:spAutoFit/>
          </a:bodyPr>
          <a:lstStyle/>
          <a:p>
            <a:pPr marL="120491" indent="-120491">
              <a:buFont typeface="Arial" panose="020B0604020202020204" pitchFamily="34" charset="0"/>
              <a:buChar char="•"/>
            </a:pPr>
            <a:r>
              <a:rPr lang="es-EC" sz="1400" dirty="0">
                <a:solidFill>
                  <a:srgbClr val="FF0000"/>
                </a:solidFill>
              </a:rPr>
              <a:t>127 674 </a:t>
            </a:r>
            <a:r>
              <a:rPr lang="es-EC" sz="1400" dirty="0">
                <a:solidFill>
                  <a:prstClr val="black"/>
                </a:solidFill>
              </a:rPr>
              <a:t>seguidores en esta red social.</a:t>
            </a:r>
          </a:p>
          <a:p>
            <a:pPr marL="120491" indent="-120491">
              <a:buFont typeface="Arial" panose="020B0604020202020204" pitchFamily="34" charset="0"/>
              <a:buChar char="•"/>
            </a:pPr>
            <a:r>
              <a:rPr lang="es-EC" sz="1400" dirty="0">
                <a:solidFill>
                  <a:prstClr val="black"/>
                </a:solidFill>
              </a:rPr>
              <a:t>Con una interacción promedio de </a:t>
            </a:r>
            <a:r>
              <a:rPr lang="es-EC" sz="1400" dirty="0">
                <a:solidFill>
                  <a:srgbClr val="FF0000"/>
                </a:solidFill>
              </a:rPr>
              <a:t>2,500 </a:t>
            </a:r>
            <a:r>
              <a:rPr lang="es-EC" sz="1400" dirty="0">
                <a:solidFill>
                  <a:prstClr val="black"/>
                </a:solidFill>
              </a:rPr>
              <a:t>reacciones</a:t>
            </a:r>
          </a:p>
          <a:p>
            <a:pPr marL="120491" indent="-120491">
              <a:buFont typeface="Arial" panose="020B0604020202020204" pitchFamily="34" charset="0"/>
              <a:buChar char="•"/>
            </a:pPr>
            <a:r>
              <a:rPr lang="es-EC" sz="1400" dirty="0">
                <a:solidFill>
                  <a:prstClr val="black"/>
                </a:solidFill>
              </a:rPr>
              <a:t>Engagment del 8,2%</a:t>
            </a:r>
          </a:p>
          <a:p>
            <a:pPr marL="120491" indent="-120491">
              <a:buFont typeface="Arial" panose="020B0604020202020204" pitchFamily="34" charset="0"/>
              <a:buChar char="•"/>
            </a:pPr>
            <a:r>
              <a:rPr lang="es-EC" sz="1400" dirty="0">
                <a:solidFill>
                  <a:prstClr val="black"/>
                </a:solidFill>
              </a:rPr>
              <a:t>Alcance: 38,558 </a:t>
            </a:r>
          </a:p>
          <a:p>
            <a:endParaRPr lang="es-EC" sz="1400" dirty="0">
              <a:solidFill>
                <a:prstClr val="black"/>
              </a:solidFill>
            </a:endParaRPr>
          </a:p>
          <a:p>
            <a:r>
              <a:rPr lang="es-EC" sz="1400" dirty="0" err="1">
                <a:solidFill>
                  <a:prstClr val="black"/>
                </a:solidFill>
              </a:rPr>
              <a:t>Interacci</a:t>
            </a:r>
            <a:r>
              <a:rPr lang="es-ES" sz="1400" dirty="0" err="1">
                <a:solidFill>
                  <a:prstClr val="black"/>
                </a:solidFill>
              </a:rPr>
              <a:t>ón</a:t>
            </a:r>
            <a:r>
              <a:rPr lang="es-ES" sz="1400" dirty="0">
                <a:solidFill>
                  <a:prstClr val="black"/>
                </a:solidFill>
              </a:rPr>
              <a:t> más alta videos y fotos limpias con frases emotivas o contenido tradicional de la ciudad y transmisiones en vivo</a:t>
            </a:r>
            <a:endParaRPr lang="es-EC" sz="1400" dirty="0">
              <a:solidFill>
                <a:prstClr val="black"/>
              </a:solidFill>
            </a:endParaRPr>
          </a:p>
        </p:txBody>
      </p:sp>
      <p:sp>
        <p:nvSpPr>
          <p:cNvPr id="4" name="Marcador de número de diapositiva 3"/>
          <p:cNvSpPr>
            <a:spLocks noGrp="1"/>
          </p:cNvSpPr>
          <p:nvPr>
            <p:ph type="sldNum" sz="quarter" idx="12"/>
          </p:nvPr>
        </p:nvSpPr>
        <p:spPr/>
        <p:txBody>
          <a:bodyPr/>
          <a:lstStyle/>
          <a:p>
            <a:pPr>
              <a:defRPr/>
            </a:pPr>
            <a:fld id="{F1FAF5DD-4B4C-46BA-9A4B-B183961EFB20}" type="slidenum">
              <a:rPr lang="es-EC" altLang="es-EC" smtClean="0">
                <a:solidFill>
                  <a:prstClr val="black">
                    <a:tint val="75000"/>
                  </a:prstClr>
                </a:solidFill>
              </a:rPr>
              <a:pPr>
                <a:defRPr/>
              </a:pPr>
              <a:t>66</a:t>
            </a:fld>
            <a:endParaRPr lang="es-EC" altLang="es-EC">
              <a:solidFill>
                <a:prstClr val="black">
                  <a:tint val="75000"/>
                </a:prstClr>
              </a:solidFill>
            </a:endParaRPr>
          </a:p>
        </p:txBody>
      </p:sp>
      <p:sp>
        <p:nvSpPr>
          <p:cNvPr id="11" name="Rectángulo 10"/>
          <p:cNvSpPr/>
          <p:nvPr/>
        </p:nvSpPr>
        <p:spPr>
          <a:xfrm>
            <a:off x="7195990" y="3248664"/>
            <a:ext cx="1885088" cy="3323987"/>
          </a:xfrm>
          <a:prstGeom prst="rect">
            <a:avLst/>
          </a:prstGeom>
        </p:spPr>
        <p:txBody>
          <a:bodyPr wrap="square">
            <a:spAutoFit/>
          </a:bodyPr>
          <a:lstStyle/>
          <a:p>
            <a:pPr marL="120491" indent="-120491">
              <a:buFont typeface="Arial" panose="020B0604020202020204" pitchFamily="34" charset="0"/>
              <a:buChar char="•"/>
            </a:pPr>
            <a:r>
              <a:rPr lang="es-EC" sz="1400" dirty="0">
                <a:solidFill>
                  <a:srgbClr val="FF0000"/>
                </a:solidFill>
              </a:rPr>
              <a:t>3,905 </a:t>
            </a:r>
            <a:r>
              <a:rPr lang="es-EC" sz="1400" dirty="0">
                <a:solidFill>
                  <a:prstClr val="black"/>
                </a:solidFill>
              </a:rPr>
              <a:t>seguidores en esta red social.</a:t>
            </a:r>
          </a:p>
          <a:p>
            <a:pPr marL="120491" indent="-120491">
              <a:buFont typeface="Arial" panose="020B0604020202020204" pitchFamily="34" charset="0"/>
              <a:buChar char="•"/>
            </a:pPr>
            <a:r>
              <a:rPr lang="es-EC" sz="1400" dirty="0">
                <a:solidFill>
                  <a:prstClr val="black"/>
                </a:solidFill>
              </a:rPr>
              <a:t>Con una interacción promedio de 150</a:t>
            </a:r>
            <a:r>
              <a:rPr lang="es-EC" sz="1400" dirty="0">
                <a:solidFill>
                  <a:srgbClr val="FF0000"/>
                </a:solidFill>
              </a:rPr>
              <a:t> </a:t>
            </a:r>
            <a:r>
              <a:rPr lang="es-EC" sz="1400" dirty="0">
                <a:solidFill>
                  <a:prstClr val="black"/>
                </a:solidFill>
              </a:rPr>
              <a:t>reacciones</a:t>
            </a:r>
          </a:p>
          <a:p>
            <a:pPr marL="120491" indent="-120491">
              <a:buFont typeface="Arial" panose="020B0604020202020204" pitchFamily="34" charset="0"/>
              <a:buChar char="•"/>
            </a:pPr>
            <a:r>
              <a:rPr lang="es-EC" sz="1400" dirty="0">
                <a:solidFill>
                  <a:prstClr val="black"/>
                </a:solidFill>
              </a:rPr>
              <a:t>Engagment del 5,4%</a:t>
            </a:r>
          </a:p>
          <a:p>
            <a:pPr marL="120491" indent="-120491">
              <a:buFont typeface="Arial" panose="020B0604020202020204" pitchFamily="34" charset="0"/>
              <a:buChar char="•"/>
            </a:pPr>
            <a:r>
              <a:rPr lang="es-EC" sz="1400" dirty="0">
                <a:solidFill>
                  <a:prstClr val="black"/>
                </a:solidFill>
              </a:rPr>
              <a:t>Alcance: 600 </a:t>
            </a:r>
          </a:p>
          <a:p>
            <a:endParaRPr lang="es-EC" sz="1400" dirty="0">
              <a:solidFill>
                <a:prstClr val="black"/>
              </a:solidFill>
            </a:endParaRPr>
          </a:p>
          <a:p>
            <a:r>
              <a:rPr lang="es-EC" sz="1400" dirty="0" err="1">
                <a:solidFill>
                  <a:prstClr val="black"/>
                </a:solidFill>
              </a:rPr>
              <a:t>Interacci</a:t>
            </a:r>
            <a:r>
              <a:rPr lang="es-ES" sz="1400" dirty="0" err="1">
                <a:solidFill>
                  <a:prstClr val="black"/>
                </a:solidFill>
              </a:rPr>
              <a:t>ón</a:t>
            </a:r>
            <a:r>
              <a:rPr lang="es-ES" sz="1400" dirty="0">
                <a:solidFill>
                  <a:prstClr val="black"/>
                </a:solidFill>
              </a:rPr>
              <a:t> más alta videos y fotos limpias con frases emotivas o contenido tradicional de la ciudad</a:t>
            </a:r>
          </a:p>
          <a:p>
            <a:r>
              <a:rPr lang="es-ES" sz="1400" dirty="0">
                <a:solidFill>
                  <a:prstClr val="black"/>
                </a:solidFill>
              </a:rPr>
              <a:t> </a:t>
            </a:r>
          </a:p>
          <a:p>
            <a:r>
              <a:rPr lang="es-ES" sz="1400" dirty="0">
                <a:solidFill>
                  <a:prstClr val="black"/>
                </a:solidFill>
              </a:rPr>
              <a:t>Red en inglés</a:t>
            </a:r>
            <a:endParaRPr lang="es-EC" sz="1400" dirty="0">
              <a:solidFill>
                <a:prstClr val="black"/>
              </a:solidFill>
            </a:endParaRPr>
          </a:p>
        </p:txBody>
      </p:sp>
      <p:pic>
        <p:nvPicPr>
          <p:cNvPr id="3" name="Imagen 2"/>
          <p:cNvPicPr>
            <a:picLocks noChangeAspect="1"/>
          </p:cNvPicPr>
          <p:nvPr/>
        </p:nvPicPr>
        <p:blipFill>
          <a:blip r:embed="rId3"/>
          <a:stretch>
            <a:fillRect/>
          </a:stretch>
        </p:blipFill>
        <p:spPr>
          <a:xfrm>
            <a:off x="6585397" y="2267141"/>
            <a:ext cx="3106274" cy="964120"/>
          </a:xfrm>
          <a:prstGeom prst="rect">
            <a:avLst/>
          </a:prstGeom>
        </p:spPr>
      </p:pic>
      <p:pic>
        <p:nvPicPr>
          <p:cNvPr id="5" name="Imagen 4"/>
          <p:cNvPicPr>
            <a:picLocks noChangeAspect="1"/>
          </p:cNvPicPr>
          <p:nvPr/>
        </p:nvPicPr>
        <p:blipFill>
          <a:blip r:embed="rId4"/>
          <a:stretch>
            <a:fillRect/>
          </a:stretch>
        </p:blipFill>
        <p:spPr>
          <a:xfrm>
            <a:off x="2879854" y="2286460"/>
            <a:ext cx="3164632" cy="974447"/>
          </a:xfrm>
          <a:prstGeom prst="rect">
            <a:avLst/>
          </a:prstGeom>
        </p:spPr>
      </p:pic>
    </p:spTree>
    <p:extLst>
      <p:ext uri="{BB962C8B-B14F-4D97-AF65-F5344CB8AC3E}">
        <p14:creationId xmlns:p14="http://schemas.microsoft.com/office/powerpoint/2010/main" val="94783836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72843" y="954682"/>
            <a:ext cx="4436269" cy="559222"/>
          </a:xfrm>
        </p:spPr>
        <p:txBody>
          <a:bodyPr>
            <a:normAutofit fontScale="90000"/>
          </a:bodyPr>
          <a:lstStyle/>
          <a:p>
            <a:pPr algn="ctr"/>
            <a:r>
              <a:rPr lang="es-EC" b="1" dirty="0"/>
              <a:t>El destino Quito en Twitter: </a:t>
            </a:r>
          </a:p>
        </p:txBody>
      </p:sp>
      <p:sp>
        <p:nvSpPr>
          <p:cNvPr id="4" name="Título 1"/>
          <p:cNvSpPr txBox="1"/>
          <p:nvPr/>
        </p:nvSpPr>
        <p:spPr>
          <a:xfrm>
            <a:off x="1954081" y="2546256"/>
            <a:ext cx="2489854" cy="239355"/>
          </a:xfrm>
          <a:prstGeom prst="rect">
            <a:avLst/>
          </a:prstGeom>
        </p:spPr>
        <p:txBody>
          <a:bodyPr vert="horz" lIns="38576" tIns="19289" rIns="38576" bIns="19289"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1400" dirty="0">
                <a:solidFill>
                  <a:prstClr val="black"/>
                </a:solidFill>
              </a:rPr>
              <a:t>Twitter: @</a:t>
            </a:r>
            <a:r>
              <a:rPr lang="es-ES_tradnl" sz="1400" b="1" dirty="0" err="1">
                <a:solidFill>
                  <a:prstClr val="black"/>
                </a:solidFill>
              </a:rPr>
              <a:t>epmQuitoTurismo</a:t>
            </a:r>
            <a:r>
              <a:rPr lang="es-ES_tradnl" sz="1400" dirty="0">
                <a:solidFill>
                  <a:prstClr val="black"/>
                </a:solidFill>
              </a:rPr>
              <a:t/>
            </a:r>
            <a:br>
              <a:rPr lang="es-ES_tradnl" sz="1400" dirty="0">
                <a:solidFill>
                  <a:prstClr val="black"/>
                </a:solidFill>
              </a:rPr>
            </a:br>
            <a:endParaRPr lang="es-ES_tradnl" sz="1400" dirty="0">
              <a:solidFill>
                <a:prstClr val="black"/>
              </a:solidFill>
            </a:endParaRPr>
          </a:p>
        </p:txBody>
      </p:sp>
      <p:sp>
        <p:nvSpPr>
          <p:cNvPr id="5" name="Rectángulo 4"/>
          <p:cNvSpPr/>
          <p:nvPr/>
        </p:nvSpPr>
        <p:spPr>
          <a:xfrm>
            <a:off x="1954081" y="2832286"/>
            <a:ext cx="1755067" cy="2031325"/>
          </a:xfrm>
          <a:prstGeom prst="rect">
            <a:avLst/>
          </a:prstGeom>
        </p:spPr>
        <p:txBody>
          <a:bodyPr wrap="square">
            <a:spAutoFit/>
          </a:bodyPr>
          <a:lstStyle/>
          <a:p>
            <a:pPr marL="120491" indent="-120491">
              <a:buFont typeface="Arial" panose="020B0604020202020204" pitchFamily="34" charset="0"/>
              <a:buChar char="•"/>
            </a:pPr>
            <a:r>
              <a:rPr lang="es-EC" sz="1400" dirty="0">
                <a:solidFill>
                  <a:srgbClr val="FF0000"/>
                </a:solidFill>
              </a:rPr>
              <a:t>4.224 </a:t>
            </a:r>
            <a:r>
              <a:rPr lang="es-EC" sz="1400" dirty="0">
                <a:solidFill>
                  <a:prstClr val="black"/>
                </a:solidFill>
              </a:rPr>
              <a:t>seguidores en esta red social.</a:t>
            </a:r>
          </a:p>
          <a:p>
            <a:pPr marL="120491" indent="-120491">
              <a:buFont typeface="Arial" panose="020B0604020202020204" pitchFamily="34" charset="0"/>
              <a:buChar char="•"/>
            </a:pPr>
            <a:r>
              <a:rPr lang="es-EC" sz="1400" dirty="0">
                <a:solidFill>
                  <a:prstClr val="black"/>
                </a:solidFill>
              </a:rPr>
              <a:t>Con 5.000 impresiones (vistas) promedio por mes</a:t>
            </a:r>
          </a:p>
          <a:p>
            <a:pPr marL="120491" indent="-120491">
              <a:buFont typeface="Arial" panose="020B0604020202020204" pitchFamily="34" charset="0"/>
              <a:buChar char="•"/>
            </a:pPr>
            <a:r>
              <a:rPr lang="es-EC" sz="1400" dirty="0">
                <a:solidFill>
                  <a:prstClr val="black"/>
                </a:solidFill>
              </a:rPr>
              <a:t>Promedio de 60 Tweets por mes</a:t>
            </a:r>
          </a:p>
          <a:p>
            <a:pPr marL="120491" indent="-120491">
              <a:buFont typeface="Arial" panose="020B0604020202020204" pitchFamily="34" charset="0"/>
              <a:buChar char="•"/>
            </a:pPr>
            <a:r>
              <a:rPr lang="es-EC" sz="1400" dirty="0">
                <a:solidFill>
                  <a:prstClr val="black"/>
                </a:solidFill>
              </a:rPr>
              <a:t>Promedio de menciones: 40</a:t>
            </a:r>
          </a:p>
        </p:txBody>
      </p:sp>
      <p:sp>
        <p:nvSpPr>
          <p:cNvPr id="6" name="Título 1"/>
          <p:cNvSpPr txBox="1"/>
          <p:nvPr/>
        </p:nvSpPr>
        <p:spPr>
          <a:xfrm>
            <a:off x="5106194" y="2546256"/>
            <a:ext cx="1758629" cy="143104"/>
          </a:xfrm>
          <a:prstGeom prst="rect">
            <a:avLst/>
          </a:prstGeom>
        </p:spPr>
        <p:txBody>
          <a:bodyPr vert="horz" lIns="38576" tIns="19289" rIns="38576" bIns="19289"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1400" dirty="0">
                <a:solidFill>
                  <a:prstClr val="black"/>
                </a:solidFill>
              </a:rPr>
              <a:t>Twitter: </a:t>
            </a:r>
            <a:r>
              <a:rPr lang="es-ES_tradnl" sz="1400" b="1" dirty="0">
                <a:solidFill>
                  <a:prstClr val="black"/>
                </a:solidFill>
              </a:rPr>
              <a:t>@</a:t>
            </a:r>
            <a:r>
              <a:rPr lang="es-ES_tradnl" sz="1400" b="1" dirty="0" err="1">
                <a:solidFill>
                  <a:prstClr val="black"/>
                </a:solidFill>
              </a:rPr>
              <a:t>VisitaQuito</a:t>
            </a:r>
            <a:endParaRPr lang="es-ES_tradnl" sz="1400" b="1" dirty="0">
              <a:solidFill>
                <a:prstClr val="black"/>
              </a:solidFill>
            </a:endParaRPr>
          </a:p>
        </p:txBody>
      </p:sp>
      <p:sp>
        <p:nvSpPr>
          <p:cNvPr id="7" name="Rectángulo 6"/>
          <p:cNvSpPr/>
          <p:nvPr/>
        </p:nvSpPr>
        <p:spPr>
          <a:xfrm>
            <a:off x="4953383" y="2832286"/>
            <a:ext cx="2006975" cy="2833533"/>
          </a:xfrm>
          <a:prstGeom prst="rect">
            <a:avLst/>
          </a:prstGeom>
        </p:spPr>
        <p:txBody>
          <a:bodyPr wrap="square">
            <a:spAutoFit/>
          </a:bodyPr>
          <a:lstStyle/>
          <a:p>
            <a:pPr marL="120491" indent="-120491">
              <a:buFont typeface="Arial" panose="020B0604020202020204" pitchFamily="34" charset="0"/>
              <a:buChar char="•"/>
            </a:pPr>
            <a:r>
              <a:rPr lang="es-EC" sz="1400" dirty="0">
                <a:solidFill>
                  <a:srgbClr val="FF0000"/>
                </a:solidFill>
              </a:rPr>
              <a:t>119.604 </a:t>
            </a:r>
            <a:r>
              <a:rPr lang="es-EC" sz="1400" dirty="0">
                <a:solidFill>
                  <a:prstClr val="black"/>
                </a:solidFill>
              </a:rPr>
              <a:t>seguidores en esta red social.</a:t>
            </a:r>
          </a:p>
          <a:p>
            <a:pPr marL="120491" indent="-120491">
              <a:buFont typeface="Arial" panose="020B0604020202020204" pitchFamily="34" charset="0"/>
              <a:buChar char="•"/>
            </a:pPr>
            <a:r>
              <a:rPr lang="es-EC" sz="1400" dirty="0">
                <a:solidFill>
                  <a:prstClr val="black"/>
                </a:solidFill>
              </a:rPr>
              <a:t>Crecimiento promedio 700 seguidores por mes</a:t>
            </a:r>
          </a:p>
          <a:p>
            <a:pPr marL="120491" indent="-120491">
              <a:buFont typeface="Arial" panose="020B0604020202020204" pitchFamily="34" charset="0"/>
              <a:buChar char="•"/>
            </a:pPr>
            <a:r>
              <a:rPr lang="es-EC" sz="1400" dirty="0">
                <a:solidFill>
                  <a:prstClr val="black"/>
                </a:solidFill>
              </a:rPr>
              <a:t>Con 150.000 impresiones (vistas) promedio por mes</a:t>
            </a:r>
          </a:p>
          <a:p>
            <a:pPr marL="120491" indent="-120491">
              <a:buFont typeface="Arial" panose="020B0604020202020204" pitchFamily="34" charset="0"/>
              <a:buChar char="•"/>
            </a:pPr>
            <a:r>
              <a:rPr lang="es-EC" sz="1400" dirty="0">
                <a:solidFill>
                  <a:prstClr val="black"/>
                </a:solidFill>
              </a:rPr>
              <a:t>Promedio de 90 tweets por mes</a:t>
            </a:r>
          </a:p>
          <a:p>
            <a:pPr marL="120491" indent="-120491">
              <a:buFont typeface="Arial" panose="020B0604020202020204" pitchFamily="34" charset="0"/>
              <a:buChar char="•"/>
            </a:pPr>
            <a:r>
              <a:rPr lang="es-EC" sz="1400" dirty="0">
                <a:solidFill>
                  <a:prstClr val="black"/>
                </a:solidFill>
              </a:rPr>
              <a:t>Promedio de menciones: 220</a:t>
            </a:r>
          </a:p>
          <a:p>
            <a:endParaRPr lang="es-EC" sz="1013" dirty="0">
              <a:solidFill>
                <a:prstClr val="black"/>
              </a:solidFill>
            </a:endParaRPr>
          </a:p>
        </p:txBody>
      </p:sp>
      <p:sp>
        <p:nvSpPr>
          <p:cNvPr id="3" name="Marcador de número de diapositiva 2"/>
          <p:cNvSpPr>
            <a:spLocks noGrp="1"/>
          </p:cNvSpPr>
          <p:nvPr>
            <p:ph type="sldNum" sz="quarter" idx="12"/>
          </p:nvPr>
        </p:nvSpPr>
        <p:spPr/>
        <p:txBody>
          <a:bodyPr/>
          <a:lstStyle/>
          <a:p>
            <a:pPr>
              <a:defRPr/>
            </a:pPr>
            <a:fld id="{F1FAF5DD-4B4C-46BA-9A4B-B183961EFB20}" type="slidenum">
              <a:rPr lang="es-EC" altLang="es-EC" smtClean="0">
                <a:solidFill>
                  <a:prstClr val="black">
                    <a:tint val="75000"/>
                  </a:prstClr>
                </a:solidFill>
              </a:rPr>
              <a:pPr>
                <a:defRPr/>
              </a:pPr>
              <a:t>67</a:t>
            </a:fld>
            <a:endParaRPr lang="es-EC" altLang="es-EC">
              <a:solidFill>
                <a:prstClr val="black">
                  <a:tint val="75000"/>
                </a:prstClr>
              </a:solidFill>
            </a:endParaRPr>
          </a:p>
        </p:txBody>
      </p:sp>
      <p:sp>
        <p:nvSpPr>
          <p:cNvPr id="8" name="Título 1"/>
          <p:cNvSpPr txBox="1"/>
          <p:nvPr/>
        </p:nvSpPr>
        <p:spPr>
          <a:xfrm>
            <a:off x="7473512" y="2522829"/>
            <a:ext cx="2011682" cy="143104"/>
          </a:xfrm>
          <a:prstGeom prst="rect">
            <a:avLst/>
          </a:prstGeom>
        </p:spPr>
        <p:txBody>
          <a:bodyPr vert="horz" lIns="38576" tIns="19289" rIns="38576" bIns="19289"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1400" dirty="0">
                <a:solidFill>
                  <a:prstClr val="black"/>
                </a:solidFill>
              </a:rPr>
              <a:t>Twitter: @</a:t>
            </a:r>
            <a:r>
              <a:rPr lang="es-ES_tradnl" sz="1400" b="1" dirty="0" err="1">
                <a:solidFill>
                  <a:prstClr val="black"/>
                </a:solidFill>
              </a:rPr>
              <a:t>VisitQuito</a:t>
            </a:r>
            <a:endParaRPr lang="es-ES_tradnl" sz="1400" b="1" dirty="0">
              <a:solidFill>
                <a:prstClr val="black"/>
              </a:solidFill>
            </a:endParaRPr>
          </a:p>
        </p:txBody>
      </p:sp>
      <p:sp>
        <p:nvSpPr>
          <p:cNvPr id="9" name="Rectángulo 8"/>
          <p:cNvSpPr/>
          <p:nvPr/>
        </p:nvSpPr>
        <p:spPr>
          <a:xfrm>
            <a:off x="7473512" y="2832286"/>
            <a:ext cx="1875204" cy="2402645"/>
          </a:xfrm>
          <a:prstGeom prst="rect">
            <a:avLst/>
          </a:prstGeom>
        </p:spPr>
        <p:txBody>
          <a:bodyPr wrap="square">
            <a:spAutoFit/>
          </a:bodyPr>
          <a:lstStyle/>
          <a:p>
            <a:pPr marL="120491" indent="-120491">
              <a:buFont typeface="Arial" panose="020B0604020202020204" pitchFamily="34" charset="0"/>
              <a:buChar char="•"/>
            </a:pPr>
            <a:r>
              <a:rPr lang="es-EC" sz="1400" dirty="0">
                <a:solidFill>
                  <a:srgbClr val="FF0000"/>
                </a:solidFill>
              </a:rPr>
              <a:t>11.000 </a:t>
            </a:r>
            <a:r>
              <a:rPr lang="es-EC" sz="1400" dirty="0">
                <a:solidFill>
                  <a:prstClr val="black"/>
                </a:solidFill>
              </a:rPr>
              <a:t>seguidores en esta red social.</a:t>
            </a:r>
          </a:p>
          <a:p>
            <a:pPr marL="120491" indent="-120491">
              <a:buFont typeface="Arial" panose="020B0604020202020204" pitchFamily="34" charset="0"/>
              <a:buChar char="•"/>
            </a:pPr>
            <a:r>
              <a:rPr lang="es-EC" sz="1400" dirty="0">
                <a:solidFill>
                  <a:prstClr val="black"/>
                </a:solidFill>
              </a:rPr>
              <a:t>Red social en inglés</a:t>
            </a:r>
          </a:p>
          <a:p>
            <a:pPr marL="120491" indent="-120491">
              <a:buFont typeface="Arial" panose="020B0604020202020204" pitchFamily="34" charset="0"/>
              <a:buChar char="•"/>
            </a:pPr>
            <a:r>
              <a:rPr lang="es-EC" sz="1400" dirty="0">
                <a:solidFill>
                  <a:prstClr val="black"/>
                </a:solidFill>
              </a:rPr>
              <a:t>Con 10.000 impresiones (vistas) promedio por mes</a:t>
            </a:r>
          </a:p>
          <a:p>
            <a:pPr marL="120491" indent="-120491">
              <a:buFont typeface="Arial" panose="020B0604020202020204" pitchFamily="34" charset="0"/>
              <a:buChar char="•"/>
            </a:pPr>
            <a:r>
              <a:rPr lang="es-EC" sz="1400" dirty="0">
                <a:solidFill>
                  <a:prstClr val="black"/>
                </a:solidFill>
              </a:rPr>
              <a:t>Promedio de 90 tweets por mes</a:t>
            </a:r>
          </a:p>
          <a:p>
            <a:pPr marL="120491" indent="-120491">
              <a:buFont typeface="Arial" panose="020B0604020202020204" pitchFamily="34" charset="0"/>
              <a:buChar char="•"/>
            </a:pPr>
            <a:r>
              <a:rPr lang="es-EC" sz="1400" dirty="0">
                <a:solidFill>
                  <a:prstClr val="black"/>
                </a:solidFill>
              </a:rPr>
              <a:t>Promedio de menciones: </a:t>
            </a:r>
            <a:r>
              <a:rPr lang="es-EC" sz="1013" dirty="0">
                <a:solidFill>
                  <a:prstClr val="black"/>
                </a:solidFill>
              </a:rPr>
              <a:t>40</a:t>
            </a:r>
          </a:p>
          <a:p>
            <a:endParaRPr lang="es-EC" sz="1013" dirty="0">
              <a:solidFill>
                <a:prstClr val="black"/>
              </a:solidFill>
            </a:endParaRPr>
          </a:p>
        </p:txBody>
      </p:sp>
    </p:spTree>
    <p:extLst>
      <p:ext uri="{BB962C8B-B14F-4D97-AF65-F5344CB8AC3E}">
        <p14:creationId xmlns:p14="http://schemas.microsoft.com/office/powerpoint/2010/main" val="211256301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115127" y="1970839"/>
            <a:ext cx="6172200" cy="3394472"/>
          </a:xfrm>
        </p:spPr>
        <p:txBody>
          <a:bodyPr>
            <a:normAutofit fontScale="70000" lnSpcReduction="20000"/>
          </a:bodyPr>
          <a:lstStyle/>
          <a:p>
            <a:r>
              <a:rPr lang="es-ES_tradnl" dirty="0"/>
              <a:t>#</a:t>
            </a:r>
            <a:r>
              <a:rPr lang="es-ES_tradnl" dirty="0" err="1" smtClean="0"/>
              <a:t>MeetInQuito</a:t>
            </a:r>
            <a:r>
              <a:rPr lang="es-ES_tradnl" dirty="0" smtClean="0"/>
              <a:t> </a:t>
            </a:r>
            <a:r>
              <a:rPr lang="es-ES_tradnl" dirty="0"/>
              <a:t>-&gt; 2da tendencia </a:t>
            </a:r>
            <a:r>
              <a:rPr lang="es-ES_tradnl" dirty="0" smtClean="0"/>
              <a:t>local – 5ta nacional</a:t>
            </a:r>
            <a:endParaRPr lang="es-ES_tradnl" dirty="0"/>
          </a:p>
          <a:p>
            <a:r>
              <a:rPr lang="es-ES_tradnl" dirty="0" smtClean="0"/>
              <a:t>#Quito </a:t>
            </a:r>
            <a:r>
              <a:rPr lang="es-ES_tradnl" dirty="0"/>
              <a:t>-&gt; </a:t>
            </a:r>
            <a:r>
              <a:rPr lang="es-ES_tradnl" dirty="0" smtClean="0"/>
              <a:t>2da </a:t>
            </a:r>
            <a:r>
              <a:rPr lang="es-ES_tradnl" dirty="0"/>
              <a:t>tendencia </a:t>
            </a:r>
            <a:r>
              <a:rPr lang="es-ES_tradnl" dirty="0" smtClean="0"/>
              <a:t>local en Las Vegas</a:t>
            </a:r>
          </a:p>
          <a:p>
            <a:r>
              <a:rPr lang="es-ES_tradnl" dirty="0" smtClean="0"/>
              <a:t>#</a:t>
            </a:r>
            <a:r>
              <a:rPr lang="es-ES_tradnl" dirty="0" err="1" smtClean="0"/>
              <a:t>MeetInQuito</a:t>
            </a:r>
            <a:r>
              <a:rPr lang="es-ES_tradnl" dirty="0" smtClean="0"/>
              <a:t> -&gt; 6ta tendencia local</a:t>
            </a:r>
            <a:endParaRPr lang="es-ES_tradnl" dirty="0"/>
          </a:p>
          <a:p>
            <a:r>
              <a:rPr lang="es-ES_tradnl" dirty="0" smtClean="0"/>
              <a:t>#</a:t>
            </a:r>
            <a:r>
              <a:rPr lang="es-ES_tradnl" dirty="0" err="1" smtClean="0"/>
              <a:t>ViernesSanto</a:t>
            </a:r>
            <a:r>
              <a:rPr lang="es-ES_tradnl" dirty="0" smtClean="0"/>
              <a:t> </a:t>
            </a:r>
            <a:r>
              <a:rPr lang="es-ES_tradnl" dirty="0"/>
              <a:t>-&gt; 2da tendencia </a:t>
            </a:r>
            <a:r>
              <a:rPr lang="es-ES_tradnl" dirty="0" smtClean="0"/>
              <a:t>nacional</a:t>
            </a:r>
          </a:p>
          <a:p>
            <a:r>
              <a:rPr lang="es-ES_tradnl" dirty="0" smtClean="0"/>
              <a:t>#</a:t>
            </a:r>
            <a:r>
              <a:rPr lang="es-ES_tradnl" dirty="0" err="1" smtClean="0"/>
              <a:t>SemanaSantaQuito</a:t>
            </a:r>
            <a:r>
              <a:rPr lang="es-ES_tradnl" dirty="0" smtClean="0"/>
              <a:t> -&gt; 1era tendencia nacional</a:t>
            </a:r>
            <a:endParaRPr lang="es-ES_tradnl" dirty="0"/>
          </a:p>
          <a:p>
            <a:r>
              <a:rPr lang="es-ES_tradnl" dirty="0" smtClean="0"/>
              <a:t>#</a:t>
            </a:r>
            <a:r>
              <a:rPr lang="es-ES_tradnl" dirty="0" err="1" smtClean="0"/>
              <a:t>ProcesiónQuito</a:t>
            </a:r>
            <a:r>
              <a:rPr lang="es-ES_tradnl" dirty="0" smtClean="0"/>
              <a:t> </a:t>
            </a:r>
            <a:r>
              <a:rPr lang="es-ES_tradnl" dirty="0"/>
              <a:t>-&gt; </a:t>
            </a:r>
            <a:r>
              <a:rPr lang="es-ES_tradnl" dirty="0" smtClean="0"/>
              <a:t>2 tendencia nacional </a:t>
            </a:r>
            <a:endParaRPr lang="es-ES_tradnl" dirty="0"/>
          </a:p>
          <a:p>
            <a:r>
              <a:rPr lang="es-ES_tradnl" dirty="0" smtClean="0"/>
              <a:t>#</a:t>
            </a:r>
            <a:r>
              <a:rPr lang="es-ES_tradnl" dirty="0" err="1" smtClean="0"/>
              <a:t>VotaPorQuito</a:t>
            </a:r>
            <a:r>
              <a:rPr lang="es-ES_tradnl" dirty="0" smtClean="0"/>
              <a:t> </a:t>
            </a:r>
            <a:r>
              <a:rPr lang="es-ES_tradnl" dirty="0"/>
              <a:t>-&gt; 3 tendencia </a:t>
            </a:r>
            <a:r>
              <a:rPr lang="es-ES_tradnl" dirty="0" smtClean="0"/>
              <a:t>local</a:t>
            </a:r>
          </a:p>
          <a:p>
            <a:r>
              <a:rPr lang="es-ES_tradnl" dirty="0" smtClean="0"/>
              <a:t>#</a:t>
            </a:r>
            <a:r>
              <a:rPr lang="es-ES_tradnl" dirty="0" err="1" smtClean="0"/>
              <a:t>ProcesiónLuzQuito</a:t>
            </a:r>
            <a:r>
              <a:rPr lang="es-ES_tradnl" dirty="0" smtClean="0"/>
              <a:t> –&gt; 6 tendencia local  </a:t>
            </a:r>
          </a:p>
          <a:p>
            <a:r>
              <a:rPr lang="es-ES_tradnl" dirty="0" smtClean="0"/>
              <a:t>#</a:t>
            </a:r>
            <a:r>
              <a:rPr lang="es-ES_tradnl" dirty="0" err="1" smtClean="0"/>
              <a:t>NocheQuiteña</a:t>
            </a:r>
            <a:r>
              <a:rPr lang="es-ES_tradnl" dirty="0" smtClean="0"/>
              <a:t>: </a:t>
            </a:r>
            <a:r>
              <a:rPr lang="es-ES_tradnl" dirty="0"/>
              <a:t>4</a:t>
            </a:r>
            <a:r>
              <a:rPr lang="es-ES_tradnl" dirty="0" smtClean="0"/>
              <a:t> tendencia nacional</a:t>
            </a:r>
          </a:p>
          <a:p>
            <a:r>
              <a:rPr lang="es-ES_tradnl" dirty="0" smtClean="0"/>
              <a:t>Más de 20 coberturas en vivo de eventos </a:t>
            </a:r>
          </a:p>
          <a:p>
            <a:endParaRPr lang="es-ES_tradnl" dirty="0"/>
          </a:p>
          <a:p>
            <a:pPr marL="0" indent="0">
              <a:buNone/>
            </a:pPr>
            <a:endParaRPr lang="es-ES_tradnl" dirty="0"/>
          </a:p>
          <a:p>
            <a:endParaRPr lang="es-ES_tradnl" dirty="0"/>
          </a:p>
        </p:txBody>
      </p:sp>
      <p:sp>
        <p:nvSpPr>
          <p:cNvPr id="4" name="Título 1"/>
          <p:cNvSpPr>
            <a:spLocks noGrp="1"/>
          </p:cNvSpPr>
          <p:nvPr>
            <p:ph type="title"/>
          </p:nvPr>
        </p:nvSpPr>
        <p:spPr>
          <a:xfrm>
            <a:off x="3138489" y="944724"/>
            <a:ext cx="5915025" cy="594066"/>
          </a:xfrm>
        </p:spPr>
        <p:txBody>
          <a:bodyPr>
            <a:normAutofit fontScale="90000"/>
          </a:bodyPr>
          <a:lstStyle/>
          <a:p>
            <a:pPr algn="ctr"/>
            <a:r>
              <a:rPr lang="es-EC" b="1" dirty="0" smtClean="0"/>
              <a:t>Imponemos tendencias en las RS</a:t>
            </a:r>
            <a:endParaRPr lang="es-EC" b="1" dirty="0"/>
          </a:p>
        </p:txBody>
      </p:sp>
    </p:spTree>
    <p:extLst>
      <p:ext uri="{BB962C8B-B14F-4D97-AF65-F5344CB8AC3E}">
        <p14:creationId xmlns:p14="http://schemas.microsoft.com/office/powerpoint/2010/main" val="35095453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2313933" y="967132"/>
            <a:ext cx="7199799" cy="646331"/>
          </a:xfrm>
          <a:prstGeom prst="rect">
            <a:avLst/>
          </a:prstGeom>
          <a:noFill/>
        </p:spPr>
        <p:txBody>
          <a:bodyPr wrap="square" rtlCol="0">
            <a:spAutoFit/>
          </a:bodyPr>
          <a:lstStyle/>
          <a:p>
            <a:pPr algn="ctr"/>
            <a:r>
              <a:rPr lang="es-EC" b="1" dirty="0">
                <a:latin typeface="Helvetica" panose="020B0504020202030204" pitchFamily="34" charset="0"/>
              </a:rPr>
              <a:t>Diseño, como herramienta que comunica</a:t>
            </a:r>
            <a:br>
              <a:rPr lang="es-EC" b="1" dirty="0">
                <a:latin typeface="Helvetica" panose="020B0504020202030204" pitchFamily="34" charset="0"/>
              </a:rPr>
            </a:br>
            <a:r>
              <a:rPr lang="es-EC" b="1" dirty="0">
                <a:latin typeface="Helvetica" panose="020B0504020202030204" pitchFamily="34" charset="0"/>
              </a:rPr>
              <a:t> lo institucional y promocional</a:t>
            </a:r>
          </a:p>
        </p:txBody>
      </p:sp>
      <p:sp>
        <p:nvSpPr>
          <p:cNvPr id="6" name="AutoShape 2" descr="https://files.slack.com/files-pri/T0JT51Z61-F1N9X2Q80/postales_wta132.jpg"/>
          <p:cNvSpPr>
            <a:spLocks noChangeAspect="1" noChangeArrowheads="1"/>
          </p:cNvSpPr>
          <p:nvPr/>
        </p:nvSpPr>
        <p:spPr bwMode="auto">
          <a:xfrm>
            <a:off x="2754511" y="1418929"/>
            <a:ext cx="171450" cy="17145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51435" tIns="25718" rIns="51435" bIns="25718" numCol="1" anchor="t" anchorCtr="0" compatLnSpc="1"/>
          <a:lstStyle/>
          <a:p>
            <a:endParaRPr lang="es-EC" sz="1350"/>
          </a:p>
        </p:txBody>
      </p:sp>
      <p:sp>
        <p:nvSpPr>
          <p:cNvPr id="9" name="AutoShape 4" descr="https://files.slack.com/files-pri/T0JT51Z61-F1N9X2Q80/postales_wta132.jpg"/>
          <p:cNvSpPr>
            <a:spLocks noChangeAspect="1" noChangeArrowheads="1"/>
          </p:cNvSpPr>
          <p:nvPr/>
        </p:nvSpPr>
        <p:spPr bwMode="auto">
          <a:xfrm>
            <a:off x="2840236" y="1504654"/>
            <a:ext cx="171450" cy="17145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51435" tIns="25718" rIns="51435" bIns="25718" numCol="1" anchor="t" anchorCtr="0" compatLnSpc="1"/>
          <a:lstStyle/>
          <a:p>
            <a:endParaRPr lang="es-EC" sz="1350"/>
          </a:p>
        </p:txBody>
      </p:sp>
      <p:sp>
        <p:nvSpPr>
          <p:cNvPr id="12" name="CuadroTexto 11"/>
          <p:cNvSpPr txBox="1"/>
          <p:nvPr/>
        </p:nvSpPr>
        <p:spPr>
          <a:xfrm>
            <a:off x="2739547" y="5469486"/>
            <a:ext cx="6328254" cy="507831"/>
          </a:xfrm>
          <a:prstGeom prst="rect">
            <a:avLst/>
          </a:prstGeom>
          <a:solidFill>
            <a:schemeClr val="bg2"/>
          </a:solidFill>
        </p:spPr>
        <p:txBody>
          <a:bodyPr wrap="square" rtlCol="0">
            <a:spAutoFit/>
          </a:bodyPr>
          <a:lstStyle/>
          <a:p>
            <a:pPr marL="193040" indent="-193040">
              <a:buFont typeface="Arial" panose="020B0604020202020204" pitchFamily="34" charset="0"/>
              <a:buChar char="•"/>
            </a:pPr>
            <a:r>
              <a:rPr lang="es-EC" sz="1350" b="1" dirty="0"/>
              <a:t>Más de 60 piezas diseñadas para difundir y promocionar a Quito: informativos, stands, imágenes para redes sociales, adaptaciones, logos, entre otros.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6394" y="2048377"/>
            <a:ext cx="1790237" cy="2424363"/>
          </a:xfrm>
          <a:prstGeom prst="rect">
            <a:avLst/>
          </a:prstGeom>
        </p:spPr>
      </p:pic>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3906" y="1714504"/>
            <a:ext cx="2923676" cy="1461839"/>
          </a:xfrm>
          <a:prstGeom prst="rect">
            <a:avLst/>
          </a:prstGeom>
        </p:spPr>
      </p:pic>
      <p:pic>
        <p:nvPicPr>
          <p:cNvPr id="13" name="Imagen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0986" y="3387241"/>
            <a:ext cx="3129715" cy="1559810"/>
          </a:xfrm>
          <a:prstGeom prst="rect">
            <a:avLst/>
          </a:prstGeom>
        </p:spPr>
      </p:pic>
      <p:pic>
        <p:nvPicPr>
          <p:cNvPr id="16" name="Imagen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29178" y="1658645"/>
            <a:ext cx="2183003" cy="2183003"/>
          </a:xfrm>
          <a:prstGeom prst="rect">
            <a:avLst/>
          </a:prstGeom>
        </p:spPr>
      </p:pic>
      <p:pic>
        <p:nvPicPr>
          <p:cNvPr id="17" name="Imagen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56987" y="4035420"/>
            <a:ext cx="3429000" cy="1176586"/>
          </a:xfrm>
          <a:prstGeom prst="rect">
            <a:avLst/>
          </a:prstGeom>
        </p:spPr>
      </p:pic>
    </p:spTree>
    <p:extLst>
      <p:ext uri="{BB962C8B-B14F-4D97-AF65-F5344CB8AC3E}">
        <p14:creationId xmlns:p14="http://schemas.microsoft.com/office/powerpoint/2010/main" val="5257947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Conectividad</a:t>
            </a:r>
            <a:endParaRPr lang="es-EC" dirty="0"/>
          </a:p>
        </p:txBody>
      </p:sp>
      <p:sp>
        <p:nvSpPr>
          <p:cNvPr id="3" name="Marcador de contenido 2"/>
          <p:cNvSpPr>
            <a:spLocks noGrp="1"/>
          </p:cNvSpPr>
          <p:nvPr>
            <p:ph idx="1"/>
          </p:nvPr>
        </p:nvSpPr>
        <p:spPr/>
        <p:txBody>
          <a:bodyPr>
            <a:normAutofit/>
          </a:bodyPr>
          <a:lstStyle/>
          <a:p>
            <a:r>
              <a:rPr lang="es-ES" dirty="0" smtClean="0"/>
              <a:t>Reuniones con instituciones relacionadas a conectividad aérea</a:t>
            </a:r>
          </a:p>
          <a:p>
            <a:r>
              <a:rPr lang="es-ES" dirty="0"/>
              <a:t>Participación en feria </a:t>
            </a:r>
            <a:r>
              <a:rPr lang="es-ES" dirty="0" err="1"/>
              <a:t>Routes</a:t>
            </a:r>
            <a:r>
              <a:rPr lang="es-ES" dirty="0"/>
              <a:t> </a:t>
            </a:r>
            <a:r>
              <a:rPr lang="es-ES" dirty="0" err="1"/>
              <a:t>Americas</a:t>
            </a:r>
            <a:r>
              <a:rPr lang="es-ES" dirty="0"/>
              <a:t> - USA</a:t>
            </a:r>
          </a:p>
          <a:p>
            <a:pPr lvl="1"/>
            <a:r>
              <a:rPr lang="es-ES" dirty="0" smtClean="0"/>
              <a:t>Reuniones </a:t>
            </a:r>
            <a:r>
              <a:rPr lang="es-ES" dirty="0"/>
              <a:t>con aerolíneas interesadas en el destino Quito  : Gol  ( Sao Paulo) ,  </a:t>
            </a:r>
            <a:r>
              <a:rPr lang="es-ES" dirty="0" err="1"/>
              <a:t>Sky</a:t>
            </a:r>
            <a:r>
              <a:rPr lang="es-ES" dirty="0"/>
              <a:t> ( Santiago de Chile)  ,</a:t>
            </a:r>
            <a:r>
              <a:rPr lang="es-ES" dirty="0" err="1"/>
              <a:t>Volaris</a:t>
            </a:r>
            <a:r>
              <a:rPr lang="es-ES" dirty="0"/>
              <a:t> ( Costa Rica) ,, </a:t>
            </a:r>
            <a:r>
              <a:rPr lang="es-ES" dirty="0" err="1"/>
              <a:t>Interjet</a:t>
            </a:r>
            <a:r>
              <a:rPr lang="es-ES" dirty="0"/>
              <a:t> ,  </a:t>
            </a:r>
            <a:r>
              <a:rPr lang="es-ES" dirty="0" err="1"/>
              <a:t>Southwest</a:t>
            </a:r>
            <a:r>
              <a:rPr lang="es-ES" dirty="0"/>
              <a:t>, </a:t>
            </a:r>
            <a:r>
              <a:rPr lang="es-ES" dirty="0" err="1"/>
              <a:t>Norwegian</a:t>
            </a:r>
            <a:r>
              <a:rPr lang="es-ES" dirty="0"/>
              <a:t> </a:t>
            </a:r>
            <a:r>
              <a:rPr lang="es-ES" dirty="0" err="1"/>
              <a:t>etc</a:t>
            </a:r>
            <a:endParaRPr lang="es-ES" dirty="0" smtClean="0"/>
          </a:p>
          <a:p>
            <a:r>
              <a:rPr lang="es-ES" dirty="0" smtClean="0"/>
              <a:t>Captación </a:t>
            </a:r>
            <a:r>
              <a:rPr lang="es-ES" dirty="0"/>
              <a:t>del evento </a:t>
            </a:r>
            <a:r>
              <a:rPr lang="es-ES" dirty="0" err="1"/>
              <a:t>Routes</a:t>
            </a:r>
            <a:r>
              <a:rPr lang="es-ES" dirty="0"/>
              <a:t> </a:t>
            </a:r>
            <a:r>
              <a:rPr lang="es-ES" dirty="0" err="1"/>
              <a:t>Americas</a:t>
            </a:r>
            <a:r>
              <a:rPr lang="es-ES" dirty="0"/>
              <a:t> para la ciudad de </a:t>
            </a:r>
            <a:r>
              <a:rPr lang="es-ES" dirty="0" smtClean="0"/>
              <a:t>Quito.- 13 </a:t>
            </a:r>
            <a:r>
              <a:rPr lang="es-ES" dirty="0"/>
              <a:t>– 15 de febrero 2018 </a:t>
            </a:r>
            <a:endParaRPr lang="es-EC" dirty="0"/>
          </a:p>
        </p:txBody>
      </p:sp>
      <p:pic>
        <p:nvPicPr>
          <p:cNvPr id="5" name="Imagen 8"/>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869574" y="523877"/>
            <a:ext cx="1008062" cy="1008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0527001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74355" y="954158"/>
            <a:ext cx="4295800" cy="2415208"/>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4355" y="3546614"/>
            <a:ext cx="4295800" cy="1841057"/>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9996" y="954157"/>
            <a:ext cx="4084982" cy="4084982"/>
          </a:xfrm>
          <a:prstGeom prst="rect">
            <a:avLst/>
          </a:prstGeom>
        </p:spPr>
      </p:pic>
    </p:spTree>
    <p:extLst>
      <p:ext uri="{BB962C8B-B14F-4D97-AF65-F5344CB8AC3E}">
        <p14:creationId xmlns:p14="http://schemas.microsoft.com/office/powerpoint/2010/main" val="35920469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3215680" y="1700808"/>
            <a:ext cx="5867400" cy="3136900"/>
          </a:xfrm>
          <a:prstGeom prst="rect">
            <a:avLst/>
          </a:prstGeom>
          <a:noFill/>
          <a:ln w="9360" cap="sq">
            <a:solidFill>
              <a:srgbClr val="4F81BD"/>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lnSpc>
                <a:spcPct val="84000"/>
              </a:lnSpc>
              <a:spcBef>
                <a:spcPts val="142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DejaVu Sans" panose="020B0603030804020204" pitchFamily="34" charset="0"/>
              </a:defRPr>
            </a:lvl1pPr>
            <a:lvl2pPr>
              <a:lnSpc>
                <a:spcPct val="84000"/>
              </a:lnSpc>
              <a:spcBef>
                <a:spcPts val="113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2pPr>
            <a:lvl3pPr>
              <a:lnSpc>
                <a:spcPct val="84000"/>
              </a:lnSpc>
              <a:spcBef>
                <a:spcPts val="8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3pPr>
            <a:lvl4pPr>
              <a:lnSpc>
                <a:spcPct val="84000"/>
              </a:lnSpc>
              <a:spcBef>
                <a:spcPts val="575"/>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panose="020B0603030804020204" pitchFamily="34" charset="0"/>
              </a:defRPr>
            </a:lvl4pPr>
            <a:lvl5pPr>
              <a:lnSpc>
                <a:spcPct val="84000"/>
              </a:lnSpc>
              <a:spcBef>
                <a:spcPts val="288"/>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ts val="288"/>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100000"/>
              </a:lnSpc>
              <a:spcBef>
                <a:spcPct val="0"/>
              </a:spcBef>
              <a:buClrTx/>
              <a:buFontTx/>
              <a:buNone/>
            </a:pPr>
            <a:r>
              <a:rPr lang="es-EC" altLang="es-EC" sz="4800" b="1" dirty="0">
                <a:latin typeface="Calibri" panose="020F0502020204030204" pitchFamily="34" charset="0"/>
              </a:rPr>
              <a:t>Gestión </a:t>
            </a:r>
          </a:p>
          <a:p>
            <a:pPr algn="ctr" eaLnBrk="1" hangingPunct="1">
              <a:lnSpc>
                <a:spcPct val="100000"/>
              </a:lnSpc>
              <a:spcBef>
                <a:spcPct val="0"/>
              </a:spcBef>
              <a:buClrTx/>
              <a:buFontTx/>
              <a:buNone/>
            </a:pPr>
            <a:r>
              <a:rPr lang="es-EC" altLang="es-EC" sz="4800" b="1" dirty="0">
                <a:latin typeface="Calibri" panose="020F0502020204030204" pitchFamily="34" charset="0"/>
              </a:rPr>
              <a:t>DESARROLLO</a:t>
            </a:r>
            <a:endParaRPr lang="es-EC" altLang="es-EC" sz="4800" b="1" dirty="0">
              <a:latin typeface="Calibri" panose="020F0502020204030204" pitchFamily="34" charset="0"/>
            </a:endParaRPr>
          </a:p>
          <a:p>
            <a:pPr algn="ctr" eaLnBrk="1" hangingPunct="1">
              <a:lnSpc>
                <a:spcPct val="100000"/>
              </a:lnSpc>
              <a:spcBef>
                <a:spcPct val="0"/>
              </a:spcBef>
              <a:buClrTx/>
              <a:buFontTx/>
              <a:buNone/>
            </a:pPr>
            <a:r>
              <a:rPr lang="es-EC" altLang="es-EC" sz="4800" b="1" dirty="0">
                <a:latin typeface="Calibri" panose="020F0502020204030204" pitchFamily="34" charset="0"/>
              </a:rPr>
              <a:t>2017</a:t>
            </a:r>
            <a:endParaRPr lang="es-EC" altLang="es-EC" sz="4800" b="1" dirty="0">
              <a:latin typeface="Calibri" panose="020F0502020204030204" pitchFamily="34" charset="0"/>
            </a:endParaRPr>
          </a:p>
        </p:txBody>
      </p:sp>
      <p:sp>
        <p:nvSpPr>
          <p:cNvPr id="2" name="Rectángulo 1"/>
          <p:cNvSpPr/>
          <p:nvPr/>
        </p:nvSpPr>
        <p:spPr>
          <a:xfrm>
            <a:off x="1636530" y="6255547"/>
            <a:ext cx="2045175"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ctr"/>
            <a:r>
              <a:rPr lang="es-EC" dirty="0"/>
              <a:t>CLÚSTER TURÍSTICO</a:t>
            </a:r>
          </a:p>
        </p:txBody>
      </p:sp>
    </p:spTree>
    <p:extLst>
      <p:ext uri="{BB962C8B-B14F-4D97-AF65-F5344CB8AC3E}">
        <p14:creationId xmlns:p14="http://schemas.microsoft.com/office/powerpoint/2010/main" val="266291836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contenido"/>
          <p:cNvSpPr txBox="1">
            <a:spLocks/>
          </p:cNvSpPr>
          <p:nvPr/>
        </p:nvSpPr>
        <p:spPr bwMode="auto">
          <a:xfrm>
            <a:off x="1521600" y="4395789"/>
            <a:ext cx="9144000" cy="1469791"/>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a:spcBef>
                <a:spcPct val="20000"/>
              </a:spcBef>
              <a:defRPr/>
            </a:pPr>
            <a:r>
              <a:rPr lang="es-EC" b="1" dirty="0"/>
              <a:t>Total </a:t>
            </a:r>
            <a:r>
              <a:rPr lang="es-EC" b="1" kern="0" dirty="0">
                <a:solidFill>
                  <a:schemeClr val="bg1"/>
                </a:solidFill>
              </a:rPr>
              <a:t>131.021</a:t>
            </a:r>
            <a:r>
              <a:rPr lang="es-EC" b="1" dirty="0"/>
              <a:t> </a:t>
            </a:r>
            <a:r>
              <a:rPr lang="es-EC" b="1" dirty="0"/>
              <a:t>visitantes atendidos en todos las Oficinas de </a:t>
            </a:r>
            <a:r>
              <a:rPr lang="es-EC" b="1" dirty="0"/>
              <a:t>Información durante el período comprendido entre enero y diciembre de 2017.</a:t>
            </a:r>
          </a:p>
          <a:p>
            <a:pPr lvl="0" algn="ctr">
              <a:spcBef>
                <a:spcPct val="20000"/>
              </a:spcBef>
              <a:defRPr/>
            </a:pPr>
            <a:r>
              <a:rPr lang="es-EC" kern="0" dirty="0">
                <a:solidFill>
                  <a:schemeClr val="bg1"/>
                </a:solidFill>
              </a:rPr>
              <a:t>Se atendió </a:t>
            </a:r>
            <a:r>
              <a:rPr lang="es-EC" kern="0" dirty="0">
                <a:solidFill>
                  <a:schemeClr val="bg1"/>
                </a:solidFill>
              </a:rPr>
              <a:t>un total de 10.416 </a:t>
            </a:r>
            <a:r>
              <a:rPr lang="es-EC" kern="0" dirty="0">
                <a:solidFill>
                  <a:schemeClr val="bg1"/>
                </a:solidFill>
              </a:rPr>
              <a:t>visitantes </a:t>
            </a:r>
            <a:r>
              <a:rPr lang="es-EC" kern="0" dirty="0">
                <a:solidFill>
                  <a:schemeClr val="bg1"/>
                </a:solidFill>
              </a:rPr>
              <a:t>en las cuatro oficinas de </a:t>
            </a:r>
            <a:r>
              <a:rPr lang="es-EC" kern="0" dirty="0">
                <a:solidFill>
                  <a:schemeClr val="bg1"/>
                </a:solidFill>
              </a:rPr>
              <a:t>Información en el mes de diciembre, </a:t>
            </a:r>
            <a:r>
              <a:rPr lang="es-EC" kern="0" dirty="0">
                <a:solidFill>
                  <a:schemeClr val="bg1"/>
                </a:solidFill>
              </a:rPr>
              <a:t>con un decrecimiento del 7% en relación a noviembre 2017 y un incremento del  11% en relación a diciembre  del año </a:t>
            </a:r>
            <a:r>
              <a:rPr lang="es-EC" kern="0" dirty="0">
                <a:solidFill>
                  <a:schemeClr val="bg1"/>
                </a:solidFill>
              </a:rPr>
              <a:t>2016</a:t>
            </a:r>
            <a:r>
              <a:rPr lang="es-EC" b="1" dirty="0"/>
              <a:t>.</a:t>
            </a:r>
            <a:endParaRPr lang="es-EC" kern="0" dirty="0">
              <a:solidFill>
                <a:schemeClr val="bg1"/>
              </a:solidFill>
            </a:endParaRPr>
          </a:p>
        </p:txBody>
      </p:sp>
      <p:sp>
        <p:nvSpPr>
          <p:cNvPr id="3079" name="AutoShape 2" descr="https://mail.quito-turismo.gob.ec/service/home/~/?auth=co&amp;loc=es&amp;id=25112&amp;part=2"/>
          <p:cNvSpPr>
            <a:spLocks noChangeAspect="1" noChangeArrowheads="1"/>
          </p:cNvSpPr>
          <p:nvPr/>
        </p:nvSpPr>
        <p:spPr bwMode="auto">
          <a:xfrm>
            <a:off x="1679576" y="-4052888"/>
            <a:ext cx="6334125" cy="8448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s-EC" altLang="es-EC" sz="1800">
              <a:latin typeface="Arial" panose="020B0604020202020204" pitchFamily="34" charset="0"/>
            </a:endParaRPr>
          </a:p>
        </p:txBody>
      </p:sp>
      <p:sp>
        <p:nvSpPr>
          <p:cNvPr id="3080" name="AutoShape 4" descr="https://mail.quito-turismo.gob.ec/service/home/~/?auth=co&amp;loc=es&amp;id=25112&amp;part=2"/>
          <p:cNvSpPr>
            <a:spLocks noChangeAspect="1" noChangeArrowheads="1"/>
          </p:cNvSpPr>
          <p:nvPr/>
        </p:nvSpPr>
        <p:spPr bwMode="auto">
          <a:xfrm>
            <a:off x="1679576" y="-4052888"/>
            <a:ext cx="6334125" cy="8448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s-EC" altLang="es-EC" sz="1800">
              <a:latin typeface="Arial" panose="020B0604020202020204" pitchFamily="34" charset="0"/>
            </a:endParaRPr>
          </a:p>
        </p:txBody>
      </p:sp>
      <p:pic>
        <p:nvPicPr>
          <p:cNvPr id="3081"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78526" y="1286521"/>
            <a:ext cx="3007750" cy="30463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2" name="Tabla 1"/>
          <p:cNvGraphicFramePr>
            <a:graphicFrameLocks noGrp="1"/>
          </p:cNvGraphicFramePr>
          <p:nvPr>
            <p:extLst/>
          </p:nvPr>
        </p:nvGraphicFramePr>
        <p:xfrm>
          <a:off x="6040627" y="2085181"/>
          <a:ext cx="4232086" cy="1854200"/>
        </p:xfrm>
        <a:graphic>
          <a:graphicData uri="http://schemas.openxmlformats.org/drawingml/2006/table">
            <a:tbl>
              <a:tblPr firstRow="1" bandRow="1">
                <a:tableStyleId>{5C22544A-7EE6-4342-B048-85BDC9FD1C3A}</a:tableStyleId>
              </a:tblPr>
              <a:tblGrid>
                <a:gridCol w="2116043"/>
                <a:gridCol w="2116043"/>
              </a:tblGrid>
              <a:tr h="370840">
                <a:tc gridSpan="2">
                  <a:txBody>
                    <a:bodyPr/>
                    <a:lstStyle/>
                    <a:p>
                      <a:pPr algn="ctr"/>
                      <a:r>
                        <a:rPr lang="es-EC" sz="1400" dirty="0" smtClean="0"/>
                        <a:t>ENERO – DICIEMBRE</a:t>
                      </a:r>
                      <a:r>
                        <a:rPr lang="es-EC" sz="1400" baseline="0" dirty="0" smtClean="0"/>
                        <a:t> 2017</a:t>
                      </a:r>
                      <a:endParaRPr lang="es-EC" sz="1400" dirty="0"/>
                    </a:p>
                  </a:txBody>
                  <a:tcPr/>
                </a:tc>
                <a:tc hMerge="1">
                  <a:txBody>
                    <a:bodyPr/>
                    <a:lstStyle/>
                    <a:p>
                      <a:endParaRPr lang="es-EC" dirty="0"/>
                    </a:p>
                  </a:txBody>
                  <a:tcPr/>
                </a:tc>
              </a:tr>
              <a:tr h="370840">
                <a:tc>
                  <a:txBody>
                    <a:bodyPr/>
                    <a:lstStyle/>
                    <a:p>
                      <a:r>
                        <a:rPr lang="es-EC" sz="1400" dirty="0" smtClean="0"/>
                        <a:t>Aeropuerto</a:t>
                      </a:r>
                      <a:endParaRPr lang="es-EC" sz="1400" dirty="0"/>
                    </a:p>
                  </a:txBody>
                  <a:tcPr/>
                </a:tc>
                <a:tc>
                  <a:txBody>
                    <a:bodyPr/>
                    <a:lstStyle/>
                    <a:p>
                      <a:r>
                        <a:rPr lang="es-EC" sz="1400" dirty="0" smtClean="0"/>
                        <a:t>36.753 visitantes</a:t>
                      </a:r>
                      <a:endParaRPr lang="es-EC" sz="1400" dirty="0"/>
                    </a:p>
                  </a:txBody>
                  <a:tcPr/>
                </a:tc>
              </a:tr>
              <a:tr h="370840">
                <a:tc>
                  <a:txBody>
                    <a:bodyPr/>
                    <a:lstStyle/>
                    <a:p>
                      <a:r>
                        <a:rPr lang="es-EC" sz="1400" dirty="0" err="1" smtClean="0"/>
                        <a:t>Visitor</a:t>
                      </a:r>
                      <a:r>
                        <a:rPr lang="es-EC" sz="1400" dirty="0" smtClean="0"/>
                        <a:t> Center Quinde</a:t>
                      </a:r>
                      <a:endParaRPr lang="es-EC" sz="1400" dirty="0"/>
                    </a:p>
                  </a:txBody>
                  <a:tcPr/>
                </a:tc>
                <a:tc>
                  <a:txBody>
                    <a:bodyPr/>
                    <a:lstStyle/>
                    <a:p>
                      <a:r>
                        <a:rPr lang="es-EC" sz="1400" dirty="0" smtClean="0"/>
                        <a:t>38.301 visitantes</a:t>
                      </a:r>
                      <a:endParaRPr lang="es-EC" sz="1400" dirty="0"/>
                    </a:p>
                  </a:txBody>
                  <a:tcPr/>
                </a:tc>
              </a:tr>
              <a:tr h="370840">
                <a:tc>
                  <a:txBody>
                    <a:bodyPr/>
                    <a:lstStyle/>
                    <a:p>
                      <a:r>
                        <a:rPr lang="es-EC" sz="1400" dirty="0" err="1" smtClean="0"/>
                        <a:t>Quitumbe</a:t>
                      </a:r>
                      <a:endParaRPr lang="es-EC" sz="1400" dirty="0"/>
                    </a:p>
                  </a:txBody>
                  <a:tcPr/>
                </a:tc>
                <a:tc>
                  <a:txBody>
                    <a:bodyPr/>
                    <a:lstStyle/>
                    <a:p>
                      <a:r>
                        <a:rPr lang="es-EC" sz="1400" dirty="0" smtClean="0"/>
                        <a:t>38.939 visitantes</a:t>
                      </a:r>
                      <a:endParaRPr lang="es-EC" sz="1400" dirty="0"/>
                    </a:p>
                  </a:txBody>
                  <a:tcPr/>
                </a:tc>
              </a:tr>
              <a:tr h="370840">
                <a:tc>
                  <a:txBody>
                    <a:bodyPr/>
                    <a:lstStyle/>
                    <a:p>
                      <a:r>
                        <a:rPr lang="es-EC" sz="1400" dirty="0" smtClean="0"/>
                        <a:t>Mariscal</a:t>
                      </a:r>
                      <a:endParaRPr lang="es-EC" sz="1400" dirty="0"/>
                    </a:p>
                  </a:txBody>
                  <a:tcPr/>
                </a:tc>
                <a:tc>
                  <a:txBody>
                    <a:bodyPr/>
                    <a:lstStyle/>
                    <a:p>
                      <a:r>
                        <a:rPr lang="es-EC" sz="1400" dirty="0" smtClean="0"/>
                        <a:t>16.569 visitantes</a:t>
                      </a:r>
                    </a:p>
                  </a:txBody>
                  <a:tcPr/>
                </a:tc>
              </a:tr>
            </a:tbl>
          </a:graphicData>
        </a:graphic>
      </p:graphicFrame>
      <p:sp>
        <p:nvSpPr>
          <p:cNvPr id="8" name="Título 1"/>
          <p:cNvSpPr txBox="1">
            <a:spLocks/>
          </p:cNvSpPr>
          <p:nvPr/>
        </p:nvSpPr>
        <p:spPr>
          <a:xfrm>
            <a:off x="1909192" y="404664"/>
            <a:ext cx="8229600" cy="6340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3600" b="1" dirty="0">
                <a:solidFill>
                  <a:srgbClr val="002060"/>
                </a:solidFill>
                <a:latin typeface="Batang" panose="02030600000101010101" pitchFamily="18" charset="-127"/>
                <a:ea typeface="Batang" panose="02030600000101010101" pitchFamily="18" charset="-127"/>
              </a:rPr>
              <a:t>Puntos de Información Turística </a:t>
            </a:r>
            <a:endParaRPr lang="es-EC" sz="3600" b="1" dirty="0">
              <a:solidFill>
                <a:srgbClr val="002060"/>
              </a:solidFill>
              <a:latin typeface="Batang" panose="02030600000101010101" pitchFamily="18" charset="-127"/>
              <a:ea typeface="Batang" panose="02030600000101010101" pitchFamily="18" charset="-127"/>
            </a:endParaRPr>
          </a:p>
        </p:txBody>
      </p:sp>
      <p:sp>
        <p:nvSpPr>
          <p:cNvPr id="10" name="Título 1"/>
          <p:cNvSpPr>
            <a:spLocks noGrp="1"/>
          </p:cNvSpPr>
          <p:nvPr>
            <p:ph type="title"/>
          </p:nvPr>
        </p:nvSpPr>
        <p:spPr>
          <a:xfrm>
            <a:off x="4376801" y="942693"/>
            <a:ext cx="4753992" cy="634082"/>
          </a:xfrm>
        </p:spPr>
        <p:txBody>
          <a:bodyPr vert="horz" lIns="91440" tIns="45720" rIns="91440" bIns="45720" rtlCol="0" anchor="ctr">
            <a:normAutofit/>
          </a:bodyPr>
          <a:lstStyle/>
          <a:p>
            <a:r>
              <a:rPr lang="es-EC" sz="2800" b="1" dirty="0">
                <a:solidFill>
                  <a:srgbClr val="002060"/>
                </a:solidFill>
                <a:latin typeface="Batang" panose="02030600000101010101" pitchFamily="18" charset="-127"/>
                <a:ea typeface="Batang" panose="02030600000101010101" pitchFamily="18" charset="-127"/>
              </a:rPr>
              <a:t>Número de Visitantes</a:t>
            </a:r>
            <a:endParaRPr lang="es-EC" sz="2800" b="1" dirty="0">
              <a:solidFill>
                <a:srgbClr val="002060"/>
              </a:solidFill>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389905262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title"/>
          </p:nvPr>
        </p:nvSpPr>
        <p:spPr>
          <a:xfrm>
            <a:off x="1433849" y="597694"/>
            <a:ext cx="8229600" cy="850106"/>
          </a:xfrm>
        </p:spPr>
        <p:txBody>
          <a:bodyPr vert="horz" lIns="91440" tIns="45720" rIns="91440" bIns="45720" rtlCol="0" anchor="ctr">
            <a:normAutofit/>
          </a:bodyPr>
          <a:lstStyle/>
          <a:p>
            <a:r>
              <a:rPr lang="es-EC" sz="3600" b="1" dirty="0">
                <a:solidFill>
                  <a:srgbClr val="002060"/>
                </a:solidFill>
                <a:latin typeface="Batang" panose="02030600000101010101" pitchFamily="18" charset="-127"/>
                <a:ea typeface="Batang" panose="02030600000101010101" pitchFamily="18" charset="-127"/>
              </a:rPr>
              <a:t>Agenda de Actividades de Feriados</a:t>
            </a:r>
            <a:endParaRPr lang="es-EC" sz="3600" b="1" dirty="0">
              <a:solidFill>
                <a:srgbClr val="002060"/>
              </a:solidFill>
              <a:latin typeface="Batang" panose="02030600000101010101" pitchFamily="18" charset="-127"/>
              <a:ea typeface="Batang" panose="02030600000101010101" pitchFamily="18" charset="-127"/>
            </a:endParaRPr>
          </a:p>
        </p:txBody>
      </p:sp>
      <p:sp>
        <p:nvSpPr>
          <p:cNvPr id="9" name="2 Marcador de contenido"/>
          <p:cNvSpPr txBox="1">
            <a:spLocks/>
          </p:cNvSpPr>
          <p:nvPr/>
        </p:nvSpPr>
        <p:spPr bwMode="auto">
          <a:xfrm>
            <a:off x="1524000" y="5068565"/>
            <a:ext cx="9141600" cy="79488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a:spcBef>
                <a:spcPct val="20000"/>
              </a:spcBef>
              <a:defRPr/>
            </a:pPr>
            <a:r>
              <a:rPr lang="es-EC" sz="2000" b="1" dirty="0">
                <a:solidFill>
                  <a:schemeClr val="bg1"/>
                </a:solidFill>
              </a:rPr>
              <a:t>Se recopiló información para la estructura de la agenda de actividades de feriados del DMQ.</a:t>
            </a:r>
            <a:endParaRPr lang="es-EC" sz="2000" b="1" dirty="0">
              <a:solidFill>
                <a:schemeClr val="bg1"/>
              </a:solidFill>
            </a:endParaRPr>
          </a:p>
        </p:txBody>
      </p:sp>
      <p:graphicFrame>
        <p:nvGraphicFramePr>
          <p:cNvPr id="2" name="Tabla 1"/>
          <p:cNvGraphicFramePr>
            <a:graphicFrameLocks noGrp="1"/>
          </p:cNvGraphicFramePr>
          <p:nvPr>
            <p:extLst/>
          </p:nvPr>
        </p:nvGraphicFramePr>
        <p:xfrm>
          <a:off x="2120722" y="1422758"/>
          <a:ext cx="7542727" cy="2865120"/>
        </p:xfrm>
        <a:graphic>
          <a:graphicData uri="http://schemas.openxmlformats.org/drawingml/2006/table">
            <a:tbl>
              <a:tblPr firstRow="1" bandRow="1">
                <a:tableStyleId>{5C22544A-7EE6-4342-B048-85BDC9FD1C3A}</a:tableStyleId>
              </a:tblPr>
              <a:tblGrid>
                <a:gridCol w="4271493"/>
                <a:gridCol w="3271234"/>
              </a:tblGrid>
              <a:tr h="370840">
                <a:tc>
                  <a:txBody>
                    <a:bodyPr/>
                    <a:lstStyle/>
                    <a:p>
                      <a:r>
                        <a:rPr lang="es-EC" dirty="0" smtClean="0"/>
                        <a:t>Feriados</a:t>
                      </a:r>
                      <a:endParaRPr lang="es-EC" dirty="0"/>
                    </a:p>
                  </a:txBody>
                  <a:tcPr/>
                </a:tc>
                <a:tc>
                  <a:txBody>
                    <a:bodyPr/>
                    <a:lstStyle/>
                    <a:p>
                      <a:r>
                        <a:rPr lang="es-EC" dirty="0" smtClean="0"/>
                        <a:t>Acciones</a:t>
                      </a:r>
                      <a:endParaRPr lang="es-EC" dirty="0"/>
                    </a:p>
                  </a:txBody>
                  <a:tcPr/>
                </a:tc>
              </a:tr>
              <a:tr h="370840">
                <a:tc>
                  <a:txBody>
                    <a:bodyPr/>
                    <a:lstStyle/>
                    <a:p>
                      <a:r>
                        <a:rPr lang="es-EC" b="0" dirty="0" smtClean="0">
                          <a:solidFill>
                            <a:schemeClr val="accent5">
                              <a:lumMod val="50000"/>
                            </a:schemeClr>
                          </a:solidFill>
                        </a:rPr>
                        <a:t>Carnaval (27 y 28 de febrero)</a:t>
                      </a:r>
                      <a:endParaRPr lang="es-EC" b="0" dirty="0">
                        <a:solidFill>
                          <a:schemeClr val="accent5">
                            <a:lumMod val="50000"/>
                          </a:schemeClr>
                        </a:solidFill>
                      </a:endParaRPr>
                    </a:p>
                  </a:txBody>
                  <a:tcPr/>
                </a:tc>
                <a:tc rowSpan="6">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C" sz="1800" b="0" dirty="0" smtClean="0">
                          <a:solidFill>
                            <a:schemeClr val="accent5">
                              <a:lumMod val="50000"/>
                            </a:schemeClr>
                          </a:solidFill>
                          <a:latin typeface="Arial" charset="0"/>
                          <a:ea typeface="Batang" panose="02030600000101010101" pitchFamily="18" charset="-127"/>
                          <a:cs typeface="Arial" charset="0"/>
                        </a:rPr>
                        <a:t>Recopilación de información para la estructura de la agenda de eventos,</a:t>
                      </a:r>
                      <a:r>
                        <a:rPr lang="es-EC" sz="1800" b="0" baseline="0" dirty="0" smtClean="0">
                          <a:solidFill>
                            <a:schemeClr val="accent5">
                              <a:lumMod val="50000"/>
                            </a:schemeClr>
                          </a:solidFill>
                          <a:latin typeface="Arial" charset="0"/>
                          <a:ea typeface="Batang" panose="02030600000101010101" pitchFamily="18" charset="-127"/>
                          <a:cs typeface="Arial" charset="0"/>
                        </a:rPr>
                        <a:t> y envío a Comunicación para su difusión.</a:t>
                      </a:r>
                      <a:endParaRPr lang="es-EC" b="0" dirty="0">
                        <a:solidFill>
                          <a:schemeClr val="accent5">
                            <a:lumMod val="50000"/>
                          </a:schemeClr>
                        </a:solidFill>
                      </a:endParaRPr>
                    </a:p>
                  </a:txBody>
                  <a:tcPr anchor="ctr"/>
                </a:tc>
              </a:tr>
              <a:tr h="370840">
                <a:tc>
                  <a:txBody>
                    <a:bodyPr/>
                    <a:lstStyle/>
                    <a:p>
                      <a:r>
                        <a:rPr lang="es-EC" b="0" dirty="0" smtClean="0">
                          <a:solidFill>
                            <a:schemeClr val="accent5">
                              <a:lumMod val="50000"/>
                            </a:schemeClr>
                          </a:solidFill>
                        </a:rPr>
                        <a:t>Batalla de Pichincha (24 de Mayo)</a:t>
                      </a:r>
                      <a:endParaRPr lang="es-EC" b="0" dirty="0">
                        <a:solidFill>
                          <a:schemeClr val="accent5">
                            <a:lumMod val="50000"/>
                          </a:schemeClr>
                        </a:solidFill>
                      </a:endParaRPr>
                    </a:p>
                  </a:txBody>
                  <a:tcPr/>
                </a:tc>
                <a:tc vMerge="1">
                  <a:txBody>
                    <a:bodyPr/>
                    <a:lstStyle/>
                    <a:p>
                      <a:endParaRPr lang="es-EC" dirty="0"/>
                    </a:p>
                  </a:txBody>
                  <a:tcPr/>
                </a:tc>
              </a:tr>
              <a:tr h="370840">
                <a:tc>
                  <a:txBody>
                    <a:bodyPr/>
                    <a:lstStyle/>
                    <a:p>
                      <a:r>
                        <a:rPr lang="es-EC" b="0" dirty="0" smtClean="0">
                          <a:solidFill>
                            <a:schemeClr val="accent5">
                              <a:lumMod val="50000"/>
                            </a:schemeClr>
                          </a:solidFill>
                        </a:rPr>
                        <a:t>Inti </a:t>
                      </a:r>
                      <a:r>
                        <a:rPr lang="es-EC" b="0" dirty="0" err="1" smtClean="0">
                          <a:solidFill>
                            <a:schemeClr val="accent5">
                              <a:lumMod val="50000"/>
                            </a:schemeClr>
                          </a:solidFill>
                        </a:rPr>
                        <a:t>Raymi</a:t>
                      </a:r>
                      <a:r>
                        <a:rPr lang="es-EC" b="0" dirty="0" smtClean="0">
                          <a:solidFill>
                            <a:schemeClr val="accent5">
                              <a:lumMod val="50000"/>
                            </a:schemeClr>
                          </a:solidFill>
                        </a:rPr>
                        <a:t> (22 de Junio)</a:t>
                      </a:r>
                      <a:endParaRPr lang="es-EC" b="0" dirty="0">
                        <a:solidFill>
                          <a:schemeClr val="accent5">
                            <a:lumMod val="50000"/>
                          </a:schemeClr>
                        </a:solidFill>
                      </a:endParaRPr>
                    </a:p>
                  </a:txBody>
                  <a:tcPr/>
                </a:tc>
                <a:tc vMerge="1">
                  <a:txBody>
                    <a:bodyPr/>
                    <a:lstStyle/>
                    <a:p>
                      <a:endParaRPr lang="es-EC" dirty="0"/>
                    </a:p>
                  </a:txBody>
                  <a:tcPr/>
                </a:tc>
              </a:tr>
              <a:tr h="370840">
                <a:tc>
                  <a:txBody>
                    <a:bodyPr/>
                    <a:lstStyle/>
                    <a:p>
                      <a:r>
                        <a:rPr lang="es-EC" b="0" dirty="0" smtClean="0">
                          <a:solidFill>
                            <a:schemeClr val="accent5">
                              <a:lumMod val="50000"/>
                            </a:schemeClr>
                          </a:solidFill>
                        </a:rPr>
                        <a:t>Verano 2017 (julio y</a:t>
                      </a:r>
                      <a:r>
                        <a:rPr lang="es-EC" b="0" baseline="0" dirty="0" smtClean="0">
                          <a:solidFill>
                            <a:schemeClr val="accent5">
                              <a:lumMod val="50000"/>
                            </a:schemeClr>
                          </a:solidFill>
                        </a:rPr>
                        <a:t> agosto</a:t>
                      </a:r>
                      <a:r>
                        <a:rPr lang="es-EC" b="0" dirty="0" smtClean="0">
                          <a:solidFill>
                            <a:schemeClr val="accent5">
                              <a:lumMod val="50000"/>
                            </a:schemeClr>
                          </a:solidFill>
                        </a:rPr>
                        <a:t>)</a:t>
                      </a:r>
                      <a:endParaRPr lang="es-EC" b="0" dirty="0">
                        <a:solidFill>
                          <a:schemeClr val="accent5">
                            <a:lumMod val="50000"/>
                          </a:schemeClr>
                        </a:solidFill>
                      </a:endParaRPr>
                    </a:p>
                  </a:txBody>
                  <a:tcPr/>
                </a:tc>
                <a:tc vMerge="1">
                  <a:txBody>
                    <a:bodyPr/>
                    <a:lstStyle/>
                    <a:p>
                      <a:endParaRPr lang="es-EC" dirty="0"/>
                    </a:p>
                  </a:txBody>
                  <a:tcPr/>
                </a:tc>
              </a:tr>
              <a:tr h="370840">
                <a:tc>
                  <a:txBody>
                    <a:bodyPr/>
                    <a:lstStyle/>
                    <a:p>
                      <a:r>
                        <a:rPr lang="es-EC" b="0" dirty="0" smtClean="0">
                          <a:solidFill>
                            <a:schemeClr val="accent5">
                              <a:lumMod val="50000"/>
                            </a:schemeClr>
                          </a:solidFill>
                        </a:rPr>
                        <a:t>Independencia de Guayaquil (9 de Octubre)</a:t>
                      </a:r>
                      <a:endParaRPr lang="es-EC" b="0" dirty="0">
                        <a:solidFill>
                          <a:schemeClr val="accent5">
                            <a:lumMod val="50000"/>
                          </a:schemeClr>
                        </a:solidFill>
                      </a:endParaRPr>
                    </a:p>
                  </a:txBody>
                  <a:tcPr/>
                </a:tc>
                <a:tc vMerge="1">
                  <a:txBody>
                    <a:bodyPr/>
                    <a:lstStyle/>
                    <a:p>
                      <a:endParaRPr lang="es-EC" dirty="0" smtClean="0"/>
                    </a:p>
                  </a:txBody>
                  <a:tcPr/>
                </a:tc>
              </a:tr>
              <a:tr h="370840">
                <a:tc>
                  <a:txBody>
                    <a:bodyPr/>
                    <a:lstStyle/>
                    <a:p>
                      <a:r>
                        <a:rPr lang="es-EC" b="0" dirty="0" smtClean="0">
                          <a:solidFill>
                            <a:schemeClr val="accent5">
                              <a:lumMod val="50000"/>
                            </a:schemeClr>
                          </a:solidFill>
                        </a:rPr>
                        <a:t>Día de Difuntos e Independencia de Cuenca</a:t>
                      </a:r>
                      <a:r>
                        <a:rPr lang="es-EC" b="0" baseline="0" dirty="0" smtClean="0">
                          <a:solidFill>
                            <a:schemeClr val="accent5">
                              <a:lumMod val="50000"/>
                            </a:schemeClr>
                          </a:solidFill>
                        </a:rPr>
                        <a:t> (</a:t>
                      </a:r>
                      <a:r>
                        <a:rPr lang="es-EC" b="0" dirty="0" smtClean="0">
                          <a:solidFill>
                            <a:schemeClr val="accent5">
                              <a:lumMod val="50000"/>
                            </a:schemeClr>
                          </a:solidFill>
                        </a:rPr>
                        <a:t>2-3 de Noviembre)</a:t>
                      </a:r>
                      <a:endParaRPr lang="es-EC" b="0" dirty="0">
                        <a:solidFill>
                          <a:schemeClr val="accent5">
                            <a:lumMod val="50000"/>
                          </a:schemeClr>
                        </a:solidFill>
                      </a:endParaRPr>
                    </a:p>
                  </a:txBody>
                  <a:tcPr/>
                </a:tc>
                <a:tc vMerge="1">
                  <a:txBody>
                    <a:bodyPr/>
                    <a:lstStyle/>
                    <a:p>
                      <a:endParaRPr lang="es-EC" dirty="0" smtClean="0"/>
                    </a:p>
                  </a:txBody>
                  <a:tcPr/>
                </a:tc>
              </a:tr>
            </a:tbl>
          </a:graphicData>
        </a:graphic>
      </p:graphicFrame>
    </p:spTree>
    <p:extLst>
      <p:ext uri="{BB962C8B-B14F-4D97-AF65-F5344CB8AC3E}">
        <p14:creationId xmlns:p14="http://schemas.microsoft.com/office/powerpoint/2010/main" val="240132658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14818" y="619731"/>
            <a:ext cx="7692840" cy="863600"/>
          </a:xfrm>
        </p:spPr>
        <p:txBody>
          <a:bodyPr vert="horz" lIns="91440" tIns="45720" rIns="91440" bIns="45720" rtlCol="0" anchor="ctr">
            <a:normAutofit fontScale="90000"/>
          </a:bodyPr>
          <a:lstStyle/>
          <a:p>
            <a:r>
              <a:rPr lang="es-EC" sz="3600" b="1" dirty="0">
                <a:solidFill>
                  <a:srgbClr val="002060"/>
                </a:solidFill>
                <a:latin typeface="Batang" panose="02030600000101010101" pitchFamily="18" charset="-127"/>
                <a:ea typeface="Batang" panose="02030600000101010101" pitchFamily="18" charset="-127"/>
              </a:rPr>
              <a:t>Semana Santa </a:t>
            </a:r>
            <a:r>
              <a:rPr lang="es-EC" sz="3600" b="1" dirty="0">
                <a:solidFill>
                  <a:srgbClr val="002060"/>
                </a:solidFill>
                <a:latin typeface="Batang" panose="02030600000101010101" pitchFamily="18" charset="-127"/>
                <a:ea typeface="Batang" panose="02030600000101010101" pitchFamily="18" charset="-127"/>
              </a:rPr>
              <a:t>2017 Coordinación</a:t>
            </a:r>
            <a:r>
              <a:rPr lang="es-EC" sz="3600" b="1" dirty="0">
                <a:solidFill>
                  <a:srgbClr val="002060"/>
                </a:solidFill>
                <a:latin typeface="Batang" panose="02030600000101010101" pitchFamily="18" charset="-127"/>
                <a:ea typeface="Batang" panose="02030600000101010101" pitchFamily="18" charset="-127"/>
              </a:rPr>
              <a:t>, desarrollo y gestión </a:t>
            </a:r>
            <a:r>
              <a:rPr lang="es-EC" sz="3600" b="1" dirty="0">
                <a:solidFill>
                  <a:srgbClr val="002060"/>
                </a:solidFill>
                <a:latin typeface="Batang" panose="02030600000101010101" pitchFamily="18" charset="-127"/>
                <a:ea typeface="Batang" panose="02030600000101010101" pitchFamily="18" charset="-127"/>
              </a:rPr>
              <a:t>Interinstitucional</a:t>
            </a:r>
            <a:endParaRPr lang="es-EC" sz="3600" b="1" dirty="0">
              <a:solidFill>
                <a:srgbClr val="002060"/>
              </a:solidFill>
              <a:latin typeface="Batang" panose="02030600000101010101" pitchFamily="18" charset="-127"/>
              <a:ea typeface="Batang" panose="02030600000101010101" pitchFamily="18" charset="-127"/>
            </a:endParaRPr>
          </a:p>
        </p:txBody>
      </p:sp>
      <p:sp>
        <p:nvSpPr>
          <p:cNvPr id="5" name="4 Rectángulo"/>
          <p:cNvSpPr/>
          <p:nvPr/>
        </p:nvSpPr>
        <p:spPr>
          <a:xfrm>
            <a:off x="4295443" y="3978467"/>
            <a:ext cx="6008688" cy="1477328"/>
          </a:xfrm>
          <a:prstGeom prst="rect">
            <a:avLst/>
          </a:prstGeom>
        </p:spPr>
        <p:txBody>
          <a:bodyPr wrap="square">
            <a:spAutoFit/>
          </a:bodyPr>
          <a:lstStyle/>
          <a:p>
            <a:pPr algn="ctr" eaLnBrk="0" hangingPunct="0">
              <a:defRPr/>
            </a:pPr>
            <a:r>
              <a:rPr lang="es-EC" b="1" dirty="0">
                <a:solidFill>
                  <a:srgbClr val="174285"/>
                </a:solidFill>
                <a:latin typeface="Batang" panose="02030600000101010101" pitchFamily="18" charset="-127"/>
                <a:ea typeface="Batang" panose="02030600000101010101" pitchFamily="18" charset="-127"/>
              </a:rPr>
              <a:t>Coordinación Policía Nacional, Metropolitana, EMASEO, EPMAPS, Bomberos, AMC, Secretaria de Seguridad, Dirección de Gestión de Riesgos, Cruz Roja, Ministerio de Salud Pública.</a:t>
            </a:r>
          </a:p>
          <a:p>
            <a:pPr algn="ctr" eaLnBrk="0" hangingPunct="0">
              <a:defRPr/>
            </a:pPr>
            <a:r>
              <a:rPr lang="es-EC" b="1" dirty="0">
                <a:solidFill>
                  <a:srgbClr val="174285"/>
                </a:solidFill>
                <a:latin typeface="Batang" panose="02030600000101010101" pitchFamily="18" charset="-127"/>
                <a:ea typeface="Batang" panose="02030600000101010101" pitchFamily="18" charset="-127"/>
              </a:rPr>
              <a:t>Instalación de tarimas, audio, video, sillas.</a:t>
            </a:r>
          </a:p>
        </p:txBody>
      </p:sp>
      <p:sp>
        <p:nvSpPr>
          <p:cNvPr id="7" name="2 Marcador de contenido"/>
          <p:cNvSpPr txBox="1">
            <a:spLocks/>
          </p:cNvSpPr>
          <p:nvPr/>
        </p:nvSpPr>
        <p:spPr bwMode="auto">
          <a:xfrm>
            <a:off x="2640013" y="5495439"/>
            <a:ext cx="6014587" cy="96499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eaLnBrk="0" hangingPunct="0">
              <a:spcBef>
                <a:spcPct val="20000"/>
              </a:spcBef>
              <a:defRPr/>
            </a:pPr>
            <a:r>
              <a:rPr lang="es-EC" sz="2000" b="1" dirty="0">
                <a:solidFill>
                  <a:schemeClr val="bg1"/>
                </a:solidFill>
              </a:rPr>
              <a:t>6 Eventos durante toda la semana Santa </a:t>
            </a:r>
          </a:p>
          <a:p>
            <a:pPr algn="ctr" eaLnBrk="0" hangingPunct="0">
              <a:spcBef>
                <a:spcPct val="20000"/>
              </a:spcBef>
              <a:defRPr/>
            </a:pPr>
            <a:r>
              <a:rPr lang="es-EC" sz="2000" b="1" dirty="0">
                <a:solidFill>
                  <a:schemeClr val="bg1"/>
                </a:solidFill>
              </a:rPr>
              <a:t>Inversión de Quito Turismo USD </a:t>
            </a:r>
            <a:r>
              <a:rPr lang="es-EC" sz="2000" b="1" dirty="0">
                <a:solidFill>
                  <a:schemeClr val="bg1"/>
                </a:solidFill>
              </a:rPr>
              <a:t>40.790,36</a:t>
            </a:r>
            <a:endParaRPr lang="es-EC" sz="2000" b="1" dirty="0">
              <a:solidFill>
                <a:schemeClr val="bg1"/>
              </a:solidFill>
            </a:endParaRPr>
          </a:p>
        </p:txBody>
      </p:sp>
      <p:graphicFrame>
        <p:nvGraphicFramePr>
          <p:cNvPr id="3" name="Tabla 2"/>
          <p:cNvGraphicFramePr>
            <a:graphicFrameLocks noGrp="1"/>
          </p:cNvGraphicFramePr>
          <p:nvPr>
            <p:extLst>
              <p:ext uri="{D42A27DB-BD31-4B8C-83A1-F6EECF244321}">
                <p14:modId xmlns:p14="http://schemas.microsoft.com/office/powerpoint/2010/main" val="689892315"/>
              </p:ext>
            </p:extLst>
          </p:nvPr>
        </p:nvGraphicFramePr>
        <p:xfrm>
          <a:off x="6096001" y="1637730"/>
          <a:ext cx="3976047" cy="2026218"/>
        </p:xfrm>
        <a:graphic>
          <a:graphicData uri="http://schemas.openxmlformats.org/drawingml/2006/table">
            <a:tbl>
              <a:tblPr firstRow="1" firstCol="1" bandRow="1">
                <a:tableStyleId>{5C22544A-7EE6-4342-B048-85BDC9FD1C3A}</a:tableStyleId>
              </a:tblPr>
              <a:tblGrid>
                <a:gridCol w="1681368"/>
                <a:gridCol w="1027467"/>
                <a:gridCol w="1267212"/>
              </a:tblGrid>
              <a:tr h="358711">
                <a:tc>
                  <a:txBody>
                    <a:bodyPr/>
                    <a:lstStyle/>
                    <a:p>
                      <a:pPr algn="ctr" rtl="0" fontAlgn="ctr"/>
                      <a:r>
                        <a:rPr lang="es-EC" sz="1000" u="none" strike="noStrike" dirty="0">
                          <a:effectLst/>
                        </a:rPr>
                        <a:t>EVENTO </a:t>
                      </a:r>
                      <a:endParaRPr lang="es-EC" sz="1000" b="1" i="0" u="none" strike="noStrike" dirty="0">
                        <a:solidFill>
                          <a:srgbClr val="FFFFFF"/>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dirty="0">
                          <a:effectLst/>
                        </a:rPr>
                        <a:t>No. PERSONAL DE APOYO </a:t>
                      </a:r>
                      <a:endParaRPr lang="es-EC" sz="1000" b="1" i="0" u="none" strike="noStrike" dirty="0">
                        <a:solidFill>
                          <a:srgbClr val="FFFFFF"/>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dirty="0" smtClean="0">
                          <a:effectLst/>
                        </a:rPr>
                        <a:t>ASISTENTES</a:t>
                      </a:r>
                      <a:endParaRPr lang="es-EC" sz="1000" b="1" i="0" u="none" strike="noStrike" dirty="0">
                        <a:solidFill>
                          <a:srgbClr val="FFFFFF"/>
                        </a:solidFill>
                        <a:effectLst/>
                        <a:latin typeface="Calibri" panose="020F0502020204030204" pitchFamily="34" charset="0"/>
                      </a:endParaRPr>
                    </a:p>
                  </a:txBody>
                  <a:tcPr marL="9526" marR="9526" marT="9523" marB="0" anchor="ctr"/>
                </a:tc>
              </a:tr>
              <a:tr h="239140">
                <a:tc>
                  <a:txBody>
                    <a:bodyPr/>
                    <a:lstStyle/>
                    <a:p>
                      <a:pPr algn="l" rtl="0" fontAlgn="ctr"/>
                      <a:r>
                        <a:rPr lang="es-EC" sz="1000" u="none" strike="noStrike" dirty="0">
                          <a:effectLst/>
                        </a:rPr>
                        <a:t>Domingo de Ramos</a:t>
                      </a:r>
                      <a:endParaRPr lang="es-EC" sz="1000" b="0" i="0" u="none" strike="noStrike" dirty="0">
                        <a:solidFill>
                          <a:srgbClr val="FFFFFF"/>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dirty="0">
                          <a:effectLst/>
                        </a:rPr>
                        <a:t>250</a:t>
                      </a:r>
                      <a:endParaRPr lang="es-EC" sz="1000" b="0" i="0" u="none" strike="noStrike" dirty="0">
                        <a:solidFill>
                          <a:srgbClr val="000000"/>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a:effectLst/>
                        </a:rPr>
                        <a:t>800</a:t>
                      </a:r>
                      <a:endParaRPr lang="es-EC" sz="1000" b="0" i="0" u="none" strike="noStrike">
                        <a:solidFill>
                          <a:srgbClr val="000000"/>
                        </a:solidFill>
                        <a:effectLst/>
                        <a:latin typeface="Calibri" panose="020F0502020204030204" pitchFamily="34" charset="0"/>
                      </a:endParaRPr>
                    </a:p>
                  </a:txBody>
                  <a:tcPr marL="9526" marR="9526" marT="9523" marB="0" anchor="ctr"/>
                </a:tc>
              </a:tr>
              <a:tr h="228271">
                <a:tc>
                  <a:txBody>
                    <a:bodyPr/>
                    <a:lstStyle/>
                    <a:p>
                      <a:pPr algn="l" rtl="0" fontAlgn="ctr"/>
                      <a:r>
                        <a:rPr lang="es-EC" sz="1000" u="none" strike="noStrike">
                          <a:effectLst/>
                        </a:rPr>
                        <a:t>Arrastre de Caudas</a:t>
                      </a:r>
                      <a:endParaRPr lang="es-EC" sz="1000" b="0" i="0" u="none" strike="noStrike">
                        <a:solidFill>
                          <a:srgbClr val="FFFFFF"/>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dirty="0">
                          <a:effectLst/>
                        </a:rPr>
                        <a:t>100</a:t>
                      </a:r>
                      <a:endParaRPr lang="es-EC" sz="1000" b="0" i="0" u="none" strike="noStrike" dirty="0">
                        <a:solidFill>
                          <a:srgbClr val="000000"/>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a:effectLst/>
                        </a:rPr>
                        <a:t>1.200</a:t>
                      </a:r>
                      <a:endParaRPr lang="es-EC" sz="1000" b="0" i="0" u="none" strike="noStrike">
                        <a:solidFill>
                          <a:srgbClr val="000000"/>
                        </a:solidFill>
                        <a:effectLst/>
                        <a:latin typeface="Calibri" panose="020F0502020204030204" pitchFamily="34" charset="0"/>
                      </a:endParaRPr>
                    </a:p>
                  </a:txBody>
                  <a:tcPr marL="9526" marR="9526" marT="9523" marB="0" anchor="ctr"/>
                </a:tc>
              </a:tr>
              <a:tr h="228271">
                <a:tc>
                  <a:txBody>
                    <a:bodyPr/>
                    <a:lstStyle/>
                    <a:p>
                      <a:pPr algn="l" rtl="0" fontAlgn="ctr"/>
                      <a:r>
                        <a:rPr lang="es-EC" sz="1000" u="none" strike="noStrike">
                          <a:effectLst/>
                        </a:rPr>
                        <a:t>Procesión de la Luz</a:t>
                      </a:r>
                      <a:endParaRPr lang="es-EC" sz="1000" b="0" i="0" u="none" strike="noStrike">
                        <a:solidFill>
                          <a:srgbClr val="FFFFFF"/>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dirty="0">
                          <a:effectLst/>
                        </a:rPr>
                        <a:t>110</a:t>
                      </a:r>
                      <a:endParaRPr lang="es-EC" sz="1000" b="0" i="0" u="none" strike="noStrike" dirty="0">
                        <a:solidFill>
                          <a:srgbClr val="000000"/>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a:effectLst/>
                        </a:rPr>
                        <a:t>400</a:t>
                      </a:r>
                      <a:endParaRPr lang="es-EC" sz="1000" b="0" i="0" u="none" strike="noStrike">
                        <a:solidFill>
                          <a:srgbClr val="000000"/>
                        </a:solidFill>
                        <a:effectLst/>
                        <a:latin typeface="Calibri" panose="020F0502020204030204" pitchFamily="34" charset="0"/>
                      </a:endParaRPr>
                    </a:p>
                  </a:txBody>
                  <a:tcPr marL="9526" marR="9526" marT="9523" marB="0" anchor="ctr"/>
                </a:tc>
              </a:tr>
              <a:tr h="228271">
                <a:tc>
                  <a:txBody>
                    <a:bodyPr/>
                    <a:lstStyle/>
                    <a:p>
                      <a:pPr algn="l" rtl="0" fontAlgn="ctr"/>
                      <a:r>
                        <a:rPr lang="es-EC" sz="1000" u="none" strike="noStrike" dirty="0">
                          <a:effectLst/>
                        </a:rPr>
                        <a:t>Visita a </a:t>
                      </a:r>
                      <a:r>
                        <a:rPr lang="es-EC" sz="1000" u="none" strike="noStrike" dirty="0" smtClean="0">
                          <a:effectLst/>
                        </a:rPr>
                        <a:t>las 7 </a:t>
                      </a:r>
                      <a:r>
                        <a:rPr lang="es-EC" sz="1000" u="none" strike="noStrike" dirty="0">
                          <a:effectLst/>
                        </a:rPr>
                        <a:t>Iglesias</a:t>
                      </a:r>
                      <a:endParaRPr lang="es-EC" sz="1000" b="0" i="0" u="none" strike="noStrike" dirty="0">
                        <a:solidFill>
                          <a:srgbClr val="FFFFFF"/>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dirty="0">
                          <a:effectLst/>
                        </a:rPr>
                        <a:t>150</a:t>
                      </a:r>
                      <a:endParaRPr lang="es-EC" sz="1000" b="0" i="0" u="none" strike="noStrike" dirty="0">
                        <a:solidFill>
                          <a:srgbClr val="000000"/>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dirty="0">
                          <a:effectLst/>
                        </a:rPr>
                        <a:t>3.000</a:t>
                      </a:r>
                      <a:endParaRPr lang="es-EC" sz="1000" b="0" i="0" u="none" strike="noStrike" dirty="0">
                        <a:solidFill>
                          <a:srgbClr val="000000"/>
                        </a:solidFill>
                        <a:effectLst/>
                        <a:latin typeface="Calibri" panose="020F0502020204030204" pitchFamily="34" charset="0"/>
                      </a:endParaRPr>
                    </a:p>
                  </a:txBody>
                  <a:tcPr marL="9526" marR="9526" marT="9523" marB="0" anchor="ctr"/>
                </a:tc>
              </a:tr>
              <a:tr h="287012">
                <a:tc>
                  <a:txBody>
                    <a:bodyPr/>
                    <a:lstStyle/>
                    <a:p>
                      <a:pPr algn="l" rtl="0" fontAlgn="ctr"/>
                      <a:r>
                        <a:rPr lang="es-EC" sz="1000" u="none" strike="noStrike" dirty="0">
                          <a:effectLst/>
                        </a:rPr>
                        <a:t>Procesión </a:t>
                      </a:r>
                      <a:r>
                        <a:rPr lang="es-EC" sz="1000" u="none" strike="noStrike" dirty="0" smtClean="0">
                          <a:effectLst/>
                        </a:rPr>
                        <a:t>Jesús </a:t>
                      </a:r>
                      <a:r>
                        <a:rPr lang="es-EC" sz="1000" u="none" strike="noStrike" dirty="0">
                          <a:effectLst/>
                        </a:rPr>
                        <a:t>del Gran Poder</a:t>
                      </a:r>
                      <a:endParaRPr lang="es-EC" sz="1000" b="0" i="0" u="none" strike="noStrike" dirty="0">
                        <a:solidFill>
                          <a:srgbClr val="FFFFFF"/>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dirty="0">
                          <a:effectLst/>
                        </a:rPr>
                        <a:t>1620</a:t>
                      </a:r>
                      <a:endParaRPr lang="es-EC" sz="1000" b="0" i="0" u="none" strike="noStrike" dirty="0">
                        <a:solidFill>
                          <a:srgbClr val="000000"/>
                        </a:solidFill>
                        <a:effectLst/>
                        <a:latin typeface="Calibri" panose="020F0502020204030204" pitchFamily="34" charset="0"/>
                      </a:endParaRPr>
                    </a:p>
                  </a:txBody>
                  <a:tcPr marL="9526" marR="9526" marT="9523" marB="0" anchor="ctr"/>
                </a:tc>
                <a:tc>
                  <a:txBody>
                    <a:bodyPr/>
                    <a:lstStyle/>
                    <a:p>
                      <a:pPr algn="ctr" rtl="0" fontAlgn="ctr"/>
                      <a:r>
                        <a:rPr lang="es-EC" sz="1000" u="none" strike="noStrike" smtClean="0">
                          <a:effectLst/>
                        </a:rPr>
                        <a:t>250.000</a:t>
                      </a:r>
                      <a:endParaRPr lang="es-EC" sz="1000" b="0" i="0" u="none" strike="noStrike" dirty="0">
                        <a:solidFill>
                          <a:srgbClr val="000000"/>
                        </a:solidFill>
                        <a:effectLst/>
                        <a:latin typeface="Calibri" panose="020F0502020204030204" pitchFamily="34" charset="0"/>
                      </a:endParaRPr>
                    </a:p>
                  </a:txBody>
                  <a:tcPr marL="9526" marR="9526" marT="9523" marB="0" anchor="ctr"/>
                </a:tc>
              </a:tr>
              <a:tr h="228271">
                <a:tc>
                  <a:txBody>
                    <a:bodyPr/>
                    <a:lstStyle/>
                    <a:p>
                      <a:pPr algn="l" rtl="0" fontAlgn="ctr"/>
                      <a:r>
                        <a:rPr lang="es-EC" sz="1000" b="1" i="0" u="none" strike="noStrike" dirty="0" smtClean="0">
                          <a:solidFill>
                            <a:srgbClr val="FFFFFF"/>
                          </a:solidFill>
                          <a:effectLst/>
                          <a:latin typeface="Calibri" panose="020F0502020204030204" pitchFamily="34" charset="0"/>
                        </a:rPr>
                        <a:t>Procesión</a:t>
                      </a:r>
                      <a:r>
                        <a:rPr lang="es-EC" sz="1000" b="1" i="0" u="none" strike="noStrike" baseline="0" dirty="0" smtClean="0">
                          <a:solidFill>
                            <a:srgbClr val="FFFFFF"/>
                          </a:solidFill>
                          <a:effectLst/>
                          <a:latin typeface="Calibri" panose="020F0502020204030204" pitchFamily="34" charset="0"/>
                        </a:rPr>
                        <a:t> del Silencio</a:t>
                      </a:r>
                      <a:endParaRPr lang="es-EC" sz="1000" b="1" i="0" u="none" strike="noStrike" dirty="0">
                        <a:solidFill>
                          <a:srgbClr val="FFFFFF"/>
                        </a:solidFill>
                        <a:effectLst/>
                        <a:latin typeface="Calibri" panose="020F0502020204030204" pitchFamily="34" charset="0"/>
                      </a:endParaRPr>
                    </a:p>
                  </a:txBody>
                  <a:tcPr marL="9526" marR="9526" marT="9523"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46</a:t>
                      </a:r>
                      <a:endParaRPr lang="es-EC" sz="1000" b="0" i="0" u="none" strike="noStrike" dirty="0">
                        <a:solidFill>
                          <a:srgbClr val="000000"/>
                        </a:solidFill>
                        <a:effectLst/>
                        <a:latin typeface="Calibri" panose="020F0502020204030204" pitchFamily="34" charset="0"/>
                      </a:endParaRPr>
                    </a:p>
                  </a:txBody>
                  <a:tcPr marL="9526" marR="9526" marT="9523"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400</a:t>
                      </a:r>
                      <a:endParaRPr lang="es-EC" sz="1000" b="0" i="0" u="none" strike="noStrike" dirty="0">
                        <a:solidFill>
                          <a:srgbClr val="000000"/>
                        </a:solidFill>
                        <a:effectLst/>
                        <a:latin typeface="Calibri" panose="020F0502020204030204" pitchFamily="34" charset="0"/>
                      </a:endParaRPr>
                    </a:p>
                  </a:txBody>
                  <a:tcPr marL="9526" marR="9526" marT="9523" marB="0" anchor="ctr"/>
                </a:tc>
              </a:tr>
              <a:tr h="228271">
                <a:tc>
                  <a:txBody>
                    <a:bodyPr/>
                    <a:lstStyle/>
                    <a:p>
                      <a:pPr algn="l" rtl="0" fontAlgn="ctr"/>
                      <a:r>
                        <a:rPr lang="es-EC" sz="1000" b="1" i="1" u="none" strike="noStrike" dirty="0">
                          <a:effectLst/>
                        </a:rPr>
                        <a:t>TOTAL </a:t>
                      </a:r>
                      <a:endParaRPr lang="es-EC" sz="1000" b="1" i="1" u="none" strike="noStrike" dirty="0">
                        <a:solidFill>
                          <a:srgbClr val="FFFFFF"/>
                        </a:solidFill>
                        <a:effectLst/>
                        <a:latin typeface="Calibri" panose="020F0502020204030204" pitchFamily="34" charset="0"/>
                      </a:endParaRPr>
                    </a:p>
                  </a:txBody>
                  <a:tcPr marL="9526" marR="9526" marT="9523" marB="0" anchor="ctr"/>
                </a:tc>
                <a:tc>
                  <a:txBody>
                    <a:bodyPr/>
                    <a:lstStyle/>
                    <a:p>
                      <a:pPr algn="ctr" rtl="0" fontAlgn="ctr"/>
                      <a:r>
                        <a:rPr lang="es-EC" sz="1000" b="1" i="1" u="none" strike="noStrike" dirty="0" smtClean="0">
                          <a:effectLst/>
                        </a:rPr>
                        <a:t>2276</a:t>
                      </a:r>
                      <a:endParaRPr lang="es-EC" sz="1000" b="1" i="1" u="none" strike="noStrike" dirty="0">
                        <a:solidFill>
                          <a:srgbClr val="000000"/>
                        </a:solidFill>
                        <a:effectLst/>
                        <a:latin typeface="Calibri" panose="020F0502020204030204" pitchFamily="34" charset="0"/>
                      </a:endParaRPr>
                    </a:p>
                  </a:txBody>
                  <a:tcPr marL="9526" marR="9526" marT="9523" marB="0" anchor="ctr"/>
                </a:tc>
                <a:tc>
                  <a:txBody>
                    <a:bodyPr/>
                    <a:lstStyle/>
                    <a:p>
                      <a:pPr algn="ctr" rtl="0" fontAlgn="ctr"/>
                      <a:r>
                        <a:rPr lang="es-EC" sz="1000" b="1" i="1" u="none" strike="noStrike" dirty="0" smtClean="0">
                          <a:effectLst/>
                        </a:rPr>
                        <a:t>254.720</a:t>
                      </a:r>
                      <a:endParaRPr lang="es-EC" sz="1000" b="1" i="1" u="none" strike="noStrike" dirty="0">
                        <a:solidFill>
                          <a:srgbClr val="000000"/>
                        </a:solidFill>
                        <a:effectLst/>
                        <a:latin typeface="Calibri" panose="020F0502020204030204" pitchFamily="34" charset="0"/>
                      </a:endParaRPr>
                    </a:p>
                  </a:txBody>
                  <a:tcPr marL="9526" marR="9526" marT="9523" marB="0" anchor="ctr"/>
                </a:tc>
              </a:tr>
            </a:tbl>
          </a:graphicData>
        </a:graphic>
      </p:graphicFrame>
      <p:pic>
        <p:nvPicPr>
          <p:cNvPr id="8237" name="Imagen 7"/>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640014" y="1637730"/>
            <a:ext cx="2193911" cy="22119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Marcador de contenido 3"/>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1705161" y="4057011"/>
            <a:ext cx="2285815" cy="1285771"/>
          </a:xfrm>
        </p:spPr>
      </p:pic>
    </p:spTree>
    <p:extLst>
      <p:ext uri="{BB962C8B-B14F-4D97-AF65-F5344CB8AC3E}">
        <p14:creationId xmlns:p14="http://schemas.microsoft.com/office/powerpoint/2010/main" val="322393680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778500" y="1888812"/>
            <a:ext cx="4514652" cy="278904"/>
          </a:xfrm>
        </p:spPr>
        <p:txBody>
          <a:bodyPr>
            <a:noAutofit/>
          </a:bodyPr>
          <a:lstStyle/>
          <a:p>
            <a:pPr algn="ctr"/>
            <a:r>
              <a:rPr lang="es-EC" sz="2400" b="1" dirty="0">
                <a:solidFill>
                  <a:srgbClr val="002060"/>
                </a:solidFill>
                <a:latin typeface="Batang" panose="02030600000101010101" pitchFamily="18" charset="-127"/>
                <a:ea typeface="Batang" panose="02030600000101010101" pitchFamily="18" charset="-127"/>
              </a:rPr>
              <a:t>Producto Gastronómico Semana Santa </a:t>
            </a:r>
            <a:endParaRPr lang="es-EC" sz="2400" b="1" dirty="0">
              <a:solidFill>
                <a:srgbClr val="002060"/>
              </a:solidFill>
              <a:latin typeface="Batang" panose="02030600000101010101" pitchFamily="18" charset="-127"/>
              <a:ea typeface="Batang" panose="02030600000101010101" pitchFamily="18" charset="-127"/>
            </a:endParaRPr>
          </a:p>
        </p:txBody>
      </p:sp>
      <p:sp>
        <p:nvSpPr>
          <p:cNvPr id="3" name="Marcador de contenido 2"/>
          <p:cNvSpPr>
            <a:spLocks noGrp="1"/>
          </p:cNvSpPr>
          <p:nvPr>
            <p:ph idx="1"/>
          </p:nvPr>
        </p:nvSpPr>
        <p:spPr>
          <a:xfrm>
            <a:off x="5500054" y="2304364"/>
            <a:ext cx="5167946" cy="3058269"/>
          </a:xfrm>
        </p:spPr>
        <p:txBody>
          <a:bodyPr>
            <a:noAutofit/>
          </a:bodyPr>
          <a:lstStyle/>
          <a:p>
            <a:pPr marL="514350" indent="-514350">
              <a:buAutoNum type="arabicPeriod"/>
            </a:pPr>
            <a:r>
              <a:rPr lang="es-EC" sz="2000" b="1" dirty="0">
                <a:solidFill>
                  <a:srgbClr val="002060"/>
                </a:solidFill>
                <a:latin typeface="Batang" panose="02030600000101010101" pitchFamily="18" charset="-127"/>
                <a:ea typeface="Batang" panose="02030600000101010101" pitchFamily="18" charset="-127"/>
              </a:rPr>
              <a:t>Evento de Reconocimiento de las Mejores Fanescas (UDLA-QT): 11 de abril de 2017.</a:t>
            </a:r>
          </a:p>
          <a:p>
            <a:pPr marL="514350" indent="-514350">
              <a:buAutoNum type="arabicPeriod"/>
            </a:pPr>
            <a:r>
              <a:rPr lang="es-EC" sz="2000" b="1" dirty="0">
                <a:solidFill>
                  <a:srgbClr val="002060"/>
                </a:solidFill>
                <a:latin typeface="Batang" panose="02030600000101010101" pitchFamily="18" charset="-127"/>
                <a:ea typeface="Batang" panose="02030600000101010101" pitchFamily="18" charset="-127"/>
              </a:rPr>
              <a:t>Fanesca Tour (</a:t>
            </a:r>
            <a:r>
              <a:rPr lang="es-EC" sz="2000" b="1" dirty="0" err="1">
                <a:solidFill>
                  <a:srgbClr val="002060"/>
                </a:solidFill>
                <a:latin typeface="Batang" panose="02030600000101010101" pitchFamily="18" charset="-127"/>
                <a:ea typeface="Batang" panose="02030600000101010101" pitchFamily="18" charset="-127"/>
              </a:rPr>
              <a:t>Gastroconcept</a:t>
            </a:r>
            <a:r>
              <a:rPr lang="es-EC" sz="2000" b="1" dirty="0">
                <a:solidFill>
                  <a:srgbClr val="002060"/>
                </a:solidFill>
                <a:latin typeface="Batang" panose="02030600000101010101" pitchFamily="18" charset="-127"/>
                <a:ea typeface="Batang" panose="02030600000101010101" pitchFamily="18" charset="-127"/>
              </a:rPr>
              <a:t>): Del 1 al 16 de abril de 2017.</a:t>
            </a:r>
          </a:p>
          <a:p>
            <a:pPr marL="514350" indent="-514350">
              <a:buAutoNum type="arabicPeriod"/>
            </a:pPr>
            <a:r>
              <a:rPr lang="es-EC" sz="2000" b="1" dirty="0">
                <a:solidFill>
                  <a:srgbClr val="002060"/>
                </a:solidFill>
                <a:latin typeface="Batang" panose="02030600000101010101" pitchFamily="18" charset="-127"/>
                <a:ea typeface="Batang" panose="02030600000101010101" pitchFamily="18" charset="-127"/>
              </a:rPr>
              <a:t>Clase de Cocina </a:t>
            </a:r>
            <a:r>
              <a:rPr lang="es-EC" sz="2000" b="1" dirty="0" err="1">
                <a:solidFill>
                  <a:srgbClr val="002060"/>
                </a:solidFill>
                <a:latin typeface="Batang" panose="02030600000101010101" pitchFamily="18" charset="-127"/>
                <a:ea typeface="Batang" panose="02030600000101010101" pitchFamily="18" charset="-127"/>
              </a:rPr>
              <a:t>Quitense</a:t>
            </a:r>
            <a:r>
              <a:rPr lang="es-EC" sz="2000" b="1" dirty="0">
                <a:solidFill>
                  <a:srgbClr val="002060"/>
                </a:solidFill>
                <a:latin typeface="Batang" panose="02030600000101010101" pitchFamily="18" charset="-127"/>
                <a:ea typeface="Batang" panose="02030600000101010101" pitchFamily="18" charset="-127"/>
              </a:rPr>
              <a:t> Barroca (Quito Eterno): 1 de abril de 2017.</a:t>
            </a:r>
          </a:p>
          <a:p>
            <a:pPr marL="514350" indent="-514350">
              <a:buAutoNum type="arabicPeriod"/>
            </a:pPr>
            <a:r>
              <a:rPr lang="es-EC" sz="2000" b="1" dirty="0">
                <a:solidFill>
                  <a:srgbClr val="002060"/>
                </a:solidFill>
                <a:latin typeface="Batang" panose="02030600000101010101" pitchFamily="18" charset="-127"/>
                <a:ea typeface="Batang" panose="02030600000101010101" pitchFamily="18" charset="-127"/>
              </a:rPr>
              <a:t>Ruta de la Juanesca (Quito Eterno): 8,14 y 15 de abril de 2017.</a:t>
            </a:r>
          </a:p>
          <a:p>
            <a:pPr marL="514350" indent="-514350">
              <a:buAutoNum type="arabicPeriod"/>
            </a:pPr>
            <a:endParaRPr lang="es-EC" b="1" dirty="0">
              <a:solidFill>
                <a:srgbClr val="002060"/>
              </a:solidFill>
              <a:ea typeface="Batang" panose="02030600000101010101" pitchFamily="18" charset="-127"/>
            </a:endParaRPr>
          </a:p>
        </p:txBody>
      </p:sp>
      <p:sp>
        <p:nvSpPr>
          <p:cNvPr id="9" name="2 Marcador de contenido"/>
          <p:cNvSpPr txBox="1">
            <a:spLocks/>
          </p:cNvSpPr>
          <p:nvPr/>
        </p:nvSpPr>
        <p:spPr bwMode="auto">
          <a:xfrm>
            <a:off x="1387522" y="5359423"/>
            <a:ext cx="9144000" cy="106630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marL="228600" indent="-228600" algn="ctr">
              <a:spcBef>
                <a:spcPct val="20000"/>
              </a:spcBef>
              <a:buAutoNum type="arabicPeriod"/>
              <a:defRPr/>
            </a:pPr>
            <a:r>
              <a:rPr lang="es-EC" sz="1400" b="1" dirty="0">
                <a:solidFill>
                  <a:schemeClr val="bg1"/>
                </a:solidFill>
              </a:rPr>
              <a:t>Evento de Reconocimiento de las mejores Fanescas: 15 establecimientos premiados. 300 asistentes. </a:t>
            </a:r>
          </a:p>
          <a:p>
            <a:pPr marL="228600" indent="-228600" algn="ctr">
              <a:spcBef>
                <a:spcPct val="20000"/>
              </a:spcBef>
              <a:buAutoNum type="arabicPeriod"/>
              <a:defRPr/>
            </a:pPr>
            <a:r>
              <a:rPr lang="es-EC" sz="1400" b="1" dirty="0">
                <a:solidFill>
                  <a:schemeClr val="bg1"/>
                </a:solidFill>
              </a:rPr>
              <a:t>Fanesca Tour: 12 establecimientos inscritos.</a:t>
            </a:r>
          </a:p>
          <a:p>
            <a:pPr marL="228600" indent="-228600" algn="ctr">
              <a:spcBef>
                <a:spcPct val="20000"/>
              </a:spcBef>
              <a:buAutoNum type="arabicPeriod"/>
              <a:defRPr/>
            </a:pPr>
            <a:r>
              <a:rPr lang="es-EC" sz="1400" b="1" dirty="0">
                <a:solidFill>
                  <a:schemeClr val="bg1"/>
                </a:solidFill>
              </a:rPr>
              <a:t>Clase de Cocina </a:t>
            </a:r>
            <a:r>
              <a:rPr lang="es-EC" sz="1400" b="1" dirty="0" err="1">
                <a:solidFill>
                  <a:schemeClr val="bg1"/>
                </a:solidFill>
              </a:rPr>
              <a:t>Quitense</a:t>
            </a:r>
            <a:r>
              <a:rPr lang="es-EC" sz="1400" b="1" dirty="0">
                <a:solidFill>
                  <a:schemeClr val="bg1"/>
                </a:solidFill>
              </a:rPr>
              <a:t> Barroca: 15 </a:t>
            </a:r>
            <a:r>
              <a:rPr lang="es-EC" sz="1400" b="1" dirty="0" err="1">
                <a:solidFill>
                  <a:schemeClr val="bg1"/>
                </a:solidFill>
              </a:rPr>
              <a:t>pax</a:t>
            </a:r>
            <a:r>
              <a:rPr lang="es-EC" sz="1400" b="1" dirty="0">
                <a:solidFill>
                  <a:schemeClr val="bg1"/>
                </a:solidFill>
              </a:rPr>
              <a:t>.</a:t>
            </a:r>
          </a:p>
          <a:p>
            <a:pPr marL="228600" indent="-228600" algn="ctr">
              <a:spcBef>
                <a:spcPct val="20000"/>
              </a:spcBef>
              <a:buAutoNum type="arabicPeriod"/>
              <a:defRPr/>
            </a:pPr>
            <a:r>
              <a:rPr lang="es-EC" sz="1400" b="1" dirty="0">
                <a:solidFill>
                  <a:schemeClr val="bg1"/>
                </a:solidFill>
              </a:rPr>
              <a:t>Ruta de la Juanesca: 13 </a:t>
            </a:r>
            <a:r>
              <a:rPr lang="es-EC" sz="1400" b="1" dirty="0" err="1">
                <a:solidFill>
                  <a:schemeClr val="bg1"/>
                </a:solidFill>
              </a:rPr>
              <a:t>pax</a:t>
            </a:r>
            <a:r>
              <a:rPr lang="es-EC" sz="1400" b="1" dirty="0">
                <a:solidFill>
                  <a:schemeClr val="bg1"/>
                </a:solidFill>
              </a:rPr>
              <a:t>.</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200" y="1752163"/>
            <a:ext cx="2261854" cy="2969306"/>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1" y="2304364"/>
            <a:ext cx="2304281" cy="2842245"/>
          </a:xfrm>
          <a:prstGeom prst="rect">
            <a:avLst/>
          </a:prstGeom>
        </p:spPr>
      </p:pic>
      <p:sp>
        <p:nvSpPr>
          <p:cNvPr id="7" name="1 Título"/>
          <p:cNvSpPr txBox="1">
            <a:spLocks/>
          </p:cNvSpPr>
          <p:nvPr/>
        </p:nvSpPr>
        <p:spPr>
          <a:xfrm>
            <a:off x="1524000" y="731122"/>
            <a:ext cx="7692840" cy="86360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3600" b="1" dirty="0">
                <a:solidFill>
                  <a:srgbClr val="002060"/>
                </a:solidFill>
                <a:latin typeface="Batang" panose="02030600000101010101" pitchFamily="18" charset="-127"/>
                <a:ea typeface="Batang" panose="02030600000101010101" pitchFamily="18" charset="-127"/>
              </a:rPr>
              <a:t>Semana Santa 2017 Coordinación, desarrollo y gestión Interinstitucional</a:t>
            </a:r>
            <a:endParaRPr lang="es-EC" sz="3600" b="1" dirty="0">
              <a:solidFill>
                <a:srgbClr val="002060"/>
              </a:solidFill>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170018070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p:nvPr>
        </p:nvSpPr>
        <p:spPr>
          <a:xfrm>
            <a:off x="7788449" y="1863302"/>
            <a:ext cx="2959100" cy="890587"/>
          </a:xfrm>
        </p:spPr>
        <p:txBody>
          <a:bodyPr>
            <a:normAutofit fontScale="90000"/>
          </a:bodyPr>
          <a:lstStyle/>
          <a:p>
            <a:pPr eaLnBrk="1" hangingPunct="1"/>
            <a:r>
              <a:rPr lang="es-EC" sz="2000" b="1" dirty="0">
                <a:solidFill>
                  <a:srgbClr val="002060"/>
                </a:solidFill>
                <a:latin typeface="Batang" panose="02030600000101010101" pitchFamily="18" charset="-127"/>
                <a:ea typeface="Batang" panose="02030600000101010101" pitchFamily="18" charset="-127"/>
              </a:rPr>
              <a:t>Procesión Jesús del Gran Poder- 14 de Abril 2017</a:t>
            </a:r>
          </a:p>
        </p:txBody>
      </p:sp>
      <p:sp>
        <p:nvSpPr>
          <p:cNvPr id="5123" name="Marcador de contenido 2"/>
          <p:cNvSpPr>
            <a:spLocks noGrp="1"/>
          </p:cNvSpPr>
          <p:nvPr>
            <p:ph idx="1"/>
          </p:nvPr>
        </p:nvSpPr>
        <p:spPr>
          <a:xfrm>
            <a:off x="8225450" y="2855046"/>
            <a:ext cx="2303462" cy="2610527"/>
          </a:xfrm>
        </p:spPr>
        <p:txBody>
          <a:bodyPr/>
          <a:lstStyle/>
          <a:p>
            <a:pPr marL="0" indent="0" algn="ctr">
              <a:buNone/>
            </a:pPr>
            <a:r>
              <a:rPr lang="es-EC" sz="2400" b="1" dirty="0">
                <a:solidFill>
                  <a:srgbClr val="002060"/>
                </a:solidFill>
                <a:latin typeface="Batang" panose="02030600000101010101" pitchFamily="18" charset="-127"/>
                <a:ea typeface="Batang" panose="02030600000101010101" pitchFamily="18" charset="-127"/>
              </a:rPr>
              <a:t>Procesión Penitencial de Viernes Santo, por las </a:t>
            </a:r>
          </a:p>
          <a:p>
            <a:pPr marL="0" indent="0" algn="ctr">
              <a:buNone/>
            </a:pPr>
            <a:r>
              <a:rPr lang="es-EC" sz="2400" b="1" dirty="0">
                <a:solidFill>
                  <a:srgbClr val="002060"/>
                </a:solidFill>
                <a:latin typeface="Batang" panose="02030600000101010101" pitchFamily="18" charset="-127"/>
                <a:ea typeface="Batang" panose="02030600000101010101" pitchFamily="18" charset="-127"/>
              </a:rPr>
              <a:t>calles del Centro Histórico</a:t>
            </a:r>
          </a:p>
          <a:p>
            <a:pPr marL="0" indent="0" algn="ctr">
              <a:buNone/>
            </a:pPr>
            <a:endParaRPr lang="es-EC" sz="3000" b="1" dirty="0">
              <a:solidFill>
                <a:srgbClr val="002060"/>
              </a:solidFill>
              <a:latin typeface="Batang" panose="02030600000101010101" pitchFamily="18" charset="-127"/>
              <a:ea typeface="Batang" panose="02030600000101010101" pitchFamily="18" charset="-127"/>
            </a:endParaRPr>
          </a:p>
        </p:txBody>
      </p:sp>
      <p:sp>
        <p:nvSpPr>
          <p:cNvPr id="9" name="2 Marcador de contenido"/>
          <p:cNvSpPr txBox="1">
            <a:spLocks/>
          </p:cNvSpPr>
          <p:nvPr/>
        </p:nvSpPr>
        <p:spPr bwMode="auto">
          <a:xfrm>
            <a:off x="1524000" y="5610380"/>
            <a:ext cx="9141600" cy="81903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a:spcBef>
                <a:spcPct val="20000"/>
              </a:spcBef>
              <a:defRPr/>
            </a:pPr>
            <a:r>
              <a:rPr lang="es-EC" sz="2000" b="1" dirty="0">
                <a:solidFill>
                  <a:schemeClr val="bg1"/>
                </a:solidFill>
                <a:ea typeface="Batang" panose="02030600000101010101" pitchFamily="18" charset="-127"/>
              </a:rPr>
              <a:t>Aproximadamente 250.000 asistentes a la procesión penitencial de Jesús del Gran Poder en el Centro </a:t>
            </a:r>
            <a:r>
              <a:rPr lang="es-EC" sz="2000" b="1" dirty="0">
                <a:solidFill>
                  <a:schemeClr val="bg1"/>
                </a:solidFill>
                <a:ea typeface="Batang" panose="02030600000101010101" pitchFamily="18" charset="-127"/>
              </a:rPr>
              <a:t>Histórico</a:t>
            </a:r>
            <a:endParaRPr lang="es-EC" sz="2000" dirty="0">
              <a:solidFill>
                <a:schemeClr val="bg1"/>
              </a:solidFill>
            </a:endParaRPr>
          </a:p>
        </p:txBody>
      </p:sp>
      <p:pic>
        <p:nvPicPr>
          <p:cNvPr id="5127" name="Picture 2" descr="C:\Users\prugel\Desktop\cu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003478"/>
            <a:ext cx="2949575" cy="22125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8" name="Picture 3" descr="C:\Users\prugel\Desktop\jesu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5939" y="2753889"/>
            <a:ext cx="2035713" cy="27116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1 Título"/>
          <p:cNvSpPr txBox="1">
            <a:spLocks/>
          </p:cNvSpPr>
          <p:nvPr/>
        </p:nvSpPr>
        <p:spPr>
          <a:xfrm>
            <a:off x="423428" y="975821"/>
            <a:ext cx="7692840" cy="86360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3600" b="1" dirty="0">
                <a:solidFill>
                  <a:srgbClr val="002060"/>
                </a:solidFill>
                <a:latin typeface="Batang" panose="02030600000101010101" pitchFamily="18" charset="-127"/>
                <a:ea typeface="Batang" panose="02030600000101010101" pitchFamily="18" charset="-127"/>
              </a:rPr>
              <a:t>Semana Santa 2017 Coordinación, desarrollo y gestión Interinstitucional</a:t>
            </a:r>
            <a:endParaRPr lang="es-EC" sz="3600" b="1" dirty="0">
              <a:solidFill>
                <a:srgbClr val="002060"/>
              </a:solidFill>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293546339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75520" y="265710"/>
            <a:ext cx="5959642" cy="989638"/>
          </a:xfrm>
        </p:spPr>
        <p:txBody>
          <a:bodyPr vert="horz" lIns="91440" tIns="45720" rIns="91440" bIns="45720" rtlCol="0" anchor="ctr">
            <a:normAutofit fontScale="90000"/>
          </a:bodyPr>
          <a:lstStyle/>
          <a:p>
            <a:r>
              <a:rPr lang="es-EC" sz="3600" b="1" dirty="0">
                <a:solidFill>
                  <a:srgbClr val="002060"/>
                </a:solidFill>
                <a:latin typeface="Batang" panose="02030600000101010101" pitchFamily="18" charset="-127"/>
                <a:ea typeface="Batang" panose="02030600000101010101" pitchFamily="18" charset="-127"/>
              </a:rPr>
              <a:t>Coordinación acompañamiento seguridad y Tours</a:t>
            </a:r>
          </a:p>
        </p:txBody>
      </p:sp>
      <p:graphicFrame>
        <p:nvGraphicFramePr>
          <p:cNvPr id="4" name="Tabla 3"/>
          <p:cNvGraphicFramePr>
            <a:graphicFrameLocks noGrp="1"/>
          </p:cNvGraphicFramePr>
          <p:nvPr>
            <p:extLst/>
          </p:nvPr>
        </p:nvGraphicFramePr>
        <p:xfrm>
          <a:off x="5251689" y="1016836"/>
          <a:ext cx="5147252" cy="5524645"/>
        </p:xfrm>
        <a:graphic>
          <a:graphicData uri="http://schemas.openxmlformats.org/drawingml/2006/table">
            <a:tbl>
              <a:tblPr firstRow="1" firstCol="1" bandRow="1">
                <a:tableStyleId>{5C22544A-7EE6-4342-B048-85BDC9FD1C3A}</a:tableStyleId>
              </a:tblPr>
              <a:tblGrid>
                <a:gridCol w="1604165"/>
                <a:gridCol w="990446"/>
                <a:gridCol w="2552641"/>
              </a:tblGrid>
              <a:tr h="254465">
                <a:tc>
                  <a:txBody>
                    <a:bodyPr/>
                    <a:lstStyle/>
                    <a:p>
                      <a:pPr algn="ctr" rtl="0" fontAlgn="ctr"/>
                      <a:r>
                        <a:rPr lang="es-EC" sz="1000" u="none" strike="noStrike" dirty="0">
                          <a:effectLst/>
                        </a:rPr>
                        <a:t>EVENTO </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PARTICIPANTES</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OBSERVACIONES</a:t>
                      </a:r>
                      <a:endParaRPr lang="es-EC" sz="1000" b="1" i="0" u="none" strike="noStrike" dirty="0">
                        <a:solidFill>
                          <a:srgbClr val="FFFFFF"/>
                        </a:solidFill>
                        <a:effectLst/>
                        <a:latin typeface="Calibri" panose="020F0502020204030204" pitchFamily="34" charset="0"/>
                      </a:endParaRPr>
                    </a:p>
                  </a:txBody>
                  <a:tcPr marL="9525" marR="9525" marT="9525" marB="0" anchor="ctr"/>
                </a:tc>
              </a:tr>
              <a:tr h="487413">
                <a:tc>
                  <a:txBody>
                    <a:bodyPr/>
                    <a:lstStyle/>
                    <a:p>
                      <a:pPr algn="l" rtl="0" fontAlgn="ctr"/>
                      <a:r>
                        <a:rPr lang="es-EC" sz="1000" u="none" strike="noStrike" dirty="0">
                          <a:effectLst/>
                        </a:rPr>
                        <a:t>Embajada de Alemania</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38</a:t>
                      </a:r>
                      <a:endParaRPr lang="es-EC"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t"/>
                      <a:r>
                        <a:rPr lang="es-EC" sz="1000" u="none" strike="noStrike">
                          <a:effectLst/>
                        </a:rPr>
                        <a:t>Tour en el Centro Histórico para empleados de la Embajada de Alemania incluido el señor Embajador y su esposa</a:t>
                      </a:r>
                      <a:endParaRPr lang="es-EC" sz="1000" b="0" i="0" u="none" strike="noStrike">
                        <a:solidFill>
                          <a:srgbClr val="000000"/>
                        </a:solidFill>
                        <a:effectLst/>
                        <a:latin typeface="Calibri" panose="020F0502020204030204" pitchFamily="34" charset="0"/>
                      </a:endParaRPr>
                    </a:p>
                  </a:txBody>
                  <a:tcPr marL="9525" marR="9525" marT="9525" marB="0"/>
                </a:tc>
              </a:tr>
              <a:tr h="328258">
                <a:tc>
                  <a:txBody>
                    <a:bodyPr/>
                    <a:lstStyle/>
                    <a:p>
                      <a:pPr algn="l" rtl="0" fontAlgn="ctr"/>
                      <a:r>
                        <a:rPr lang="es-EC" sz="1000" u="none" strike="noStrike" dirty="0">
                          <a:effectLst/>
                        </a:rPr>
                        <a:t>Turistas - Empresarios NEWCREST</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12</a:t>
                      </a:r>
                      <a:endParaRPr lang="es-EC"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1000" u="none" strike="noStrike" dirty="0">
                          <a:effectLst/>
                        </a:rPr>
                        <a:t>Acompañamiento y seguridad para visita en el Centro Histórico </a:t>
                      </a:r>
                      <a:endParaRPr lang="es-EC" sz="1000" b="0" i="0" u="none" strike="noStrike" dirty="0">
                        <a:solidFill>
                          <a:srgbClr val="000000"/>
                        </a:solidFill>
                        <a:effectLst/>
                        <a:latin typeface="Calibri" panose="020F0502020204030204" pitchFamily="34" charset="0"/>
                      </a:endParaRPr>
                    </a:p>
                  </a:txBody>
                  <a:tcPr marL="9525" marR="9525" marT="9525" marB="0" anchor="ctr"/>
                </a:tc>
              </a:tr>
              <a:tr h="328258">
                <a:tc>
                  <a:txBody>
                    <a:bodyPr/>
                    <a:lstStyle/>
                    <a:p>
                      <a:pPr algn="l" rtl="0" fontAlgn="ctr"/>
                      <a:r>
                        <a:rPr lang="es-EC" sz="1000" u="none" strike="noStrike" dirty="0">
                          <a:effectLst/>
                        </a:rPr>
                        <a:t>Turistas  empresa </a:t>
                      </a:r>
                      <a:r>
                        <a:rPr lang="es-EC" sz="1000" u="none" strike="noStrike" dirty="0" err="1">
                          <a:effectLst/>
                        </a:rPr>
                        <a:t>Gaston</a:t>
                      </a:r>
                      <a:r>
                        <a:rPr lang="es-EC" sz="1000" u="none" strike="noStrike" dirty="0">
                          <a:effectLst/>
                        </a:rPr>
                        <a:t> - </a:t>
                      </a:r>
                      <a:r>
                        <a:rPr lang="es-EC" sz="1000" u="none" strike="noStrike" dirty="0" err="1">
                          <a:effectLst/>
                        </a:rPr>
                        <a:t>Sacaze</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60</a:t>
                      </a:r>
                      <a:endParaRPr lang="es-EC"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1000" u="none" strike="noStrike" dirty="0">
                          <a:effectLst/>
                        </a:rPr>
                        <a:t>Seguridad y Coordinación de visita La Ronda</a:t>
                      </a:r>
                      <a:endParaRPr lang="es-EC" sz="1000" b="0" i="0" u="none" strike="noStrike" dirty="0">
                        <a:solidFill>
                          <a:srgbClr val="000000"/>
                        </a:solidFill>
                        <a:effectLst/>
                        <a:latin typeface="Calibri" panose="020F0502020204030204" pitchFamily="34" charset="0"/>
                      </a:endParaRPr>
                    </a:p>
                  </a:txBody>
                  <a:tcPr marL="9525" marR="9525" marT="9525" marB="0" anchor="ctr"/>
                </a:tc>
              </a:tr>
              <a:tr h="328258">
                <a:tc>
                  <a:txBody>
                    <a:bodyPr/>
                    <a:lstStyle/>
                    <a:p>
                      <a:pPr algn="l" rtl="0" fontAlgn="ctr"/>
                      <a:r>
                        <a:rPr lang="es-EC" sz="1000" u="none" strike="noStrike" dirty="0">
                          <a:effectLst/>
                        </a:rPr>
                        <a:t>Tour  </a:t>
                      </a:r>
                      <a:r>
                        <a:rPr lang="es-EC" sz="1000" u="none" strike="noStrike" dirty="0" err="1">
                          <a:effectLst/>
                        </a:rPr>
                        <a:t>Mintur</a:t>
                      </a:r>
                      <a:r>
                        <a:rPr lang="es-EC" sz="1000" u="none" strike="noStrike" dirty="0">
                          <a:effectLst/>
                        </a:rPr>
                        <a:t> para la Realeza de España</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2</a:t>
                      </a:r>
                      <a:endParaRPr lang="es-EC" sz="1000" b="0" i="0" u="none" strike="noStrike" dirty="0">
                        <a:solidFill>
                          <a:srgbClr val="000000"/>
                        </a:solidFill>
                        <a:effectLst/>
                        <a:latin typeface="Calibri" panose="020F0502020204030204" pitchFamily="34" charset="0"/>
                      </a:endParaRPr>
                    </a:p>
                  </a:txBody>
                  <a:tcPr marL="9525" marR="9525" marT="9525" marB="0" anchor="ctr"/>
                </a:tc>
                <a:tc rowSpan="2">
                  <a:txBody>
                    <a:bodyPr/>
                    <a:lstStyle/>
                    <a:p>
                      <a:pPr algn="l" rtl="0" fontAlgn="ctr"/>
                      <a:r>
                        <a:rPr lang="es-EC" sz="1000" b="0" i="0" u="none" strike="noStrike" dirty="0" smtClean="0">
                          <a:solidFill>
                            <a:srgbClr val="000000"/>
                          </a:solidFill>
                          <a:effectLst/>
                          <a:latin typeface="Calibri" panose="020F0502020204030204" pitchFamily="34" charset="0"/>
                        </a:rPr>
                        <a:t>Coordinación con Policía Nacional y Metropolitana para seguridad y guianza por algunos atractivos del Centro Histórico </a:t>
                      </a:r>
                      <a:endParaRPr lang="es-EC" sz="1000" b="0" i="0" u="none" strike="noStrike" dirty="0">
                        <a:solidFill>
                          <a:srgbClr val="000000"/>
                        </a:solidFill>
                        <a:effectLst/>
                        <a:latin typeface="Calibri" panose="020F0502020204030204" pitchFamily="34" charset="0"/>
                      </a:endParaRPr>
                    </a:p>
                  </a:txBody>
                  <a:tcPr marL="9525" marR="9525" marT="9525" marB="0" anchor="ctr"/>
                </a:tc>
              </a:tr>
              <a:tr h="169103">
                <a:tc>
                  <a:txBody>
                    <a:bodyPr/>
                    <a:lstStyle/>
                    <a:p>
                      <a:pPr algn="l" rtl="0" fontAlgn="ctr"/>
                      <a:r>
                        <a:rPr lang="es-EC" sz="1000" u="none" strike="noStrike" dirty="0">
                          <a:effectLst/>
                        </a:rPr>
                        <a:t>Tour  Sacerdotes Opus Dei</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7</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l" rtl="0" fontAlgn="ctr"/>
                      <a:endParaRPr lang="es-EC" sz="1400" b="0" i="0" u="none" strike="noStrike" dirty="0">
                        <a:solidFill>
                          <a:srgbClr val="000000"/>
                        </a:solidFill>
                        <a:effectLst/>
                        <a:latin typeface="Calibri" panose="020F0502020204030204" pitchFamily="34" charset="0"/>
                      </a:endParaRPr>
                    </a:p>
                  </a:txBody>
                  <a:tcPr marL="9525" marR="9525" marT="9525" marB="0" anchor="ctr"/>
                </a:tc>
              </a:tr>
              <a:tr h="169103">
                <a:tc>
                  <a:txBody>
                    <a:bodyPr/>
                    <a:lstStyle/>
                    <a:p>
                      <a:pPr algn="l" rtl="0" fontAlgn="ctr"/>
                      <a:r>
                        <a:rPr lang="es-EC" sz="1000" u="none" strike="noStrike" dirty="0">
                          <a:effectLst/>
                        </a:rPr>
                        <a:t>Tour Adventure by Disney</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10</a:t>
                      </a:r>
                      <a:endParaRPr lang="es-EC" sz="1000" b="0" i="0" u="none" strike="noStrike" dirty="0">
                        <a:solidFill>
                          <a:srgbClr val="000000"/>
                        </a:solidFill>
                        <a:effectLst/>
                        <a:latin typeface="Calibri" panose="020F0502020204030204" pitchFamily="34" charset="0"/>
                      </a:endParaRPr>
                    </a:p>
                  </a:txBody>
                  <a:tcPr marL="9525" marR="9525" marT="9525" marB="0" anchor="ctr"/>
                </a:tc>
                <a:tc rowSpan="5">
                  <a:txBody>
                    <a:bodyPr/>
                    <a:lstStyle/>
                    <a:p>
                      <a:pPr algn="ctr" rtl="0" fontAlgn="ctr"/>
                      <a:r>
                        <a:rPr lang="es-EC" sz="1000" u="none" strike="noStrike" dirty="0" smtClean="0">
                          <a:effectLst/>
                        </a:rPr>
                        <a:t>Coordinación con Policía Nacional y Metropolitana para seguridad y guianza por algunos atractivos del Centro Histórico </a:t>
                      </a:r>
                    </a:p>
                  </a:txBody>
                  <a:tcPr marL="9525" marR="9525" marT="9525" marB="0" anchor="ctr"/>
                </a:tc>
              </a:tr>
              <a:tr h="328258">
                <a:tc>
                  <a:txBody>
                    <a:bodyPr/>
                    <a:lstStyle/>
                    <a:p>
                      <a:pPr algn="l" rtl="0" fontAlgn="ctr"/>
                      <a:r>
                        <a:rPr lang="es-EC" sz="1000" u="none" strike="noStrike" dirty="0">
                          <a:effectLst/>
                        </a:rPr>
                        <a:t>Evento negocios Cámara de Comercio de Quito </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11</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50" b="0" i="0" u="none" strike="noStrike" dirty="0">
                        <a:solidFill>
                          <a:srgbClr val="000000"/>
                        </a:solidFill>
                        <a:effectLst/>
                        <a:latin typeface="Calibri" panose="020F0502020204030204" pitchFamily="34" charset="0"/>
                      </a:endParaRPr>
                    </a:p>
                  </a:txBody>
                  <a:tcPr marL="9525" marR="9525" marT="9525" marB="0" anchor="ctr"/>
                </a:tc>
              </a:tr>
              <a:tr h="169103">
                <a:tc>
                  <a:txBody>
                    <a:bodyPr/>
                    <a:lstStyle/>
                    <a:p>
                      <a:pPr algn="l" rtl="0" fontAlgn="ctr"/>
                      <a:r>
                        <a:rPr lang="es-EC" sz="1000" u="none" strike="noStrike" dirty="0">
                          <a:effectLst/>
                        </a:rPr>
                        <a:t>Grupo Tourcert</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21</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50" b="0" i="0" u="none" strike="noStrike" dirty="0">
                        <a:solidFill>
                          <a:srgbClr val="000000"/>
                        </a:solidFill>
                        <a:effectLst/>
                        <a:latin typeface="Calibri" panose="020F0502020204030204" pitchFamily="34" charset="0"/>
                      </a:endParaRPr>
                    </a:p>
                  </a:txBody>
                  <a:tcPr marL="9525" marR="9525" marT="9525" marB="0" anchor="ctr"/>
                </a:tc>
              </a:tr>
              <a:tr h="169103">
                <a:tc>
                  <a:txBody>
                    <a:bodyPr/>
                    <a:lstStyle/>
                    <a:p>
                      <a:pPr algn="l" rtl="0" fontAlgn="ctr"/>
                      <a:r>
                        <a:rPr lang="es-EC" sz="1000" u="none" strike="noStrike" dirty="0">
                          <a:effectLst/>
                        </a:rPr>
                        <a:t>Delegación Militar del Perú</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21</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50" b="0" i="0" u="none" strike="noStrike" dirty="0">
                        <a:solidFill>
                          <a:srgbClr val="000000"/>
                        </a:solidFill>
                        <a:effectLst/>
                        <a:latin typeface="Calibri" panose="020F0502020204030204" pitchFamily="34" charset="0"/>
                      </a:endParaRPr>
                    </a:p>
                  </a:txBody>
                  <a:tcPr marL="9525" marR="9525" marT="9525" marB="0" anchor="ctr"/>
                </a:tc>
              </a:tr>
              <a:tr h="328258">
                <a:tc>
                  <a:txBody>
                    <a:bodyPr/>
                    <a:lstStyle/>
                    <a:p>
                      <a:pPr algn="l" rtl="0" fontAlgn="ctr"/>
                      <a:r>
                        <a:rPr lang="es-EC" sz="1000" u="none" strike="noStrike" dirty="0">
                          <a:effectLst/>
                        </a:rPr>
                        <a:t>Tour Secretaría de Desarrollo Productivo</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a:effectLst/>
                        </a:rPr>
                        <a:t>1</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50" b="0" i="0" u="none" strike="noStrike" dirty="0">
                        <a:solidFill>
                          <a:srgbClr val="000000"/>
                        </a:solidFill>
                        <a:effectLst/>
                        <a:latin typeface="Calibri" panose="020F0502020204030204" pitchFamily="34" charset="0"/>
                      </a:endParaRPr>
                    </a:p>
                  </a:txBody>
                  <a:tcPr marL="9525" marR="9525" marT="9525" marB="0" anchor="ctr"/>
                </a:tc>
              </a:tr>
              <a:tr h="169103">
                <a:tc>
                  <a:txBody>
                    <a:bodyPr/>
                    <a:lstStyle/>
                    <a:p>
                      <a:pPr algn="l" rtl="0" fontAlgn="ctr"/>
                      <a:r>
                        <a:rPr lang="es-EC" sz="1000" b="1" i="0" u="none" strike="noStrike" dirty="0" smtClean="0">
                          <a:solidFill>
                            <a:srgbClr val="FFFFFF"/>
                          </a:solidFill>
                          <a:effectLst/>
                          <a:latin typeface="Calibri" panose="020F0502020204030204" pitchFamily="34" charset="0"/>
                        </a:rPr>
                        <a:t>Secretaría de Salud</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16</a:t>
                      </a:r>
                      <a:endParaRPr lang="es-EC" sz="1000" b="0" i="0" u="none" strike="noStrike" dirty="0">
                        <a:solidFill>
                          <a:srgbClr val="000000"/>
                        </a:solidFill>
                        <a:effectLst/>
                        <a:latin typeface="Calibri" panose="020F0502020204030204" pitchFamily="34" charset="0"/>
                      </a:endParaRPr>
                    </a:p>
                  </a:txBody>
                  <a:tcPr marL="9525" marR="9525" marT="9525" marB="0" anchor="ctr"/>
                </a:tc>
                <a:tc rowSpan="8">
                  <a:txBody>
                    <a:bodyPr/>
                    <a:lstStyle/>
                    <a:p>
                      <a:pPr algn="ctr" rtl="0" fontAlgn="ctr"/>
                      <a:r>
                        <a:rPr lang="es-EC" sz="1000" u="none" strike="noStrike" dirty="0" smtClean="0">
                          <a:effectLst/>
                        </a:rPr>
                        <a:t>Coordinación</a:t>
                      </a:r>
                      <a:r>
                        <a:rPr lang="es-EC" sz="1000" u="none" strike="noStrike" baseline="0" dirty="0" smtClean="0">
                          <a:effectLst/>
                        </a:rPr>
                        <a:t> con Policía Metropolitana para </a:t>
                      </a:r>
                      <a:r>
                        <a:rPr lang="es-EC" sz="1000" u="none" strike="noStrike" baseline="0" dirty="0" err="1" smtClean="0">
                          <a:effectLst/>
                        </a:rPr>
                        <a:t>guianza</a:t>
                      </a:r>
                      <a:r>
                        <a:rPr lang="es-EC" sz="1000" u="none" strike="noStrike" baseline="0" dirty="0" smtClean="0">
                          <a:effectLst/>
                        </a:rPr>
                        <a:t> por algunos atractivos del Centro Histórico y puntos de información en diferentes eventos.</a:t>
                      </a:r>
                      <a:endParaRPr lang="es-EC" sz="1000" u="none" strike="noStrike" dirty="0" smtClean="0">
                        <a:effectLst/>
                      </a:endParaRPr>
                    </a:p>
                  </a:txBody>
                  <a:tcPr marL="9525" marR="9525" marT="9525" marB="0" anchor="ctr"/>
                </a:tc>
              </a:tr>
              <a:tr h="328258">
                <a:tc>
                  <a:txBody>
                    <a:bodyPr/>
                    <a:lstStyle/>
                    <a:p>
                      <a:pPr algn="l" rtl="0" fontAlgn="ctr"/>
                      <a:r>
                        <a:rPr lang="es-EC" sz="1000" b="1" i="0" u="none" strike="noStrike" dirty="0" smtClean="0">
                          <a:solidFill>
                            <a:srgbClr val="FFFFFF"/>
                          </a:solidFill>
                          <a:effectLst/>
                          <a:latin typeface="Calibri" panose="020F0502020204030204" pitchFamily="34" charset="0"/>
                        </a:rPr>
                        <a:t>Tour especial delegados de Estados Unidos</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2</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00" u="none" strike="noStrike" dirty="0" smtClean="0">
                        <a:effectLst/>
                      </a:endParaRPr>
                    </a:p>
                  </a:txBody>
                  <a:tcPr marL="9525" marR="9525" marT="9525" marB="0" anchor="ctr"/>
                </a:tc>
              </a:tr>
              <a:tr h="169103">
                <a:tc>
                  <a:txBody>
                    <a:bodyPr/>
                    <a:lstStyle/>
                    <a:p>
                      <a:pPr algn="l" rtl="0" fontAlgn="ctr"/>
                      <a:r>
                        <a:rPr lang="es-EC" sz="1000" b="1" i="0" u="none" strike="noStrike" dirty="0" err="1" smtClean="0">
                          <a:solidFill>
                            <a:srgbClr val="FFFFFF"/>
                          </a:solidFill>
                          <a:effectLst/>
                          <a:latin typeface="Calibri" panose="020F0502020204030204" pitchFamily="34" charset="0"/>
                        </a:rPr>
                        <a:t>Bloggista</a:t>
                      </a:r>
                      <a:r>
                        <a:rPr lang="es-EC" sz="1000" b="1" i="0" u="none" strike="noStrike" dirty="0" smtClean="0">
                          <a:solidFill>
                            <a:srgbClr val="FFFFFF"/>
                          </a:solidFill>
                          <a:effectLst/>
                          <a:latin typeface="Calibri" panose="020F0502020204030204" pitchFamily="34" charset="0"/>
                        </a:rPr>
                        <a:t> de Suiza</a:t>
                      </a:r>
                    </a:p>
                  </a:txBody>
                  <a:tcPr marL="9525" marR="9525" marT="9525"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1</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00" u="none" strike="noStrike" dirty="0" smtClean="0">
                        <a:effectLst/>
                      </a:endParaRPr>
                    </a:p>
                  </a:txBody>
                  <a:tcPr marL="9525" marR="9525" marT="9525" marB="0" anchor="ctr"/>
                </a:tc>
              </a:tr>
              <a:tr h="328258">
                <a:tc>
                  <a:txBody>
                    <a:bodyPr/>
                    <a:lstStyle/>
                    <a:p>
                      <a:r>
                        <a:rPr lang="es-EC" sz="1000" b="0" dirty="0" smtClean="0"/>
                        <a:t>Universidad</a:t>
                      </a:r>
                      <a:r>
                        <a:rPr lang="es-EC" sz="1000" b="0" baseline="0" dirty="0" smtClean="0"/>
                        <a:t> Andina Simón Bolívar</a:t>
                      </a:r>
                      <a:endParaRPr lang="es-EC" sz="1000" b="0" dirty="0"/>
                    </a:p>
                  </a:txBody>
                  <a:tcPr marL="9525" marR="9525" marT="9525"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8</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00" u="none" strike="noStrike" dirty="0" smtClean="0">
                        <a:effectLst/>
                      </a:endParaRPr>
                    </a:p>
                  </a:txBody>
                  <a:tcPr marL="9525" marR="9525" marT="9525" marB="0" anchor="ctr"/>
                </a:tc>
              </a:tr>
              <a:tr h="169103">
                <a:tc>
                  <a:txBody>
                    <a:bodyPr/>
                    <a:lstStyle/>
                    <a:p>
                      <a:pPr algn="l" rtl="0" fontAlgn="ctr"/>
                      <a:r>
                        <a:rPr lang="es-EC" sz="1000" b="1" i="0" u="none" strike="noStrike" dirty="0" smtClean="0">
                          <a:solidFill>
                            <a:srgbClr val="FFFFFF"/>
                          </a:solidFill>
                          <a:effectLst/>
                          <a:latin typeface="Calibri" panose="020F0502020204030204" pitchFamily="34" charset="0"/>
                        </a:rPr>
                        <a:t>Empresarios españoles</a:t>
                      </a:r>
                    </a:p>
                  </a:txBody>
                  <a:tcPr marL="9525" marR="9525" marT="9525"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4</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00" u="none" strike="noStrike" dirty="0" smtClean="0">
                        <a:effectLst/>
                      </a:endParaRPr>
                    </a:p>
                  </a:txBody>
                  <a:tcPr marL="9525" marR="9525" marT="9525" marB="0" anchor="ctr"/>
                </a:tc>
              </a:tr>
              <a:tr h="169103">
                <a:tc>
                  <a:txBody>
                    <a:bodyPr/>
                    <a:lstStyle/>
                    <a:p>
                      <a:pPr algn="l" rtl="0" fontAlgn="ctr"/>
                      <a:r>
                        <a:rPr lang="es-EC" sz="1000" b="1" i="0" u="none" strike="noStrike" dirty="0" smtClean="0">
                          <a:solidFill>
                            <a:srgbClr val="FFFFFF"/>
                          </a:solidFill>
                          <a:effectLst/>
                          <a:latin typeface="Calibri" panose="020F0502020204030204" pitchFamily="34" charset="0"/>
                        </a:rPr>
                        <a:t>Tour especial Pro Ecuador</a:t>
                      </a:r>
                    </a:p>
                  </a:txBody>
                  <a:tcPr marL="9525" marR="9525" marT="9525"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25</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00" u="none" strike="noStrike" dirty="0" smtClean="0">
                        <a:effectLst/>
                      </a:endParaRPr>
                    </a:p>
                  </a:txBody>
                  <a:tcPr marL="9525" marR="9525" marT="9525" marB="0" anchor="ctr"/>
                </a:tc>
              </a:tr>
              <a:tr h="169103">
                <a:tc>
                  <a:txBody>
                    <a:bodyPr/>
                    <a:lstStyle/>
                    <a:p>
                      <a:pPr algn="l" rtl="0" fontAlgn="ctr"/>
                      <a:r>
                        <a:rPr lang="es-EC" sz="1000" b="1" i="0" u="none" strike="noStrike" dirty="0" smtClean="0">
                          <a:solidFill>
                            <a:srgbClr val="FFFFFF"/>
                          </a:solidFill>
                          <a:effectLst/>
                          <a:latin typeface="Calibri" panose="020F0502020204030204" pitchFamily="34" charset="0"/>
                        </a:rPr>
                        <a:t>Tour delegados</a:t>
                      </a:r>
                      <a:r>
                        <a:rPr lang="es-EC" sz="1000" b="1" i="0" u="none" strike="noStrike" baseline="0" dirty="0" smtClean="0">
                          <a:solidFill>
                            <a:srgbClr val="FFFFFF"/>
                          </a:solidFill>
                          <a:effectLst/>
                          <a:latin typeface="Calibri" panose="020F0502020204030204" pitchFamily="34" charset="0"/>
                        </a:rPr>
                        <a:t> ONU</a:t>
                      </a:r>
                      <a:endParaRPr lang="es-EC" sz="1000" b="1" i="0" u="none" strike="noStrike" dirty="0" smtClean="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40</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00" u="none" strike="noStrike" dirty="0" smtClean="0">
                        <a:effectLst/>
                      </a:endParaRPr>
                    </a:p>
                  </a:txBody>
                  <a:tcPr marL="9525" marR="9525" marT="9525" marB="0" anchor="ctr"/>
                </a:tc>
              </a:tr>
              <a:tr h="169103">
                <a:tc>
                  <a:txBody>
                    <a:bodyPr/>
                    <a:lstStyle/>
                    <a:p>
                      <a:pPr algn="l" rtl="0" fontAlgn="ctr"/>
                      <a:r>
                        <a:rPr lang="es-EC" sz="1000" b="1" i="0" u="none" strike="noStrike" dirty="0" smtClean="0">
                          <a:solidFill>
                            <a:srgbClr val="FFFFFF"/>
                          </a:solidFill>
                          <a:effectLst/>
                          <a:latin typeface="Calibri" panose="020F0502020204030204" pitchFamily="34" charset="0"/>
                        </a:rPr>
                        <a:t>Stand para Maquita </a:t>
                      </a:r>
                      <a:r>
                        <a:rPr lang="es-EC" sz="1000" b="1" i="0" u="none" strike="noStrike" dirty="0" err="1" smtClean="0">
                          <a:solidFill>
                            <a:srgbClr val="FFFFFF"/>
                          </a:solidFill>
                          <a:effectLst/>
                          <a:latin typeface="Calibri" panose="020F0502020204030204" pitchFamily="34" charset="0"/>
                        </a:rPr>
                        <a:t>Cusunchi</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200</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00" u="none" strike="noStrike" dirty="0" smtClean="0">
                        <a:effectLst/>
                      </a:endParaRPr>
                    </a:p>
                  </a:txBody>
                  <a:tcPr marL="9525" marR="9525" marT="9525" marB="0" anchor="ctr"/>
                </a:tc>
              </a:tr>
              <a:tr h="177060">
                <a:tc>
                  <a:txBody>
                    <a:bodyPr/>
                    <a:lstStyle/>
                    <a:p>
                      <a:pPr algn="l" rtl="0" fontAlgn="ctr"/>
                      <a:r>
                        <a:rPr lang="es-EC" sz="1050" u="none" strike="noStrike" dirty="0">
                          <a:effectLst/>
                        </a:rPr>
                        <a:t>Coordinamos</a:t>
                      </a:r>
                      <a:endParaRPr lang="es-EC" sz="105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200</a:t>
                      </a:r>
                      <a:endParaRPr lang="es-EC" sz="1000" b="0" i="0" u="none" strike="noStrike" dirty="0">
                        <a:solidFill>
                          <a:srgbClr val="000000"/>
                        </a:solidFill>
                        <a:effectLst/>
                        <a:latin typeface="Calibri" panose="020F0502020204030204" pitchFamily="34" charset="0"/>
                      </a:endParaRPr>
                    </a:p>
                  </a:txBody>
                  <a:tcPr marL="9525" marR="9525" marT="9525" marB="0" anchor="ctr"/>
                </a:tc>
                <a:tc rowSpan="2">
                  <a:txBody>
                    <a:bodyPr/>
                    <a:lstStyle/>
                    <a:p>
                      <a:pPr algn="ctr" rtl="0" fontAlgn="ctr"/>
                      <a:r>
                        <a:rPr lang="es-EC" sz="1000" u="none" strike="noStrike" dirty="0" smtClean="0">
                          <a:effectLst/>
                        </a:rPr>
                        <a:t>Coordinación con Policía Metropolitana, control de espacio público, Policía Nacional seguridad y AMT colaboración para filmación de video </a:t>
                      </a:r>
                      <a:endParaRPr lang="es-EC" sz="1000" b="0" i="0" u="none" strike="noStrike" dirty="0">
                        <a:solidFill>
                          <a:srgbClr val="000000"/>
                        </a:solidFill>
                        <a:effectLst/>
                        <a:latin typeface="Calibri" panose="020F0502020204030204" pitchFamily="34" charset="0"/>
                      </a:endParaRPr>
                    </a:p>
                  </a:txBody>
                  <a:tcPr marL="9525" marR="9525" marT="9525" marB="0" anchor="ctr"/>
                </a:tc>
              </a:tr>
              <a:tr h="310353">
                <a:tc>
                  <a:txBody>
                    <a:bodyPr/>
                    <a:lstStyle/>
                    <a:p>
                      <a:pPr algn="l" rtl="0" fontAlgn="ctr"/>
                      <a:r>
                        <a:rPr lang="es-EC" sz="1050" u="none" strike="noStrike" dirty="0">
                          <a:effectLst/>
                        </a:rPr>
                        <a:t>Grupo Sony CNCO</a:t>
                      </a:r>
                      <a:endParaRPr lang="es-EC" sz="105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b="0" i="0" u="none" strike="noStrike" dirty="0" smtClean="0">
                          <a:solidFill>
                            <a:srgbClr val="000000"/>
                          </a:solidFill>
                          <a:effectLst/>
                          <a:latin typeface="Calibri" panose="020F0502020204030204" pitchFamily="34" charset="0"/>
                        </a:rPr>
                        <a:t>100</a:t>
                      </a:r>
                      <a:endParaRPr lang="es-EC" sz="10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pPr algn="ctr" rtl="0" fontAlgn="ctr"/>
                      <a:endParaRPr lang="es-EC" sz="1000" u="none" strike="noStrike" dirty="0" smtClean="0">
                        <a:effectLst/>
                      </a:endParaRPr>
                    </a:p>
                  </a:txBody>
                  <a:tcPr marL="9525" marR="9525" marT="9525" marB="0" anchor="ctr"/>
                </a:tc>
              </a:tr>
              <a:tr h="306518">
                <a:tc>
                  <a:txBody>
                    <a:bodyPr/>
                    <a:lstStyle/>
                    <a:p>
                      <a:pPr algn="l" rtl="0" fontAlgn="ctr"/>
                      <a:r>
                        <a:rPr lang="es-EC" sz="1000" u="none" strike="noStrike" dirty="0" smtClean="0">
                          <a:effectLst/>
                        </a:rPr>
                        <a:t>TOTAL </a:t>
                      </a:r>
                      <a:endParaRPr lang="es-EC" sz="10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1000" u="none" strike="noStrike" dirty="0" smtClean="0">
                          <a:effectLst/>
                        </a:rPr>
                        <a:t>779</a:t>
                      </a:r>
                    </a:p>
                  </a:txBody>
                  <a:tcPr marL="9525" marR="9525" marT="9525" marB="0" anchor="ctr"/>
                </a:tc>
                <a:tc>
                  <a:txBody>
                    <a:bodyPr/>
                    <a:lstStyle/>
                    <a:p>
                      <a:pPr algn="ctr" rtl="0" fontAlgn="ctr"/>
                      <a:endParaRPr lang="es-EC" sz="10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pic>
        <p:nvPicPr>
          <p:cNvPr id="3" name="Imagen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98797" y="1394063"/>
            <a:ext cx="3187139" cy="2582780"/>
          </a:xfrm>
          <a:prstGeom prst="rect">
            <a:avLst/>
          </a:prstGeom>
        </p:spPr>
      </p:pic>
      <p:pic>
        <p:nvPicPr>
          <p:cNvPr id="5" name="Imagen 4"/>
          <p:cNvPicPr>
            <a:picLocks noChangeAspect="1"/>
          </p:cNvPicPr>
          <p:nvPr/>
        </p:nvPicPr>
        <p:blipFill>
          <a:blip r:embed="rId3"/>
          <a:stretch>
            <a:fillRect/>
          </a:stretch>
        </p:blipFill>
        <p:spPr>
          <a:xfrm>
            <a:off x="1775521" y="3976844"/>
            <a:ext cx="3406945" cy="2283845"/>
          </a:xfrm>
          <a:prstGeom prst="rect">
            <a:avLst/>
          </a:prstGeom>
        </p:spPr>
      </p:pic>
    </p:spTree>
    <p:extLst>
      <p:ext uri="{BB962C8B-B14F-4D97-AF65-F5344CB8AC3E}">
        <p14:creationId xmlns:p14="http://schemas.microsoft.com/office/powerpoint/2010/main" val="423556772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ítulo 1"/>
          <p:cNvSpPr>
            <a:spLocks noGrp="1"/>
          </p:cNvSpPr>
          <p:nvPr>
            <p:ph type="title"/>
          </p:nvPr>
        </p:nvSpPr>
        <p:spPr>
          <a:xfrm>
            <a:off x="1796939" y="1080714"/>
            <a:ext cx="7931150" cy="720725"/>
          </a:xfrm>
        </p:spPr>
        <p:txBody>
          <a:bodyPr>
            <a:normAutofit fontScale="90000"/>
          </a:bodyPr>
          <a:lstStyle/>
          <a:p>
            <a:r>
              <a:rPr lang="es-EC" sz="3000" b="1" dirty="0">
                <a:solidFill>
                  <a:srgbClr val="002060"/>
                </a:solidFill>
                <a:latin typeface="Batang" panose="02030600000101010101" pitchFamily="18" charset="-127"/>
                <a:ea typeface="Batang" panose="02030600000101010101" pitchFamily="18" charset="-127"/>
              </a:rPr>
              <a:t>Reuniones de trabajo Plan de Gestión de San Francisco</a:t>
            </a:r>
          </a:p>
        </p:txBody>
      </p:sp>
      <p:sp>
        <p:nvSpPr>
          <p:cNvPr id="2051" name="Marcador de contenido 2"/>
          <p:cNvSpPr>
            <a:spLocks noGrp="1"/>
          </p:cNvSpPr>
          <p:nvPr>
            <p:ph idx="1"/>
          </p:nvPr>
        </p:nvSpPr>
        <p:spPr>
          <a:xfrm>
            <a:off x="6220358" y="2063336"/>
            <a:ext cx="4368930" cy="3817020"/>
          </a:xfrm>
        </p:spPr>
        <p:txBody>
          <a:bodyPr>
            <a:normAutofit/>
          </a:bodyPr>
          <a:lstStyle/>
          <a:p>
            <a:pPr marL="0" indent="0" algn="just">
              <a:buNone/>
            </a:pPr>
            <a:r>
              <a:rPr lang="es-EC" sz="2100" b="1" dirty="0">
                <a:solidFill>
                  <a:srgbClr val="002060"/>
                </a:solidFill>
                <a:latin typeface="Batang" panose="02030600000101010101" pitchFamily="18" charset="-127"/>
                <a:ea typeface="Batang" panose="02030600000101010101" pitchFamily="18" charset="-127"/>
              </a:rPr>
              <a:t>Reuniones del comité ejecutivo con UNESCO, INPC, IMP, Comunidad Franciscana y Quito Turismo, para definir contratistas que realizarán la rehabilitación de la cervecería y la crujía del museo.</a:t>
            </a:r>
          </a:p>
          <a:p>
            <a:pPr marL="0" indent="0" algn="just">
              <a:buNone/>
            </a:pPr>
            <a:r>
              <a:rPr lang="es-EC" sz="2100" b="1" dirty="0">
                <a:solidFill>
                  <a:srgbClr val="002060"/>
                </a:solidFill>
                <a:latin typeface="Batang" panose="02030600000101010101" pitchFamily="18" charset="-127"/>
                <a:ea typeface="Batang" panose="02030600000101010101" pitchFamily="18" charset="-127"/>
              </a:rPr>
              <a:t>Proyecto de mantenimiento de la Cervecería y de la Crujía del museo, a culminarse en el mes de noviembre </a:t>
            </a:r>
          </a:p>
          <a:p>
            <a:pPr marL="0" indent="0">
              <a:buNone/>
            </a:pPr>
            <a:endParaRPr lang="es-EC" sz="3000" b="1" dirty="0">
              <a:solidFill>
                <a:srgbClr val="002060"/>
              </a:solidFill>
              <a:latin typeface="Batang" panose="02030600000101010101" pitchFamily="18" charset="-127"/>
              <a:ea typeface="Batang" panose="02030600000101010101" pitchFamily="18" charset="-127"/>
            </a:endParaRPr>
          </a:p>
        </p:txBody>
      </p:sp>
      <p:sp>
        <p:nvSpPr>
          <p:cNvPr id="9" name="2 Marcador de contenido"/>
          <p:cNvSpPr txBox="1">
            <a:spLocks/>
          </p:cNvSpPr>
          <p:nvPr/>
        </p:nvSpPr>
        <p:spPr bwMode="auto">
          <a:xfrm>
            <a:off x="1376274" y="5681581"/>
            <a:ext cx="9141600" cy="755389"/>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a:spcBef>
                <a:spcPct val="20000"/>
              </a:spcBef>
              <a:defRPr/>
            </a:pPr>
            <a:r>
              <a:rPr lang="es-EC" sz="2000" b="1" dirty="0">
                <a:solidFill>
                  <a:schemeClr val="bg1"/>
                </a:solidFill>
                <a:ea typeface="Batang" panose="02030600000101010101" pitchFamily="18" charset="-127"/>
              </a:rPr>
              <a:t>Se implementará el Museo de la Cervecería para el mes de Diciembre</a:t>
            </a: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6939" y="2205038"/>
            <a:ext cx="4371975" cy="2952750"/>
          </a:xfrm>
          <a:prstGeom prst="rect">
            <a:avLst/>
          </a:prstGeom>
        </p:spPr>
      </p:pic>
    </p:spTree>
    <p:extLst>
      <p:ext uri="{BB962C8B-B14F-4D97-AF65-F5344CB8AC3E}">
        <p14:creationId xmlns:p14="http://schemas.microsoft.com/office/powerpoint/2010/main" val="350831123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1686620" y="0"/>
            <a:ext cx="5959642" cy="9896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3600" b="1" dirty="0">
                <a:solidFill>
                  <a:srgbClr val="002060"/>
                </a:solidFill>
                <a:latin typeface="Batang" panose="02030600000101010101" pitchFamily="18" charset="-127"/>
                <a:ea typeface="Batang" panose="02030600000101010101" pitchFamily="18" charset="-127"/>
              </a:rPr>
              <a:t>Parroquias Rurales</a:t>
            </a:r>
            <a:endParaRPr lang="es-EC" sz="3600" b="1" dirty="0">
              <a:solidFill>
                <a:srgbClr val="002060"/>
              </a:solidFill>
              <a:latin typeface="Batang" panose="02030600000101010101" pitchFamily="18" charset="-127"/>
              <a:ea typeface="Batang" panose="02030600000101010101" pitchFamily="18" charset="-127"/>
            </a:endParaRPr>
          </a:p>
        </p:txBody>
      </p:sp>
      <p:sp>
        <p:nvSpPr>
          <p:cNvPr id="12" name="Título 2"/>
          <p:cNvSpPr txBox="1">
            <a:spLocks/>
          </p:cNvSpPr>
          <p:nvPr/>
        </p:nvSpPr>
        <p:spPr>
          <a:xfrm>
            <a:off x="2073862" y="2927111"/>
            <a:ext cx="3581400" cy="7578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1600" b="1" dirty="0">
                <a:solidFill>
                  <a:srgbClr val="174285"/>
                </a:solidFill>
                <a:latin typeface="Batang" panose="02030600000101010101" pitchFamily="18" charset="-127"/>
                <a:ea typeface="Batang" panose="02030600000101010101" pitchFamily="18" charset="-127"/>
              </a:rPr>
              <a:t>Levantamiento de Información Turística y temas de capacitación Mancomunidad del Noroccidente </a:t>
            </a:r>
            <a:endParaRPr lang="es-EC" sz="1600" b="1" dirty="0">
              <a:solidFill>
                <a:srgbClr val="174285"/>
              </a:solidFill>
              <a:latin typeface="Batang" panose="02030600000101010101" pitchFamily="18" charset="-127"/>
              <a:ea typeface="Batang" panose="02030600000101010101" pitchFamily="18" charset="-127"/>
            </a:endParaRPr>
          </a:p>
        </p:txBody>
      </p:sp>
      <p:sp>
        <p:nvSpPr>
          <p:cNvPr id="14" name="Rectángulo 13"/>
          <p:cNvSpPr/>
          <p:nvPr/>
        </p:nvSpPr>
        <p:spPr>
          <a:xfrm>
            <a:off x="5875902" y="3835300"/>
            <a:ext cx="4468969" cy="1865126"/>
          </a:xfrm>
          <a:prstGeom prst="rect">
            <a:avLst/>
          </a:prstGeom>
        </p:spPr>
        <p:txBody>
          <a:bodyPr wrap="square">
            <a:spAutoFit/>
          </a:bodyPr>
          <a:lstStyle/>
          <a:p>
            <a:pPr algn="ctr">
              <a:spcBef>
                <a:spcPct val="20000"/>
              </a:spcBef>
              <a:defRPr/>
            </a:pPr>
            <a:r>
              <a:rPr lang="es-EC" b="1" dirty="0">
                <a:solidFill>
                  <a:srgbClr val="174285"/>
                </a:solidFill>
                <a:latin typeface="Batang" panose="02030600000101010101" pitchFamily="18" charset="-127"/>
                <a:ea typeface="Batang" panose="02030600000101010101" pitchFamily="18" charset="-127"/>
              </a:rPr>
              <a:t>Se </a:t>
            </a:r>
            <a:r>
              <a:rPr lang="es-EC" b="1" dirty="0">
                <a:solidFill>
                  <a:srgbClr val="174285"/>
                </a:solidFill>
                <a:latin typeface="Batang" panose="02030600000101010101" pitchFamily="18" charset="-127"/>
                <a:ea typeface="Batang" panose="02030600000101010101" pitchFamily="18" charset="-127"/>
              </a:rPr>
              <a:t>realizó </a:t>
            </a:r>
            <a:r>
              <a:rPr lang="es-EC" b="1" dirty="0">
                <a:solidFill>
                  <a:srgbClr val="174285"/>
                </a:solidFill>
                <a:latin typeface="Batang" panose="02030600000101010101" pitchFamily="18" charset="-127"/>
                <a:ea typeface="Batang" panose="02030600000101010101" pitchFamily="18" charset="-127"/>
              </a:rPr>
              <a:t>las tomas promocionales </a:t>
            </a:r>
            <a:r>
              <a:rPr lang="es-EC" b="1" dirty="0">
                <a:solidFill>
                  <a:srgbClr val="174285"/>
                </a:solidFill>
                <a:latin typeface="Batang" panose="02030600000101010101" pitchFamily="18" charset="-127"/>
                <a:ea typeface="Batang" panose="02030600000101010101" pitchFamily="18" charset="-127"/>
              </a:rPr>
              <a:t>de:</a:t>
            </a:r>
          </a:p>
          <a:p>
            <a:pPr marL="285750" indent="-285750" algn="ctr">
              <a:spcBef>
                <a:spcPct val="20000"/>
              </a:spcBef>
              <a:buFont typeface="Arial" panose="020B0604020202020204" pitchFamily="34" charset="0"/>
              <a:buChar char="•"/>
              <a:defRPr/>
            </a:pPr>
            <a:r>
              <a:rPr lang="es-EC" b="1" dirty="0">
                <a:solidFill>
                  <a:srgbClr val="174285"/>
                </a:solidFill>
                <a:latin typeface="Batang" panose="02030600000101010101" pitchFamily="18" charset="-127"/>
                <a:ea typeface="Batang" panose="02030600000101010101" pitchFamily="18" charset="-127"/>
              </a:rPr>
              <a:t>“Mirador </a:t>
            </a:r>
            <a:r>
              <a:rPr lang="es-EC" b="1" dirty="0">
                <a:solidFill>
                  <a:srgbClr val="174285"/>
                </a:solidFill>
                <a:latin typeface="Batang" panose="02030600000101010101" pitchFamily="18" charset="-127"/>
                <a:ea typeface="Batang" panose="02030600000101010101" pitchFamily="18" charset="-127"/>
              </a:rPr>
              <a:t>del Oso Andino” </a:t>
            </a:r>
            <a:r>
              <a:rPr lang="es-EC" b="1" dirty="0">
                <a:solidFill>
                  <a:srgbClr val="174285"/>
                </a:solidFill>
                <a:latin typeface="Batang" panose="02030600000101010101" pitchFamily="18" charset="-127"/>
                <a:ea typeface="Batang" panose="02030600000101010101" pitchFamily="18" charset="-127"/>
              </a:rPr>
              <a:t>en </a:t>
            </a:r>
            <a:r>
              <a:rPr lang="es-EC" b="1" dirty="0">
                <a:solidFill>
                  <a:srgbClr val="174285"/>
                </a:solidFill>
                <a:latin typeface="Batang" panose="02030600000101010101" pitchFamily="18" charset="-127"/>
                <a:ea typeface="Batang" panose="02030600000101010101" pitchFamily="18" charset="-127"/>
              </a:rPr>
              <a:t>la Zona de Amortiguamiento del Parque Nacional Cayambe-Coca</a:t>
            </a:r>
            <a:r>
              <a:rPr lang="es-EC" b="1" dirty="0">
                <a:solidFill>
                  <a:srgbClr val="174285"/>
                </a:solidFill>
                <a:latin typeface="Batang" panose="02030600000101010101" pitchFamily="18" charset="-127"/>
                <a:ea typeface="Batang" panose="02030600000101010101" pitchFamily="18" charset="-127"/>
              </a:rPr>
              <a:t>.</a:t>
            </a:r>
          </a:p>
          <a:p>
            <a:pPr marL="285750" indent="-285750" algn="ctr">
              <a:spcBef>
                <a:spcPct val="20000"/>
              </a:spcBef>
              <a:buFont typeface="Arial" panose="020B0604020202020204" pitchFamily="34" charset="0"/>
              <a:buChar char="•"/>
              <a:defRPr/>
            </a:pPr>
            <a:r>
              <a:rPr lang="es-EC" b="1" dirty="0">
                <a:solidFill>
                  <a:srgbClr val="174285"/>
                </a:solidFill>
                <a:latin typeface="Batang" panose="02030600000101010101" pitchFamily="18" charset="-127"/>
                <a:ea typeface="Batang" panose="02030600000101010101" pitchFamily="18" charset="-127"/>
              </a:rPr>
              <a:t>Sitios </a:t>
            </a:r>
            <a:r>
              <a:rPr lang="es-EC" b="1" dirty="0">
                <a:solidFill>
                  <a:srgbClr val="174285"/>
                </a:solidFill>
                <a:latin typeface="Batang" panose="02030600000101010101" pitchFamily="18" charset="-127"/>
                <a:ea typeface="Batang" panose="02030600000101010101" pitchFamily="18" charset="-127"/>
              </a:rPr>
              <a:t>turísticos naturales del Noroccidente del DMQ</a:t>
            </a:r>
          </a:p>
        </p:txBody>
      </p:sp>
      <p:sp>
        <p:nvSpPr>
          <p:cNvPr id="4" name="Rectángulo 3"/>
          <p:cNvSpPr/>
          <p:nvPr/>
        </p:nvSpPr>
        <p:spPr>
          <a:xfrm>
            <a:off x="1610760" y="5410077"/>
            <a:ext cx="4622653" cy="830997"/>
          </a:xfrm>
          <a:prstGeom prst="rect">
            <a:avLst/>
          </a:prstGeom>
        </p:spPr>
        <p:txBody>
          <a:bodyPr wrap="square">
            <a:spAutoFit/>
          </a:bodyPr>
          <a:lstStyle/>
          <a:p>
            <a:pPr algn="ctr">
              <a:spcBef>
                <a:spcPct val="20000"/>
              </a:spcBef>
              <a:defRPr/>
            </a:pPr>
            <a:r>
              <a:rPr lang="es-EC" sz="1600" b="1" dirty="0">
                <a:solidFill>
                  <a:schemeClr val="accent5">
                    <a:lumMod val="50000"/>
                  </a:schemeClr>
                </a:solidFill>
                <a:latin typeface="Batang" panose="02030600000101010101" pitchFamily="18" charset="-127"/>
                <a:ea typeface="Batang" panose="02030600000101010101" pitchFamily="18" charset="-127"/>
              </a:rPr>
              <a:t>Reunión </a:t>
            </a:r>
            <a:r>
              <a:rPr lang="es-EC" sz="1600" b="1" dirty="0">
                <a:solidFill>
                  <a:schemeClr val="accent5">
                    <a:lumMod val="50000"/>
                  </a:schemeClr>
                </a:solidFill>
                <a:latin typeface="Batang" panose="02030600000101010101" pitchFamily="18" charset="-127"/>
                <a:ea typeface="Batang" panose="02030600000101010101" pitchFamily="18" charset="-127"/>
              </a:rPr>
              <a:t>con los representantes de las Parroquias </a:t>
            </a:r>
            <a:r>
              <a:rPr lang="es-EC" sz="1600" b="1" dirty="0" err="1">
                <a:solidFill>
                  <a:schemeClr val="accent5">
                    <a:lumMod val="50000"/>
                  </a:schemeClr>
                </a:solidFill>
                <a:latin typeface="Batang" panose="02030600000101010101" pitchFamily="18" charset="-127"/>
                <a:ea typeface="Batang" panose="02030600000101010101" pitchFamily="18" charset="-127"/>
              </a:rPr>
              <a:t>Norcentrales</a:t>
            </a:r>
            <a:r>
              <a:rPr lang="es-EC" sz="1600" b="1" dirty="0">
                <a:solidFill>
                  <a:schemeClr val="accent5">
                    <a:lumMod val="50000"/>
                  </a:schemeClr>
                </a:solidFill>
                <a:latin typeface="Batang" panose="02030600000101010101" pitchFamily="18" charset="-127"/>
                <a:ea typeface="Batang" panose="02030600000101010101" pitchFamily="18" charset="-127"/>
              </a:rPr>
              <a:t> del DMQ y un miembro de la ONG Japonesa “JICA” </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4027" y="1103215"/>
            <a:ext cx="4410075" cy="2476500"/>
          </a:xfrm>
          <a:prstGeom prst="rect">
            <a:avLst/>
          </a:prstGeom>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6840" y="3760589"/>
            <a:ext cx="2924175" cy="1638300"/>
          </a:xfrm>
          <a:prstGeom prst="rect">
            <a:avLst/>
          </a:prstGeom>
        </p:spPr>
      </p:pic>
      <p:pic>
        <p:nvPicPr>
          <p:cNvPr id="17" name="Imagen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968" y="841137"/>
            <a:ext cx="3087439" cy="2085975"/>
          </a:xfrm>
          <a:prstGeom prst="rect">
            <a:avLst/>
          </a:prstGeom>
        </p:spPr>
      </p:pic>
    </p:spTree>
    <p:extLst>
      <p:ext uri="{BB962C8B-B14F-4D97-AF65-F5344CB8AC3E}">
        <p14:creationId xmlns:p14="http://schemas.microsoft.com/office/powerpoint/2010/main" val="6478871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bwMode="auto">
          <a:xfrm>
            <a:off x="1857376" y="1376750"/>
            <a:ext cx="8753897" cy="630237"/>
          </a:xfrm>
          <a:prstGeom prst="rect">
            <a:avLst/>
          </a:prstGeom>
          <a:noFill/>
          <a:ln>
            <a:noFill/>
          </a:ln>
        </p:spPr>
        <p:txBody>
          <a:bodyPr lIns="0" tIns="0" rIns="0" bIns="0"/>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es-ES" sz="2000" b="1" dirty="0">
                <a:solidFill>
                  <a:schemeClr val="bg1">
                    <a:lumMod val="50000"/>
                  </a:schemeClr>
                </a:solidFill>
                <a:latin typeface="Helvetica" panose="020B0504020202030204" pitchFamily="34" charset="0"/>
                <a:cs typeface="Arial" panose="020B0604020202020204" pitchFamily="34" charset="0"/>
              </a:rPr>
              <a:t>Objetivos estratégicos específicos</a:t>
            </a:r>
          </a:p>
          <a:p>
            <a:pPr>
              <a:defRPr/>
            </a:pPr>
            <a:endParaRPr lang="es-ES" sz="2000" i="1" dirty="0">
              <a:solidFill>
                <a:schemeClr val="bg1">
                  <a:lumMod val="50000"/>
                </a:schemeClr>
              </a:solidFill>
              <a:latin typeface="Helvetica" panose="020B0504020202030204" pitchFamily="34" charset="0"/>
              <a:cs typeface="Arial" panose="020B0604020202020204" pitchFamily="34" charset="0"/>
            </a:endParaRPr>
          </a:p>
        </p:txBody>
      </p:sp>
      <p:pic>
        <p:nvPicPr>
          <p:cNvPr id="41989" name="Imagen 9"/>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663483" y="1822107"/>
            <a:ext cx="6055885" cy="4237521"/>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14" name="Rectángulo 13"/>
          <p:cNvSpPr/>
          <p:nvPr/>
        </p:nvSpPr>
        <p:spPr>
          <a:xfrm>
            <a:off x="1857375" y="770325"/>
            <a:ext cx="7038097" cy="369887"/>
          </a:xfrm>
          <a:prstGeom prst="rect">
            <a:avLst/>
          </a:prstGeom>
        </p:spPr>
        <p:txBody>
          <a:bodyPr wrap="square">
            <a:spAutoFit/>
          </a:bodyPr>
          <a:lstStyle/>
          <a:p>
            <a:pPr>
              <a:defRPr/>
            </a:pPr>
            <a:r>
              <a:rPr lang="es-ES" dirty="0">
                <a:effectLst>
                  <a:outerShdw blurRad="38100" dist="38100" dir="2700000" algn="tl">
                    <a:srgbClr val="000000">
                      <a:alpha val="43137"/>
                    </a:srgbClr>
                  </a:outerShdw>
                </a:effectLst>
              </a:rPr>
              <a:t>Plan Estratégico de Desarrollo de Turismo Sostenible de Quito al 2021</a:t>
            </a:r>
          </a:p>
        </p:txBody>
      </p:sp>
      <p:sp>
        <p:nvSpPr>
          <p:cNvPr id="10" name="Rectángulo 9"/>
          <p:cNvSpPr/>
          <p:nvPr/>
        </p:nvSpPr>
        <p:spPr>
          <a:xfrm>
            <a:off x="2663483" y="6059628"/>
            <a:ext cx="6231989" cy="41088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lnSpc>
                <a:spcPct val="115000"/>
              </a:lnSpc>
              <a:defRPr/>
            </a:pPr>
            <a:r>
              <a:rPr lang="es-EC" dirty="0">
                <a:ea typeface="Calibri" panose="020F0502020204030204" pitchFamily="34" charset="0"/>
              </a:rPr>
              <a:t>Directrices generales que fomentan la calidad de la inversión.</a:t>
            </a:r>
            <a:endParaRPr lang="es-EC"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4458254"/>
      </p:ext>
    </p:extLst>
  </p:cSld>
  <p:clrMapOvr>
    <a:masterClrMapping/>
  </p:clrMapOvr>
  <p:transition spd="slow"/>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Marcador de contenido 2"/>
          <p:cNvSpPr>
            <a:spLocks noGrp="1"/>
          </p:cNvSpPr>
          <p:nvPr>
            <p:ph idx="1"/>
          </p:nvPr>
        </p:nvSpPr>
        <p:spPr>
          <a:xfrm>
            <a:off x="7423150" y="2372133"/>
            <a:ext cx="2940050" cy="2468562"/>
          </a:xfrm>
        </p:spPr>
        <p:txBody>
          <a:bodyPr>
            <a:normAutofit lnSpcReduction="10000"/>
          </a:bodyPr>
          <a:lstStyle/>
          <a:p>
            <a:pPr marL="0" indent="0" algn="ctr">
              <a:buNone/>
            </a:pPr>
            <a:r>
              <a:rPr lang="es-EC" altLang="es-EC" sz="2400" b="1" dirty="0">
                <a:solidFill>
                  <a:srgbClr val="002060"/>
                </a:solidFill>
                <a:latin typeface="Batang" panose="02030600000101010101" pitchFamily="18" charset="-127"/>
                <a:ea typeface="Batang" panose="02030600000101010101" pitchFamily="18" charset="-127"/>
              </a:rPr>
              <a:t>Instalación de señalética y facilidades turísticas en comunidad Yunguilla y </a:t>
            </a:r>
            <a:r>
              <a:rPr lang="es-EC" altLang="es-EC" sz="2400" b="1" dirty="0" err="1">
                <a:solidFill>
                  <a:srgbClr val="002060"/>
                </a:solidFill>
                <a:latin typeface="Batang" panose="02030600000101010101" pitchFamily="18" charset="-127"/>
                <a:ea typeface="Batang" panose="02030600000101010101" pitchFamily="18" charset="-127"/>
              </a:rPr>
              <a:t>culunco</a:t>
            </a:r>
            <a:r>
              <a:rPr lang="es-EC" altLang="es-EC" sz="2400" b="1" dirty="0">
                <a:solidFill>
                  <a:srgbClr val="002060"/>
                </a:solidFill>
                <a:latin typeface="Batang" panose="02030600000101010101" pitchFamily="18" charset="-127"/>
                <a:ea typeface="Batang" panose="02030600000101010101" pitchFamily="18" charset="-127"/>
              </a:rPr>
              <a:t> </a:t>
            </a:r>
            <a:r>
              <a:rPr lang="es-EC" altLang="es-EC" sz="2400" b="1" dirty="0" err="1">
                <a:solidFill>
                  <a:srgbClr val="002060"/>
                </a:solidFill>
                <a:latin typeface="Batang" panose="02030600000101010101" pitchFamily="18" charset="-127"/>
                <a:ea typeface="Batang" panose="02030600000101010101" pitchFamily="18" charset="-127"/>
              </a:rPr>
              <a:t>Guantopungo</a:t>
            </a:r>
            <a:endParaRPr lang="es-EC" altLang="es-EC" b="1" dirty="0">
              <a:solidFill>
                <a:srgbClr val="002060"/>
              </a:solidFill>
              <a:latin typeface="Batang" panose="02030600000101010101" pitchFamily="18" charset="-127"/>
              <a:ea typeface="Batang" panose="02030600000101010101" pitchFamily="18" charset="-127"/>
            </a:endParaRPr>
          </a:p>
        </p:txBody>
      </p:sp>
      <p:sp>
        <p:nvSpPr>
          <p:cNvPr id="9" name="2 Marcador de contenido"/>
          <p:cNvSpPr txBox="1">
            <a:spLocks/>
          </p:cNvSpPr>
          <p:nvPr/>
        </p:nvSpPr>
        <p:spPr bwMode="auto">
          <a:xfrm>
            <a:off x="1524000" y="5468486"/>
            <a:ext cx="9144000" cy="869009"/>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eaLnBrk="1" hangingPunct="1">
              <a:spcBef>
                <a:spcPct val="20000"/>
              </a:spcBef>
              <a:defRPr/>
            </a:pPr>
            <a:r>
              <a:rPr lang="es-EC" sz="2000" b="1" dirty="0">
                <a:solidFill>
                  <a:schemeClr val="bg1"/>
                </a:solidFill>
                <a:ea typeface="Batang" panose="02030600000101010101" pitchFamily="18" charset="-127"/>
              </a:rPr>
              <a:t> </a:t>
            </a:r>
          </a:p>
          <a:p>
            <a:pPr algn="ctr" eaLnBrk="1" hangingPunct="1">
              <a:spcBef>
                <a:spcPct val="20000"/>
              </a:spcBef>
              <a:defRPr/>
            </a:pPr>
            <a:r>
              <a:rPr lang="es-EC" sz="2000" b="1" dirty="0">
                <a:solidFill>
                  <a:schemeClr val="bg1"/>
                </a:solidFill>
              </a:rPr>
              <a:t>Instalación </a:t>
            </a:r>
            <a:r>
              <a:rPr lang="es-EC" sz="2000" b="1" dirty="0">
                <a:solidFill>
                  <a:schemeClr val="bg1"/>
                </a:solidFill>
              </a:rPr>
              <a:t>de señalética y facilidades especificadas en el contrato.</a:t>
            </a:r>
          </a:p>
          <a:p>
            <a:pPr algn="ctr" eaLnBrk="1" hangingPunct="1">
              <a:spcBef>
                <a:spcPct val="20000"/>
              </a:spcBef>
              <a:defRPr/>
            </a:pPr>
            <a:r>
              <a:rPr lang="es-EC" sz="2000" b="1" dirty="0">
                <a:solidFill>
                  <a:schemeClr val="bg1"/>
                </a:solidFill>
                <a:ea typeface="Batang" panose="02030600000101010101" pitchFamily="18" charset="-127"/>
              </a:rPr>
              <a:t>Revisión de estado del producto entregado.</a:t>
            </a:r>
          </a:p>
          <a:p>
            <a:pPr algn="ctr" eaLnBrk="1" hangingPunct="1">
              <a:spcBef>
                <a:spcPct val="20000"/>
              </a:spcBef>
              <a:defRPr/>
            </a:pPr>
            <a:endParaRPr lang="es-EC" sz="2000" b="1" dirty="0">
              <a:solidFill>
                <a:schemeClr val="bg1"/>
              </a:solidFill>
              <a:ea typeface="Batang" panose="02030600000101010101" pitchFamily="18" charset="-127"/>
            </a:endParaRPr>
          </a:p>
        </p:txBody>
      </p:sp>
      <p:sp>
        <p:nvSpPr>
          <p:cNvPr id="2055" name="AutoShape 2" descr="https://mail.quito-turismo.gob.ec/service/home/~/?auth=co&amp;loc=es&amp;id=25112&amp;part=2"/>
          <p:cNvSpPr>
            <a:spLocks noChangeAspect="1" noChangeArrowheads="1"/>
          </p:cNvSpPr>
          <p:nvPr/>
        </p:nvSpPr>
        <p:spPr bwMode="auto">
          <a:xfrm>
            <a:off x="1679576" y="-4052888"/>
            <a:ext cx="6334125" cy="8448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s-EC" altLang="es-EC" sz="1800">
              <a:latin typeface="Arial" panose="020B0604020202020204" pitchFamily="34" charset="0"/>
            </a:endParaRPr>
          </a:p>
        </p:txBody>
      </p:sp>
      <p:sp>
        <p:nvSpPr>
          <p:cNvPr id="2056" name="AutoShape 4" descr="https://mail.quito-turismo.gob.ec/service/home/~/?auth=co&amp;loc=es&amp;id=25112&amp;part=2"/>
          <p:cNvSpPr>
            <a:spLocks noChangeAspect="1" noChangeArrowheads="1"/>
          </p:cNvSpPr>
          <p:nvPr/>
        </p:nvSpPr>
        <p:spPr bwMode="auto">
          <a:xfrm>
            <a:off x="1679576" y="-4052888"/>
            <a:ext cx="6334125" cy="8448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s-EC" altLang="es-EC" sz="1800">
              <a:latin typeface="Arial" panose="020B0604020202020204" pitchFamily="34" charset="0"/>
            </a:endParaRPr>
          </a:p>
        </p:txBody>
      </p:sp>
      <p:sp>
        <p:nvSpPr>
          <p:cNvPr id="10" name="1 Título"/>
          <p:cNvSpPr txBox="1">
            <a:spLocks/>
          </p:cNvSpPr>
          <p:nvPr/>
        </p:nvSpPr>
        <p:spPr>
          <a:xfrm>
            <a:off x="2054059" y="667021"/>
            <a:ext cx="5959642" cy="9896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3600" b="1" dirty="0">
                <a:solidFill>
                  <a:srgbClr val="002060"/>
                </a:solidFill>
                <a:latin typeface="Batang" panose="02030600000101010101" pitchFamily="18" charset="-127"/>
                <a:ea typeface="Batang" panose="02030600000101010101" pitchFamily="18" charset="-127"/>
              </a:rPr>
              <a:t>Parroquias Rurales</a:t>
            </a:r>
            <a:endParaRPr lang="es-EC" sz="3600" b="1" dirty="0">
              <a:solidFill>
                <a:srgbClr val="002060"/>
              </a:solidFill>
              <a:latin typeface="Batang" panose="02030600000101010101" pitchFamily="18" charset="-127"/>
              <a:ea typeface="Batang" panose="02030600000101010101" pitchFamily="18" charset="-127"/>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1563" y="1879452"/>
            <a:ext cx="5010150" cy="3133725"/>
          </a:xfrm>
          <a:prstGeom prst="rect">
            <a:avLst/>
          </a:prstGeom>
        </p:spPr>
      </p:pic>
    </p:spTree>
    <p:extLst>
      <p:ext uri="{BB962C8B-B14F-4D97-AF65-F5344CB8AC3E}">
        <p14:creationId xmlns:p14="http://schemas.microsoft.com/office/powerpoint/2010/main" val="58792552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2063552" y="116632"/>
            <a:ext cx="3995936" cy="648072"/>
          </a:xfrm>
        </p:spPr>
        <p:txBody>
          <a:bodyPr vert="horz" lIns="91440" tIns="45720" rIns="91440" bIns="45720" rtlCol="0" anchor="ctr">
            <a:normAutofit/>
          </a:bodyPr>
          <a:lstStyle/>
          <a:p>
            <a:r>
              <a:rPr lang="es-EC" sz="3600" b="1" dirty="0">
                <a:solidFill>
                  <a:srgbClr val="002060"/>
                </a:solidFill>
                <a:latin typeface="Batang" panose="02030600000101010101" pitchFamily="18" charset="-127"/>
                <a:ea typeface="Batang" panose="02030600000101010101" pitchFamily="18" charset="-127"/>
              </a:rPr>
              <a:t>Votación WTA</a:t>
            </a:r>
          </a:p>
        </p:txBody>
      </p:sp>
      <p:sp>
        <p:nvSpPr>
          <p:cNvPr id="4" name="2 Marcador de contenido"/>
          <p:cNvSpPr txBox="1">
            <a:spLocks/>
          </p:cNvSpPr>
          <p:nvPr/>
        </p:nvSpPr>
        <p:spPr bwMode="auto">
          <a:xfrm>
            <a:off x="5951984" y="1263496"/>
            <a:ext cx="3826768" cy="43835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fontAlgn="base">
              <a:spcBef>
                <a:spcPct val="20000"/>
              </a:spcBef>
              <a:spcAft>
                <a:spcPct val="0"/>
              </a:spcAft>
              <a:buFont typeface="Arial" charset="0"/>
              <a:buChar char="•"/>
              <a:defRPr/>
            </a:pPr>
            <a:r>
              <a:rPr lang="es-EC" sz="2400" b="1" dirty="0">
                <a:solidFill>
                  <a:srgbClr val="002060"/>
                </a:solidFill>
                <a:latin typeface="Batang" panose="02030600000101010101" pitchFamily="18" charset="-127"/>
                <a:ea typeface="Batang" panose="02030600000101010101" pitchFamily="18" charset="-127"/>
              </a:rPr>
              <a:t>Visita a Hoteles, Operadoras Turísticas y Universidades para realizar votaciones WTA.</a:t>
            </a:r>
          </a:p>
          <a:p>
            <a:pPr marL="342900" indent="-342900" fontAlgn="base">
              <a:spcBef>
                <a:spcPct val="20000"/>
              </a:spcBef>
              <a:spcAft>
                <a:spcPct val="0"/>
              </a:spcAft>
              <a:buFont typeface="Arial" charset="0"/>
              <a:buChar char="•"/>
              <a:defRPr/>
            </a:pPr>
            <a:r>
              <a:rPr lang="es-EC" sz="2400" b="1" dirty="0">
                <a:solidFill>
                  <a:srgbClr val="002060"/>
                </a:solidFill>
                <a:latin typeface="Batang" panose="02030600000101010101" pitchFamily="18" charset="-127"/>
                <a:ea typeface="Batang" panose="02030600000101010101" pitchFamily="18" charset="-127"/>
              </a:rPr>
              <a:t>Lugares visitados en mayo: </a:t>
            </a:r>
            <a:r>
              <a:rPr lang="es-EC" sz="2400" b="1" dirty="0" err="1">
                <a:solidFill>
                  <a:srgbClr val="002060"/>
                </a:solidFill>
                <a:latin typeface="Batang" panose="02030600000101010101" pitchFamily="18" charset="-127"/>
                <a:ea typeface="Batang" panose="02030600000101010101" pitchFamily="18" charset="-127"/>
              </a:rPr>
              <a:t>Pure</a:t>
            </a:r>
            <a:r>
              <a:rPr lang="es-EC" sz="2400" b="1" dirty="0">
                <a:solidFill>
                  <a:srgbClr val="002060"/>
                </a:solidFill>
                <a:latin typeface="Batang" panose="02030600000101010101" pitchFamily="18" charset="-127"/>
                <a:ea typeface="Batang" panose="02030600000101010101" pitchFamily="18" charset="-127"/>
              </a:rPr>
              <a:t> Ecuador, Quito City Tour, Hotel Anahí, Hotel </a:t>
            </a:r>
            <a:r>
              <a:rPr lang="es-EC" sz="2400" b="1" dirty="0" err="1">
                <a:solidFill>
                  <a:srgbClr val="002060"/>
                </a:solidFill>
                <a:latin typeface="Batang" panose="02030600000101010101" pitchFamily="18" charset="-127"/>
                <a:ea typeface="Batang" panose="02030600000101010101" pitchFamily="18" charset="-127"/>
              </a:rPr>
              <a:t>Marquíz</a:t>
            </a:r>
            <a:r>
              <a:rPr lang="es-EC" sz="2400" b="1" dirty="0">
                <a:solidFill>
                  <a:srgbClr val="002060"/>
                </a:solidFill>
                <a:latin typeface="Batang" panose="02030600000101010101" pitchFamily="18" charset="-127"/>
                <a:ea typeface="Batang" panose="02030600000101010101" pitchFamily="18" charset="-127"/>
              </a:rPr>
              <a:t>, </a:t>
            </a:r>
            <a:r>
              <a:rPr lang="es-EC" sz="2400" b="1" dirty="0" err="1">
                <a:solidFill>
                  <a:srgbClr val="002060"/>
                </a:solidFill>
                <a:latin typeface="Batang" panose="02030600000101010101" pitchFamily="18" charset="-127"/>
                <a:ea typeface="Batang" panose="02030600000101010101" pitchFamily="18" charset="-127"/>
              </a:rPr>
              <a:t>U.Central</a:t>
            </a:r>
            <a:r>
              <a:rPr lang="es-EC" sz="2400" b="1" dirty="0">
                <a:solidFill>
                  <a:srgbClr val="002060"/>
                </a:solidFill>
                <a:latin typeface="Batang" panose="02030600000101010101" pitchFamily="18" charset="-127"/>
                <a:ea typeface="Batang" panose="02030600000101010101" pitchFamily="18" charset="-127"/>
              </a:rPr>
              <a:t>.</a:t>
            </a:r>
            <a:endParaRPr lang="es-EC" sz="2400" b="1" dirty="0">
              <a:solidFill>
                <a:srgbClr val="002060"/>
              </a:solidFill>
              <a:latin typeface="Batang" panose="02030600000101010101" pitchFamily="18" charset="-127"/>
              <a:ea typeface="Batang" panose="02030600000101010101" pitchFamily="18" charset="-127"/>
            </a:endParaRPr>
          </a:p>
          <a:p>
            <a:pPr marL="342900" indent="-342900" fontAlgn="base">
              <a:spcBef>
                <a:spcPct val="20000"/>
              </a:spcBef>
              <a:spcAft>
                <a:spcPct val="0"/>
              </a:spcAft>
              <a:buFont typeface="Arial" charset="0"/>
              <a:buChar char="•"/>
              <a:defRPr/>
            </a:pPr>
            <a:endParaRPr lang="es-EC" sz="2800" b="1" dirty="0">
              <a:solidFill>
                <a:srgbClr val="002060"/>
              </a:solidFill>
              <a:ea typeface="Batang" panose="02030600000101010101" pitchFamily="18" charset="-127"/>
            </a:endParaRP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753" y="1010426"/>
            <a:ext cx="3491535" cy="5194375"/>
          </a:xfrm>
          <a:prstGeom prst="rect">
            <a:avLst/>
          </a:prstGeom>
        </p:spPr>
      </p:pic>
    </p:spTree>
    <p:extLst>
      <p:ext uri="{BB962C8B-B14F-4D97-AF65-F5344CB8AC3E}">
        <p14:creationId xmlns:p14="http://schemas.microsoft.com/office/powerpoint/2010/main" val="323274014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ítulo 1"/>
          <p:cNvSpPr>
            <a:spLocks noGrp="1"/>
          </p:cNvSpPr>
          <p:nvPr>
            <p:ph type="title"/>
          </p:nvPr>
        </p:nvSpPr>
        <p:spPr>
          <a:xfrm>
            <a:off x="1284461" y="115889"/>
            <a:ext cx="7723061" cy="865187"/>
          </a:xfrm>
        </p:spPr>
        <p:txBody>
          <a:bodyPr>
            <a:normAutofit/>
          </a:bodyPr>
          <a:lstStyle/>
          <a:p>
            <a:pPr eaLnBrk="1" hangingPunct="1"/>
            <a:r>
              <a:rPr lang="es-EC" sz="3000" b="1" dirty="0">
                <a:solidFill>
                  <a:srgbClr val="002060"/>
                </a:solidFill>
                <a:latin typeface="Batang" panose="02030600000101010101" pitchFamily="18" charset="-127"/>
                <a:ea typeface="Batang" panose="02030600000101010101" pitchFamily="18" charset="-127"/>
              </a:rPr>
              <a:t>Gestión La Mariscal y Centro Histórico</a:t>
            </a:r>
          </a:p>
        </p:txBody>
      </p:sp>
      <p:graphicFrame>
        <p:nvGraphicFramePr>
          <p:cNvPr id="11" name="Tabla 10"/>
          <p:cNvGraphicFramePr>
            <a:graphicFrameLocks noGrp="1"/>
          </p:cNvGraphicFramePr>
          <p:nvPr>
            <p:extLst>
              <p:ext uri="{D42A27DB-BD31-4B8C-83A1-F6EECF244321}">
                <p14:modId xmlns:p14="http://schemas.microsoft.com/office/powerpoint/2010/main" val="4050814253"/>
              </p:ext>
            </p:extLst>
          </p:nvPr>
        </p:nvGraphicFramePr>
        <p:xfrm>
          <a:off x="1284461" y="791884"/>
          <a:ext cx="4802440" cy="5699760"/>
        </p:xfrm>
        <a:graphic>
          <a:graphicData uri="http://schemas.openxmlformats.org/drawingml/2006/table">
            <a:tbl>
              <a:tblPr firstRow="1" firstCol="1" bandRow="1">
                <a:tableStyleId>{5C22544A-7EE6-4342-B048-85BDC9FD1C3A}</a:tableStyleId>
              </a:tblPr>
              <a:tblGrid>
                <a:gridCol w="700445"/>
                <a:gridCol w="794969"/>
                <a:gridCol w="1469881"/>
                <a:gridCol w="1837145"/>
              </a:tblGrid>
              <a:tr h="201957">
                <a:tc>
                  <a:txBody>
                    <a:bodyPr/>
                    <a:lstStyle/>
                    <a:p>
                      <a:pPr algn="ctr" rtl="0" fontAlgn="ctr"/>
                      <a:r>
                        <a:rPr lang="es-EC" sz="900" u="none" strike="noStrike" dirty="0">
                          <a:effectLst/>
                        </a:rPr>
                        <a:t>ACTIVIDAD</a:t>
                      </a:r>
                      <a:endParaRPr lang="es-EC" sz="9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dirty="0">
                          <a:effectLst/>
                        </a:rPr>
                        <a:t>No. De Reuniones</a:t>
                      </a:r>
                      <a:endParaRPr lang="es-EC" sz="9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dirty="0">
                          <a:effectLst/>
                        </a:rPr>
                        <a:t>ENTIDADES</a:t>
                      </a:r>
                      <a:endParaRPr lang="es-EC" sz="9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dirty="0">
                          <a:effectLst/>
                        </a:rPr>
                        <a:t>RESULTADO</a:t>
                      </a:r>
                      <a:endParaRPr lang="es-EC" sz="900" b="1" i="0" u="none" strike="noStrike" dirty="0">
                        <a:solidFill>
                          <a:srgbClr val="FFFFFF"/>
                        </a:solidFill>
                        <a:effectLst/>
                        <a:latin typeface="Calibri" panose="020F0502020204030204" pitchFamily="34" charset="0"/>
                      </a:endParaRPr>
                    </a:p>
                  </a:txBody>
                  <a:tcPr marL="9525" marR="9525" marT="9525" marB="0" anchor="ctr"/>
                </a:tc>
              </a:tr>
              <a:tr h="1234067">
                <a:tc>
                  <a:txBody>
                    <a:bodyPr/>
                    <a:lstStyle/>
                    <a:p>
                      <a:pPr algn="l" rtl="0" fontAlgn="ctr"/>
                      <a:r>
                        <a:rPr lang="es-EC" sz="900" u="none" strike="noStrike" dirty="0">
                          <a:effectLst/>
                        </a:rPr>
                        <a:t>Conferencia de Osos</a:t>
                      </a:r>
                      <a:endParaRPr lang="es-EC" sz="9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dirty="0">
                          <a:effectLst/>
                        </a:rPr>
                        <a:t>2</a:t>
                      </a:r>
                      <a:endParaRPr lang="es-EC" sz="9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Secretaria de Ambiente</a:t>
                      </a:r>
                      <a:br>
                        <a:rPr lang="es-EC" sz="900" u="none" strike="noStrike" dirty="0">
                          <a:effectLst/>
                        </a:rPr>
                      </a:br>
                      <a:r>
                        <a:rPr lang="es-EC" sz="900" u="none" strike="noStrike" dirty="0">
                          <a:effectLst/>
                        </a:rPr>
                        <a:t> IBA Ecuador, Mytourec, Quito Turismo, World Wildlife Fund (WWF), Corredor Ecológico del Oso Andino (CEOA), Wildlife Conservation Society (WCS) AETLM, Fondo Ambiental (FA), Ministerio del Ambiente (MAE) Conservación Internacional (CI)</a:t>
                      </a:r>
                      <a:endParaRPr lang="es-EC" sz="9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Presentación de los avances en la planificación y producción de la conferencia internacional de osos Quito 2017.</a:t>
                      </a:r>
                      <a:br>
                        <a:rPr lang="es-EC" sz="900" u="none" strike="noStrike" dirty="0">
                          <a:effectLst/>
                        </a:rPr>
                      </a:br>
                      <a:r>
                        <a:rPr lang="es-EC" sz="900" u="none" strike="noStrike" dirty="0">
                          <a:effectLst/>
                        </a:rPr>
                        <a:t>Aporte con ideas que puedan ayudar a desarrollar el congreso desde la competencia </a:t>
                      </a:r>
                      <a:r>
                        <a:rPr lang="es-EC" sz="900" u="none" strike="noStrike" dirty="0" smtClean="0">
                          <a:effectLst/>
                        </a:rPr>
                        <a:t>turística</a:t>
                      </a:r>
                      <a:endParaRPr lang="es-EC" sz="900" b="1" i="0" u="none" strike="noStrike" dirty="0">
                        <a:solidFill>
                          <a:srgbClr val="FFFFFF"/>
                        </a:solidFill>
                        <a:effectLst/>
                        <a:latin typeface="Calibri" panose="020F0502020204030204" pitchFamily="34" charset="0"/>
                      </a:endParaRPr>
                    </a:p>
                  </a:txBody>
                  <a:tcPr marL="9525" marR="9525" marT="9525" marB="0" anchor="ctr"/>
                </a:tc>
              </a:tr>
              <a:tr h="1247252">
                <a:tc>
                  <a:txBody>
                    <a:bodyPr/>
                    <a:lstStyle/>
                    <a:p>
                      <a:pPr algn="l" rtl="0" fontAlgn="ctr"/>
                      <a:r>
                        <a:rPr lang="es-EC" sz="900" u="none" strike="noStrike" dirty="0">
                          <a:effectLst/>
                        </a:rPr>
                        <a:t>Plan Especial de la Mariscal</a:t>
                      </a:r>
                      <a:endParaRPr lang="es-EC" sz="9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kern="1200" dirty="0">
                          <a:solidFill>
                            <a:schemeClr val="dk1"/>
                          </a:solidFill>
                          <a:effectLst/>
                          <a:latin typeface="+mn-lt"/>
                          <a:ea typeface="+mn-ea"/>
                          <a:cs typeface="+mn-cs"/>
                        </a:rPr>
                        <a:t>3</a:t>
                      </a:r>
                    </a:p>
                  </a:txBody>
                  <a:tcPr marL="9525" marR="9525" marT="9525" marB="0" anchor="ctr"/>
                </a:tc>
                <a:tc>
                  <a:txBody>
                    <a:bodyPr/>
                    <a:lstStyle/>
                    <a:p>
                      <a:pPr algn="l" rtl="0" fontAlgn="ctr"/>
                      <a:r>
                        <a:rPr lang="es-EC" sz="900" u="none" strike="noStrike" dirty="0">
                          <a:effectLst/>
                        </a:rPr>
                        <a:t>AETLM; AMC, PM; QT, SCTYPC; Comunidad, STHV, Bomberos, Secretaría de Ambiente</a:t>
                      </a:r>
                      <a:endParaRPr lang="es-EC" sz="9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Se escucho a la </a:t>
                      </a:r>
                      <a:r>
                        <a:rPr lang="es-EC" sz="900" u="none" strike="noStrike" dirty="0" smtClean="0">
                          <a:effectLst/>
                        </a:rPr>
                        <a:t>ciudadanía </a:t>
                      </a:r>
                      <a:r>
                        <a:rPr lang="es-EC" sz="900" u="none" strike="noStrike" dirty="0">
                          <a:effectLst/>
                        </a:rPr>
                        <a:t>sus requerimientos </a:t>
                      </a:r>
                      <a:br>
                        <a:rPr lang="es-EC" sz="900" u="none" strike="noStrike" dirty="0">
                          <a:effectLst/>
                        </a:rPr>
                      </a:br>
                      <a:r>
                        <a:rPr lang="es-EC" sz="900" u="none" strike="noStrike" dirty="0">
                          <a:effectLst/>
                        </a:rPr>
                        <a:t>Se plantearon mesas de trabajo para intervención</a:t>
                      </a:r>
                      <a:br>
                        <a:rPr lang="es-EC" sz="900" u="none" strike="noStrike" dirty="0">
                          <a:effectLst/>
                        </a:rPr>
                      </a:br>
                      <a:r>
                        <a:rPr lang="es-EC" sz="900" u="none" strike="noStrike" dirty="0">
                          <a:effectLst/>
                        </a:rPr>
                        <a:t>Se aportó con información y explicación del Plan de Gestión de la Mariscal, Plan Estratégico de Turismo de Quito al 2021, reglas técnicas, ordenanzas que soportan como eje principal al turismo en la </a:t>
                      </a:r>
                      <a:r>
                        <a:rPr lang="es-EC" sz="900" u="none" strike="noStrike" dirty="0" smtClean="0">
                          <a:effectLst/>
                        </a:rPr>
                        <a:t>ZET</a:t>
                      </a:r>
                      <a:endParaRPr lang="es-EC" sz="900" b="1" i="0" u="none" strike="noStrike" dirty="0">
                        <a:solidFill>
                          <a:srgbClr val="FFFFFF"/>
                        </a:solidFill>
                        <a:effectLst/>
                        <a:latin typeface="Calibri" panose="020F0502020204030204" pitchFamily="34" charset="0"/>
                      </a:endParaRPr>
                    </a:p>
                  </a:txBody>
                  <a:tcPr marL="9525" marR="9525" marT="9525" marB="0" anchor="ctr"/>
                </a:tc>
              </a:tr>
              <a:tr h="504062">
                <a:tc>
                  <a:txBody>
                    <a:bodyPr/>
                    <a:lstStyle/>
                    <a:p>
                      <a:pPr algn="l" rtl="0" fontAlgn="ctr"/>
                      <a:r>
                        <a:rPr lang="es-EC" sz="900" u="none" strike="noStrike" dirty="0">
                          <a:effectLst/>
                        </a:rPr>
                        <a:t>Reunión modificación de la O.M. 236</a:t>
                      </a:r>
                      <a:endParaRPr lang="es-EC" sz="9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dirty="0">
                          <a:effectLst/>
                        </a:rPr>
                        <a:t>2</a:t>
                      </a:r>
                      <a:endParaRPr lang="es-EC" sz="9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Quito Turismo, SDPC, Secretaria de Inclusión, Secretaria de Movilidad, Asesor del despacho Concejal </a:t>
                      </a:r>
                      <a:r>
                        <a:rPr lang="es-EC" sz="900" u="none" strike="noStrike" dirty="0" err="1">
                          <a:effectLst/>
                        </a:rPr>
                        <a:t>Ubidia</a:t>
                      </a:r>
                      <a:endParaRPr lang="es-EC" sz="9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Aportes de las diferentes instituciones para mejoramiento de la Ordenanza 236. </a:t>
                      </a:r>
                      <a:endParaRPr lang="es-EC" sz="900" b="0" i="0" u="none" strike="noStrike" dirty="0">
                        <a:solidFill>
                          <a:srgbClr val="000000"/>
                        </a:solidFill>
                        <a:effectLst/>
                        <a:latin typeface="Calibri" panose="020F0502020204030204" pitchFamily="34" charset="0"/>
                      </a:endParaRPr>
                    </a:p>
                  </a:txBody>
                  <a:tcPr marL="9525" marR="9525" marT="9525" marB="0" anchor="ctr"/>
                </a:tc>
              </a:tr>
              <a:tr h="504062">
                <a:tc>
                  <a:txBody>
                    <a:bodyPr/>
                    <a:lstStyle/>
                    <a:p>
                      <a:pPr algn="l" rtl="0" fontAlgn="ctr"/>
                      <a:r>
                        <a:rPr lang="es-EC" sz="900" u="none" strike="noStrike">
                          <a:effectLst/>
                        </a:rPr>
                        <a:t>Reunión Productora Japonesa</a:t>
                      </a:r>
                      <a:endParaRPr lang="es-EC" sz="9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dirty="0">
                          <a:effectLst/>
                        </a:rPr>
                        <a:t>1</a:t>
                      </a:r>
                      <a:endParaRPr lang="es-EC" sz="9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Productora </a:t>
                      </a:r>
                      <a:r>
                        <a:rPr lang="es-EC" sz="900" u="none" strike="noStrike" dirty="0" err="1">
                          <a:effectLst/>
                        </a:rPr>
                        <a:t>Kawasamy</a:t>
                      </a:r>
                      <a:r>
                        <a:rPr lang="es-EC" sz="900" u="none" strike="noStrike" dirty="0">
                          <a:effectLst/>
                        </a:rPr>
                        <a:t> y Quito Turismo</a:t>
                      </a:r>
                      <a:endParaRPr lang="es-EC" sz="9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Coordinación, gestión para que la productora pueda realizar filmaciones para video promocional de Quito, en lugares del Centro Histórico y norte</a:t>
                      </a:r>
                      <a:endParaRPr lang="es-EC" sz="900" b="0" i="0" u="none" strike="noStrike" dirty="0">
                        <a:solidFill>
                          <a:srgbClr val="000000"/>
                        </a:solidFill>
                        <a:effectLst/>
                        <a:latin typeface="Calibri" panose="020F0502020204030204" pitchFamily="34" charset="0"/>
                      </a:endParaRPr>
                    </a:p>
                  </a:txBody>
                  <a:tcPr marL="9525" marR="9525" marT="9525" marB="0" anchor="ctr"/>
                </a:tc>
              </a:tr>
              <a:tr h="380197">
                <a:tc>
                  <a:txBody>
                    <a:bodyPr/>
                    <a:lstStyle/>
                    <a:p>
                      <a:pPr algn="l" rtl="0" fontAlgn="ctr"/>
                      <a:r>
                        <a:rPr lang="es-EC" sz="900" u="none" strike="noStrike">
                          <a:effectLst/>
                        </a:rPr>
                        <a:t>Reunión Sony </a:t>
                      </a:r>
                      <a:endParaRPr lang="es-EC" sz="9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a:effectLst/>
                        </a:rPr>
                        <a:t>2</a:t>
                      </a:r>
                      <a:endParaRPr lang="es-EC" sz="9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Quito Turismo, Sony </a:t>
                      </a:r>
                      <a:r>
                        <a:rPr lang="es-EC" sz="900" u="none" strike="noStrike" dirty="0" err="1">
                          <a:effectLst/>
                        </a:rPr>
                        <a:t>music</a:t>
                      </a:r>
                      <a:r>
                        <a:rPr lang="es-EC" sz="900" u="none" strike="noStrike" dirty="0">
                          <a:effectLst/>
                        </a:rPr>
                        <a:t> </a:t>
                      </a:r>
                      <a:endParaRPr lang="es-EC" sz="9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Coordinación para seguridad, y movilidad, que requieren para la filmación del video de CNCO</a:t>
                      </a:r>
                      <a:endParaRPr lang="es-EC" sz="900" b="0" i="0" u="none" strike="noStrike" dirty="0">
                        <a:solidFill>
                          <a:srgbClr val="000000"/>
                        </a:solidFill>
                        <a:effectLst/>
                        <a:latin typeface="Calibri" panose="020F0502020204030204" pitchFamily="34" charset="0"/>
                      </a:endParaRPr>
                    </a:p>
                  </a:txBody>
                  <a:tcPr marL="9525" marR="9525" marT="9525" marB="0" anchor="ctr"/>
                </a:tc>
              </a:tr>
              <a:tr h="504062">
                <a:tc>
                  <a:txBody>
                    <a:bodyPr/>
                    <a:lstStyle/>
                    <a:p>
                      <a:pPr algn="l" rtl="0" fontAlgn="ctr"/>
                      <a:r>
                        <a:rPr lang="es-EC" sz="900" u="none" strike="noStrike">
                          <a:effectLst/>
                        </a:rPr>
                        <a:t>Reunión Vanservice</a:t>
                      </a:r>
                      <a:endParaRPr lang="es-EC" sz="9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a:effectLst/>
                        </a:rPr>
                        <a:t>1</a:t>
                      </a:r>
                      <a:endParaRPr lang="es-EC" sz="9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a:effectLst/>
                        </a:rPr>
                        <a:t>Secretaria de Coordinació Territorial y Participacio Ciudadana; Quito Turismo </a:t>
                      </a:r>
                      <a:endParaRPr lang="es-EC" sz="9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Se emitirá documentos que sustenten legalmente el ingreso o no de nueva empresa con el mismo servicio de Quito Tour Bus. </a:t>
                      </a:r>
                      <a:endParaRPr lang="es-EC" sz="900" b="0" i="0" u="none" strike="noStrike" dirty="0">
                        <a:solidFill>
                          <a:srgbClr val="000000"/>
                        </a:solidFill>
                        <a:effectLst/>
                        <a:latin typeface="Calibri" panose="020F0502020204030204" pitchFamily="34" charset="0"/>
                      </a:endParaRPr>
                    </a:p>
                  </a:txBody>
                  <a:tcPr marL="9525" marR="9525" marT="9525" marB="0" anchor="ctr"/>
                </a:tc>
              </a:tr>
              <a:tr h="504062">
                <a:tc>
                  <a:txBody>
                    <a:bodyPr/>
                    <a:lstStyle/>
                    <a:p>
                      <a:pPr algn="l" rtl="0" fontAlgn="ctr"/>
                      <a:r>
                        <a:rPr lang="es-EC" sz="900" u="none" strike="noStrike">
                          <a:effectLst/>
                        </a:rPr>
                        <a:t>Reunión emprendedores de Pacto</a:t>
                      </a:r>
                      <a:endParaRPr lang="es-EC" sz="9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a:effectLst/>
                        </a:rPr>
                        <a:t>1</a:t>
                      </a:r>
                      <a:endParaRPr lang="es-EC" sz="9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a:effectLst/>
                        </a:rPr>
                        <a:t>Emprendedores de Pacto, Quito Turismo</a:t>
                      </a:r>
                      <a:endParaRPr lang="es-EC" sz="9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Se realizará visita de campo para colaborar con </a:t>
                      </a:r>
                      <a:r>
                        <a:rPr lang="es-EC" sz="900" u="none" strike="noStrike" dirty="0" err="1">
                          <a:effectLst/>
                        </a:rPr>
                        <a:t>analisis</a:t>
                      </a:r>
                      <a:r>
                        <a:rPr lang="es-EC" sz="900" u="none" strike="noStrike" dirty="0">
                          <a:effectLst/>
                        </a:rPr>
                        <a:t> técnico, de espacio para colocar un punto de información de la comunidad. </a:t>
                      </a:r>
                      <a:endParaRPr lang="es-EC" sz="9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3906" y="1127842"/>
            <a:ext cx="3670584" cy="5027844"/>
          </a:xfrm>
          <a:prstGeom prst="rect">
            <a:avLst/>
          </a:prstGeom>
        </p:spPr>
      </p:pic>
    </p:spTree>
    <p:extLst>
      <p:ext uri="{BB962C8B-B14F-4D97-AF65-F5344CB8AC3E}">
        <p14:creationId xmlns:p14="http://schemas.microsoft.com/office/powerpoint/2010/main" val="38711848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140133" y="2227831"/>
            <a:ext cx="3680767" cy="2836207"/>
          </a:xfrm>
          <a:prstGeom prst="rect">
            <a:avLst/>
          </a:prstGeom>
        </p:spPr>
      </p:pic>
      <p:graphicFrame>
        <p:nvGraphicFramePr>
          <p:cNvPr id="5" name="Tabla 4"/>
          <p:cNvGraphicFramePr>
            <a:graphicFrameLocks noGrp="1"/>
          </p:cNvGraphicFramePr>
          <p:nvPr>
            <p:extLst/>
          </p:nvPr>
        </p:nvGraphicFramePr>
        <p:xfrm>
          <a:off x="5812664" y="926296"/>
          <a:ext cx="4700790" cy="4007334"/>
        </p:xfrm>
        <a:graphic>
          <a:graphicData uri="http://schemas.openxmlformats.org/drawingml/2006/table">
            <a:tbl>
              <a:tblPr firstRow="1" firstCol="1" bandRow="1">
                <a:tableStyleId>{5C22544A-7EE6-4342-B048-85BDC9FD1C3A}</a:tableStyleId>
              </a:tblPr>
              <a:tblGrid>
                <a:gridCol w="1273352"/>
                <a:gridCol w="636675"/>
                <a:gridCol w="1496189"/>
                <a:gridCol w="1294574"/>
              </a:tblGrid>
              <a:tr h="265914">
                <a:tc>
                  <a:txBody>
                    <a:bodyPr/>
                    <a:lstStyle/>
                    <a:p>
                      <a:pPr algn="ctr" rtl="0" fontAlgn="ctr"/>
                      <a:r>
                        <a:rPr lang="es-EC" sz="800" u="none" strike="noStrike" dirty="0">
                          <a:effectLst/>
                        </a:rPr>
                        <a:t>ACTIVIDAD</a:t>
                      </a:r>
                      <a:endParaRPr lang="es-EC" sz="8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800" u="none" strike="noStrike">
                          <a:effectLst/>
                        </a:rPr>
                        <a:t>No. De Reuniones</a:t>
                      </a:r>
                      <a:endParaRPr lang="es-EC" sz="8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800" u="none" strike="noStrike">
                          <a:effectLst/>
                        </a:rPr>
                        <a:t>ENTIDADES</a:t>
                      </a:r>
                      <a:endParaRPr lang="es-EC" sz="8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800" u="none" strike="noStrike">
                          <a:effectLst/>
                        </a:rPr>
                        <a:t>RESULTADO</a:t>
                      </a:r>
                      <a:endParaRPr lang="es-EC" sz="800" b="1" i="0" u="none" strike="noStrike">
                        <a:solidFill>
                          <a:srgbClr val="FFFFFF"/>
                        </a:solidFill>
                        <a:effectLst/>
                        <a:latin typeface="Calibri" panose="020F0502020204030204" pitchFamily="34" charset="0"/>
                      </a:endParaRPr>
                    </a:p>
                  </a:txBody>
                  <a:tcPr marL="9525" marR="9525" marT="9525" marB="0" anchor="ctr"/>
                </a:tc>
              </a:tr>
              <a:tr h="777749">
                <a:tc>
                  <a:txBody>
                    <a:bodyPr/>
                    <a:lstStyle/>
                    <a:p>
                      <a:pPr algn="l" rtl="0" fontAlgn="ctr"/>
                      <a:r>
                        <a:rPr lang="es-EC" sz="900" u="none" strike="noStrike" dirty="0">
                          <a:effectLst/>
                        </a:rPr>
                        <a:t>Reunión Sony </a:t>
                      </a:r>
                      <a:endParaRPr lang="es-EC" sz="9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dirty="0">
                          <a:effectLst/>
                        </a:rPr>
                        <a:t>4</a:t>
                      </a:r>
                      <a:endParaRPr lang="es-EC" sz="9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Quito Turismo, Sony </a:t>
                      </a:r>
                      <a:r>
                        <a:rPr lang="es-EC" sz="900" u="none" strike="noStrike" dirty="0" err="1">
                          <a:effectLst/>
                        </a:rPr>
                        <a:t>Music</a:t>
                      </a:r>
                      <a:r>
                        <a:rPr lang="es-EC" sz="900" u="none" strike="noStrike" dirty="0">
                          <a:effectLst/>
                        </a:rPr>
                        <a:t>, Servicio de Seguridad </a:t>
                      </a:r>
                      <a:r>
                        <a:rPr lang="es-EC" sz="900" u="none" strike="noStrike" dirty="0" err="1">
                          <a:effectLst/>
                        </a:rPr>
                        <a:t>Turistica</a:t>
                      </a:r>
                      <a:r>
                        <a:rPr lang="es-EC" sz="900" u="none" strike="noStrike" dirty="0">
                          <a:effectLst/>
                        </a:rPr>
                        <a:t> de la Policía Nacional, Policía Metropolitana, AMT </a:t>
                      </a:r>
                      <a:endParaRPr lang="es-EC" sz="9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Coordinación para seguridad, y movilidad, que requieren para la filmación del video de CNCO, acompañamiento para </a:t>
                      </a:r>
                      <a:r>
                        <a:rPr lang="es-EC" sz="900" u="none" strike="noStrike" dirty="0" err="1">
                          <a:effectLst/>
                        </a:rPr>
                        <a:t>logistica</a:t>
                      </a:r>
                      <a:r>
                        <a:rPr lang="es-EC" sz="900" u="none" strike="noStrike" dirty="0">
                          <a:effectLst/>
                        </a:rPr>
                        <a:t> por dos días.</a:t>
                      </a:r>
                      <a:endParaRPr lang="es-EC" sz="900" b="0" i="0" u="none" strike="noStrike" dirty="0">
                        <a:solidFill>
                          <a:srgbClr val="000000"/>
                        </a:solidFill>
                        <a:effectLst/>
                        <a:latin typeface="Calibri" panose="020F0502020204030204" pitchFamily="34" charset="0"/>
                      </a:endParaRPr>
                    </a:p>
                  </a:txBody>
                  <a:tcPr marL="9525" marR="9525" marT="9525" marB="0" anchor="ctr"/>
                </a:tc>
              </a:tr>
              <a:tr h="1033666">
                <a:tc>
                  <a:txBody>
                    <a:bodyPr/>
                    <a:lstStyle/>
                    <a:p>
                      <a:pPr algn="l" rtl="0" fontAlgn="ctr"/>
                      <a:r>
                        <a:rPr lang="es-EC" sz="900" u="none" strike="noStrike" dirty="0">
                          <a:effectLst/>
                        </a:rPr>
                        <a:t>Reunión </a:t>
                      </a:r>
                      <a:r>
                        <a:rPr lang="es-EC" sz="900" u="none" strike="noStrike" dirty="0" err="1">
                          <a:effectLst/>
                        </a:rPr>
                        <a:t>Plafaforma</a:t>
                      </a:r>
                      <a:r>
                        <a:rPr lang="es-EC" sz="900" u="none" strike="noStrike" dirty="0">
                          <a:effectLst/>
                        </a:rPr>
                        <a:t> Única García Moreno</a:t>
                      </a:r>
                      <a:endParaRPr lang="es-EC" sz="9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a:effectLst/>
                        </a:rPr>
                        <a:t>3</a:t>
                      </a:r>
                      <a:endParaRPr lang="es-EC" sz="9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pt-BR" sz="900" u="none" strike="noStrike">
                          <a:effectLst/>
                        </a:rPr>
                        <a:t>IMP, AMT, SECOM, SCTYPC, Quito Turismo, Comunidad</a:t>
                      </a:r>
                      <a:endParaRPr lang="pt-BR" sz="9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Se socializó a los empresarios del sector.</a:t>
                      </a:r>
                      <a:br>
                        <a:rPr lang="es-EC" sz="900" u="none" strike="noStrike" dirty="0">
                          <a:effectLst/>
                        </a:rPr>
                      </a:br>
                      <a:r>
                        <a:rPr lang="es-EC" sz="900" u="none" strike="noStrike" dirty="0">
                          <a:effectLst/>
                        </a:rPr>
                        <a:t>Los trabajos </a:t>
                      </a:r>
                      <a:r>
                        <a:rPr lang="es-EC" sz="900" u="none" strike="noStrike" dirty="0" err="1">
                          <a:effectLst/>
                        </a:rPr>
                        <a:t>incian</a:t>
                      </a:r>
                      <a:r>
                        <a:rPr lang="es-EC" sz="900" u="none" strike="noStrike" dirty="0">
                          <a:effectLst/>
                        </a:rPr>
                        <a:t> el 5 de enero para lo cual van a comunicar desde la SECOM al publico en general por medio de los canales de televisión. </a:t>
                      </a:r>
                      <a:endParaRPr lang="es-EC" sz="900" b="0" i="0" u="none" strike="noStrike" dirty="0">
                        <a:solidFill>
                          <a:srgbClr val="000000"/>
                        </a:solidFill>
                        <a:effectLst/>
                        <a:latin typeface="Calibri" panose="020F0502020204030204" pitchFamily="34" charset="0"/>
                      </a:endParaRPr>
                    </a:p>
                  </a:txBody>
                  <a:tcPr marL="9525" marR="9525" marT="9525" marB="0" anchor="ctr"/>
                </a:tc>
              </a:tr>
              <a:tr h="777749">
                <a:tc>
                  <a:txBody>
                    <a:bodyPr/>
                    <a:lstStyle/>
                    <a:p>
                      <a:pPr algn="l" rtl="0" fontAlgn="ctr"/>
                      <a:r>
                        <a:rPr lang="es-EC" sz="900" u="none" strike="noStrike">
                          <a:effectLst/>
                        </a:rPr>
                        <a:t>Reunión coordinación para ubicación de paradas QTB por plataforma única</a:t>
                      </a:r>
                      <a:endParaRPr lang="es-EC" sz="9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a:effectLst/>
                        </a:rPr>
                        <a:t>1</a:t>
                      </a:r>
                      <a:endParaRPr lang="es-EC" sz="9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a:effectLst/>
                        </a:rPr>
                        <a:t>Quito Turismo, IMP, AMT</a:t>
                      </a:r>
                      <a:endParaRPr lang="es-EC" sz="9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err="1">
                          <a:effectLst/>
                        </a:rPr>
                        <a:t>Analisis</a:t>
                      </a:r>
                      <a:r>
                        <a:rPr lang="es-EC" sz="900" u="none" strike="noStrike" dirty="0">
                          <a:effectLst/>
                        </a:rPr>
                        <a:t> y establecimiento de paradas para el QTB y para todo transporte </a:t>
                      </a:r>
                      <a:r>
                        <a:rPr lang="es-EC" sz="900" u="none" strike="noStrike" dirty="0" err="1">
                          <a:effectLst/>
                        </a:rPr>
                        <a:t>turistico</a:t>
                      </a:r>
                      <a:r>
                        <a:rPr lang="es-EC" sz="900" u="none" strike="noStrike" dirty="0">
                          <a:effectLst/>
                        </a:rPr>
                        <a:t> en el Centro Histórico por trabajos de Plataforma </a:t>
                      </a:r>
                      <a:endParaRPr lang="es-EC" sz="900" b="0" i="0" u="none" strike="noStrike" dirty="0">
                        <a:solidFill>
                          <a:srgbClr val="000000"/>
                        </a:solidFill>
                        <a:effectLst/>
                        <a:latin typeface="Calibri" panose="020F0502020204030204" pitchFamily="34" charset="0"/>
                      </a:endParaRPr>
                    </a:p>
                  </a:txBody>
                  <a:tcPr marL="9525" marR="9525" marT="9525" marB="0" anchor="ctr"/>
                </a:tc>
              </a:tr>
              <a:tr h="777749">
                <a:tc>
                  <a:txBody>
                    <a:bodyPr/>
                    <a:lstStyle/>
                    <a:p>
                      <a:pPr algn="l" rtl="0" fontAlgn="ctr"/>
                      <a:r>
                        <a:rPr lang="es-EC" sz="900" u="none" strike="noStrike">
                          <a:effectLst/>
                        </a:rPr>
                        <a:t>Reunión asamblea barrial La Mariscal</a:t>
                      </a:r>
                      <a:endParaRPr lang="es-EC" sz="9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C" sz="900" u="none" strike="noStrike">
                          <a:effectLst/>
                        </a:rPr>
                        <a:t>1</a:t>
                      </a:r>
                      <a:endParaRPr lang="es-EC" sz="9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a:effectLst/>
                        </a:rPr>
                        <a:t>Empresarios sector La Mariscal </a:t>
                      </a:r>
                      <a:endParaRPr lang="es-EC" sz="9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es-EC" sz="900" u="none" strike="noStrike" dirty="0">
                          <a:effectLst/>
                        </a:rPr>
                        <a:t>Quito Turismo realizará una contratación de empresa que encueste sobre nivel de satisfacción de los empresarios en relación al servicio que reciben de QT</a:t>
                      </a:r>
                      <a:endParaRPr lang="es-EC" sz="9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
        <p:nvSpPr>
          <p:cNvPr id="6" name="2 Marcador de contenido"/>
          <p:cNvSpPr txBox="1">
            <a:spLocks/>
          </p:cNvSpPr>
          <p:nvPr/>
        </p:nvSpPr>
        <p:spPr bwMode="auto">
          <a:xfrm>
            <a:off x="600502" y="5293896"/>
            <a:ext cx="9912952" cy="118305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lvl="0" algn="ctr" eaLnBrk="0" fontAlgn="base" hangingPunct="0">
              <a:spcBef>
                <a:spcPct val="20000"/>
              </a:spcBef>
              <a:spcAft>
                <a:spcPct val="0"/>
              </a:spcAft>
              <a:defRPr/>
            </a:pPr>
            <a:r>
              <a:rPr lang="es-EC" kern="0" dirty="0">
                <a:solidFill>
                  <a:prstClr val="white"/>
                </a:solidFill>
              </a:rPr>
              <a:t>7 reuniones con aportes de QT para mejor desempeño de todas las actividades requeridas de las otras instancias. </a:t>
            </a:r>
          </a:p>
          <a:p>
            <a:pPr lvl="0" algn="ctr" eaLnBrk="0" fontAlgn="base" hangingPunct="0">
              <a:spcBef>
                <a:spcPct val="20000"/>
              </a:spcBef>
              <a:spcAft>
                <a:spcPct val="0"/>
              </a:spcAft>
              <a:defRPr/>
            </a:pPr>
            <a:r>
              <a:rPr lang="es-EC" kern="0" dirty="0">
                <a:solidFill>
                  <a:prstClr val="white"/>
                </a:solidFill>
              </a:rPr>
              <a:t>2 acompañamientos para coordinación de filmación de video en algunas locaciones del Centro Histórico </a:t>
            </a:r>
          </a:p>
        </p:txBody>
      </p:sp>
      <p:sp>
        <p:nvSpPr>
          <p:cNvPr id="7" name="Título 1"/>
          <p:cNvSpPr txBox="1">
            <a:spLocks/>
          </p:cNvSpPr>
          <p:nvPr/>
        </p:nvSpPr>
        <p:spPr>
          <a:xfrm>
            <a:off x="600502" y="293309"/>
            <a:ext cx="7424670" cy="86518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3000" b="1" dirty="0">
                <a:solidFill>
                  <a:srgbClr val="002060"/>
                </a:solidFill>
                <a:latin typeface="Batang" panose="02030600000101010101" pitchFamily="18" charset="-127"/>
                <a:ea typeface="Batang" panose="02030600000101010101" pitchFamily="18" charset="-127"/>
              </a:rPr>
              <a:t>Gestión La Mariscal y Centro Histórico</a:t>
            </a:r>
          </a:p>
        </p:txBody>
      </p:sp>
    </p:spTree>
    <p:extLst>
      <p:ext uri="{BB962C8B-B14F-4D97-AF65-F5344CB8AC3E}">
        <p14:creationId xmlns:p14="http://schemas.microsoft.com/office/powerpoint/2010/main" val="13138736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ítulo 1"/>
          <p:cNvSpPr>
            <a:spLocks noGrp="1"/>
          </p:cNvSpPr>
          <p:nvPr>
            <p:ph type="title"/>
          </p:nvPr>
        </p:nvSpPr>
        <p:spPr>
          <a:xfrm>
            <a:off x="1981200" y="198169"/>
            <a:ext cx="7424670" cy="865187"/>
          </a:xfrm>
        </p:spPr>
        <p:txBody>
          <a:bodyPr>
            <a:normAutofit/>
          </a:bodyPr>
          <a:lstStyle/>
          <a:p>
            <a:pPr eaLnBrk="1" hangingPunct="1"/>
            <a:r>
              <a:rPr lang="es-EC" sz="3000" b="1" dirty="0">
                <a:solidFill>
                  <a:srgbClr val="002060"/>
                </a:solidFill>
                <a:latin typeface="Batang" panose="02030600000101010101" pitchFamily="18" charset="-127"/>
                <a:ea typeface="Batang" panose="02030600000101010101" pitchFamily="18" charset="-127"/>
              </a:rPr>
              <a:t>La Ronda</a:t>
            </a:r>
          </a:p>
        </p:txBody>
      </p:sp>
      <p:sp>
        <p:nvSpPr>
          <p:cNvPr id="9" name="2 Marcador de contenido"/>
          <p:cNvSpPr txBox="1">
            <a:spLocks/>
          </p:cNvSpPr>
          <p:nvPr/>
        </p:nvSpPr>
        <p:spPr bwMode="auto">
          <a:xfrm>
            <a:off x="2804160" y="5655212"/>
            <a:ext cx="5767754" cy="84406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eaLnBrk="0" fontAlgn="base" hangingPunct="0">
              <a:spcBef>
                <a:spcPct val="20000"/>
              </a:spcBef>
              <a:spcAft>
                <a:spcPct val="0"/>
              </a:spcAft>
              <a:defRPr/>
            </a:pPr>
            <a:r>
              <a:rPr lang="es-EC" kern="0" dirty="0">
                <a:solidFill>
                  <a:prstClr val="white"/>
                </a:solidFill>
              </a:rPr>
              <a:t>Quito Turismo ha realizado gestiones con varias entidades municipales para dar el mantenimiento pertinente a La Ronda.</a:t>
            </a:r>
            <a:endParaRPr lang="es-EC" kern="0" dirty="0">
              <a:solidFill>
                <a:prstClr val="white"/>
              </a:solidFill>
            </a:endParaRPr>
          </a:p>
        </p:txBody>
      </p:sp>
      <p:graphicFrame>
        <p:nvGraphicFramePr>
          <p:cNvPr id="8" name="Tabla 7"/>
          <p:cNvGraphicFramePr>
            <a:graphicFrameLocks noGrp="1"/>
          </p:cNvGraphicFramePr>
          <p:nvPr>
            <p:extLst>
              <p:ext uri="{D42A27DB-BD31-4B8C-83A1-F6EECF244321}">
                <p14:modId xmlns:p14="http://schemas.microsoft.com/office/powerpoint/2010/main" val="1322640974"/>
              </p:ext>
            </p:extLst>
          </p:nvPr>
        </p:nvGraphicFramePr>
        <p:xfrm>
          <a:off x="5472089" y="981076"/>
          <a:ext cx="4784139" cy="4451737"/>
        </p:xfrm>
        <a:graphic>
          <a:graphicData uri="http://schemas.openxmlformats.org/drawingml/2006/table">
            <a:tbl>
              <a:tblPr firstRow="1" firstCol="1" bandRow="1">
                <a:tableStyleId>{5C22544A-7EE6-4342-B048-85BDC9FD1C3A}</a:tableStyleId>
              </a:tblPr>
              <a:tblGrid>
                <a:gridCol w="1500026"/>
                <a:gridCol w="3284113"/>
              </a:tblGrid>
              <a:tr h="296623">
                <a:tc>
                  <a:txBody>
                    <a:bodyPr/>
                    <a:lstStyle/>
                    <a:p>
                      <a:pPr algn="ctr" rtl="0" fontAlgn="ctr"/>
                      <a:r>
                        <a:rPr lang="es-EC" sz="1000" u="none" strike="noStrike" dirty="0">
                          <a:effectLst/>
                          <a:latin typeface="Arial" panose="020B0604020202020204" pitchFamily="34" charset="0"/>
                          <a:cs typeface="Arial" panose="020B0604020202020204" pitchFamily="34" charset="0"/>
                        </a:rPr>
                        <a:t>ACTIVIDAD</a:t>
                      </a:r>
                      <a:endParaRPr lang="es-EC" sz="10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s-EC" sz="1000" u="none" strike="noStrike" dirty="0">
                          <a:effectLst/>
                          <a:latin typeface="Arial" panose="020B0604020202020204" pitchFamily="34" charset="0"/>
                          <a:cs typeface="Arial" panose="020B0604020202020204" pitchFamily="34" charset="0"/>
                        </a:rPr>
                        <a:t>RESULTADO</a:t>
                      </a:r>
                      <a:endParaRPr lang="es-EC" sz="10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r>
              <a:tr h="467955">
                <a:tc>
                  <a:txBody>
                    <a:bodyPr/>
                    <a:lstStyle/>
                    <a:p>
                      <a:pPr algn="l" rtl="0" fontAlgn="ctr"/>
                      <a:r>
                        <a:rPr lang="es-EC" sz="1000" u="none" strike="noStrike" dirty="0" smtClean="0">
                          <a:effectLst/>
                          <a:latin typeface="Arial" panose="020B0604020202020204" pitchFamily="34" charset="0"/>
                          <a:cs typeface="Arial" panose="020B0604020202020204" pitchFamily="34" charset="0"/>
                        </a:rPr>
                        <a:t>PROMOCION TURISTICA CON PRENSA INTERNACIONAL</a:t>
                      </a:r>
                      <a:endParaRPr lang="es-EC" sz="1000" u="none" strike="noStrike" dirty="0">
                        <a:effectLst/>
                        <a:latin typeface="Arial" panose="020B0604020202020204" pitchFamily="34" charset="0"/>
                        <a:cs typeface="Arial" panose="020B0604020202020204" pitchFamily="34" charset="0"/>
                      </a:endParaRPr>
                    </a:p>
                  </a:txBody>
                  <a:tcPr marL="9525" marR="9525" marT="9525" marB="0" anchor="ctr"/>
                </a:tc>
                <a:tc>
                  <a:txBody>
                    <a:bodyPr/>
                    <a:lstStyle/>
                    <a:p>
                      <a:pPr algn="just" rtl="0" fontAlgn="ctr"/>
                      <a:r>
                        <a:rPr lang="es-EC" sz="1000" b="1" i="0" u="none" strike="noStrike" dirty="0" smtClean="0">
                          <a:solidFill>
                            <a:schemeClr val="tx1"/>
                          </a:solidFill>
                          <a:effectLst/>
                          <a:latin typeface="Arial" panose="020B0604020202020204" pitchFamily="34" charset="0"/>
                          <a:cs typeface="Arial" panose="020B0604020202020204" pitchFamily="34" charset="0"/>
                        </a:rPr>
                        <a:t>Visita para promoción turística de reporteros ingleses, canadienses, argentinos y mexicanos. </a:t>
                      </a:r>
                      <a:endParaRPr lang="es-EC" sz="10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tc>
              </a:tr>
              <a:tr h="765913">
                <a:tc>
                  <a:txBody>
                    <a:bodyPr/>
                    <a:lstStyle/>
                    <a:p>
                      <a:pPr algn="l" rtl="0" fontAlgn="ctr"/>
                      <a:r>
                        <a:rPr lang="es-EC" sz="1000" b="1" i="0" u="none" strike="noStrike" dirty="0" smtClean="0">
                          <a:solidFill>
                            <a:srgbClr val="FFFFFF"/>
                          </a:solidFill>
                          <a:effectLst/>
                          <a:latin typeface="Arial" panose="020B0604020202020204" pitchFamily="34" charset="0"/>
                          <a:cs typeface="Arial" panose="020B0604020202020204" pitchFamily="34" charset="0"/>
                        </a:rPr>
                        <a:t>CAPACITACION ARTESANOS  MANOS EN LA RONDA</a:t>
                      </a:r>
                      <a:endParaRPr lang="es-EC" sz="10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marL="0" marR="0" indent="0" algn="just" defTabSz="914400" rtl="0" eaLnBrk="1" fontAlgn="ctr" latinLnBrk="0" hangingPunct="1">
                        <a:lnSpc>
                          <a:spcPct val="100000"/>
                        </a:lnSpc>
                        <a:spcBef>
                          <a:spcPts val="0"/>
                        </a:spcBef>
                        <a:spcAft>
                          <a:spcPts val="0"/>
                        </a:spcAft>
                        <a:buClrTx/>
                        <a:buSzTx/>
                        <a:buFontTx/>
                        <a:buNone/>
                        <a:tabLst/>
                        <a:defRPr/>
                      </a:pPr>
                      <a:r>
                        <a:rPr lang="es-EC" altLang="x-none" sz="1000" b="1" dirty="0" smtClean="0">
                          <a:solidFill>
                            <a:srgbClr val="002060"/>
                          </a:solidFill>
                          <a:latin typeface="Arial" panose="020B0604020202020204" pitchFamily="34" charset="0"/>
                          <a:ea typeface="Batang" panose="02030600000101010101" pitchFamily="16" charset="-127"/>
                          <a:cs typeface="Arial" panose="020B0604020202020204" pitchFamily="34" charset="0"/>
                        </a:rPr>
                        <a:t>Gestión realizada en conjunto con Ministerio de Turismo para la capacitación a artesanos de La Ronda sobre</a:t>
                      </a:r>
                      <a:r>
                        <a:rPr lang="es-EC" altLang="x-none" sz="1000" b="1" baseline="0" dirty="0" smtClean="0">
                          <a:solidFill>
                            <a:srgbClr val="002060"/>
                          </a:solidFill>
                          <a:latin typeface="Arial" panose="020B0604020202020204" pitchFamily="34" charset="0"/>
                          <a:ea typeface="Batang" panose="02030600000101010101" pitchFamily="16" charset="-127"/>
                          <a:cs typeface="Arial" panose="020B0604020202020204" pitchFamily="34" charset="0"/>
                        </a:rPr>
                        <a:t> atención al cliente y hospitalidad.</a:t>
                      </a:r>
                      <a:endParaRPr lang="es-EC" altLang="x-none" sz="1000" b="1" dirty="0" smtClean="0">
                        <a:solidFill>
                          <a:srgbClr val="002060"/>
                        </a:solidFill>
                        <a:latin typeface="Arial" panose="020B0604020202020204" pitchFamily="34" charset="0"/>
                        <a:ea typeface="Batang" panose="02030600000101010101" pitchFamily="16" charset="-127"/>
                        <a:cs typeface="Arial" panose="020B0604020202020204" pitchFamily="34" charset="0"/>
                      </a:endParaRPr>
                    </a:p>
                    <a:p>
                      <a:pPr algn="just" rtl="0" fontAlgn="ctr"/>
                      <a:endParaRPr lang="es-EC" sz="10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r>
              <a:tr h="765913">
                <a:tc>
                  <a:txBody>
                    <a:bodyPr/>
                    <a:lstStyle/>
                    <a:p>
                      <a:pPr algn="l" rtl="0" fontAlgn="ctr"/>
                      <a:r>
                        <a:rPr lang="es-EC" sz="1000" b="1" i="0" u="none" strike="noStrike" dirty="0" smtClean="0">
                          <a:solidFill>
                            <a:srgbClr val="FFFFFF"/>
                          </a:solidFill>
                          <a:effectLst/>
                          <a:latin typeface="Arial" panose="020B0604020202020204" pitchFamily="34" charset="0"/>
                          <a:cs typeface="Arial" panose="020B0604020202020204" pitchFamily="34" charset="0"/>
                        </a:rPr>
                        <a:t>LIMPIEZA DE GRAFITIS</a:t>
                      </a:r>
                    </a:p>
                    <a:p>
                      <a:pPr algn="l" rtl="0" fontAlgn="ctr"/>
                      <a:endParaRPr lang="es-EC" sz="10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just" rtl="0" fontAlgn="ctr"/>
                      <a:r>
                        <a:rPr lang="es-EC" sz="1000" b="1" i="0" u="none" strike="noStrike" dirty="0" smtClean="0">
                          <a:solidFill>
                            <a:schemeClr val="tx1"/>
                          </a:solidFill>
                          <a:effectLst/>
                          <a:latin typeface="Arial" panose="020B0604020202020204" pitchFamily="34" charset="0"/>
                          <a:cs typeface="Arial" panose="020B0604020202020204" pitchFamily="34" charset="0"/>
                        </a:rPr>
                        <a:t>Gestión con IMP para limpieza de Grafitis en arco de la calle Venezuela y piedra afectada</a:t>
                      </a:r>
                      <a:r>
                        <a:rPr lang="es-EC" sz="1000" b="1" i="0" u="none" strike="noStrike" baseline="0" dirty="0" smtClean="0">
                          <a:solidFill>
                            <a:schemeClr val="tx1"/>
                          </a:solidFill>
                          <a:effectLst/>
                          <a:latin typeface="Arial" panose="020B0604020202020204" pitchFamily="34" charset="0"/>
                          <a:cs typeface="Arial" panose="020B0604020202020204" pitchFamily="34" charset="0"/>
                        </a:rPr>
                        <a:t> en algunas fachadas de casas patrimoniales.</a:t>
                      </a:r>
                      <a:endParaRPr lang="es-EC" sz="1000" b="1" i="0" u="none" strike="noStrike" dirty="0" smtClean="0">
                        <a:solidFill>
                          <a:schemeClr val="tx1"/>
                        </a:solidFill>
                        <a:effectLst/>
                        <a:latin typeface="Arial" panose="020B0604020202020204" pitchFamily="34" charset="0"/>
                        <a:cs typeface="Arial" panose="020B0604020202020204" pitchFamily="34" charset="0"/>
                      </a:endParaRPr>
                    </a:p>
                    <a:p>
                      <a:pPr algn="just" rtl="0" fontAlgn="ctr"/>
                      <a:endParaRPr lang="es-EC" sz="10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r>
              <a:tr h="808798">
                <a:tc>
                  <a:txBody>
                    <a:bodyPr/>
                    <a:lstStyle/>
                    <a:p>
                      <a:pPr algn="l" rtl="0" fontAlgn="ctr"/>
                      <a:r>
                        <a:rPr lang="es-EC" sz="1000" b="1" i="0" u="none" strike="noStrike" dirty="0" smtClean="0">
                          <a:solidFill>
                            <a:srgbClr val="FFFFFF"/>
                          </a:solidFill>
                          <a:effectLst/>
                          <a:latin typeface="Arial" panose="020B0604020202020204" pitchFamily="34" charset="0"/>
                          <a:cs typeface="Arial" panose="020B0604020202020204" pitchFamily="34" charset="0"/>
                        </a:rPr>
                        <a:t>MANTENIMIENTO</a:t>
                      </a:r>
                      <a:r>
                        <a:rPr lang="es-EC" sz="1000" b="1" i="0" u="none" strike="noStrike" baseline="0" dirty="0" smtClean="0">
                          <a:solidFill>
                            <a:srgbClr val="FFFFFF"/>
                          </a:solidFill>
                          <a:effectLst/>
                          <a:latin typeface="Arial" panose="020B0604020202020204" pitchFamily="34" charset="0"/>
                          <a:cs typeface="Arial" panose="020B0604020202020204" pitchFamily="34" charset="0"/>
                        </a:rPr>
                        <a:t> IMP</a:t>
                      </a:r>
                      <a:endParaRPr lang="es-EC" sz="10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marL="0" marR="0" indent="0" algn="just" defTabSz="914400" rtl="0" eaLnBrk="1" fontAlgn="ctr" latinLnBrk="0" hangingPunct="1">
                        <a:lnSpc>
                          <a:spcPct val="100000"/>
                        </a:lnSpc>
                        <a:spcBef>
                          <a:spcPts val="0"/>
                        </a:spcBef>
                        <a:spcAft>
                          <a:spcPts val="0"/>
                        </a:spcAft>
                        <a:buClrTx/>
                        <a:buSzTx/>
                        <a:buFontTx/>
                        <a:buNone/>
                        <a:tabLst/>
                        <a:defRPr/>
                      </a:pPr>
                      <a:r>
                        <a:rPr lang="es-EC" sz="1000" b="1" i="0" u="none" strike="noStrike" dirty="0" smtClean="0">
                          <a:solidFill>
                            <a:schemeClr val="tx1"/>
                          </a:solidFill>
                          <a:effectLst/>
                          <a:latin typeface="Arial" panose="020B0604020202020204" pitchFamily="34" charset="0"/>
                          <a:cs typeface="Arial" panose="020B0604020202020204" pitchFamily="34" charset="0"/>
                        </a:rPr>
                        <a:t>Trabajos de mantenimiento en las casas 707 y 925.</a:t>
                      </a:r>
                      <a:endParaRPr lang="es-EC" sz="1000" b="1" i="0" u="none" strike="noStrike" baseline="0" dirty="0" smtClean="0">
                        <a:solidFill>
                          <a:schemeClr val="tx1"/>
                        </a:solidFill>
                        <a:effectLst/>
                        <a:latin typeface="Arial" panose="020B0604020202020204" pitchFamily="34" charset="0"/>
                        <a:cs typeface="Arial" panose="020B0604020202020204" pitchFamily="34" charset="0"/>
                      </a:endParaRPr>
                    </a:p>
                    <a:p>
                      <a:pPr marL="0" marR="0" indent="0" algn="just" defTabSz="914400" rtl="0" eaLnBrk="1" fontAlgn="ctr" latinLnBrk="0" hangingPunct="1">
                        <a:lnSpc>
                          <a:spcPct val="100000"/>
                        </a:lnSpc>
                        <a:spcBef>
                          <a:spcPts val="0"/>
                        </a:spcBef>
                        <a:spcAft>
                          <a:spcPts val="0"/>
                        </a:spcAft>
                        <a:buClrTx/>
                        <a:buSzTx/>
                        <a:buFontTx/>
                        <a:buNone/>
                        <a:tabLst/>
                        <a:defRPr/>
                      </a:pPr>
                      <a:r>
                        <a:rPr lang="es-EC" altLang="x-none" sz="1000" b="1" i="0" u="none" strike="noStrike" baseline="0" dirty="0" smtClean="0">
                          <a:solidFill>
                            <a:schemeClr val="tx1"/>
                          </a:solidFill>
                          <a:effectLst/>
                          <a:latin typeface="Arial" panose="020B0604020202020204" pitchFamily="34" charset="0"/>
                          <a:ea typeface="Batang" panose="02030600000101010101" pitchFamily="16" charset="-127"/>
                          <a:cs typeface="Arial" panose="020B0604020202020204" pitchFamily="34" charset="0"/>
                        </a:rPr>
                        <a:t>Casa 707: </a:t>
                      </a:r>
                      <a:r>
                        <a:rPr lang="es-EC" altLang="x-none" sz="1000" b="1" dirty="0" smtClean="0">
                          <a:solidFill>
                            <a:schemeClr val="tx1"/>
                          </a:solidFill>
                          <a:latin typeface="Arial" panose="020B0604020202020204" pitchFamily="34" charset="0"/>
                          <a:ea typeface="Batang" panose="02030600000101010101" pitchFamily="16" charset="-127"/>
                          <a:cs typeface="Arial" panose="020B0604020202020204" pitchFamily="34" charset="0"/>
                        </a:rPr>
                        <a:t>cambio</a:t>
                      </a:r>
                      <a:r>
                        <a:rPr lang="es-EC" altLang="x-none" sz="1000" b="1" baseline="0" dirty="0" smtClean="0">
                          <a:solidFill>
                            <a:schemeClr val="tx1"/>
                          </a:solidFill>
                          <a:latin typeface="Arial" panose="020B0604020202020204" pitchFamily="34" charset="0"/>
                          <a:ea typeface="Batang" panose="02030600000101010101" pitchFamily="16" charset="-127"/>
                          <a:cs typeface="Arial" panose="020B0604020202020204" pitchFamily="34" charset="0"/>
                        </a:rPr>
                        <a:t> de</a:t>
                      </a:r>
                      <a:r>
                        <a:rPr lang="es-EC" altLang="x-none" sz="1000" b="1" dirty="0" smtClean="0">
                          <a:solidFill>
                            <a:schemeClr val="tx1"/>
                          </a:solidFill>
                          <a:latin typeface="Arial" panose="020B0604020202020204" pitchFamily="34" charset="0"/>
                          <a:ea typeface="Batang" panose="02030600000101010101" pitchFamily="16" charset="-127"/>
                          <a:cs typeface="Arial" panose="020B0604020202020204" pitchFamily="34" charset="0"/>
                        </a:rPr>
                        <a:t> madera podrida</a:t>
                      </a:r>
                      <a:r>
                        <a:rPr lang="es-EC" altLang="x-none" sz="1000" b="1" baseline="0" dirty="0" smtClean="0">
                          <a:solidFill>
                            <a:schemeClr val="tx1"/>
                          </a:solidFill>
                          <a:latin typeface="Arial" panose="020B0604020202020204" pitchFamily="34" charset="0"/>
                          <a:ea typeface="Batang" panose="02030600000101010101" pitchFamily="16" charset="-127"/>
                          <a:cs typeface="Arial" panose="020B0604020202020204" pitchFamily="34" charset="0"/>
                        </a:rPr>
                        <a:t> en escalera exterior</a:t>
                      </a:r>
                      <a:r>
                        <a:rPr lang="es-EC" altLang="x-none" sz="1000" b="1" dirty="0" smtClean="0">
                          <a:solidFill>
                            <a:schemeClr val="tx1"/>
                          </a:solidFill>
                          <a:latin typeface="Arial" panose="020B0604020202020204" pitchFamily="34" charset="0"/>
                          <a:ea typeface="Batang" panose="02030600000101010101" pitchFamily="16" charset="-127"/>
                          <a:cs typeface="Arial" panose="020B0604020202020204" pitchFamily="34" charset="0"/>
                        </a:rPr>
                        <a:t>, mantenimiento integral y lacado de las escaleras.</a:t>
                      </a:r>
                    </a:p>
                    <a:p>
                      <a:pPr marL="0" marR="0" indent="0" algn="just" defTabSz="914400" rtl="0" eaLnBrk="1" fontAlgn="ctr" latinLnBrk="0" hangingPunct="1">
                        <a:lnSpc>
                          <a:spcPct val="100000"/>
                        </a:lnSpc>
                        <a:spcBef>
                          <a:spcPts val="0"/>
                        </a:spcBef>
                        <a:spcAft>
                          <a:spcPts val="0"/>
                        </a:spcAft>
                        <a:buClrTx/>
                        <a:buSzTx/>
                        <a:buFontTx/>
                        <a:buNone/>
                        <a:tabLst/>
                        <a:defRPr/>
                      </a:pPr>
                      <a:r>
                        <a:rPr lang="es-EC" altLang="x-none" sz="1000" b="1" dirty="0" smtClean="0">
                          <a:solidFill>
                            <a:schemeClr val="tx1"/>
                          </a:solidFill>
                          <a:latin typeface="Arial" panose="020B0604020202020204" pitchFamily="34" charset="0"/>
                          <a:ea typeface="Batang" panose="02030600000101010101" pitchFamily="16" charset="-127"/>
                          <a:cs typeface="Arial" panose="020B0604020202020204" pitchFamily="34" charset="0"/>
                        </a:rPr>
                        <a:t>Casa</a:t>
                      </a:r>
                      <a:r>
                        <a:rPr lang="es-EC" altLang="x-none" sz="1000" b="1" baseline="0" dirty="0" smtClean="0">
                          <a:solidFill>
                            <a:schemeClr val="tx1"/>
                          </a:solidFill>
                          <a:latin typeface="Arial" panose="020B0604020202020204" pitchFamily="34" charset="0"/>
                          <a:ea typeface="Batang" panose="02030600000101010101" pitchFamily="16" charset="-127"/>
                          <a:cs typeface="Arial" panose="020B0604020202020204" pitchFamily="34" charset="0"/>
                        </a:rPr>
                        <a:t> 925:</a:t>
                      </a:r>
                      <a:r>
                        <a:rPr lang="es-EC" altLang="x-none" sz="1000" b="1" dirty="0" smtClean="0">
                          <a:solidFill>
                            <a:schemeClr val="tx1"/>
                          </a:solidFill>
                          <a:latin typeface="Arial" panose="020B0604020202020204" pitchFamily="34" charset="0"/>
                          <a:ea typeface="Batang" panose="02030600000101010101" pitchFamily="16" charset="-127"/>
                          <a:cs typeface="Arial" panose="020B0604020202020204" pitchFamily="34" charset="0"/>
                        </a:rPr>
                        <a:t> colocación</a:t>
                      </a:r>
                      <a:r>
                        <a:rPr lang="es-EC" altLang="x-none" sz="1000" b="1" baseline="0" dirty="0" smtClean="0">
                          <a:solidFill>
                            <a:schemeClr val="tx1"/>
                          </a:solidFill>
                          <a:latin typeface="Arial" panose="020B0604020202020204" pitchFamily="34" charset="0"/>
                          <a:ea typeface="Batang" panose="02030600000101010101" pitchFamily="16" charset="-127"/>
                          <a:cs typeface="Arial" panose="020B0604020202020204" pitchFamily="34" charset="0"/>
                        </a:rPr>
                        <a:t> de</a:t>
                      </a:r>
                      <a:r>
                        <a:rPr lang="es-EC" altLang="x-none" sz="1000" b="1" dirty="0" smtClean="0">
                          <a:solidFill>
                            <a:schemeClr val="tx1"/>
                          </a:solidFill>
                          <a:latin typeface="Arial" panose="020B0604020202020204" pitchFamily="34" charset="0"/>
                          <a:ea typeface="Batang" panose="02030600000101010101" pitchFamily="16" charset="-127"/>
                          <a:cs typeface="Arial" panose="020B0604020202020204" pitchFamily="34" charset="0"/>
                        </a:rPr>
                        <a:t> rejillas para ventilación  del subsuelo.</a:t>
                      </a:r>
                    </a:p>
                  </a:txBody>
                  <a:tcPr marL="9525" marR="9525" marT="9525" marB="0" anchor="ctr"/>
                </a:tc>
              </a:tr>
              <a:tr h="765913">
                <a:tc>
                  <a:txBody>
                    <a:bodyPr/>
                    <a:lstStyle/>
                    <a:p>
                      <a:pPr algn="l" rtl="0" fontAlgn="ctr"/>
                      <a:r>
                        <a:rPr lang="es-EC" sz="1000" b="1" i="0" u="none" strike="noStrike" dirty="0" smtClean="0">
                          <a:solidFill>
                            <a:srgbClr val="FFFFFF"/>
                          </a:solidFill>
                          <a:effectLst/>
                          <a:latin typeface="Arial" panose="020B0604020202020204" pitchFamily="34" charset="0"/>
                          <a:cs typeface="Arial" panose="020B0604020202020204" pitchFamily="34" charset="0"/>
                        </a:rPr>
                        <a:t>MANTENIMIENTO FACHADA CASA 989</a:t>
                      </a:r>
                    </a:p>
                    <a:p>
                      <a:pPr algn="l" rtl="0" fontAlgn="ctr"/>
                      <a:endParaRPr lang="es-EC" sz="10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just" rtl="0" fontAlgn="ctr"/>
                      <a:r>
                        <a:rPr lang="es-EC" sz="1000" b="1" i="0" u="none" strike="noStrike" dirty="0" smtClean="0">
                          <a:solidFill>
                            <a:schemeClr val="tx1"/>
                          </a:solidFill>
                          <a:effectLst/>
                          <a:latin typeface="Arial" panose="020B0604020202020204" pitchFamily="34" charset="0"/>
                          <a:cs typeface="Arial" panose="020B0604020202020204" pitchFamily="34" charset="0"/>
                        </a:rPr>
                        <a:t>Trabajos de mantenimiento</a:t>
                      </a:r>
                      <a:r>
                        <a:rPr lang="es-EC" sz="1000" b="1" i="0" u="none" strike="noStrike" baseline="0" dirty="0" smtClean="0">
                          <a:solidFill>
                            <a:schemeClr val="tx1"/>
                          </a:solidFill>
                          <a:effectLst/>
                          <a:latin typeface="Arial" panose="020B0604020202020204" pitchFamily="34" charset="0"/>
                          <a:cs typeface="Arial" panose="020B0604020202020204" pitchFamily="34" charset="0"/>
                        </a:rPr>
                        <a:t> realizados por parte de Quito Turismo en la casa 989, que incluyen pintura, enlucido y arreglo en marcos de puertas y ventanas.</a:t>
                      </a:r>
                      <a:endParaRPr lang="es-EC" sz="10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tc>
              </a:tr>
              <a:tr h="57236">
                <a:tc>
                  <a:txBody>
                    <a:bodyPr/>
                    <a:lstStyle/>
                    <a:p>
                      <a:pPr algn="l" rtl="0" fontAlgn="ctr"/>
                      <a:r>
                        <a:rPr lang="es-EC" sz="1000" b="1" i="0" u="none" strike="noStrike" dirty="0" smtClean="0">
                          <a:solidFill>
                            <a:srgbClr val="FFFFFF"/>
                          </a:solidFill>
                          <a:effectLst/>
                          <a:latin typeface="Arial" panose="020B0604020202020204" pitchFamily="34" charset="0"/>
                          <a:cs typeface="Arial" panose="020B0604020202020204" pitchFamily="34" charset="0"/>
                        </a:rPr>
                        <a:t>REUNIÓN ESTUDIO LA RONDA</a:t>
                      </a:r>
                      <a:endParaRPr lang="es-EC" sz="10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just" rtl="0" fontAlgn="ctr"/>
                      <a:r>
                        <a:rPr lang="es-EC" sz="1000" b="1" i="0" u="none" strike="noStrike" dirty="0" smtClean="0">
                          <a:solidFill>
                            <a:schemeClr val="tx1"/>
                          </a:solidFill>
                          <a:effectLst/>
                          <a:latin typeface="Arial" panose="020B0604020202020204" pitchFamily="34" charset="0"/>
                          <a:cs typeface="Arial" panose="020B0604020202020204" pitchFamily="34" charset="0"/>
                        </a:rPr>
                        <a:t>Reunión entre Quito Turismo y consultor para tratar el estudio del visitante que llega a La Ronda.</a:t>
                      </a:r>
                      <a:endParaRPr lang="es-EC" sz="10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6527" y="1023976"/>
            <a:ext cx="3565562" cy="4409029"/>
          </a:xfrm>
          <a:prstGeom prst="rect">
            <a:avLst/>
          </a:prstGeom>
        </p:spPr>
      </p:pic>
    </p:spTree>
    <p:extLst>
      <p:ext uri="{BB962C8B-B14F-4D97-AF65-F5344CB8AC3E}">
        <p14:creationId xmlns:p14="http://schemas.microsoft.com/office/powerpoint/2010/main" val="40278433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AutoShape 2" descr="https://mail.quito-turismo.gob.ec/service/home/~/?auth=co&amp;loc=es&amp;id=25112&amp;part=2"/>
          <p:cNvSpPr>
            <a:spLocks noChangeAspect="1" noChangeArrowheads="1"/>
          </p:cNvSpPr>
          <p:nvPr/>
        </p:nvSpPr>
        <p:spPr bwMode="auto">
          <a:xfrm>
            <a:off x="2783682" y="-2182416"/>
            <a:ext cx="4750594" cy="63365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s-EC" altLang="es-EC" sz="1350">
              <a:latin typeface="Arial" panose="020B0604020202020204" pitchFamily="34" charset="0"/>
            </a:endParaRPr>
          </a:p>
        </p:txBody>
      </p:sp>
      <p:sp>
        <p:nvSpPr>
          <p:cNvPr id="4104" name="AutoShape 4" descr="https://mail.quito-turismo.gob.ec/service/home/~/?auth=co&amp;loc=es&amp;id=25112&amp;part=2"/>
          <p:cNvSpPr>
            <a:spLocks noChangeAspect="1" noChangeArrowheads="1"/>
          </p:cNvSpPr>
          <p:nvPr/>
        </p:nvSpPr>
        <p:spPr bwMode="auto">
          <a:xfrm>
            <a:off x="2783682" y="-2182416"/>
            <a:ext cx="4750594" cy="63365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s-EC" altLang="es-EC" sz="1350">
              <a:latin typeface="Arial" panose="020B0604020202020204" pitchFamily="34" charset="0"/>
            </a:endParaRPr>
          </a:p>
        </p:txBody>
      </p:sp>
      <p:sp>
        <p:nvSpPr>
          <p:cNvPr id="7" name="2 Marcador de contenido"/>
          <p:cNvSpPr txBox="1">
            <a:spLocks/>
          </p:cNvSpPr>
          <p:nvPr/>
        </p:nvSpPr>
        <p:spPr bwMode="auto">
          <a:xfrm>
            <a:off x="2958905" y="5743157"/>
            <a:ext cx="5683347" cy="67858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fontAlgn="base">
              <a:spcBef>
                <a:spcPct val="20000"/>
              </a:spcBef>
              <a:spcAft>
                <a:spcPct val="0"/>
              </a:spcAft>
              <a:defRPr/>
            </a:pPr>
            <a:r>
              <a:rPr lang="es-EC" sz="1500" b="1" dirty="0">
                <a:solidFill>
                  <a:schemeClr val="bg1"/>
                </a:solidFill>
              </a:rPr>
              <a:t>Festival vigente durante todo el mes de Agosto de 2017, participación de establecimientos de diferentes zonas urbanas y rurales del DMQ.</a:t>
            </a:r>
            <a:endParaRPr lang="es-EC" sz="1500" b="1" dirty="0">
              <a:solidFill>
                <a:schemeClr val="bg1"/>
              </a:solidFill>
            </a:endParaRPr>
          </a:p>
        </p:txBody>
      </p:sp>
      <p:sp>
        <p:nvSpPr>
          <p:cNvPr id="8" name="1 Título"/>
          <p:cNvSpPr txBox="1">
            <a:spLocks/>
          </p:cNvSpPr>
          <p:nvPr/>
        </p:nvSpPr>
        <p:spPr>
          <a:xfrm>
            <a:off x="1438211" y="401712"/>
            <a:ext cx="7692840" cy="863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3600" b="1" dirty="0">
                <a:solidFill>
                  <a:srgbClr val="002060"/>
                </a:solidFill>
                <a:latin typeface="Batang" panose="02030600000101010101" pitchFamily="18" charset="-127"/>
                <a:ea typeface="Batang" panose="02030600000101010101" pitchFamily="18" charset="-127"/>
              </a:rPr>
              <a:t>Festival Gastronómico Sal Quiteña </a:t>
            </a:r>
          </a:p>
        </p:txBody>
      </p:sp>
      <p:graphicFrame>
        <p:nvGraphicFramePr>
          <p:cNvPr id="12" name="Tabla 11"/>
          <p:cNvGraphicFramePr>
            <a:graphicFrameLocks noGrp="1"/>
          </p:cNvGraphicFramePr>
          <p:nvPr>
            <p:extLst>
              <p:ext uri="{D42A27DB-BD31-4B8C-83A1-F6EECF244321}">
                <p14:modId xmlns:p14="http://schemas.microsoft.com/office/powerpoint/2010/main" val="1664269584"/>
              </p:ext>
            </p:extLst>
          </p:nvPr>
        </p:nvGraphicFramePr>
        <p:xfrm>
          <a:off x="5529331" y="1351619"/>
          <a:ext cx="4812149" cy="4206240"/>
        </p:xfrm>
        <a:graphic>
          <a:graphicData uri="http://schemas.openxmlformats.org/drawingml/2006/table">
            <a:tbl>
              <a:tblPr firstRow="1" firstCol="1" bandRow="1">
                <a:tableStyleId>{5C22544A-7EE6-4342-B048-85BDC9FD1C3A}</a:tableStyleId>
              </a:tblPr>
              <a:tblGrid>
                <a:gridCol w="1105791"/>
                <a:gridCol w="929071"/>
                <a:gridCol w="772732"/>
                <a:gridCol w="2004555"/>
              </a:tblGrid>
              <a:tr h="0">
                <a:tc>
                  <a:txBody>
                    <a:bodyPr/>
                    <a:lstStyle/>
                    <a:p>
                      <a:pPr algn="ctr"/>
                      <a:r>
                        <a:rPr lang="es-EC" sz="1200" dirty="0" smtClean="0"/>
                        <a:t>Evento</a:t>
                      </a:r>
                      <a:endParaRPr lang="es-EC" sz="1200" dirty="0"/>
                    </a:p>
                  </a:txBody>
                  <a:tcPr anchor="ctr"/>
                </a:tc>
                <a:tc>
                  <a:txBody>
                    <a:bodyPr/>
                    <a:lstStyle/>
                    <a:p>
                      <a:pPr algn="ctr"/>
                      <a:r>
                        <a:rPr lang="es-EC" sz="1200" dirty="0" smtClean="0"/>
                        <a:t>Fecha</a:t>
                      </a:r>
                      <a:endParaRPr lang="es-EC" sz="1200" dirty="0"/>
                    </a:p>
                  </a:txBody>
                  <a:tcPr anchor="ctr"/>
                </a:tc>
                <a:tc>
                  <a:txBody>
                    <a:bodyPr/>
                    <a:lstStyle/>
                    <a:p>
                      <a:pPr algn="ctr"/>
                      <a:r>
                        <a:rPr lang="es-EC" sz="1200" dirty="0" smtClean="0"/>
                        <a:t>Participantes</a:t>
                      </a:r>
                      <a:endParaRPr lang="es-EC" sz="1200" dirty="0"/>
                    </a:p>
                  </a:txBody>
                  <a:tcPr anchor="ctr"/>
                </a:tc>
                <a:tc>
                  <a:txBody>
                    <a:bodyPr/>
                    <a:lstStyle/>
                    <a:p>
                      <a:pPr algn="ctr"/>
                      <a:r>
                        <a:rPr lang="es-EC" sz="1200" dirty="0" smtClean="0"/>
                        <a:t>Observaciones</a:t>
                      </a:r>
                      <a:endParaRPr lang="es-EC" sz="1200" dirty="0"/>
                    </a:p>
                  </a:txBody>
                  <a:tcPr anchor="ctr"/>
                </a:tc>
              </a:tr>
              <a:tr h="217825">
                <a:tc>
                  <a:txBody>
                    <a:bodyPr/>
                    <a:lstStyle/>
                    <a:p>
                      <a:r>
                        <a:rPr lang="es-EC" sz="1200" dirty="0" smtClean="0"/>
                        <a:t>Socialización Festival Sal</a:t>
                      </a:r>
                      <a:r>
                        <a:rPr lang="es-EC" sz="1200" baseline="0" dirty="0" smtClean="0"/>
                        <a:t> Quiteña</a:t>
                      </a:r>
                      <a:endParaRPr lang="es-EC" sz="1200" dirty="0"/>
                    </a:p>
                  </a:txBody>
                  <a:tcPr anchor="ctr"/>
                </a:tc>
                <a:tc>
                  <a:txBody>
                    <a:bodyPr/>
                    <a:lstStyle/>
                    <a:p>
                      <a:r>
                        <a:rPr lang="es-EC" sz="1200" dirty="0" smtClean="0">
                          <a:solidFill>
                            <a:srgbClr val="174285"/>
                          </a:solidFill>
                        </a:rPr>
                        <a:t>02/08/2017</a:t>
                      </a:r>
                      <a:endParaRPr lang="es-EC" sz="1200" dirty="0">
                        <a:solidFill>
                          <a:srgbClr val="174285"/>
                        </a:solidFill>
                      </a:endParaRPr>
                    </a:p>
                  </a:txBody>
                  <a:tcPr anchor="ctr"/>
                </a:tc>
                <a:tc>
                  <a:txBody>
                    <a:bodyPr/>
                    <a:lstStyle/>
                    <a:p>
                      <a:r>
                        <a:rPr lang="es-EC" sz="1200" dirty="0" smtClean="0">
                          <a:solidFill>
                            <a:srgbClr val="174285"/>
                          </a:solidFill>
                        </a:rPr>
                        <a:t>30 personas</a:t>
                      </a:r>
                      <a:endParaRPr lang="es-EC" sz="1200" dirty="0">
                        <a:solidFill>
                          <a:srgbClr val="174285"/>
                        </a:solidFill>
                      </a:endParaRPr>
                    </a:p>
                  </a:txBody>
                  <a:tcPr anchor="ctr"/>
                </a:tc>
                <a:tc>
                  <a:txBody>
                    <a:bodyPr/>
                    <a:lstStyle/>
                    <a:p>
                      <a:pPr algn="just"/>
                      <a:r>
                        <a:rPr lang="es-EC" sz="1200" b="0" dirty="0" smtClean="0">
                          <a:solidFill>
                            <a:srgbClr val="174285"/>
                          </a:solidFill>
                          <a:ea typeface="Batang" panose="02030600000101010101" pitchFamily="18" charset="-127"/>
                        </a:rPr>
                        <a:t>Socialización dirigida a la industria turística sobre las actividades en el marco de la Fiesta de la Luz, incluyendo el Festival Sal Quiteña.</a:t>
                      </a:r>
                      <a:endParaRPr lang="es-EC" sz="1200" b="0" dirty="0">
                        <a:solidFill>
                          <a:srgbClr val="174285"/>
                        </a:solidFill>
                      </a:endParaRPr>
                    </a:p>
                  </a:txBody>
                  <a:tcPr anchor="ctr"/>
                </a:tc>
              </a:tr>
              <a:tr h="284848">
                <a:tc>
                  <a:txBody>
                    <a:bodyPr/>
                    <a:lstStyle/>
                    <a:p>
                      <a:r>
                        <a:rPr lang="es-EC" sz="1200" dirty="0" smtClean="0"/>
                        <a:t>Entrega</a:t>
                      </a:r>
                      <a:r>
                        <a:rPr lang="es-EC" sz="1200" baseline="0" dirty="0" smtClean="0"/>
                        <a:t> de Material Promocional</a:t>
                      </a:r>
                      <a:endParaRPr lang="es-EC" sz="1200" dirty="0"/>
                    </a:p>
                  </a:txBody>
                  <a:tcPr anchor="ctr"/>
                </a:tc>
                <a:tc>
                  <a:txBody>
                    <a:bodyPr/>
                    <a:lstStyle/>
                    <a:p>
                      <a:r>
                        <a:rPr lang="es-EC" sz="1200" dirty="0" smtClean="0">
                          <a:solidFill>
                            <a:srgbClr val="174285"/>
                          </a:solidFill>
                        </a:rPr>
                        <a:t>04/08/2017</a:t>
                      </a:r>
                    </a:p>
                    <a:p>
                      <a:r>
                        <a:rPr lang="es-EC" sz="1200" dirty="0" smtClean="0">
                          <a:solidFill>
                            <a:srgbClr val="174285"/>
                          </a:solidFill>
                        </a:rPr>
                        <a:t>09/08/2017</a:t>
                      </a:r>
                      <a:endParaRPr lang="es-EC" sz="1200" dirty="0">
                        <a:solidFill>
                          <a:srgbClr val="174285"/>
                        </a:solidFill>
                      </a:endParaRPr>
                    </a:p>
                  </a:txBody>
                  <a:tcPr anchor="ctr"/>
                </a:tc>
                <a:tc>
                  <a:txBody>
                    <a:bodyPr/>
                    <a:lstStyle/>
                    <a:p>
                      <a:r>
                        <a:rPr lang="es-EC" sz="1200" dirty="0" smtClean="0">
                          <a:solidFill>
                            <a:srgbClr val="174285"/>
                          </a:solidFill>
                        </a:rPr>
                        <a:t>63 establecimientos</a:t>
                      </a:r>
                      <a:endParaRPr lang="es-EC" sz="1200" dirty="0">
                        <a:solidFill>
                          <a:srgbClr val="174285"/>
                        </a:solidFill>
                      </a:endParaRPr>
                    </a:p>
                  </a:txBody>
                  <a:tcPr anchor="ctr"/>
                </a:tc>
                <a:tc>
                  <a:txBody>
                    <a:bodyPr/>
                    <a:lstStyle/>
                    <a:p>
                      <a:r>
                        <a:rPr lang="es-EC" sz="1200" dirty="0" smtClean="0">
                          <a:solidFill>
                            <a:srgbClr val="174285"/>
                          </a:solidFill>
                        </a:rPr>
                        <a:t>Se entregó un kit promocional a cada uno de los establecimientos participantes, el mismo incluyó: habladores de mesa, tarjetas para menús, pines, pulseras, </a:t>
                      </a:r>
                      <a:r>
                        <a:rPr lang="es-EC" sz="1200" dirty="0" err="1" smtClean="0">
                          <a:solidFill>
                            <a:srgbClr val="174285"/>
                          </a:solidFill>
                        </a:rPr>
                        <a:t>sintra</a:t>
                      </a:r>
                      <a:r>
                        <a:rPr lang="es-EC" sz="1200" dirty="0" smtClean="0">
                          <a:solidFill>
                            <a:srgbClr val="174285"/>
                          </a:solidFill>
                        </a:rPr>
                        <a:t> y delantal /lito.</a:t>
                      </a:r>
                    </a:p>
                  </a:txBody>
                  <a:tcPr anchor="ctr"/>
                </a:tc>
              </a:tr>
              <a:tr h="330044">
                <a:tc>
                  <a:txBody>
                    <a:bodyPr/>
                    <a:lstStyle/>
                    <a:p>
                      <a:r>
                        <a:rPr lang="es-EC" sz="1200" dirty="0" smtClean="0"/>
                        <a:t>Entrega</a:t>
                      </a:r>
                      <a:r>
                        <a:rPr lang="es-EC" sz="1200" baseline="0" dirty="0" smtClean="0"/>
                        <a:t> de diplomas</a:t>
                      </a:r>
                      <a:endParaRPr lang="es-EC" sz="1200" dirty="0"/>
                    </a:p>
                  </a:txBody>
                  <a:tcPr anchor="ctr"/>
                </a:tc>
                <a:tc>
                  <a:txBody>
                    <a:bodyPr/>
                    <a:lstStyle/>
                    <a:p>
                      <a:r>
                        <a:rPr lang="es-EC" sz="1200" dirty="0" smtClean="0">
                          <a:solidFill>
                            <a:srgbClr val="174285"/>
                          </a:solidFill>
                        </a:rPr>
                        <a:t>14/09/2017</a:t>
                      </a:r>
                      <a:endParaRPr lang="es-EC" sz="1200" dirty="0">
                        <a:solidFill>
                          <a:srgbClr val="174285"/>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C" sz="1200" dirty="0" smtClean="0">
                          <a:solidFill>
                            <a:srgbClr val="174285"/>
                          </a:solidFill>
                        </a:rPr>
                        <a:t>63 establecimientos</a:t>
                      </a:r>
                    </a:p>
                    <a:p>
                      <a:endParaRPr lang="es-EC" sz="1200" dirty="0">
                        <a:solidFill>
                          <a:srgbClr val="174285"/>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C" sz="1200" b="0" dirty="0" smtClean="0">
                          <a:solidFill>
                            <a:srgbClr val="174285"/>
                          </a:solidFill>
                          <a:latin typeface="+mn-lt"/>
                          <a:ea typeface="Batang" panose="02030600000101010101" pitchFamily="18" charset="-127"/>
                          <a:cs typeface="+mn-cs"/>
                        </a:rPr>
                        <a:t>El </a:t>
                      </a:r>
                      <a:r>
                        <a:rPr lang="es-EC" sz="1200" b="0" dirty="0" smtClean="0">
                          <a:solidFill>
                            <a:srgbClr val="174285"/>
                          </a:solidFill>
                          <a:ea typeface="Batang" panose="02030600000101010101" pitchFamily="18" charset="-127"/>
                        </a:rPr>
                        <a:t>14 de septiembre </a:t>
                      </a:r>
                      <a:r>
                        <a:rPr lang="es-EC" sz="1200" b="0" dirty="0" smtClean="0">
                          <a:solidFill>
                            <a:srgbClr val="174285"/>
                          </a:solidFill>
                          <a:latin typeface="+mn-lt"/>
                          <a:ea typeface="Batang" panose="02030600000101010101" pitchFamily="18" charset="-127"/>
                          <a:cs typeface="+mn-cs"/>
                        </a:rPr>
                        <a:t>se realizó la entrega de </a:t>
                      </a:r>
                      <a:r>
                        <a:rPr lang="es-EC" sz="1200" b="0" dirty="0" smtClean="0">
                          <a:solidFill>
                            <a:srgbClr val="174285"/>
                          </a:solidFill>
                          <a:ea typeface="Batang" panose="02030600000101010101" pitchFamily="18" charset="-127"/>
                        </a:rPr>
                        <a:t>los diplomas </a:t>
                      </a:r>
                      <a:r>
                        <a:rPr lang="es-EC" sz="1200" b="0" dirty="0" smtClean="0">
                          <a:solidFill>
                            <a:srgbClr val="174285"/>
                          </a:solidFill>
                          <a:latin typeface="+mn-lt"/>
                          <a:ea typeface="Batang" panose="02030600000101010101" pitchFamily="18" charset="-127"/>
                          <a:cs typeface="+mn-cs"/>
                        </a:rPr>
                        <a:t>del Festival Sal Quiteña a los establecimientos participantes.</a:t>
                      </a:r>
                    </a:p>
                  </a:txBody>
                  <a:tcPr anchor="ctr"/>
                </a:tc>
              </a:tr>
            </a:tbl>
          </a:graphicData>
        </a:graphic>
      </p:graphicFrame>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5950" y="1351619"/>
            <a:ext cx="3108681" cy="4218924"/>
          </a:xfrm>
          <a:prstGeom prst="rect">
            <a:avLst/>
          </a:prstGeom>
        </p:spPr>
      </p:pic>
    </p:spTree>
    <p:extLst>
      <p:ext uri="{BB962C8B-B14F-4D97-AF65-F5344CB8AC3E}">
        <p14:creationId xmlns:p14="http://schemas.microsoft.com/office/powerpoint/2010/main" val="16042787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 Título"/>
          <p:cNvSpPr txBox="1">
            <a:spLocks/>
          </p:cNvSpPr>
          <p:nvPr/>
        </p:nvSpPr>
        <p:spPr>
          <a:xfrm>
            <a:off x="1395993" y="476079"/>
            <a:ext cx="8229600" cy="11430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C" sz="3600" b="1" dirty="0">
                <a:solidFill>
                  <a:srgbClr val="002060"/>
                </a:solidFill>
                <a:latin typeface="Batang" panose="02030600000101010101" pitchFamily="18" charset="-127"/>
                <a:ea typeface="Batang" panose="02030600000101010101" pitchFamily="18" charset="-127"/>
              </a:rPr>
              <a:t>“Reconocimiento de las Mejores Coladas Moradas 2017” </a:t>
            </a:r>
            <a:endParaRPr lang="es-EC" sz="3600" b="1" dirty="0">
              <a:solidFill>
                <a:srgbClr val="002060"/>
              </a:solidFill>
              <a:latin typeface="Batang" panose="02030600000101010101" pitchFamily="18" charset="-127"/>
              <a:ea typeface="Batang" panose="02030600000101010101" pitchFamily="18" charset="-127"/>
            </a:endParaRPr>
          </a:p>
        </p:txBody>
      </p:sp>
      <p:sp>
        <p:nvSpPr>
          <p:cNvPr id="13" name="2 Marcador de contenido"/>
          <p:cNvSpPr txBox="1">
            <a:spLocks/>
          </p:cNvSpPr>
          <p:nvPr/>
        </p:nvSpPr>
        <p:spPr bwMode="auto">
          <a:xfrm>
            <a:off x="5510793" y="2150306"/>
            <a:ext cx="4038421" cy="2404273"/>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1" hangingPunct="1">
              <a:buNone/>
              <a:defRPr/>
            </a:pPr>
            <a:r>
              <a:rPr lang="es-EC" sz="2000" b="1" dirty="0">
                <a:solidFill>
                  <a:srgbClr val="002060"/>
                </a:solidFill>
                <a:latin typeface="Batang" panose="02030600000101010101" pitchFamily="18" charset="-127"/>
                <a:ea typeface="Batang" panose="02030600000101010101" pitchFamily="18" charset="-127"/>
              </a:rPr>
              <a:t>El pasado martes 31 de octubre en el Palacio de Cristal </a:t>
            </a:r>
            <a:r>
              <a:rPr lang="es-EC" sz="2000" b="1" dirty="0" err="1">
                <a:solidFill>
                  <a:srgbClr val="002060"/>
                </a:solidFill>
                <a:latin typeface="Batang" panose="02030600000101010101" pitchFamily="18" charset="-127"/>
                <a:ea typeface="Batang" panose="02030600000101010101" pitchFamily="18" charset="-127"/>
              </a:rPr>
              <a:t>Itchimbía</a:t>
            </a:r>
            <a:r>
              <a:rPr lang="es-EC" sz="2000" b="1" dirty="0">
                <a:solidFill>
                  <a:srgbClr val="002060"/>
                </a:solidFill>
                <a:latin typeface="Batang" panose="02030600000101010101" pitchFamily="18" charset="-127"/>
                <a:ea typeface="Batang" panose="02030600000101010101" pitchFamily="18" charset="-127"/>
              </a:rPr>
              <a:t>, se llevó a cabo el evento de “Reconocimiento de las Mejores Coladas Moradas”.</a:t>
            </a:r>
          </a:p>
          <a:p>
            <a:pPr marL="0" indent="0" algn="just" eaLnBrk="1" hangingPunct="1">
              <a:buNone/>
              <a:defRPr/>
            </a:pPr>
            <a:r>
              <a:rPr lang="es-EC" sz="2000" b="1" dirty="0">
                <a:solidFill>
                  <a:srgbClr val="002060"/>
                </a:solidFill>
                <a:latin typeface="Batang" panose="02030600000101010101" pitchFamily="18" charset="-127"/>
                <a:ea typeface="Batang" panose="02030600000101010101" pitchFamily="18" charset="-127"/>
              </a:rPr>
              <a:t>Se integró un concepto innovador que enaltece también a los productores y los productos.</a:t>
            </a:r>
          </a:p>
          <a:p>
            <a:pPr marL="0" indent="0" algn="just" eaLnBrk="1" hangingPunct="1">
              <a:buNone/>
              <a:defRPr/>
            </a:pPr>
            <a:endParaRPr lang="es-EC" sz="2000" b="1" dirty="0">
              <a:solidFill>
                <a:srgbClr val="002060"/>
              </a:solidFill>
              <a:latin typeface="Batang" panose="02030600000101010101" pitchFamily="18" charset="-127"/>
              <a:ea typeface="Batang" panose="02030600000101010101" pitchFamily="18" charset="-127"/>
            </a:endParaRPr>
          </a:p>
          <a:p>
            <a:pPr marL="0" indent="0" algn="just" eaLnBrk="1" hangingPunct="1">
              <a:buNone/>
              <a:defRPr/>
            </a:pPr>
            <a:endParaRPr lang="es-EC" sz="2000" b="1" dirty="0">
              <a:solidFill>
                <a:srgbClr val="002060"/>
              </a:solidFill>
              <a:latin typeface="Batang" panose="02030600000101010101" pitchFamily="18" charset="-127"/>
              <a:ea typeface="Batang" panose="02030600000101010101" pitchFamily="18" charset="-127"/>
            </a:endParaRPr>
          </a:p>
          <a:p>
            <a:pPr marL="0" indent="0" algn="just" eaLnBrk="1" hangingPunct="1">
              <a:buNone/>
              <a:defRPr/>
            </a:pPr>
            <a:endParaRPr lang="es-EC" sz="2000" b="1" dirty="0">
              <a:solidFill>
                <a:srgbClr val="002060"/>
              </a:solidFill>
              <a:latin typeface="Batang" panose="02030600000101010101" pitchFamily="18" charset="-127"/>
              <a:ea typeface="Batang" panose="02030600000101010101" pitchFamily="18" charset="-127"/>
            </a:endParaRPr>
          </a:p>
        </p:txBody>
      </p:sp>
      <p:sp>
        <p:nvSpPr>
          <p:cNvPr id="7" name="2 Marcador de contenido"/>
          <p:cNvSpPr txBox="1">
            <a:spLocks/>
          </p:cNvSpPr>
          <p:nvPr/>
        </p:nvSpPr>
        <p:spPr bwMode="auto">
          <a:xfrm>
            <a:off x="750627" y="5287248"/>
            <a:ext cx="10536071" cy="12090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marL="285750" indent="-285750" algn="just">
              <a:spcBef>
                <a:spcPct val="20000"/>
              </a:spcBef>
              <a:buFont typeface="Arial" panose="020B0604020202020204" pitchFamily="34" charset="0"/>
              <a:buChar char="•"/>
              <a:defRPr/>
            </a:pPr>
            <a:r>
              <a:rPr lang="es-EC" sz="1400" dirty="0">
                <a:solidFill>
                  <a:schemeClr val="bg1"/>
                </a:solidFill>
                <a:latin typeface="+mj-lt"/>
              </a:rPr>
              <a:t>Procesos contractuales: decoración, sonido e amplificación, impresión y material promocional.</a:t>
            </a:r>
          </a:p>
          <a:p>
            <a:pPr marL="285750" indent="-285750" algn="just">
              <a:spcBef>
                <a:spcPct val="20000"/>
              </a:spcBef>
              <a:buFont typeface="Arial" panose="020B0604020202020204" pitchFamily="34" charset="0"/>
              <a:buChar char="•"/>
              <a:defRPr/>
            </a:pPr>
            <a:r>
              <a:rPr lang="es-EC" sz="1400" dirty="0">
                <a:solidFill>
                  <a:schemeClr val="bg1"/>
                </a:solidFill>
                <a:latin typeface="+mj-lt"/>
              </a:rPr>
              <a:t>Gestión con la Secretaría de Cultura, préstamo del Palacio de Cristal de forma gratuita.</a:t>
            </a:r>
          </a:p>
          <a:p>
            <a:pPr marL="285750" indent="-285750" algn="just">
              <a:spcBef>
                <a:spcPct val="20000"/>
              </a:spcBef>
              <a:buFont typeface="Arial" panose="020B0604020202020204" pitchFamily="34" charset="0"/>
              <a:buChar char="•"/>
              <a:defRPr/>
            </a:pPr>
            <a:r>
              <a:rPr lang="es-EC" sz="1400" dirty="0">
                <a:solidFill>
                  <a:schemeClr val="bg1"/>
                </a:solidFill>
                <a:latin typeface="+mj-lt"/>
              </a:rPr>
              <a:t>Se premiaron a 20 establecimientos y sus productores, en las categorías de hoteles, restaurantes, huecas y zona rural.</a:t>
            </a:r>
          </a:p>
          <a:p>
            <a:pPr marL="285750" indent="-285750" algn="just">
              <a:spcBef>
                <a:spcPct val="20000"/>
              </a:spcBef>
              <a:buFont typeface="Arial" panose="020B0604020202020204" pitchFamily="34" charset="0"/>
              <a:buChar char="•"/>
              <a:defRPr/>
            </a:pPr>
            <a:r>
              <a:rPr lang="es-EC" sz="1400" dirty="0">
                <a:solidFill>
                  <a:schemeClr val="bg1"/>
                </a:solidFill>
                <a:latin typeface="+mj-lt"/>
              </a:rPr>
              <a:t>Asistieron al evento 400 personas aproximadamente.</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413" y="1619079"/>
            <a:ext cx="2514329" cy="3466727"/>
          </a:xfrm>
          <a:prstGeom prst="rect">
            <a:avLst/>
          </a:prstGeom>
        </p:spPr>
      </p:pic>
    </p:spTree>
    <p:extLst>
      <p:ext uri="{BB962C8B-B14F-4D97-AF65-F5344CB8AC3E}">
        <p14:creationId xmlns:p14="http://schemas.microsoft.com/office/powerpoint/2010/main" val="227106136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671768" y="931551"/>
            <a:ext cx="8229600" cy="11430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C" sz="3600" b="1" dirty="0">
                <a:solidFill>
                  <a:srgbClr val="002060"/>
                </a:solidFill>
                <a:latin typeface="Batang" panose="02030600000101010101" pitchFamily="18" charset="-127"/>
                <a:ea typeface="Batang" panose="02030600000101010101" pitchFamily="18" charset="-127"/>
              </a:rPr>
              <a:t>XXV Conferencia Internacional de Osos</a:t>
            </a:r>
          </a:p>
        </p:txBody>
      </p:sp>
      <p:sp>
        <p:nvSpPr>
          <p:cNvPr id="3" name="2 Marcador de contenido"/>
          <p:cNvSpPr txBox="1">
            <a:spLocks/>
          </p:cNvSpPr>
          <p:nvPr/>
        </p:nvSpPr>
        <p:spPr bwMode="auto">
          <a:xfrm>
            <a:off x="6051989" y="2599891"/>
            <a:ext cx="4038421" cy="2626136"/>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1" hangingPunct="1">
              <a:buNone/>
              <a:defRPr/>
            </a:pPr>
            <a:r>
              <a:rPr lang="es-EC" sz="2000" b="1" dirty="0">
                <a:solidFill>
                  <a:srgbClr val="002060"/>
                </a:solidFill>
                <a:latin typeface="Batang" panose="02030600000101010101" pitchFamily="18" charset="-127"/>
                <a:ea typeface="Batang" panose="02030600000101010101" pitchFamily="18" charset="-127"/>
              </a:rPr>
              <a:t>La ciudad de Quito fue sede de la XXV Conferencia de Osos que tuvo lugar desde el 12 hasta el 17 de noviembre del presente año.</a:t>
            </a:r>
          </a:p>
          <a:p>
            <a:pPr marL="0" indent="0" algn="just" eaLnBrk="1" hangingPunct="1">
              <a:buNone/>
              <a:defRPr/>
            </a:pPr>
            <a:r>
              <a:rPr lang="es-EC" sz="2000" b="1" dirty="0">
                <a:solidFill>
                  <a:srgbClr val="002060"/>
                </a:solidFill>
                <a:latin typeface="Batang" panose="02030600000101010101" pitchFamily="18" charset="-127"/>
                <a:ea typeface="Batang" panose="02030600000101010101" pitchFamily="18" charset="-127"/>
              </a:rPr>
              <a:t>Las conferencias se impartieron en el Hotel Hilton Colón ubicado en la ZET La Mariscal</a:t>
            </a:r>
            <a:endParaRPr lang="es-EC" sz="2000" b="1" dirty="0">
              <a:solidFill>
                <a:srgbClr val="002060"/>
              </a:solidFill>
              <a:latin typeface="Batang" panose="02030600000101010101" pitchFamily="18" charset="-127"/>
              <a:ea typeface="Batang" panose="02030600000101010101" pitchFamily="18" charset="-127"/>
            </a:endParaRPr>
          </a:p>
          <a:p>
            <a:pPr marL="0" indent="0" algn="just" eaLnBrk="1" hangingPunct="1">
              <a:buNone/>
              <a:defRPr/>
            </a:pPr>
            <a:endParaRPr lang="es-EC" sz="2000" b="1" dirty="0">
              <a:solidFill>
                <a:srgbClr val="002060"/>
              </a:solidFill>
              <a:latin typeface="Batang" panose="02030600000101010101" pitchFamily="18" charset="-127"/>
              <a:ea typeface="Batang" panose="02030600000101010101" pitchFamily="18" charset="-127"/>
            </a:endParaRPr>
          </a:p>
          <a:p>
            <a:pPr marL="0" indent="0" algn="just" eaLnBrk="1" hangingPunct="1">
              <a:buNone/>
              <a:defRPr/>
            </a:pPr>
            <a:endParaRPr lang="es-EC" sz="2000" b="1" dirty="0">
              <a:solidFill>
                <a:srgbClr val="002060"/>
              </a:solidFill>
              <a:latin typeface="Batang" panose="02030600000101010101" pitchFamily="18" charset="-127"/>
              <a:ea typeface="Batang" panose="02030600000101010101" pitchFamily="18" charset="-127"/>
            </a:endParaRPr>
          </a:p>
          <a:p>
            <a:pPr marL="0" indent="0" algn="just" eaLnBrk="1" hangingPunct="1">
              <a:buNone/>
              <a:defRPr/>
            </a:pPr>
            <a:endParaRPr lang="es-EC" sz="2000" b="1" dirty="0">
              <a:solidFill>
                <a:srgbClr val="002060"/>
              </a:solidFill>
              <a:latin typeface="Batang" panose="02030600000101010101" pitchFamily="18" charset="-127"/>
              <a:ea typeface="Batang" panose="02030600000101010101" pitchFamily="18" charset="-127"/>
            </a:endParaRPr>
          </a:p>
        </p:txBody>
      </p:sp>
      <p:sp>
        <p:nvSpPr>
          <p:cNvPr id="4" name="2 Marcador de contenido"/>
          <p:cNvSpPr txBox="1">
            <a:spLocks/>
          </p:cNvSpPr>
          <p:nvPr/>
        </p:nvSpPr>
        <p:spPr bwMode="auto">
          <a:xfrm>
            <a:off x="1160061" y="5500048"/>
            <a:ext cx="9867330" cy="968991"/>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marL="285750" indent="-285750" algn="just">
              <a:spcBef>
                <a:spcPct val="20000"/>
              </a:spcBef>
              <a:buFont typeface="Arial" panose="020B0604020202020204" pitchFamily="34" charset="0"/>
              <a:buChar char="•"/>
              <a:defRPr/>
            </a:pPr>
            <a:r>
              <a:rPr lang="es-EC" sz="1500" dirty="0">
                <a:solidFill>
                  <a:schemeClr val="bg1"/>
                </a:solidFill>
                <a:latin typeface="+mj-lt"/>
              </a:rPr>
              <a:t>Quito Turismo participó en los subcomités de Comunicación y Eventos Públicos dentro del Comité para planificación de las conferencias.</a:t>
            </a:r>
          </a:p>
          <a:p>
            <a:pPr marL="285750" indent="-285750" algn="just">
              <a:spcBef>
                <a:spcPct val="20000"/>
              </a:spcBef>
              <a:buFont typeface="Arial" panose="020B0604020202020204" pitchFamily="34" charset="0"/>
              <a:buChar char="•"/>
              <a:defRPr/>
            </a:pPr>
            <a:r>
              <a:rPr lang="es-EC" sz="1500" dirty="0">
                <a:solidFill>
                  <a:schemeClr val="bg1"/>
                </a:solidFill>
                <a:latin typeface="+mj-lt"/>
              </a:rPr>
              <a:t>Se realizaron dos contrataciones para stands y elementos publicitarios para apoyar el desarrollo del Congreso.</a:t>
            </a:r>
          </a:p>
        </p:txBody>
      </p:sp>
      <p:pic>
        <p:nvPicPr>
          <p:cNvPr id="6" name="Imagen 5"/>
          <p:cNvPicPr>
            <a:picLocks noChangeAspect="1"/>
          </p:cNvPicPr>
          <p:nvPr/>
        </p:nvPicPr>
        <p:blipFill>
          <a:blip r:embed="rId2"/>
          <a:stretch>
            <a:fillRect/>
          </a:stretch>
        </p:blipFill>
        <p:spPr>
          <a:xfrm>
            <a:off x="3926006" y="3781495"/>
            <a:ext cx="1923624" cy="1444533"/>
          </a:xfrm>
          <a:prstGeom prst="rect">
            <a:avLst/>
          </a:prstGeom>
        </p:spPr>
      </p:pic>
      <p:pic>
        <p:nvPicPr>
          <p:cNvPr id="7" name="Imagen 6"/>
          <p:cNvPicPr>
            <a:picLocks noChangeAspect="1"/>
          </p:cNvPicPr>
          <p:nvPr/>
        </p:nvPicPr>
        <p:blipFill>
          <a:blip r:embed="rId3"/>
          <a:stretch>
            <a:fillRect/>
          </a:stretch>
        </p:blipFill>
        <p:spPr>
          <a:xfrm>
            <a:off x="3926007" y="2257962"/>
            <a:ext cx="1923624" cy="1391255"/>
          </a:xfrm>
          <a:prstGeom prst="rect">
            <a:avLst/>
          </a:prstGeom>
        </p:spPr>
      </p:pic>
      <p:pic>
        <p:nvPicPr>
          <p:cNvPr id="9" name="Imagen 8"/>
          <p:cNvPicPr>
            <a:picLocks noChangeAspect="1"/>
          </p:cNvPicPr>
          <p:nvPr/>
        </p:nvPicPr>
        <p:blipFill>
          <a:blip r:embed="rId4"/>
          <a:stretch>
            <a:fillRect/>
          </a:stretch>
        </p:blipFill>
        <p:spPr>
          <a:xfrm>
            <a:off x="1671768" y="3913465"/>
            <a:ext cx="2210226" cy="1244323"/>
          </a:xfrm>
          <a:prstGeom prst="rect">
            <a:avLst/>
          </a:prstGeom>
        </p:spPr>
      </p:pic>
      <p:pic>
        <p:nvPicPr>
          <p:cNvPr id="10" name="Imagen 9"/>
          <p:cNvPicPr>
            <a:picLocks noChangeAspect="1"/>
          </p:cNvPicPr>
          <p:nvPr/>
        </p:nvPicPr>
        <p:blipFill>
          <a:blip r:embed="rId5"/>
          <a:stretch>
            <a:fillRect/>
          </a:stretch>
        </p:blipFill>
        <p:spPr>
          <a:xfrm>
            <a:off x="1671768" y="2323006"/>
            <a:ext cx="2210227" cy="1244323"/>
          </a:xfrm>
          <a:prstGeom prst="rect">
            <a:avLst/>
          </a:prstGeom>
        </p:spPr>
      </p:pic>
    </p:spTree>
    <p:extLst>
      <p:ext uri="{BB962C8B-B14F-4D97-AF65-F5344CB8AC3E}">
        <p14:creationId xmlns:p14="http://schemas.microsoft.com/office/powerpoint/2010/main" val="41211496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553400" y="547403"/>
            <a:ext cx="7508922" cy="908720"/>
          </a:xfrm>
        </p:spPr>
        <p:txBody>
          <a:bodyPr vert="horz" lIns="91440" tIns="45720" rIns="91440" bIns="45720" rtlCol="0" anchor="ctr">
            <a:normAutofit fontScale="90000"/>
          </a:bodyPr>
          <a:lstStyle/>
          <a:p>
            <a:r>
              <a:rPr lang="es-EC" sz="3600" b="1" dirty="0">
                <a:solidFill>
                  <a:srgbClr val="002060"/>
                </a:solidFill>
                <a:latin typeface="Batang" panose="02030600000101010101" pitchFamily="18" charset="-127"/>
                <a:ea typeface="Batang" panose="02030600000101010101" pitchFamily="18" charset="-127"/>
              </a:rPr>
              <a:t>Desfile de Autos Clásicos – logística </a:t>
            </a:r>
          </a:p>
        </p:txBody>
      </p:sp>
      <p:sp>
        <p:nvSpPr>
          <p:cNvPr id="8" name="2 Marcador de contenido"/>
          <p:cNvSpPr txBox="1">
            <a:spLocks/>
          </p:cNvSpPr>
          <p:nvPr/>
        </p:nvSpPr>
        <p:spPr bwMode="auto">
          <a:xfrm>
            <a:off x="6094800" y="1397410"/>
            <a:ext cx="4152281" cy="29526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just">
              <a:spcBef>
                <a:spcPct val="20000"/>
              </a:spcBef>
              <a:defRPr/>
            </a:pPr>
            <a:r>
              <a:rPr lang="es-EC" sz="1600" b="1" dirty="0">
                <a:solidFill>
                  <a:srgbClr val="002060"/>
                </a:solidFill>
                <a:latin typeface="Batang" panose="02030600000101010101" pitchFamily="18" charset="-127"/>
                <a:ea typeface="Batang" panose="02030600000101010101" pitchFamily="18" charset="-127"/>
              </a:rPr>
              <a:t>Como parte de la coordinación y avances del Desfile de Autos Clásicos se llevó a cabo una reunión de trabajo con varias áreas de Quito Turismo y los representantes de Clubes de Autos Clásicos</a:t>
            </a:r>
            <a:r>
              <a:rPr lang="es-EC" sz="1600" b="1" dirty="0">
                <a:solidFill>
                  <a:srgbClr val="002060"/>
                </a:solidFill>
                <a:latin typeface="Batang" panose="02030600000101010101" pitchFamily="18" charset="-127"/>
                <a:ea typeface="Batang" panose="02030600000101010101" pitchFamily="18" charset="-127"/>
              </a:rPr>
              <a:t>.</a:t>
            </a:r>
          </a:p>
          <a:p>
            <a:pPr algn="just">
              <a:spcBef>
                <a:spcPct val="20000"/>
              </a:spcBef>
              <a:defRPr/>
            </a:pPr>
            <a:r>
              <a:rPr lang="es-EC" sz="1600" b="1" dirty="0">
                <a:solidFill>
                  <a:srgbClr val="002060"/>
                </a:solidFill>
                <a:latin typeface="Batang" panose="02030600000101010101" pitchFamily="18" charset="-127"/>
                <a:ea typeface="Batang" panose="02030600000101010101" pitchFamily="18" charset="-127"/>
              </a:rPr>
              <a:t>Se </a:t>
            </a:r>
            <a:r>
              <a:rPr lang="es-EC" sz="1600" b="1" dirty="0">
                <a:solidFill>
                  <a:srgbClr val="002060"/>
                </a:solidFill>
                <a:latin typeface="Batang" panose="02030600000101010101" pitchFamily="18" charset="-127"/>
                <a:ea typeface="Batang" panose="02030600000101010101" pitchFamily="18" charset="-127"/>
              </a:rPr>
              <a:t>llevó a cabo una reunión de trabajo con la Secretaría de Cultura, con el fin de incluir al desfile dentro de la agenda de Fiestas de Quito</a:t>
            </a:r>
            <a:r>
              <a:rPr lang="es-EC" sz="1600" b="1" dirty="0">
                <a:solidFill>
                  <a:srgbClr val="002060"/>
                </a:solidFill>
                <a:latin typeface="Batang" panose="02030600000101010101" pitchFamily="18" charset="-127"/>
                <a:ea typeface="Batang" panose="02030600000101010101" pitchFamily="18" charset="-127"/>
              </a:rPr>
              <a:t>.</a:t>
            </a:r>
          </a:p>
          <a:p>
            <a:pPr algn="just">
              <a:spcBef>
                <a:spcPct val="20000"/>
              </a:spcBef>
              <a:defRPr/>
            </a:pPr>
            <a:r>
              <a:rPr lang="es-EC" sz="1600" b="1" dirty="0">
                <a:solidFill>
                  <a:srgbClr val="002060"/>
                </a:solidFill>
                <a:latin typeface="Batang" panose="02030600000101010101" pitchFamily="18" charset="-127"/>
                <a:ea typeface="Batang" panose="02030600000101010101" pitchFamily="18" charset="-127"/>
              </a:rPr>
              <a:t>Se desarrollaron mesas de trabajo para la coordinación de las actividades integradas en la agenda de Fiestas de Quito, incluyendo la “Ruta de los Clásicos”. A las mismas que asistieron delegados de las Instancias competentes.</a:t>
            </a:r>
          </a:p>
          <a:p>
            <a:pPr algn="just">
              <a:spcBef>
                <a:spcPct val="20000"/>
              </a:spcBef>
              <a:defRPr/>
            </a:pPr>
            <a:endParaRPr lang="es-EC" sz="1600" b="1" dirty="0">
              <a:solidFill>
                <a:srgbClr val="002060"/>
              </a:solidFill>
              <a:latin typeface="Batang" panose="02030600000101010101" pitchFamily="18" charset="-127"/>
              <a:ea typeface="Batang" panose="02030600000101010101" pitchFamily="18" charset="-127"/>
            </a:endParaRPr>
          </a:p>
          <a:p>
            <a:pPr algn="just">
              <a:spcBef>
                <a:spcPct val="20000"/>
              </a:spcBef>
              <a:defRPr/>
            </a:pPr>
            <a:endParaRPr lang="es-EC" sz="1600" b="1" dirty="0">
              <a:solidFill>
                <a:srgbClr val="002060"/>
              </a:solidFill>
              <a:latin typeface="Batang" panose="02030600000101010101" pitchFamily="18" charset="-127"/>
              <a:ea typeface="Batang" panose="02030600000101010101" pitchFamily="18" charset="-127"/>
            </a:endParaRPr>
          </a:p>
          <a:p>
            <a:pPr algn="just" eaLnBrk="1" hangingPunct="1">
              <a:spcBef>
                <a:spcPct val="20000"/>
              </a:spcBef>
              <a:defRPr/>
            </a:pPr>
            <a:endParaRPr lang="es-EC" b="1" dirty="0">
              <a:solidFill>
                <a:srgbClr val="002060"/>
              </a:solidFill>
              <a:ea typeface="Batang" panose="02030600000101010101" pitchFamily="18" charset="-127"/>
            </a:endParaRPr>
          </a:p>
        </p:txBody>
      </p:sp>
      <p:sp>
        <p:nvSpPr>
          <p:cNvPr id="12" name="2 Marcador de contenido"/>
          <p:cNvSpPr txBox="1">
            <a:spLocks/>
          </p:cNvSpPr>
          <p:nvPr/>
        </p:nvSpPr>
        <p:spPr bwMode="auto">
          <a:xfrm>
            <a:off x="682387" y="5486401"/>
            <a:ext cx="10208525" cy="92804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marL="285750" indent="-285750" algn="just" fontAlgn="base">
              <a:spcBef>
                <a:spcPct val="20000"/>
              </a:spcBef>
              <a:spcAft>
                <a:spcPct val="0"/>
              </a:spcAft>
              <a:buFont typeface="Arial" panose="020B0604020202020204" pitchFamily="34" charset="0"/>
              <a:buChar char="•"/>
              <a:defRPr/>
            </a:pPr>
            <a:r>
              <a:rPr lang="es-EC" sz="1500" dirty="0">
                <a:solidFill>
                  <a:schemeClr val="bg1"/>
                </a:solidFill>
              </a:rPr>
              <a:t>Se trabajó en la realización del logo para este evento, en conjunto con el área de Comunicación de Quito Turismo.</a:t>
            </a:r>
          </a:p>
          <a:p>
            <a:pPr marL="285750" indent="-285750" algn="just" fontAlgn="base">
              <a:spcBef>
                <a:spcPct val="20000"/>
              </a:spcBef>
              <a:spcAft>
                <a:spcPct val="0"/>
              </a:spcAft>
              <a:buFont typeface="Arial" panose="020B0604020202020204" pitchFamily="34" charset="0"/>
              <a:buChar char="•"/>
              <a:defRPr/>
            </a:pPr>
            <a:r>
              <a:rPr lang="es-EC" sz="1500" dirty="0">
                <a:solidFill>
                  <a:schemeClr val="bg1"/>
                </a:solidFill>
              </a:rPr>
              <a:t>El logo fue aprobado por Gerencia General.</a:t>
            </a:r>
          </a:p>
          <a:p>
            <a:pPr marL="285750" indent="-285750" algn="just" fontAlgn="base">
              <a:spcBef>
                <a:spcPct val="20000"/>
              </a:spcBef>
              <a:spcAft>
                <a:spcPct val="0"/>
              </a:spcAft>
              <a:buFont typeface="Arial" panose="020B0604020202020204" pitchFamily="34" charset="0"/>
              <a:buChar char="•"/>
              <a:defRPr/>
            </a:pPr>
            <a:r>
              <a:rPr lang="es-EC" sz="1500" dirty="0">
                <a:solidFill>
                  <a:schemeClr val="bg1"/>
                </a:solidFill>
              </a:rPr>
              <a:t>Se realizaron los acercamientos con posibles auspiciantes.</a:t>
            </a: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955" y="1397410"/>
            <a:ext cx="2766906" cy="3238984"/>
          </a:xfrm>
          <a:prstGeom prst="rect">
            <a:avLst/>
          </a:prstGeom>
        </p:spPr>
      </p:pic>
    </p:spTree>
    <p:extLst>
      <p:ext uri="{BB962C8B-B14F-4D97-AF65-F5344CB8AC3E}">
        <p14:creationId xmlns:p14="http://schemas.microsoft.com/office/powerpoint/2010/main" val="157953240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660478" y="1058061"/>
            <a:ext cx="5763904" cy="908720"/>
          </a:xfrm>
        </p:spPr>
        <p:txBody>
          <a:bodyPr vert="horz" lIns="91440" tIns="45720" rIns="91440" bIns="45720" rtlCol="0" anchor="ctr">
            <a:normAutofit fontScale="90000"/>
          </a:bodyPr>
          <a:lstStyle/>
          <a:p>
            <a:r>
              <a:rPr lang="es-EC" sz="3600" b="1" dirty="0">
                <a:solidFill>
                  <a:srgbClr val="002060"/>
                </a:solidFill>
                <a:latin typeface="Batang" panose="02030600000101010101" pitchFamily="18" charset="-127"/>
                <a:ea typeface="Batang" panose="02030600000101010101" pitchFamily="18" charset="-127"/>
              </a:rPr>
              <a:t>Operación Ruta Vacacional Quito Turismo 2017</a:t>
            </a:r>
            <a:endParaRPr lang="es-EC" sz="3600" b="1" dirty="0">
              <a:solidFill>
                <a:srgbClr val="002060"/>
              </a:solidFill>
              <a:latin typeface="Batang" panose="02030600000101010101" pitchFamily="18" charset="-127"/>
              <a:ea typeface="Batang" panose="02030600000101010101" pitchFamily="18" charset="-127"/>
            </a:endParaRPr>
          </a:p>
        </p:txBody>
      </p:sp>
      <p:sp>
        <p:nvSpPr>
          <p:cNvPr id="4" name="2 Marcador de contenido"/>
          <p:cNvSpPr txBox="1">
            <a:spLocks/>
          </p:cNvSpPr>
          <p:nvPr/>
        </p:nvSpPr>
        <p:spPr bwMode="auto">
          <a:xfrm>
            <a:off x="6781817" y="2509244"/>
            <a:ext cx="3483540" cy="29526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just">
              <a:spcBef>
                <a:spcPct val="20000"/>
              </a:spcBef>
              <a:defRPr/>
            </a:pPr>
            <a:r>
              <a:rPr lang="es-EC" sz="2400" b="1" dirty="0">
                <a:solidFill>
                  <a:srgbClr val="002060"/>
                </a:solidFill>
                <a:latin typeface="Batang" panose="02030600000101010101" pitchFamily="18" charset="-127"/>
                <a:ea typeface="Batang" panose="02030600000101010101" pitchFamily="18" charset="-127"/>
              </a:rPr>
              <a:t>Se gestionó y operó una ruta turística en el Centro Histórico para los hijos de los funcionarios de Quito </a:t>
            </a:r>
            <a:r>
              <a:rPr lang="es-EC" sz="2400" b="1" dirty="0">
                <a:solidFill>
                  <a:srgbClr val="002060"/>
                </a:solidFill>
                <a:latin typeface="Batang" panose="02030600000101010101" pitchFamily="18" charset="-127"/>
                <a:ea typeface="Batang" panose="02030600000101010101" pitchFamily="18" charset="-127"/>
              </a:rPr>
              <a:t>Turismo.</a:t>
            </a:r>
            <a:endParaRPr lang="es-EC" sz="2400" b="1" dirty="0">
              <a:solidFill>
                <a:srgbClr val="002060"/>
              </a:solidFill>
              <a:latin typeface="Batang" panose="02030600000101010101" pitchFamily="18" charset="-127"/>
              <a:ea typeface="Batang" panose="02030600000101010101" pitchFamily="18" charset="-127"/>
            </a:endParaRPr>
          </a:p>
          <a:p>
            <a:pPr algn="just" eaLnBrk="1" hangingPunct="1">
              <a:spcBef>
                <a:spcPct val="20000"/>
              </a:spcBef>
              <a:defRPr/>
            </a:pPr>
            <a:endParaRPr lang="es-EC" sz="2000" b="1" dirty="0">
              <a:solidFill>
                <a:srgbClr val="002060"/>
              </a:solidFill>
              <a:ea typeface="Batang" panose="02030600000101010101" pitchFamily="18" charset="-127"/>
            </a:endParaRPr>
          </a:p>
        </p:txBody>
      </p:sp>
      <p:sp>
        <p:nvSpPr>
          <p:cNvPr id="12" name="2 Marcador de contenido"/>
          <p:cNvSpPr txBox="1">
            <a:spLocks/>
          </p:cNvSpPr>
          <p:nvPr/>
        </p:nvSpPr>
        <p:spPr bwMode="auto">
          <a:xfrm>
            <a:off x="2274627" y="5638131"/>
            <a:ext cx="6668086" cy="78923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algn="ctr" fontAlgn="base">
              <a:spcBef>
                <a:spcPct val="20000"/>
              </a:spcBef>
              <a:spcAft>
                <a:spcPct val="0"/>
              </a:spcAft>
              <a:defRPr/>
            </a:pPr>
            <a:r>
              <a:rPr lang="es-EC" sz="2000" b="1" dirty="0">
                <a:solidFill>
                  <a:schemeClr val="bg1"/>
                </a:solidFill>
              </a:rPr>
              <a:t>20 </a:t>
            </a:r>
            <a:r>
              <a:rPr lang="es-EC" sz="2000" b="1" dirty="0">
                <a:solidFill>
                  <a:schemeClr val="bg1"/>
                </a:solidFill>
              </a:rPr>
              <a:t>niños participaron del Vacacional</a:t>
            </a:r>
            <a:endParaRPr lang="es-EC" sz="2000" b="1" dirty="0">
              <a:solidFill>
                <a:schemeClr val="bg1"/>
              </a:solidFill>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478" y="2361771"/>
            <a:ext cx="4394892" cy="2923949"/>
          </a:xfrm>
          <a:prstGeom prst="rect">
            <a:avLst/>
          </a:prstGeom>
        </p:spPr>
      </p:pic>
    </p:spTree>
    <p:extLst>
      <p:ext uri="{BB962C8B-B14F-4D97-AF65-F5344CB8AC3E}">
        <p14:creationId xmlns:p14="http://schemas.microsoft.com/office/powerpoint/2010/main" val="12284696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3215680" y="1700808"/>
            <a:ext cx="5867400" cy="3136900"/>
          </a:xfrm>
          <a:prstGeom prst="rect">
            <a:avLst/>
          </a:prstGeom>
          <a:noFill/>
          <a:ln w="9360" cap="sq">
            <a:solidFill>
              <a:srgbClr val="4F81BD"/>
            </a:solidFill>
            <a:rou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635">
              <a:lnSpc>
                <a:spcPct val="84000"/>
              </a:lnSpc>
              <a:spcBef>
                <a:spcPts val="1425"/>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800">
                <a:solidFill>
                  <a:srgbClr val="000000"/>
                </a:solidFill>
                <a:latin typeface="Arial" panose="020B0604020202020204" pitchFamily="34" charset="0"/>
                <a:cs typeface="DejaVu Sans" panose="020B0603030804020204" pitchFamily="34" charset="0"/>
              </a:defRPr>
            </a:lvl1pPr>
            <a:lvl2pPr defTabSz="-635">
              <a:lnSpc>
                <a:spcPct val="84000"/>
              </a:lnSpc>
              <a:spcBef>
                <a:spcPts val="114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2pPr>
            <a:lvl3pPr defTabSz="-635">
              <a:lnSpc>
                <a:spcPct val="84000"/>
              </a:lnSpc>
              <a:spcBef>
                <a:spcPts val="85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cs typeface="DejaVu Sans" panose="020B0603030804020204" pitchFamily="34" charset="0"/>
              </a:defRPr>
            </a:lvl3pPr>
            <a:lvl4pPr defTabSz="-635">
              <a:lnSpc>
                <a:spcPct val="84000"/>
              </a:lnSpc>
              <a:spcBef>
                <a:spcPts val="575"/>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cs typeface="DejaVu Sans" panose="020B0603030804020204" pitchFamily="34" charset="0"/>
              </a:defRPr>
            </a:lvl4pPr>
            <a:lvl5pPr defTabSz="-635">
              <a:lnSpc>
                <a:spcPct val="84000"/>
              </a:lnSpc>
              <a:spcBef>
                <a:spcPts val="29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100000"/>
              </a:lnSpc>
              <a:spcBef>
                <a:spcPct val="0"/>
              </a:spcBef>
              <a:buClrTx/>
              <a:buFontTx/>
              <a:buNone/>
            </a:pPr>
            <a:r>
              <a:rPr lang="es-EC" altLang="es-EC" sz="4800" b="1" dirty="0">
                <a:latin typeface="Calibri" panose="020F0502020204030204" pitchFamily="34" charset="0"/>
              </a:rPr>
              <a:t>Gestión </a:t>
            </a:r>
          </a:p>
          <a:p>
            <a:pPr algn="ctr" eaLnBrk="1" hangingPunct="1">
              <a:lnSpc>
                <a:spcPct val="100000"/>
              </a:lnSpc>
              <a:spcBef>
                <a:spcPct val="0"/>
              </a:spcBef>
              <a:buClrTx/>
              <a:buFontTx/>
              <a:buNone/>
            </a:pPr>
            <a:r>
              <a:rPr lang="es-ES" altLang="es-EC" sz="4800" b="1" dirty="0" err="1">
                <a:latin typeface="Calibri" panose="020F0502020204030204" pitchFamily="34" charset="0"/>
              </a:rPr>
              <a:t>MICE</a:t>
            </a:r>
            <a:endParaRPr lang="es-EC" altLang="es-EC" sz="4800" b="1" dirty="0">
              <a:latin typeface="Calibri" panose="020F0502020204030204" pitchFamily="34" charset="0"/>
            </a:endParaRPr>
          </a:p>
          <a:p>
            <a:pPr algn="ctr" eaLnBrk="1" hangingPunct="1">
              <a:lnSpc>
                <a:spcPct val="100000"/>
              </a:lnSpc>
              <a:spcBef>
                <a:spcPct val="0"/>
              </a:spcBef>
              <a:buClrTx/>
              <a:buFontTx/>
              <a:buNone/>
            </a:pPr>
            <a:r>
              <a:rPr lang="es-EC" altLang="es-EC" sz="4800" b="1" dirty="0">
                <a:latin typeface="Calibri" panose="020F0502020204030204" pitchFamily="34" charset="0"/>
              </a:rPr>
              <a:t>2017</a:t>
            </a:r>
            <a:endParaRPr lang="es-EC" altLang="es-EC" sz="4800" b="1" dirty="0">
              <a:latin typeface="Calibri" panose="020F0502020204030204" pitchFamily="34" charset="0"/>
            </a:endParaRPr>
          </a:p>
        </p:txBody>
      </p:sp>
      <p:sp>
        <p:nvSpPr>
          <p:cNvPr id="2" name="Rectángulo 1"/>
          <p:cNvSpPr/>
          <p:nvPr/>
        </p:nvSpPr>
        <p:spPr>
          <a:xfrm>
            <a:off x="1618597" y="6192486"/>
            <a:ext cx="4439357"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fontAlgn="ctr"/>
            <a:r>
              <a:rPr lang="es-ES" dirty="0"/>
              <a:t>PROMOCIÓN Y GESTIÓN TURÍSTICA DEL </a:t>
            </a:r>
            <a:r>
              <a:rPr lang="es-ES" dirty="0" err="1"/>
              <a:t>DMQ</a:t>
            </a:r>
            <a:endParaRPr lang="es-ES" b="1"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3296665319"/>
      </p:ext>
    </p:extLst>
  </p:cSld>
  <p:clrMapOvr>
    <a:masterClrMapping/>
  </p:clrMapOvr>
  <p:transition spd="med"/>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 Título"/>
          <p:cNvSpPr txBox="1">
            <a:spLocks/>
          </p:cNvSpPr>
          <p:nvPr/>
        </p:nvSpPr>
        <p:spPr>
          <a:xfrm>
            <a:off x="623246" y="232988"/>
            <a:ext cx="91440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C" sz="3600" b="1" dirty="0">
                <a:solidFill>
                  <a:srgbClr val="002060"/>
                </a:solidFill>
                <a:latin typeface="Batang" panose="02030600000101010101" pitchFamily="18" charset="-127"/>
                <a:ea typeface="Batang" panose="02030600000101010101" pitchFamily="18" charset="-127"/>
              </a:rPr>
              <a:t>“Fiesta de Día de los Difuntos”</a:t>
            </a:r>
            <a:endParaRPr lang="es-EC" sz="3600" b="1" dirty="0">
              <a:solidFill>
                <a:srgbClr val="002060"/>
              </a:solidFill>
              <a:latin typeface="Batang" panose="02030600000101010101" pitchFamily="18" charset="-127"/>
              <a:ea typeface="Batang" panose="02030600000101010101" pitchFamily="18" charset="-127"/>
            </a:endParaRPr>
          </a:p>
        </p:txBody>
      </p:sp>
      <p:sp>
        <p:nvSpPr>
          <p:cNvPr id="13" name="2 Marcador de contenido"/>
          <p:cNvSpPr txBox="1">
            <a:spLocks/>
          </p:cNvSpPr>
          <p:nvPr/>
        </p:nvSpPr>
        <p:spPr bwMode="auto">
          <a:xfrm>
            <a:off x="6096000" y="1185819"/>
            <a:ext cx="4224271" cy="3878307"/>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1" hangingPunct="1">
              <a:buNone/>
              <a:defRPr/>
            </a:pPr>
            <a:r>
              <a:rPr lang="es-EC" sz="1800" b="1" dirty="0">
                <a:solidFill>
                  <a:srgbClr val="002060"/>
                </a:solidFill>
                <a:latin typeface="Batang" panose="02030600000101010101" pitchFamily="18" charset="-127"/>
                <a:ea typeface="Batang" panose="02030600000101010101" pitchFamily="18" charset="-127"/>
              </a:rPr>
              <a:t>Contratación del Ballet Folklórico </a:t>
            </a:r>
            <a:r>
              <a:rPr lang="es-EC" sz="1800" b="1" dirty="0" err="1">
                <a:solidFill>
                  <a:srgbClr val="002060"/>
                </a:solidFill>
                <a:latin typeface="Batang" panose="02030600000101010101" pitchFamily="18" charset="-127"/>
                <a:ea typeface="Batang" panose="02030600000101010101" pitchFamily="18" charset="-127"/>
              </a:rPr>
              <a:t>Jacchigua</a:t>
            </a:r>
            <a:r>
              <a:rPr lang="es-EC" sz="1800" b="1" dirty="0">
                <a:solidFill>
                  <a:srgbClr val="002060"/>
                </a:solidFill>
                <a:latin typeface="Batang" panose="02030600000101010101" pitchFamily="18" charset="-127"/>
                <a:ea typeface="Batang" panose="02030600000101010101" pitchFamily="18" charset="-127"/>
              </a:rPr>
              <a:t> para presentaciones artísticas en noviembre y diciembre de 2017.</a:t>
            </a:r>
          </a:p>
          <a:p>
            <a:pPr marL="0" indent="0" algn="just" eaLnBrk="1" hangingPunct="1">
              <a:buNone/>
              <a:defRPr/>
            </a:pPr>
            <a:r>
              <a:rPr lang="es-EC" sz="1800" b="1" dirty="0">
                <a:solidFill>
                  <a:srgbClr val="002060"/>
                </a:solidFill>
                <a:latin typeface="Batang" panose="02030600000101010101" pitchFamily="18" charset="-127"/>
                <a:ea typeface="Batang" panose="02030600000101010101" pitchFamily="18" charset="-127"/>
              </a:rPr>
              <a:t>Coordinación y solicitud de permisos para actividad </a:t>
            </a:r>
            <a:r>
              <a:rPr lang="es-EC" sz="1800" b="1" dirty="0" err="1">
                <a:solidFill>
                  <a:srgbClr val="002060"/>
                </a:solidFill>
                <a:latin typeface="Batang" panose="02030600000101010101" pitchFamily="18" charset="-127"/>
                <a:ea typeface="Batang" panose="02030600000101010101" pitchFamily="18" charset="-127"/>
              </a:rPr>
              <a:t>Jacchigua</a:t>
            </a:r>
            <a:r>
              <a:rPr lang="es-EC" sz="1800" b="1" dirty="0">
                <a:solidFill>
                  <a:srgbClr val="002060"/>
                </a:solidFill>
                <a:latin typeface="Batang" panose="02030600000101010101" pitchFamily="18" charset="-127"/>
                <a:ea typeface="Batang" panose="02030600000101010101" pitchFamily="18" charset="-127"/>
              </a:rPr>
              <a:t>, a realizarse el jueves 2 de noviembre en el Atrio de la Catedral.</a:t>
            </a:r>
          </a:p>
          <a:p>
            <a:pPr marL="0" indent="0" algn="just" eaLnBrk="1" hangingPunct="1">
              <a:buNone/>
              <a:defRPr/>
            </a:pPr>
            <a:r>
              <a:rPr lang="es-EC" sz="1800" b="1" dirty="0">
                <a:solidFill>
                  <a:srgbClr val="002060"/>
                </a:solidFill>
                <a:latin typeface="Batang" panose="02030600000101010101" pitchFamily="18" charset="-127"/>
                <a:ea typeface="Batang" panose="02030600000101010101" pitchFamily="18" charset="-127"/>
              </a:rPr>
              <a:t>El jueves 02 de noviembre en la Plaza Grande, se llevó a cabo el evento de “Fiesta de Día de los Difuntos”, en conjunto con el ballet </a:t>
            </a:r>
            <a:r>
              <a:rPr lang="es-EC" sz="1800" b="1" dirty="0" err="1">
                <a:solidFill>
                  <a:srgbClr val="002060"/>
                </a:solidFill>
                <a:latin typeface="Batang" panose="02030600000101010101" pitchFamily="18" charset="-127"/>
                <a:ea typeface="Batang" panose="02030600000101010101" pitchFamily="18" charset="-127"/>
              </a:rPr>
              <a:t>Jacchigua</a:t>
            </a:r>
            <a:r>
              <a:rPr lang="es-EC" sz="1800" b="1" dirty="0">
                <a:solidFill>
                  <a:srgbClr val="002060"/>
                </a:solidFill>
                <a:latin typeface="Batang" panose="02030600000101010101" pitchFamily="18" charset="-127"/>
                <a:ea typeface="Batang" panose="02030600000101010101" pitchFamily="18" charset="-127"/>
              </a:rPr>
              <a:t>. Participaron 160 bailarines.</a:t>
            </a:r>
          </a:p>
          <a:p>
            <a:pPr marL="0" indent="0" algn="just" eaLnBrk="1" hangingPunct="1">
              <a:buNone/>
              <a:defRPr/>
            </a:pPr>
            <a:endParaRPr lang="es-EC" sz="1600" b="1" dirty="0">
              <a:solidFill>
                <a:srgbClr val="002060"/>
              </a:solidFill>
              <a:latin typeface="Batang" panose="02030600000101010101" pitchFamily="18" charset="-127"/>
              <a:ea typeface="Batang" panose="02030600000101010101" pitchFamily="18" charset="-127"/>
            </a:endParaRPr>
          </a:p>
          <a:p>
            <a:pPr marL="0" indent="0" algn="just" eaLnBrk="1" hangingPunct="1">
              <a:buNone/>
              <a:defRPr/>
            </a:pPr>
            <a:endParaRPr lang="es-EC" sz="1800" b="1" dirty="0">
              <a:solidFill>
                <a:srgbClr val="002060"/>
              </a:solidFill>
              <a:latin typeface="Batang" panose="02030600000101010101" pitchFamily="18" charset="-127"/>
              <a:ea typeface="Batang" panose="02030600000101010101" pitchFamily="18" charset="-127"/>
            </a:endParaRPr>
          </a:p>
          <a:p>
            <a:pPr marL="0" indent="0" algn="just" eaLnBrk="1" hangingPunct="1">
              <a:buNone/>
              <a:defRPr/>
            </a:pPr>
            <a:endParaRPr lang="es-EC" sz="1800" b="1" dirty="0">
              <a:solidFill>
                <a:srgbClr val="002060"/>
              </a:solidFill>
              <a:latin typeface="Batang" panose="02030600000101010101" pitchFamily="18" charset="-127"/>
              <a:ea typeface="Batang" panose="02030600000101010101" pitchFamily="18" charset="-127"/>
            </a:endParaRPr>
          </a:p>
        </p:txBody>
      </p:sp>
      <p:sp>
        <p:nvSpPr>
          <p:cNvPr id="16" name="2 Marcador de contenido"/>
          <p:cNvSpPr txBox="1">
            <a:spLocks/>
          </p:cNvSpPr>
          <p:nvPr/>
        </p:nvSpPr>
        <p:spPr bwMode="auto">
          <a:xfrm>
            <a:off x="1064525" y="5445457"/>
            <a:ext cx="10099343" cy="1027664"/>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marL="285750" indent="-285750" algn="just">
              <a:spcBef>
                <a:spcPct val="20000"/>
              </a:spcBef>
              <a:buFont typeface="Arial" panose="020B0604020202020204" pitchFamily="34" charset="0"/>
              <a:buChar char="•"/>
              <a:defRPr/>
            </a:pPr>
            <a:r>
              <a:rPr lang="es-EC" sz="1500" dirty="0">
                <a:solidFill>
                  <a:schemeClr val="bg1"/>
                </a:solidFill>
                <a:latin typeface="+mj-lt"/>
              </a:rPr>
              <a:t>Solicitud apoyo de </a:t>
            </a:r>
            <a:r>
              <a:rPr lang="es-EC" sz="1500" dirty="0" err="1">
                <a:solidFill>
                  <a:schemeClr val="bg1"/>
                </a:solidFill>
                <a:latin typeface="+mj-lt"/>
              </a:rPr>
              <a:t>Emaseo</a:t>
            </a:r>
            <a:r>
              <a:rPr lang="es-EC" sz="1500" dirty="0">
                <a:solidFill>
                  <a:schemeClr val="bg1"/>
                </a:solidFill>
                <a:latin typeface="+mj-lt"/>
              </a:rPr>
              <a:t>, AMT, Policía Nacional, Policía Metropolitana y Bomberos.</a:t>
            </a:r>
          </a:p>
          <a:p>
            <a:pPr marL="285750" indent="-285750" algn="just">
              <a:spcBef>
                <a:spcPct val="20000"/>
              </a:spcBef>
              <a:buFont typeface="Arial" panose="020B0604020202020204" pitchFamily="34" charset="0"/>
              <a:buChar char="•"/>
              <a:defRPr/>
            </a:pPr>
            <a:r>
              <a:rPr lang="es-EC" sz="1500" dirty="0">
                <a:solidFill>
                  <a:schemeClr val="bg1"/>
                </a:solidFill>
                <a:latin typeface="+mj-lt"/>
              </a:rPr>
              <a:t>Realización del Plan de Contingencia, posteriormente se remite a la Dirección de Gestión de Riesgos para la respectiva aprobación. Solicitud permisos a la AZC e Intendencia.</a:t>
            </a:r>
          </a:p>
          <a:p>
            <a:pPr marL="285750" indent="-285750" algn="just">
              <a:spcBef>
                <a:spcPct val="20000"/>
              </a:spcBef>
              <a:buFont typeface="Arial" panose="020B0604020202020204" pitchFamily="34" charset="0"/>
              <a:buChar char="•"/>
              <a:defRPr/>
            </a:pPr>
            <a:r>
              <a:rPr lang="es-EC" sz="1500" dirty="0">
                <a:solidFill>
                  <a:schemeClr val="bg1"/>
                </a:solidFill>
                <a:latin typeface="+mj-lt"/>
              </a:rPr>
              <a:t>Asistieron al evento 400 personas aproximadamente.</a:t>
            </a: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1876418"/>
            <a:ext cx="3966226" cy="2235510"/>
          </a:xfrm>
          <a:prstGeom prst="rect">
            <a:avLst/>
          </a:prstGeom>
        </p:spPr>
      </p:pic>
    </p:spTree>
    <p:extLst>
      <p:ext uri="{BB962C8B-B14F-4D97-AF65-F5344CB8AC3E}">
        <p14:creationId xmlns:p14="http://schemas.microsoft.com/office/powerpoint/2010/main" val="140892683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944451" y="433944"/>
            <a:ext cx="91440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C" sz="3600" b="1" dirty="0">
                <a:solidFill>
                  <a:srgbClr val="002060"/>
                </a:solidFill>
                <a:latin typeface="Batang" panose="02030600000101010101" pitchFamily="18" charset="-127"/>
                <a:ea typeface="Batang" panose="02030600000101010101" pitchFamily="18" charset="-127"/>
              </a:rPr>
              <a:t>“Pase del Niño” </a:t>
            </a:r>
            <a:endParaRPr lang="es-EC" sz="3600" b="1" dirty="0">
              <a:solidFill>
                <a:srgbClr val="002060"/>
              </a:solidFill>
              <a:latin typeface="Batang" panose="02030600000101010101" pitchFamily="18" charset="-127"/>
              <a:ea typeface="Batang" panose="02030600000101010101" pitchFamily="18" charset="-127"/>
            </a:endParaRPr>
          </a:p>
        </p:txBody>
      </p:sp>
      <p:sp>
        <p:nvSpPr>
          <p:cNvPr id="3" name="2 Marcador de contenido"/>
          <p:cNvSpPr txBox="1">
            <a:spLocks/>
          </p:cNvSpPr>
          <p:nvPr/>
        </p:nvSpPr>
        <p:spPr bwMode="auto">
          <a:xfrm>
            <a:off x="6095999" y="1307264"/>
            <a:ext cx="3992452" cy="3630086"/>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1" hangingPunct="1">
              <a:buNone/>
              <a:defRPr/>
            </a:pPr>
            <a:r>
              <a:rPr lang="es-EC" sz="2000" b="1" dirty="0">
                <a:solidFill>
                  <a:srgbClr val="002060"/>
                </a:solidFill>
                <a:latin typeface="Batang" panose="02030600000101010101" pitchFamily="18" charset="-127"/>
                <a:ea typeface="Batang" panose="02030600000101010101" pitchFamily="18" charset="-127"/>
              </a:rPr>
              <a:t>El 17 de diciembre Quito Turismo y la Fundación </a:t>
            </a:r>
            <a:r>
              <a:rPr lang="es-EC" sz="2000" b="1" dirty="0" err="1">
                <a:solidFill>
                  <a:srgbClr val="002060"/>
                </a:solidFill>
                <a:latin typeface="Batang" panose="02030600000101010101" pitchFamily="18" charset="-127"/>
                <a:ea typeface="Batang" panose="02030600000101010101" pitchFamily="18" charset="-127"/>
              </a:rPr>
              <a:t>Jacchigua</a:t>
            </a:r>
            <a:r>
              <a:rPr lang="es-EC" sz="2000" b="1" dirty="0">
                <a:solidFill>
                  <a:srgbClr val="002060"/>
                </a:solidFill>
                <a:latin typeface="Batang" panose="02030600000101010101" pitchFamily="18" charset="-127"/>
                <a:ea typeface="Batang" panose="02030600000101010101" pitchFamily="18" charset="-127"/>
              </a:rPr>
              <a:t>, realizaron el Pase del Niño en el Centro Histórico. Con la participación de 150 personajes/bailarines.</a:t>
            </a:r>
          </a:p>
          <a:p>
            <a:pPr marL="0" indent="0" algn="just" eaLnBrk="1" hangingPunct="1">
              <a:buNone/>
              <a:defRPr/>
            </a:pPr>
            <a:endParaRPr lang="es-EC" sz="2000" b="1" dirty="0">
              <a:solidFill>
                <a:srgbClr val="002060"/>
              </a:solidFill>
              <a:latin typeface="Batang" panose="02030600000101010101" pitchFamily="18" charset="-127"/>
              <a:ea typeface="Batang" panose="02030600000101010101" pitchFamily="18" charset="-127"/>
            </a:endParaRPr>
          </a:p>
          <a:p>
            <a:pPr marL="0" indent="0" algn="just" eaLnBrk="1" hangingPunct="1">
              <a:buNone/>
              <a:defRPr/>
            </a:pPr>
            <a:r>
              <a:rPr lang="es-EC" sz="1800" b="1" dirty="0">
                <a:solidFill>
                  <a:srgbClr val="002060"/>
                </a:solidFill>
                <a:latin typeface="Batang" panose="02030600000101010101" pitchFamily="18" charset="-127"/>
                <a:ea typeface="Batang" panose="02030600000101010101" pitchFamily="18" charset="-127"/>
              </a:rPr>
              <a:t>Inicio: 9h00 San Blas.</a:t>
            </a:r>
          </a:p>
          <a:p>
            <a:pPr marL="0" indent="0" algn="just" eaLnBrk="1" hangingPunct="1">
              <a:buNone/>
              <a:defRPr/>
            </a:pPr>
            <a:r>
              <a:rPr lang="es-EC" sz="1800" b="1" dirty="0">
                <a:solidFill>
                  <a:srgbClr val="002060"/>
                </a:solidFill>
                <a:latin typeface="Batang" panose="02030600000101010101" pitchFamily="18" charset="-127"/>
                <a:ea typeface="Batang" panose="02030600000101010101" pitchFamily="18" charset="-127"/>
              </a:rPr>
              <a:t>Recorrido: calles Centro Histórico.</a:t>
            </a:r>
          </a:p>
          <a:p>
            <a:pPr marL="0" indent="0" algn="just" eaLnBrk="1" hangingPunct="1">
              <a:buNone/>
              <a:defRPr/>
            </a:pPr>
            <a:r>
              <a:rPr lang="es-EC" sz="1800" b="1" dirty="0">
                <a:solidFill>
                  <a:srgbClr val="002060"/>
                </a:solidFill>
                <a:latin typeface="Batang" panose="02030600000101010101" pitchFamily="18" charset="-127"/>
                <a:ea typeface="Batang" panose="02030600000101010101" pitchFamily="18" charset="-127"/>
              </a:rPr>
              <a:t>Misa: San Francisco de 11h00 a 12h00.</a:t>
            </a:r>
          </a:p>
          <a:p>
            <a:pPr marL="0" indent="0" algn="just" eaLnBrk="1" hangingPunct="1">
              <a:buNone/>
              <a:defRPr/>
            </a:pPr>
            <a:r>
              <a:rPr lang="es-EC" sz="1800" b="1" dirty="0">
                <a:solidFill>
                  <a:srgbClr val="002060"/>
                </a:solidFill>
                <a:latin typeface="Batang" panose="02030600000101010101" pitchFamily="18" charset="-127"/>
                <a:ea typeface="Batang" panose="02030600000101010101" pitchFamily="18" charset="-127"/>
              </a:rPr>
              <a:t>Retorno: 12h00</a:t>
            </a:r>
          </a:p>
          <a:p>
            <a:pPr marL="0" indent="0" algn="just" eaLnBrk="1" hangingPunct="1">
              <a:buNone/>
              <a:defRPr/>
            </a:pPr>
            <a:r>
              <a:rPr lang="es-EC" sz="1800" b="1" dirty="0">
                <a:solidFill>
                  <a:srgbClr val="002060"/>
                </a:solidFill>
                <a:latin typeface="Batang" panose="02030600000101010101" pitchFamily="18" charset="-127"/>
                <a:ea typeface="Batang" panose="02030600000101010101" pitchFamily="18" charset="-127"/>
              </a:rPr>
              <a:t>Cierre evento: 13h00</a:t>
            </a:r>
          </a:p>
          <a:p>
            <a:pPr marL="0" indent="0" algn="just" eaLnBrk="1" hangingPunct="1">
              <a:buNone/>
              <a:defRPr/>
            </a:pPr>
            <a:endParaRPr lang="es-EC" sz="2000" b="1" dirty="0">
              <a:solidFill>
                <a:srgbClr val="002060"/>
              </a:solidFill>
              <a:latin typeface="Batang" panose="02030600000101010101" pitchFamily="18" charset="-127"/>
              <a:ea typeface="Batang" panose="02030600000101010101" pitchFamily="18" charset="-127"/>
            </a:endParaRPr>
          </a:p>
          <a:p>
            <a:pPr marL="0" indent="0" algn="just" eaLnBrk="1" hangingPunct="1">
              <a:buNone/>
              <a:defRPr/>
            </a:pPr>
            <a:endParaRPr lang="es-EC" sz="2000" b="1" dirty="0">
              <a:solidFill>
                <a:srgbClr val="002060"/>
              </a:solidFill>
              <a:latin typeface="Batang" panose="02030600000101010101" pitchFamily="18" charset="-127"/>
              <a:ea typeface="Batang" panose="02030600000101010101" pitchFamily="18" charset="-127"/>
            </a:endParaRPr>
          </a:p>
          <a:p>
            <a:pPr marL="0" indent="0" algn="just" eaLnBrk="1" hangingPunct="1">
              <a:buNone/>
              <a:defRPr/>
            </a:pPr>
            <a:endParaRPr lang="es-EC" sz="2000" b="1" dirty="0">
              <a:solidFill>
                <a:srgbClr val="002060"/>
              </a:solidFill>
              <a:latin typeface="Batang" panose="02030600000101010101" pitchFamily="18" charset="-127"/>
              <a:ea typeface="Batang" panose="02030600000101010101" pitchFamily="18" charset="-127"/>
            </a:endParaRPr>
          </a:p>
        </p:txBody>
      </p:sp>
      <p:sp>
        <p:nvSpPr>
          <p:cNvPr id="6" name="2 Marcador de contenido"/>
          <p:cNvSpPr txBox="1">
            <a:spLocks/>
          </p:cNvSpPr>
          <p:nvPr/>
        </p:nvSpPr>
        <p:spPr bwMode="auto">
          <a:xfrm>
            <a:off x="1282891" y="5540991"/>
            <a:ext cx="10167582" cy="9215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marL="285750" indent="-285750" algn="just">
              <a:spcBef>
                <a:spcPct val="20000"/>
              </a:spcBef>
              <a:buFont typeface="Arial" panose="020B0604020202020204" pitchFamily="34" charset="0"/>
              <a:buChar char="•"/>
              <a:defRPr/>
            </a:pPr>
            <a:r>
              <a:rPr lang="es-EC" sz="1500" dirty="0">
                <a:solidFill>
                  <a:schemeClr val="bg1"/>
                </a:solidFill>
                <a:latin typeface="+mj-lt"/>
              </a:rPr>
              <a:t>Gestión permisos respectivos: AMT, Dirección de Riesgos e Intendencia.</a:t>
            </a:r>
          </a:p>
          <a:p>
            <a:pPr marL="285750" indent="-285750" algn="just">
              <a:spcBef>
                <a:spcPct val="20000"/>
              </a:spcBef>
              <a:buFont typeface="Arial" panose="020B0604020202020204" pitchFamily="34" charset="0"/>
              <a:buChar char="•"/>
              <a:defRPr/>
            </a:pPr>
            <a:r>
              <a:rPr lang="es-EC" sz="1500" dirty="0">
                <a:solidFill>
                  <a:schemeClr val="bg1"/>
                </a:solidFill>
                <a:latin typeface="+mj-lt"/>
              </a:rPr>
              <a:t>Gestión apoyo Policía Nacional, Policía Metropolitana, Bomberos , AMT y </a:t>
            </a:r>
            <a:r>
              <a:rPr lang="es-EC" sz="1500" dirty="0" err="1">
                <a:solidFill>
                  <a:schemeClr val="bg1"/>
                </a:solidFill>
                <a:latin typeface="+mj-lt"/>
              </a:rPr>
              <a:t>Emaseo</a:t>
            </a:r>
            <a:r>
              <a:rPr lang="es-EC" sz="1500" dirty="0">
                <a:solidFill>
                  <a:schemeClr val="bg1"/>
                </a:solidFill>
                <a:latin typeface="+mj-lt"/>
              </a:rPr>
              <a:t>.</a:t>
            </a:r>
          </a:p>
          <a:p>
            <a:pPr marL="285750" indent="-285750" algn="just">
              <a:spcBef>
                <a:spcPct val="20000"/>
              </a:spcBef>
              <a:buFont typeface="Arial" panose="020B0604020202020204" pitchFamily="34" charset="0"/>
              <a:buChar char="•"/>
              <a:defRPr/>
            </a:pPr>
            <a:r>
              <a:rPr lang="es-EC" sz="1500" dirty="0">
                <a:solidFill>
                  <a:schemeClr val="bg1"/>
                </a:solidFill>
                <a:latin typeface="+mj-lt"/>
              </a:rPr>
              <a:t>Asistencia de 1.000 personas aproximadamente (rotativas).</a:t>
            </a:r>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1121" y="1389940"/>
            <a:ext cx="2936694" cy="3986786"/>
          </a:xfrm>
          <a:prstGeom prst="rect">
            <a:avLst/>
          </a:prstGeom>
        </p:spPr>
      </p:pic>
    </p:spTree>
    <p:extLst>
      <p:ext uri="{BB962C8B-B14F-4D97-AF65-F5344CB8AC3E}">
        <p14:creationId xmlns:p14="http://schemas.microsoft.com/office/powerpoint/2010/main" val="281109620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1237397" y="600502"/>
            <a:ext cx="8280400"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altLang="es-EC" sz="2800" b="1" dirty="0">
                <a:solidFill>
                  <a:srgbClr val="002060"/>
                </a:solidFill>
                <a:latin typeface="Batang" panose="02030600000101010101" pitchFamily="18" charset="-127"/>
                <a:ea typeface="Batang" panose="02030600000101010101" pitchFamily="18" charset="-127"/>
                <a:cs typeface="Arial" panose="020B0604020202020204" pitchFamily="34" charset="0"/>
              </a:rPr>
              <a:t>CAMPAÑA PROMOCIONAL PARA LA FERIA TEXTURAS &amp; COLORES</a:t>
            </a:r>
          </a:p>
        </p:txBody>
      </p:sp>
      <p:graphicFrame>
        <p:nvGraphicFramePr>
          <p:cNvPr id="7" name="10 Tabla"/>
          <p:cNvGraphicFramePr>
            <a:graphicFrameLocks noGrp="1"/>
          </p:cNvGraphicFramePr>
          <p:nvPr>
            <p:extLst>
              <p:ext uri="{D42A27DB-BD31-4B8C-83A1-F6EECF244321}">
                <p14:modId xmlns:p14="http://schemas.microsoft.com/office/powerpoint/2010/main" val="3556199832"/>
              </p:ext>
            </p:extLst>
          </p:nvPr>
        </p:nvGraphicFramePr>
        <p:xfrm>
          <a:off x="2274953" y="1462180"/>
          <a:ext cx="6838950" cy="4448176"/>
        </p:xfrm>
        <a:graphic>
          <a:graphicData uri="http://schemas.openxmlformats.org/drawingml/2006/table">
            <a:tbl>
              <a:tblPr/>
              <a:tblGrid>
                <a:gridCol w="808038"/>
                <a:gridCol w="735012"/>
                <a:gridCol w="657225"/>
                <a:gridCol w="2981325"/>
                <a:gridCol w="723900"/>
                <a:gridCol w="933450"/>
              </a:tblGrid>
              <a:tr h="241324">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ts val="575"/>
                        </a:spcBef>
                        <a:spcAft>
                          <a:spcPct val="0"/>
                        </a:spcAft>
                        <a:buClrTx/>
                        <a:buSzTx/>
                        <a:buFontTx/>
                        <a:buNone/>
                        <a:tabLst/>
                      </a:pPr>
                      <a:r>
                        <a:rPr kumimoji="0" lang="es-EC" sz="7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TIPO</a:t>
                      </a:r>
                      <a:endParaRPr kumimoji="0" lang="es-EC" sz="7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c>
                  <a:txBody>
                    <a:bodyPr/>
                    <a:lstStyle>
                      <a:lvl1pPr marL="3651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36513" marR="0" lvl="0" indent="0" algn="ctr" defTabSz="914400" rtl="0" eaLnBrk="1" fontAlgn="base" latinLnBrk="0" hangingPunct="1">
                        <a:lnSpc>
                          <a:spcPct val="100000"/>
                        </a:lnSpc>
                        <a:spcBef>
                          <a:spcPts val="575"/>
                        </a:spcBef>
                        <a:spcAft>
                          <a:spcPct val="0"/>
                        </a:spcAft>
                        <a:buClrTx/>
                        <a:buSzTx/>
                        <a:buFontTx/>
                        <a:buNone/>
                        <a:tabLst/>
                      </a:pPr>
                      <a:r>
                        <a:rPr kumimoji="0" lang="es-EC" sz="7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CANTIDAD</a:t>
                      </a: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ts val="575"/>
                        </a:spcBef>
                        <a:spcAft>
                          <a:spcPct val="0"/>
                        </a:spcAft>
                        <a:buClrTx/>
                        <a:buSzTx/>
                        <a:buFontTx/>
                        <a:buNone/>
                        <a:tabLst/>
                      </a:pPr>
                      <a:r>
                        <a:rPr kumimoji="0" lang="es-EC" sz="7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UNIDAD</a:t>
                      </a: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c>
                  <a:txBody>
                    <a:bodyPr/>
                    <a:lstStyle>
                      <a:lvl1pPr marL="400050"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00050" marR="0" lvl="0" indent="0" algn="l" defTabSz="914400" rtl="0" eaLnBrk="1" fontAlgn="base" latinLnBrk="0" hangingPunct="1">
                        <a:lnSpc>
                          <a:spcPct val="100000"/>
                        </a:lnSpc>
                        <a:spcBef>
                          <a:spcPts val="575"/>
                        </a:spcBef>
                        <a:spcAft>
                          <a:spcPct val="0"/>
                        </a:spcAft>
                        <a:buClrTx/>
                        <a:buSzTx/>
                        <a:buFontTx/>
                        <a:buNone/>
                        <a:tabLst/>
                      </a:pPr>
                      <a:r>
                        <a:rPr kumimoji="0" lang="es-EC" sz="7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CONCEPTO/ DESCRIPCIÓN</a:t>
                      </a: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c>
                  <a:txBody>
                    <a:bodyPr/>
                    <a:lstStyle>
                      <a:lvl1pPr marL="1031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3188" marR="0" lvl="0" indent="0" algn="ctr" defTabSz="914400" rtl="0" eaLnBrk="1" fontAlgn="base" latinLnBrk="0" hangingPunct="1">
                        <a:lnSpc>
                          <a:spcPct val="100000"/>
                        </a:lnSpc>
                        <a:spcBef>
                          <a:spcPts val="38"/>
                        </a:spcBef>
                        <a:spcAft>
                          <a:spcPct val="0"/>
                        </a:spcAft>
                        <a:buClrTx/>
                        <a:buSzTx/>
                        <a:buFontTx/>
                        <a:buNone/>
                        <a:tabLst/>
                      </a:pPr>
                      <a:r>
                        <a:rPr kumimoji="0" lang="es-EC" sz="7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VALOR</a:t>
                      </a: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103188" marR="0" lvl="0" indent="0" algn="ctr" defTabSz="914400" rtl="0" eaLnBrk="1" fontAlgn="base" latinLnBrk="0" hangingPunct="1">
                        <a:lnSpc>
                          <a:spcPts val="875"/>
                        </a:lnSpc>
                        <a:spcBef>
                          <a:spcPts val="100"/>
                        </a:spcBef>
                        <a:spcAft>
                          <a:spcPct val="0"/>
                        </a:spcAft>
                        <a:buClrTx/>
                        <a:buSzTx/>
                        <a:buFontTx/>
                        <a:buNone/>
                        <a:tabLst/>
                      </a:pPr>
                      <a:r>
                        <a:rPr kumimoji="0" lang="es-EC" sz="7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UNITARIO</a:t>
                      </a: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c>
                  <a:txBody>
                    <a:bodyPr/>
                    <a:lstStyle>
                      <a:lvl1pPr marL="63500"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63500" marR="0" lvl="0" indent="0" algn="l" defTabSz="914400" rtl="0" eaLnBrk="1" fontAlgn="base" latinLnBrk="0" hangingPunct="1">
                        <a:lnSpc>
                          <a:spcPct val="100000"/>
                        </a:lnSpc>
                        <a:spcBef>
                          <a:spcPts val="575"/>
                        </a:spcBef>
                        <a:spcAft>
                          <a:spcPct val="0"/>
                        </a:spcAft>
                        <a:buClrTx/>
                        <a:buSzTx/>
                        <a:buFontTx/>
                        <a:buNone/>
                        <a:tabLst/>
                      </a:pPr>
                      <a:r>
                        <a:rPr kumimoji="0" lang="es-EC" sz="7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VALOR TOTAL</a:t>
                      </a: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r>
              <a:tr h="384213">
                <a:tc rowSpan="2">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1" fontAlgn="base" latinLnBrk="0" hangingPunct="1">
                        <a:lnSpc>
                          <a:spcPct val="110000"/>
                        </a:lnSpc>
                        <a:spcBef>
                          <a:spcPts val="638"/>
                        </a:spcBef>
                        <a:spcAft>
                          <a:spcPct val="0"/>
                        </a:spcAft>
                        <a:buClrTx/>
                        <a:buSzTx/>
                        <a:buFontTx/>
                        <a:buNone/>
                        <a:tabLst/>
                      </a:pPr>
                      <a:r>
                        <a:rPr kumimoji="0" lang="es-EC" sz="7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PAUTA EN RADIO CUÑAS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ts val="68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277</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1" fontAlgn="base" latinLnBrk="0" hangingPunct="1">
                        <a:lnSpc>
                          <a:spcPct val="110000"/>
                        </a:lnSpc>
                        <a:spcBef>
                          <a:spcPts val="6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Pautaje cuñas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10000"/>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Plan de  pauta en Radio: Cuñas de 30 segundos Horarios estelares / AA o AAA</a:t>
                      </a:r>
                    </a:p>
                    <a:p>
                      <a:pPr marL="14288" marR="0" lvl="0" indent="0" algn="l" defTabSz="914400" rtl="0" eaLnBrk="1" fontAlgn="base" latinLnBrk="0" hangingPunct="1">
                        <a:lnSpc>
                          <a:spcPts val="863"/>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Al menos 5 radios de Quito</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ts val="68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21,97</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r" defTabSz="914400" rtl="0" eaLnBrk="1" fontAlgn="base" latinLnBrk="0" hangingPunct="1">
                        <a:lnSpc>
                          <a:spcPct val="100000"/>
                        </a:lnSpc>
                        <a:spcBef>
                          <a:spcPts val="68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6.085,69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6539">
                <a:tc vMerge="1">
                  <a:txBody>
                    <a:bodyPr/>
                    <a:lstStyle/>
                    <a:p>
                      <a:endParaRPr lang="es-EC"/>
                    </a:p>
                  </a:txBody>
                  <a:tcPr/>
                </a:tc>
                <a:tc>
                  <a:txBody>
                    <a:bodyPr/>
                    <a:lstStyle>
                      <a:lvl1pPr marL="3333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33338" marR="0" lvl="0" indent="0" algn="ct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170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s-EC"/>
                    </a:p>
                  </a:txBody>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ADICIONALES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636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6363" marR="0" lvl="0" indent="0" algn="ct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1410">
                <a:tc rowSpan="2">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1" fontAlgn="base" latinLnBrk="0" hangingPunct="1">
                        <a:lnSpc>
                          <a:spcPct val="110000"/>
                        </a:lnSpc>
                        <a:spcBef>
                          <a:spcPts val="6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PAUTA EN RADIO MENCIONES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ts val="68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135</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1" fontAlgn="base" latinLnBrk="0" hangingPunct="1">
                        <a:lnSpc>
                          <a:spcPct val="110000"/>
                        </a:lnSpc>
                        <a:spcBef>
                          <a:spcPts val="6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Pautaje menciones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1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Menciones radiales en programas de mayor audiencia Horarios estelares AA o AAA</a:t>
                      </a:r>
                    </a:p>
                    <a:p>
                      <a:pPr marL="14288" marR="0" lvl="0" indent="0" algn="l"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Al menos 5 radios de Quito</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ts val="68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15,97</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r" defTabSz="914400" rtl="0" eaLnBrk="1" fontAlgn="base" latinLnBrk="0" hangingPunct="1">
                        <a:lnSpc>
                          <a:spcPct val="100000"/>
                        </a:lnSpc>
                        <a:spcBef>
                          <a:spcPts val="68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2.155,95</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2581">
                <a:tc vMerge="1">
                  <a:txBody>
                    <a:bodyPr/>
                    <a:lstStyle/>
                    <a:p>
                      <a:endParaRPr lang="es-EC"/>
                    </a:p>
                  </a:txBody>
                  <a:tcPr/>
                </a:tc>
                <a:tc>
                  <a:txBody>
                    <a:bodyPr/>
                    <a:lstStyle>
                      <a:lvl1pPr marL="3651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36513" marR="0" lvl="0" indent="0" algn="ct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s-EC"/>
                    </a:p>
                  </a:txBody>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ADICIONALES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636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6363" marR="0" lvl="0" indent="0" algn="ct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7510">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13"/>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PAUTA TELEVISION</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13"/>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13"/>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Pautaje</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10000"/>
                        </a:lnSpc>
                        <a:spcBef>
                          <a:spcPts val="68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Plan de pauta en TV nacional, de 30 segundos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13"/>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10.000,00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13"/>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10.000,00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81">
                <a:tc rowSpan="2">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PRODUCCION</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5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5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Cuña</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10000"/>
                        </a:lnSpc>
                        <a:spcBef>
                          <a:spcPts val="363"/>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Producción de cuña promocional para radio de 30 segundos de duración.</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5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876,14</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5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876,14</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3381">
                <a:tc vMerge="1">
                  <a:txBody>
                    <a:bodyPr/>
                    <a:lstStyle/>
                    <a:p>
                      <a:endParaRPr lang="es-EC"/>
                    </a:p>
                  </a:txBody>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5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5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Spot</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10000"/>
                        </a:lnSpc>
                        <a:spcBef>
                          <a:spcPts val="363"/>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Producción de spot promocional para TV de 30 segundos de duración.</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5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876,14</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5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876,14</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1324">
                <a:tc rowSpan="3">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REDES SOCIALES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525"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525" marR="0" lvl="0" indent="0" algn="ct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Pautaje</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00000"/>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Desarrollo de una campaña digital en</a:t>
                      </a:r>
                    </a:p>
                    <a:p>
                      <a:pPr marL="14288" marR="0" lvl="0" indent="0" algn="l" defTabSz="914400" rtl="0" eaLnBrk="1" fontAlgn="base" latinLnBrk="0" hangingPunct="1">
                        <a:lnSpc>
                          <a:spcPts val="875"/>
                        </a:lnSpc>
                        <a:spcBef>
                          <a:spcPts val="10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Facebook</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636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6363" marR="0" lvl="0" indent="0" algn="ct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1.200,00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1.200,00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1324">
                <a:tc vMerge="1">
                  <a:txBody>
                    <a:bodyPr/>
                    <a:lstStyle/>
                    <a:p>
                      <a:endParaRPr lang="es-EC"/>
                    </a:p>
                  </a:txBody>
                  <a:tcPr/>
                </a:tc>
                <a:tc>
                  <a:txBody>
                    <a:bodyPr/>
                    <a:lstStyle>
                      <a:lvl1pPr marL="9525"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525" marR="0" lvl="0" indent="0" algn="ct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Pautaje</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00000"/>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Desarrollo de una campaña digital en</a:t>
                      </a:r>
                    </a:p>
                    <a:p>
                      <a:pPr marL="14288" marR="0" lvl="0" indent="0" algn="l" defTabSz="914400" rtl="0" eaLnBrk="1" fontAlgn="base" latinLnBrk="0" hangingPunct="1">
                        <a:lnSpc>
                          <a:spcPts val="875"/>
                        </a:lnSpc>
                        <a:spcBef>
                          <a:spcPts val="10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Twitter</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636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6363" marR="0" lvl="0" indent="0" algn="ct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1.500,00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1.500,00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1324">
                <a:tc vMerge="1">
                  <a:txBody>
                    <a:bodyPr/>
                    <a:lstStyle/>
                    <a:p>
                      <a:endParaRPr lang="es-EC"/>
                    </a:p>
                  </a:txBody>
                  <a:tcPr/>
                </a:tc>
                <a:tc>
                  <a:txBody>
                    <a:bodyPr/>
                    <a:lstStyle>
                      <a:lvl1pPr marL="9525"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525" marR="0" lvl="0" indent="0" algn="ct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Pautaje</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00000"/>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Desarrollo de una campaña digital en</a:t>
                      </a:r>
                    </a:p>
                    <a:p>
                      <a:pPr marL="14288" marR="0" lvl="0" indent="0" algn="l" defTabSz="914400" rtl="0" eaLnBrk="1" fontAlgn="base" latinLnBrk="0" hangingPunct="1">
                        <a:lnSpc>
                          <a:spcPts val="875"/>
                        </a:lnSpc>
                        <a:spcBef>
                          <a:spcPts val="10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Google Adwords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636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6363" marR="0" lvl="0" indent="0" algn="ct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6129">
                <a:tc rowSpan="2">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1" fontAlgn="base" latinLnBrk="0" hangingPunct="1">
                        <a:lnSpc>
                          <a:spcPct val="11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PUBLICIDAD EXTERIOR</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8</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Buses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10000"/>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Impresión e instalación de brandeo en buses que circulen en rutas del centro norte de la ciudad de Quito y Valles.</a:t>
                      </a:r>
                    </a:p>
                    <a:p>
                      <a:pPr marL="14288" marR="0" lvl="0" indent="0" algn="l" defTabSz="914400" rtl="0" eaLnBrk="1" fontAlgn="base" latinLnBrk="0" hangingPunct="1">
                        <a:lnSpc>
                          <a:spcPct val="11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Publicidad posterior 2m de ancho x 1m de alto.</a:t>
                      </a:r>
                    </a:p>
                    <a:p>
                      <a:pPr marL="14288" marR="0" lvl="0" indent="0" algn="l" defTabSz="914400" rtl="0" eaLnBrk="1" fontAlgn="base" latinLnBrk="0" hangingPunct="1">
                        <a:lnSpc>
                          <a:spcPct val="11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Publicidad lateral 4m de ancho x 1,20 de alto.</a:t>
                      </a:r>
                    </a:p>
                    <a:p>
                      <a:pPr marL="14288" marR="0" lvl="0" indent="0" algn="l"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Pauta por 20 días.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210,27</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1.682,16</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6539">
                <a:tc vMerge="1">
                  <a:txBody>
                    <a:bodyPr/>
                    <a:lstStyle/>
                    <a:p>
                      <a:endParaRPr lang="es-EC"/>
                    </a:p>
                  </a:txBody>
                  <a:tcPr/>
                </a:tc>
                <a:tc>
                  <a:txBody>
                    <a:bodyPr/>
                    <a:lstStyle>
                      <a:lvl1pPr marL="9525"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9525" marR="0" lvl="0" indent="0" algn="ct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s-EC"/>
                    </a:p>
                  </a:txBody>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ADICIONALES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636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6363" marR="0" lvl="0" indent="0" algn="ct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3717">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25"/>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PRENSA</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25"/>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25"/>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Inserto</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10000"/>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Publicación de un inserto, diario El Comercio, formato A4, 4 páginas, full color ,</a:t>
                      </a:r>
                    </a:p>
                    <a:p>
                      <a:pPr marL="14288" marR="0" lvl="0" indent="0" algn="l" defTabSz="914400" rtl="0" eaLnBrk="1" fontAlgn="base" latinLnBrk="0" hangingPunct="1">
                        <a:lnSpc>
                          <a:spcPts val="863"/>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distribución suscriptores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25"/>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2.909,57</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25"/>
                        </a:spcBef>
                        <a:spcAft>
                          <a:spcPct val="0"/>
                        </a:spcAft>
                        <a:buClrTx/>
                        <a:buSzTx/>
                        <a:buFontTx/>
                        <a:buNone/>
                        <a:tabLst/>
                      </a:pP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2.909,57</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1324">
                <a:tc rowSpan="2">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10000"/>
                        </a:lnSpc>
                        <a:spcBef>
                          <a:spcPts val="52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MATERIAL PROMOCIONAL POP</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333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33338" marR="0" lvl="0" indent="0" algn="ct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15000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Flyers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ct val="100000"/>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Flyers A5, impresión tiro y retiro, full color,</a:t>
                      </a:r>
                    </a:p>
                    <a:p>
                      <a:pPr marL="14288" marR="0" lvl="0" indent="0" algn="l" defTabSz="914400" rtl="0" eaLnBrk="1" fontAlgn="base" latinLnBrk="0" hangingPunct="1">
                        <a:lnSpc>
                          <a:spcPts val="875"/>
                        </a:lnSpc>
                        <a:spcBef>
                          <a:spcPts val="100"/>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papel couché de 115 gramos.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636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6363" marR="0" lvl="0" indent="0" algn="ct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0,029</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ts val="575"/>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435,00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6539">
                <a:tc vMerge="1">
                  <a:txBody>
                    <a:bodyPr/>
                    <a:lstStyle/>
                    <a:p>
                      <a:endParaRPr lang="es-EC"/>
                    </a:p>
                  </a:txBody>
                  <a:tcPr/>
                </a:tc>
                <a:tc>
                  <a:txBody>
                    <a:bodyPr/>
                    <a:lstStyle>
                      <a:lvl1pPr marL="3651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36513" marR="0" lvl="0" indent="0" algn="ct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3000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42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4288" marR="0" lvl="0" indent="0" algn="l"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ADICIONALES</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636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6363" marR="0" lvl="0" indent="0" algn="ct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ts val="875"/>
                        </a:lnSpc>
                        <a:spcBef>
                          <a:spcPts val="38"/>
                        </a:spcBef>
                        <a:spcAft>
                          <a:spcPct val="0"/>
                        </a:spcAft>
                        <a:buClrTx/>
                        <a:buSzTx/>
                        <a:buFontTx/>
                        <a:buNone/>
                        <a:tabLst/>
                      </a:pPr>
                      <a:r>
                        <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0,00</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6539">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D3D3D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D3D3D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D3D3D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marL="10636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6363" marR="0" lvl="0" indent="0" algn="ctr" defTabSz="914400" rtl="0" eaLnBrk="1" fontAlgn="base" latinLnBrk="0" hangingPunct="1">
                        <a:lnSpc>
                          <a:spcPts val="875"/>
                        </a:lnSpc>
                        <a:spcBef>
                          <a:spcPts val="38"/>
                        </a:spcBef>
                        <a:spcAft>
                          <a:spcPct val="0"/>
                        </a:spcAft>
                        <a:buClrTx/>
                        <a:buSzTx/>
                        <a:buFontTx/>
                        <a:buNone/>
                        <a:tabLst/>
                      </a:pPr>
                      <a:r>
                        <a:rPr kumimoji="0" lang="es-EC" sz="7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INVERSION</a:t>
                      </a: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ts val="875"/>
                        </a:lnSpc>
                        <a:spcBef>
                          <a:spcPts val="38"/>
                        </a:spcBef>
                        <a:spcAft>
                          <a:spcPct val="0"/>
                        </a:spcAft>
                        <a:buClrTx/>
                        <a:buSzTx/>
                        <a:buFontTx/>
                        <a:buNone/>
                        <a:tabLst/>
                      </a:pPr>
                      <a:r>
                        <a:rPr kumimoji="0" lang="es-EC" sz="7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27.720,65</a:t>
                      </a: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r>
              <a:tr h="136539">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D3D3D3"/>
                      </a:solidFill>
                      <a:prstDash val="solid"/>
                      <a:round/>
                      <a:headEnd type="none" w="med" len="med"/>
                      <a:tailEnd type="none" w="med" len="med"/>
                    </a:lnR>
                    <a:lnT w="12700" cap="flat" cmpd="sng" algn="ctr">
                      <a:solidFill>
                        <a:srgbClr val="D3D3D3"/>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D3D3D3"/>
                      </a:solidFill>
                      <a:prstDash val="solid"/>
                      <a:round/>
                      <a:headEnd type="none" w="med" len="med"/>
                      <a:tailEnd type="none" w="med" len="med"/>
                    </a:lnR>
                    <a:lnT w="12700" cap="flat" cmpd="sng" algn="ctr">
                      <a:solidFill>
                        <a:srgbClr val="D3D3D3"/>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D3D3D3"/>
                      </a:solidFill>
                      <a:prstDash val="solid"/>
                      <a:round/>
                      <a:headEnd type="none" w="med" len="med"/>
                      <a:tailEnd type="none" w="med" len="med"/>
                    </a:lnR>
                    <a:lnT w="12700" cap="flat" cmpd="sng" algn="ctr">
                      <a:solidFill>
                        <a:srgbClr val="D3D3D3"/>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D3D3D3"/>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marL="10636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6363" marR="0" lvl="0" indent="0" algn="ctr" defTabSz="914400" rtl="0" eaLnBrk="1" fontAlgn="base" latinLnBrk="0" hangingPunct="1">
                        <a:lnSpc>
                          <a:spcPts val="875"/>
                        </a:lnSpc>
                        <a:spcBef>
                          <a:spcPts val="38"/>
                        </a:spcBef>
                        <a:spcAft>
                          <a:spcPct val="0"/>
                        </a:spcAft>
                        <a:buClrTx/>
                        <a:buSzTx/>
                        <a:buFontTx/>
                        <a:buNone/>
                        <a:tabLst/>
                      </a:pPr>
                      <a:r>
                        <a:rPr kumimoji="0" lang="es-EC" sz="7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12% IVA</a:t>
                      </a: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ts val="875"/>
                        </a:lnSpc>
                        <a:spcBef>
                          <a:spcPts val="38"/>
                        </a:spcBef>
                        <a:spcAft>
                          <a:spcPct val="0"/>
                        </a:spcAft>
                        <a:buClrTx/>
                        <a:buSzTx/>
                        <a:buFontTx/>
                        <a:buNone/>
                        <a:tabLst/>
                      </a:pPr>
                      <a:r>
                        <a:rPr kumimoji="0" lang="es-EC" sz="7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3.326,48</a:t>
                      </a: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r>
              <a:tr h="136539">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D3D3D3"/>
                      </a:solidFill>
                      <a:prstDash val="solid"/>
                      <a:round/>
                      <a:headEnd type="none" w="med" len="med"/>
                      <a:tailEnd type="none" w="med" len="med"/>
                    </a:lnR>
                    <a:lnT w="12700" cap="flat" cmpd="sng" algn="ctr">
                      <a:solidFill>
                        <a:srgbClr val="D3D3D3"/>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D3D3D3"/>
                      </a:solidFill>
                      <a:prstDash val="solid"/>
                      <a:round/>
                      <a:headEnd type="none" w="med" len="med"/>
                      <a:tailEnd type="none" w="med" len="med"/>
                    </a:lnR>
                    <a:lnT w="12700" cap="flat" cmpd="sng" algn="ctr">
                      <a:solidFill>
                        <a:srgbClr val="D3D3D3"/>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D3D3D3"/>
                      </a:solidFill>
                      <a:prstDash val="solid"/>
                      <a:round/>
                      <a:headEnd type="none" w="med" len="med"/>
                      <a:tailEnd type="none" w="med" len="med"/>
                    </a:lnR>
                    <a:lnT w="12700" cap="flat" cmpd="sng" algn="ctr">
                      <a:solidFill>
                        <a:srgbClr val="D3D3D3"/>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C" sz="700" b="0" i="0" u="none" strike="noStrike" cap="none" normalizeH="0" baseline="0" dirty="0" smtClean="0">
                        <a:ln>
                          <a:noFill/>
                        </a:ln>
                        <a:solidFill>
                          <a:schemeClr val="tx1"/>
                        </a:solidFill>
                        <a:effectLst/>
                        <a:latin typeface="Times New Roman" panose="02020603050405020304" pitchFamily="18" charset="0"/>
                        <a:cs typeface="Calibri" panose="020F0502020204030204" pitchFamily="34" charset="0"/>
                      </a:endParaRPr>
                    </a:p>
                  </a:txBody>
                  <a:tcPr marL="0" marR="0" marT="0" marB="0" horzOverflow="overflow">
                    <a:lnL w="12700" cap="flat" cmpd="sng" algn="ctr">
                      <a:solidFill>
                        <a:srgbClr val="D3D3D3"/>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D3D3D3"/>
                      </a:solidFill>
                      <a:prstDash val="solid"/>
                      <a:round/>
                      <a:headEnd type="none" w="med" len="med"/>
                      <a:tailEnd type="none" w="med" len="med"/>
                    </a:lnT>
                    <a:lnB w="12700" cap="flat" cmpd="sng" algn="ctr">
                      <a:solidFill>
                        <a:srgbClr val="D3D3D3"/>
                      </a:solidFill>
                      <a:prstDash val="solid"/>
                      <a:round/>
                      <a:headEnd type="none" w="med" len="med"/>
                      <a:tailEnd type="none" w="med" len="med"/>
                    </a:lnB>
                    <a:lnTlToBr>
                      <a:noFill/>
                    </a:lnTlToBr>
                    <a:lnBlToTr>
                      <a:noFill/>
                    </a:lnBlToTr>
                    <a:noFill/>
                  </a:tcPr>
                </a:tc>
                <a:tc>
                  <a:txBody>
                    <a:bodyPr/>
                    <a:lstStyle>
                      <a:lvl1pPr marL="106363"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106363" marR="0" lvl="0" indent="0" algn="ctr" defTabSz="914400" rtl="0" eaLnBrk="1" fontAlgn="base" latinLnBrk="0" hangingPunct="1">
                        <a:lnSpc>
                          <a:spcPts val="875"/>
                        </a:lnSpc>
                        <a:spcBef>
                          <a:spcPts val="38"/>
                        </a:spcBef>
                        <a:spcAft>
                          <a:spcPct val="0"/>
                        </a:spcAft>
                        <a:buClrTx/>
                        <a:buSzTx/>
                        <a:buFontTx/>
                        <a:buNone/>
                        <a:tabLst/>
                      </a:pPr>
                      <a:r>
                        <a:rPr kumimoji="0" lang="es-EC" sz="7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TOTAL</a:t>
                      </a:r>
                      <a:endParaRPr kumimoji="0" lang="es-EC" sz="7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r" defTabSz="914400" rtl="0" eaLnBrk="1" fontAlgn="base" latinLnBrk="0" hangingPunct="1">
                        <a:lnSpc>
                          <a:spcPts val="875"/>
                        </a:lnSpc>
                        <a:spcBef>
                          <a:spcPts val="38"/>
                        </a:spcBef>
                        <a:spcAft>
                          <a:spcPct val="0"/>
                        </a:spcAft>
                        <a:buClrTx/>
                        <a:buSzTx/>
                        <a:buFontTx/>
                        <a:buNone/>
                        <a:tabLst/>
                      </a:pPr>
                      <a:r>
                        <a:rPr kumimoji="0" lang="es-EC" sz="7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31.047,13</a:t>
                      </a:r>
                      <a:endParaRPr kumimoji="0" lang="es-EC" sz="7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E0F1"/>
                    </a:solidFill>
                  </a:tcPr>
                </a:tc>
              </a:tr>
            </a:tbl>
          </a:graphicData>
        </a:graphic>
      </p:graphicFrame>
      <p:sp>
        <p:nvSpPr>
          <p:cNvPr id="8" name="2 Marcador de contenido"/>
          <p:cNvSpPr txBox="1">
            <a:spLocks/>
          </p:cNvSpPr>
          <p:nvPr/>
        </p:nvSpPr>
        <p:spPr bwMode="auto">
          <a:xfrm>
            <a:off x="1237397" y="5970992"/>
            <a:ext cx="9144000" cy="41352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algn="ctr">
              <a:spcBef>
                <a:spcPct val="20000"/>
              </a:spcBef>
              <a:defRPr/>
            </a:pPr>
            <a:r>
              <a:rPr lang="es-EC" sz="1600" b="1" dirty="0">
                <a:solidFill>
                  <a:schemeClr val="bg1"/>
                </a:solidFill>
                <a:latin typeface="Arial" charset="0"/>
                <a:ea typeface="Batang" panose="02030600000101010101" pitchFamily="18" charset="-127"/>
                <a:cs typeface="Arial" charset="0"/>
              </a:rPr>
              <a:t>Se invirtió USD 27.720 en la campaña promocional de la Feria </a:t>
            </a:r>
            <a:endParaRPr lang="es-EC" sz="1600" dirty="0">
              <a:solidFill>
                <a:schemeClr val="bg1"/>
              </a:solidFill>
              <a:latin typeface="Arial" charset="0"/>
              <a:cs typeface="Arial" charset="0"/>
            </a:endParaRPr>
          </a:p>
        </p:txBody>
      </p:sp>
    </p:spTree>
    <p:extLst>
      <p:ext uri="{BB962C8B-B14F-4D97-AF65-F5344CB8AC3E}">
        <p14:creationId xmlns:p14="http://schemas.microsoft.com/office/powerpoint/2010/main" val="25078399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1524001" y="665614"/>
            <a:ext cx="8133601" cy="1285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altLang="es-EC" sz="3200" b="1" dirty="0">
                <a:solidFill>
                  <a:srgbClr val="002060"/>
                </a:solidFill>
                <a:latin typeface="Batang" panose="02030600000101010101" pitchFamily="18" charset="-127"/>
                <a:ea typeface="Batang" panose="02030600000101010101" pitchFamily="18" charset="-127"/>
                <a:cs typeface="Arial" panose="020B0604020202020204" pitchFamily="34" charset="0"/>
              </a:rPr>
              <a:t>VENTA DE BOLETOS PARA EL INGRESO A LA IX EDICIÓN DE LA FERIA TEXTURAS &amp; COLORES</a:t>
            </a:r>
          </a:p>
        </p:txBody>
      </p:sp>
      <p:graphicFrame>
        <p:nvGraphicFramePr>
          <p:cNvPr id="5" name="13 Tabla"/>
          <p:cNvGraphicFramePr>
            <a:graphicFrameLocks noGrp="1"/>
          </p:cNvGraphicFramePr>
          <p:nvPr>
            <p:extLst>
              <p:ext uri="{D42A27DB-BD31-4B8C-83A1-F6EECF244321}">
                <p14:modId xmlns:p14="http://schemas.microsoft.com/office/powerpoint/2010/main" val="3163587447"/>
              </p:ext>
            </p:extLst>
          </p:nvPr>
        </p:nvGraphicFramePr>
        <p:xfrm>
          <a:off x="6731426" y="3027724"/>
          <a:ext cx="3563087" cy="1356394"/>
        </p:xfrm>
        <a:graphic>
          <a:graphicData uri="http://schemas.openxmlformats.org/drawingml/2006/table">
            <a:tbl>
              <a:tblPr/>
              <a:tblGrid>
                <a:gridCol w="1151151"/>
                <a:gridCol w="765890"/>
                <a:gridCol w="880156"/>
                <a:gridCol w="765890"/>
              </a:tblGrid>
              <a:tr h="192758">
                <a:tc>
                  <a:txBody>
                    <a:bodyPr/>
                    <a:lstStyle/>
                    <a:p>
                      <a:pPr algn="just">
                        <a:lnSpc>
                          <a:spcPct val="115000"/>
                        </a:lnSpc>
                        <a:spcAft>
                          <a:spcPts val="0"/>
                        </a:spcAft>
                      </a:pPr>
                      <a:r>
                        <a:rPr lang="es-EC" sz="1400" b="1" kern="50" dirty="0">
                          <a:latin typeface="Calibri"/>
                          <a:ea typeface="Arial Unicode MS"/>
                          <a:cs typeface="Calibri"/>
                        </a:rPr>
                        <a:t>Serie</a:t>
                      </a:r>
                      <a:endParaRPr lang="es-EC" sz="1400" kern="50" dirty="0">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just">
                        <a:lnSpc>
                          <a:spcPct val="115000"/>
                        </a:lnSpc>
                        <a:spcAft>
                          <a:spcPts val="0"/>
                        </a:spcAft>
                      </a:pPr>
                      <a:r>
                        <a:rPr lang="es-EC" sz="1400" b="1" kern="50" dirty="0">
                          <a:latin typeface="Calibri"/>
                          <a:ea typeface="Arial Unicode MS"/>
                          <a:cs typeface="Calibri"/>
                        </a:rPr>
                        <a:t>Valor</a:t>
                      </a:r>
                      <a:endParaRPr lang="es-EC" sz="1400" kern="50" dirty="0">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just">
                        <a:lnSpc>
                          <a:spcPct val="115000"/>
                        </a:lnSpc>
                        <a:spcAft>
                          <a:spcPts val="0"/>
                        </a:spcAft>
                      </a:pPr>
                      <a:r>
                        <a:rPr lang="es-EC" sz="1400" b="1" kern="50" dirty="0">
                          <a:latin typeface="Calibri"/>
                          <a:ea typeface="Arial Unicode MS"/>
                          <a:cs typeface="Calibri"/>
                        </a:rPr>
                        <a:t>Vendidos</a:t>
                      </a:r>
                      <a:endParaRPr lang="es-EC" sz="1400" kern="50" dirty="0">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just">
                        <a:lnSpc>
                          <a:spcPct val="115000"/>
                        </a:lnSpc>
                        <a:spcAft>
                          <a:spcPts val="0"/>
                        </a:spcAft>
                      </a:pPr>
                      <a:r>
                        <a:rPr lang="es-EC" sz="1400" b="1" kern="50" dirty="0">
                          <a:latin typeface="Calibri"/>
                          <a:ea typeface="Arial Unicode MS"/>
                          <a:cs typeface="Calibri"/>
                        </a:rPr>
                        <a:t>Total</a:t>
                      </a:r>
                      <a:endParaRPr lang="es-EC" sz="1400" kern="50" dirty="0">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r>
              <a:tr h="385224">
                <a:tc>
                  <a:txBody>
                    <a:bodyPr/>
                    <a:lstStyle/>
                    <a:p>
                      <a:pPr algn="just">
                        <a:lnSpc>
                          <a:spcPct val="115000"/>
                        </a:lnSpc>
                        <a:spcAft>
                          <a:spcPts val="0"/>
                        </a:spcAft>
                      </a:pPr>
                      <a:r>
                        <a:rPr lang="es-EC" sz="1400" kern="50" dirty="0">
                          <a:latin typeface="Calibri"/>
                          <a:ea typeface="Arial Unicode MS"/>
                          <a:cs typeface="Calibri"/>
                        </a:rPr>
                        <a:t>Adultos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just">
                        <a:lnSpc>
                          <a:spcPct val="115000"/>
                        </a:lnSpc>
                        <a:spcAft>
                          <a:spcPts val="0"/>
                        </a:spcAft>
                      </a:pPr>
                      <a:r>
                        <a:rPr lang="es-EC" sz="1400" kern="50" dirty="0">
                          <a:latin typeface="Calibri"/>
                          <a:ea typeface="Arial Unicode MS"/>
                          <a:cs typeface="Calibri"/>
                        </a:rPr>
                        <a:t>$ 2.00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0"/>
                        </a:spcAft>
                      </a:pPr>
                      <a:r>
                        <a:rPr lang="es-EC" sz="1400" kern="50" dirty="0" smtClean="0">
                          <a:latin typeface="Calibri"/>
                          <a:ea typeface="Arial Unicode MS"/>
                          <a:cs typeface="Calibri"/>
                        </a:rPr>
                        <a:t>5205</a:t>
                      </a:r>
                      <a:endParaRPr lang="es-EC" sz="1400" kern="50" dirty="0">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0"/>
                        </a:spcAft>
                      </a:pPr>
                      <a:r>
                        <a:rPr lang="es-EC" sz="1400" kern="50" dirty="0" smtClean="0">
                          <a:latin typeface="Calibri"/>
                          <a:ea typeface="Arial Unicode MS"/>
                          <a:cs typeface="Calibri"/>
                        </a:rPr>
                        <a:t>10.410</a:t>
                      </a:r>
                      <a:endParaRPr lang="es-EC" sz="1400" kern="50" dirty="0">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99186">
                <a:tc>
                  <a:txBody>
                    <a:bodyPr/>
                    <a:lstStyle/>
                    <a:p>
                      <a:pPr algn="just">
                        <a:lnSpc>
                          <a:spcPct val="115000"/>
                        </a:lnSpc>
                        <a:spcAft>
                          <a:spcPts val="0"/>
                        </a:spcAft>
                      </a:pPr>
                      <a:r>
                        <a:rPr lang="es-EC" sz="1400" kern="50" dirty="0">
                          <a:latin typeface="Calibri"/>
                          <a:ea typeface="Arial Unicode MS"/>
                          <a:cs typeface="Calibri"/>
                        </a:rPr>
                        <a:t>Tarifa diferenciada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just">
                        <a:lnSpc>
                          <a:spcPct val="115000"/>
                        </a:lnSpc>
                        <a:spcAft>
                          <a:spcPts val="0"/>
                        </a:spcAft>
                      </a:pPr>
                      <a:r>
                        <a:rPr lang="es-EC" sz="1400" kern="50" dirty="0">
                          <a:latin typeface="Calibri"/>
                          <a:ea typeface="Arial Unicode MS"/>
                          <a:cs typeface="Calibri"/>
                        </a:rPr>
                        <a:t>$ 1.00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0"/>
                        </a:spcAft>
                      </a:pPr>
                      <a:r>
                        <a:rPr lang="es-EC" sz="1400" kern="50" dirty="0" smtClean="0">
                          <a:latin typeface="Calibri"/>
                          <a:ea typeface="Arial Unicode MS"/>
                          <a:cs typeface="Calibri"/>
                        </a:rPr>
                        <a:t>1990</a:t>
                      </a:r>
                      <a:endParaRPr lang="es-EC" sz="1400" kern="50" dirty="0">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0"/>
                        </a:spcAft>
                      </a:pPr>
                      <a:r>
                        <a:rPr lang="es-EC" sz="1400" kern="50" dirty="0" smtClean="0">
                          <a:latin typeface="Calibri"/>
                          <a:ea typeface="Arial Unicode MS"/>
                          <a:cs typeface="Calibri"/>
                        </a:rPr>
                        <a:t>  1.990</a:t>
                      </a:r>
                      <a:endParaRPr lang="es-EC" sz="1400" kern="50" dirty="0">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210282">
                <a:tc>
                  <a:txBody>
                    <a:bodyPr/>
                    <a:lstStyle/>
                    <a:p>
                      <a:pPr algn="just">
                        <a:lnSpc>
                          <a:spcPct val="115000"/>
                        </a:lnSpc>
                        <a:spcAft>
                          <a:spcPts val="0"/>
                        </a:spcAft>
                      </a:pPr>
                      <a:r>
                        <a:rPr lang="es-EC" sz="1600" b="1" kern="50" dirty="0">
                          <a:solidFill>
                            <a:schemeClr val="bg1"/>
                          </a:solidFill>
                          <a:latin typeface="Calibri"/>
                          <a:ea typeface="Arial Unicode MS"/>
                          <a:cs typeface="Calibri"/>
                        </a:rPr>
                        <a:t>TOTAL</a:t>
                      </a:r>
                      <a:endParaRPr lang="es-EC" sz="1400" b="1" kern="50" dirty="0">
                        <a:solidFill>
                          <a:schemeClr val="bg1"/>
                        </a:solidFill>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just">
                        <a:lnSpc>
                          <a:spcPct val="115000"/>
                        </a:lnSpc>
                        <a:spcAft>
                          <a:spcPts val="0"/>
                        </a:spcAft>
                      </a:pPr>
                      <a:endParaRPr lang="es-EC" sz="1400" b="1" kern="50" dirty="0">
                        <a:solidFill>
                          <a:schemeClr val="bg1"/>
                        </a:solidFill>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just">
                        <a:lnSpc>
                          <a:spcPct val="115000"/>
                        </a:lnSpc>
                        <a:spcAft>
                          <a:spcPts val="0"/>
                        </a:spcAft>
                      </a:pPr>
                      <a:endParaRPr lang="es-EC" sz="1400" b="1" kern="50" dirty="0">
                        <a:solidFill>
                          <a:schemeClr val="bg1"/>
                        </a:solidFill>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just">
                        <a:lnSpc>
                          <a:spcPct val="115000"/>
                        </a:lnSpc>
                        <a:spcAft>
                          <a:spcPts val="0"/>
                        </a:spcAft>
                      </a:pPr>
                      <a:r>
                        <a:rPr lang="es-EC" sz="1400" b="1" kern="50" dirty="0" smtClean="0">
                          <a:solidFill>
                            <a:schemeClr val="bg1"/>
                          </a:solidFill>
                          <a:latin typeface="Calibri"/>
                          <a:ea typeface="Arial Unicode MS"/>
                          <a:cs typeface="Calibri"/>
                        </a:rPr>
                        <a:t>12.400</a:t>
                      </a:r>
                      <a:endParaRPr lang="es-EC" sz="1400" b="1" kern="50" dirty="0">
                        <a:solidFill>
                          <a:schemeClr val="bg1"/>
                        </a:solidFill>
                        <a:latin typeface="Calibri"/>
                        <a:ea typeface="Arial Unicode MS"/>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r>
            </a:tbl>
          </a:graphicData>
        </a:graphic>
      </p:graphicFrame>
      <p:sp>
        <p:nvSpPr>
          <p:cNvPr id="6" name="2 Marcador de contenido"/>
          <p:cNvSpPr txBox="1">
            <a:spLocks/>
          </p:cNvSpPr>
          <p:nvPr/>
        </p:nvSpPr>
        <p:spPr bwMode="auto">
          <a:xfrm>
            <a:off x="1524001" y="5658056"/>
            <a:ext cx="6907237" cy="81136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algn="ctr">
              <a:spcBef>
                <a:spcPct val="20000"/>
              </a:spcBef>
              <a:defRPr/>
            </a:pPr>
            <a:r>
              <a:rPr lang="es-EC" sz="1600" b="1" dirty="0">
                <a:solidFill>
                  <a:schemeClr val="bg1"/>
                </a:solidFill>
                <a:latin typeface="Arial" charset="0"/>
                <a:ea typeface="Batang" panose="02030600000101010101" pitchFamily="18" charset="-127"/>
                <a:cs typeface="Arial" charset="0"/>
              </a:rPr>
              <a:t>En total se vendieron 5.205 boletos de adultos y 1.990 de tarifa diferenciada, teniendo un ingreso de USD 12.400</a:t>
            </a: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4819" y="2640522"/>
            <a:ext cx="4177080" cy="2328500"/>
          </a:xfrm>
          <a:prstGeom prst="rect">
            <a:avLst/>
          </a:prstGeom>
        </p:spPr>
      </p:pic>
    </p:spTree>
    <p:extLst>
      <p:ext uri="{BB962C8B-B14F-4D97-AF65-F5344CB8AC3E}">
        <p14:creationId xmlns:p14="http://schemas.microsoft.com/office/powerpoint/2010/main" val="42419956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Título"/>
          <p:cNvSpPr>
            <a:spLocks noGrp="1"/>
          </p:cNvSpPr>
          <p:nvPr>
            <p:ph type="title"/>
          </p:nvPr>
        </p:nvSpPr>
        <p:spPr>
          <a:xfrm>
            <a:off x="1665412" y="116632"/>
            <a:ext cx="6734845" cy="695798"/>
          </a:xfrm>
        </p:spPr>
        <p:txBody>
          <a:bodyPr vert="horz" lIns="91440" tIns="45720" rIns="91440" bIns="45720" rtlCol="0" anchor="ctr">
            <a:normAutofit/>
          </a:bodyPr>
          <a:lstStyle/>
          <a:p>
            <a:r>
              <a:rPr lang="es-EC" sz="3600" b="1" dirty="0">
                <a:solidFill>
                  <a:srgbClr val="002060"/>
                </a:solidFill>
                <a:latin typeface="Batang" panose="02030600000101010101" pitchFamily="18" charset="-127"/>
                <a:ea typeface="Batang" panose="02030600000101010101" pitchFamily="18" charset="-127"/>
              </a:rPr>
              <a:t>Capacitación turística </a:t>
            </a:r>
            <a:endParaRPr lang="es-EC" sz="3600" b="1" dirty="0">
              <a:solidFill>
                <a:srgbClr val="002060"/>
              </a:solidFill>
              <a:latin typeface="Batang" panose="02030600000101010101" pitchFamily="18" charset="-127"/>
              <a:ea typeface="Batang" panose="02030600000101010101" pitchFamily="18" charset="-127"/>
            </a:endParaRPr>
          </a:p>
        </p:txBody>
      </p:sp>
      <p:sp>
        <p:nvSpPr>
          <p:cNvPr id="5" name="Rectángulo 4"/>
          <p:cNvSpPr/>
          <p:nvPr/>
        </p:nvSpPr>
        <p:spPr>
          <a:xfrm>
            <a:off x="1772822" y="2836910"/>
            <a:ext cx="2699775" cy="954107"/>
          </a:xfrm>
          <a:prstGeom prst="rect">
            <a:avLst/>
          </a:prstGeom>
        </p:spPr>
        <p:txBody>
          <a:bodyPr wrap="square">
            <a:spAutoFit/>
          </a:bodyPr>
          <a:lstStyle/>
          <a:p>
            <a:pPr>
              <a:defRPr/>
            </a:pPr>
            <a:r>
              <a:rPr lang="es-EC" sz="1400" dirty="0">
                <a:solidFill>
                  <a:srgbClr val="174285"/>
                </a:solidFill>
                <a:ea typeface="Batang" panose="02030600000101010101" pitchFamily="18" charset="-127"/>
              </a:rPr>
              <a:t>El 26 de enero se capacitó </a:t>
            </a:r>
            <a:r>
              <a:rPr lang="es-EC" sz="1400" dirty="0">
                <a:solidFill>
                  <a:srgbClr val="174285"/>
                </a:solidFill>
                <a:ea typeface="Batang" panose="02030600000101010101" pitchFamily="18" charset="-127"/>
              </a:rPr>
              <a:t>a 119 </a:t>
            </a:r>
            <a:r>
              <a:rPr lang="es-EC" sz="1400" dirty="0">
                <a:solidFill>
                  <a:srgbClr val="174285"/>
                </a:solidFill>
                <a:ea typeface="Batang" panose="02030600000101010101" pitchFamily="18" charset="-127"/>
              </a:rPr>
              <a:t>estudiantes de la Escuela de Turismo Ecológico sobre la visión del turismo hacia el 2021 </a:t>
            </a:r>
          </a:p>
        </p:txBody>
      </p:sp>
      <p:sp>
        <p:nvSpPr>
          <p:cNvPr id="12" name="Rectángulo 11"/>
          <p:cNvSpPr/>
          <p:nvPr/>
        </p:nvSpPr>
        <p:spPr>
          <a:xfrm>
            <a:off x="4401502" y="2830795"/>
            <a:ext cx="2673374" cy="954107"/>
          </a:xfrm>
          <a:prstGeom prst="rect">
            <a:avLst/>
          </a:prstGeom>
        </p:spPr>
        <p:txBody>
          <a:bodyPr wrap="square">
            <a:spAutoFit/>
          </a:bodyPr>
          <a:lstStyle/>
          <a:p>
            <a:pPr>
              <a:defRPr/>
            </a:pPr>
            <a:r>
              <a:rPr lang="es-EC" sz="1400" dirty="0">
                <a:solidFill>
                  <a:srgbClr val="174285"/>
                </a:solidFill>
                <a:ea typeface="Batang" panose="02030600000101010101" pitchFamily="18" charset="-127"/>
              </a:rPr>
              <a:t>Se capacitó </a:t>
            </a:r>
            <a:r>
              <a:rPr lang="es-EC" sz="1400" dirty="0">
                <a:solidFill>
                  <a:srgbClr val="174285"/>
                </a:solidFill>
                <a:ea typeface="Batang" panose="02030600000101010101" pitchFamily="18" charset="-127"/>
              </a:rPr>
              <a:t>a 9 </a:t>
            </a:r>
            <a:r>
              <a:rPr lang="es-EC" sz="1400" dirty="0">
                <a:solidFill>
                  <a:srgbClr val="174285"/>
                </a:solidFill>
                <a:ea typeface="Batang" panose="02030600000101010101" pitchFamily="18" charset="-127"/>
              </a:rPr>
              <a:t>líderes de la Comunidad de Salinas de Imbabura en Técnicas de Guiar, el 25 de enero del 2017 </a:t>
            </a:r>
          </a:p>
        </p:txBody>
      </p:sp>
      <p:sp>
        <p:nvSpPr>
          <p:cNvPr id="13" name="Rectángulo 12"/>
          <p:cNvSpPr/>
          <p:nvPr/>
        </p:nvSpPr>
        <p:spPr>
          <a:xfrm>
            <a:off x="6978231" y="2818329"/>
            <a:ext cx="3064729" cy="1015663"/>
          </a:xfrm>
          <a:prstGeom prst="rect">
            <a:avLst/>
          </a:prstGeom>
        </p:spPr>
        <p:txBody>
          <a:bodyPr wrap="square">
            <a:spAutoFit/>
          </a:bodyPr>
          <a:lstStyle/>
          <a:p>
            <a:r>
              <a:rPr lang="es-EC" altLang="es-EC" sz="1200" dirty="0">
                <a:solidFill>
                  <a:srgbClr val="174285"/>
                </a:solidFill>
                <a:ea typeface="Batang" panose="02030600000101010101" pitchFamily="18" charset="-127"/>
              </a:rPr>
              <a:t>4 Informadores </a:t>
            </a:r>
            <a:r>
              <a:rPr lang="es-EC" altLang="es-EC" sz="1200" dirty="0">
                <a:solidFill>
                  <a:srgbClr val="174285"/>
                </a:solidFill>
                <a:ea typeface="Batang" panose="02030600000101010101" pitchFamily="18" charset="-127"/>
              </a:rPr>
              <a:t>turísticos </a:t>
            </a:r>
            <a:r>
              <a:rPr lang="es-EC" altLang="es-EC" sz="1200" dirty="0">
                <a:solidFill>
                  <a:srgbClr val="174285"/>
                </a:solidFill>
                <a:ea typeface="Batang" panose="02030600000101010101" pitchFamily="18" charset="-127"/>
              </a:rPr>
              <a:t>y 29 </a:t>
            </a:r>
            <a:r>
              <a:rPr lang="es-EC" altLang="es-EC" sz="1200" dirty="0">
                <a:solidFill>
                  <a:srgbClr val="174285"/>
                </a:solidFill>
                <a:ea typeface="Batang" panose="02030600000101010101" pitchFamily="18" charset="-127"/>
              </a:rPr>
              <a:t>Policías Metropolitanos de la Unidad de Turismo capacitándose sobre información histórica, arquitectónica, artística,  relevantes, de los </a:t>
            </a:r>
            <a:r>
              <a:rPr lang="es-EC" altLang="es-EC" sz="1200" dirty="0">
                <a:solidFill>
                  <a:srgbClr val="174285"/>
                </a:solidFill>
                <a:ea typeface="Batang" panose="02030600000101010101" pitchFamily="18" charset="-127"/>
              </a:rPr>
              <a:t>miembros. </a:t>
            </a:r>
            <a:endParaRPr lang="es-EC" sz="1200" dirty="0"/>
          </a:p>
        </p:txBody>
      </p:sp>
      <p:sp>
        <p:nvSpPr>
          <p:cNvPr id="15" name="2 Marcador de contenido"/>
          <p:cNvSpPr txBox="1">
            <a:spLocks/>
          </p:cNvSpPr>
          <p:nvPr/>
        </p:nvSpPr>
        <p:spPr bwMode="auto">
          <a:xfrm>
            <a:off x="2629055" y="4533184"/>
            <a:ext cx="3046847" cy="1360373"/>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1" hangingPunct="1">
              <a:buNone/>
              <a:defRPr/>
            </a:pPr>
            <a:r>
              <a:rPr lang="es-EC" sz="1400" dirty="0">
                <a:solidFill>
                  <a:srgbClr val="002060"/>
                </a:solidFill>
                <a:ea typeface="Batang" panose="02030600000101010101" pitchFamily="18" charset="-127"/>
              </a:rPr>
              <a:t>El 13 de diciembre en el Centro de Convenciones Eugenio Espejo se desarrolló el evento Café, Chocolate y Turismo, direccionado a la Industria </a:t>
            </a:r>
            <a:r>
              <a:rPr lang="es-EC" sz="1400" dirty="0">
                <a:solidFill>
                  <a:srgbClr val="002060"/>
                </a:solidFill>
                <a:ea typeface="Batang" panose="02030600000101010101" pitchFamily="18" charset="-127"/>
              </a:rPr>
              <a:t>Turística, fue </a:t>
            </a:r>
            <a:r>
              <a:rPr lang="es-EC" sz="1400" dirty="0">
                <a:solidFill>
                  <a:srgbClr val="002060"/>
                </a:solidFill>
                <a:ea typeface="Batang" panose="02030600000101010101" pitchFamily="18" charset="-127"/>
              </a:rPr>
              <a:t>liderado por el </a:t>
            </a:r>
            <a:r>
              <a:rPr lang="es-EC" sz="1400" dirty="0" err="1">
                <a:solidFill>
                  <a:srgbClr val="002060"/>
                </a:solidFill>
                <a:ea typeface="Batang" panose="02030600000101010101" pitchFamily="18" charset="-127"/>
              </a:rPr>
              <a:t>Mintur</a:t>
            </a:r>
            <a:r>
              <a:rPr lang="es-EC" sz="1400" dirty="0">
                <a:solidFill>
                  <a:srgbClr val="002060"/>
                </a:solidFill>
                <a:ea typeface="Batang" panose="02030600000101010101" pitchFamily="18" charset="-127"/>
              </a:rPr>
              <a:t> con apoyo de Quito Turismo, Ministerio de Agricultura, Consejo Provincial de Pichincha y </a:t>
            </a:r>
            <a:r>
              <a:rPr lang="es-EC" sz="1400" dirty="0" err="1">
                <a:solidFill>
                  <a:srgbClr val="002060"/>
                </a:solidFill>
                <a:ea typeface="Batang" panose="02030600000101010101" pitchFamily="18" charset="-127"/>
              </a:rPr>
              <a:t>ConQuito</a:t>
            </a:r>
            <a:r>
              <a:rPr lang="es-EC" sz="1400" dirty="0">
                <a:solidFill>
                  <a:srgbClr val="002060"/>
                </a:solidFill>
                <a:ea typeface="Batang" panose="02030600000101010101" pitchFamily="18" charset="-127"/>
              </a:rPr>
              <a:t>. </a:t>
            </a:r>
            <a:endParaRPr lang="es-EC" sz="1400" dirty="0">
              <a:solidFill>
                <a:srgbClr val="002060"/>
              </a:solidFill>
              <a:ea typeface="Batang" panose="02030600000101010101" pitchFamily="18" charset="-127"/>
            </a:endParaRPr>
          </a:p>
          <a:p>
            <a:pPr marL="0" indent="0" algn="just" eaLnBrk="1" hangingPunct="1">
              <a:buNone/>
              <a:defRPr/>
            </a:pPr>
            <a:r>
              <a:rPr lang="es-EC" sz="1400" dirty="0">
                <a:solidFill>
                  <a:srgbClr val="002060"/>
                </a:solidFill>
                <a:ea typeface="Batang" panose="02030600000101010101" pitchFamily="18" charset="-127"/>
              </a:rPr>
              <a:t>Asistentes: 250 personas aprox.</a:t>
            </a:r>
            <a:endParaRPr lang="es-EC" sz="1400" dirty="0">
              <a:solidFill>
                <a:srgbClr val="002060"/>
              </a:solidFill>
              <a:ea typeface="Batang" panose="02030600000101010101" pitchFamily="18" charset="-127"/>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2821" y="925535"/>
            <a:ext cx="7930737" cy="1946305"/>
          </a:xfrm>
          <a:prstGeom prst="rect">
            <a:avLst/>
          </a:prstGeom>
        </p:spPr>
      </p:pic>
      <p:pic>
        <p:nvPicPr>
          <p:cNvPr id="16" name="Imagen 15"/>
          <p:cNvPicPr>
            <a:picLocks noChangeAspect="1"/>
          </p:cNvPicPr>
          <p:nvPr/>
        </p:nvPicPr>
        <p:blipFill>
          <a:blip r:embed="rId3"/>
          <a:stretch>
            <a:fillRect/>
          </a:stretch>
        </p:blipFill>
        <p:spPr>
          <a:xfrm>
            <a:off x="2721595" y="3846458"/>
            <a:ext cx="2861769" cy="671676"/>
          </a:xfrm>
          <a:prstGeom prst="rect">
            <a:avLst/>
          </a:prstGeom>
        </p:spPr>
      </p:pic>
      <p:sp>
        <p:nvSpPr>
          <p:cNvPr id="3" name="Rectángulo 2"/>
          <p:cNvSpPr/>
          <p:nvPr/>
        </p:nvSpPr>
        <p:spPr>
          <a:xfrm>
            <a:off x="7293543" y="5447588"/>
            <a:ext cx="2434107" cy="954107"/>
          </a:xfrm>
          <a:prstGeom prst="rect">
            <a:avLst/>
          </a:prstGeom>
        </p:spPr>
        <p:txBody>
          <a:bodyPr wrap="square">
            <a:spAutoFit/>
          </a:bodyPr>
          <a:lstStyle/>
          <a:p>
            <a:pPr algn="just">
              <a:spcBef>
                <a:spcPct val="20000"/>
              </a:spcBef>
              <a:defRPr/>
            </a:pPr>
            <a:r>
              <a:rPr lang="es-EC" sz="1400" dirty="0">
                <a:solidFill>
                  <a:srgbClr val="002060"/>
                </a:solidFill>
                <a:ea typeface="Batang" panose="02030600000101010101" pitchFamily="18" charset="-127"/>
              </a:rPr>
              <a:t>Seguimiento a la Capacitación técnica sobre producto gastronómico sostenible en la Comunidad de Yunguilla </a:t>
            </a:r>
          </a:p>
        </p:txBody>
      </p:sp>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3670" y="3936820"/>
            <a:ext cx="2133173" cy="1399895"/>
          </a:xfrm>
          <a:prstGeom prst="rect">
            <a:avLst/>
          </a:prstGeom>
        </p:spPr>
      </p:pic>
    </p:spTree>
    <p:extLst>
      <p:ext uri="{BB962C8B-B14F-4D97-AF65-F5344CB8AC3E}">
        <p14:creationId xmlns:p14="http://schemas.microsoft.com/office/powerpoint/2010/main" val="111517248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ítulo 1"/>
          <p:cNvSpPr>
            <a:spLocks noGrp="1"/>
          </p:cNvSpPr>
          <p:nvPr>
            <p:ph type="title"/>
          </p:nvPr>
        </p:nvSpPr>
        <p:spPr>
          <a:xfrm>
            <a:off x="1521600" y="692024"/>
            <a:ext cx="8280400" cy="734637"/>
          </a:xfrm>
        </p:spPr>
        <p:txBody>
          <a:bodyPr>
            <a:noAutofit/>
          </a:bodyPr>
          <a:lstStyle/>
          <a:p>
            <a:r>
              <a:rPr lang="es-EC" altLang="es-EC" sz="3200" b="1" dirty="0">
                <a:solidFill>
                  <a:srgbClr val="002060"/>
                </a:solidFill>
                <a:latin typeface="Batang" panose="02030600000101010101" pitchFamily="18" charset="-127"/>
                <a:ea typeface="Batang" panose="02030600000101010101" pitchFamily="18" charset="-127"/>
              </a:rPr>
              <a:t>Mesas De Trabajo Centro Histórico</a:t>
            </a:r>
            <a:endParaRPr lang="es-EC" altLang="es-EC" sz="3200" b="1" dirty="0">
              <a:solidFill>
                <a:srgbClr val="002060"/>
              </a:solidFill>
              <a:latin typeface="Batang" panose="02030600000101010101" pitchFamily="18" charset="-127"/>
              <a:ea typeface="Batang" panose="02030600000101010101" pitchFamily="18" charset="-127"/>
            </a:endParaRPr>
          </a:p>
        </p:txBody>
      </p:sp>
      <p:sp>
        <p:nvSpPr>
          <p:cNvPr id="2051" name="Marcador de contenido 2"/>
          <p:cNvSpPr>
            <a:spLocks noGrp="1"/>
          </p:cNvSpPr>
          <p:nvPr>
            <p:ph idx="1"/>
          </p:nvPr>
        </p:nvSpPr>
        <p:spPr>
          <a:xfrm>
            <a:off x="4944820" y="1767255"/>
            <a:ext cx="4444743" cy="1719428"/>
          </a:xfrm>
        </p:spPr>
        <p:txBody>
          <a:bodyPr>
            <a:normAutofit/>
          </a:bodyPr>
          <a:lstStyle/>
          <a:p>
            <a:pPr marL="0" indent="0">
              <a:buNone/>
            </a:pPr>
            <a:r>
              <a:rPr lang="es-EC" altLang="es-EC" sz="2400" b="1" dirty="0">
                <a:solidFill>
                  <a:srgbClr val="002060"/>
                </a:solidFill>
                <a:latin typeface="Batang" panose="02030600000101010101" pitchFamily="18" charset="-127"/>
                <a:ea typeface="Batang" panose="02030600000101010101" pitchFamily="18" charset="-127"/>
              </a:rPr>
              <a:t>Participación en mesas de trabajo con el eje Economía como aporte al Plan Integral del Centro Histórico</a:t>
            </a:r>
          </a:p>
          <a:p>
            <a:pPr marL="0" indent="0" algn="ctr">
              <a:buNone/>
            </a:pPr>
            <a:endParaRPr lang="es-EC" altLang="es-EC" sz="3000" b="1" dirty="0">
              <a:solidFill>
                <a:srgbClr val="002060"/>
              </a:solidFill>
              <a:latin typeface="Batang" panose="02030600000101010101" pitchFamily="18" charset="-127"/>
              <a:ea typeface="Batang" panose="02030600000101010101" pitchFamily="18" charset="-127"/>
            </a:endParaRPr>
          </a:p>
        </p:txBody>
      </p:sp>
      <p:sp>
        <p:nvSpPr>
          <p:cNvPr id="9" name="2 Marcador de contenido"/>
          <p:cNvSpPr txBox="1">
            <a:spLocks/>
          </p:cNvSpPr>
          <p:nvPr/>
        </p:nvSpPr>
        <p:spPr bwMode="auto">
          <a:xfrm>
            <a:off x="1363625" y="5369635"/>
            <a:ext cx="9144000" cy="103300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a:spcBef>
                <a:spcPct val="20000"/>
              </a:spcBef>
              <a:defRPr/>
            </a:pPr>
            <a:r>
              <a:rPr lang="es-EC" sz="2000" b="1" dirty="0">
                <a:solidFill>
                  <a:schemeClr val="bg1"/>
                </a:solidFill>
                <a:latin typeface="Arial" charset="0"/>
                <a:ea typeface="Batang" panose="02030600000101010101" pitchFamily="18" charset="-127"/>
                <a:cs typeface="Arial" charset="0"/>
              </a:rPr>
              <a:t>Asistencia a 2 mesas de trabajo con  los barrios, La Loma, San Marcos, San Sebastián y La Recoleta</a:t>
            </a:r>
            <a:r>
              <a:rPr lang="es-EC" sz="2000" b="1" dirty="0">
                <a:solidFill>
                  <a:schemeClr val="bg1"/>
                </a:solidFill>
                <a:latin typeface="Arial" charset="0"/>
                <a:ea typeface="Batang" panose="02030600000101010101" pitchFamily="18" charset="-127"/>
                <a:cs typeface="Arial" charset="0"/>
              </a:rPr>
              <a:t>.</a:t>
            </a:r>
          </a:p>
          <a:p>
            <a:pPr algn="ctr">
              <a:spcBef>
                <a:spcPct val="20000"/>
              </a:spcBef>
              <a:defRPr/>
            </a:pPr>
            <a:r>
              <a:rPr lang="es-EC" sz="2000" b="1" dirty="0">
                <a:solidFill>
                  <a:schemeClr val="bg1"/>
                </a:solidFill>
                <a:latin typeface="Arial" charset="0"/>
                <a:ea typeface="Batang" panose="02030600000101010101" pitchFamily="18" charset="-127"/>
                <a:cs typeface="Arial" charset="0"/>
              </a:rPr>
              <a:t>Asistencia de 5 establecimientos a la reunión </a:t>
            </a:r>
            <a:r>
              <a:rPr lang="es-EC" sz="2000" b="1" dirty="0">
                <a:solidFill>
                  <a:schemeClr val="bg1"/>
                </a:solidFill>
                <a:latin typeface="Arial" charset="0"/>
                <a:ea typeface="Batang" panose="02030600000101010101" pitchFamily="18" charset="-127"/>
                <a:cs typeface="Arial" charset="0"/>
              </a:rPr>
              <a:t>de </a:t>
            </a:r>
            <a:r>
              <a:rPr lang="es-EC" sz="2000" b="1" dirty="0" err="1">
                <a:solidFill>
                  <a:schemeClr val="bg1"/>
                </a:solidFill>
                <a:latin typeface="Arial" charset="0"/>
                <a:ea typeface="Batang" panose="02030600000101010101" pitchFamily="18" charset="-127"/>
                <a:cs typeface="Arial" charset="0"/>
              </a:rPr>
              <a:t>peatonización</a:t>
            </a:r>
            <a:r>
              <a:rPr lang="es-EC" sz="2000" b="1" dirty="0">
                <a:solidFill>
                  <a:schemeClr val="bg1"/>
                </a:solidFill>
                <a:latin typeface="Arial" charset="0"/>
                <a:ea typeface="Batang" panose="02030600000101010101" pitchFamily="18" charset="-127"/>
                <a:cs typeface="Arial" charset="0"/>
              </a:rPr>
              <a:t>.</a:t>
            </a:r>
            <a:endParaRPr lang="es-EC" sz="2000" b="1" dirty="0">
              <a:solidFill>
                <a:schemeClr val="bg1"/>
              </a:solidFill>
              <a:latin typeface="Arial" charset="0"/>
              <a:ea typeface="Batang" panose="02030600000101010101" pitchFamily="18" charset="-127"/>
              <a:cs typeface="Arial" charset="0"/>
            </a:endParaRPr>
          </a:p>
        </p:txBody>
      </p:sp>
      <p:sp>
        <p:nvSpPr>
          <p:cNvPr id="2055" name="AutoShape 2" descr="https://mail.quito-turismo.gob.ec/service/home/~/?auth=co&amp;loc=es&amp;id=25112&amp;part=2"/>
          <p:cNvSpPr>
            <a:spLocks noChangeAspect="1" noChangeArrowheads="1"/>
          </p:cNvSpPr>
          <p:nvPr/>
        </p:nvSpPr>
        <p:spPr bwMode="auto">
          <a:xfrm>
            <a:off x="1679576" y="-4052888"/>
            <a:ext cx="6334125" cy="8448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s-EC" altLang="es-EC" sz="1800">
              <a:latin typeface="Arial" panose="020B0604020202020204" pitchFamily="34" charset="0"/>
            </a:endParaRPr>
          </a:p>
        </p:txBody>
      </p:sp>
      <p:sp>
        <p:nvSpPr>
          <p:cNvPr id="2056" name="AutoShape 4" descr="https://mail.quito-turismo.gob.ec/service/home/~/?auth=co&amp;loc=es&amp;id=25112&amp;part=2"/>
          <p:cNvSpPr>
            <a:spLocks noChangeAspect="1" noChangeArrowheads="1"/>
          </p:cNvSpPr>
          <p:nvPr/>
        </p:nvSpPr>
        <p:spPr bwMode="auto">
          <a:xfrm>
            <a:off x="1679576" y="-4052888"/>
            <a:ext cx="6334125" cy="8448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s-EC" altLang="es-EC" sz="1800">
              <a:latin typeface="Arial" panose="020B0604020202020204" pitchFamily="34" charset="0"/>
            </a:endParaRPr>
          </a:p>
        </p:txBody>
      </p:sp>
      <p:sp>
        <p:nvSpPr>
          <p:cNvPr id="11" name="Marcador de contenido 2"/>
          <p:cNvSpPr txBox="1">
            <a:spLocks/>
          </p:cNvSpPr>
          <p:nvPr/>
        </p:nvSpPr>
        <p:spPr>
          <a:xfrm>
            <a:off x="7067551" y="1419226"/>
            <a:ext cx="3205163" cy="2562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s-EC" altLang="es-EC" sz="2300" b="1" dirty="0">
              <a:solidFill>
                <a:srgbClr val="002060"/>
              </a:solidFill>
              <a:latin typeface="Arial" panose="020B0604020202020204" pitchFamily="34" charset="0"/>
              <a:ea typeface="Batang" panose="02030600000101010101" pitchFamily="18" charset="-127"/>
              <a:cs typeface="Arial" panose="020B0604020202020204" pitchFamily="34" charset="0"/>
            </a:endParaRPr>
          </a:p>
        </p:txBody>
      </p:sp>
      <p:sp>
        <p:nvSpPr>
          <p:cNvPr id="13" name="Marcador de contenido 2"/>
          <p:cNvSpPr txBox="1">
            <a:spLocks/>
          </p:cNvSpPr>
          <p:nvPr/>
        </p:nvSpPr>
        <p:spPr>
          <a:xfrm>
            <a:off x="4944819" y="3711339"/>
            <a:ext cx="4676564" cy="1385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C" altLang="es-EC" sz="2300" b="1" dirty="0">
                <a:solidFill>
                  <a:srgbClr val="002060"/>
                </a:solidFill>
                <a:latin typeface="Batang" panose="02030600000101010101" pitchFamily="18" charset="-127"/>
                <a:ea typeface="Batang" panose="02030600000101010101" pitchFamily="18" charset="-127"/>
                <a:cs typeface="Arial" panose="020B0604020202020204" pitchFamily="34" charset="0"/>
              </a:rPr>
              <a:t>Socialización de la </a:t>
            </a:r>
            <a:r>
              <a:rPr lang="es-EC" altLang="es-EC" sz="2300" b="1" dirty="0" err="1">
                <a:solidFill>
                  <a:srgbClr val="002060"/>
                </a:solidFill>
                <a:latin typeface="Batang" panose="02030600000101010101" pitchFamily="18" charset="-127"/>
                <a:ea typeface="Batang" panose="02030600000101010101" pitchFamily="18" charset="-127"/>
                <a:cs typeface="Arial" panose="020B0604020202020204" pitchFamily="34" charset="0"/>
              </a:rPr>
              <a:t>peatonización</a:t>
            </a:r>
            <a:r>
              <a:rPr lang="es-EC" altLang="es-EC" sz="2300" b="1" dirty="0">
                <a:solidFill>
                  <a:srgbClr val="002060"/>
                </a:solidFill>
                <a:latin typeface="Batang" panose="02030600000101010101" pitchFamily="18" charset="-127"/>
                <a:ea typeface="Batang" panose="02030600000101010101" pitchFamily="18" charset="-127"/>
                <a:cs typeface="Arial" panose="020B0604020202020204" pitchFamily="34" charset="0"/>
              </a:rPr>
              <a:t> con  establecimientos de la calle García Moreno</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3819" y="1620818"/>
            <a:ext cx="2105825" cy="3142286"/>
          </a:xfrm>
          <a:prstGeom prst="rect">
            <a:avLst/>
          </a:prstGeom>
        </p:spPr>
      </p:pic>
    </p:spTree>
    <p:extLst>
      <p:ext uri="{BB962C8B-B14F-4D97-AF65-F5344CB8AC3E}">
        <p14:creationId xmlns:p14="http://schemas.microsoft.com/office/powerpoint/2010/main" val="306723777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3215680" y="1700808"/>
            <a:ext cx="5867400" cy="3136900"/>
          </a:xfrm>
          <a:prstGeom prst="rect">
            <a:avLst/>
          </a:prstGeom>
          <a:noFill/>
          <a:ln w="9360" cap="sq">
            <a:solidFill>
              <a:srgbClr val="4F81BD"/>
            </a:solidFill>
            <a:rou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defTabSz="-635">
              <a:lnSpc>
                <a:spcPct val="84000"/>
              </a:lnSpc>
              <a:spcBef>
                <a:spcPts val="1425"/>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800">
                <a:solidFill>
                  <a:srgbClr val="000000"/>
                </a:solidFill>
                <a:latin typeface="Arial" panose="020B0604020202020204" pitchFamily="34" charset="0"/>
                <a:cs typeface="DejaVu Sans" panose="020B0603030804020204" pitchFamily="34" charset="0"/>
              </a:defRPr>
            </a:lvl1pPr>
            <a:lvl2pPr defTabSz="-635">
              <a:lnSpc>
                <a:spcPct val="84000"/>
              </a:lnSpc>
              <a:spcBef>
                <a:spcPts val="114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2pPr>
            <a:lvl3pPr defTabSz="-635">
              <a:lnSpc>
                <a:spcPct val="84000"/>
              </a:lnSpc>
              <a:spcBef>
                <a:spcPts val="85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cs typeface="DejaVu Sans" panose="020B0603030804020204" pitchFamily="34" charset="0"/>
              </a:defRPr>
            </a:lvl3pPr>
            <a:lvl4pPr defTabSz="-635">
              <a:lnSpc>
                <a:spcPct val="84000"/>
              </a:lnSpc>
              <a:spcBef>
                <a:spcPts val="575"/>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a:solidFill>
                  <a:srgbClr val="000000"/>
                </a:solidFill>
                <a:latin typeface="Arial" panose="020B0604020202020204" pitchFamily="34" charset="0"/>
                <a:cs typeface="DejaVu Sans" panose="020B0603030804020204" pitchFamily="34" charset="0"/>
              </a:defRPr>
            </a:lvl4pPr>
            <a:lvl5pPr defTabSz="-635">
              <a:lnSpc>
                <a:spcPct val="84000"/>
              </a:lnSpc>
              <a:spcBef>
                <a:spcPts val="290"/>
              </a:spcBef>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5pPr>
            <a:lvl6pPr marL="25146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6pPr>
            <a:lvl7pPr marL="29718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7pPr>
            <a:lvl8pPr marL="34290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8pPr>
            <a:lvl9pPr marL="3886200" indent="-228600" defTabSz="448945" eaLnBrk="0" fontAlgn="base" hangingPunct="0">
              <a:lnSpc>
                <a:spcPct val="84000"/>
              </a:lnSpc>
              <a:spcBef>
                <a:spcPts val="290"/>
              </a:spcBef>
              <a:spcAft>
                <a:spcPct val="0"/>
              </a:spcAft>
              <a:buClr>
                <a:srgbClr val="000000"/>
              </a:buClr>
              <a:buSzPct val="100000"/>
              <a:buFont typeface="Times New Roman" panose="02020603050405020304" pitchFamily="18" charset="0"/>
              <a:tabLst>
                <a:tab pos="0" algn="l"/>
                <a:tab pos="447675" algn="l"/>
                <a:tab pos="896620" algn="l"/>
                <a:tab pos="1346200" algn="l"/>
                <a:tab pos="1795145" algn="l"/>
                <a:tab pos="2244725" algn="l"/>
                <a:tab pos="2693670" algn="l"/>
                <a:tab pos="3143250" algn="l"/>
                <a:tab pos="3592195" algn="l"/>
                <a:tab pos="4041775" algn="l"/>
                <a:tab pos="4490720" algn="l"/>
                <a:tab pos="4940300" algn="l"/>
                <a:tab pos="5389245" algn="l"/>
                <a:tab pos="5838825" algn="l"/>
                <a:tab pos="6287770" algn="l"/>
                <a:tab pos="6737350" algn="l"/>
                <a:tab pos="7186295" algn="l"/>
                <a:tab pos="7635875" algn="l"/>
                <a:tab pos="8084820" algn="l"/>
                <a:tab pos="8534400" algn="l"/>
                <a:tab pos="8983345" algn="l"/>
              </a:tabLst>
              <a:defRPr sz="2000">
                <a:solidFill>
                  <a:srgbClr val="000000"/>
                </a:solidFill>
                <a:latin typeface="Arial" panose="020B0604020202020204" pitchFamily="34" charset="0"/>
                <a:cs typeface="DejaVu Sans" panose="020B0603030804020204" pitchFamily="34" charset="0"/>
              </a:defRPr>
            </a:lvl9pPr>
          </a:lstStyle>
          <a:p>
            <a:pPr algn="ctr" eaLnBrk="1" hangingPunct="1">
              <a:lnSpc>
                <a:spcPct val="100000"/>
              </a:lnSpc>
              <a:spcBef>
                <a:spcPct val="0"/>
              </a:spcBef>
              <a:buClrTx/>
              <a:buFontTx/>
              <a:buNone/>
            </a:pPr>
            <a:r>
              <a:rPr lang="es-EC" altLang="es-EC" sz="4800" b="1" dirty="0">
                <a:latin typeface="Calibri" panose="020F0502020204030204" pitchFamily="34" charset="0"/>
              </a:rPr>
              <a:t>Gestión </a:t>
            </a:r>
          </a:p>
          <a:p>
            <a:pPr algn="ctr" eaLnBrk="1" hangingPunct="1">
              <a:lnSpc>
                <a:spcPct val="100000"/>
              </a:lnSpc>
              <a:spcBef>
                <a:spcPct val="0"/>
              </a:spcBef>
              <a:buClrTx/>
              <a:buFontTx/>
              <a:buNone/>
            </a:pPr>
            <a:r>
              <a:rPr lang="es-EC" altLang="es-EC" sz="4800" b="1" dirty="0">
                <a:latin typeface="Calibri" panose="020F0502020204030204" pitchFamily="34" charset="0"/>
              </a:rPr>
              <a:t>CALIDAD</a:t>
            </a:r>
            <a:endParaRPr lang="es-EC" altLang="es-EC" sz="4800" b="1" dirty="0">
              <a:latin typeface="Calibri" panose="020F0502020204030204" pitchFamily="34" charset="0"/>
            </a:endParaRPr>
          </a:p>
          <a:p>
            <a:pPr algn="ctr" eaLnBrk="1" hangingPunct="1">
              <a:lnSpc>
                <a:spcPct val="100000"/>
              </a:lnSpc>
              <a:spcBef>
                <a:spcPct val="0"/>
              </a:spcBef>
              <a:buClrTx/>
              <a:buFontTx/>
              <a:buNone/>
            </a:pPr>
            <a:r>
              <a:rPr lang="es-EC" altLang="es-EC" sz="4800" b="1" dirty="0">
                <a:latin typeface="Calibri" panose="020F0502020204030204" pitchFamily="34" charset="0"/>
              </a:rPr>
              <a:t>2017</a:t>
            </a:r>
            <a:endParaRPr lang="es-EC" altLang="es-EC" sz="4800" b="1" dirty="0">
              <a:latin typeface="Calibri" panose="020F0502020204030204" pitchFamily="34" charset="0"/>
            </a:endParaRPr>
          </a:p>
        </p:txBody>
      </p:sp>
      <p:sp>
        <p:nvSpPr>
          <p:cNvPr id="3" name="Rectángulo 2"/>
          <p:cNvSpPr/>
          <p:nvPr/>
        </p:nvSpPr>
        <p:spPr>
          <a:xfrm>
            <a:off x="1688627" y="6255547"/>
            <a:ext cx="1940980"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ctr"/>
            <a:r>
              <a:rPr lang="es-EC" dirty="0" smtClean="0"/>
              <a:t>CLÚTER </a:t>
            </a:r>
            <a:r>
              <a:rPr lang="es-EC" dirty="0"/>
              <a:t>TURÍSTICO</a:t>
            </a:r>
          </a:p>
        </p:txBody>
      </p:sp>
    </p:spTree>
    <p:extLst>
      <p:ext uri="{BB962C8B-B14F-4D97-AF65-F5344CB8AC3E}">
        <p14:creationId xmlns:p14="http://schemas.microsoft.com/office/powerpoint/2010/main" val="1704207531"/>
      </p:ext>
    </p:extLst>
  </p:cSld>
  <p:clrMapOvr>
    <a:masterClrMapping/>
  </p:clrMapOvr>
  <p:transition spd="med"/>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txBox="1">
            <a:spLocks/>
          </p:cNvSpPr>
          <p:nvPr/>
        </p:nvSpPr>
        <p:spPr bwMode="auto">
          <a:xfrm>
            <a:off x="6330280" y="1844824"/>
            <a:ext cx="3942184" cy="39604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r>
              <a:rPr lang="es-EC" sz="2000" dirty="0"/>
              <a:t>Con la finalidad de analizar </a:t>
            </a:r>
            <a:r>
              <a:rPr lang="es-EC" sz="2000" dirty="0"/>
              <a:t>y mejorar los beneficios otorgados por parte de Quito Turismo a los establecimientos turísticos que cuentan con el Distintivo </a:t>
            </a:r>
            <a:r>
              <a:rPr lang="es-EC" sz="2000" dirty="0"/>
              <a:t>Q, se aplicó una encuesta a:</a:t>
            </a:r>
          </a:p>
          <a:p>
            <a:pPr lvl="0" algn="ctr"/>
            <a:endParaRPr lang="es-EC" sz="2000" dirty="0">
              <a:latin typeface="Calibri" pitchFamily="34" charset="0"/>
            </a:endParaRPr>
          </a:p>
          <a:p>
            <a:pPr lvl="0" algn="ctr"/>
            <a:r>
              <a:rPr lang="es-EC" sz="2000" dirty="0"/>
              <a:t>55 establecimientos de Alojamiento</a:t>
            </a:r>
          </a:p>
          <a:p>
            <a:pPr lvl="0" algn="ctr"/>
            <a:r>
              <a:rPr lang="es-EC" sz="2000" dirty="0"/>
              <a:t>151 establecimientos de Alimentos y Bebidas</a:t>
            </a:r>
          </a:p>
          <a:p>
            <a:pPr lvl="0" algn="ctr"/>
            <a:endParaRPr lang="es-EC" sz="2000" dirty="0">
              <a:latin typeface="Calibri" pitchFamily="34" charset="0"/>
            </a:endParaRPr>
          </a:p>
        </p:txBody>
      </p:sp>
      <p:sp>
        <p:nvSpPr>
          <p:cNvPr id="5" name="2 Marcador de contenido"/>
          <p:cNvSpPr txBox="1">
            <a:spLocks/>
          </p:cNvSpPr>
          <p:nvPr/>
        </p:nvSpPr>
        <p:spPr bwMode="auto">
          <a:xfrm>
            <a:off x="3359696" y="5877272"/>
            <a:ext cx="7128792" cy="648072"/>
          </a:xfrm>
          <a:prstGeom prst="rect">
            <a:avLst/>
          </a:prstGeom>
          <a:solidFill>
            <a:srgbClr val="0070C0"/>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C" sz="2400" dirty="0">
                <a:solidFill>
                  <a:srgbClr val="FFFFFF"/>
                </a:solidFill>
              </a:rPr>
              <a:t>Se receptaron un total de 62 respuestas </a:t>
            </a:r>
            <a:endParaRPr lang="es-EC" sz="2400" dirty="0">
              <a:solidFill>
                <a:srgbClr val="FFFFFF"/>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796" t="-1518" r="22491" b="5957"/>
          <a:stretch/>
        </p:blipFill>
        <p:spPr bwMode="auto">
          <a:xfrm>
            <a:off x="2037456" y="1340768"/>
            <a:ext cx="3842520" cy="432048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1 Título"/>
          <p:cNvSpPr txBox="1">
            <a:spLocks/>
          </p:cNvSpPr>
          <p:nvPr/>
        </p:nvSpPr>
        <p:spPr bwMode="auto">
          <a:xfrm>
            <a:off x="2964160" y="407422"/>
            <a:ext cx="6156176" cy="64531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C" sz="3600" b="1" dirty="0">
                <a:solidFill>
                  <a:schemeClr val="tx1">
                    <a:lumMod val="95000"/>
                    <a:lumOff val="5000"/>
                  </a:schemeClr>
                </a:solidFill>
                <a:latin typeface="+mj-lt"/>
                <a:ea typeface="+mj-ea"/>
                <a:cs typeface="+mj-cs"/>
              </a:rPr>
              <a:t>Distintivo Q </a:t>
            </a:r>
            <a:br>
              <a:rPr lang="es-EC" sz="3600" b="1" dirty="0">
                <a:solidFill>
                  <a:schemeClr val="tx1">
                    <a:lumMod val="95000"/>
                    <a:lumOff val="5000"/>
                  </a:schemeClr>
                </a:solidFill>
                <a:latin typeface="+mj-lt"/>
                <a:ea typeface="+mj-ea"/>
                <a:cs typeface="+mj-cs"/>
              </a:rPr>
            </a:br>
            <a:r>
              <a:rPr lang="es-EC" sz="3600" b="1" dirty="0">
                <a:solidFill>
                  <a:schemeClr val="tx1">
                    <a:lumMod val="95000"/>
                    <a:lumOff val="5000"/>
                  </a:schemeClr>
                </a:solidFill>
                <a:latin typeface="+mj-lt"/>
                <a:ea typeface="+mj-ea"/>
                <a:cs typeface="+mj-cs"/>
              </a:rPr>
              <a:t>a la Calidad Turística </a:t>
            </a:r>
            <a:endParaRPr lang="es-EC" sz="3600" b="1" i="1" dirty="0">
              <a:solidFill>
                <a:schemeClr val="tx1">
                  <a:lumMod val="95000"/>
                  <a:lumOff val="5000"/>
                </a:schemeClr>
              </a:solidFill>
              <a:latin typeface="+mj-lt"/>
              <a:ea typeface="+mj-ea"/>
              <a:cs typeface="+mj-cs"/>
            </a:endParaRPr>
          </a:p>
        </p:txBody>
      </p:sp>
    </p:spTree>
    <p:extLst>
      <p:ext uri="{BB962C8B-B14F-4D97-AF65-F5344CB8AC3E}">
        <p14:creationId xmlns:p14="http://schemas.microsoft.com/office/powerpoint/2010/main" val="137653260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txBox="1">
            <a:spLocks/>
          </p:cNvSpPr>
          <p:nvPr/>
        </p:nvSpPr>
        <p:spPr bwMode="auto">
          <a:xfrm>
            <a:off x="6168008" y="1340768"/>
            <a:ext cx="4352326" cy="23042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r>
              <a:rPr lang="es-EC" sz="2000" dirty="0"/>
              <a:t>Charlas a establecimientos participantes en obtener el Distintivo Q con el apoyo de entidades públicas en temas de: </a:t>
            </a:r>
          </a:p>
          <a:p>
            <a:pPr lvl="0" algn="ctr"/>
            <a:endParaRPr lang="es-EC" sz="2000" dirty="0"/>
          </a:p>
          <a:p>
            <a:pPr marL="342900" indent="-342900">
              <a:buFontTx/>
              <a:buChar char="-"/>
            </a:pPr>
            <a:r>
              <a:rPr lang="es-EC" sz="2000" dirty="0">
                <a:latin typeface="Calibri" pitchFamily="34" charset="0"/>
              </a:rPr>
              <a:t>Salud y Seguridad Ocupacional (Ministerio de Trabajo.</a:t>
            </a:r>
          </a:p>
          <a:p>
            <a:pPr marL="342900" indent="-342900">
              <a:buFontTx/>
              <a:buChar char="-"/>
            </a:pPr>
            <a:r>
              <a:rPr lang="es-EC" sz="2000" dirty="0">
                <a:latin typeface="Calibri" pitchFamily="34" charset="0"/>
              </a:rPr>
              <a:t>Prevención contra incendios (Cuerpo de bomberos de Quito)</a:t>
            </a:r>
          </a:p>
          <a:p>
            <a:pPr marL="342900" indent="-342900">
              <a:buFontTx/>
              <a:buChar char="-"/>
            </a:pPr>
            <a:r>
              <a:rPr lang="es-EC" sz="2000" dirty="0">
                <a:latin typeface="Calibri" pitchFamily="34" charset="0"/>
              </a:rPr>
              <a:t>Buenas Prácticas de Manufactura (Ministerio de Salud)</a:t>
            </a:r>
          </a:p>
          <a:p>
            <a:pPr marL="342900" indent="-342900">
              <a:buFontTx/>
              <a:buChar char="-"/>
            </a:pPr>
            <a:r>
              <a:rPr lang="es-EC" sz="2000" dirty="0">
                <a:latin typeface="Calibri" pitchFamily="34" charset="0"/>
              </a:rPr>
              <a:t> Buenas Prácticas Ambientales (Secretaría del Ambiente).</a:t>
            </a:r>
            <a:endParaRPr lang="es-EC" sz="2000" dirty="0">
              <a:latin typeface="Calibri" pitchFamily="34" charset="0"/>
            </a:endParaRPr>
          </a:p>
        </p:txBody>
      </p:sp>
      <p:sp>
        <p:nvSpPr>
          <p:cNvPr id="5" name="2 Marcador de contenido"/>
          <p:cNvSpPr txBox="1">
            <a:spLocks/>
          </p:cNvSpPr>
          <p:nvPr/>
        </p:nvSpPr>
        <p:spPr bwMode="auto">
          <a:xfrm>
            <a:off x="3359696" y="5445224"/>
            <a:ext cx="7128792" cy="1010167"/>
          </a:xfrm>
          <a:prstGeom prst="rect">
            <a:avLst/>
          </a:prstGeom>
          <a:solidFill>
            <a:srgbClr val="0070C0"/>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a:r>
              <a:rPr lang="es-EC" sz="2400" dirty="0">
                <a:solidFill>
                  <a:srgbClr val="FFFFFF"/>
                </a:solidFill>
              </a:rPr>
              <a:t>Se contó con la participación de 60 participantes representantes de los sectores de alojamiento, tour operadores, alimentos &amp; bebidas. </a:t>
            </a:r>
            <a:endParaRPr lang="es-EC" sz="2400" dirty="0"/>
          </a:p>
        </p:txBody>
      </p:sp>
      <p:sp>
        <p:nvSpPr>
          <p:cNvPr id="9" name="1 Título"/>
          <p:cNvSpPr txBox="1">
            <a:spLocks/>
          </p:cNvSpPr>
          <p:nvPr/>
        </p:nvSpPr>
        <p:spPr bwMode="auto">
          <a:xfrm>
            <a:off x="2964160" y="407422"/>
            <a:ext cx="6156176" cy="64531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C" sz="3600" b="1" dirty="0">
                <a:solidFill>
                  <a:schemeClr val="tx1">
                    <a:lumMod val="95000"/>
                    <a:lumOff val="5000"/>
                  </a:schemeClr>
                </a:solidFill>
                <a:latin typeface="+mj-lt"/>
                <a:ea typeface="+mj-ea"/>
                <a:cs typeface="+mj-cs"/>
              </a:rPr>
              <a:t>Distintivo Q </a:t>
            </a:r>
            <a:br>
              <a:rPr lang="es-EC" sz="3600" b="1" dirty="0">
                <a:solidFill>
                  <a:schemeClr val="tx1">
                    <a:lumMod val="95000"/>
                    <a:lumOff val="5000"/>
                  </a:schemeClr>
                </a:solidFill>
                <a:latin typeface="+mj-lt"/>
                <a:ea typeface="+mj-ea"/>
                <a:cs typeface="+mj-cs"/>
              </a:rPr>
            </a:br>
            <a:r>
              <a:rPr lang="es-EC" sz="3600" b="1" dirty="0">
                <a:solidFill>
                  <a:schemeClr val="tx1">
                    <a:lumMod val="95000"/>
                    <a:lumOff val="5000"/>
                  </a:schemeClr>
                </a:solidFill>
                <a:latin typeface="+mj-lt"/>
                <a:ea typeface="+mj-ea"/>
                <a:cs typeface="+mj-cs"/>
              </a:rPr>
              <a:t>a la Calidad Turística </a:t>
            </a:r>
            <a:endParaRPr lang="es-EC" sz="3600" b="1" i="1" dirty="0">
              <a:solidFill>
                <a:schemeClr val="tx1">
                  <a:lumMod val="95000"/>
                  <a:lumOff val="5000"/>
                </a:schemeClr>
              </a:solidFill>
              <a:latin typeface="+mj-lt"/>
              <a:ea typeface="+mj-ea"/>
              <a:cs typeface="+mj-cs"/>
            </a:endParaRPr>
          </a:p>
        </p:txBody>
      </p:sp>
      <p:pic>
        <p:nvPicPr>
          <p:cNvPr id="7" name="6 Imagen" descr="C:\Users\PTACURI\Desktop\RESPALDOS PTACURI\Archivos 2017\Distintivo Q\Talleres de capacitación Distintivo Q\FOTOS CHARLAS\IMG_106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596" y="1844824"/>
            <a:ext cx="4032448" cy="3024336"/>
          </a:xfrm>
          <a:prstGeom prst="rect">
            <a:avLst/>
          </a:prstGeom>
          <a:noFill/>
          <a:ln>
            <a:noFill/>
          </a:ln>
        </p:spPr>
      </p:pic>
    </p:spTree>
    <p:extLst>
      <p:ext uri="{BB962C8B-B14F-4D97-AF65-F5344CB8AC3E}">
        <p14:creationId xmlns:p14="http://schemas.microsoft.com/office/powerpoint/2010/main" val="397960338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txBox="1">
            <a:spLocks/>
          </p:cNvSpPr>
          <p:nvPr/>
        </p:nvSpPr>
        <p:spPr bwMode="auto">
          <a:xfrm>
            <a:off x="6168008" y="2420888"/>
            <a:ext cx="4352326" cy="23042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r>
              <a:rPr lang="es-EC" sz="2000" dirty="0"/>
              <a:t>Socialización de la Norma de Calidad Turística para el Distintivo Q para las actividades de alojamiento, alimentos &amp; bebidas a establecimientos participantes en obtener dicho reconocimiento. </a:t>
            </a:r>
            <a:endParaRPr lang="es-EC" sz="2000" dirty="0">
              <a:latin typeface="Calibri" pitchFamily="34" charset="0"/>
            </a:endParaRPr>
          </a:p>
        </p:txBody>
      </p:sp>
      <p:sp>
        <p:nvSpPr>
          <p:cNvPr id="5" name="2 Marcador de contenido"/>
          <p:cNvSpPr txBox="1">
            <a:spLocks/>
          </p:cNvSpPr>
          <p:nvPr/>
        </p:nvSpPr>
        <p:spPr bwMode="auto">
          <a:xfrm>
            <a:off x="2964160" y="5254156"/>
            <a:ext cx="7128792" cy="1152128"/>
          </a:xfrm>
          <a:prstGeom prst="rect">
            <a:avLst/>
          </a:prstGeom>
          <a:solidFill>
            <a:srgbClr val="0070C0"/>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bodyPr>
          <a:lstStyle/>
          <a:p>
            <a:pPr lvl="0" algn="ctr"/>
            <a:r>
              <a:rPr lang="es-EC" sz="2400" dirty="0">
                <a:solidFill>
                  <a:srgbClr val="FFFFFF"/>
                </a:solidFill>
              </a:rPr>
              <a:t>Se contó con la participación de 46 participantes representantes de los sectores de alojamiento, alimentos &amp; bebidas. </a:t>
            </a:r>
            <a:endParaRPr lang="es-EC" sz="2400" dirty="0"/>
          </a:p>
        </p:txBody>
      </p:sp>
      <p:sp>
        <p:nvSpPr>
          <p:cNvPr id="9" name="1 Título"/>
          <p:cNvSpPr txBox="1">
            <a:spLocks/>
          </p:cNvSpPr>
          <p:nvPr/>
        </p:nvSpPr>
        <p:spPr bwMode="auto">
          <a:xfrm>
            <a:off x="2964160" y="407422"/>
            <a:ext cx="6156176" cy="64531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C" sz="3600" b="1" dirty="0">
                <a:solidFill>
                  <a:schemeClr val="tx1">
                    <a:lumMod val="95000"/>
                    <a:lumOff val="5000"/>
                  </a:schemeClr>
                </a:solidFill>
                <a:latin typeface="+mj-lt"/>
                <a:ea typeface="+mj-ea"/>
                <a:cs typeface="+mj-cs"/>
              </a:rPr>
              <a:t>Distintivo Q </a:t>
            </a:r>
            <a:br>
              <a:rPr lang="es-EC" sz="3600" b="1" dirty="0">
                <a:solidFill>
                  <a:schemeClr val="tx1">
                    <a:lumMod val="95000"/>
                    <a:lumOff val="5000"/>
                  </a:schemeClr>
                </a:solidFill>
                <a:latin typeface="+mj-lt"/>
                <a:ea typeface="+mj-ea"/>
                <a:cs typeface="+mj-cs"/>
              </a:rPr>
            </a:br>
            <a:r>
              <a:rPr lang="es-EC" sz="3600" b="1" dirty="0">
                <a:solidFill>
                  <a:schemeClr val="tx1">
                    <a:lumMod val="95000"/>
                    <a:lumOff val="5000"/>
                  </a:schemeClr>
                </a:solidFill>
                <a:latin typeface="+mj-lt"/>
                <a:ea typeface="+mj-ea"/>
                <a:cs typeface="+mj-cs"/>
              </a:rPr>
              <a:t>a la Calidad Turística </a:t>
            </a:r>
            <a:endParaRPr lang="es-EC" sz="3600" b="1" i="1" dirty="0">
              <a:solidFill>
                <a:schemeClr val="tx1">
                  <a:lumMod val="95000"/>
                  <a:lumOff val="5000"/>
                </a:schemeClr>
              </a:solidFill>
              <a:latin typeface="+mj-lt"/>
              <a:ea typeface="+mj-ea"/>
              <a:cs typeface="+mj-cs"/>
            </a:endParaRPr>
          </a:p>
        </p:txBody>
      </p:sp>
      <p:pic>
        <p:nvPicPr>
          <p:cNvPr id="6" name="5 Imagen" descr="C:\Users\PTACURI\Desktop\RESPALDOS PTACURI\Archivos 2017\Distintivo Q\Talleres de capacitación Distintivo Q\FOTOS CHARLAS\IMG_125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008" y="1772816"/>
            <a:ext cx="3992240" cy="2992486"/>
          </a:xfrm>
          <a:prstGeom prst="rect">
            <a:avLst/>
          </a:prstGeom>
          <a:noFill/>
          <a:ln>
            <a:noFill/>
          </a:ln>
        </p:spPr>
      </p:pic>
    </p:spTree>
    <p:extLst>
      <p:ext uri="{BB962C8B-B14F-4D97-AF65-F5344CB8AC3E}">
        <p14:creationId xmlns:p14="http://schemas.microsoft.com/office/powerpoint/2010/main" val="15231085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73</TotalTime>
  <Words>9736</Words>
  <Application>Microsoft Office PowerPoint</Application>
  <PresentationFormat>Panorámica</PresentationFormat>
  <Paragraphs>1863</Paragraphs>
  <Slides>126</Slides>
  <Notes>35</Notes>
  <HiddenSlides>0</HiddenSlides>
  <MMClips>0</MMClips>
  <ScaleCrop>false</ScaleCrop>
  <HeadingPairs>
    <vt:vector size="8" baseType="variant">
      <vt:variant>
        <vt:lpstr>Fuentes usadas</vt:lpstr>
      </vt:variant>
      <vt:variant>
        <vt:i4>13</vt:i4>
      </vt:variant>
      <vt:variant>
        <vt:lpstr>Tema</vt:lpstr>
      </vt:variant>
      <vt:variant>
        <vt:i4>1</vt:i4>
      </vt:variant>
      <vt:variant>
        <vt:lpstr>Servidores OLE incrustados</vt:lpstr>
      </vt:variant>
      <vt:variant>
        <vt:i4>1</vt:i4>
      </vt:variant>
      <vt:variant>
        <vt:lpstr>Títulos de diapositiva</vt:lpstr>
      </vt:variant>
      <vt:variant>
        <vt:i4>126</vt:i4>
      </vt:variant>
    </vt:vector>
  </HeadingPairs>
  <TitlesOfParts>
    <vt:vector size="141" baseType="lpstr">
      <vt:lpstr>Arial Unicode MS</vt:lpstr>
      <vt:lpstr>Batang</vt:lpstr>
      <vt:lpstr>Microsoft YaHei</vt:lpstr>
      <vt:lpstr>MS PGothic</vt:lpstr>
      <vt:lpstr>Arial</vt:lpstr>
      <vt:lpstr>Arial Narrow</vt:lpstr>
      <vt:lpstr>Calibri</vt:lpstr>
      <vt:lpstr>Calibri Light</vt:lpstr>
      <vt:lpstr>DejaVu Sans</vt:lpstr>
      <vt:lpstr>Helvetica</vt:lpstr>
      <vt:lpstr>Segoe UI</vt:lpstr>
      <vt:lpstr>Times New Roman</vt:lpstr>
      <vt:lpstr>Wingdings</vt:lpstr>
      <vt:lpstr>Office Theme</vt:lpstr>
      <vt:lpstr>Hoja de cálculo</vt:lpstr>
      <vt:lpstr>Presentación de PowerPoint</vt:lpstr>
      <vt:lpstr>Presentación de PowerPoint</vt:lpstr>
      <vt:lpstr>Presentación de PowerPoint</vt:lpstr>
      <vt:lpstr>Programas  y proyectos 2017      </vt:lpstr>
      <vt:lpstr>Presentación de PowerPoint</vt:lpstr>
      <vt:lpstr>Presentación de PowerPoint</vt:lpstr>
      <vt:lpstr>Conectividad</vt:lpstr>
      <vt:lpstr>Presentación de PowerPoint</vt:lpstr>
      <vt:lpstr>Presentación de PowerPoint</vt:lpstr>
      <vt:lpstr>Participación en Routes Americas </vt:lpstr>
      <vt:lpstr>Participación en feria especializada</vt:lpstr>
      <vt:lpstr>Postulación de eventos </vt:lpstr>
      <vt:lpstr>Agenda de eventos 2017</vt:lpstr>
      <vt:lpstr>Agenda de eventos 2017</vt:lpstr>
      <vt:lpstr>Publicaciones </vt:lpstr>
      <vt:lpstr>Evento Connections Meetings </vt:lpstr>
      <vt:lpstr>Participación en el 6to Workshop de ICCA </vt:lpstr>
      <vt:lpstr>III Edición Programa Embajadores- QUITO  </vt:lpstr>
      <vt:lpstr>I Edición Programa Embajadores - GUAYAQUIL</vt:lpstr>
      <vt:lpstr>I Edición Programa Embajadores - CUENCA</vt:lpstr>
      <vt:lpstr>Presentación de Quito como destino de eventos internacionales en la ciudad  de México </vt:lpstr>
      <vt:lpstr>Postulación de Quito para ser sede de la próxima Cumbre Iberoamericana de Turismo Accesible </vt:lpstr>
      <vt:lpstr>Presentación de PowerPoint</vt:lpstr>
      <vt:lpstr>Nuevo Centro de Convenciones </vt:lpstr>
      <vt:lpstr>Sobre la gestión, reporte, de CCMQ y Obras complementarias </vt:lpstr>
      <vt:lpstr>Proceso del Operador </vt:lpstr>
      <vt:lpstr>Presentación de PowerPoint</vt:lpstr>
      <vt:lpstr>PROYECTO DESARROLLO INTEGRAL DEL  PANECILLO</vt:lpstr>
      <vt:lpstr>Escuela de Capacitación en Inglés </vt:lpstr>
      <vt:lpstr>Presentación de PowerPoint</vt:lpstr>
      <vt:lpstr>Avance de meta  2017</vt:lpstr>
      <vt:lpstr>Presentación de PowerPoint</vt:lpstr>
      <vt:lpstr>Centro de Eventos Bicentenario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MOTIVAR EL DESARROLLO DE LA OFERTA DE SERVICIOS A TRAVÉS DE LOS TTOO PARA GENERAR PAQUETES QUE LOGREN EL INCREMENTO DE VISITANTES A QUITO Y SUS ALREDEDORES DURANTE LOS FERIADOS</vt:lpstr>
      <vt:lpstr>Presentación de PowerPoint</vt:lpstr>
      <vt:lpstr>Presentación de PowerPoint</vt:lpstr>
      <vt:lpstr>RELACIONES PÚBLICAS NACIONAL  Gestión free press (enero-septiembre 2017) </vt:lpstr>
      <vt:lpstr>Presentación de PowerPoint</vt:lpstr>
      <vt:lpstr>El destino Quito en Facebook:  </vt:lpstr>
      <vt:lpstr>El destino Quito en Twitter: </vt:lpstr>
      <vt:lpstr>Imponemos tendencias en las RS</vt:lpstr>
      <vt:lpstr>Presentación de PowerPoint</vt:lpstr>
      <vt:lpstr>Presentación de PowerPoint</vt:lpstr>
      <vt:lpstr>Presentación de PowerPoint</vt:lpstr>
      <vt:lpstr>Número de Visitantes</vt:lpstr>
      <vt:lpstr>Agenda de Actividades de Feriados</vt:lpstr>
      <vt:lpstr>Semana Santa 2017 Coordinación, desarrollo y gestión Interinstitucional</vt:lpstr>
      <vt:lpstr>Producto Gastronómico Semana Santa </vt:lpstr>
      <vt:lpstr>Procesión Jesús del Gran Poder- 14 de Abril 2017</vt:lpstr>
      <vt:lpstr>Coordinación acompañamiento seguridad y Tours</vt:lpstr>
      <vt:lpstr>Reuniones de trabajo Plan de Gestión de San Francisco</vt:lpstr>
      <vt:lpstr>Presentación de PowerPoint</vt:lpstr>
      <vt:lpstr>Presentación de PowerPoint</vt:lpstr>
      <vt:lpstr>Votación WTA</vt:lpstr>
      <vt:lpstr>Gestión La Mariscal y Centro Histórico</vt:lpstr>
      <vt:lpstr>Presentación de PowerPoint</vt:lpstr>
      <vt:lpstr>La Ronda</vt:lpstr>
      <vt:lpstr>Presentación de PowerPoint</vt:lpstr>
      <vt:lpstr>Presentación de PowerPoint</vt:lpstr>
      <vt:lpstr>Presentación de PowerPoint</vt:lpstr>
      <vt:lpstr>Desfile de Autos Clásicos – logística </vt:lpstr>
      <vt:lpstr>Operación Ruta Vacacional Quito Turismo 2017</vt:lpstr>
      <vt:lpstr>Presentación de PowerPoint</vt:lpstr>
      <vt:lpstr>Presentación de PowerPoint</vt:lpstr>
      <vt:lpstr>Presentación de PowerPoint</vt:lpstr>
      <vt:lpstr>Presentación de PowerPoint</vt:lpstr>
      <vt:lpstr>Capacitación turística </vt:lpstr>
      <vt:lpstr>Mesas De Trabajo Centro Histórico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Consolidado asistentes a capacitaciones  enero-diciembre 2017</vt:lpstr>
      <vt:lpstr>Presentación de PowerPoint</vt:lpstr>
      <vt:lpstr>Reuniones Food Parks</vt:lpstr>
      <vt:lpstr>Asamblea Barrial La Mariscal</vt:lpstr>
      <vt:lpstr>Regulación y Control de Establecimientos Turísticos </vt:lpstr>
      <vt:lpstr>NÚMERO ESTABLECIMIENTOS (solicitudes) VS NÚMERO DE VISITAS A ESTOS ESTABLECIMIENTOS a Diciembre 2017</vt:lpstr>
      <vt:lpstr>NÚMERO DE SOLICITUDES ATENDIDAS A DICIEMBRE 2017</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Talento Humano</vt:lpstr>
      <vt:lpstr>Talento Humano</vt:lpstr>
      <vt:lpstr>La actividad en el año 2017 de la Gerencia Jurídica, como unidad encargada del asesoramiento jurídico en los procedimientos administrativos internos y patrocinio judicial de la EPMGDT, se ha concentrado principalmente en el asesoramiento a las diferentes consultas realizadas por las unidades de la Empresa.</vt:lpstr>
      <vt:lpstr>Presentación de PowerPoint</vt:lpstr>
      <vt:lpstr>Presentación de PowerPoint</vt:lpstr>
      <vt:lpstr>Presentación de PowerPoint</vt:lpstr>
      <vt:lpstr>GRACIAS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Ana Carrera</cp:lastModifiedBy>
  <cp:revision>9</cp:revision>
  <dcterms:created xsi:type="dcterms:W3CDTF">2018-03-09T21:02:11Z</dcterms:created>
  <dcterms:modified xsi:type="dcterms:W3CDTF">2018-03-19T23:17:21Z</dcterms:modified>
</cp:coreProperties>
</file>