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90" r:id="rId3"/>
    <p:sldId id="334" r:id="rId4"/>
    <p:sldId id="305" r:id="rId5"/>
    <p:sldId id="308" r:id="rId6"/>
    <p:sldId id="293" r:id="rId7"/>
    <p:sldId id="287" r:id="rId8"/>
    <p:sldId id="353" r:id="rId9"/>
    <p:sldId id="282" r:id="rId10"/>
    <p:sldId id="273" r:id="rId11"/>
    <p:sldId id="274" r:id="rId12"/>
    <p:sldId id="291" r:id="rId13"/>
    <p:sldId id="328" r:id="rId14"/>
    <p:sldId id="329" r:id="rId15"/>
    <p:sldId id="281" r:id="rId16"/>
    <p:sldId id="343" r:id="rId17"/>
    <p:sldId id="347" r:id="rId18"/>
    <p:sldId id="348" r:id="rId19"/>
    <p:sldId id="327" r:id="rId20"/>
    <p:sldId id="303" r:id="rId21"/>
    <p:sldId id="271" r:id="rId22"/>
    <p:sldId id="304" r:id="rId23"/>
    <p:sldId id="344" r:id="rId24"/>
    <p:sldId id="336" r:id="rId25"/>
    <p:sldId id="342" r:id="rId26"/>
    <p:sldId id="351" r:id="rId27"/>
    <p:sldId id="352" r:id="rId28"/>
    <p:sldId id="306" r:id="rId29"/>
    <p:sldId id="265" r:id="rId30"/>
    <p:sldId id="320" r:id="rId31"/>
    <p:sldId id="319" r:id="rId32"/>
    <p:sldId id="318" r:id="rId33"/>
    <p:sldId id="332" r:id="rId34"/>
    <p:sldId id="264" r:id="rId35"/>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53" autoAdjust="0"/>
    <p:restoredTop sz="94660" autoAdjust="0"/>
  </p:normalViewPr>
  <p:slideViewPr>
    <p:cSldViewPr snapToGrid="0">
      <p:cViewPr varScale="1">
        <p:scale>
          <a:sx n="68" d="100"/>
          <a:sy n="68" d="100"/>
        </p:scale>
        <p:origin x="72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file:///\\172.16.1.51\Comercializaci&#243;n\RESPALDOS%20CARLOS%20BENITEZ\ALIANZA%20ESTRATEGICA%20CCMQ\2%20CCMQ%20ADMINISTRACI&#211;N%20CARLOS%20BENITEZ\3%20ADMINISTRACION%20CCMQ\11%20Informes%20trimestrales%20Administrador\8.%20Informe%20Trimestral%20jul-ago-sep-2023\Graficos%20metas%20CCMQ%202023.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172.16.1.51\Comercializaci&#243;n\RESPALDOS%20CARLOS%20BENITEZ\ALIANZA%20ESTRATEGICA%20CCMQ\2%20CCMQ%20ADMINISTRACI&#211;N%20CARLOS%20BENITEZ\3%20ADMINISTRACION%20CCMQ\11%20Informes%20trimestrales%20Administrador\8.%20Informe%20Trimestral%20jul-ago-sep-2023\Graficos%20metas%20CCMQ%202023.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cap="none" spc="0" normalizeH="0" baseline="0">
                <a:solidFill>
                  <a:schemeClr val="tx1">
                    <a:lumMod val="65000"/>
                    <a:lumOff val="35000"/>
                  </a:schemeClr>
                </a:solidFill>
                <a:latin typeface="+mj-lt"/>
                <a:ea typeface="+mj-ea"/>
                <a:cs typeface="+mj-cs"/>
              </a:defRPr>
            </a:pPr>
            <a:r>
              <a:rPr lang="en-US" sz="1200" b="1" baseline="0"/>
              <a:t>Facturación CCMQ 2023</a:t>
            </a:r>
            <a:endParaRPr lang="en-US" sz="1200" b="1"/>
          </a:p>
        </c:rich>
      </c:tx>
      <c:overlay val="0"/>
      <c:spPr>
        <a:noFill/>
        <a:ln>
          <a:noFill/>
        </a:ln>
        <a:effectLst/>
      </c:spPr>
      <c:txPr>
        <a:bodyPr rot="0" spcFirstLastPara="1" vertOverflow="ellipsis" vert="horz" wrap="square" anchor="ctr" anchorCtr="1"/>
        <a:lstStyle/>
        <a:p>
          <a:pPr>
            <a:defRPr sz="2000" b="0" i="0" u="none" strike="noStrike" kern="1200" cap="none" spc="0" normalizeH="0" baseline="0">
              <a:solidFill>
                <a:schemeClr val="tx1">
                  <a:lumMod val="65000"/>
                  <a:lumOff val="35000"/>
                </a:schemeClr>
              </a:solidFill>
              <a:latin typeface="+mj-lt"/>
              <a:ea typeface="+mj-ea"/>
              <a:cs typeface="+mj-cs"/>
            </a:defRPr>
          </a:pPr>
          <a:endParaRPr lang="es-419"/>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solidFill>
              <a:schemeClr val="accent1"/>
            </a:solidFill>
            <a:ln>
              <a:noFill/>
            </a:ln>
            <a:effectLst/>
            <a:sp3d/>
          </c:spPr>
          <c:invertIfNegative val="0"/>
          <c:dLbls>
            <c:dLbl>
              <c:idx val="0"/>
              <c:layout>
                <c:manualLayout>
                  <c:x val="3.8198387292315068E-2"/>
                  <c:y val="-2.047423651854147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BAB-49C9-B861-48346EB75487}"/>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s-419"/>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'Reporte CCMQ 2023 '!$K$16</c:f>
              <c:numCache>
                <c:formatCode>_(* #,##0.00_);_(* \(#,##0.00\);_(* "-"??_);_(@_)</c:formatCode>
                <c:ptCount val="1"/>
                <c:pt idx="0">
                  <c:v>1894824.17</c:v>
                </c:pt>
              </c:numCache>
            </c:numRef>
          </c:cat>
          <c:val>
            <c:numRef>
              <c:f>'Reporte CCMQ 2023 '!$J$16</c:f>
              <c:numCache>
                <c:formatCode>_(* #,##0.00_);_(* \(#,##0.00\);_(* "-"??_);_(@_)</c:formatCode>
                <c:ptCount val="1"/>
                <c:pt idx="0">
                  <c:v>1132907.2</c:v>
                </c:pt>
              </c:numCache>
            </c:numRef>
          </c:val>
          <c:extLst>
            <c:ext xmlns:c16="http://schemas.microsoft.com/office/drawing/2014/chart" uri="{C3380CC4-5D6E-409C-BE32-E72D297353CC}">
              <c16:uniqueId val="{00000000-2BAB-49C9-B861-48346EB75487}"/>
            </c:ext>
          </c:extLst>
        </c:ser>
        <c:dLbls>
          <c:showLegendKey val="0"/>
          <c:showVal val="1"/>
          <c:showCatName val="0"/>
          <c:showSerName val="0"/>
          <c:showPercent val="0"/>
          <c:showBubbleSize val="0"/>
        </c:dLbls>
        <c:gapWidth val="150"/>
        <c:shape val="box"/>
        <c:axId val="1189130640"/>
        <c:axId val="1189131888"/>
        <c:axId val="0"/>
      </c:bar3DChart>
      <c:catAx>
        <c:axId val="1189130640"/>
        <c:scaling>
          <c:orientation val="minMax"/>
        </c:scaling>
        <c:delete val="0"/>
        <c:axPos val="b"/>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cap="none" spc="0" normalizeH="0" baseline="0">
                <a:solidFill>
                  <a:schemeClr val="tx1">
                    <a:lumMod val="65000"/>
                    <a:lumOff val="35000"/>
                  </a:schemeClr>
                </a:solidFill>
                <a:latin typeface="+mn-lt"/>
                <a:ea typeface="+mn-ea"/>
                <a:cs typeface="+mn-cs"/>
              </a:defRPr>
            </a:pPr>
            <a:endParaRPr lang="es-419"/>
          </a:p>
        </c:txPr>
        <c:crossAx val="1189131888"/>
        <c:crosses val="autoZero"/>
        <c:auto val="1"/>
        <c:lblAlgn val="ctr"/>
        <c:lblOffset val="100"/>
        <c:noMultiLvlLbl val="0"/>
      </c:catAx>
      <c:valAx>
        <c:axId val="1189131888"/>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s-419"/>
          </a:p>
        </c:txPr>
        <c:crossAx val="11891306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419"/>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cap="none" spc="0" normalizeH="0" baseline="0">
                <a:solidFill>
                  <a:schemeClr val="tx1">
                    <a:lumMod val="65000"/>
                    <a:lumOff val="35000"/>
                  </a:schemeClr>
                </a:solidFill>
                <a:latin typeface="+mj-lt"/>
                <a:ea typeface="+mj-ea"/>
                <a:cs typeface="+mj-cs"/>
              </a:defRPr>
            </a:pPr>
            <a:r>
              <a:rPr lang="en-US"/>
              <a:t> Inversión CCMQ ( a 5 años)</a:t>
            </a:r>
          </a:p>
        </c:rich>
      </c:tx>
      <c:overlay val="0"/>
      <c:spPr>
        <a:noFill/>
        <a:ln>
          <a:noFill/>
        </a:ln>
        <a:effectLst/>
      </c:spPr>
      <c:txPr>
        <a:bodyPr rot="0" spcFirstLastPara="1" vertOverflow="ellipsis" vert="horz" wrap="square" anchor="ctr" anchorCtr="1"/>
        <a:lstStyle/>
        <a:p>
          <a:pPr>
            <a:defRPr sz="1440" b="0" i="0" u="none" strike="noStrike" kern="1200" cap="none" spc="0" normalizeH="0" baseline="0">
              <a:solidFill>
                <a:schemeClr val="tx1">
                  <a:lumMod val="65000"/>
                  <a:lumOff val="35000"/>
                </a:schemeClr>
              </a:solidFill>
              <a:latin typeface="+mj-lt"/>
              <a:ea typeface="+mj-ea"/>
              <a:cs typeface="+mj-cs"/>
            </a:defRPr>
          </a:pPr>
          <a:endParaRPr lang="es-419"/>
        </a:p>
      </c:txPr>
    </c:title>
    <c:autoTitleDeleted val="0"/>
    <c:plotArea>
      <c:layout/>
      <c:barChart>
        <c:barDir val="col"/>
        <c:grouping val="clustered"/>
        <c:varyColors val="0"/>
        <c:ser>
          <c:idx val="0"/>
          <c:order val="0"/>
          <c:tx>
            <c:strRef>
              <c:f>'Reporte CCMQ 2023 '!$O$3</c:f>
              <c:strCache>
                <c:ptCount val="1"/>
                <c:pt idx="0">
                  <c:v>CRONOGRAMA DE INVERSIÓN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n-lt"/>
                    <a:ea typeface="+mn-ea"/>
                    <a:cs typeface="+mn-cs"/>
                  </a:defRPr>
                </a:pPr>
                <a:endParaRPr lang="es-419"/>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'Reporte CCMQ 2023 '!$N$4:$N$10</c:f>
              <c:strCache>
                <c:ptCount val="7"/>
                <c:pt idx="0">
                  <c:v>Diagnóstico</c:v>
                </c:pt>
                <c:pt idx="1">
                  <c:v>60 días</c:v>
                </c:pt>
                <c:pt idx="2">
                  <c:v>año 1</c:v>
                </c:pt>
                <c:pt idx="3">
                  <c:v>año 2</c:v>
                </c:pt>
                <c:pt idx="4">
                  <c:v>año 3</c:v>
                </c:pt>
                <c:pt idx="5">
                  <c:v>año 4</c:v>
                </c:pt>
                <c:pt idx="6">
                  <c:v>año 5</c:v>
                </c:pt>
              </c:strCache>
            </c:strRef>
          </c:cat>
          <c:val>
            <c:numRef>
              <c:f>'Reporte CCMQ 2023 '!$O$4:$O$10</c:f>
              <c:numCache>
                <c:formatCode>_(* #,##0.00_);_(* \(#,##0.00\);_(* "-"??_);_(@_)</c:formatCode>
                <c:ptCount val="7"/>
                <c:pt idx="0">
                  <c:v>259419.91</c:v>
                </c:pt>
                <c:pt idx="1">
                  <c:v>587978.98</c:v>
                </c:pt>
                <c:pt idx="2">
                  <c:v>1534320</c:v>
                </c:pt>
                <c:pt idx="3">
                  <c:v>0</c:v>
                </c:pt>
                <c:pt idx="4">
                  <c:v>0</c:v>
                </c:pt>
                <c:pt idx="5">
                  <c:v>0</c:v>
                </c:pt>
                <c:pt idx="6">
                  <c:v>0</c:v>
                </c:pt>
              </c:numCache>
            </c:numRef>
          </c:val>
          <c:extLst>
            <c:ext xmlns:c16="http://schemas.microsoft.com/office/drawing/2014/chart" uri="{C3380CC4-5D6E-409C-BE32-E72D297353CC}">
              <c16:uniqueId val="{00000000-6BE2-4C52-A6D4-F233D6AEE894}"/>
            </c:ext>
          </c:extLst>
        </c:ser>
        <c:ser>
          <c:idx val="1"/>
          <c:order val="1"/>
          <c:tx>
            <c:strRef>
              <c:f>'Reporte CCMQ 2023 '!$P$3</c:f>
              <c:strCache>
                <c:ptCount val="1"/>
                <c:pt idx="0">
                  <c:v>META PROPUESTA</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n-lt"/>
                    <a:ea typeface="+mn-ea"/>
                    <a:cs typeface="+mn-cs"/>
                  </a:defRPr>
                </a:pPr>
                <a:endParaRPr lang="es-419"/>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'Reporte CCMQ 2023 '!$N$4:$N$10</c:f>
              <c:strCache>
                <c:ptCount val="7"/>
                <c:pt idx="0">
                  <c:v>Diagnóstico</c:v>
                </c:pt>
                <c:pt idx="1">
                  <c:v>60 días</c:v>
                </c:pt>
                <c:pt idx="2">
                  <c:v>año 1</c:v>
                </c:pt>
                <c:pt idx="3">
                  <c:v>año 2</c:v>
                </c:pt>
                <c:pt idx="4">
                  <c:v>año 3</c:v>
                </c:pt>
                <c:pt idx="5">
                  <c:v>año 4</c:v>
                </c:pt>
                <c:pt idx="6">
                  <c:v>año 5</c:v>
                </c:pt>
              </c:strCache>
            </c:strRef>
          </c:cat>
          <c:val>
            <c:numRef>
              <c:f>'Reporte CCMQ 2023 '!$P$4:$P$10</c:f>
              <c:numCache>
                <c:formatCode>_(* #,##0.00_);_(* \(#,##0.00\);_(* "-"??_);_(@_)</c:formatCode>
                <c:ptCount val="7"/>
                <c:pt idx="0">
                  <c:v>168000</c:v>
                </c:pt>
                <c:pt idx="1">
                  <c:v>498068.4</c:v>
                </c:pt>
                <c:pt idx="2">
                  <c:v>1040205</c:v>
                </c:pt>
                <c:pt idx="3">
                  <c:v>256906.7</c:v>
                </c:pt>
                <c:pt idx="4">
                  <c:v>348858</c:v>
                </c:pt>
                <c:pt idx="5">
                  <c:v>120000</c:v>
                </c:pt>
                <c:pt idx="6">
                  <c:v>800000</c:v>
                </c:pt>
              </c:numCache>
            </c:numRef>
          </c:val>
          <c:extLst>
            <c:ext xmlns:c16="http://schemas.microsoft.com/office/drawing/2014/chart" uri="{C3380CC4-5D6E-409C-BE32-E72D297353CC}">
              <c16:uniqueId val="{00000001-6BE2-4C52-A6D4-F233D6AEE894}"/>
            </c:ext>
          </c:extLst>
        </c:ser>
        <c:dLbls>
          <c:showLegendKey val="0"/>
          <c:showVal val="0"/>
          <c:showCatName val="0"/>
          <c:showSerName val="0"/>
          <c:showPercent val="0"/>
          <c:showBubbleSize val="0"/>
        </c:dLbls>
        <c:gapWidth val="150"/>
        <c:axId val="1189130640"/>
        <c:axId val="1189131888"/>
      </c:barChart>
      <c:valAx>
        <c:axId val="1189131888"/>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419"/>
          </a:p>
        </c:txPr>
        <c:crossAx val="1189130640"/>
        <c:crosses val="autoZero"/>
        <c:crossBetween val="between"/>
      </c:valAx>
      <c:catAx>
        <c:axId val="118913064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cap="none" spc="0" normalizeH="0" baseline="0">
                <a:solidFill>
                  <a:schemeClr val="tx1">
                    <a:lumMod val="65000"/>
                    <a:lumOff val="35000"/>
                  </a:schemeClr>
                </a:solidFill>
                <a:latin typeface="+mn-lt"/>
                <a:ea typeface="+mn-ea"/>
                <a:cs typeface="+mn-cs"/>
              </a:defRPr>
            </a:pPr>
            <a:endParaRPr lang="es-419"/>
          </a:p>
        </c:txPr>
        <c:crossAx val="1189131888"/>
        <c:crosses val="autoZero"/>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pPr>
      <a:endParaRPr lang="es-419"/>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6">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96">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234201-1B71-460A-B009-B6A2693EC0E6}" type="doc">
      <dgm:prSet loTypeId="urn:microsoft.com/office/officeart/2016/7/layout/BasicTimeline" loCatId="process" qsTypeId="urn:microsoft.com/office/officeart/2005/8/quickstyle/simple1" qsCatId="simple" csTypeId="urn:microsoft.com/office/officeart/2005/8/colors/accent1_2" csCatId="accent1" phldr="1"/>
      <dgm:spPr/>
      <dgm:t>
        <a:bodyPr/>
        <a:lstStyle/>
        <a:p>
          <a:endParaRPr lang="en-US"/>
        </a:p>
      </dgm:t>
    </dgm:pt>
    <dgm:pt modelId="{F00F34A3-5767-40DD-B5D1-686550322B9B}">
      <dgm:prSet custT="1"/>
      <dgm:spPr/>
      <dgm:t>
        <a:bodyPr/>
        <a:lstStyle/>
        <a:p>
          <a:pPr>
            <a:defRPr b="1"/>
          </a:pPr>
          <a:r>
            <a:rPr lang="en-US" sz="1000" dirty="0">
              <a:latin typeface="Montserrat" panose="00000500000000000000" pitchFamily="2" charset="0"/>
            </a:rPr>
            <a:t>8 Feb. 2022</a:t>
          </a:r>
        </a:p>
      </dgm:t>
    </dgm:pt>
    <dgm:pt modelId="{71F4581E-7712-4238-8F13-8589CC3A8309}" type="parTrans" cxnId="{8F2D4CC4-B19D-440B-ADE3-4F20B0041CB3}">
      <dgm:prSet/>
      <dgm:spPr/>
      <dgm:t>
        <a:bodyPr/>
        <a:lstStyle/>
        <a:p>
          <a:endParaRPr lang="en-US"/>
        </a:p>
      </dgm:t>
    </dgm:pt>
    <dgm:pt modelId="{9BD30EA6-C771-4034-B071-4CF4661C95B7}" type="sibTrans" cxnId="{8F2D4CC4-B19D-440B-ADE3-4F20B0041CB3}">
      <dgm:prSet/>
      <dgm:spPr/>
      <dgm:t>
        <a:bodyPr/>
        <a:lstStyle/>
        <a:p>
          <a:endParaRPr lang="en-US"/>
        </a:p>
      </dgm:t>
    </dgm:pt>
    <dgm:pt modelId="{B5CC4E40-4777-45B5-AEA5-A96AF069F4F8}">
      <dgm:prSet custT="1"/>
      <dgm:spPr/>
      <dgm:t>
        <a:bodyPr/>
        <a:lstStyle/>
        <a:p>
          <a:r>
            <a:rPr lang="en-US" sz="1100" dirty="0">
              <a:latin typeface="Montserrat" panose="00000500000000000000" pitchFamily="2" charset="0"/>
            </a:rPr>
            <a:t>Se suscribe el contrato de alianza estratégica entre PROSTATUS VITELSA Y QUITO TURISMO, por 25 años.</a:t>
          </a:r>
        </a:p>
      </dgm:t>
    </dgm:pt>
    <dgm:pt modelId="{385E8E2A-A2FD-465B-830B-207C569169EF}" type="parTrans" cxnId="{89B8B152-DBFE-4864-AC41-BB2C52EC41DF}">
      <dgm:prSet/>
      <dgm:spPr/>
      <dgm:t>
        <a:bodyPr/>
        <a:lstStyle/>
        <a:p>
          <a:endParaRPr lang="en-US"/>
        </a:p>
      </dgm:t>
    </dgm:pt>
    <dgm:pt modelId="{C371623F-F004-45ED-8794-F3BA6A3556FA}" type="sibTrans" cxnId="{89B8B152-DBFE-4864-AC41-BB2C52EC41DF}">
      <dgm:prSet/>
      <dgm:spPr/>
      <dgm:t>
        <a:bodyPr/>
        <a:lstStyle/>
        <a:p>
          <a:endParaRPr lang="en-US"/>
        </a:p>
      </dgm:t>
    </dgm:pt>
    <dgm:pt modelId="{4A8056F9-2A41-4715-998A-BC74174CFA60}">
      <dgm:prSet custT="1"/>
      <dgm:spPr/>
      <dgm:t>
        <a:bodyPr/>
        <a:lstStyle/>
        <a:p>
          <a:pPr>
            <a:defRPr b="1"/>
          </a:pPr>
          <a:r>
            <a:rPr lang="en-US" sz="1000" dirty="0">
              <a:latin typeface="Montserrat" panose="00000500000000000000" pitchFamily="2" charset="0"/>
            </a:rPr>
            <a:t>30 Nov. 2022</a:t>
          </a:r>
        </a:p>
      </dgm:t>
    </dgm:pt>
    <dgm:pt modelId="{7DBB8C48-F518-4BA4-9112-556DCD1454A7}" type="parTrans" cxnId="{140BD5E3-725D-4036-9DFD-AC4EB98AB104}">
      <dgm:prSet/>
      <dgm:spPr/>
      <dgm:t>
        <a:bodyPr/>
        <a:lstStyle/>
        <a:p>
          <a:endParaRPr lang="en-US"/>
        </a:p>
      </dgm:t>
    </dgm:pt>
    <dgm:pt modelId="{750C220E-3231-4F65-AF19-8DBB7552FCCC}" type="sibTrans" cxnId="{140BD5E3-725D-4036-9DFD-AC4EB98AB104}">
      <dgm:prSet/>
      <dgm:spPr/>
      <dgm:t>
        <a:bodyPr/>
        <a:lstStyle/>
        <a:p>
          <a:endParaRPr lang="en-US"/>
        </a:p>
      </dgm:t>
    </dgm:pt>
    <dgm:pt modelId="{C018B352-A330-4F67-85D6-B63AE0B7154F}">
      <dgm:prSet custT="1"/>
      <dgm:spPr/>
      <dgm:t>
        <a:bodyPr/>
        <a:lstStyle/>
        <a:p>
          <a:r>
            <a:rPr lang="en-US" sz="1100" kern="1200" dirty="0">
              <a:latin typeface="Montserrat" panose="00000500000000000000" pitchFamily="2" charset="0"/>
            </a:rPr>
            <a:t>Se completó la fase diagnóstica y preparatoria con una inversión privada de </a:t>
          </a:r>
          <a:r>
            <a:rPr lang="es-419" sz="1100" kern="1200" dirty="0">
              <a:solidFill>
                <a:prstClr val="black">
                  <a:hueOff val="0"/>
                  <a:satOff val="0"/>
                  <a:lumOff val="0"/>
                  <a:alphaOff val="0"/>
                </a:prstClr>
              </a:solidFill>
              <a:latin typeface="Montserrat" panose="00000500000000000000" pitchFamily="2" charset="0"/>
              <a:ea typeface="+mn-ea"/>
              <a:cs typeface="+mn-cs"/>
            </a:rPr>
            <a:t>$259.415,91 USD</a:t>
          </a:r>
          <a:r>
            <a:rPr lang="en-US" sz="1100" kern="1200" dirty="0">
              <a:latin typeface="Montserrat" panose="00000500000000000000" pitchFamily="2" charset="0"/>
            </a:rPr>
            <a:t>, la entrega de garantía por 25 años (renovación anual) y la constitución del fideicomiso</a:t>
          </a:r>
          <a:r>
            <a:rPr lang="en-US" sz="1200" kern="1200" dirty="0">
              <a:latin typeface="Montserrat" panose="00000500000000000000" pitchFamily="2" charset="0"/>
            </a:rPr>
            <a:t>.</a:t>
          </a:r>
        </a:p>
      </dgm:t>
    </dgm:pt>
    <dgm:pt modelId="{2E2C419B-B21E-4427-B8A1-9DD6857FF4D4}" type="parTrans" cxnId="{2503CFEF-61A8-4919-84AF-0692505FE195}">
      <dgm:prSet/>
      <dgm:spPr/>
      <dgm:t>
        <a:bodyPr/>
        <a:lstStyle/>
        <a:p>
          <a:endParaRPr lang="en-US"/>
        </a:p>
      </dgm:t>
    </dgm:pt>
    <dgm:pt modelId="{FF861EF9-A93C-4C59-975B-113846032CA8}" type="sibTrans" cxnId="{2503CFEF-61A8-4919-84AF-0692505FE195}">
      <dgm:prSet/>
      <dgm:spPr/>
      <dgm:t>
        <a:bodyPr/>
        <a:lstStyle/>
        <a:p>
          <a:endParaRPr lang="en-US"/>
        </a:p>
      </dgm:t>
    </dgm:pt>
    <dgm:pt modelId="{D76FBE86-C89A-45DA-87BF-C0E4FC388796}">
      <dgm:prSet custT="1"/>
      <dgm:spPr/>
      <dgm:t>
        <a:bodyPr/>
        <a:lstStyle/>
        <a:p>
          <a:pPr>
            <a:defRPr b="1"/>
          </a:pPr>
          <a:r>
            <a:rPr lang="en-US" sz="1000" dirty="0">
              <a:latin typeface="Montserrat" panose="00000500000000000000" pitchFamily="2" charset="0"/>
            </a:rPr>
            <a:t>Actualmente</a:t>
          </a:r>
        </a:p>
      </dgm:t>
    </dgm:pt>
    <dgm:pt modelId="{BE3464D6-4E94-4EE7-84E4-768F5DF1A3F3}" type="parTrans" cxnId="{EED1C5EA-9264-4982-BDA8-BBC9440BD70F}">
      <dgm:prSet/>
      <dgm:spPr/>
      <dgm:t>
        <a:bodyPr/>
        <a:lstStyle/>
        <a:p>
          <a:endParaRPr lang="en-US"/>
        </a:p>
      </dgm:t>
    </dgm:pt>
    <dgm:pt modelId="{D5223A38-F650-4F1B-B7D4-7D2EC2544EE9}" type="sibTrans" cxnId="{EED1C5EA-9264-4982-BDA8-BBC9440BD70F}">
      <dgm:prSet/>
      <dgm:spPr/>
      <dgm:t>
        <a:bodyPr/>
        <a:lstStyle/>
        <a:p>
          <a:endParaRPr lang="en-US"/>
        </a:p>
      </dgm:t>
    </dgm:pt>
    <dgm:pt modelId="{A525B24E-E935-4EA0-8768-5D36DFF05819}">
      <dgm:prSet custT="1"/>
      <dgm:spPr/>
      <dgm:t>
        <a:bodyPr/>
        <a:lstStyle/>
        <a:p>
          <a:r>
            <a:rPr lang="en-US" sz="1100" dirty="0">
              <a:latin typeface="Montserrat" panose="00000500000000000000" pitchFamily="2" charset="0"/>
            </a:rPr>
            <a:t>Con fecha 30 de enero 2023, se ha completado la primera entrega de equipos conforme cronograma valorado respecto a la inversión de los 3 millones de dólares.</a:t>
          </a:r>
          <a:endParaRPr lang="en-US" sz="1400" dirty="0">
            <a:latin typeface="Montserrat" panose="00000500000000000000" pitchFamily="2" charset="0"/>
          </a:endParaRPr>
        </a:p>
      </dgm:t>
    </dgm:pt>
    <dgm:pt modelId="{97E15A8A-16E1-4639-A75E-30426048A2EB}" type="parTrans" cxnId="{A09959F5-8FAB-4BC0-89B2-3858CA4D9806}">
      <dgm:prSet/>
      <dgm:spPr/>
      <dgm:t>
        <a:bodyPr/>
        <a:lstStyle/>
        <a:p>
          <a:endParaRPr lang="en-US"/>
        </a:p>
      </dgm:t>
    </dgm:pt>
    <dgm:pt modelId="{A7642D7E-5A3C-4DF4-ABFC-7F41670D4098}" type="sibTrans" cxnId="{A09959F5-8FAB-4BC0-89B2-3858CA4D9806}">
      <dgm:prSet/>
      <dgm:spPr/>
      <dgm:t>
        <a:bodyPr/>
        <a:lstStyle/>
        <a:p>
          <a:endParaRPr lang="en-US"/>
        </a:p>
      </dgm:t>
    </dgm:pt>
    <dgm:pt modelId="{913F4553-71AA-4183-8392-6A9BCFA231FE}" type="pres">
      <dgm:prSet presAssocID="{A0234201-1B71-460A-B009-B6A2693EC0E6}" presName="root" presStyleCnt="0">
        <dgm:presLayoutVars>
          <dgm:chMax/>
          <dgm:chPref/>
          <dgm:animLvl val="lvl"/>
        </dgm:presLayoutVars>
      </dgm:prSet>
      <dgm:spPr/>
    </dgm:pt>
    <dgm:pt modelId="{31E206B3-9057-4FD6-AF2B-0BB24022BCA3}" type="pres">
      <dgm:prSet presAssocID="{A0234201-1B71-460A-B009-B6A2693EC0E6}" presName="divider" presStyleLbl="fgAccFollowNode1" presStyleIdx="0" presStyleCnt="1"/>
      <dgm:spPr>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tailEnd type="triangle" w="lg" len="lg"/>
        </a:ln>
        <a:effectLst/>
      </dgm:spPr>
    </dgm:pt>
    <dgm:pt modelId="{EFCA9178-233D-4102-931F-6F758E688B0A}" type="pres">
      <dgm:prSet presAssocID="{A0234201-1B71-460A-B009-B6A2693EC0E6}" presName="nodes" presStyleCnt="0">
        <dgm:presLayoutVars>
          <dgm:chMax/>
          <dgm:chPref/>
          <dgm:animLvl val="lvl"/>
        </dgm:presLayoutVars>
      </dgm:prSet>
      <dgm:spPr/>
    </dgm:pt>
    <dgm:pt modelId="{F80E7A35-B5B8-4B0E-A27E-C44110A24AC4}" type="pres">
      <dgm:prSet presAssocID="{F00F34A3-5767-40DD-B5D1-686550322B9B}" presName="composite" presStyleCnt="0"/>
      <dgm:spPr/>
    </dgm:pt>
    <dgm:pt modelId="{34A59B90-9D26-41F2-8916-C5B5F8433306}" type="pres">
      <dgm:prSet presAssocID="{F00F34A3-5767-40DD-B5D1-686550322B9B}" presName="L1TextContainer" presStyleLbl="revTx" presStyleIdx="0" presStyleCnt="3" custScaleX="173025">
        <dgm:presLayoutVars>
          <dgm:chMax val="1"/>
          <dgm:chPref val="1"/>
          <dgm:bulletEnabled val="1"/>
        </dgm:presLayoutVars>
      </dgm:prSet>
      <dgm:spPr/>
    </dgm:pt>
    <dgm:pt modelId="{51259815-9B77-4AC3-87CD-0F619FB6EF4E}" type="pres">
      <dgm:prSet presAssocID="{F00F34A3-5767-40DD-B5D1-686550322B9B}" presName="L2TextContainerWrapper" presStyleCnt="0">
        <dgm:presLayoutVars>
          <dgm:chMax val="0"/>
          <dgm:chPref val="0"/>
          <dgm:bulletEnabled val="1"/>
        </dgm:presLayoutVars>
      </dgm:prSet>
      <dgm:spPr/>
    </dgm:pt>
    <dgm:pt modelId="{3B8238B1-D58D-43EA-8BD8-35C686A5F568}" type="pres">
      <dgm:prSet presAssocID="{F00F34A3-5767-40DD-B5D1-686550322B9B}" presName="L2TextContainer" presStyleLbl="bgAcc1" presStyleIdx="0" presStyleCnt="3" custScaleX="310123" custScaleY="104384"/>
      <dgm:spPr/>
    </dgm:pt>
    <dgm:pt modelId="{42321DBA-3A3F-46DF-83A8-8EEE49CCD6B7}" type="pres">
      <dgm:prSet presAssocID="{F00F34A3-5767-40DD-B5D1-686550322B9B}" presName="FlexibleEmptyPlaceHolder" presStyleCnt="0"/>
      <dgm:spPr/>
    </dgm:pt>
    <dgm:pt modelId="{E20D5E3D-D404-48F7-AE21-38953262D310}" type="pres">
      <dgm:prSet presAssocID="{F00F34A3-5767-40DD-B5D1-686550322B9B}" presName="ConnectLine" presStyleLbl="sibTrans1D1" presStyleIdx="0" presStyleCnt="3"/>
      <dgm:spPr>
        <a:noFill/>
        <a:ln w="6350" cap="flat" cmpd="sng" algn="ctr">
          <a:solidFill>
            <a:schemeClr val="accent1">
              <a:hueOff val="0"/>
              <a:satOff val="0"/>
              <a:lumOff val="0"/>
              <a:alphaOff val="0"/>
            </a:schemeClr>
          </a:solidFill>
          <a:prstDash val="dash"/>
          <a:miter lim="800000"/>
        </a:ln>
        <a:effectLst/>
      </dgm:spPr>
    </dgm:pt>
    <dgm:pt modelId="{E1EEDEBF-7BB1-485F-8FD1-E821159F3CE0}" type="pres">
      <dgm:prSet presAssocID="{F00F34A3-5767-40DD-B5D1-686550322B9B}" presName="ConnectorPoint" presStyleLbl="alignNode1" presStyleIdx="0" presStyleCnt="3"/>
      <dgm:spPr/>
    </dgm:pt>
    <dgm:pt modelId="{7F9774B5-F562-45BA-8E6A-C1E6BF19718F}" type="pres">
      <dgm:prSet presAssocID="{F00F34A3-5767-40DD-B5D1-686550322B9B}" presName="EmptyPlaceHolder" presStyleCnt="0"/>
      <dgm:spPr/>
    </dgm:pt>
    <dgm:pt modelId="{0CFC8795-507D-457D-BEA6-2B2C2C7D61B3}" type="pres">
      <dgm:prSet presAssocID="{9BD30EA6-C771-4034-B071-4CF4661C95B7}" presName="spaceBetweenRectangles" presStyleCnt="0"/>
      <dgm:spPr/>
    </dgm:pt>
    <dgm:pt modelId="{360C48C4-2049-49D9-A4A0-3273EA9A0AD7}" type="pres">
      <dgm:prSet presAssocID="{4A8056F9-2A41-4715-998A-BC74174CFA60}" presName="composite" presStyleCnt="0"/>
      <dgm:spPr/>
    </dgm:pt>
    <dgm:pt modelId="{34D00780-9802-401F-835C-1B311B4226C6}" type="pres">
      <dgm:prSet presAssocID="{4A8056F9-2A41-4715-998A-BC74174CFA60}" presName="L1TextContainer" presStyleLbl="revTx" presStyleIdx="1" presStyleCnt="3" custScaleX="229757" custScaleY="132026">
        <dgm:presLayoutVars>
          <dgm:chMax val="1"/>
          <dgm:chPref val="1"/>
          <dgm:bulletEnabled val="1"/>
        </dgm:presLayoutVars>
      </dgm:prSet>
      <dgm:spPr/>
    </dgm:pt>
    <dgm:pt modelId="{661EBDC8-44B2-447E-B1EB-B6A33372B50D}" type="pres">
      <dgm:prSet presAssocID="{4A8056F9-2A41-4715-998A-BC74174CFA60}" presName="L2TextContainerWrapper" presStyleCnt="0">
        <dgm:presLayoutVars>
          <dgm:chMax val="0"/>
          <dgm:chPref val="0"/>
          <dgm:bulletEnabled val="1"/>
        </dgm:presLayoutVars>
      </dgm:prSet>
      <dgm:spPr/>
    </dgm:pt>
    <dgm:pt modelId="{12059798-DB04-4477-898C-6243C608D408}" type="pres">
      <dgm:prSet presAssocID="{4A8056F9-2A41-4715-998A-BC74174CFA60}" presName="L2TextContainer" presStyleLbl="bgAcc1" presStyleIdx="1" presStyleCnt="3" custScaleX="313875" custScaleY="159975" custLinFactNeighborX="12062" custLinFactNeighborY="-85422"/>
      <dgm:spPr/>
    </dgm:pt>
    <dgm:pt modelId="{AE96E4C6-DB12-44E9-9000-1A02C3A621D6}" type="pres">
      <dgm:prSet presAssocID="{4A8056F9-2A41-4715-998A-BC74174CFA60}" presName="FlexibleEmptyPlaceHolder" presStyleCnt="0"/>
      <dgm:spPr/>
    </dgm:pt>
    <dgm:pt modelId="{F55049CD-8626-4A73-A75E-A004768D9AF1}" type="pres">
      <dgm:prSet presAssocID="{4A8056F9-2A41-4715-998A-BC74174CFA60}" presName="ConnectLine" presStyleLbl="sibTrans1D1" presStyleIdx="1" presStyleCnt="3" custLinFactNeighborX="76969" custLinFactNeighborY="-77655"/>
      <dgm:spPr>
        <a:noFill/>
        <a:ln w="6350" cap="flat" cmpd="sng" algn="ctr">
          <a:solidFill>
            <a:schemeClr val="accent1">
              <a:hueOff val="0"/>
              <a:satOff val="0"/>
              <a:lumOff val="0"/>
              <a:alphaOff val="0"/>
            </a:schemeClr>
          </a:solidFill>
          <a:prstDash val="dash"/>
          <a:miter lim="800000"/>
        </a:ln>
        <a:effectLst/>
      </dgm:spPr>
    </dgm:pt>
    <dgm:pt modelId="{83F72954-E01A-48D9-803C-10D77281B58F}" type="pres">
      <dgm:prSet presAssocID="{4A8056F9-2A41-4715-998A-BC74174CFA60}" presName="ConnectorPoint" presStyleLbl="alignNode1" presStyleIdx="1" presStyleCnt="3" custLinFactY="-427427" custLinFactNeighborX="22792" custLinFactNeighborY="-500000"/>
      <dgm:spPr/>
    </dgm:pt>
    <dgm:pt modelId="{4E584ACF-DC34-4466-A71C-3F925CE3282C}" type="pres">
      <dgm:prSet presAssocID="{4A8056F9-2A41-4715-998A-BC74174CFA60}" presName="EmptyPlaceHolder" presStyleCnt="0"/>
      <dgm:spPr/>
    </dgm:pt>
    <dgm:pt modelId="{E160FB39-990B-4849-9CE4-85811240CD54}" type="pres">
      <dgm:prSet presAssocID="{750C220E-3231-4F65-AF19-8DBB7552FCCC}" presName="spaceBetweenRectangles" presStyleCnt="0"/>
      <dgm:spPr/>
    </dgm:pt>
    <dgm:pt modelId="{6D5194A2-FC11-4B89-97FF-DAB18FA54AC1}" type="pres">
      <dgm:prSet presAssocID="{D76FBE86-C89A-45DA-87BF-C0E4FC388796}" presName="composite" presStyleCnt="0"/>
      <dgm:spPr/>
    </dgm:pt>
    <dgm:pt modelId="{4E9F0BD0-33B3-48D9-A746-461A14FEBD9A}" type="pres">
      <dgm:prSet presAssocID="{D76FBE86-C89A-45DA-87BF-C0E4FC388796}" presName="L1TextContainer" presStyleLbl="revTx" presStyleIdx="2" presStyleCnt="3" custScaleX="169379">
        <dgm:presLayoutVars>
          <dgm:chMax val="1"/>
          <dgm:chPref val="1"/>
          <dgm:bulletEnabled val="1"/>
        </dgm:presLayoutVars>
      </dgm:prSet>
      <dgm:spPr/>
    </dgm:pt>
    <dgm:pt modelId="{620950CE-5789-4D84-8787-F04DB153B37D}" type="pres">
      <dgm:prSet presAssocID="{D76FBE86-C89A-45DA-87BF-C0E4FC388796}" presName="L2TextContainerWrapper" presStyleCnt="0">
        <dgm:presLayoutVars>
          <dgm:chMax val="0"/>
          <dgm:chPref val="0"/>
          <dgm:bulletEnabled val="1"/>
        </dgm:presLayoutVars>
      </dgm:prSet>
      <dgm:spPr/>
    </dgm:pt>
    <dgm:pt modelId="{4CF2B461-DA9F-4FCA-9B2D-99AC81FAD1F6}" type="pres">
      <dgm:prSet presAssocID="{D76FBE86-C89A-45DA-87BF-C0E4FC388796}" presName="L2TextContainer" presStyleLbl="bgAcc1" presStyleIdx="2" presStyleCnt="3" custScaleX="391662" custScaleY="99186"/>
      <dgm:spPr/>
    </dgm:pt>
    <dgm:pt modelId="{BA0E20E0-9877-4A9D-9A1B-66DCEED1B8B3}" type="pres">
      <dgm:prSet presAssocID="{D76FBE86-C89A-45DA-87BF-C0E4FC388796}" presName="FlexibleEmptyPlaceHolder" presStyleCnt="0"/>
      <dgm:spPr/>
    </dgm:pt>
    <dgm:pt modelId="{819C546F-67B9-413C-B1EB-52134F743F99}" type="pres">
      <dgm:prSet presAssocID="{D76FBE86-C89A-45DA-87BF-C0E4FC388796}" presName="ConnectLine" presStyleLbl="sibTrans1D1" presStyleIdx="2" presStyleCnt="3"/>
      <dgm:spPr>
        <a:noFill/>
        <a:ln w="6350" cap="flat" cmpd="sng" algn="ctr">
          <a:solidFill>
            <a:schemeClr val="accent1">
              <a:hueOff val="0"/>
              <a:satOff val="0"/>
              <a:lumOff val="0"/>
              <a:alphaOff val="0"/>
            </a:schemeClr>
          </a:solidFill>
          <a:prstDash val="dash"/>
          <a:miter lim="800000"/>
        </a:ln>
        <a:effectLst/>
      </dgm:spPr>
    </dgm:pt>
    <dgm:pt modelId="{55E83545-DA70-4E72-A570-241EBDB97C51}" type="pres">
      <dgm:prSet presAssocID="{D76FBE86-C89A-45DA-87BF-C0E4FC388796}" presName="ConnectorPoint" presStyleLbl="alignNode1" presStyleIdx="2" presStyleCnt="3"/>
      <dgm:spPr/>
    </dgm:pt>
    <dgm:pt modelId="{A6EB5FF8-37B8-47F3-A0EB-79CBCAF717F9}" type="pres">
      <dgm:prSet presAssocID="{D76FBE86-C89A-45DA-87BF-C0E4FC388796}" presName="EmptyPlaceHolder" presStyleCnt="0"/>
      <dgm:spPr/>
    </dgm:pt>
  </dgm:ptLst>
  <dgm:cxnLst>
    <dgm:cxn modelId="{D84E0128-439F-4BFD-B1A5-B17F986449A1}" type="presOf" srcId="{A525B24E-E935-4EA0-8768-5D36DFF05819}" destId="{4CF2B461-DA9F-4FCA-9B2D-99AC81FAD1F6}" srcOrd="0" destOrd="0" presId="urn:microsoft.com/office/officeart/2016/7/layout/BasicTimeline"/>
    <dgm:cxn modelId="{306F6F47-06D1-47E4-9AEB-09DC72D07D56}" type="presOf" srcId="{F00F34A3-5767-40DD-B5D1-686550322B9B}" destId="{34A59B90-9D26-41F2-8916-C5B5F8433306}" srcOrd="0" destOrd="0" presId="urn:microsoft.com/office/officeart/2016/7/layout/BasicTimeline"/>
    <dgm:cxn modelId="{DB2FB26C-05F3-43C2-9D6E-85A1B845DFF6}" type="presOf" srcId="{D76FBE86-C89A-45DA-87BF-C0E4FC388796}" destId="{4E9F0BD0-33B3-48D9-A746-461A14FEBD9A}" srcOrd="0" destOrd="0" presId="urn:microsoft.com/office/officeart/2016/7/layout/BasicTimeline"/>
    <dgm:cxn modelId="{9C478350-74F9-42F6-A727-92E3F8EA0C85}" type="presOf" srcId="{B5CC4E40-4777-45B5-AEA5-A96AF069F4F8}" destId="{3B8238B1-D58D-43EA-8BD8-35C686A5F568}" srcOrd="0" destOrd="0" presId="urn:microsoft.com/office/officeart/2016/7/layout/BasicTimeline"/>
    <dgm:cxn modelId="{89B8B152-DBFE-4864-AC41-BB2C52EC41DF}" srcId="{F00F34A3-5767-40DD-B5D1-686550322B9B}" destId="{B5CC4E40-4777-45B5-AEA5-A96AF069F4F8}" srcOrd="0" destOrd="0" parTransId="{385E8E2A-A2FD-465B-830B-207C569169EF}" sibTransId="{C371623F-F004-45ED-8794-F3BA6A3556FA}"/>
    <dgm:cxn modelId="{83681C73-D2EA-4108-83DB-3E79C6CB7B59}" type="presOf" srcId="{C018B352-A330-4F67-85D6-B63AE0B7154F}" destId="{12059798-DB04-4477-898C-6243C608D408}" srcOrd="0" destOrd="0" presId="urn:microsoft.com/office/officeart/2016/7/layout/BasicTimeline"/>
    <dgm:cxn modelId="{D955D9BD-BDC9-413D-825E-3299B7FAF17A}" type="presOf" srcId="{4A8056F9-2A41-4715-998A-BC74174CFA60}" destId="{34D00780-9802-401F-835C-1B311B4226C6}" srcOrd="0" destOrd="0" presId="urn:microsoft.com/office/officeart/2016/7/layout/BasicTimeline"/>
    <dgm:cxn modelId="{8F2D4CC4-B19D-440B-ADE3-4F20B0041CB3}" srcId="{A0234201-1B71-460A-B009-B6A2693EC0E6}" destId="{F00F34A3-5767-40DD-B5D1-686550322B9B}" srcOrd="0" destOrd="0" parTransId="{71F4581E-7712-4238-8F13-8589CC3A8309}" sibTransId="{9BD30EA6-C771-4034-B071-4CF4661C95B7}"/>
    <dgm:cxn modelId="{082C53DD-F7DF-422C-B3D2-365586EEC2B0}" type="presOf" srcId="{A0234201-1B71-460A-B009-B6A2693EC0E6}" destId="{913F4553-71AA-4183-8392-6A9BCFA231FE}" srcOrd="0" destOrd="0" presId="urn:microsoft.com/office/officeart/2016/7/layout/BasicTimeline"/>
    <dgm:cxn modelId="{140BD5E3-725D-4036-9DFD-AC4EB98AB104}" srcId="{A0234201-1B71-460A-B009-B6A2693EC0E6}" destId="{4A8056F9-2A41-4715-998A-BC74174CFA60}" srcOrd="1" destOrd="0" parTransId="{7DBB8C48-F518-4BA4-9112-556DCD1454A7}" sibTransId="{750C220E-3231-4F65-AF19-8DBB7552FCCC}"/>
    <dgm:cxn modelId="{EED1C5EA-9264-4982-BDA8-BBC9440BD70F}" srcId="{A0234201-1B71-460A-B009-B6A2693EC0E6}" destId="{D76FBE86-C89A-45DA-87BF-C0E4FC388796}" srcOrd="2" destOrd="0" parTransId="{BE3464D6-4E94-4EE7-84E4-768F5DF1A3F3}" sibTransId="{D5223A38-F650-4F1B-B7D4-7D2EC2544EE9}"/>
    <dgm:cxn modelId="{2503CFEF-61A8-4919-84AF-0692505FE195}" srcId="{4A8056F9-2A41-4715-998A-BC74174CFA60}" destId="{C018B352-A330-4F67-85D6-B63AE0B7154F}" srcOrd="0" destOrd="0" parTransId="{2E2C419B-B21E-4427-B8A1-9DD6857FF4D4}" sibTransId="{FF861EF9-A93C-4C59-975B-113846032CA8}"/>
    <dgm:cxn modelId="{A09959F5-8FAB-4BC0-89B2-3858CA4D9806}" srcId="{D76FBE86-C89A-45DA-87BF-C0E4FC388796}" destId="{A525B24E-E935-4EA0-8768-5D36DFF05819}" srcOrd="0" destOrd="0" parTransId="{97E15A8A-16E1-4639-A75E-30426048A2EB}" sibTransId="{A7642D7E-5A3C-4DF4-ABFC-7F41670D4098}"/>
    <dgm:cxn modelId="{66D543F8-845E-4507-BDA3-0277A37B9228}" type="presParOf" srcId="{913F4553-71AA-4183-8392-6A9BCFA231FE}" destId="{31E206B3-9057-4FD6-AF2B-0BB24022BCA3}" srcOrd="0" destOrd="0" presId="urn:microsoft.com/office/officeart/2016/7/layout/BasicTimeline"/>
    <dgm:cxn modelId="{D6DB2833-374B-49AA-A314-B0DCAC7AA2D4}" type="presParOf" srcId="{913F4553-71AA-4183-8392-6A9BCFA231FE}" destId="{EFCA9178-233D-4102-931F-6F758E688B0A}" srcOrd="1" destOrd="0" presId="urn:microsoft.com/office/officeart/2016/7/layout/BasicTimeline"/>
    <dgm:cxn modelId="{740E2EFD-E6FD-40F0-B1A0-A8AD0FE6DEB8}" type="presParOf" srcId="{EFCA9178-233D-4102-931F-6F758E688B0A}" destId="{F80E7A35-B5B8-4B0E-A27E-C44110A24AC4}" srcOrd="0" destOrd="0" presId="urn:microsoft.com/office/officeart/2016/7/layout/BasicTimeline"/>
    <dgm:cxn modelId="{EF2A9460-1C35-44DE-B45B-86613AB86C56}" type="presParOf" srcId="{F80E7A35-B5B8-4B0E-A27E-C44110A24AC4}" destId="{34A59B90-9D26-41F2-8916-C5B5F8433306}" srcOrd="0" destOrd="0" presId="urn:microsoft.com/office/officeart/2016/7/layout/BasicTimeline"/>
    <dgm:cxn modelId="{F959488D-8B38-4ED0-A3C2-2990333B6E2D}" type="presParOf" srcId="{F80E7A35-B5B8-4B0E-A27E-C44110A24AC4}" destId="{51259815-9B77-4AC3-87CD-0F619FB6EF4E}" srcOrd="1" destOrd="0" presId="urn:microsoft.com/office/officeart/2016/7/layout/BasicTimeline"/>
    <dgm:cxn modelId="{21A34979-F0BC-4D62-A431-07C0651013AA}" type="presParOf" srcId="{51259815-9B77-4AC3-87CD-0F619FB6EF4E}" destId="{3B8238B1-D58D-43EA-8BD8-35C686A5F568}" srcOrd="0" destOrd="0" presId="urn:microsoft.com/office/officeart/2016/7/layout/BasicTimeline"/>
    <dgm:cxn modelId="{6732BBC3-1CCA-4E4B-93EA-4C571375F9B0}" type="presParOf" srcId="{51259815-9B77-4AC3-87CD-0F619FB6EF4E}" destId="{42321DBA-3A3F-46DF-83A8-8EEE49CCD6B7}" srcOrd="1" destOrd="0" presId="urn:microsoft.com/office/officeart/2016/7/layout/BasicTimeline"/>
    <dgm:cxn modelId="{772458C3-B9D1-4BBB-9D9B-462850E2E85A}" type="presParOf" srcId="{F80E7A35-B5B8-4B0E-A27E-C44110A24AC4}" destId="{E20D5E3D-D404-48F7-AE21-38953262D310}" srcOrd="2" destOrd="0" presId="urn:microsoft.com/office/officeart/2016/7/layout/BasicTimeline"/>
    <dgm:cxn modelId="{7338BB5B-9207-4D75-B81B-283E0D74B82C}" type="presParOf" srcId="{F80E7A35-B5B8-4B0E-A27E-C44110A24AC4}" destId="{E1EEDEBF-7BB1-485F-8FD1-E821159F3CE0}" srcOrd="3" destOrd="0" presId="urn:microsoft.com/office/officeart/2016/7/layout/BasicTimeline"/>
    <dgm:cxn modelId="{3D9C4F97-8805-4BB4-8B49-9E15CEF3DF9B}" type="presParOf" srcId="{F80E7A35-B5B8-4B0E-A27E-C44110A24AC4}" destId="{7F9774B5-F562-45BA-8E6A-C1E6BF19718F}" srcOrd="4" destOrd="0" presId="urn:microsoft.com/office/officeart/2016/7/layout/BasicTimeline"/>
    <dgm:cxn modelId="{39BF6094-BBC9-491E-B6F1-F5023C664FA5}" type="presParOf" srcId="{EFCA9178-233D-4102-931F-6F758E688B0A}" destId="{0CFC8795-507D-457D-BEA6-2B2C2C7D61B3}" srcOrd="1" destOrd="0" presId="urn:microsoft.com/office/officeart/2016/7/layout/BasicTimeline"/>
    <dgm:cxn modelId="{3B67DF0B-CC5E-468D-9985-F9197AA9A83E}" type="presParOf" srcId="{EFCA9178-233D-4102-931F-6F758E688B0A}" destId="{360C48C4-2049-49D9-A4A0-3273EA9A0AD7}" srcOrd="2" destOrd="0" presId="urn:microsoft.com/office/officeart/2016/7/layout/BasicTimeline"/>
    <dgm:cxn modelId="{E7594C3C-3592-4FEE-8AEE-7BE67C1EC89D}" type="presParOf" srcId="{360C48C4-2049-49D9-A4A0-3273EA9A0AD7}" destId="{34D00780-9802-401F-835C-1B311B4226C6}" srcOrd="0" destOrd="0" presId="urn:microsoft.com/office/officeart/2016/7/layout/BasicTimeline"/>
    <dgm:cxn modelId="{7767303C-E663-4BB3-AC98-35EB5C64A822}" type="presParOf" srcId="{360C48C4-2049-49D9-A4A0-3273EA9A0AD7}" destId="{661EBDC8-44B2-447E-B1EB-B6A33372B50D}" srcOrd="1" destOrd="0" presId="urn:microsoft.com/office/officeart/2016/7/layout/BasicTimeline"/>
    <dgm:cxn modelId="{1F7DDD64-9CF2-4AD4-8923-9AB0F58F4A5F}" type="presParOf" srcId="{661EBDC8-44B2-447E-B1EB-B6A33372B50D}" destId="{12059798-DB04-4477-898C-6243C608D408}" srcOrd="0" destOrd="0" presId="urn:microsoft.com/office/officeart/2016/7/layout/BasicTimeline"/>
    <dgm:cxn modelId="{50CF54F3-3027-4613-B6E3-EEFBACC5C3F4}" type="presParOf" srcId="{661EBDC8-44B2-447E-B1EB-B6A33372B50D}" destId="{AE96E4C6-DB12-44E9-9000-1A02C3A621D6}" srcOrd="1" destOrd="0" presId="urn:microsoft.com/office/officeart/2016/7/layout/BasicTimeline"/>
    <dgm:cxn modelId="{BFF548DD-DF34-475A-BE94-3D727367D2F9}" type="presParOf" srcId="{360C48C4-2049-49D9-A4A0-3273EA9A0AD7}" destId="{F55049CD-8626-4A73-A75E-A004768D9AF1}" srcOrd="2" destOrd="0" presId="urn:microsoft.com/office/officeart/2016/7/layout/BasicTimeline"/>
    <dgm:cxn modelId="{CA720010-B9DD-4E2A-BEE6-1F052422BC46}" type="presParOf" srcId="{360C48C4-2049-49D9-A4A0-3273EA9A0AD7}" destId="{83F72954-E01A-48D9-803C-10D77281B58F}" srcOrd="3" destOrd="0" presId="urn:microsoft.com/office/officeart/2016/7/layout/BasicTimeline"/>
    <dgm:cxn modelId="{3A76279B-25EB-4009-AFC2-7E8ACE246389}" type="presParOf" srcId="{360C48C4-2049-49D9-A4A0-3273EA9A0AD7}" destId="{4E584ACF-DC34-4466-A71C-3F925CE3282C}" srcOrd="4" destOrd="0" presId="urn:microsoft.com/office/officeart/2016/7/layout/BasicTimeline"/>
    <dgm:cxn modelId="{EB76139F-5F96-4D2A-B81C-CFC649370A3A}" type="presParOf" srcId="{EFCA9178-233D-4102-931F-6F758E688B0A}" destId="{E160FB39-990B-4849-9CE4-85811240CD54}" srcOrd="3" destOrd="0" presId="urn:microsoft.com/office/officeart/2016/7/layout/BasicTimeline"/>
    <dgm:cxn modelId="{D70D4527-28FD-45B2-9E28-96632A224C18}" type="presParOf" srcId="{EFCA9178-233D-4102-931F-6F758E688B0A}" destId="{6D5194A2-FC11-4B89-97FF-DAB18FA54AC1}" srcOrd="4" destOrd="0" presId="urn:microsoft.com/office/officeart/2016/7/layout/BasicTimeline"/>
    <dgm:cxn modelId="{76B21C10-813A-4474-87E3-4ACC189CA5DB}" type="presParOf" srcId="{6D5194A2-FC11-4B89-97FF-DAB18FA54AC1}" destId="{4E9F0BD0-33B3-48D9-A746-461A14FEBD9A}" srcOrd="0" destOrd="0" presId="urn:microsoft.com/office/officeart/2016/7/layout/BasicTimeline"/>
    <dgm:cxn modelId="{C433F0C7-E829-41B9-9AE0-9CCC07C813B1}" type="presParOf" srcId="{6D5194A2-FC11-4B89-97FF-DAB18FA54AC1}" destId="{620950CE-5789-4D84-8787-F04DB153B37D}" srcOrd="1" destOrd="0" presId="urn:microsoft.com/office/officeart/2016/7/layout/BasicTimeline"/>
    <dgm:cxn modelId="{E76BDF9D-F61E-4A1C-9530-CCE112E15666}" type="presParOf" srcId="{620950CE-5789-4D84-8787-F04DB153B37D}" destId="{4CF2B461-DA9F-4FCA-9B2D-99AC81FAD1F6}" srcOrd="0" destOrd="0" presId="urn:microsoft.com/office/officeart/2016/7/layout/BasicTimeline"/>
    <dgm:cxn modelId="{C22146AD-0BA4-43A6-A1D5-7B265A2FA9EE}" type="presParOf" srcId="{620950CE-5789-4D84-8787-F04DB153B37D}" destId="{BA0E20E0-9877-4A9D-9A1B-66DCEED1B8B3}" srcOrd="1" destOrd="0" presId="urn:microsoft.com/office/officeart/2016/7/layout/BasicTimeline"/>
    <dgm:cxn modelId="{19C822F6-9F6B-402E-ADC5-0EA502E2D88C}" type="presParOf" srcId="{6D5194A2-FC11-4B89-97FF-DAB18FA54AC1}" destId="{819C546F-67B9-413C-B1EB-52134F743F99}" srcOrd="2" destOrd="0" presId="urn:microsoft.com/office/officeart/2016/7/layout/BasicTimeline"/>
    <dgm:cxn modelId="{CE6536F4-749B-412D-B02B-09D3FB586A2F}" type="presParOf" srcId="{6D5194A2-FC11-4B89-97FF-DAB18FA54AC1}" destId="{55E83545-DA70-4E72-A570-241EBDB97C51}" srcOrd="3" destOrd="0" presId="urn:microsoft.com/office/officeart/2016/7/layout/BasicTimeline"/>
    <dgm:cxn modelId="{D24F824C-4892-4F14-B721-DC7AAE3FE91D}" type="presParOf" srcId="{6D5194A2-FC11-4B89-97FF-DAB18FA54AC1}" destId="{A6EB5FF8-37B8-47F3-A0EB-79CBCAF717F9}" srcOrd="4" destOrd="0" presId="urn:microsoft.com/office/officeart/2016/7/layout/BasicTimeline"/>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E206B3-9057-4FD6-AF2B-0BB24022BCA3}">
      <dsp:nvSpPr>
        <dsp:cNvPr id="0" name=""/>
        <dsp:cNvSpPr/>
      </dsp:nvSpPr>
      <dsp:spPr>
        <a:xfrm>
          <a:off x="0" y="2701636"/>
          <a:ext cx="6658311" cy="0"/>
        </a:xfrm>
        <a:prstGeom prst="line">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tailEnd type="triangle" w="lg" len="lg"/>
        </a:ln>
        <a:effectLst/>
      </dsp:spPr>
      <dsp:style>
        <a:lnRef idx="2">
          <a:scrgbClr r="0" g="0" b="0"/>
        </a:lnRef>
        <a:fillRef idx="1">
          <a:scrgbClr r="0" g="0" b="0"/>
        </a:fillRef>
        <a:effectRef idx="0">
          <a:scrgbClr r="0" g="0" b="0"/>
        </a:effectRef>
        <a:fontRef idx="minor"/>
      </dsp:style>
    </dsp:sp>
    <dsp:sp modelId="{34A59B90-9D26-41F2-8916-C5B5F8433306}">
      <dsp:nvSpPr>
        <dsp:cNvPr id="0" name=""/>
        <dsp:cNvSpPr/>
      </dsp:nvSpPr>
      <dsp:spPr>
        <a:xfrm>
          <a:off x="565008" y="2907941"/>
          <a:ext cx="1087813" cy="6082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444500">
            <a:lnSpc>
              <a:spcPct val="90000"/>
            </a:lnSpc>
            <a:spcBef>
              <a:spcPct val="0"/>
            </a:spcBef>
            <a:spcAft>
              <a:spcPct val="35000"/>
            </a:spcAft>
            <a:buNone/>
            <a:defRPr b="1"/>
          </a:pPr>
          <a:r>
            <a:rPr lang="en-US" sz="1000" kern="1200" dirty="0">
              <a:latin typeface="Montserrat" panose="00000500000000000000" pitchFamily="2" charset="0"/>
            </a:rPr>
            <a:t>8 Feb. 2022</a:t>
          </a:r>
        </a:p>
      </dsp:txBody>
      <dsp:txXfrm>
        <a:off x="565008" y="2907941"/>
        <a:ext cx="1087813" cy="608242"/>
      </dsp:txXfrm>
    </dsp:sp>
    <dsp:sp modelId="{3B8238B1-D58D-43EA-8BD8-35C686A5F568}">
      <dsp:nvSpPr>
        <dsp:cNvPr id="0" name=""/>
        <dsp:cNvSpPr/>
      </dsp:nvSpPr>
      <dsp:spPr>
        <a:xfrm>
          <a:off x="1100" y="555740"/>
          <a:ext cx="2215628" cy="113760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7790" tIns="97790" rIns="97790" bIns="97790" numCol="1" spcCol="1270" anchor="ctr" anchorCtr="0">
          <a:noAutofit/>
        </a:bodyPr>
        <a:lstStyle/>
        <a:p>
          <a:pPr marL="0" lvl="0" indent="0" algn="l" defTabSz="488950">
            <a:lnSpc>
              <a:spcPct val="90000"/>
            </a:lnSpc>
            <a:spcBef>
              <a:spcPct val="0"/>
            </a:spcBef>
            <a:spcAft>
              <a:spcPct val="35000"/>
            </a:spcAft>
            <a:buNone/>
          </a:pPr>
          <a:r>
            <a:rPr lang="en-US" sz="1100" kern="1200" dirty="0">
              <a:latin typeface="Montserrat" panose="00000500000000000000" pitchFamily="2" charset="0"/>
            </a:rPr>
            <a:t>Se suscribe el contrato de alianza estratégica entre PROSTATUS VITELSA Y QUITO TURISMO, por 25 años.</a:t>
          </a:r>
        </a:p>
      </dsp:txBody>
      <dsp:txXfrm>
        <a:off x="56633" y="611273"/>
        <a:ext cx="2104562" cy="1026536"/>
      </dsp:txXfrm>
    </dsp:sp>
    <dsp:sp modelId="{E20D5E3D-D404-48F7-AE21-38953262D310}">
      <dsp:nvSpPr>
        <dsp:cNvPr id="0" name=""/>
        <dsp:cNvSpPr/>
      </dsp:nvSpPr>
      <dsp:spPr>
        <a:xfrm>
          <a:off x="1108915" y="1681398"/>
          <a:ext cx="0" cy="1022709"/>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34D00780-9802-401F-835C-1B311B4226C6}">
      <dsp:nvSpPr>
        <dsp:cNvPr id="0" name=""/>
        <dsp:cNvSpPr/>
      </dsp:nvSpPr>
      <dsp:spPr>
        <a:xfrm>
          <a:off x="2315638" y="2144657"/>
          <a:ext cx="1444489" cy="3967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444500">
            <a:lnSpc>
              <a:spcPct val="90000"/>
            </a:lnSpc>
            <a:spcBef>
              <a:spcPct val="0"/>
            </a:spcBef>
            <a:spcAft>
              <a:spcPct val="35000"/>
            </a:spcAft>
            <a:buNone/>
            <a:defRPr b="1"/>
          </a:pPr>
          <a:r>
            <a:rPr lang="en-US" sz="1000" kern="1200" dirty="0">
              <a:latin typeface="Montserrat" panose="00000500000000000000" pitchFamily="2" charset="0"/>
            </a:rPr>
            <a:t>30 Nov. 2022</a:t>
          </a:r>
        </a:p>
      </dsp:txBody>
      <dsp:txXfrm>
        <a:off x="2315638" y="2144657"/>
        <a:ext cx="1444489" cy="396792"/>
      </dsp:txXfrm>
    </dsp:sp>
    <dsp:sp modelId="{E1EEDEBF-7BB1-485F-8FD1-E821159F3CE0}">
      <dsp:nvSpPr>
        <dsp:cNvPr id="0" name=""/>
        <dsp:cNvSpPr/>
      </dsp:nvSpPr>
      <dsp:spPr>
        <a:xfrm>
          <a:off x="1068390" y="2667650"/>
          <a:ext cx="81049" cy="80740"/>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2059798-DB04-4477-898C-6243C608D408}">
      <dsp:nvSpPr>
        <dsp:cNvPr id="0" name=""/>
        <dsp:cNvSpPr/>
      </dsp:nvSpPr>
      <dsp:spPr>
        <a:xfrm>
          <a:off x="2002841" y="3078351"/>
          <a:ext cx="2242434" cy="131898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7790" tIns="97790" rIns="97790" bIns="97790" numCol="1" spcCol="1270" anchor="ctr" anchorCtr="0">
          <a:noAutofit/>
        </a:bodyPr>
        <a:lstStyle/>
        <a:p>
          <a:pPr marL="0" lvl="0" indent="0" algn="l" defTabSz="488950">
            <a:lnSpc>
              <a:spcPct val="90000"/>
            </a:lnSpc>
            <a:spcBef>
              <a:spcPct val="0"/>
            </a:spcBef>
            <a:spcAft>
              <a:spcPct val="35000"/>
            </a:spcAft>
            <a:buNone/>
          </a:pPr>
          <a:r>
            <a:rPr lang="en-US" sz="1100" kern="1200" dirty="0">
              <a:latin typeface="Montserrat" panose="00000500000000000000" pitchFamily="2" charset="0"/>
            </a:rPr>
            <a:t>Se completó la fase diagnóstica y preparatoria con una inversión privada de </a:t>
          </a:r>
          <a:r>
            <a:rPr lang="es-419" sz="1100" kern="1200" dirty="0">
              <a:solidFill>
                <a:prstClr val="black">
                  <a:hueOff val="0"/>
                  <a:satOff val="0"/>
                  <a:lumOff val="0"/>
                  <a:alphaOff val="0"/>
                </a:prstClr>
              </a:solidFill>
              <a:latin typeface="Montserrat" panose="00000500000000000000" pitchFamily="2" charset="0"/>
              <a:ea typeface="+mn-ea"/>
              <a:cs typeface="+mn-cs"/>
            </a:rPr>
            <a:t>$259.415,91 USD</a:t>
          </a:r>
          <a:r>
            <a:rPr lang="en-US" sz="1100" kern="1200" dirty="0">
              <a:latin typeface="Montserrat" panose="00000500000000000000" pitchFamily="2" charset="0"/>
            </a:rPr>
            <a:t>, la entrega de garantía por 25 años (renovación anual) y la constitución del fideicomiso</a:t>
          </a:r>
          <a:r>
            <a:rPr lang="en-US" sz="1200" kern="1200" dirty="0">
              <a:latin typeface="Montserrat" panose="00000500000000000000" pitchFamily="2" charset="0"/>
            </a:rPr>
            <a:t>.</a:t>
          </a:r>
        </a:p>
      </dsp:txBody>
      <dsp:txXfrm>
        <a:off x="2067228" y="3142738"/>
        <a:ext cx="2113660" cy="1190210"/>
      </dsp:txXfrm>
    </dsp:sp>
    <dsp:sp modelId="{F55049CD-8626-4A73-A75E-A004768D9AF1}">
      <dsp:nvSpPr>
        <dsp:cNvPr id="0" name=""/>
        <dsp:cNvSpPr/>
      </dsp:nvSpPr>
      <dsp:spPr>
        <a:xfrm>
          <a:off x="3065592" y="2610856"/>
          <a:ext cx="0" cy="505334"/>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4E9F0BD0-33B3-48D9-A746-461A14FEBD9A}">
      <dsp:nvSpPr>
        <dsp:cNvPr id="0" name=""/>
        <dsp:cNvSpPr/>
      </dsp:nvSpPr>
      <dsp:spPr>
        <a:xfrm>
          <a:off x="4725678" y="2900453"/>
          <a:ext cx="1064891" cy="6105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444500">
            <a:lnSpc>
              <a:spcPct val="90000"/>
            </a:lnSpc>
            <a:spcBef>
              <a:spcPct val="0"/>
            </a:spcBef>
            <a:spcAft>
              <a:spcPct val="35000"/>
            </a:spcAft>
            <a:buNone/>
            <a:defRPr b="1"/>
          </a:pPr>
          <a:r>
            <a:rPr lang="en-US" sz="1000" kern="1200" dirty="0">
              <a:latin typeface="Montserrat" panose="00000500000000000000" pitchFamily="2" charset="0"/>
            </a:rPr>
            <a:t>Actualmente</a:t>
          </a:r>
        </a:p>
      </dsp:txBody>
      <dsp:txXfrm>
        <a:off x="4725678" y="2900453"/>
        <a:ext cx="1064891" cy="610569"/>
      </dsp:txXfrm>
    </dsp:sp>
    <dsp:sp modelId="{83F72954-E01A-48D9-803C-10D77281B58F}">
      <dsp:nvSpPr>
        <dsp:cNvPr id="0" name=""/>
        <dsp:cNvSpPr/>
      </dsp:nvSpPr>
      <dsp:spPr>
        <a:xfrm>
          <a:off x="3015831" y="2613331"/>
          <a:ext cx="81049" cy="39894"/>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F2B461-DA9F-4FCA-9B2D-99AC81FAD1F6}">
      <dsp:nvSpPr>
        <dsp:cNvPr id="0" name=""/>
        <dsp:cNvSpPr/>
      </dsp:nvSpPr>
      <dsp:spPr>
        <a:xfrm>
          <a:off x="3859037" y="595446"/>
          <a:ext cx="2798172" cy="1076256"/>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7790" tIns="97790" rIns="97790" bIns="97790" numCol="1" spcCol="1270" anchor="ctr" anchorCtr="0">
          <a:noAutofit/>
        </a:bodyPr>
        <a:lstStyle/>
        <a:p>
          <a:pPr marL="0" lvl="0" indent="0" algn="l" defTabSz="488950">
            <a:lnSpc>
              <a:spcPct val="90000"/>
            </a:lnSpc>
            <a:spcBef>
              <a:spcPct val="0"/>
            </a:spcBef>
            <a:spcAft>
              <a:spcPct val="35000"/>
            </a:spcAft>
            <a:buNone/>
          </a:pPr>
          <a:r>
            <a:rPr lang="en-US" sz="1100" kern="1200" dirty="0">
              <a:latin typeface="Montserrat" panose="00000500000000000000" pitchFamily="2" charset="0"/>
            </a:rPr>
            <a:t>Con fecha 30 de enero 2023, se ha completado la primera entrega de equipos conforme cronograma valorado respecto a la inversión de los 3 millones de dólares.</a:t>
          </a:r>
          <a:endParaRPr lang="en-US" sz="1400" kern="1200" dirty="0">
            <a:latin typeface="Montserrat" panose="00000500000000000000" pitchFamily="2" charset="0"/>
          </a:endParaRPr>
        </a:p>
      </dsp:txBody>
      <dsp:txXfrm>
        <a:off x="3911575" y="647984"/>
        <a:ext cx="2693096" cy="971180"/>
      </dsp:txXfrm>
    </dsp:sp>
    <dsp:sp modelId="{819C546F-67B9-413C-B1EB-52134F743F99}">
      <dsp:nvSpPr>
        <dsp:cNvPr id="0" name=""/>
        <dsp:cNvSpPr/>
      </dsp:nvSpPr>
      <dsp:spPr>
        <a:xfrm>
          <a:off x="5258124" y="1673910"/>
          <a:ext cx="0" cy="102662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55E83545-DA70-4E72-A570-241EBDB97C51}">
      <dsp:nvSpPr>
        <dsp:cNvPr id="0" name=""/>
        <dsp:cNvSpPr/>
      </dsp:nvSpPr>
      <dsp:spPr>
        <a:xfrm>
          <a:off x="5217599" y="2660007"/>
          <a:ext cx="81049" cy="81049"/>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BasicTimeline">
  <dgm:title val="Basic Timeline"/>
  <dgm:desc val="Use to show a list of events in chronological order. The rounded rectangular shape contains the description while the date is shown below on the time line. It's the perfect SmartArt for displaying large amount of text with a medium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FollowNode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presOf/>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16"/>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42"/>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t" for="ch" forName="L1TextContainer" refType="h" fact="0.537"/>
                <dgm:constr type="h" for="ch" forName="L1TextContainer" refType="h" fact="0.113"/>
                <dgm:constr type="w" for="ch" forName="L2TextContainerWrapper" refType="w"/>
                <dgm:constr type="h" for="ch" forName="L2TextContainerWrapper" refType="h" fact="0.31"/>
                <dgm:constr type="b" for="ch" forName="L2TextContainerWrapper" refType="h" fact="0.31"/>
                <dgm:constr type="w" for="ch" forName="ConnectLine"/>
                <dgm:constr type="l" for="ch" forName="ConnectLine" refType="w" fact="0.5"/>
                <dgm:constr type="h" for="ch" forName="ConnectLine" refType="h" fact="0.19"/>
                <dgm:constr type="t" for="ch" forName="ConnectLine" refType="h" fact="0.31"/>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8"/>
                <dgm:constr type="l" for="ch" forName="L1TextContainer" refType="w" fact="0.06"/>
                <dgm:constr type="t" for="ch" forName="L1TextContainer" refType="h" fact="0.35"/>
                <dgm:constr type="h" for="ch" forName="L1TextContainer" refType="h" fact="0.113"/>
                <dgm:constr type="w" for="ch" forName="L2TextContainerWrapper" refType="w"/>
                <dgm:constr type="h" for="ch" forName="L2TextContainerWrapper" refType="h" fact="0.31"/>
                <dgm:constr type="t" for="ch" forName="L2TextContainerWrapper" refType="h" fact="0.69"/>
                <dgm:constr type="w" for="ch" forName="ConnectLine"/>
                <dgm:constr type="l" for="ch" forName="ConnectLine" refType="w" fact="0.5"/>
                <dgm:constr type="h" for="ch" forName="ConnectLine" refType="h" fact="0.19"/>
                <dgm:constr type="t" for="ch" forName="ConnectLine" refType="h" fact="0.5"/>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55"/>
                  <dgm:constr type="b" for="ch" forName="L2TextContainer" refType="h"/>
                  <dgm:constr type="h" for="ch" forName="FlexibleEmptyPlaceHolder" refType="h" fact="0.45"/>
                </dgm:constrLst>
              </dgm:if>
              <dgm:else name="CaseForPlacingL2TextContaineBelowDivider">
                <dgm:constrLst>
                  <dgm:constr type="h" for="ch" forName="L2TextContainer" refType="h" fact="0.55"/>
                  <dgm:constr type="h" for="ch" forName="FlexibleEmptyPlaceHolder" refType="h" fact="0.45"/>
                  <dgm:constr type="b" for="ch" forName="FlexibleEmptyPlaceHolder" refType="h"/>
                </dgm:constrLst>
              </dgm:else>
            </dgm:choose>
            <dgm:layoutNode name="L2TextContainer" styleLbl="bgAcc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oundRect" r:blip="">
                <dgm:adjLst/>
              </dgm:shape>
              <dgm:presOf axis="des" ptType="node"/>
              <dgm:constrLst>
                <dgm:constr type="primFontSz" val="17"/>
                <dgm:constr type="lMarg" refType="primFontSz" fact="0.7"/>
                <dgm:constr type="rMarg" refType="primFontSz" fact="0.7"/>
                <dgm:constr type="tMarg" refType="primFontSz" fact="0.7"/>
                <dgm:constr type="bMarg" refType="primFontSz" fact="0.7"/>
              </dgm:constrLst>
              <dgm:ruleLst>
                <dgm:rule type="primFontSz" val="12" fact="NaN" max="NaN"/>
                <dgm:rule type="secFontSz" val="10" fact="NaN" max="NaN"/>
                <dgm:rule type="h" val="INF"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orPoint" styleLbl="alignNode1" moveWith="L2TextContainer">
            <dgm:alg type="sp"/>
            <dgm:shape xmlns:r="http://schemas.openxmlformats.org/officeDocument/2006/relationships" type="ellipse" r:blip="" zOrderOff="1">
              <dgm:adj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398B3A-3ED3-4ACB-8FEE-A8751ED8A2E9}" type="datetimeFigureOut">
              <a:rPr lang="es-EC" smtClean="0"/>
              <a:t>8/9/2023</a:t>
            </a:fld>
            <a:endParaRPr lang="es-EC"/>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01A269-8D95-4CA4-87A2-82EFA277F90F}" type="slidenum">
              <a:rPr lang="es-EC" smtClean="0"/>
              <a:t>‹Nº›</a:t>
            </a:fld>
            <a:endParaRPr lang="es-EC"/>
          </a:p>
        </p:txBody>
      </p:sp>
    </p:spTree>
    <p:extLst>
      <p:ext uri="{BB962C8B-B14F-4D97-AF65-F5344CB8AC3E}">
        <p14:creationId xmlns:p14="http://schemas.microsoft.com/office/powerpoint/2010/main" val="1960525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5CE844-794C-675D-048B-2DCE6CBBA065}"/>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EC"/>
          </a:p>
        </p:txBody>
      </p:sp>
      <p:sp>
        <p:nvSpPr>
          <p:cNvPr id="3" name="Subtítulo 2">
            <a:extLst>
              <a:ext uri="{FF2B5EF4-FFF2-40B4-BE49-F238E27FC236}">
                <a16:creationId xmlns:a16="http://schemas.microsoft.com/office/drawing/2014/main" id="{B7350772-D8EB-5FA9-1C6B-F1FB727D25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EC"/>
          </a:p>
        </p:txBody>
      </p:sp>
      <p:sp>
        <p:nvSpPr>
          <p:cNvPr id="4" name="Marcador de fecha 3">
            <a:extLst>
              <a:ext uri="{FF2B5EF4-FFF2-40B4-BE49-F238E27FC236}">
                <a16:creationId xmlns:a16="http://schemas.microsoft.com/office/drawing/2014/main" id="{A84D2071-F9F6-2B73-3DD4-EAA13B6645AA}"/>
              </a:ext>
            </a:extLst>
          </p:cNvPr>
          <p:cNvSpPr>
            <a:spLocks noGrp="1"/>
          </p:cNvSpPr>
          <p:nvPr>
            <p:ph type="dt" sz="half" idx="10"/>
          </p:nvPr>
        </p:nvSpPr>
        <p:spPr/>
        <p:txBody>
          <a:bodyPr/>
          <a:lstStyle/>
          <a:p>
            <a:fld id="{EAC9580A-96E3-4720-B3A1-C6037A66C228}" type="datetimeFigureOut">
              <a:rPr lang="es-EC" smtClean="0"/>
              <a:t>8/9/2023</a:t>
            </a:fld>
            <a:endParaRPr lang="es-EC"/>
          </a:p>
        </p:txBody>
      </p:sp>
      <p:sp>
        <p:nvSpPr>
          <p:cNvPr id="5" name="Marcador de pie de página 4">
            <a:extLst>
              <a:ext uri="{FF2B5EF4-FFF2-40B4-BE49-F238E27FC236}">
                <a16:creationId xmlns:a16="http://schemas.microsoft.com/office/drawing/2014/main" id="{1614713B-66FD-BED9-CA8D-709A8236CA45}"/>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549FFBD7-B0C9-FD5B-7C53-6FD421BC8930}"/>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794237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05E7E7-242A-8F82-3D2D-EDCCDA2E68DA}"/>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E05EC412-1960-287B-31C8-6AD6AA86CE73}"/>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16095B17-91E1-775E-5D30-C57C135597FD}"/>
              </a:ext>
            </a:extLst>
          </p:cNvPr>
          <p:cNvSpPr>
            <a:spLocks noGrp="1"/>
          </p:cNvSpPr>
          <p:nvPr>
            <p:ph type="dt" sz="half" idx="10"/>
          </p:nvPr>
        </p:nvSpPr>
        <p:spPr/>
        <p:txBody>
          <a:bodyPr/>
          <a:lstStyle/>
          <a:p>
            <a:fld id="{EAC9580A-96E3-4720-B3A1-C6037A66C228}" type="datetimeFigureOut">
              <a:rPr lang="es-EC" smtClean="0"/>
              <a:t>8/9/2023</a:t>
            </a:fld>
            <a:endParaRPr lang="es-EC"/>
          </a:p>
        </p:txBody>
      </p:sp>
      <p:sp>
        <p:nvSpPr>
          <p:cNvPr id="5" name="Marcador de pie de página 4">
            <a:extLst>
              <a:ext uri="{FF2B5EF4-FFF2-40B4-BE49-F238E27FC236}">
                <a16:creationId xmlns:a16="http://schemas.microsoft.com/office/drawing/2014/main" id="{CA2176E4-1D61-1CD5-4855-E6393D290252}"/>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A825922D-2DB6-2261-47D8-649E3382628F}"/>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931395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6AA0370-F0E9-7FDD-0328-10246D84FE51}"/>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25604AC3-1526-B810-3F12-45770D6271B3}"/>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000DCB32-C8AC-4A0A-C9A3-C0563A0F5FDC}"/>
              </a:ext>
            </a:extLst>
          </p:cNvPr>
          <p:cNvSpPr>
            <a:spLocks noGrp="1"/>
          </p:cNvSpPr>
          <p:nvPr>
            <p:ph type="dt" sz="half" idx="10"/>
          </p:nvPr>
        </p:nvSpPr>
        <p:spPr/>
        <p:txBody>
          <a:bodyPr/>
          <a:lstStyle/>
          <a:p>
            <a:fld id="{EAC9580A-96E3-4720-B3A1-C6037A66C228}" type="datetimeFigureOut">
              <a:rPr lang="es-EC" smtClean="0"/>
              <a:t>8/9/2023</a:t>
            </a:fld>
            <a:endParaRPr lang="es-EC"/>
          </a:p>
        </p:txBody>
      </p:sp>
      <p:sp>
        <p:nvSpPr>
          <p:cNvPr id="5" name="Marcador de pie de página 4">
            <a:extLst>
              <a:ext uri="{FF2B5EF4-FFF2-40B4-BE49-F238E27FC236}">
                <a16:creationId xmlns:a16="http://schemas.microsoft.com/office/drawing/2014/main" id="{459D39A5-4254-8969-3549-B4F8CB8177A3}"/>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A83473F1-F590-9C0E-C704-18BC23751814}"/>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411812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FF5FD9-7232-767D-0CD7-FF472C0609BE}"/>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134C1B7A-4A80-E34F-D60A-611371A2D7E5}"/>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B80B60AF-AA51-60BA-93B6-8A1B5C349A39}"/>
              </a:ext>
            </a:extLst>
          </p:cNvPr>
          <p:cNvSpPr>
            <a:spLocks noGrp="1"/>
          </p:cNvSpPr>
          <p:nvPr>
            <p:ph type="dt" sz="half" idx="10"/>
          </p:nvPr>
        </p:nvSpPr>
        <p:spPr/>
        <p:txBody>
          <a:bodyPr/>
          <a:lstStyle/>
          <a:p>
            <a:fld id="{EAC9580A-96E3-4720-B3A1-C6037A66C228}" type="datetimeFigureOut">
              <a:rPr lang="es-EC" smtClean="0"/>
              <a:t>8/9/2023</a:t>
            </a:fld>
            <a:endParaRPr lang="es-EC"/>
          </a:p>
        </p:txBody>
      </p:sp>
      <p:sp>
        <p:nvSpPr>
          <p:cNvPr id="5" name="Marcador de pie de página 4">
            <a:extLst>
              <a:ext uri="{FF2B5EF4-FFF2-40B4-BE49-F238E27FC236}">
                <a16:creationId xmlns:a16="http://schemas.microsoft.com/office/drawing/2014/main" id="{4B47ABD7-CB38-5C86-6E64-00376F51A360}"/>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BB55B922-8746-7CE0-E68B-F3FF0EBCB935}"/>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3903519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D1A54C-396F-DB97-94A1-A89667433B0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0E2BB7FB-62A0-3CE9-89D2-E8960A2730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0E330A63-E8F2-58D0-439E-37CE3049EE42}"/>
              </a:ext>
            </a:extLst>
          </p:cNvPr>
          <p:cNvSpPr>
            <a:spLocks noGrp="1"/>
          </p:cNvSpPr>
          <p:nvPr>
            <p:ph type="dt" sz="half" idx="10"/>
          </p:nvPr>
        </p:nvSpPr>
        <p:spPr/>
        <p:txBody>
          <a:bodyPr/>
          <a:lstStyle/>
          <a:p>
            <a:fld id="{EAC9580A-96E3-4720-B3A1-C6037A66C228}" type="datetimeFigureOut">
              <a:rPr lang="es-EC" smtClean="0"/>
              <a:t>8/9/2023</a:t>
            </a:fld>
            <a:endParaRPr lang="es-EC"/>
          </a:p>
        </p:txBody>
      </p:sp>
      <p:sp>
        <p:nvSpPr>
          <p:cNvPr id="5" name="Marcador de pie de página 4">
            <a:extLst>
              <a:ext uri="{FF2B5EF4-FFF2-40B4-BE49-F238E27FC236}">
                <a16:creationId xmlns:a16="http://schemas.microsoft.com/office/drawing/2014/main" id="{77C8FEE0-9931-1583-58AC-FAC24D6C5BF9}"/>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3A47D9A4-C5D5-B098-5C2D-86AA1328EE7F}"/>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407560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D2518E2-EB36-3F1D-D1A0-56BFD9890BE8}"/>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C9B58A56-73BF-8887-920D-F38159F4A872}"/>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contenido 3">
            <a:extLst>
              <a:ext uri="{FF2B5EF4-FFF2-40B4-BE49-F238E27FC236}">
                <a16:creationId xmlns:a16="http://schemas.microsoft.com/office/drawing/2014/main" id="{53B51362-BF7F-F266-9C6D-1BFCEE1EBCA2}"/>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fecha 4">
            <a:extLst>
              <a:ext uri="{FF2B5EF4-FFF2-40B4-BE49-F238E27FC236}">
                <a16:creationId xmlns:a16="http://schemas.microsoft.com/office/drawing/2014/main" id="{22B23FB7-CB89-00B3-333A-9E2CF810000B}"/>
              </a:ext>
            </a:extLst>
          </p:cNvPr>
          <p:cNvSpPr>
            <a:spLocks noGrp="1"/>
          </p:cNvSpPr>
          <p:nvPr>
            <p:ph type="dt" sz="half" idx="10"/>
          </p:nvPr>
        </p:nvSpPr>
        <p:spPr/>
        <p:txBody>
          <a:bodyPr/>
          <a:lstStyle/>
          <a:p>
            <a:fld id="{EAC9580A-96E3-4720-B3A1-C6037A66C228}" type="datetimeFigureOut">
              <a:rPr lang="es-EC" smtClean="0"/>
              <a:t>8/9/2023</a:t>
            </a:fld>
            <a:endParaRPr lang="es-EC"/>
          </a:p>
        </p:txBody>
      </p:sp>
      <p:sp>
        <p:nvSpPr>
          <p:cNvPr id="6" name="Marcador de pie de página 5">
            <a:extLst>
              <a:ext uri="{FF2B5EF4-FFF2-40B4-BE49-F238E27FC236}">
                <a16:creationId xmlns:a16="http://schemas.microsoft.com/office/drawing/2014/main" id="{2CAB5E6D-C9B9-2542-7C09-4A155B12672E}"/>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34665374-39FD-6853-B2BA-8B65C0E006FD}"/>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4208577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CD743B-A0C8-B664-3022-B8D06AE7B584}"/>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13031D7E-DEF1-A909-CD8D-B07A4D1AD2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F9C917C-771F-D343-FCD6-741462640378}"/>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texto 4">
            <a:extLst>
              <a:ext uri="{FF2B5EF4-FFF2-40B4-BE49-F238E27FC236}">
                <a16:creationId xmlns:a16="http://schemas.microsoft.com/office/drawing/2014/main" id="{901081C0-5E47-CE40-2E2A-5E90A789DA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E5D49586-0984-33F9-178E-2D10EEFEA45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7" name="Marcador de fecha 6">
            <a:extLst>
              <a:ext uri="{FF2B5EF4-FFF2-40B4-BE49-F238E27FC236}">
                <a16:creationId xmlns:a16="http://schemas.microsoft.com/office/drawing/2014/main" id="{01FB2184-CDD6-C598-C641-352919508182}"/>
              </a:ext>
            </a:extLst>
          </p:cNvPr>
          <p:cNvSpPr>
            <a:spLocks noGrp="1"/>
          </p:cNvSpPr>
          <p:nvPr>
            <p:ph type="dt" sz="half" idx="10"/>
          </p:nvPr>
        </p:nvSpPr>
        <p:spPr/>
        <p:txBody>
          <a:bodyPr/>
          <a:lstStyle/>
          <a:p>
            <a:fld id="{EAC9580A-96E3-4720-B3A1-C6037A66C228}" type="datetimeFigureOut">
              <a:rPr lang="es-EC" smtClean="0"/>
              <a:t>8/9/2023</a:t>
            </a:fld>
            <a:endParaRPr lang="es-EC"/>
          </a:p>
        </p:txBody>
      </p:sp>
      <p:sp>
        <p:nvSpPr>
          <p:cNvPr id="8" name="Marcador de pie de página 7">
            <a:extLst>
              <a:ext uri="{FF2B5EF4-FFF2-40B4-BE49-F238E27FC236}">
                <a16:creationId xmlns:a16="http://schemas.microsoft.com/office/drawing/2014/main" id="{6F55DD4B-BE41-53B1-EF9A-2E868A5E8F13}"/>
              </a:ext>
            </a:extLst>
          </p:cNvPr>
          <p:cNvSpPr>
            <a:spLocks noGrp="1"/>
          </p:cNvSpPr>
          <p:nvPr>
            <p:ph type="ftr" sz="quarter" idx="11"/>
          </p:nvPr>
        </p:nvSpPr>
        <p:spPr/>
        <p:txBody>
          <a:bodyPr/>
          <a:lstStyle/>
          <a:p>
            <a:endParaRPr lang="es-EC"/>
          </a:p>
        </p:txBody>
      </p:sp>
      <p:sp>
        <p:nvSpPr>
          <p:cNvPr id="9" name="Marcador de número de diapositiva 8">
            <a:extLst>
              <a:ext uri="{FF2B5EF4-FFF2-40B4-BE49-F238E27FC236}">
                <a16:creationId xmlns:a16="http://schemas.microsoft.com/office/drawing/2014/main" id="{CA0F1FD6-4278-2830-C165-0C4CFDCE9960}"/>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743618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2B2EFF-8DE5-2518-781F-B4260F931D60}"/>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fecha 2">
            <a:extLst>
              <a:ext uri="{FF2B5EF4-FFF2-40B4-BE49-F238E27FC236}">
                <a16:creationId xmlns:a16="http://schemas.microsoft.com/office/drawing/2014/main" id="{3C585A29-4471-8962-A953-52636955B052}"/>
              </a:ext>
            </a:extLst>
          </p:cNvPr>
          <p:cNvSpPr>
            <a:spLocks noGrp="1"/>
          </p:cNvSpPr>
          <p:nvPr>
            <p:ph type="dt" sz="half" idx="10"/>
          </p:nvPr>
        </p:nvSpPr>
        <p:spPr/>
        <p:txBody>
          <a:bodyPr/>
          <a:lstStyle/>
          <a:p>
            <a:fld id="{EAC9580A-96E3-4720-B3A1-C6037A66C228}" type="datetimeFigureOut">
              <a:rPr lang="es-EC" smtClean="0"/>
              <a:t>8/9/2023</a:t>
            </a:fld>
            <a:endParaRPr lang="es-EC"/>
          </a:p>
        </p:txBody>
      </p:sp>
      <p:sp>
        <p:nvSpPr>
          <p:cNvPr id="4" name="Marcador de pie de página 3">
            <a:extLst>
              <a:ext uri="{FF2B5EF4-FFF2-40B4-BE49-F238E27FC236}">
                <a16:creationId xmlns:a16="http://schemas.microsoft.com/office/drawing/2014/main" id="{5E2AB068-3128-08DC-CEE2-8195C62A1F40}"/>
              </a:ext>
            </a:extLst>
          </p:cNvPr>
          <p:cNvSpPr>
            <a:spLocks noGrp="1"/>
          </p:cNvSpPr>
          <p:nvPr>
            <p:ph type="ftr" sz="quarter" idx="11"/>
          </p:nvPr>
        </p:nvSpPr>
        <p:spPr/>
        <p:txBody>
          <a:bodyPr/>
          <a:lstStyle/>
          <a:p>
            <a:endParaRPr lang="es-EC"/>
          </a:p>
        </p:txBody>
      </p:sp>
      <p:sp>
        <p:nvSpPr>
          <p:cNvPr id="5" name="Marcador de número de diapositiva 4">
            <a:extLst>
              <a:ext uri="{FF2B5EF4-FFF2-40B4-BE49-F238E27FC236}">
                <a16:creationId xmlns:a16="http://schemas.microsoft.com/office/drawing/2014/main" id="{45DAD2A4-0B31-B7F5-CFA2-8A0EDCAF2C53}"/>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2222624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62329A-39B6-F045-74C0-92213F4846B3}"/>
              </a:ext>
            </a:extLst>
          </p:cNvPr>
          <p:cNvSpPr>
            <a:spLocks noGrp="1"/>
          </p:cNvSpPr>
          <p:nvPr>
            <p:ph type="dt" sz="half" idx="10"/>
          </p:nvPr>
        </p:nvSpPr>
        <p:spPr/>
        <p:txBody>
          <a:bodyPr/>
          <a:lstStyle/>
          <a:p>
            <a:fld id="{EAC9580A-96E3-4720-B3A1-C6037A66C228}" type="datetimeFigureOut">
              <a:rPr lang="es-EC" smtClean="0"/>
              <a:t>8/9/2023</a:t>
            </a:fld>
            <a:endParaRPr lang="es-EC"/>
          </a:p>
        </p:txBody>
      </p:sp>
      <p:sp>
        <p:nvSpPr>
          <p:cNvPr id="3" name="Marcador de pie de página 2">
            <a:extLst>
              <a:ext uri="{FF2B5EF4-FFF2-40B4-BE49-F238E27FC236}">
                <a16:creationId xmlns:a16="http://schemas.microsoft.com/office/drawing/2014/main" id="{B68E9E15-479E-8E17-5C28-02358E73B970}"/>
              </a:ext>
            </a:extLst>
          </p:cNvPr>
          <p:cNvSpPr>
            <a:spLocks noGrp="1"/>
          </p:cNvSpPr>
          <p:nvPr>
            <p:ph type="ftr" sz="quarter" idx="11"/>
          </p:nvPr>
        </p:nvSpPr>
        <p:spPr/>
        <p:txBody>
          <a:bodyPr/>
          <a:lstStyle/>
          <a:p>
            <a:endParaRPr lang="es-EC"/>
          </a:p>
        </p:txBody>
      </p:sp>
      <p:sp>
        <p:nvSpPr>
          <p:cNvPr id="4" name="Marcador de número de diapositiva 3">
            <a:extLst>
              <a:ext uri="{FF2B5EF4-FFF2-40B4-BE49-F238E27FC236}">
                <a16:creationId xmlns:a16="http://schemas.microsoft.com/office/drawing/2014/main" id="{C54CE9C3-50CB-B424-4427-BF8B33CCDDAA}"/>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23716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2EC735-C782-2742-6EB7-5A72D51AF54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FFEC62AE-B268-0D2B-F83B-5887363372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texto 3">
            <a:extLst>
              <a:ext uri="{FF2B5EF4-FFF2-40B4-BE49-F238E27FC236}">
                <a16:creationId xmlns:a16="http://schemas.microsoft.com/office/drawing/2014/main" id="{D430D489-D391-EC02-05FA-976038B288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815AF6B-A83C-B89C-0315-3B7A3ED8FB10}"/>
              </a:ext>
            </a:extLst>
          </p:cNvPr>
          <p:cNvSpPr>
            <a:spLocks noGrp="1"/>
          </p:cNvSpPr>
          <p:nvPr>
            <p:ph type="dt" sz="half" idx="10"/>
          </p:nvPr>
        </p:nvSpPr>
        <p:spPr/>
        <p:txBody>
          <a:bodyPr/>
          <a:lstStyle/>
          <a:p>
            <a:fld id="{EAC9580A-96E3-4720-B3A1-C6037A66C228}" type="datetimeFigureOut">
              <a:rPr lang="es-EC" smtClean="0"/>
              <a:t>8/9/2023</a:t>
            </a:fld>
            <a:endParaRPr lang="es-EC"/>
          </a:p>
        </p:txBody>
      </p:sp>
      <p:sp>
        <p:nvSpPr>
          <p:cNvPr id="6" name="Marcador de pie de página 5">
            <a:extLst>
              <a:ext uri="{FF2B5EF4-FFF2-40B4-BE49-F238E27FC236}">
                <a16:creationId xmlns:a16="http://schemas.microsoft.com/office/drawing/2014/main" id="{76BBA8E8-3CFE-0B4D-29DC-BB3C28DD6FCE}"/>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4B24566F-AAD2-EB0D-23A4-49E743282E19}"/>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148174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01D6BF-39C9-06F7-4624-68838F2B863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posición de imagen 2">
            <a:extLst>
              <a:ext uri="{FF2B5EF4-FFF2-40B4-BE49-F238E27FC236}">
                <a16:creationId xmlns:a16="http://schemas.microsoft.com/office/drawing/2014/main" id="{AAA67086-8367-29B3-EA42-8597081298C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Marcador de texto 3">
            <a:extLst>
              <a:ext uri="{FF2B5EF4-FFF2-40B4-BE49-F238E27FC236}">
                <a16:creationId xmlns:a16="http://schemas.microsoft.com/office/drawing/2014/main" id="{E80169BE-F74F-C45B-1CE2-39F8E7E26A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DA9B500-60E0-41FB-BC25-DB39BBDADDB5}"/>
              </a:ext>
            </a:extLst>
          </p:cNvPr>
          <p:cNvSpPr>
            <a:spLocks noGrp="1"/>
          </p:cNvSpPr>
          <p:nvPr>
            <p:ph type="dt" sz="half" idx="10"/>
          </p:nvPr>
        </p:nvSpPr>
        <p:spPr/>
        <p:txBody>
          <a:bodyPr/>
          <a:lstStyle/>
          <a:p>
            <a:fld id="{EAC9580A-96E3-4720-B3A1-C6037A66C228}" type="datetimeFigureOut">
              <a:rPr lang="es-EC" smtClean="0"/>
              <a:t>8/9/2023</a:t>
            </a:fld>
            <a:endParaRPr lang="es-EC"/>
          </a:p>
        </p:txBody>
      </p:sp>
      <p:sp>
        <p:nvSpPr>
          <p:cNvPr id="6" name="Marcador de pie de página 5">
            <a:extLst>
              <a:ext uri="{FF2B5EF4-FFF2-40B4-BE49-F238E27FC236}">
                <a16:creationId xmlns:a16="http://schemas.microsoft.com/office/drawing/2014/main" id="{A6D3B122-01A6-697A-D687-2D845D62A319}"/>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4B76DCF9-DEE6-07C4-BDA5-8BAC00C75F3B}"/>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24801717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097A0FC-4943-3B72-8343-3B40898D64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5187F185-A608-9573-8745-CC1544575D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656E003B-3856-3C6E-F48F-083380036F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C9580A-96E3-4720-B3A1-C6037A66C228}" type="datetimeFigureOut">
              <a:rPr lang="es-EC" smtClean="0"/>
              <a:t>8/9/2023</a:t>
            </a:fld>
            <a:endParaRPr lang="es-EC"/>
          </a:p>
        </p:txBody>
      </p:sp>
      <p:sp>
        <p:nvSpPr>
          <p:cNvPr id="5" name="Marcador de pie de página 4">
            <a:extLst>
              <a:ext uri="{FF2B5EF4-FFF2-40B4-BE49-F238E27FC236}">
                <a16:creationId xmlns:a16="http://schemas.microsoft.com/office/drawing/2014/main" id="{A75FABB6-C43F-9AFC-3BC6-F9DE8AAB67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a16="http://schemas.microsoft.com/office/drawing/2014/main" id="{82C84E08-A39F-C895-5808-69802A358F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8D1C54-6A61-4A09-B29A-3B8D2A7BC786}" type="slidenum">
              <a:rPr lang="es-EC" smtClean="0"/>
              <a:t>‹Nº›</a:t>
            </a:fld>
            <a:endParaRPr lang="es-EC"/>
          </a:p>
        </p:txBody>
      </p:sp>
    </p:spTree>
    <p:extLst>
      <p:ext uri="{BB962C8B-B14F-4D97-AF65-F5344CB8AC3E}">
        <p14:creationId xmlns:p14="http://schemas.microsoft.com/office/powerpoint/2010/main" val="3921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0.jp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0.jp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8.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hyperlink" Target="https://micequito.ec/establecimiento/centro-de-convenciones-metropolitano-de-quito/" TargetMode="External"/><Relationship Id="rId4" Type="http://schemas.openxmlformats.org/officeDocument/2006/relationships/image" Target="../media/image10.jp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emf"/></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0.jpg"/><Relationship Id="rId7" Type="http://schemas.openxmlformats.org/officeDocument/2006/relationships/image" Target="../media/image38.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42.jpeg"/></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8.png"/><Relationship Id="rId7" Type="http://schemas.openxmlformats.org/officeDocument/2006/relationships/diagramColors" Target="../diagrams/colors1.xml"/><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84021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2173317" y="287561"/>
            <a:ext cx="1095396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Ventas CCMQ 2022 - 2023</a:t>
            </a:r>
            <a:endParaRPr lang="es-EC" sz="3600" b="1" dirty="0">
              <a:solidFill>
                <a:srgbClr val="223F86"/>
              </a:solidFill>
              <a:latin typeface="Montserrat ExtraBold" pitchFamily="2" charset="77"/>
              <a:ea typeface="HGSMinchoE" panose="02020900000000000000" pitchFamily="18" charset="-128"/>
            </a:endParaRPr>
          </a:p>
        </p:txBody>
      </p:sp>
      <p:sp>
        <p:nvSpPr>
          <p:cNvPr id="3" name="Título 1">
            <a:extLst>
              <a:ext uri="{FF2B5EF4-FFF2-40B4-BE49-F238E27FC236}">
                <a16:creationId xmlns:a16="http://schemas.microsoft.com/office/drawing/2014/main" id="{57BCCAB9-9B37-D651-A7CB-83F7BA05BB0D}"/>
              </a:ext>
            </a:extLst>
          </p:cNvPr>
          <p:cNvSpPr txBox="1">
            <a:spLocks/>
          </p:cNvSpPr>
          <p:nvPr/>
        </p:nvSpPr>
        <p:spPr>
          <a:xfrm>
            <a:off x="2173317" y="1155297"/>
            <a:ext cx="3235086" cy="5246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400" b="1" dirty="0">
                <a:solidFill>
                  <a:srgbClr val="75BBE9"/>
                </a:solidFill>
                <a:latin typeface="Montserrat" pitchFamily="2" charset="77"/>
                <a:ea typeface="HGSMinchoE" panose="02020900000000000000" pitchFamily="18" charset="-128"/>
              </a:rPr>
              <a:t>Facturado</a:t>
            </a:r>
            <a:endParaRPr lang="es-EC" sz="2000" b="1" dirty="0">
              <a:solidFill>
                <a:srgbClr val="75BBE9"/>
              </a:solidFill>
              <a:latin typeface="Montserrat" pitchFamily="2" charset="77"/>
              <a:ea typeface="HGSMinchoE" panose="02020900000000000000" pitchFamily="18" charset="-128"/>
            </a:endParaRPr>
          </a:p>
        </p:txBody>
      </p:sp>
      <p:graphicFrame>
        <p:nvGraphicFramePr>
          <p:cNvPr id="5" name="Tabla 4">
            <a:extLst>
              <a:ext uri="{FF2B5EF4-FFF2-40B4-BE49-F238E27FC236}">
                <a16:creationId xmlns:a16="http://schemas.microsoft.com/office/drawing/2014/main" id="{4CA4FC53-70BE-49C0-0E21-FD99FCEADBB1}"/>
              </a:ext>
            </a:extLst>
          </p:cNvPr>
          <p:cNvGraphicFramePr>
            <a:graphicFrameLocks noGrp="1"/>
          </p:cNvGraphicFramePr>
          <p:nvPr/>
        </p:nvGraphicFramePr>
        <p:xfrm>
          <a:off x="459832" y="1679953"/>
          <a:ext cx="6662056" cy="4270336"/>
        </p:xfrm>
        <a:graphic>
          <a:graphicData uri="http://schemas.openxmlformats.org/drawingml/2006/table">
            <a:tbl>
              <a:tblPr firstRow="1" firstCol="1" bandRow="1"/>
              <a:tblGrid>
                <a:gridCol w="2230977">
                  <a:extLst>
                    <a:ext uri="{9D8B030D-6E8A-4147-A177-3AD203B41FA5}">
                      <a16:colId xmlns:a16="http://schemas.microsoft.com/office/drawing/2014/main" val="1597351056"/>
                    </a:ext>
                  </a:extLst>
                </a:gridCol>
                <a:gridCol w="1630782">
                  <a:extLst>
                    <a:ext uri="{9D8B030D-6E8A-4147-A177-3AD203B41FA5}">
                      <a16:colId xmlns:a16="http://schemas.microsoft.com/office/drawing/2014/main" val="1369901641"/>
                    </a:ext>
                  </a:extLst>
                </a:gridCol>
                <a:gridCol w="2800297">
                  <a:extLst>
                    <a:ext uri="{9D8B030D-6E8A-4147-A177-3AD203B41FA5}">
                      <a16:colId xmlns:a16="http://schemas.microsoft.com/office/drawing/2014/main" val="2268374454"/>
                    </a:ext>
                  </a:extLst>
                </a:gridCol>
              </a:tblGrid>
              <a:tr h="752258">
                <a:tc gridSpan="3">
                  <a:txBody>
                    <a:bodyPr/>
                    <a:lstStyle/>
                    <a:p>
                      <a:pPr algn="ctr"/>
                      <a:r>
                        <a:rPr lang="es-EC" sz="20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RESUMEN DE INGRESOS CCQM 2022-2023</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1402478024"/>
                  </a:ext>
                </a:extLst>
              </a:tr>
              <a:tr h="415721">
                <a:tc gridSpan="2">
                  <a:txBody>
                    <a:bodyPr/>
                    <a:lstStyle/>
                    <a:p>
                      <a:r>
                        <a:rPr lang="es-EC"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PRESUPUESTO VENTAS 2022</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$ 1´000.000,00 </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2171344"/>
                  </a:ext>
                </a:extLst>
              </a:tr>
              <a:tr h="415721">
                <a:tc gridSpan="2">
                  <a:txBody>
                    <a:bodyPr/>
                    <a:lstStyle/>
                    <a:p>
                      <a:r>
                        <a:rPr lang="es-EC"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VENTA REAL INGRESOS 2022</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$ 1´331.985,85 </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9674579"/>
                  </a:ext>
                </a:extLst>
              </a:tr>
              <a:tr h="435518">
                <a:tc gridSpan="2">
                  <a:txBody>
                    <a:bodyPr/>
                    <a:lstStyle/>
                    <a:p>
                      <a:r>
                        <a:rPr lang="es-EC"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EXTRA INGRESOS SOBRE PRESUPUESTO</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33,20%</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0958280"/>
                  </a:ext>
                </a:extLst>
              </a:tr>
              <a:tr h="435518">
                <a:tc>
                  <a:txBody>
                    <a:bodyPr/>
                    <a:lstStyle/>
                    <a:p>
                      <a:endParaRPr lang="es-EC" sz="1400">
                        <a:effectLst/>
                        <a:latin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s-EC" sz="1400" dirty="0">
                        <a:effectLst/>
                        <a:latin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s-EC" sz="1400">
                        <a:effectLst/>
                        <a:latin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7151364"/>
                  </a:ext>
                </a:extLst>
              </a:tr>
              <a:tr h="435518">
                <a:tc gridSpan="2">
                  <a:txBody>
                    <a:bodyPr/>
                    <a:lstStyle/>
                    <a:p>
                      <a:r>
                        <a:rPr lang="es-EC"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PRESUPUESTO VENTAS 2023</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$ 1´894.824,17 </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8964536"/>
                  </a:ext>
                </a:extLst>
              </a:tr>
              <a:tr h="415721">
                <a:tc gridSpan="2">
                  <a:txBody>
                    <a:bodyPr/>
                    <a:lstStyle/>
                    <a:p>
                      <a:r>
                        <a:rPr lang="es-EC" sz="18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VENTA REAL Al 31 DE AGOSTO 2023</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     1´132.907,20 USD</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2321673"/>
                  </a:ext>
                </a:extLst>
              </a:tr>
              <a:tr h="415721">
                <a:tc gridSpan="2">
                  <a:txBody>
                    <a:bodyPr/>
                    <a:lstStyle/>
                    <a:p>
                      <a:r>
                        <a:rPr lang="es-EC" sz="18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VENTAS SOBRE PRESUPUESTO</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59,78%</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4983361"/>
                  </a:ext>
                </a:extLst>
              </a:tr>
              <a:tr h="435518">
                <a:tc gridSpan="2">
                  <a:txBody>
                    <a:bodyPr/>
                    <a:lstStyle/>
                    <a:p>
                      <a:r>
                        <a:rPr lang="es-EC" sz="18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VENTA REAL INGRESOS 2022 -2023</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$ 2´464.893,05 </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1173658"/>
                  </a:ext>
                </a:extLst>
              </a:tr>
            </a:tbl>
          </a:graphicData>
        </a:graphic>
      </p:graphicFrame>
      <p:graphicFrame>
        <p:nvGraphicFramePr>
          <p:cNvPr id="6" name="Gráfico 5">
            <a:extLst>
              <a:ext uri="{FF2B5EF4-FFF2-40B4-BE49-F238E27FC236}">
                <a16:creationId xmlns:a16="http://schemas.microsoft.com/office/drawing/2014/main" id="{5E034F29-FEA0-4A8B-8673-1834885049E5}"/>
              </a:ext>
            </a:extLst>
          </p:cNvPr>
          <p:cNvGraphicFramePr/>
          <p:nvPr/>
        </p:nvGraphicFramePr>
        <p:xfrm>
          <a:off x="7254785" y="2971800"/>
          <a:ext cx="4322172" cy="248116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05510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descr="Imagen que contiene Icono&#10;&#10;Descripción generada automáticamente">
            <a:extLst>
              <a:ext uri="{FF2B5EF4-FFF2-40B4-BE49-F238E27FC236}">
                <a16:creationId xmlns:a16="http://schemas.microsoft.com/office/drawing/2014/main" id="{6AACD6C2-4369-51A2-E6EE-B7844D45D96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1576521" y="1005574"/>
            <a:ext cx="73555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CRONOGRAMA DE INVERSIONES</a:t>
            </a:r>
            <a:endParaRPr lang="es-EC" sz="2800" b="1" dirty="0">
              <a:solidFill>
                <a:srgbClr val="223F86"/>
              </a:solidFill>
              <a:latin typeface="Montserrat ExtraBold" pitchFamily="2" charset="77"/>
              <a:ea typeface="HGSMinchoE" panose="02020900000000000000" pitchFamily="18" charset="-128"/>
            </a:endParaRPr>
          </a:p>
        </p:txBody>
      </p:sp>
      <p:sp>
        <p:nvSpPr>
          <p:cNvPr id="5" name="CuadroTexto 4">
            <a:extLst>
              <a:ext uri="{FF2B5EF4-FFF2-40B4-BE49-F238E27FC236}">
                <a16:creationId xmlns:a16="http://schemas.microsoft.com/office/drawing/2014/main" id="{E3D2763B-40F9-A870-396A-FB7889DEDF6F}"/>
              </a:ext>
            </a:extLst>
          </p:cNvPr>
          <p:cNvSpPr txBox="1"/>
          <p:nvPr/>
        </p:nvSpPr>
        <p:spPr>
          <a:xfrm>
            <a:off x="1576521" y="5189889"/>
            <a:ext cx="5969274" cy="954107"/>
          </a:xfrm>
          <a:prstGeom prst="rect">
            <a:avLst/>
          </a:prstGeom>
          <a:noFill/>
        </p:spPr>
        <p:txBody>
          <a:bodyPr wrap="square" rtlCol="0">
            <a:spAutoFit/>
          </a:bodyPr>
          <a:lstStyle/>
          <a:p>
            <a:pPr marL="0" indent="0" algn="just">
              <a:buNone/>
            </a:pPr>
            <a:r>
              <a:rPr lang="es-MX" sz="1400" dirty="0"/>
              <a:t>Es necesario considerar que existen valores invertidos por el Consorcio PROSTATUS VITELSA, que superaron la inversión obligatoria (según el formulario 11, establecido en las bases del contrato de alianza estratégica), rubros que han sido invertidos a cuenta y necesidad del consorcio</a:t>
            </a:r>
            <a:endParaRPr lang="es-EC" sz="1400" dirty="0"/>
          </a:p>
        </p:txBody>
      </p:sp>
      <p:sp>
        <p:nvSpPr>
          <p:cNvPr id="7" name="CuadroTexto 6">
            <a:extLst>
              <a:ext uri="{FF2B5EF4-FFF2-40B4-BE49-F238E27FC236}">
                <a16:creationId xmlns:a16="http://schemas.microsoft.com/office/drawing/2014/main" id="{134AD94B-7418-B344-44A7-C29EE6DF2018}"/>
              </a:ext>
            </a:extLst>
          </p:cNvPr>
          <p:cNvSpPr txBox="1"/>
          <p:nvPr/>
        </p:nvSpPr>
        <p:spPr>
          <a:xfrm>
            <a:off x="8283508" y="2284870"/>
            <a:ext cx="2840603" cy="954107"/>
          </a:xfrm>
          <a:prstGeom prst="rect">
            <a:avLst/>
          </a:prstGeom>
          <a:noFill/>
        </p:spPr>
        <p:txBody>
          <a:bodyPr wrap="square" rtlCol="0">
            <a:spAutoFit/>
          </a:bodyPr>
          <a:lstStyle/>
          <a:p>
            <a:pPr algn="just"/>
            <a:r>
              <a:rPr lang="es-EC" sz="1400" b="1" dirty="0">
                <a:solidFill>
                  <a:schemeClr val="bg1"/>
                </a:solidFill>
                <a:latin typeface="Montserrat" pitchFamily="2" charset="77"/>
              </a:rPr>
              <a:t>INVERSIONES A 5 AÑOS</a:t>
            </a:r>
          </a:p>
          <a:p>
            <a:pPr algn="just"/>
            <a:endParaRPr lang="es-EC" sz="1400" b="1" dirty="0">
              <a:solidFill>
                <a:schemeClr val="bg1"/>
              </a:solidFill>
              <a:latin typeface="Montserrat" pitchFamily="2" charset="77"/>
            </a:endParaRPr>
          </a:p>
          <a:p>
            <a:r>
              <a:rPr lang="es-EC" sz="1400" dirty="0">
                <a:solidFill>
                  <a:schemeClr val="bg1"/>
                </a:solidFill>
                <a:latin typeface="Montserrat" pitchFamily="2" charset="77"/>
              </a:rPr>
              <a:t>DIAGNÓSTICO: $168.000 USD</a:t>
            </a:r>
          </a:p>
          <a:p>
            <a:r>
              <a:rPr lang="es-EC" sz="1400" dirty="0">
                <a:solidFill>
                  <a:schemeClr val="bg1"/>
                </a:solidFill>
                <a:latin typeface="Montserrat" pitchFamily="2" charset="77"/>
              </a:rPr>
              <a:t>60 DÍAS: $498..068,40 USD</a:t>
            </a:r>
          </a:p>
        </p:txBody>
      </p:sp>
      <p:sp>
        <p:nvSpPr>
          <p:cNvPr id="3" name="CuadroTexto 2">
            <a:extLst>
              <a:ext uri="{FF2B5EF4-FFF2-40B4-BE49-F238E27FC236}">
                <a16:creationId xmlns:a16="http://schemas.microsoft.com/office/drawing/2014/main" id="{E34220F7-41FC-63B1-B93A-CE49E35C96DB}"/>
              </a:ext>
            </a:extLst>
          </p:cNvPr>
          <p:cNvSpPr txBox="1"/>
          <p:nvPr/>
        </p:nvSpPr>
        <p:spPr>
          <a:xfrm>
            <a:off x="8634291" y="5534792"/>
            <a:ext cx="3035932" cy="307777"/>
          </a:xfrm>
          <a:prstGeom prst="rect">
            <a:avLst/>
          </a:prstGeom>
          <a:noFill/>
        </p:spPr>
        <p:txBody>
          <a:bodyPr wrap="square" rtlCol="0">
            <a:spAutoFit/>
          </a:bodyPr>
          <a:lstStyle/>
          <a:p>
            <a:r>
              <a:rPr lang="es-MX" sz="1400" dirty="0">
                <a:solidFill>
                  <a:schemeClr val="bg1"/>
                </a:solidFill>
              </a:rPr>
              <a:t>*Formulario 11 Contrato</a:t>
            </a:r>
            <a:endParaRPr lang="es-EC" sz="1400" dirty="0">
              <a:solidFill>
                <a:schemeClr val="bg1"/>
              </a:solidFill>
            </a:endParaRPr>
          </a:p>
        </p:txBody>
      </p:sp>
      <p:pic>
        <p:nvPicPr>
          <p:cNvPr id="14" name="Imagen 13">
            <a:extLst>
              <a:ext uri="{FF2B5EF4-FFF2-40B4-BE49-F238E27FC236}">
                <a16:creationId xmlns:a16="http://schemas.microsoft.com/office/drawing/2014/main" id="{B4165809-50B5-E1B5-03CF-9807EE8218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1723" y="2089148"/>
            <a:ext cx="7813352" cy="2996373"/>
          </a:xfrm>
          <a:prstGeom prst="rect">
            <a:avLst/>
          </a:prstGeom>
          <a:noFill/>
          <a:ln>
            <a:noFill/>
          </a:ln>
        </p:spPr>
      </p:pic>
      <p:sp>
        <p:nvSpPr>
          <p:cNvPr id="19" name="CuadroTexto 18">
            <a:extLst>
              <a:ext uri="{FF2B5EF4-FFF2-40B4-BE49-F238E27FC236}">
                <a16:creationId xmlns:a16="http://schemas.microsoft.com/office/drawing/2014/main" id="{AED4129D-9B39-37FE-86F6-DF25C6997A1D}"/>
              </a:ext>
            </a:extLst>
          </p:cNvPr>
          <p:cNvSpPr txBox="1"/>
          <p:nvPr/>
        </p:nvSpPr>
        <p:spPr>
          <a:xfrm>
            <a:off x="8274515" y="3312278"/>
            <a:ext cx="2840603" cy="1169551"/>
          </a:xfrm>
          <a:prstGeom prst="rect">
            <a:avLst/>
          </a:prstGeom>
          <a:noFill/>
        </p:spPr>
        <p:txBody>
          <a:bodyPr wrap="square" rtlCol="0">
            <a:spAutoFit/>
          </a:bodyPr>
          <a:lstStyle/>
          <a:p>
            <a:pPr algn="just"/>
            <a:r>
              <a:rPr lang="es-EC" sz="1400" dirty="0">
                <a:solidFill>
                  <a:schemeClr val="bg1"/>
                </a:solidFill>
                <a:latin typeface="Montserrat" pitchFamily="2" charset="77"/>
              </a:rPr>
              <a:t>AÑO 1: $1040.205  USD</a:t>
            </a:r>
          </a:p>
          <a:p>
            <a:pPr algn="just"/>
            <a:r>
              <a:rPr lang="es-EC" sz="1400" dirty="0">
                <a:solidFill>
                  <a:schemeClr val="bg1"/>
                </a:solidFill>
                <a:latin typeface="Montserrat" pitchFamily="2" charset="77"/>
              </a:rPr>
              <a:t>AÑO 2: $256.906,70 USD</a:t>
            </a:r>
          </a:p>
          <a:p>
            <a:pPr algn="just"/>
            <a:r>
              <a:rPr lang="es-EC" sz="1400" dirty="0">
                <a:solidFill>
                  <a:schemeClr val="bg1"/>
                </a:solidFill>
                <a:latin typeface="Montserrat" pitchFamily="2" charset="77"/>
              </a:rPr>
              <a:t>AÑO 3: 348.858 USD</a:t>
            </a:r>
          </a:p>
          <a:p>
            <a:pPr algn="just"/>
            <a:r>
              <a:rPr lang="es-EC" sz="1400" dirty="0">
                <a:solidFill>
                  <a:schemeClr val="bg1"/>
                </a:solidFill>
                <a:latin typeface="Montserrat" pitchFamily="2" charset="77"/>
              </a:rPr>
              <a:t>AÑO 4: $120.000 USD</a:t>
            </a:r>
          </a:p>
          <a:p>
            <a:pPr algn="just"/>
            <a:r>
              <a:rPr lang="es-EC" sz="1400" dirty="0">
                <a:solidFill>
                  <a:schemeClr val="bg1"/>
                </a:solidFill>
                <a:latin typeface="Montserrat" pitchFamily="2" charset="77"/>
              </a:rPr>
              <a:t>AÑO 5: $800.000 USD</a:t>
            </a:r>
          </a:p>
        </p:txBody>
      </p:sp>
      <p:sp>
        <p:nvSpPr>
          <p:cNvPr id="20" name="CuadroTexto 19">
            <a:extLst>
              <a:ext uri="{FF2B5EF4-FFF2-40B4-BE49-F238E27FC236}">
                <a16:creationId xmlns:a16="http://schemas.microsoft.com/office/drawing/2014/main" id="{B3C6138D-641C-AA53-7126-CA6BCE003D9B}"/>
              </a:ext>
            </a:extLst>
          </p:cNvPr>
          <p:cNvSpPr txBox="1"/>
          <p:nvPr/>
        </p:nvSpPr>
        <p:spPr>
          <a:xfrm>
            <a:off x="8334331" y="4616007"/>
            <a:ext cx="2840603" cy="738664"/>
          </a:xfrm>
          <a:prstGeom prst="rect">
            <a:avLst/>
          </a:prstGeom>
          <a:noFill/>
        </p:spPr>
        <p:txBody>
          <a:bodyPr wrap="square" rtlCol="0">
            <a:spAutoFit/>
          </a:bodyPr>
          <a:lstStyle/>
          <a:p>
            <a:r>
              <a:rPr lang="es-EC" sz="1400" b="1" dirty="0">
                <a:solidFill>
                  <a:schemeClr val="bg1"/>
                </a:solidFill>
                <a:latin typeface="Montserrat" pitchFamily="2" charset="77"/>
              </a:rPr>
              <a:t>TOTAL, INVERSIONES</a:t>
            </a:r>
          </a:p>
          <a:p>
            <a:endParaRPr lang="es-EC" sz="1400" b="1" dirty="0">
              <a:solidFill>
                <a:schemeClr val="bg1"/>
              </a:solidFill>
              <a:latin typeface="Montserrat" pitchFamily="2" charset="77"/>
            </a:endParaRPr>
          </a:p>
          <a:p>
            <a:r>
              <a:rPr lang="es-EC" sz="1400" dirty="0">
                <a:solidFill>
                  <a:schemeClr val="bg1"/>
                </a:solidFill>
                <a:latin typeface="Montserrat" pitchFamily="2" charset="77"/>
              </a:rPr>
              <a:t>A 5 AÑOS: 3064.038,10 USD</a:t>
            </a:r>
          </a:p>
        </p:txBody>
      </p:sp>
    </p:spTree>
    <p:extLst>
      <p:ext uri="{BB962C8B-B14F-4D97-AF65-F5344CB8AC3E}">
        <p14:creationId xmlns:p14="http://schemas.microsoft.com/office/powerpoint/2010/main" val="33838995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BC4703EE-8A71-F080-FEA4-E91289BA75CD}"/>
              </a:ext>
            </a:extLst>
          </p:cNvPr>
          <p:cNvPicPr>
            <a:picLocks noChangeAspect="1"/>
          </p:cNvPicPr>
          <p:nvPr/>
        </p:nvPicPr>
        <p:blipFill>
          <a:blip r:embed="rId2"/>
          <a:stretch>
            <a:fillRect/>
          </a:stretch>
        </p:blipFill>
        <p:spPr>
          <a:xfrm>
            <a:off x="-835014" y="176462"/>
            <a:ext cx="7784351" cy="5843129"/>
          </a:xfrm>
          <a:prstGeom prst="rect">
            <a:avLst/>
          </a:prstGeom>
        </p:spPr>
      </p:pic>
      <p:pic>
        <p:nvPicPr>
          <p:cNvPr id="13" name="Imagen 12" descr="Imagen que contiene Forma&#10;&#10;Descripción generada automáticamente">
            <a:extLst>
              <a:ext uri="{FF2B5EF4-FFF2-40B4-BE49-F238E27FC236}">
                <a16:creationId xmlns:a16="http://schemas.microsoft.com/office/drawing/2014/main" id="{442CC3A6-9E7B-D6BD-2ED0-6D2506F3B18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2" name="Título 1">
            <a:extLst>
              <a:ext uri="{FF2B5EF4-FFF2-40B4-BE49-F238E27FC236}">
                <a16:creationId xmlns:a16="http://schemas.microsoft.com/office/drawing/2014/main" id="{BB014AE8-1D95-36A1-F2BF-C1504BB8B3A2}"/>
              </a:ext>
            </a:extLst>
          </p:cNvPr>
          <p:cNvSpPr txBox="1">
            <a:spLocks/>
          </p:cNvSpPr>
          <p:nvPr/>
        </p:nvSpPr>
        <p:spPr>
          <a:xfrm>
            <a:off x="6096000" y="352266"/>
            <a:ext cx="62129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400" b="1" dirty="0">
                <a:solidFill>
                  <a:srgbClr val="223F86"/>
                </a:solidFill>
                <a:latin typeface="Montserrat ExtraBold" pitchFamily="2" charset="77"/>
                <a:ea typeface="HGSMinchoE" panose="02020900000000000000" pitchFamily="18" charset="-128"/>
              </a:rPr>
              <a:t>Cumplimiento Inversiones Consorcio </a:t>
            </a:r>
            <a:endParaRPr lang="es-EC" sz="2400" b="1" dirty="0">
              <a:solidFill>
                <a:srgbClr val="223F86"/>
              </a:solidFill>
              <a:latin typeface="Montserrat ExtraBold" pitchFamily="2" charset="77"/>
              <a:ea typeface="HGSMinchoE" panose="02020900000000000000" pitchFamily="18" charset="-128"/>
            </a:endParaRPr>
          </a:p>
        </p:txBody>
      </p:sp>
      <p:sp>
        <p:nvSpPr>
          <p:cNvPr id="8" name="Título 1">
            <a:extLst>
              <a:ext uri="{FF2B5EF4-FFF2-40B4-BE49-F238E27FC236}">
                <a16:creationId xmlns:a16="http://schemas.microsoft.com/office/drawing/2014/main" id="{DE977047-86E9-F068-41CE-11B26486A35C}"/>
              </a:ext>
            </a:extLst>
          </p:cNvPr>
          <p:cNvSpPr txBox="1">
            <a:spLocks/>
          </p:cNvSpPr>
          <p:nvPr/>
        </p:nvSpPr>
        <p:spPr>
          <a:xfrm>
            <a:off x="6096000" y="885665"/>
            <a:ext cx="396841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000" b="1" dirty="0">
                <a:solidFill>
                  <a:srgbClr val="75BBE9"/>
                </a:solidFill>
                <a:latin typeface="Montserrat" pitchFamily="2" charset="77"/>
                <a:ea typeface="HGSMinchoE" panose="02020900000000000000" pitchFamily="18" charset="-128"/>
              </a:rPr>
              <a:t>PROSTATUS VITELSA</a:t>
            </a:r>
          </a:p>
        </p:txBody>
      </p:sp>
      <p:graphicFrame>
        <p:nvGraphicFramePr>
          <p:cNvPr id="3" name="Gráfico 2">
            <a:extLst>
              <a:ext uri="{FF2B5EF4-FFF2-40B4-BE49-F238E27FC236}">
                <a16:creationId xmlns:a16="http://schemas.microsoft.com/office/drawing/2014/main" id="{6A8DC2C4-2DDC-49AD-8C6F-D14923A0E33B}"/>
              </a:ext>
            </a:extLst>
          </p:cNvPr>
          <p:cNvGraphicFramePr/>
          <p:nvPr>
            <p:extLst>
              <p:ext uri="{D42A27DB-BD31-4B8C-83A1-F6EECF244321}">
                <p14:modId xmlns:p14="http://schemas.microsoft.com/office/powerpoint/2010/main" val="1764019789"/>
              </p:ext>
            </p:extLst>
          </p:nvPr>
        </p:nvGraphicFramePr>
        <p:xfrm>
          <a:off x="6131774" y="1853633"/>
          <a:ext cx="6057758" cy="330619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8791847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619019" y="525249"/>
            <a:ext cx="1095396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Indicadores de Gestión</a:t>
            </a:r>
            <a:endParaRPr lang="es-EC" sz="3600" b="1" dirty="0">
              <a:solidFill>
                <a:srgbClr val="223F86"/>
              </a:solidFill>
              <a:latin typeface="Montserrat ExtraBold" pitchFamily="2" charset="77"/>
              <a:ea typeface="HGSMinchoE" panose="02020900000000000000" pitchFamily="18" charset="-128"/>
            </a:endParaRPr>
          </a:p>
        </p:txBody>
      </p:sp>
      <p:sp>
        <p:nvSpPr>
          <p:cNvPr id="5" name="Título 1">
            <a:extLst>
              <a:ext uri="{FF2B5EF4-FFF2-40B4-BE49-F238E27FC236}">
                <a16:creationId xmlns:a16="http://schemas.microsoft.com/office/drawing/2014/main" id="{67D34AB2-134E-74E4-3F6B-2FD603CADD19}"/>
              </a:ext>
            </a:extLst>
          </p:cNvPr>
          <p:cNvSpPr txBox="1">
            <a:spLocks/>
          </p:cNvSpPr>
          <p:nvPr/>
        </p:nvSpPr>
        <p:spPr>
          <a:xfrm>
            <a:off x="619019" y="1058648"/>
            <a:ext cx="699660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75BBE9"/>
                </a:solidFill>
                <a:latin typeface="Montserrat" pitchFamily="2" charset="77"/>
                <a:ea typeface="HGSMinchoE" panose="02020900000000000000" pitchFamily="18" charset="-128"/>
              </a:rPr>
              <a:t>Cronograma de cumplimiento</a:t>
            </a:r>
          </a:p>
        </p:txBody>
      </p:sp>
      <p:sp>
        <p:nvSpPr>
          <p:cNvPr id="6" name="CuadroTexto 5">
            <a:extLst>
              <a:ext uri="{FF2B5EF4-FFF2-40B4-BE49-F238E27FC236}">
                <a16:creationId xmlns:a16="http://schemas.microsoft.com/office/drawing/2014/main" id="{C87D4E37-F802-3C01-A356-6C71FC45B9C1}"/>
              </a:ext>
            </a:extLst>
          </p:cNvPr>
          <p:cNvSpPr txBox="1"/>
          <p:nvPr/>
        </p:nvSpPr>
        <p:spPr>
          <a:xfrm>
            <a:off x="7395592" y="2583325"/>
            <a:ext cx="3126104" cy="2585323"/>
          </a:xfrm>
          <a:prstGeom prst="rect">
            <a:avLst/>
          </a:prstGeom>
          <a:noFill/>
        </p:spPr>
        <p:txBody>
          <a:bodyPr wrap="square" rtlCol="0">
            <a:spAutoFit/>
          </a:bodyPr>
          <a:lstStyle/>
          <a:p>
            <a:pPr marL="285750" indent="-285750">
              <a:buFont typeface="Arial" panose="020B0604020202020204" pitchFamily="34" charset="0"/>
              <a:buChar char="•"/>
            </a:pPr>
            <a:r>
              <a:rPr lang="es-MX" dirty="0">
                <a:solidFill>
                  <a:srgbClr val="5B5B5B"/>
                </a:solidFill>
                <a:latin typeface="Montserrat" pitchFamily="2" charset="77"/>
              </a:rPr>
              <a:t>Cumplimiento de indicadores, presentado por el Operador a la presente Administración</a:t>
            </a:r>
          </a:p>
          <a:p>
            <a:endParaRPr lang="es-MX" dirty="0">
              <a:solidFill>
                <a:srgbClr val="5B5B5B"/>
              </a:solidFill>
              <a:latin typeface="Montserrat" pitchFamily="2" charset="77"/>
            </a:endParaRPr>
          </a:p>
          <a:p>
            <a:pPr marL="285750" indent="-285750">
              <a:buFont typeface="Arial" panose="020B0604020202020204" pitchFamily="34" charset="0"/>
              <a:buChar char="•"/>
            </a:pPr>
            <a:r>
              <a:rPr lang="es-MX" dirty="0">
                <a:solidFill>
                  <a:srgbClr val="5B5B5B"/>
                </a:solidFill>
                <a:latin typeface="Montserrat" pitchFamily="2" charset="77"/>
              </a:rPr>
              <a:t>Próxima fecha de entrega de resultados: 15 de octubre de 2023.  </a:t>
            </a:r>
            <a:endParaRPr lang="es-EC" dirty="0">
              <a:solidFill>
                <a:srgbClr val="5B5B5B"/>
              </a:solidFill>
              <a:latin typeface="Montserrat" pitchFamily="2" charset="77"/>
            </a:endParaRPr>
          </a:p>
        </p:txBody>
      </p:sp>
      <p:graphicFrame>
        <p:nvGraphicFramePr>
          <p:cNvPr id="7" name="Tabla 6">
            <a:extLst>
              <a:ext uri="{FF2B5EF4-FFF2-40B4-BE49-F238E27FC236}">
                <a16:creationId xmlns:a16="http://schemas.microsoft.com/office/drawing/2014/main" id="{E47253CC-4977-B866-8186-76B788FD5793}"/>
              </a:ext>
            </a:extLst>
          </p:cNvPr>
          <p:cNvGraphicFramePr>
            <a:graphicFrameLocks noGrp="1"/>
          </p:cNvGraphicFramePr>
          <p:nvPr>
            <p:extLst>
              <p:ext uri="{D42A27DB-BD31-4B8C-83A1-F6EECF244321}">
                <p14:modId xmlns:p14="http://schemas.microsoft.com/office/powerpoint/2010/main" val="498212892"/>
              </p:ext>
            </p:extLst>
          </p:nvPr>
        </p:nvGraphicFramePr>
        <p:xfrm>
          <a:off x="365760" y="2047942"/>
          <a:ext cx="6315260" cy="4776621"/>
        </p:xfrm>
        <a:graphic>
          <a:graphicData uri="http://schemas.openxmlformats.org/drawingml/2006/table">
            <a:tbl>
              <a:tblPr>
                <a:tableStyleId>{5C22544A-7EE6-4342-B048-85BDC9FD1C3A}</a:tableStyleId>
              </a:tblPr>
              <a:tblGrid>
                <a:gridCol w="377952">
                  <a:extLst>
                    <a:ext uri="{9D8B030D-6E8A-4147-A177-3AD203B41FA5}">
                      <a16:colId xmlns:a16="http://schemas.microsoft.com/office/drawing/2014/main" val="2576769672"/>
                    </a:ext>
                  </a:extLst>
                </a:gridCol>
                <a:gridCol w="3305952">
                  <a:extLst>
                    <a:ext uri="{9D8B030D-6E8A-4147-A177-3AD203B41FA5}">
                      <a16:colId xmlns:a16="http://schemas.microsoft.com/office/drawing/2014/main" val="1174738517"/>
                    </a:ext>
                  </a:extLst>
                </a:gridCol>
                <a:gridCol w="2631356">
                  <a:extLst>
                    <a:ext uri="{9D8B030D-6E8A-4147-A177-3AD203B41FA5}">
                      <a16:colId xmlns:a16="http://schemas.microsoft.com/office/drawing/2014/main" val="352067903"/>
                    </a:ext>
                  </a:extLst>
                </a:gridCol>
              </a:tblGrid>
              <a:tr h="269278">
                <a:tc>
                  <a:txBody>
                    <a:bodyPr/>
                    <a:lstStyle/>
                    <a:p>
                      <a:pPr algn="ctr" fontAlgn="b"/>
                      <a:r>
                        <a:rPr lang="es-MX" sz="1200" b="1" i="0" u="none" strike="noStrike" dirty="0">
                          <a:solidFill>
                            <a:srgbClr val="000000"/>
                          </a:solidFill>
                          <a:effectLst/>
                          <a:latin typeface="Calibri" panose="020F0502020204030204" pitchFamily="34" charset="0"/>
                        </a:rPr>
                        <a:t>N.</a:t>
                      </a:r>
                      <a:endParaRPr lang="es-EC" sz="1200" b="1"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EC" sz="1200" b="1" u="none" strike="noStrike" dirty="0">
                          <a:effectLst/>
                        </a:rPr>
                        <a:t>ÁMBITO</a:t>
                      </a:r>
                      <a:endParaRPr lang="es-EC" sz="1200" b="1"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EC" sz="1200" b="1" u="none" strike="noStrike">
                          <a:effectLst/>
                        </a:rPr>
                        <a:t>INDICADOR</a:t>
                      </a:r>
                      <a:endParaRPr lang="es-EC" sz="1200" b="1" i="0" u="none" strike="noStrike">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2097805846"/>
                  </a:ext>
                </a:extLst>
              </a:tr>
              <a:tr h="269278">
                <a:tc>
                  <a:txBody>
                    <a:bodyPr/>
                    <a:lstStyle/>
                    <a:p>
                      <a:pPr algn="ctr" fontAlgn="b"/>
                      <a:r>
                        <a:rPr lang="es-MX" sz="1200" b="0" i="0" u="none" strike="noStrike" dirty="0">
                          <a:solidFill>
                            <a:srgbClr val="000000"/>
                          </a:solidFill>
                          <a:effectLst/>
                          <a:latin typeface="Calibri" panose="020F0502020204030204" pitchFamily="34" charset="0"/>
                        </a:rPr>
                        <a:t>1</a:t>
                      </a:r>
                    </a:p>
                  </a:txBody>
                  <a:tcPr marL="4979" marR="4979" marT="4979" marB="0" anchor="b"/>
                </a:tc>
                <a:tc>
                  <a:txBody>
                    <a:bodyPr/>
                    <a:lstStyle/>
                    <a:p>
                      <a:pPr algn="l" fontAlgn="b"/>
                      <a:r>
                        <a:rPr lang="es-MX" sz="1200" u="none" strike="noStrike" dirty="0">
                          <a:effectLst/>
                        </a:rPr>
                        <a:t>CALIDAD DE SERVICIO Y ATENCIÓN AL CLIENTE</a:t>
                      </a:r>
                      <a:endParaRPr lang="es-MX"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MX" sz="1200" u="none" strike="noStrike">
                          <a:effectLst/>
                        </a:rPr>
                        <a:t>Nivel de Satisfacción del cliente en relación al servicio brindado</a:t>
                      </a:r>
                      <a:endParaRPr lang="es-MX" sz="1200" b="0" i="0" u="none" strike="noStrike">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3897439026"/>
                  </a:ext>
                </a:extLst>
              </a:tr>
              <a:tr h="269278">
                <a:tc>
                  <a:txBody>
                    <a:bodyPr/>
                    <a:lstStyle/>
                    <a:p>
                      <a:pPr algn="ctr" fontAlgn="b"/>
                      <a:r>
                        <a:rPr lang="es-MX" sz="1200" b="0" i="0" u="none" strike="noStrike" dirty="0">
                          <a:solidFill>
                            <a:srgbClr val="000000"/>
                          </a:solidFill>
                          <a:effectLst/>
                          <a:latin typeface="Calibri" panose="020F0502020204030204" pitchFamily="34" charset="0"/>
                        </a:rPr>
                        <a:t>2</a:t>
                      </a:r>
                    </a:p>
                  </a:txBody>
                  <a:tcPr marL="4979" marR="4979" marT="4979" marB="0" anchor="b"/>
                </a:tc>
                <a:tc>
                  <a:txBody>
                    <a:bodyPr/>
                    <a:lstStyle/>
                    <a:p>
                      <a:pPr algn="l" fontAlgn="b"/>
                      <a:r>
                        <a:rPr lang="es-MX" sz="1200" u="none" strike="noStrike" dirty="0">
                          <a:effectLst/>
                        </a:rPr>
                        <a:t>RAZONABILIDAD Y COMPETITIVIDAD DEL PRECIO</a:t>
                      </a:r>
                      <a:endParaRPr lang="es-MX"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MX" sz="1200" u="none" strike="noStrike" dirty="0">
                          <a:effectLst/>
                        </a:rPr>
                        <a:t>Relación calidad- precio: Tarifas CCMQ Mercado Nacional </a:t>
                      </a:r>
                      <a:endParaRPr lang="es-MX" sz="1200" b="0" i="0" u="none" strike="noStrike" dirty="0">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1518504881"/>
                  </a:ext>
                </a:extLst>
              </a:tr>
              <a:tr h="269278">
                <a:tc>
                  <a:txBody>
                    <a:bodyPr/>
                    <a:lstStyle/>
                    <a:p>
                      <a:pPr algn="ctr" fontAlgn="b"/>
                      <a:endParaRPr lang="es-EC"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EC" sz="1200" u="none" strike="noStrike" dirty="0">
                          <a:effectLst/>
                        </a:rPr>
                        <a:t> </a:t>
                      </a:r>
                      <a:endParaRPr lang="es-EC"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MX" sz="1200" u="none" strike="noStrike">
                          <a:effectLst/>
                        </a:rPr>
                        <a:t>Relación calidad- precio: Tarifas CCMQ Mercado Internacional </a:t>
                      </a:r>
                      <a:endParaRPr lang="es-MX" sz="1200" b="0" i="0" u="none" strike="noStrike">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3349274795"/>
                  </a:ext>
                </a:extLst>
              </a:tr>
              <a:tr h="288706">
                <a:tc>
                  <a:txBody>
                    <a:bodyPr/>
                    <a:lstStyle/>
                    <a:p>
                      <a:pPr algn="ctr" fontAlgn="b"/>
                      <a:r>
                        <a:rPr lang="es-MX" sz="1200" b="0" i="0" u="none" strike="noStrike" dirty="0">
                          <a:solidFill>
                            <a:srgbClr val="000000"/>
                          </a:solidFill>
                          <a:effectLst/>
                          <a:latin typeface="Calibri" panose="020F0502020204030204" pitchFamily="34" charset="0"/>
                        </a:rPr>
                        <a:t>3</a:t>
                      </a:r>
                      <a:endParaRPr lang="es-EC"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EC" sz="1200" u="none" strike="noStrike" dirty="0">
                          <a:solidFill>
                            <a:schemeClr val="tx1"/>
                          </a:solidFill>
                          <a:effectLst/>
                        </a:rPr>
                        <a:t>COMPETITIVIDAD INTERNACIONAL</a:t>
                      </a:r>
                      <a:endParaRPr lang="es-EC" sz="1200" b="0" i="0" u="none" strike="noStrike" dirty="0">
                        <a:solidFill>
                          <a:schemeClr val="tx1"/>
                        </a:solidFill>
                        <a:effectLst/>
                        <a:latin typeface="Calibri" panose="020F0502020204030204" pitchFamily="34" charset="0"/>
                      </a:endParaRPr>
                    </a:p>
                  </a:txBody>
                  <a:tcPr marL="4979" marR="4979" marT="4979" marB="0" anchor="b"/>
                </a:tc>
                <a:tc>
                  <a:txBody>
                    <a:bodyPr/>
                    <a:lstStyle/>
                    <a:p>
                      <a:pPr algn="l" fontAlgn="b"/>
                      <a:r>
                        <a:rPr lang="es-EC" sz="1200" u="none" strike="noStrike" dirty="0">
                          <a:solidFill>
                            <a:schemeClr val="accent1"/>
                          </a:solidFill>
                          <a:effectLst/>
                        </a:rPr>
                        <a:t>Número de eventos internacionales captados anualmente</a:t>
                      </a:r>
                      <a:endParaRPr lang="es-EC" sz="1200" b="0" i="0" u="none" strike="noStrike" dirty="0">
                        <a:solidFill>
                          <a:schemeClr val="accent1"/>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3135160833"/>
                  </a:ext>
                </a:extLst>
              </a:tr>
              <a:tr h="341376">
                <a:tc>
                  <a:txBody>
                    <a:bodyPr/>
                    <a:lstStyle/>
                    <a:p>
                      <a:pPr algn="ctr" fontAlgn="b"/>
                      <a:r>
                        <a:rPr lang="es-MX" sz="1200" b="0" i="0" u="none" strike="noStrike" dirty="0">
                          <a:solidFill>
                            <a:srgbClr val="000000"/>
                          </a:solidFill>
                          <a:effectLst/>
                          <a:latin typeface="Calibri" panose="020F0502020204030204" pitchFamily="34" charset="0"/>
                        </a:rPr>
                        <a:t>4</a:t>
                      </a:r>
                      <a:endParaRPr lang="es-EC"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EC" sz="1200" u="none" strike="noStrike" dirty="0">
                          <a:effectLst/>
                        </a:rPr>
                        <a:t>EFICIENCIA Y APROVECHAMIENTO</a:t>
                      </a:r>
                      <a:endParaRPr lang="es-EC"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MX" sz="1200" u="none" strike="noStrike" dirty="0">
                          <a:effectLst/>
                        </a:rPr>
                        <a:t>Porcentaje de ocupación anual del CCMQ</a:t>
                      </a:r>
                      <a:endParaRPr lang="es-MX" sz="1200" b="0" i="0" u="none" strike="noStrike" dirty="0">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1060947271"/>
                  </a:ext>
                </a:extLst>
              </a:tr>
              <a:tr h="550614">
                <a:tc>
                  <a:txBody>
                    <a:bodyPr/>
                    <a:lstStyle/>
                    <a:p>
                      <a:pPr algn="ctr" fontAlgn="b"/>
                      <a:r>
                        <a:rPr lang="es-MX" sz="1200" b="0" i="0" u="none" strike="noStrike" dirty="0">
                          <a:solidFill>
                            <a:srgbClr val="000000"/>
                          </a:solidFill>
                          <a:effectLst/>
                          <a:latin typeface="Calibri" panose="020F0502020204030204" pitchFamily="34" charset="0"/>
                        </a:rPr>
                        <a:t>5</a:t>
                      </a:r>
                    </a:p>
                  </a:txBody>
                  <a:tcPr marL="4979" marR="4979" marT="4979" marB="0" anchor="b"/>
                </a:tc>
                <a:tc>
                  <a:txBody>
                    <a:bodyPr/>
                    <a:lstStyle/>
                    <a:p>
                      <a:pPr algn="l" fontAlgn="b"/>
                      <a:r>
                        <a:rPr lang="es-MX" sz="1200" u="none" strike="noStrike" dirty="0">
                          <a:effectLst/>
                        </a:rPr>
                        <a:t>CUMPLIMIENTO DE PLANES DE MANTENIMIENTO, </a:t>
                      </a:r>
                      <a:br>
                        <a:rPr lang="es-MX" sz="1200" u="none" strike="noStrike" dirty="0">
                          <a:effectLst/>
                        </a:rPr>
                      </a:br>
                      <a:r>
                        <a:rPr lang="es-MX" sz="1200" u="none" strike="noStrike" dirty="0">
                          <a:effectLst/>
                        </a:rPr>
                        <a:t>EMERGENCIAS Y BIOSEGURIDAD</a:t>
                      </a:r>
                      <a:endParaRPr lang="es-MX"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MX" sz="1200" u="none" strike="noStrike" dirty="0">
                          <a:effectLst/>
                        </a:rPr>
                        <a:t>Porcentaje de cumplimiento de mantenimientos preventivos y correctivos de los equipos; así como, de mantenimiento y limpieza de instalaciones y baños.</a:t>
                      </a:r>
                      <a:endParaRPr lang="es-MX" sz="1200" b="0" i="0" u="none" strike="noStrike" dirty="0">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2078971360"/>
                  </a:ext>
                </a:extLst>
              </a:tr>
              <a:tr h="302826">
                <a:tc>
                  <a:txBody>
                    <a:bodyPr/>
                    <a:lstStyle/>
                    <a:p>
                      <a:pPr algn="ctr" fontAlgn="b"/>
                      <a:r>
                        <a:rPr lang="es-MX" sz="1200" b="0" i="0" u="none" strike="noStrike" dirty="0">
                          <a:solidFill>
                            <a:srgbClr val="000000"/>
                          </a:solidFill>
                          <a:effectLst/>
                          <a:latin typeface="Calibri" panose="020F0502020204030204" pitchFamily="34" charset="0"/>
                        </a:rPr>
                        <a:t>6</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NIVEL DE INCIDENCIAS O EMERGENCIAS</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Número de accidentes por año</a:t>
                      </a:r>
                    </a:p>
                  </a:txBody>
                  <a:tcPr marL="4979" marR="4979" marT="4979" marB="0" anchor="b"/>
                </a:tc>
                <a:extLst>
                  <a:ext uri="{0D108BD9-81ED-4DB2-BD59-A6C34878D82A}">
                    <a16:rowId xmlns:a16="http://schemas.microsoft.com/office/drawing/2014/main" val="4076616386"/>
                  </a:ext>
                </a:extLst>
              </a:tr>
              <a:tr h="402336">
                <a:tc>
                  <a:txBody>
                    <a:bodyPr/>
                    <a:lstStyle/>
                    <a:p>
                      <a:pPr algn="ctr" fontAlgn="b"/>
                      <a:r>
                        <a:rPr lang="es-MX" sz="1200" b="0" i="0" u="none" strike="noStrike" dirty="0">
                          <a:solidFill>
                            <a:srgbClr val="000000"/>
                          </a:solidFill>
                          <a:effectLst/>
                          <a:latin typeface="Calibri" panose="020F0502020204030204" pitchFamily="34" charset="0"/>
                        </a:rPr>
                        <a:t>7</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ECONÓMICO</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Generación de empleo</a:t>
                      </a:r>
                    </a:p>
                    <a:p>
                      <a:pPr algn="l" fontAlgn="b"/>
                      <a:r>
                        <a:rPr lang="es-MX" sz="1200" b="0" i="0" u="none" strike="noStrike" dirty="0">
                          <a:solidFill>
                            <a:srgbClr val="000000"/>
                          </a:solidFill>
                          <a:effectLst/>
                          <a:latin typeface="Calibri" panose="020F0502020204030204" pitchFamily="34" charset="0"/>
                        </a:rPr>
                        <a:t>Directo e Indirecto</a:t>
                      </a:r>
                    </a:p>
                    <a:p>
                      <a:pPr algn="l" fontAlgn="b"/>
                      <a:r>
                        <a:rPr lang="es-MX" sz="1200" b="0" i="0" u="none" strike="noStrike" dirty="0">
                          <a:solidFill>
                            <a:srgbClr val="000000"/>
                          </a:solidFill>
                          <a:effectLst/>
                          <a:latin typeface="Calibri" panose="020F0502020204030204" pitchFamily="34" charset="0"/>
                        </a:rPr>
                        <a:t>Aporte al PIB (Ciudad)</a:t>
                      </a:r>
                    </a:p>
                  </a:txBody>
                  <a:tcPr marL="4979" marR="4979" marT="4979" marB="0" anchor="b"/>
                </a:tc>
                <a:extLst>
                  <a:ext uri="{0D108BD9-81ED-4DB2-BD59-A6C34878D82A}">
                    <a16:rowId xmlns:a16="http://schemas.microsoft.com/office/drawing/2014/main" val="2076250817"/>
                  </a:ext>
                </a:extLst>
              </a:tr>
              <a:tr h="339445">
                <a:tc>
                  <a:txBody>
                    <a:bodyPr/>
                    <a:lstStyle/>
                    <a:p>
                      <a:pPr algn="ctr" fontAlgn="b"/>
                      <a:r>
                        <a:rPr lang="es-MX" sz="1200" b="0" i="0" u="none" strike="noStrike" dirty="0">
                          <a:solidFill>
                            <a:srgbClr val="000000"/>
                          </a:solidFill>
                          <a:effectLst/>
                          <a:latin typeface="Calibri" panose="020F0502020204030204" pitchFamily="34" charset="0"/>
                        </a:rPr>
                        <a:t>8</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CERTIFICACIÓN LEED</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Obtención y mantenimiento de la certificación</a:t>
                      </a:r>
                    </a:p>
                  </a:txBody>
                  <a:tcPr marL="4979" marR="4979" marT="4979" marB="0" anchor="b"/>
                </a:tc>
                <a:extLst>
                  <a:ext uri="{0D108BD9-81ED-4DB2-BD59-A6C34878D82A}">
                    <a16:rowId xmlns:a16="http://schemas.microsoft.com/office/drawing/2014/main" val="3184764349"/>
                  </a:ext>
                </a:extLst>
              </a:tr>
              <a:tr h="536448">
                <a:tc>
                  <a:txBody>
                    <a:bodyPr/>
                    <a:lstStyle/>
                    <a:p>
                      <a:pPr algn="ctr" fontAlgn="b"/>
                      <a:r>
                        <a:rPr lang="es-MX" sz="1200" b="0" i="0" u="none" strike="noStrike" dirty="0">
                          <a:solidFill>
                            <a:srgbClr val="000000"/>
                          </a:solidFill>
                          <a:effectLst/>
                          <a:latin typeface="Calibri" panose="020F0502020204030204" pitchFamily="34" charset="0"/>
                        </a:rPr>
                        <a:t>9</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CERTIFICACIÓN EN ACCESIBILIDAD Y DISEÑO UNVIVERSAL DESIGN COMMISION</a:t>
                      </a:r>
                    </a:p>
                  </a:txBody>
                  <a:tcPr marL="4979" marR="4979" marT="4979"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MX" sz="1200" b="0" i="0" u="none" strike="noStrike" dirty="0">
                          <a:solidFill>
                            <a:srgbClr val="000000"/>
                          </a:solidFill>
                          <a:effectLst/>
                          <a:latin typeface="Calibri" panose="020F0502020204030204" pitchFamily="34" charset="0"/>
                        </a:rPr>
                        <a:t>Obtención y mantenimiento de la certificación</a:t>
                      </a:r>
                    </a:p>
                  </a:txBody>
                  <a:tcPr marL="4979" marR="4979" marT="4979" marB="0" anchor="b"/>
                </a:tc>
                <a:extLst>
                  <a:ext uri="{0D108BD9-81ED-4DB2-BD59-A6C34878D82A}">
                    <a16:rowId xmlns:a16="http://schemas.microsoft.com/office/drawing/2014/main" val="1046583395"/>
                  </a:ext>
                </a:extLst>
              </a:tr>
            </a:tbl>
          </a:graphicData>
        </a:graphic>
      </p:graphicFrame>
    </p:spTree>
    <p:extLst>
      <p:ext uri="{BB962C8B-B14F-4D97-AF65-F5344CB8AC3E}">
        <p14:creationId xmlns:p14="http://schemas.microsoft.com/office/powerpoint/2010/main" val="2439482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619019" y="525249"/>
            <a:ext cx="1095396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Mantenimiento de los equipos e</a:t>
            </a:r>
            <a:endParaRPr lang="es-EC" sz="3600" b="1" dirty="0">
              <a:solidFill>
                <a:srgbClr val="223F86"/>
              </a:solidFill>
              <a:latin typeface="Montserrat ExtraBold" pitchFamily="2" charset="77"/>
              <a:ea typeface="HGSMinchoE" panose="02020900000000000000" pitchFamily="18" charset="-128"/>
            </a:endParaRPr>
          </a:p>
        </p:txBody>
      </p:sp>
      <p:sp>
        <p:nvSpPr>
          <p:cNvPr id="5" name="Título 1">
            <a:extLst>
              <a:ext uri="{FF2B5EF4-FFF2-40B4-BE49-F238E27FC236}">
                <a16:creationId xmlns:a16="http://schemas.microsoft.com/office/drawing/2014/main" id="{67D34AB2-134E-74E4-3F6B-2FD603CADD19}"/>
              </a:ext>
            </a:extLst>
          </p:cNvPr>
          <p:cNvSpPr txBox="1">
            <a:spLocks/>
          </p:cNvSpPr>
          <p:nvPr/>
        </p:nvSpPr>
        <p:spPr>
          <a:xfrm>
            <a:off x="619019" y="1058648"/>
            <a:ext cx="699660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75BBE9"/>
                </a:solidFill>
                <a:latin typeface="Montserrat" pitchFamily="2" charset="77"/>
                <a:ea typeface="HGSMinchoE" panose="02020900000000000000" pitchFamily="18" charset="-128"/>
              </a:rPr>
              <a:t>infraestructura</a:t>
            </a:r>
          </a:p>
        </p:txBody>
      </p:sp>
      <p:sp>
        <p:nvSpPr>
          <p:cNvPr id="6" name="CuadroTexto 5">
            <a:extLst>
              <a:ext uri="{FF2B5EF4-FFF2-40B4-BE49-F238E27FC236}">
                <a16:creationId xmlns:a16="http://schemas.microsoft.com/office/drawing/2014/main" id="{C87D4E37-F802-3C01-A356-6C71FC45B9C1}"/>
              </a:ext>
            </a:extLst>
          </p:cNvPr>
          <p:cNvSpPr txBox="1"/>
          <p:nvPr/>
        </p:nvSpPr>
        <p:spPr>
          <a:xfrm>
            <a:off x="8251555" y="2384211"/>
            <a:ext cx="2542819" cy="2308324"/>
          </a:xfrm>
          <a:prstGeom prst="rect">
            <a:avLst/>
          </a:prstGeom>
          <a:noFill/>
        </p:spPr>
        <p:txBody>
          <a:bodyPr wrap="square" rtlCol="0">
            <a:spAutoFit/>
          </a:bodyPr>
          <a:lstStyle/>
          <a:p>
            <a:pPr marL="285750" indent="-285750">
              <a:buFont typeface="Arial" panose="020B0604020202020204" pitchFamily="34" charset="0"/>
              <a:buChar char="•"/>
            </a:pPr>
            <a:r>
              <a:rPr lang="es-MX" sz="1600" dirty="0">
                <a:solidFill>
                  <a:srgbClr val="5B5B5B"/>
                </a:solidFill>
                <a:latin typeface="Montserrat" pitchFamily="2" charset="77"/>
              </a:rPr>
              <a:t>Adecuaciones en salones y auditorio:</a:t>
            </a:r>
          </a:p>
          <a:p>
            <a:pPr marL="285750" indent="-285750">
              <a:buFont typeface="Arial" panose="020B0604020202020204" pitchFamily="34" charset="0"/>
              <a:buChar char="•"/>
            </a:pPr>
            <a:r>
              <a:rPr lang="es-MX" sz="1600" dirty="0">
                <a:solidFill>
                  <a:srgbClr val="5B5B5B"/>
                </a:solidFill>
                <a:latin typeface="Montserrat" pitchFamily="2" charset="77"/>
              </a:rPr>
              <a:t>Mantenimiento Zonas interiores y exteriores:</a:t>
            </a:r>
          </a:p>
          <a:p>
            <a:pPr marL="285750" indent="-285750">
              <a:buFont typeface="Arial" panose="020B0604020202020204" pitchFamily="34" charset="0"/>
              <a:buChar char="•"/>
            </a:pPr>
            <a:r>
              <a:rPr lang="es-MX" sz="1600" dirty="0">
                <a:solidFill>
                  <a:srgbClr val="5B5B5B"/>
                </a:solidFill>
                <a:latin typeface="Montserrat" pitchFamily="2" charset="77"/>
              </a:rPr>
              <a:t>Gestión para el retiro de letras antiguas de exteriores</a:t>
            </a:r>
            <a:endParaRPr lang="es-EC" sz="1600" dirty="0">
              <a:solidFill>
                <a:srgbClr val="5B5B5B"/>
              </a:solidFill>
              <a:latin typeface="Montserrat" pitchFamily="2" charset="77"/>
            </a:endParaRPr>
          </a:p>
        </p:txBody>
      </p:sp>
      <p:grpSp>
        <p:nvGrpSpPr>
          <p:cNvPr id="19" name="Grupo 18">
            <a:extLst>
              <a:ext uri="{FF2B5EF4-FFF2-40B4-BE49-F238E27FC236}">
                <a16:creationId xmlns:a16="http://schemas.microsoft.com/office/drawing/2014/main" id="{52A2063B-00F0-2104-4C10-B3E9F12BB891}"/>
              </a:ext>
            </a:extLst>
          </p:cNvPr>
          <p:cNvGrpSpPr/>
          <p:nvPr/>
        </p:nvGrpSpPr>
        <p:grpSpPr>
          <a:xfrm>
            <a:off x="261875" y="2215767"/>
            <a:ext cx="7805767" cy="3561875"/>
            <a:chOff x="261875" y="2215767"/>
            <a:chExt cx="7805767" cy="3561875"/>
          </a:xfrm>
        </p:grpSpPr>
        <p:pic>
          <p:nvPicPr>
            <p:cNvPr id="3" name="Imagen 2">
              <a:extLst>
                <a:ext uri="{FF2B5EF4-FFF2-40B4-BE49-F238E27FC236}">
                  <a16:creationId xmlns:a16="http://schemas.microsoft.com/office/drawing/2014/main" id="{92CC3877-EDF1-CB60-A4DA-F32E7637E5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98837" y="2230003"/>
              <a:ext cx="2553866" cy="1759584"/>
            </a:xfrm>
            <a:prstGeom prst="rect">
              <a:avLst/>
            </a:prstGeom>
            <a:noFill/>
          </p:spPr>
        </p:pic>
        <p:pic>
          <p:nvPicPr>
            <p:cNvPr id="8" name="Imagen 7">
              <a:extLst>
                <a:ext uri="{FF2B5EF4-FFF2-40B4-BE49-F238E27FC236}">
                  <a16:creationId xmlns:a16="http://schemas.microsoft.com/office/drawing/2014/main" id="{2C7F2BF3-BEB9-407A-9BF3-C9C4B38C34F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57462" y="2230003"/>
              <a:ext cx="2510180" cy="1759584"/>
            </a:xfrm>
            <a:prstGeom prst="rect">
              <a:avLst/>
            </a:prstGeom>
            <a:noFill/>
          </p:spPr>
        </p:pic>
        <p:pic>
          <p:nvPicPr>
            <p:cNvPr id="10" name="Imagen 9">
              <a:extLst>
                <a:ext uri="{FF2B5EF4-FFF2-40B4-BE49-F238E27FC236}">
                  <a16:creationId xmlns:a16="http://schemas.microsoft.com/office/drawing/2014/main" id="{EB389E9A-042C-91AC-4C25-186ACE0D565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898837" y="4094944"/>
              <a:ext cx="2553866" cy="1682698"/>
            </a:xfrm>
            <a:prstGeom prst="rect">
              <a:avLst/>
            </a:prstGeom>
            <a:noFill/>
          </p:spPr>
        </p:pic>
        <p:pic>
          <p:nvPicPr>
            <p:cNvPr id="11" name="Imagen 10" descr="Un grupo de personas en el techo&#10;&#10;Descripción generada automáticamente con confianza media">
              <a:extLst>
                <a:ext uri="{FF2B5EF4-FFF2-40B4-BE49-F238E27FC236}">
                  <a16:creationId xmlns:a16="http://schemas.microsoft.com/office/drawing/2014/main" id="{2551D124-926F-3770-4142-61CAF245BEF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553088" y="4094944"/>
              <a:ext cx="2510181" cy="1682697"/>
            </a:xfrm>
            <a:prstGeom prst="rect">
              <a:avLst/>
            </a:prstGeom>
            <a:noFill/>
          </p:spPr>
        </p:pic>
        <p:pic>
          <p:nvPicPr>
            <p:cNvPr id="14" name="Imagen 13">
              <a:extLst>
                <a:ext uri="{FF2B5EF4-FFF2-40B4-BE49-F238E27FC236}">
                  <a16:creationId xmlns:a16="http://schemas.microsoft.com/office/drawing/2014/main" id="{E275FDA4-E106-7245-37BC-2340BAB9588F}"/>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61875" y="2215767"/>
              <a:ext cx="2542819" cy="3547639"/>
            </a:xfrm>
            <a:prstGeom prst="rect">
              <a:avLst/>
            </a:prstGeom>
            <a:noFill/>
          </p:spPr>
        </p:pic>
      </p:grpSp>
    </p:spTree>
    <p:extLst>
      <p:ext uri="{BB962C8B-B14F-4D97-AF65-F5344CB8AC3E}">
        <p14:creationId xmlns:p14="http://schemas.microsoft.com/office/powerpoint/2010/main" val="26296801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CCEC946A-F108-5476-745A-96FB826DBA81}"/>
              </a:ext>
            </a:extLst>
          </p:cNvPr>
          <p:cNvPicPr>
            <a:picLocks noChangeAspect="1"/>
          </p:cNvPicPr>
          <p:nvPr/>
        </p:nvPicPr>
        <p:blipFill>
          <a:blip r:embed="rId2"/>
          <a:stretch>
            <a:fillRect/>
          </a:stretch>
        </p:blipFill>
        <p:spPr>
          <a:xfrm>
            <a:off x="5419796" y="1633950"/>
            <a:ext cx="10791171" cy="4424563"/>
          </a:xfrm>
          <a:prstGeom prst="rect">
            <a:avLst/>
          </a:prstGeom>
        </p:spPr>
      </p:pic>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405936" y="162842"/>
            <a:ext cx="876607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Devengamiento Metraje anual 40.000m</a:t>
            </a:r>
            <a:endParaRPr lang="es-EC" sz="2800" b="1" dirty="0">
              <a:solidFill>
                <a:srgbClr val="223F86"/>
              </a:solidFill>
              <a:latin typeface="Montserrat ExtraBold" pitchFamily="2" charset="77"/>
              <a:ea typeface="HGSMinchoE" panose="02020900000000000000" pitchFamily="18" charset="-128"/>
            </a:endParaRPr>
          </a:p>
        </p:txBody>
      </p:sp>
      <p:sp>
        <p:nvSpPr>
          <p:cNvPr id="5" name="Título 1">
            <a:extLst>
              <a:ext uri="{FF2B5EF4-FFF2-40B4-BE49-F238E27FC236}">
                <a16:creationId xmlns:a16="http://schemas.microsoft.com/office/drawing/2014/main" id="{67D34AB2-134E-74E4-3F6B-2FD603CADD19}"/>
              </a:ext>
            </a:extLst>
          </p:cNvPr>
          <p:cNvSpPr txBox="1">
            <a:spLocks/>
          </p:cNvSpPr>
          <p:nvPr/>
        </p:nvSpPr>
        <p:spPr>
          <a:xfrm>
            <a:off x="405936" y="553937"/>
            <a:ext cx="16423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800" b="1" dirty="0">
                <a:solidFill>
                  <a:srgbClr val="75BBE9"/>
                </a:solidFill>
                <a:latin typeface="Montserrat" pitchFamily="2" charset="77"/>
                <a:ea typeface="HGSMinchoE" panose="02020900000000000000" pitchFamily="18" charset="-128"/>
              </a:rPr>
              <a:t>CCMQ</a:t>
            </a:r>
            <a:endParaRPr lang="es-EC" b="1" dirty="0">
              <a:solidFill>
                <a:srgbClr val="75BBE9"/>
              </a:solidFill>
              <a:latin typeface="Montserrat" pitchFamily="2" charset="77"/>
              <a:ea typeface="HGSMinchoE" panose="02020900000000000000" pitchFamily="18" charset="-128"/>
            </a:endParaRPr>
          </a:p>
        </p:txBody>
      </p:sp>
      <p:graphicFrame>
        <p:nvGraphicFramePr>
          <p:cNvPr id="2" name="Tabla 1">
            <a:extLst>
              <a:ext uri="{FF2B5EF4-FFF2-40B4-BE49-F238E27FC236}">
                <a16:creationId xmlns:a16="http://schemas.microsoft.com/office/drawing/2014/main" id="{0FF58686-9E64-282D-27A0-C2AB60672B88}"/>
              </a:ext>
            </a:extLst>
          </p:cNvPr>
          <p:cNvGraphicFramePr>
            <a:graphicFrameLocks noGrp="1"/>
          </p:cNvGraphicFramePr>
          <p:nvPr>
            <p:extLst>
              <p:ext uri="{D42A27DB-BD31-4B8C-83A1-F6EECF244321}">
                <p14:modId xmlns:p14="http://schemas.microsoft.com/office/powerpoint/2010/main" val="2476610832"/>
              </p:ext>
            </p:extLst>
          </p:nvPr>
        </p:nvGraphicFramePr>
        <p:xfrm>
          <a:off x="163286" y="1879501"/>
          <a:ext cx="6629399" cy="4270855"/>
        </p:xfrm>
        <a:graphic>
          <a:graphicData uri="http://schemas.openxmlformats.org/drawingml/2006/table">
            <a:tbl>
              <a:tblPr>
                <a:tableStyleId>{5C22544A-7EE6-4342-B048-85BDC9FD1C3A}</a:tableStyleId>
              </a:tblPr>
              <a:tblGrid>
                <a:gridCol w="868518">
                  <a:extLst>
                    <a:ext uri="{9D8B030D-6E8A-4147-A177-3AD203B41FA5}">
                      <a16:colId xmlns:a16="http://schemas.microsoft.com/office/drawing/2014/main" val="51672430"/>
                    </a:ext>
                  </a:extLst>
                </a:gridCol>
                <a:gridCol w="2082105">
                  <a:extLst>
                    <a:ext uri="{9D8B030D-6E8A-4147-A177-3AD203B41FA5}">
                      <a16:colId xmlns:a16="http://schemas.microsoft.com/office/drawing/2014/main" val="2044777353"/>
                    </a:ext>
                  </a:extLst>
                </a:gridCol>
                <a:gridCol w="1941739">
                  <a:extLst>
                    <a:ext uri="{9D8B030D-6E8A-4147-A177-3AD203B41FA5}">
                      <a16:colId xmlns:a16="http://schemas.microsoft.com/office/drawing/2014/main" val="37625962"/>
                    </a:ext>
                  </a:extLst>
                </a:gridCol>
                <a:gridCol w="614103">
                  <a:extLst>
                    <a:ext uri="{9D8B030D-6E8A-4147-A177-3AD203B41FA5}">
                      <a16:colId xmlns:a16="http://schemas.microsoft.com/office/drawing/2014/main" val="477904168"/>
                    </a:ext>
                  </a:extLst>
                </a:gridCol>
                <a:gridCol w="535148">
                  <a:extLst>
                    <a:ext uri="{9D8B030D-6E8A-4147-A177-3AD203B41FA5}">
                      <a16:colId xmlns:a16="http://schemas.microsoft.com/office/drawing/2014/main" val="3741861319"/>
                    </a:ext>
                  </a:extLst>
                </a:gridCol>
                <a:gridCol w="587786">
                  <a:extLst>
                    <a:ext uri="{9D8B030D-6E8A-4147-A177-3AD203B41FA5}">
                      <a16:colId xmlns:a16="http://schemas.microsoft.com/office/drawing/2014/main" val="770246549"/>
                    </a:ext>
                  </a:extLst>
                </a:gridCol>
              </a:tblGrid>
              <a:tr h="384714">
                <a:tc gridSpan="6">
                  <a:txBody>
                    <a:bodyPr/>
                    <a:lstStyle/>
                    <a:p>
                      <a:pPr algn="ctr" fontAlgn="b"/>
                      <a:r>
                        <a:rPr lang="es-MX" sz="1800" u="none" strike="noStrike" dirty="0">
                          <a:effectLst/>
                        </a:rPr>
                        <a:t>METRAJE CUADRADO UTILIZADO POR QUITO TURISMO AÑO 2023</a:t>
                      </a:r>
                      <a:endParaRPr lang="es-MX" sz="1800" b="1"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3308768799"/>
                  </a:ext>
                </a:extLst>
              </a:tr>
              <a:tr h="244818">
                <a:tc>
                  <a:txBody>
                    <a:bodyPr/>
                    <a:lstStyle/>
                    <a:p>
                      <a:pPr algn="ctr" fontAlgn="b"/>
                      <a:r>
                        <a:rPr lang="es-EC" sz="1200" u="none" strike="noStrike">
                          <a:effectLst/>
                        </a:rPr>
                        <a:t>FECHA</a:t>
                      </a:r>
                      <a:endParaRPr lang="es-EC" sz="12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EVENTO</a:t>
                      </a:r>
                      <a:endParaRPr lang="es-EC" sz="12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SALÓN</a:t>
                      </a:r>
                      <a:endParaRPr lang="es-EC" sz="12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M2</a:t>
                      </a:r>
                      <a:endParaRPr lang="es-EC" sz="12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N. DÌAS</a:t>
                      </a:r>
                      <a:endParaRPr lang="es-EC" sz="12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TOTAL</a:t>
                      </a:r>
                      <a:endParaRPr lang="es-EC" sz="12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797291645"/>
                  </a:ext>
                </a:extLst>
              </a:tr>
              <a:tr h="466321">
                <a:tc>
                  <a:txBody>
                    <a:bodyPr/>
                    <a:lstStyle/>
                    <a:p>
                      <a:pPr algn="r" fontAlgn="b"/>
                      <a:r>
                        <a:rPr lang="es-EC" sz="1200" u="none" strike="noStrike" dirty="0">
                          <a:effectLst/>
                        </a:rPr>
                        <a:t>27-mar-23</a:t>
                      </a:r>
                      <a:endParaRPr lang="es-EC"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s-MX" sz="1200" u="none" strike="noStrike" dirty="0">
                          <a:effectLst/>
                        </a:rPr>
                        <a:t>EP SEGURIDAD ENTREGA 50 CAMIONETAS</a:t>
                      </a:r>
                      <a:endParaRPr lang="es-MX"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s-EC" sz="1200" u="none" strike="noStrike" dirty="0">
                          <a:effectLst/>
                        </a:rPr>
                        <a:t>EXTERIORES CCMQ</a:t>
                      </a:r>
                      <a:endParaRPr lang="es-EC"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450</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1</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450</a:t>
                      </a:r>
                      <a:endParaRPr lang="es-EC"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36263665"/>
                  </a:ext>
                </a:extLst>
              </a:tr>
              <a:tr h="466321">
                <a:tc>
                  <a:txBody>
                    <a:bodyPr/>
                    <a:lstStyle/>
                    <a:p>
                      <a:pPr algn="r" fontAlgn="b"/>
                      <a:r>
                        <a:rPr lang="es-EC" sz="1200" u="none" strike="noStrike">
                          <a:effectLst/>
                        </a:rPr>
                        <a:t>2 y 3 -may-23</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C" sz="1200" u="none" strike="noStrike" dirty="0">
                          <a:effectLst/>
                        </a:rPr>
                        <a:t>RENDCIÓN DE CUENTAS ALCALDÍA</a:t>
                      </a:r>
                      <a:endParaRPr lang="es-EC"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s-MX" sz="1200" u="none" strike="noStrike">
                          <a:effectLst/>
                        </a:rPr>
                        <a:t>PANECILLO III Y IV / SALAS 1,2, 3 Y 4</a:t>
                      </a:r>
                      <a:endParaRPr lang="es-MX"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1600</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2</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3200</a:t>
                      </a:r>
                      <a:endParaRPr lang="es-EC"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59291018"/>
                  </a:ext>
                </a:extLst>
              </a:tr>
              <a:tr h="466321">
                <a:tc>
                  <a:txBody>
                    <a:bodyPr/>
                    <a:lstStyle/>
                    <a:p>
                      <a:pPr algn="r" fontAlgn="b"/>
                      <a:r>
                        <a:rPr lang="es-EC" sz="1200" u="none" strike="noStrike">
                          <a:effectLst/>
                        </a:rPr>
                        <a:t>1-jun-23</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MX" sz="1200" u="none" strike="noStrike">
                          <a:effectLst/>
                        </a:rPr>
                        <a:t>PACTO NACIONAL POR LA SOSTENIBILIDAD</a:t>
                      </a:r>
                      <a:endParaRPr lang="es-MX"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C" sz="1200" u="none" strike="noStrike">
                          <a:effectLst/>
                        </a:rPr>
                        <a:t>MITAD DEL MUNDO NORTE</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2500</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1</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2500</a:t>
                      </a:r>
                      <a:endParaRPr lang="es-EC"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77520849"/>
                  </a:ext>
                </a:extLst>
              </a:tr>
              <a:tr h="422020">
                <a:tc>
                  <a:txBody>
                    <a:bodyPr/>
                    <a:lstStyle/>
                    <a:p>
                      <a:pPr algn="r" fontAlgn="b"/>
                      <a:r>
                        <a:rPr lang="es-EC" sz="1200" u="none" strike="noStrike">
                          <a:effectLst/>
                        </a:rPr>
                        <a:t>9 y 10 -jun-23</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C" sz="1200" u="none" strike="noStrike">
                          <a:effectLst/>
                        </a:rPr>
                        <a:t>ENTREGA CHIPS ÚLTIMAS NOTICIAS</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MX" sz="1200" u="none" strike="noStrike" dirty="0">
                          <a:effectLst/>
                        </a:rPr>
                        <a:t>PANECILLO II, III Y IV</a:t>
                      </a:r>
                      <a:endParaRPr lang="es-MX"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2500</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2</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5000</a:t>
                      </a:r>
                      <a:endParaRPr lang="es-EC"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383176571"/>
                  </a:ext>
                </a:extLst>
              </a:tr>
              <a:tr h="466321">
                <a:tc>
                  <a:txBody>
                    <a:bodyPr/>
                    <a:lstStyle/>
                    <a:p>
                      <a:pPr algn="r" fontAlgn="b"/>
                      <a:r>
                        <a:rPr lang="es-EC" sz="1200" u="none" strike="noStrike">
                          <a:effectLst/>
                        </a:rPr>
                        <a:t>31-jul-23</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MX" sz="1200" u="none" strike="noStrike">
                          <a:effectLst/>
                        </a:rPr>
                        <a:t>SECRETARIA DE DESARROLLO PRODUCTIVO: INVIERTE EN QUITO</a:t>
                      </a:r>
                      <a:endParaRPr lang="es-MX"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C" sz="1200" u="none" strike="noStrike" dirty="0">
                          <a:effectLst/>
                        </a:rPr>
                        <a:t>ITCHIMBÍA</a:t>
                      </a:r>
                      <a:endParaRPr lang="es-EC"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620</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3</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1860</a:t>
                      </a:r>
                      <a:endParaRPr lang="es-EC"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9769768"/>
                  </a:ext>
                </a:extLst>
              </a:tr>
              <a:tr h="233160">
                <a:tc>
                  <a:txBody>
                    <a:bodyPr/>
                    <a:lstStyle/>
                    <a:p>
                      <a:pPr algn="r" fontAlgn="b"/>
                      <a:r>
                        <a:rPr lang="es-EC" sz="1200" u="none" strike="noStrike">
                          <a:effectLst/>
                        </a:rPr>
                        <a:t>19-oct-23</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C" sz="1200" u="none" strike="noStrike">
                          <a:effectLst/>
                        </a:rPr>
                        <a:t>AUTOMUNDO 2023</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C" sz="1200" u="none" strike="noStrike" dirty="0">
                          <a:effectLst/>
                        </a:rPr>
                        <a:t>ITCHIMBÍA SUR</a:t>
                      </a:r>
                      <a:endParaRPr lang="es-EC"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5000</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1</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5000</a:t>
                      </a:r>
                      <a:endParaRPr lang="es-EC"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3134470"/>
                  </a:ext>
                </a:extLst>
              </a:tr>
              <a:tr h="571243">
                <a:tc>
                  <a:txBody>
                    <a:bodyPr/>
                    <a:lstStyle/>
                    <a:p>
                      <a:pPr algn="l" fontAlgn="b"/>
                      <a:r>
                        <a:rPr lang="es-EC" sz="1200" u="none" strike="noStrike">
                          <a:effectLst/>
                        </a:rPr>
                        <a:t>28-29-30-nov-2 dic</a:t>
                      </a:r>
                      <a:r>
                        <a:rPr lang="es-EC" sz="1000" u="none" strike="noStrike">
                          <a:effectLst/>
                        </a:rPr>
                        <a:t> </a:t>
                      </a:r>
                      <a:r>
                        <a:rPr lang="es-EC" sz="900" u="none" strike="noStrike">
                          <a:effectLst/>
                        </a:rPr>
                        <a:t>(desmontaje)</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C" sz="1200" u="none" strike="noStrike">
                          <a:effectLst/>
                        </a:rPr>
                        <a:t>FESTIVAL GASTRONÓMICO SAL QUITEÑA</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C" sz="1200" u="none" strike="noStrike" dirty="0">
                          <a:effectLst/>
                        </a:rPr>
                        <a:t>ITCHIMBÍA</a:t>
                      </a:r>
                      <a:endParaRPr lang="es-EC"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dirty="0">
                          <a:effectLst/>
                        </a:rPr>
                        <a:t>1180</a:t>
                      </a:r>
                      <a:endParaRPr lang="es-EC"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dirty="0">
                          <a:effectLst/>
                        </a:rPr>
                        <a:t>4</a:t>
                      </a:r>
                      <a:endParaRPr lang="es-EC"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200" u="none" strike="noStrike">
                          <a:effectLst/>
                        </a:rPr>
                        <a:t>4720</a:t>
                      </a:r>
                      <a:endParaRPr lang="es-EC"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72515383"/>
                  </a:ext>
                </a:extLst>
              </a:tr>
              <a:tr h="457772">
                <a:tc gridSpan="3">
                  <a:txBody>
                    <a:bodyPr/>
                    <a:lstStyle/>
                    <a:p>
                      <a:pPr algn="ctr" fontAlgn="b"/>
                      <a:r>
                        <a:rPr lang="es-EC" sz="1800" b="1" u="none" strike="noStrike" dirty="0">
                          <a:effectLst/>
                        </a:rPr>
                        <a:t>METRAJE DEVENGADO TOTAL</a:t>
                      </a:r>
                      <a:endParaRPr lang="es-EC" sz="1800" b="1"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s-EC"/>
                    </a:p>
                  </a:txBody>
                  <a:tcPr/>
                </a:tc>
                <a:tc hMerge="1">
                  <a:txBody>
                    <a:bodyPr/>
                    <a:lstStyle/>
                    <a:p>
                      <a:endParaRPr lang="es-EC"/>
                    </a:p>
                  </a:txBody>
                  <a:tcPr/>
                </a:tc>
                <a:tc>
                  <a:txBody>
                    <a:bodyPr/>
                    <a:lstStyle/>
                    <a:p>
                      <a:pPr algn="ctr" fontAlgn="b"/>
                      <a:r>
                        <a:rPr lang="es-EC" sz="1600" b="1" u="none" strike="noStrike" dirty="0">
                          <a:effectLst/>
                        </a:rPr>
                        <a:t>13850</a:t>
                      </a:r>
                      <a:endParaRPr lang="es-EC" sz="16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600" b="1" u="none" strike="noStrike" dirty="0">
                          <a:effectLst/>
                        </a:rPr>
                        <a:t>14</a:t>
                      </a:r>
                      <a:endParaRPr lang="es-EC" sz="16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600" b="1" u="none" strike="noStrike" dirty="0">
                          <a:effectLst/>
                        </a:rPr>
                        <a:t>22730</a:t>
                      </a:r>
                      <a:endParaRPr lang="es-EC" sz="16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126009025"/>
                  </a:ext>
                </a:extLst>
              </a:tr>
            </a:tbl>
          </a:graphicData>
        </a:graphic>
      </p:graphicFrame>
    </p:spTree>
    <p:extLst>
      <p:ext uri="{BB962C8B-B14F-4D97-AF65-F5344CB8AC3E}">
        <p14:creationId xmlns:p14="http://schemas.microsoft.com/office/powerpoint/2010/main" val="35451369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Una captura de pantalla de un celular con texto e imagen&#10;&#10;Descripción generada automáticamente con confianza media">
            <a:extLst>
              <a:ext uri="{FF2B5EF4-FFF2-40B4-BE49-F238E27FC236}">
                <a16:creationId xmlns:a16="http://schemas.microsoft.com/office/drawing/2014/main" id="{7904C4D5-5F84-237A-3B5A-6B24A38939D2}"/>
              </a:ext>
            </a:extLst>
          </p:cNvPr>
          <p:cNvPicPr>
            <a:picLocks noChangeAspect="1"/>
          </p:cNvPicPr>
          <p:nvPr/>
        </p:nvPicPr>
        <p:blipFill>
          <a:blip r:embed="rId2"/>
          <a:stretch>
            <a:fillRect/>
          </a:stretch>
        </p:blipFill>
        <p:spPr>
          <a:xfrm>
            <a:off x="5447542" y="816978"/>
            <a:ext cx="6449106" cy="5478849"/>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184821" y="-100609"/>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Acciones de Promoción CCMQ</a:t>
            </a:r>
            <a:endParaRPr lang="es-EC" sz="36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182353" y="424459"/>
            <a:ext cx="43425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000" b="1" dirty="0">
                <a:solidFill>
                  <a:srgbClr val="75BBE9"/>
                </a:solidFill>
                <a:latin typeface="Montserrat" pitchFamily="2" charset="77"/>
                <a:ea typeface="HGSMinchoE" panose="02020900000000000000" pitchFamily="18" charset="-128"/>
              </a:rPr>
              <a:t>Redes Sociales Quito Turismo - MICE</a:t>
            </a: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4">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pic>
        <p:nvPicPr>
          <p:cNvPr id="7" name="Imagen 6" descr="Imagen que contiene Sitio web&#10;&#10;Descripción generada automáticamente">
            <a:extLst>
              <a:ext uri="{FF2B5EF4-FFF2-40B4-BE49-F238E27FC236}">
                <a16:creationId xmlns:a16="http://schemas.microsoft.com/office/drawing/2014/main" id="{76EB1EF0-7750-D5B0-104F-D736CEE424FF}"/>
              </a:ext>
            </a:extLst>
          </p:cNvPr>
          <p:cNvPicPr>
            <a:picLocks noChangeAspect="1"/>
          </p:cNvPicPr>
          <p:nvPr/>
        </p:nvPicPr>
        <p:blipFill>
          <a:blip r:embed="rId5"/>
          <a:stretch>
            <a:fillRect/>
          </a:stretch>
        </p:blipFill>
        <p:spPr>
          <a:xfrm>
            <a:off x="295352" y="1988642"/>
            <a:ext cx="2257425" cy="3279775"/>
          </a:xfrm>
          <a:prstGeom prst="rect">
            <a:avLst/>
          </a:prstGeom>
        </p:spPr>
      </p:pic>
      <p:pic>
        <p:nvPicPr>
          <p:cNvPr id="8" name="Imagen 7">
            <a:extLst>
              <a:ext uri="{FF2B5EF4-FFF2-40B4-BE49-F238E27FC236}">
                <a16:creationId xmlns:a16="http://schemas.microsoft.com/office/drawing/2014/main" id="{2436F051-439B-48B6-093E-B5760B8A7874}"/>
              </a:ext>
            </a:extLst>
          </p:cNvPr>
          <p:cNvPicPr>
            <a:picLocks noChangeAspect="1"/>
          </p:cNvPicPr>
          <p:nvPr/>
        </p:nvPicPr>
        <p:blipFill>
          <a:blip r:embed="rId6"/>
          <a:stretch>
            <a:fillRect/>
          </a:stretch>
        </p:blipFill>
        <p:spPr>
          <a:xfrm>
            <a:off x="2722752" y="2007692"/>
            <a:ext cx="2328545" cy="3267075"/>
          </a:xfrm>
          <a:prstGeom prst="rect">
            <a:avLst/>
          </a:prstGeom>
        </p:spPr>
      </p:pic>
    </p:spTree>
    <p:extLst>
      <p:ext uri="{BB962C8B-B14F-4D97-AF65-F5344CB8AC3E}">
        <p14:creationId xmlns:p14="http://schemas.microsoft.com/office/powerpoint/2010/main" val="12344802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75753C8C-4C8F-8624-56A8-DF5AB6ECA10F}"/>
              </a:ext>
            </a:extLst>
          </p:cNvPr>
          <p:cNvPicPr>
            <a:picLocks noChangeAspect="1"/>
          </p:cNvPicPr>
          <p:nvPr/>
        </p:nvPicPr>
        <p:blipFill>
          <a:blip r:embed="rId2"/>
          <a:stretch>
            <a:fillRect/>
          </a:stretch>
        </p:blipFill>
        <p:spPr>
          <a:xfrm>
            <a:off x="5471614" y="807853"/>
            <a:ext cx="6350272" cy="4557579"/>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9332" y="0"/>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Posicionamiento CCMQ</a:t>
            </a:r>
            <a:endParaRPr lang="es-EC" sz="36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2436193" y="1214726"/>
            <a:ext cx="219994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1200" b="1" dirty="0">
                <a:solidFill>
                  <a:srgbClr val="75BBE9"/>
                </a:solidFill>
                <a:latin typeface="Montserrat" pitchFamily="2" charset="77"/>
                <a:ea typeface="HGSMinchoE" panose="02020900000000000000" pitchFamily="18" charset="-128"/>
              </a:rPr>
              <a:t>Visitas de familiarización delegaciones IBTM Américas</a:t>
            </a:r>
            <a:endParaRPr lang="es-EC" sz="1200" b="1" dirty="0">
              <a:solidFill>
                <a:srgbClr val="75BBE9"/>
              </a:solidFill>
              <a:latin typeface="Montserrat" pitchFamily="2" charset="77"/>
              <a:ea typeface="HGSMinchoE" panose="02020900000000000000" pitchFamily="18" charset="-128"/>
            </a:endParaRP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4">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pic>
        <p:nvPicPr>
          <p:cNvPr id="3" name="Imagen 2" descr="Captura de pantalla de un celular con la foto de un grupo de personas&#10;&#10;Descripción generada automáticamente">
            <a:extLst>
              <a:ext uri="{FF2B5EF4-FFF2-40B4-BE49-F238E27FC236}">
                <a16:creationId xmlns:a16="http://schemas.microsoft.com/office/drawing/2014/main" id="{D2E935FF-4226-80A5-86F4-2E556F32C7B1}"/>
              </a:ext>
            </a:extLst>
          </p:cNvPr>
          <p:cNvPicPr>
            <a:picLocks noChangeAspect="1"/>
          </p:cNvPicPr>
          <p:nvPr/>
        </p:nvPicPr>
        <p:blipFill>
          <a:blip r:embed="rId5"/>
          <a:stretch>
            <a:fillRect/>
          </a:stretch>
        </p:blipFill>
        <p:spPr>
          <a:xfrm>
            <a:off x="128542" y="1652957"/>
            <a:ext cx="2151948" cy="3338599"/>
          </a:xfrm>
          <a:prstGeom prst="rect">
            <a:avLst/>
          </a:prstGeom>
        </p:spPr>
      </p:pic>
      <p:sp>
        <p:nvSpPr>
          <p:cNvPr id="7" name="Título 1">
            <a:extLst>
              <a:ext uri="{FF2B5EF4-FFF2-40B4-BE49-F238E27FC236}">
                <a16:creationId xmlns:a16="http://schemas.microsoft.com/office/drawing/2014/main" id="{E7C5E4B3-0C5A-0E9E-FDC3-BD363CEF9330}"/>
              </a:ext>
            </a:extLst>
          </p:cNvPr>
          <p:cNvSpPr txBox="1">
            <a:spLocks/>
          </p:cNvSpPr>
          <p:nvPr/>
        </p:nvSpPr>
        <p:spPr>
          <a:xfrm>
            <a:off x="5635363" y="5720766"/>
            <a:ext cx="67093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000" b="1" dirty="0">
                <a:solidFill>
                  <a:srgbClr val="75BBE9"/>
                </a:solidFill>
                <a:latin typeface="Montserrat" pitchFamily="2" charset="77"/>
                <a:ea typeface="HGSMinchoE" panose="02020900000000000000" pitchFamily="18" charset="-128"/>
              </a:rPr>
              <a:t>CCMQ en Presentaciones de Destino internacionales dirigidos a hosted buyers</a:t>
            </a:r>
            <a:endParaRPr lang="es-EC" sz="2000" b="1" dirty="0">
              <a:solidFill>
                <a:srgbClr val="75BBE9"/>
              </a:solidFill>
              <a:latin typeface="Montserrat" pitchFamily="2" charset="77"/>
              <a:ea typeface="HGSMinchoE" panose="02020900000000000000" pitchFamily="18" charset="-128"/>
            </a:endParaRPr>
          </a:p>
        </p:txBody>
      </p:sp>
      <p:sp>
        <p:nvSpPr>
          <p:cNvPr id="8" name="Título 1">
            <a:extLst>
              <a:ext uri="{FF2B5EF4-FFF2-40B4-BE49-F238E27FC236}">
                <a16:creationId xmlns:a16="http://schemas.microsoft.com/office/drawing/2014/main" id="{2D9B1EC9-F27B-24A2-5DA4-41E4B54C5312}"/>
              </a:ext>
            </a:extLst>
          </p:cNvPr>
          <p:cNvSpPr txBox="1">
            <a:spLocks/>
          </p:cNvSpPr>
          <p:nvPr/>
        </p:nvSpPr>
        <p:spPr>
          <a:xfrm>
            <a:off x="2436193" y="1868411"/>
            <a:ext cx="219994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1200" b="1" dirty="0">
                <a:solidFill>
                  <a:srgbClr val="75BBE9"/>
                </a:solidFill>
                <a:latin typeface="Montserrat" pitchFamily="2" charset="77"/>
                <a:ea typeface="HGSMinchoE" panose="02020900000000000000" pitchFamily="18" charset="-128"/>
              </a:rPr>
              <a:t>Sede Fiexpo 2022</a:t>
            </a:r>
          </a:p>
        </p:txBody>
      </p:sp>
      <p:pic>
        <p:nvPicPr>
          <p:cNvPr id="10" name="Imagen 9">
            <a:extLst>
              <a:ext uri="{FF2B5EF4-FFF2-40B4-BE49-F238E27FC236}">
                <a16:creationId xmlns:a16="http://schemas.microsoft.com/office/drawing/2014/main" id="{07A39441-D21F-CFBF-5ADF-797CDD209DFB}"/>
              </a:ext>
            </a:extLst>
          </p:cNvPr>
          <p:cNvPicPr>
            <a:picLocks noChangeAspect="1"/>
          </p:cNvPicPr>
          <p:nvPr/>
        </p:nvPicPr>
        <p:blipFill>
          <a:blip r:embed="rId6"/>
          <a:stretch>
            <a:fillRect/>
          </a:stretch>
        </p:blipFill>
        <p:spPr>
          <a:xfrm>
            <a:off x="2476991" y="2922814"/>
            <a:ext cx="2839491" cy="2107662"/>
          </a:xfrm>
          <a:prstGeom prst="rect">
            <a:avLst/>
          </a:prstGeom>
        </p:spPr>
      </p:pic>
    </p:spTree>
    <p:extLst>
      <p:ext uri="{BB962C8B-B14F-4D97-AF65-F5344CB8AC3E}">
        <p14:creationId xmlns:p14="http://schemas.microsoft.com/office/powerpoint/2010/main" val="39874792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D6C7695E-DC01-FEA7-A041-7725E1CB7ECA}"/>
              </a:ext>
            </a:extLst>
          </p:cNvPr>
          <p:cNvPicPr>
            <a:picLocks noChangeAspect="1"/>
          </p:cNvPicPr>
          <p:nvPr/>
        </p:nvPicPr>
        <p:blipFill>
          <a:blip r:embed="rId2"/>
          <a:stretch>
            <a:fillRect/>
          </a:stretch>
        </p:blipFill>
        <p:spPr>
          <a:xfrm>
            <a:off x="5363931" y="948906"/>
            <a:ext cx="7501986" cy="4412444"/>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41137" y="-171087"/>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CCMQ en el sitio web especializado</a:t>
            </a:r>
            <a:endParaRPr lang="es-EC" sz="3600" b="1" dirty="0">
              <a:solidFill>
                <a:srgbClr val="223F86"/>
              </a:solidFill>
              <a:latin typeface="Montserrat ExtraBold" pitchFamily="2" charset="77"/>
              <a:ea typeface="HGSMinchoE" panose="02020900000000000000" pitchFamily="18" charset="-128"/>
            </a:endParaRP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4">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sp>
        <p:nvSpPr>
          <p:cNvPr id="7" name="Título 1">
            <a:extLst>
              <a:ext uri="{FF2B5EF4-FFF2-40B4-BE49-F238E27FC236}">
                <a16:creationId xmlns:a16="http://schemas.microsoft.com/office/drawing/2014/main" id="{E7C5E4B3-0C5A-0E9E-FDC3-BD363CEF9330}"/>
              </a:ext>
            </a:extLst>
          </p:cNvPr>
          <p:cNvSpPr txBox="1">
            <a:spLocks/>
          </p:cNvSpPr>
          <p:nvPr/>
        </p:nvSpPr>
        <p:spPr>
          <a:xfrm>
            <a:off x="5635363" y="5720766"/>
            <a:ext cx="67093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5"/>
              </a:rPr>
              <a:t>https://micequito.ec/establecimiento/centro-de-convenciones-metropolitano-de-quito/</a:t>
            </a:r>
            <a:r>
              <a:rPr lang="es-EC" sz="1800" dirty="0">
                <a:effectLst/>
                <a:latin typeface="Calibri" panose="020F0502020204030204" pitchFamily="34" charset="0"/>
                <a:ea typeface="Calibri" panose="020F0502020204030204" pitchFamily="34" charset="0"/>
              </a:rPr>
              <a:t> </a:t>
            </a:r>
            <a:endParaRPr lang="es-EC" sz="2000" b="1" dirty="0">
              <a:solidFill>
                <a:srgbClr val="75BBE9"/>
              </a:solidFill>
              <a:latin typeface="Montserrat" pitchFamily="2" charset="77"/>
              <a:ea typeface="HGSMinchoE" panose="02020900000000000000" pitchFamily="18" charset="-128"/>
            </a:endParaRPr>
          </a:p>
        </p:txBody>
      </p:sp>
      <p:pic>
        <p:nvPicPr>
          <p:cNvPr id="8" name="Imagen 7" descr="Interfaz de usuario gráfica, Aplicación&#10;&#10;Descripción generada automáticamente">
            <a:extLst>
              <a:ext uri="{FF2B5EF4-FFF2-40B4-BE49-F238E27FC236}">
                <a16:creationId xmlns:a16="http://schemas.microsoft.com/office/drawing/2014/main" id="{60659663-26BB-1665-E45B-4B584EAF885D}"/>
              </a:ext>
            </a:extLst>
          </p:cNvPr>
          <p:cNvPicPr>
            <a:picLocks noChangeAspect="1"/>
          </p:cNvPicPr>
          <p:nvPr/>
        </p:nvPicPr>
        <p:blipFill>
          <a:blip r:embed="rId6"/>
          <a:stretch>
            <a:fillRect/>
          </a:stretch>
        </p:blipFill>
        <p:spPr>
          <a:xfrm>
            <a:off x="635159" y="1325563"/>
            <a:ext cx="3883706" cy="4105859"/>
          </a:xfrm>
          <a:prstGeom prst="rect">
            <a:avLst/>
          </a:prstGeom>
        </p:spPr>
      </p:pic>
      <p:sp>
        <p:nvSpPr>
          <p:cNvPr id="11" name="Título 1">
            <a:extLst>
              <a:ext uri="{FF2B5EF4-FFF2-40B4-BE49-F238E27FC236}">
                <a16:creationId xmlns:a16="http://schemas.microsoft.com/office/drawing/2014/main" id="{31F2A417-D083-1857-9958-C51ABCB35762}"/>
              </a:ext>
            </a:extLst>
          </p:cNvPr>
          <p:cNvSpPr txBox="1">
            <a:spLocks/>
          </p:cNvSpPr>
          <p:nvPr/>
        </p:nvSpPr>
        <p:spPr>
          <a:xfrm>
            <a:off x="136102" y="365990"/>
            <a:ext cx="3456184" cy="116583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200" b="1" dirty="0">
                <a:solidFill>
                  <a:srgbClr val="75BBE9"/>
                </a:solidFill>
                <a:latin typeface="Montserrat" pitchFamily="2" charset="77"/>
                <a:ea typeface="HGSMinchoE" panose="02020900000000000000" pitchFamily="18" charset="-128"/>
              </a:rPr>
              <a:t>MICE</a:t>
            </a:r>
            <a:endParaRPr lang="es-EC" sz="3200"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4518023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43059EDB-1EC2-0052-106E-52A70886F819}"/>
              </a:ext>
            </a:extLst>
          </p:cNvPr>
          <p:cNvPicPr>
            <a:picLocks noChangeAspect="1"/>
          </p:cNvPicPr>
          <p:nvPr/>
        </p:nvPicPr>
        <p:blipFill>
          <a:blip r:embed="rId2"/>
          <a:stretch>
            <a:fillRect/>
          </a:stretch>
        </p:blipFill>
        <p:spPr>
          <a:xfrm>
            <a:off x="10148416" y="2067740"/>
            <a:ext cx="6150139" cy="3513237"/>
          </a:xfrm>
          <a:prstGeom prst="rect">
            <a:avLst/>
          </a:prstGeom>
        </p:spPr>
      </p:pic>
      <p:pic>
        <p:nvPicPr>
          <p:cNvPr id="5" name="Imagen 4">
            <a:extLst>
              <a:ext uri="{FF2B5EF4-FFF2-40B4-BE49-F238E27FC236}">
                <a16:creationId xmlns:a16="http://schemas.microsoft.com/office/drawing/2014/main" id="{893B07C5-9815-DEFD-1C20-751ABE2B908C}"/>
              </a:ext>
            </a:extLst>
          </p:cNvPr>
          <p:cNvPicPr>
            <a:picLocks noChangeAspect="1"/>
          </p:cNvPicPr>
          <p:nvPr/>
        </p:nvPicPr>
        <p:blipFill>
          <a:blip r:embed="rId3"/>
          <a:stretch>
            <a:fillRect/>
          </a:stretch>
        </p:blipFill>
        <p:spPr>
          <a:xfrm>
            <a:off x="5537555" y="479882"/>
            <a:ext cx="4610861" cy="5101095"/>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CuadroTexto 3">
            <a:extLst>
              <a:ext uri="{FF2B5EF4-FFF2-40B4-BE49-F238E27FC236}">
                <a16:creationId xmlns:a16="http://schemas.microsoft.com/office/drawing/2014/main" id="{B1060A79-05DB-6782-8874-DA5F73924712}"/>
              </a:ext>
            </a:extLst>
          </p:cNvPr>
          <p:cNvSpPr txBox="1"/>
          <p:nvPr/>
        </p:nvSpPr>
        <p:spPr>
          <a:xfrm>
            <a:off x="809205" y="2021270"/>
            <a:ext cx="4528181" cy="3383490"/>
          </a:xfrm>
          <a:prstGeom prst="rect">
            <a:avLst/>
          </a:prstGeom>
          <a:noFill/>
        </p:spPr>
        <p:txBody>
          <a:bodyPr wrap="square" rtlCol="0">
            <a:spAutoFit/>
          </a:bodyPr>
          <a:lstStyle/>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Concierto Secretaría de Cultura, CEB: 6 de diciembre de 2022, </a:t>
            </a:r>
          </a:p>
          <a:p>
            <a:pPr marL="285750" indent="-285750">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Presento varios inconvenientes de seguridad que afectaron a la zona del CCMQ</a:t>
            </a:r>
          </a:p>
          <a:p>
            <a:pPr marL="285750" indent="-285750">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Varias personas intentaron ingresar al concierto, por la zona de la rampa, irrumpiendo en los predios del Centro de Convenciones metropolitano, y destrozando algunas vallas</a:t>
            </a:r>
            <a:r>
              <a:rPr lang="es-EC" sz="1600" dirty="0">
                <a:solidFill>
                  <a:srgbClr val="5B5B5B"/>
                </a:solidFill>
                <a:latin typeface="Montserrat" pitchFamily="2" charset="77"/>
              </a:rPr>
              <a:t> </a:t>
            </a:r>
          </a:p>
          <a:p>
            <a:pPr marL="285750" indent="-285750">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Giro d´Italia 2022: Se presentaron daños reportados en las cerraduras de las puertas de salida Norte del CCMQ</a:t>
            </a:r>
            <a:endParaRPr lang="es-EC" sz="1600" dirty="0">
              <a:solidFill>
                <a:srgbClr val="5B5B5B"/>
              </a:solidFill>
              <a:latin typeface="Montserrat" pitchFamily="2" charset="77"/>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904837" y="1036182"/>
            <a:ext cx="9443748" cy="985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75BBE9"/>
                </a:solidFill>
                <a:latin typeface="Montserrat" pitchFamily="2" charset="77"/>
                <a:ea typeface="HGSMinchoE" panose="02020900000000000000" pitchFamily="18" charset="-128"/>
              </a:rPr>
              <a:t>planes de acciones o </a:t>
            </a:r>
          </a:p>
          <a:p>
            <a:r>
              <a:rPr lang="es-MX" sz="2800" b="1" dirty="0">
                <a:solidFill>
                  <a:srgbClr val="75BBE9"/>
                </a:solidFill>
                <a:latin typeface="Montserrat" pitchFamily="2" charset="77"/>
                <a:ea typeface="HGSMinchoE" panose="02020900000000000000" pitchFamily="18" charset="-128"/>
              </a:rPr>
              <a:t>mitigación</a:t>
            </a:r>
            <a:endParaRPr lang="es-EC" b="1" dirty="0">
              <a:solidFill>
                <a:srgbClr val="75BBE9"/>
              </a:solidFill>
              <a:latin typeface="Montserrat" pitchFamily="2" charset="77"/>
              <a:ea typeface="HGSMinchoE" panose="02020900000000000000" pitchFamily="18" charset="-128"/>
            </a:endParaRPr>
          </a:p>
        </p:txBody>
      </p:sp>
      <p:sp>
        <p:nvSpPr>
          <p:cNvPr id="2" name="Título 1">
            <a:extLst>
              <a:ext uri="{FF2B5EF4-FFF2-40B4-BE49-F238E27FC236}">
                <a16:creationId xmlns:a16="http://schemas.microsoft.com/office/drawing/2014/main" id="{480A93DF-BEA4-5A6C-F2BA-6F7C050C620D}"/>
              </a:ext>
            </a:extLst>
          </p:cNvPr>
          <p:cNvSpPr txBox="1">
            <a:spLocks/>
          </p:cNvSpPr>
          <p:nvPr/>
        </p:nvSpPr>
        <p:spPr>
          <a:xfrm>
            <a:off x="917932" y="368939"/>
            <a:ext cx="7400077" cy="8659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800" b="1" dirty="0">
                <a:solidFill>
                  <a:srgbClr val="223F86"/>
                </a:solidFill>
                <a:latin typeface="Montserrat ExtraBold" pitchFamily="2" charset="77"/>
                <a:ea typeface="HGSMinchoE" panose="02020900000000000000" pitchFamily="18" charset="-128"/>
              </a:rPr>
              <a:t>Siniestros ocurridos</a:t>
            </a:r>
            <a:endParaRPr lang="es-EC" sz="30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41099284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EED6057B-1A45-DB24-7CB7-C34AC5EF1FFD}"/>
              </a:ext>
            </a:extLst>
          </p:cNvPr>
          <p:cNvPicPr>
            <a:picLocks noChangeAspect="1"/>
          </p:cNvPicPr>
          <p:nvPr/>
        </p:nvPicPr>
        <p:blipFill>
          <a:blip r:embed="rId2"/>
          <a:stretch>
            <a:fillRect/>
          </a:stretch>
        </p:blipFill>
        <p:spPr>
          <a:xfrm>
            <a:off x="4606686" y="0"/>
            <a:ext cx="8096250" cy="6543675"/>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B0C71058-2F3B-58A2-0BFD-624D268CD636}"/>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085E993A-554C-E84B-0C97-C2C71FED6354}"/>
              </a:ext>
            </a:extLst>
          </p:cNvPr>
          <p:cNvSpPr txBox="1">
            <a:spLocks/>
          </p:cNvSpPr>
          <p:nvPr/>
        </p:nvSpPr>
        <p:spPr>
          <a:xfrm>
            <a:off x="-584875" y="1622332"/>
            <a:ext cx="5363176" cy="207654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s-MX" sz="3600" b="1" dirty="0">
                <a:solidFill>
                  <a:srgbClr val="223F86"/>
                </a:solidFill>
                <a:latin typeface="Montserrat ExtraBold" pitchFamily="2" charset="77"/>
                <a:ea typeface="HGSMinchoE" panose="02020900000000000000" pitchFamily="18" charset="-128"/>
              </a:rPr>
              <a:t>DIRECTORIO</a:t>
            </a:r>
          </a:p>
          <a:p>
            <a:pPr algn="r"/>
            <a:r>
              <a:rPr lang="es-MX" sz="3600" b="1" dirty="0">
                <a:solidFill>
                  <a:srgbClr val="223F86"/>
                </a:solidFill>
                <a:latin typeface="Montserrat ExtraBold" pitchFamily="2" charset="77"/>
                <a:ea typeface="HGSMinchoE" panose="02020900000000000000" pitchFamily="18" charset="-128"/>
              </a:rPr>
              <a:t>CENTRO DE CONVENCIONES METROPOLITANO</a:t>
            </a:r>
            <a:endParaRPr lang="es-EC" sz="3600" b="1" dirty="0">
              <a:solidFill>
                <a:srgbClr val="223F86"/>
              </a:solidFill>
              <a:latin typeface="Montserrat ExtraBold" pitchFamily="2" charset="77"/>
              <a:ea typeface="HGSMinchoE" panose="02020900000000000000" pitchFamily="18" charset="-128"/>
            </a:endParaRPr>
          </a:p>
        </p:txBody>
      </p:sp>
      <p:pic>
        <p:nvPicPr>
          <p:cNvPr id="6" name="Imagen 5">
            <a:extLst>
              <a:ext uri="{FF2B5EF4-FFF2-40B4-BE49-F238E27FC236}">
                <a16:creationId xmlns:a16="http://schemas.microsoft.com/office/drawing/2014/main" id="{B57F36C1-EE49-E1EE-E8BE-9723B2FDB6E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29249" y="3645555"/>
            <a:ext cx="2449052" cy="722161"/>
          </a:xfrm>
          <a:prstGeom prst="rect">
            <a:avLst/>
          </a:prstGeom>
        </p:spPr>
      </p:pic>
      <p:sp>
        <p:nvSpPr>
          <p:cNvPr id="7" name="Título 1">
            <a:extLst>
              <a:ext uri="{FF2B5EF4-FFF2-40B4-BE49-F238E27FC236}">
                <a16:creationId xmlns:a16="http://schemas.microsoft.com/office/drawing/2014/main" id="{0665A5D3-7617-E9AB-2CB2-5657F77CA3DD}"/>
              </a:ext>
            </a:extLst>
          </p:cNvPr>
          <p:cNvSpPr txBox="1">
            <a:spLocks/>
          </p:cNvSpPr>
          <p:nvPr/>
        </p:nvSpPr>
        <p:spPr>
          <a:xfrm>
            <a:off x="2452629" y="3645555"/>
            <a:ext cx="4020858" cy="7765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200" b="1" dirty="0">
                <a:solidFill>
                  <a:schemeClr val="bg1"/>
                </a:solidFill>
                <a:latin typeface="Montserrat ExtraBold" pitchFamily="2" charset="77"/>
                <a:ea typeface="HGSMinchoE" panose="02020900000000000000" pitchFamily="18" charset="-128"/>
              </a:rPr>
              <a:t>DE QUITO</a:t>
            </a:r>
            <a:endParaRPr lang="es-EC" sz="3200" b="1" dirty="0">
              <a:solidFill>
                <a:schemeClr val="bg1"/>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27119148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6767D668-13E4-B218-DA3A-B72F22BA8037}"/>
              </a:ext>
            </a:extLst>
          </p:cNvPr>
          <p:cNvPicPr>
            <a:picLocks noChangeAspect="1"/>
          </p:cNvPicPr>
          <p:nvPr/>
        </p:nvPicPr>
        <p:blipFill>
          <a:blip r:embed="rId2"/>
          <a:stretch>
            <a:fillRect/>
          </a:stretch>
        </p:blipFill>
        <p:spPr>
          <a:xfrm>
            <a:off x="1175866" y="436399"/>
            <a:ext cx="9144000" cy="6858000"/>
          </a:xfrm>
          <a:prstGeom prst="rect">
            <a:avLst/>
          </a:prstGeom>
        </p:spPr>
      </p:pic>
      <p:pic>
        <p:nvPicPr>
          <p:cNvPr id="13" name="Imagen 12" descr="Imagen que contiene Icono&#10;&#10;Descripción generada automáticamente">
            <a:extLst>
              <a:ext uri="{FF2B5EF4-FFF2-40B4-BE49-F238E27FC236}">
                <a16:creationId xmlns:a16="http://schemas.microsoft.com/office/drawing/2014/main" id="{6AACD6C2-4369-51A2-E6EE-B7844D45D96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1312607" y="638687"/>
            <a:ext cx="716771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800" b="1" dirty="0">
                <a:solidFill>
                  <a:srgbClr val="223F86"/>
                </a:solidFill>
                <a:latin typeface="Montserrat ExtraBold" pitchFamily="2" charset="77"/>
                <a:ea typeface="HGSMinchoE" panose="02020900000000000000" pitchFamily="18" charset="-128"/>
              </a:rPr>
              <a:t>Solicitudes para subsanar o mitigar los hallazgos </a:t>
            </a:r>
          </a:p>
        </p:txBody>
      </p:sp>
      <p:sp>
        <p:nvSpPr>
          <p:cNvPr id="5" name="CuadroTexto 4">
            <a:extLst>
              <a:ext uri="{FF2B5EF4-FFF2-40B4-BE49-F238E27FC236}">
                <a16:creationId xmlns:a16="http://schemas.microsoft.com/office/drawing/2014/main" id="{E3D2763B-40F9-A870-396A-FB7889DEDF6F}"/>
              </a:ext>
            </a:extLst>
          </p:cNvPr>
          <p:cNvSpPr txBox="1"/>
          <p:nvPr/>
        </p:nvSpPr>
        <p:spPr>
          <a:xfrm>
            <a:off x="319732" y="4817664"/>
            <a:ext cx="7341457" cy="1815882"/>
          </a:xfrm>
          <a:prstGeom prst="rect">
            <a:avLst/>
          </a:prstGeom>
          <a:noFill/>
        </p:spPr>
        <p:txBody>
          <a:bodyPr wrap="square" rtlCol="0">
            <a:spAutoFit/>
          </a:bodyPr>
          <a:lstStyle/>
          <a:p>
            <a:pPr algn="just"/>
            <a:r>
              <a:rPr lang="es-MX" sz="1400" b="1" dirty="0">
                <a:solidFill>
                  <a:srgbClr val="5B5B5B"/>
                </a:solidFill>
                <a:latin typeface="Montserrat" pitchFamily="2" charset="77"/>
              </a:rPr>
              <a:t>INFORME TÉCNICO Parque Metropolitano Bicentenario No. 0440-PMB-DAPM-2023: </a:t>
            </a:r>
          </a:p>
          <a:p>
            <a:pPr marL="285750" indent="-285750" algn="just">
              <a:buFont typeface="Arial" panose="020B0604020202020204" pitchFamily="34" charset="0"/>
              <a:buChar char="•"/>
            </a:pPr>
            <a:r>
              <a:rPr lang="es-MX" sz="1200" dirty="0">
                <a:solidFill>
                  <a:srgbClr val="5B5B5B"/>
                </a:solidFill>
                <a:latin typeface="Montserrat" pitchFamily="2" charset="77"/>
              </a:rPr>
              <a:t>Se consideró factible la colocación del cerramiento</a:t>
            </a:r>
          </a:p>
          <a:p>
            <a:pPr marL="285750" indent="-285750" algn="just">
              <a:buFont typeface="Arial" panose="020B0604020202020204" pitchFamily="34" charset="0"/>
              <a:buChar char="•"/>
            </a:pPr>
            <a:r>
              <a:rPr lang="es-MX" sz="1200" dirty="0">
                <a:solidFill>
                  <a:srgbClr val="5B5B5B"/>
                </a:solidFill>
                <a:latin typeface="Montserrat" pitchFamily="2" charset="77"/>
              </a:rPr>
              <a:t>Las únicas franjas fijas deben ser las del lindero con el parque Bicentenario y la delimitación con la plaza del Oso</a:t>
            </a:r>
          </a:p>
          <a:p>
            <a:pPr marL="285750" indent="-285750" algn="just">
              <a:buFont typeface="Arial" panose="020B0604020202020204" pitchFamily="34" charset="0"/>
              <a:buChar char="•"/>
            </a:pPr>
            <a:r>
              <a:rPr lang="es-MX" sz="1200" dirty="0">
                <a:solidFill>
                  <a:srgbClr val="5B5B5B"/>
                </a:solidFill>
                <a:latin typeface="Montserrat" pitchFamily="2" charset="77"/>
              </a:rPr>
              <a:t>Mediante Oficio Nro. EPMGDT-GG-2023-0780, de fecha 04 de agosto 2023, La Gerencia General de Quito turismo, solicita al Consorcio PROSTATUS VITELSA, los motivos técnicos y/o razones de los cambios y aspectos no instalados hasta la presente fecha, según la propuesta enviada y aprobada  </a:t>
            </a:r>
          </a:p>
        </p:txBody>
      </p:sp>
      <p:sp>
        <p:nvSpPr>
          <p:cNvPr id="6" name="CuadroTexto 5">
            <a:extLst>
              <a:ext uri="{FF2B5EF4-FFF2-40B4-BE49-F238E27FC236}">
                <a16:creationId xmlns:a16="http://schemas.microsoft.com/office/drawing/2014/main" id="{7BFC4FA4-B74F-A0E7-14EA-6FB44F467E3D}"/>
              </a:ext>
            </a:extLst>
          </p:cNvPr>
          <p:cNvSpPr txBox="1"/>
          <p:nvPr/>
        </p:nvSpPr>
        <p:spPr>
          <a:xfrm>
            <a:off x="8311237" y="2181284"/>
            <a:ext cx="2704896" cy="1200329"/>
          </a:xfrm>
          <a:prstGeom prst="rect">
            <a:avLst/>
          </a:prstGeom>
          <a:noFill/>
        </p:spPr>
        <p:txBody>
          <a:bodyPr wrap="square" rtlCol="0">
            <a:spAutoFit/>
          </a:bodyPr>
          <a:lstStyle/>
          <a:p>
            <a:r>
              <a:rPr lang="es-MX" sz="1400" b="1" dirty="0">
                <a:solidFill>
                  <a:schemeClr val="bg1"/>
                </a:solidFill>
                <a:latin typeface="Montserrat ExtraBold" pitchFamily="2" charset="77"/>
              </a:rPr>
              <a:t>Ancho total incluido estructuras no mayor a los bordillos de</a:t>
            </a:r>
          </a:p>
          <a:p>
            <a:r>
              <a:rPr lang="es-MX" sz="1400" b="1" dirty="0">
                <a:solidFill>
                  <a:schemeClr val="bg1"/>
                </a:solidFill>
                <a:latin typeface="Montserrat ExtraBold" pitchFamily="2" charset="77"/>
              </a:rPr>
              <a:t>las jardineras 6,8m.</a:t>
            </a:r>
          </a:p>
          <a:p>
            <a:endParaRPr lang="es-EC" sz="1600" b="1" dirty="0">
              <a:solidFill>
                <a:schemeClr val="bg1"/>
              </a:solidFill>
              <a:latin typeface="Montserrat ExtraBold" pitchFamily="2" charset="77"/>
            </a:endParaRPr>
          </a:p>
        </p:txBody>
      </p:sp>
      <p:sp>
        <p:nvSpPr>
          <p:cNvPr id="8" name="CuadroTexto 7">
            <a:extLst>
              <a:ext uri="{FF2B5EF4-FFF2-40B4-BE49-F238E27FC236}">
                <a16:creationId xmlns:a16="http://schemas.microsoft.com/office/drawing/2014/main" id="{8297610E-640F-E7FA-8FB9-C37F9568F782}"/>
              </a:ext>
            </a:extLst>
          </p:cNvPr>
          <p:cNvSpPr txBox="1"/>
          <p:nvPr/>
        </p:nvSpPr>
        <p:spPr>
          <a:xfrm>
            <a:off x="8311237" y="3388346"/>
            <a:ext cx="3182028" cy="1015663"/>
          </a:xfrm>
          <a:prstGeom prst="rect">
            <a:avLst/>
          </a:prstGeom>
          <a:noFill/>
        </p:spPr>
        <p:txBody>
          <a:bodyPr wrap="square" rtlCol="0">
            <a:spAutoFit/>
          </a:bodyPr>
          <a:lstStyle/>
          <a:p>
            <a:r>
              <a:rPr lang="es-MX" sz="1200" b="1" dirty="0">
                <a:solidFill>
                  <a:schemeClr val="bg1"/>
                </a:solidFill>
                <a:latin typeface="Montserrat ExtraBold" pitchFamily="2" charset="77"/>
              </a:rPr>
              <a:t>No colocación de publicidad, coordinación y aprobación de la Gerencia de Terminales y Estacionamientos EPMMOP. Compartir.</a:t>
            </a:r>
          </a:p>
        </p:txBody>
      </p:sp>
      <p:sp>
        <p:nvSpPr>
          <p:cNvPr id="10" name="CuadroTexto 9">
            <a:extLst>
              <a:ext uri="{FF2B5EF4-FFF2-40B4-BE49-F238E27FC236}">
                <a16:creationId xmlns:a16="http://schemas.microsoft.com/office/drawing/2014/main" id="{E9599594-74C8-406D-1689-D508B34624B9}"/>
              </a:ext>
            </a:extLst>
          </p:cNvPr>
          <p:cNvSpPr txBox="1"/>
          <p:nvPr/>
        </p:nvSpPr>
        <p:spPr>
          <a:xfrm>
            <a:off x="8311237" y="4608790"/>
            <a:ext cx="2864763" cy="954107"/>
          </a:xfrm>
          <a:prstGeom prst="rect">
            <a:avLst/>
          </a:prstGeom>
          <a:noFill/>
        </p:spPr>
        <p:txBody>
          <a:bodyPr wrap="square" rtlCol="0">
            <a:spAutoFit/>
          </a:bodyPr>
          <a:lstStyle/>
          <a:p>
            <a:r>
              <a:rPr lang="es-MX" sz="1400" b="1" dirty="0">
                <a:solidFill>
                  <a:schemeClr val="bg1"/>
                </a:solidFill>
                <a:latin typeface="Montserrat ExtraBold" pitchFamily="2" charset="77"/>
              </a:rPr>
              <a:t>Coordinar el espacio de acceso en eventos simultáneos entre CCMQ y la EPMGDT.</a:t>
            </a:r>
          </a:p>
        </p:txBody>
      </p:sp>
      <p:sp>
        <p:nvSpPr>
          <p:cNvPr id="2" name="Título 1">
            <a:extLst>
              <a:ext uri="{FF2B5EF4-FFF2-40B4-BE49-F238E27FC236}">
                <a16:creationId xmlns:a16="http://schemas.microsoft.com/office/drawing/2014/main" id="{7C70E10B-D27F-1AA5-F9A3-99EC845E20BF}"/>
              </a:ext>
            </a:extLst>
          </p:cNvPr>
          <p:cNvSpPr txBox="1">
            <a:spLocks/>
          </p:cNvSpPr>
          <p:nvPr/>
        </p:nvSpPr>
        <p:spPr>
          <a:xfrm>
            <a:off x="8702323" y="1649895"/>
            <a:ext cx="3235086" cy="5246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000" b="1" dirty="0">
                <a:solidFill>
                  <a:srgbClr val="75BBE9"/>
                </a:solidFill>
                <a:latin typeface="Montserrat" pitchFamily="2" charset="77"/>
                <a:ea typeface="HGSMinchoE" panose="02020900000000000000" pitchFamily="18" charset="-128"/>
              </a:rPr>
              <a:t>Vallado:</a:t>
            </a:r>
            <a:endParaRPr lang="es-EC" sz="2000"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26339578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BC58E2D0-84A6-E286-3F80-E4D2755F943C}"/>
              </a:ext>
            </a:extLst>
          </p:cNvPr>
          <p:cNvPicPr>
            <a:picLocks noChangeAspect="1"/>
          </p:cNvPicPr>
          <p:nvPr/>
        </p:nvPicPr>
        <p:blipFill>
          <a:blip r:embed="rId2"/>
          <a:stretch>
            <a:fillRect/>
          </a:stretch>
        </p:blipFill>
        <p:spPr>
          <a:xfrm>
            <a:off x="1091102" y="1375717"/>
            <a:ext cx="7170900" cy="5375788"/>
          </a:xfrm>
          <a:prstGeom prst="rect">
            <a:avLst/>
          </a:prstGeom>
        </p:spPr>
      </p:pic>
      <p:pic>
        <p:nvPicPr>
          <p:cNvPr id="13" name="Imagen 12" descr="Imagen que contiene Icono&#10;&#10;Descripción generada automáticamente">
            <a:extLst>
              <a:ext uri="{FF2B5EF4-FFF2-40B4-BE49-F238E27FC236}">
                <a16:creationId xmlns:a16="http://schemas.microsoft.com/office/drawing/2014/main" id="{6AACD6C2-4369-51A2-E6EE-B7844D45D96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1691915" y="497490"/>
            <a:ext cx="657008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800" b="1" dirty="0">
                <a:solidFill>
                  <a:srgbClr val="223F86"/>
                </a:solidFill>
                <a:latin typeface="Montserrat ExtraBold" pitchFamily="2" charset="77"/>
                <a:ea typeface="HGSMinchoE" panose="02020900000000000000" pitchFamily="18" charset="-128"/>
              </a:rPr>
              <a:t>Problemática con parqueaderos</a:t>
            </a:r>
          </a:p>
        </p:txBody>
      </p:sp>
      <p:sp>
        <p:nvSpPr>
          <p:cNvPr id="5" name="CuadroTexto 4">
            <a:extLst>
              <a:ext uri="{FF2B5EF4-FFF2-40B4-BE49-F238E27FC236}">
                <a16:creationId xmlns:a16="http://schemas.microsoft.com/office/drawing/2014/main" id="{E3D2763B-40F9-A870-396A-FB7889DEDF6F}"/>
              </a:ext>
            </a:extLst>
          </p:cNvPr>
          <p:cNvSpPr txBox="1"/>
          <p:nvPr/>
        </p:nvSpPr>
        <p:spPr>
          <a:xfrm>
            <a:off x="1691915" y="4893751"/>
            <a:ext cx="5969274" cy="2031325"/>
          </a:xfrm>
          <a:prstGeom prst="rect">
            <a:avLst/>
          </a:prstGeom>
          <a:noFill/>
        </p:spPr>
        <p:txBody>
          <a:bodyPr wrap="square" rtlCol="0">
            <a:spAutoFit/>
          </a:bodyPr>
          <a:lstStyle/>
          <a:p>
            <a:pPr algn="just"/>
            <a:r>
              <a:rPr lang="es-ES" sz="1400" b="1" dirty="0">
                <a:solidFill>
                  <a:srgbClr val="5B5B5B"/>
                </a:solidFill>
                <a:latin typeface="Montserrat" pitchFamily="2" charset="77"/>
              </a:rPr>
              <a:t>Soluciones planteadas:</a:t>
            </a:r>
          </a:p>
          <a:p>
            <a:pPr marL="285750" indent="-285750" algn="just">
              <a:buFont typeface="Arial" panose="020B0604020202020204" pitchFamily="34" charset="0"/>
              <a:buChar char="•"/>
            </a:pPr>
            <a:r>
              <a:rPr lang="es-ES" sz="1400" b="1" dirty="0">
                <a:solidFill>
                  <a:srgbClr val="5B5B5B"/>
                </a:solidFill>
                <a:latin typeface="Montserrat" pitchFamily="2" charset="77"/>
              </a:rPr>
              <a:t>Mantener una tarifa única de cobro en eventos grandes a los visitantes, misma que se paga al inicio y no al final</a:t>
            </a:r>
          </a:p>
          <a:p>
            <a:pPr marL="285750" indent="-285750" algn="just">
              <a:buFont typeface="Arial" panose="020B0604020202020204" pitchFamily="34" charset="0"/>
              <a:buChar char="•"/>
            </a:pPr>
            <a:r>
              <a:rPr lang="es-ES" sz="1400" b="1" dirty="0">
                <a:solidFill>
                  <a:srgbClr val="5B5B5B"/>
                </a:solidFill>
                <a:latin typeface="Montserrat" pitchFamily="2" charset="77"/>
              </a:rPr>
              <a:t>Aumentar de uno a 3 los cajeros para pago</a:t>
            </a:r>
          </a:p>
          <a:p>
            <a:pPr marL="285750" indent="-285750" algn="just">
              <a:buFont typeface="Arial" panose="020B0604020202020204" pitchFamily="34" charset="0"/>
              <a:buChar char="•"/>
            </a:pPr>
            <a:r>
              <a:rPr lang="es-ES" sz="1400" b="1" dirty="0">
                <a:solidFill>
                  <a:srgbClr val="5B5B5B"/>
                </a:solidFill>
                <a:latin typeface="Montserrat" pitchFamily="2" charset="77"/>
              </a:rPr>
              <a:t>Cambio de posición de la garita de pago</a:t>
            </a:r>
          </a:p>
          <a:p>
            <a:pPr marL="285750" indent="-285750" algn="just">
              <a:buFont typeface="Arial" panose="020B0604020202020204" pitchFamily="34" charset="0"/>
              <a:buChar char="•"/>
            </a:pPr>
            <a:r>
              <a:rPr lang="es-ES" sz="1400" b="1" dirty="0">
                <a:solidFill>
                  <a:srgbClr val="5B5B5B"/>
                </a:solidFill>
                <a:latin typeface="Montserrat" pitchFamily="2" charset="77"/>
              </a:rPr>
              <a:t>Coordinación con EPMMOP para envío de calendario de eventos</a:t>
            </a:r>
          </a:p>
          <a:p>
            <a:pPr algn="just"/>
            <a:endParaRPr lang="es-ES" sz="1400" b="1" dirty="0">
              <a:solidFill>
                <a:srgbClr val="5B5B5B"/>
              </a:solidFill>
              <a:latin typeface="Montserrat" pitchFamily="2" charset="77"/>
            </a:endParaRPr>
          </a:p>
          <a:p>
            <a:pPr marL="285750" indent="-285750" algn="just">
              <a:buFont typeface="Arial" panose="020B0604020202020204" pitchFamily="34" charset="0"/>
              <a:buChar char="•"/>
            </a:pPr>
            <a:endParaRPr lang="es-ES" sz="1400" b="1" dirty="0">
              <a:solidFill>
                <a:srgbClr val="5B5B5B"/>
              </a:solidFill>
              <a:latin typeface="Montserrat" pitchFamily="2" charset="77"/>
            </a:endParaRPr>
          </a:p>
        </p:txBody>
      </p:sp>
      <p:sp>
        <p:nvSpPr>
          <p:cNvPr id="10" name="CuadroTexto 9">
            <a:extLst>
              <a:ext uri="{FF2B5EF4-FFF2-40B4-BE49-F238E27FC236}">
                <a16:creationId xmlns:a16="http://schemas.microsoft.com/office/drawing/2014/main" id="{E9599594-74C8-406D-1689-D508B34624B9}"/>
              </a:ext>
            </a:extLst>
          </p:cNvPr>
          <p:cNvSpPr txBox="1"/>
          <p:nvPr/>
        </p:nvSpPr>
        <p:spPr>
          <a:xfrm>
            <a:off x="8192794" y="2293895"/>
            <a:ext cx="2864763" cy="3323987"/>
          </a:xfrm>
          <a:prstGeom prst="rect">
            <a:avLst/>
          </a:prstGeom>
          <a:noFill/>
        </p:spPr>
        <p:txBody>
          <a:bodyPr wrap="square" rtlCol="0">
            <a:spAutoFit/>
          </a:bodyPr>
          <a:lstStyle/>
          <a:p>
            <a:r>
              <a:rPr lang="es-ES" sz="1400" b="1" dirty="0">
                <a:solidFill>
                  <a:schemeClr val="bg1"/>
                </a:solidFill>
                <a:latin typeface="Montserrat ExtraBold" pitchFamily="2" charset="77"/>
              </a:rPr>
              <a:t>Filas enormes para pagar el ticket de parqueo, Solo existe un cajero habilitado para pagos.</a:t>
            </a:r>
          </a:p>
          <a:p>
            <a:endParaRPr lang="es-ES" sz="1400" b="1" dirty="0">
              <a:solidFill>
                <a:schemeClr val="bg1"/>
              </a:solidFill>
              <a:latin typeface="Montserrat ExtraBold" pitchFamily="2" charset="77"/>
            </a:endParaRPr>
          </a:p>
          <a:p>
            <a:endParaRPr lang="es-ES" sz="1400" b="1" dirty="0">
              <a:solidFill>
                <a:schemeClr val="bg1"/>
              </a:solidFill>
              <a:latin typeface="Montserrat ExtraBold" pitchFamily="2" charset="77"/>
            </a:endParaRPr>
          </a:p>
          <a:p>
            <a:r>
              <a:rPr lang="es-ES" sz="1400" b="1" dirty="0">
                <a:solidFill>
                  <a:schemeClr val="bg1"/>
                </a:solidFill>
                <a:latin typeface="Montserrat ExtraBold" pitchFamily="2" charset="77"/>
              </a:rPr>
              <a:t>Filas enormes para salir, por poco personal de </a:t>
            </a:r>
          </a:p>
          <a:p>
            <a:r>
              <a:rPr lang="es-ES" sz="1400" b="1" dirty="0">
                <a:solidFill>
                  <a:schemeClr val="bg1"/>
                </a:solidFill>
                <a:latin typeface="Montserrat ExtraBold" pitchFamily="2" charset="77"/>
              </a:rPr>
              <a:t>EPMMOP.</a:t>
            </a:r>
          </a:p>
          <a:p>
            <a:endParaRPr lang="es-ES" sz="1400" b="1" dirty="0">
              <a:solidFill>
                <a:schemeClr val="bg1"/>
              </a:solidFill>
              <a:latin typeface="Montserrat ExtraBold" pitchFamily="2" charset="77"/>
            </a:endParaRPr>
          </a:p>
          <a:p>
            <a:r>
              <a:rPr lang="es-ES" sz="1400" b="1" dirty="0">
                <a:solidFill>
                  <a:schemeClr val="bg1"/>
                </a:solidFill>
                <a:latin typeface="Montserrat ExtraBold" pitchFamily="2" charset="77"/>
              </a:rPr>
              <a:t>Solo habilitan el acceso automático para que nadie “se vaya sin pagar” mientras que el otro acceso lo mantienen bloqueado.</a:t>
            </a:r>
          </a:p>
        </p:txBody>
      </p:sp>
      <p:sp>
        <p:nvSpPr>
          <p:cNvPr id="3" name="Título 1">
            <a:extLst>
              <a:ext uri="{FF2B5EF4-FFF2-40B4-BE49-F238E27FC236}">
                <a16:creationId xmlns:a16="http://schemas.microsoft.com/office/drawing/2014/main" id="{4EE5C6F7-A771-5FC4-1112-23BD1B5B3305}"/>
              </a:ext>
            </a:extLst>
          </p:cNvPr>
          <p:cNvSpPr txBox="1">
            <a:spLocks/>
          </p:cNvSpPr>
          <p:nvPr/>
        </p:nvSpPr>
        <p:spPr>
          <a:xfrm>
            <a:off x="1691915" y="1351645"/>
            <a:ext cx="3235086" cy="5246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400" b="1" dirty="0">
                <a:solidFill>
                  <a:srgbClr val="75BBE9"/>
                </a:solidFill>
                <a:latin typeface="Montserrat" pitchFamily="2" charset="77"/>
                <a:ea typeface="HGSMinchoE" panose="02020900000000000000" pitchFamily="18" charset="-128"/>
              </a:rPr>
              <a:t>EPMMOP:</a:t>
            </a:r>
            <a:endParaRPr lang="es-EC" sz="2000"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42229377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20E3F6A-C91F-07D8-415D-79737533DEE1}"/>
              </a:ext>
            </a:extLst>
          </p:cNvPr>
          <p:cNvPicPr>
            <a:picLocks noChangeAspect="1"/>
          </p:cNvPicPr>
          <p:nvPr/>
        </p:nvPicPr>
        <p:blipFill>
          <a:blip r:embed="rId2"/>
          <a:stretch>
            <a:fillRect/>
          </a:stretch>
        </p:blipFill>
        <p:spPr>
          <a:xfrm>
            <a:off x="-1524000" y="-176213"/>
            <a:ext cx="15240000" cy="7210425"/>
          </a:xfrm>
          <a:prstGeom prst="rect">
            <a:avLst/>
          </a:prstGeom>
        </p:spPr>
      </p:pic>
    </p:spTree>
    <p:extLst>
      <p:ext uri="{BB962C8B-B14F-4D97-AF65-F5344CB8AC3E}">
        <p14:creationId xmlns:p14="http://schemas.microsoft.com/office/powerpoint/2010/main" val="27737244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F70DA5FD-5F1D-8D07-12B3-2D24176A2FDA}"/>
              </a:ext>
            </a:extLst>
          </p:cNvPr>
          <p:cNvPicPr>
            <a:picLocks noChangeAspect="1"/>
          </p:cNvPicPr>
          <p:nvPr/>
        </p:nvPicPr>
        <p:blipFill>
          <a:blip r:embed="rId2"/>
          <a:stretch>
            <a:fillRect/>
          </a:stretch>
        </p:blipFill>
        <p:spPr>
          <a:xfrm>
            <a:off x="3888543" y="748983"/>
            <a:ext cx="11220450" cy="4600575"/>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7" name="Título 1">
            <a:extLst>
              <a:ext uri="{FF2B5EF4-FFF2-40B4-BE49-F238E27FC236}">
                <a16:creationId xmlns:a16="http://schemas.microsoft.com/office/drawing/2014/main" id="{E2462F0A-3C76-C847-A358-3ACBFE489EC8}"/>
              </a:ext>
            </a:extLst>
          </p:cNvPr>
          <p:cNvSpPr txBox="1">
            <a:spLocks/>
          </p:cNvSpPr>
          <p:nvPr/>
        </p:nvSpPr>
        <p:spPr>
          <a:xfrm>
            <a:off x="261257" y="1938166"/>
            <a:ext cx="5127171" cy="268281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3. Conocimiento de los eventos realizados de mayo a agosto y a realizarse a noviembre 2023 </a:t>
            </a:r>
            <a:endParaRPr lang="es-EC" sz="28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17334271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217148" y="-257202"/>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Eventos mayo -agosto </a:t>
            </a:r>
            <a:endParaRPr lang="es-EC" sz="36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214680" y="256495"/>
            <a:ext cx="43425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000" b="1" dirty="0">
                <a:solidFill>
                  <a:srgbClr val="75BBE9"/>
                </a:solidFill>
                <a:latin typeface="Montserrat" pitchFamily="2" charset="77"/>
                <a:ea typeface="HGSMinchoE" panose="02020900000000000000" pitchFamily="18" charset="-128"/>
              </a:rPr>
              <a:t>Centro de Convenciones Metropolitano de Quito</a:t>
            </a: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3">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sp>
        <p:nvSpPr>
          <p:cNvPr id="3" name="Título 1">
            <a:extLst>
              <a:ext uri="{FF2B5EF4-FFF2-40B4-BE49-F238E27FC236}">
                <a16:creationId xmlns:a16="http://schemas.microsoft.com/office/drawing/2014/main" id="{A4307F0A-C254-BD74-18DB-3D516AD947E7}"/>
              </a:ext>
            </a:extLst>
          </p:cNvPr>
          <p:cNvSpPr txBox="1">
            <a:spLocks/>
          </p:cNvSpPr>
          <p:nvPr/>
        </p:nvSpPr>
        <p:spPr>
          <a:xfrm>
            <a:off x="6344906" y="5633046"/>
            <a:ext cx="347789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s-EC" sz="1800" b="1" dirty="0">
              <a:solidFill>
                <a:srgbClr val="75BBE9"/>
              </a:solidFill>
              <a:latin typeface="Montserrat" pitchFamily="2" charset="77"/>
              <a:ea typeface="HGSMinchoE" panose="02020900000000000000" pitchFamily="18" charset="-128"/>
            </a:endParaRPr>
          </a:p>
        </p:txBody>
      </p:sp>
      <p:grpSp>
        <p:nvGrpSpPr>
          <p:cNvPr id="17" name="Grupo 16">
            <a:extLst>
              <a:ext uri="{FF2B5EF4-FFF2-40B4-BE49-F238E27FC236}">
                <a16:creationId xmlns:a16="http://schemas.microsoft.com/office/drawing/2014/main" id="{226CEE3D-B0ED-1466-E41B-2E5F8F7A283F}"/>
              </a:ext>
            </a:extLst>
          </p:cNvPr>
          <p:cNvGrpSpPr/>
          <p:nvPr/>
        </p:nvGrpSpPr>
        <p:grpSpPr>
          <a:xfrm>
            <a:off x="169321" y="1418752"/>
            <a:ext cx="3961808" cy="4036255"/>
            <a:chOff x="169321" y="1418752"/>
            <a:chExt cx="3961808" cy="4036255"/>
          </a:xfrm>
        </p:grpSpPr>
        <p:pic>
          <p:nvPicPr>
            <p:cNvPr id="10" name="Imagen 9">
              <a:extLst>
                <a:ext uri="{FF2B5EF4-FFF2-40B4-BE49-F238E27FC236}">
                  <a16:creationId xmlns:a16="http://schemas.microsoft.com/office/drawing/2014/main" id="{C9F31685-A978-F572-2544-DCF27F0D402B}"/>
                </a:ext>
              </a:extLst>
            </p:cNvPr>
            <p:cNvPicPr>
              <a:picLocks noChangeAspect="1"/>
            </p:cNvPicPr>
            <p:nvPr/>
          </p:nvPicPr>
          <p:blipFill>
            <a:blip r:embed="rId4"/>
            <a:stretch>
              <a:fillRect/>
            </a:stretch>
          </p:blipFill>
          <p:spPr>
            <a:xfrm>
              <a:off x="169321" y="4217951"/>
              <a:ext cx="2122029" cy="1237056"/>
            </a:xfrm>
            <a:prstGeom prst="rect">
              <a:avLst/>
            </a:prstGeom>
          </p:spPr>
        </p:pic>
        <p:pic>
          <p:nvPicPr>
            <p:cNvPr id="4" name="Imagen 3">
              <a:extLst>
                <a:ext uri="{FF2B5EF4-FFF2-40B4-BE49-F238E27FC236}">
                  <a16:creationId xmlns:a16="http://schemas.microsoft.com/office/drawing/2014/main" id="{5822CEE3-52C0-B912-DA4E-D5025143F1B0}"/>
                </a:ext>
              </a:extLst>
            </p:cNvPr>
            <p:cNvPicPr>
              <a:picLocks noChangeAspect="1"/>
            </p:cNvPicPr>
            <p:nvPr/>
          </p:nvPicPr>
          <p:blipFill>
            <a:blip r:embed="rId5"/>
            <a:stretch>
              <a:fillRect/>
            </a:stretch>
          </p:blipFill>
          <p:spPr>
            <a:xfrm>
              <a:off x="169321" y="2924343"/>
              <a:ext cx="2068998" cy="1583711"/>
            </a:xfrm>
            <a:prstGeom prst="rect">
              <a:avLst/>
            </a:prstGeom>
          </p:spPr>
        </p:pic>
        <p:pic>
          <p:nvPicPr>
            <p:cNvPr id="11" name="Imagen 10">
              <a:extLst>
                <a:ext uri="{FF2B5EF4-FFF2-40B4-BE49-F238E27FC236}">
                  <a16:creationId xmlns:a16="http://schemas.microsoft.com/office/drawing/2014/main" id="{E6BBE71B-80B5-A395-6B69-4C3AEFDDEE87}"/>
                </a:ext>
              </a:extLst>
            </p:cNvPr>
            <p:cNvPicPr>
              <a:picLocks noChangeAspect="1"/>
            </p:cNvPicPr>
            <p:nvPr/>
          </p:nvPicPr>
          <p:blipFill>
            <a:blip r:embed="rId6"/>
            <a:stretch>
              <a:fillRect/>
            </a:stretch>
          </p:blipFill>
          <p:spPr>
            <a:xfrm>
              <a:off x="2123355" y="1418752"/>
              <a:ext cx="2007774" cy="1505591"/>
            </a:xfrm>
            <a:prstGeom prst="rect">
              <a:avLst/>
            </a:prstGeom>
          </p:spPr>
        </p:pic>
        <p:pic>
          <p:nvPicPr>
            <p:cNvPr id="12" name="Imagen 11">
              <a:extLst>
                <a:ext uri="{FF2B5EF4-FFF2-40B4-BE49-F238E27FC236}">
                  <a16:creationId xmlns:a16="http://schemas.microsoft.com/office/drawing/2014/main" id="{2E6BAAE2-B1E6-639F-93AA-9AC946857517}"/>
                </a:ext>
              </a:extLst>
            </p:cNvPr>
            <p:cNvPicPr>
              <a:picLocks noChangeAspect="1"/>
            </p:cNvPicPr>
            <p:nvPr/>
          </p:nvPicPr>
          <p:blipFill>
            <a:blip r:embed="rId7"/>
            <a:stretch>
              <a:fillRect/>
            </a:stretch>
          </p:blipFill>
          <p:spPr>
            <a:xfrm>
              <a:off x="2204539" y="2940334"/>
              <a:ext cx="1926590" cy="2514673"/>
            </a:xfrm>
            <a:prstGeom prst="rect">
              <a:avLst/>
            </a:prstGeom>
          </p:spPr>
        </p:pic>
        <p:pic>
          <p:nvPicPr>
            <p:cNvPr id="14" name="Imagen 13">
              <a:extLst>
                <a:ext uri="{FF2B5EF4-FFF2-40B4-BE49-F238E27FC236}">
                  <a16:creationId xmlns:a16="http://schemas.microsoft.com/office/drawing/2014/main" id="{61E2D205-8E91-50F3-E9EE-BDC01BD1B0DB}"/>
                </a:ext>
              </a:extLst>
            </p:cNvPr>
            <p:cNvPicPr>
              <a:picLocks noChangeAspect="1"/>
            </p:cNvPicPr>
            <p:nvPr/>
          </p:nvPicPr>
          <p:blipFill>
            <a:blip r:embed="rId8"/>
            <a:stretch>
              <a:fillRect/>
            </a:stretch>
          </p:blipFill>
          <p:spPr>
            <a:xfrm>
              <a:off x="172024" y="1419328"/>
              <a:ext cx="1966939" cy="1505591"/>
            </a:xfrm>
            <a:prstGeom prst="rect">
              <a:avLst/>
            </a:prstGeom>
          </p:spPr>
        </p:pic>
      </p:grpSp>
      <p:graphicFrame>
        <p:nvGraphicFramePr>
          <p:cNvPr id="16" name="Tabla 15">
            <a:extLst>
              <a:ext uri="{FF2B5EF4-FFF2-40B4-BE49-F238E27FC236}">
                <a16:creationId xmlns:a16="http://schemas.microsoft.com/office/drawing/2014/main" id="{BEBEDDB2-37B8-10C4-2BF7-5BE9D9B90259}"/>
              </a:ext>
            </a:extLst>
          </p:cNvPr>
          <p:cNvGraphicFramePr>
            <a:graphicFrameLocks noGrp="1"/>
          </p:cNvGraphicFramePr>
          <p:nvPr>
            <p:extLst>
              <p:ext uri="{D42A27DB-BD31-4B8C-83A1-F6EECF244321}">
                <p14:modId xmlns:p14="http://schemas.microsoft.com/office/powerpoint/2010/main" val="1684938157"/>
              </p:ext>
            </p:extLst>
          </p:nvPr>
        </p:nvGraphicFramePr>
        <p:xfrm>
          <a:off x="4273537" y="734139"/>
          <a:ext cx="7895840" cy="5964118"/>
        </p:xfrm>
        <a:graphic>
          <a:graphicData uri="http://schemas.openxmlformats.org/drawingml/2006/table">
            <a:tbl>
              <a:tblPr>
                <a:tableStyleId>{5C22544A-7EE6-4342-B048-85BDC9FD1C3A}</a:tableStyleId>
              </a:tblPr>
              <a:tblGrid>
                <a:gridCol w="1046519">
                  <a:extLst>
                    <a:ext uri="{9D8B030D-6E8A-4147-A177-3AD203B41FA5}">
                      <a16:colId xmlns:a16="http://schemas.microsoft.com/office/drawing/2014/main" val="1806071470"/>
                    </a:ext>
                  </a:extLst>
                </a:gridCol>
                <a:gridCol w="3510902">
                  <a:extLst>
                    <a:ext uri="{9D8B030D-6E8A-4147-A177-3AD203B41FA5}">
                      <a16:colId xmlns:a16="http://schemas.microsoft.com/office/drawing/2014/main" val="1544924313"/>
                    </a:ext>
                  </a:extLst>
                </a:gridCol>
                <a:gridCol w="2430625">
                  <a:extLst>
                    <a:ext uri="{9D8B030D-6E8A-4147-A177-3AD203B41FA5}">
                      <a16:colId xmlns:a16="http://schemas.microsoft.com/office/drawing/2014/main" val="1944757492"/>
                    </a:ext>
                  </a:extLst>
                </a:gridCol>
                <a:gridCol w="907794">
                  <a:extLst>
                    <a:ext uri="{9D8B030D-6E8A-4147-A177-3AD203B41FA5}">
                      <a16:colId xmlns:a16="http://schemas.microsoft.com/office/drawing/2014/main" val="2238323481"/>
                    </a:ext>
                  </a:extLst>
                </a:gridCol>
              </a:tblGrid>
              <a:tr h="283205">
                <a:tc>
                  <a:txBody>
                    <a:bodyPr/>
                    <a:lstStyle/>
                    <a:p>
                      <a:pPr algn="ctr" fontAlgn="b"/>
                      <a:r>
                        <a:rPr lang="es-MX" sz="1400" b="1" i="0" u="none" strike="noStrike" dirty="0">
                          <a:solidFill>
                            <a:schemeClr val="tx1"/>
                          </a:solidFill>
                          <a:effectLst/>
                          <a:latin typeface="Calibri" panose="020F0502020204030204" pitchFamily="34" charset="0"/>
                        </a:rPr>
                        <a:t>M</a:t>
                      </a:r>
                      <a:r>
                        <a:rPr lang="es-EC" sz="1400" b="1" i="0" u="none" strike="noStrike" dirty="0">
                          <a:solidFill>
                            <a:schemeClr val="tx1"/>
                          </a:solidFill>
                          <a:effectLst/>
                          <a:latin typeface="Calibri" panose="020F0502020204030204" pitchFamily="34" charset="0"/>
                        </a:rPr>
                        <a:t>ES</a:t>
                      </a:r>
                    </a:p>
                  </a:txBody>
                  <a:tcPr marL="7823" marR="7823" marT="7823" marB="0" anchor="b"/>
                </a:tc>
                <a:tc>
                  <a:txBody>
                    <a:bodyPr/>
                    <a:lstStyle/>
                    <a:p>
                      <a:pPr algn="ctr" fontAlgn="b"/>
                      <a:r>
                        <a:rPr lang="es-EC" sz="1400" b="1" u="none" strike="noStrike" dirty="0">
                          <a:effectLst/>
                        </a:rPr>
                        <a:t>EVENTO </a:t>
                      </a:r>
                      <a:endParaRPr lang="es-EC" sz="1400" b="1" i="0" u="none" strike="noStrike" dirty="0">
                        <a:solidFill>
                          <a:srgbClr val="FFFFFF"/>
                        </a:solidFill>
                        <a:effectLst/>
                        <a:latin typeface="Calibri" panose="020F0502020204030204" pitchFamily="34" charset="0"/>
                      </a:endParaRPr>
                    </a:p>
                  </a:txBody>
                  <a:tcPr marL="7823" marR="7823" marT="7823" marB="0" anchor="b"/>
                </a:tc>
                <a:tc>
                  <a:txBody>
                    <a:bodyPr/>
                    <a:lstStyle/>
                    <a:p>
                      <a:pPr algn="ctr" fontAlgn="b"/>
                      <a:r>
                        <a:rPr lang="es-MX" sz="1400" b="1" i="0" u="none" strike="noStrike" dirty="0">
                          <a:solidFill>
                            <a:schemeClr val="tx1"/>
                          </a:solidFill>
                          <a:effectLst/>
                          <a:latin typeface="Calibri" panose="020F0502020204030204" pitchFamily="34" charset="0"/>
                        </a:rPr>
                        <a:t>T</a:t>
                      </a:r>
                      <a:r>
                        <a:rPr lang="es-EC" sz="1400" b="1" i="0" u="none" strike="noStrike" dirty="0">
                          <a:solidFill>
                            <a:schemeClr val="tx1"/>
                          </a:solidFill>
                          <a:effectLst/>
                          <a:latin typeface="Calibri" panose="020F0502020204030204" pitchFamily="34" charset="0"/>
                        </a:rPr>
                        <a:t>IPO DE EVENTO</a:t>
                      </a:r>
                    </a:p>
                  </a:txBody>
                  <a:tcPr marL="7823" marR="7823" marT="7823" marB="0" anchor="b"/>
                </a:tc>
                <a:tc>
                  <a:txBody>
                    <a:bodyPr/>
                    <a:lstStyle/>
                    <a:p>
                      <a:pPr algn="ctr" fontAlgn="b"/>
                      <a:r>
                        <a:rPr lang="es-EC" sz="1400" b="1" u="none" strike="noStrike" dirty="0">
                          <a:effectLst/>
                        </a:rPr>
                        <a:t>FECHA DE EVENTO</a:t>
                      </a:r>
                      <a:endParaRPr lang="es-EC" sz="1400" b="1" i="0" u="none" strike="noStrike" dirty="0">
                        <a:solidFill>
                          <a:srgbClr val="FFFFFF"/>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3159199168"/>
                  </a:ext>
                </a:extLst>
              </a:tr>
              <a:tr h="156467">
                <a:tc>
                  <a:txBody>
                    <a:bodyPr/>
                    <a:lstStyle/>
                    <a:p>
                      <a:pPr algn="ctr" fontAlgn="b"/>
                      <a:r>
                        <a:rPr lang="es-EC" sz="1400" b="0" u="none" strike="noStrike" dirty="0">
                          <a:effectLst/>
                        </a:rPr>
                        <a:t>MAYO</a:t>
                      </a:r>
                      <a:endParaRPr lang="es-EC"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RENDICIÓN DE CUENTAS ALCALDÍA</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RENDICIÓN DE CUENTAS</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2/5/2023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2028817482"/>
                  </a:ext>
                </a:extLst>
              </a:tr>
              <a:tr h="156467">
                <a:tc>
                  <a:txBody>
                    <a:bodyPr/>
                    <a:lstStyle/>
                    <a:p>
                      <a:pPr algn="ctr" fontAlgn="b"/>
                      <a:r>
                        <a:rPr lang="es-EC" sz="1400" b="0" u="none" strike="noStrike">
                          <a:effectLst/>
                        </a:rPr>
                        <a:t>MAYO</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dirty="0">
                          <a:effectLst/>
                        </a:rPr>
                        <a:t>SEGURIEXPO</a:t>
                      </a:r>
                      <a:endParaRPr lang="es-EC"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FERIA</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10/5/2023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3247284963"/>
                  </a:ext>
                </a:extLst>
              </a:tr>
              <a:tr h="156467">
                <a:tc>
                  <a:txBody>
                    <a:bodyPr/>
                    <a:lstStyle/>
                    <a:p>
                      <a:pPr algn="ctr" fontAlgn="b"/>
                      <a:r>
                        <a:rPr lang="es-EC" sz="1400" b="0" u="none" strike="noStrike">
                          <a:effectLst/>
                        </a:rPr>
                        <a:t>MAYO</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dirty="0">
                          <a:effectLst/>
                        </a:rPr>
                        <a:t>TEST DRIVE BYD</a:t>
                      </a:r>
                      <a:endParaRPr lang="es-EC"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TEST DRIVE</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13/5/2023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1873826316"/>
                  </a:ext>
                </a:extLst>
              </a:tr>
              <a:tr h="156467">
                <a:tc>
                  <a:txBody>
                    <a:bodyPr/>
                    <a:lstStyle/>
                    <a:p>
                      <a:pPr algn="ctr" fontAlgn="b"/>
                      <a:r>
                        <a:rPr lang="es-EC" sz="1400" b="0" u="none" strike="noStrike">
                          <a:effectLst/>
                        </a:rPr>
                        <a:t>MAYO</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PRODUEVENTOS</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WEBINAR</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19/5/2023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2399375931"/>
                  </a:ext>
                </a:extLst>
              </a:tr>
              <a:tr h="156467">
                <a:tc>
                  <a:txBody>
                    <a:bodyPr/>
                    <a:lstStyle/>
                    <a:p>
                      <a:pPr algn="ctr" fontAlgn="b"/>
                      <a:r>
                        <a:rPr lang="es-EC" sz="1400" b="0" u="none" strike="noStrike">
                          <a:effectLst/>
                        </a:rPr>
                        <a:t>MAYO</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SEGUNDO FESTIVAL PICHINCHA LIBERTARIA</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PRESENTACIONES ARTÍSTICAS</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24/5/2023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1208129062"/>
                  </a:ext>
                </a:extLst>
              </a:tr>
              <a:tr h="156467">
                <a:tc>
                  <a:txBody>
                    <a:bodyPr/>
                    <a:lstStyle/>
                    <a:p>
                      <a:pPr algn="ctr" fontAlgn="b"/>
                      <a:r>
                        <a:rPr lang="es-EC" sz="1400" b="0" u="none" strike="noStrike">
                          <a:effectLst/>
                        </a:rPr>
                        <a:t>JUNIO</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MX" sz="1400" b="0" u="none" strike="noStrike" dirty="0">
                          <a:effectLst/>
                        </a:rPr>
                        <a:t>PACTO POR LA SOSTENIBILIDAD NACIONAL</a:t>
                      </a:r>
                      <a:endParaRPr lang="es-MX"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FERIA Y CONFERENCIAS</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20/6/2023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1139255797"/>
                  </a:ext>
                </a:extLst>
              </a:tr>
              <a:tr h="156467">
                <a:tc>
                  <a:txBody>
                    <a:bodyPr/>
                    <a:lstStyle/>
                    <a:p>
                      <a:pPr algn="ctr" fontAlgn="b"/>
                      <a:r>
                        <a:rPr lang="es-EC" sz="1400" b="0" u="none" strike="noStrike">
                          <a:effectLst/>
                        </a:rPr>
                        <a:t>JUNIO</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LABCOM</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FERIA Y CONFERENCIAS</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7/6/2023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3281305778"/>
                  </a:ext>
                </a:extLst>
              </a:tr>
              <a:tr h="156467">
                <a:tc>
                  <a:txBody>
                    <a:bodyPr/>
                    <a:lstStyle/>
                    <a:p>
                      <a:pPr algn="ctr" fontAlgn="b"/>
                      <a:r>
                        <a:rPr lang="es-EC" sz="1400" b="0" u="none" strike="noStrike">
                          <a:effectLst/>
                        </a:rPr>
                        <a:t>JUNIO</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dirty="0">
                          <a:effectLst/>
                        </a:rPr>
                        <a:t>CARRERA ÚLTIMAS NOTICIAS</a:t>
                      </a:r>
                      <a:endParaRPr lang="es-EC"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ENTREGA DE CHIPS</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8/6/2023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2073981728"/>
                  </a:ext>
                </a:extLst>
              </a:tr>
              <a:tr h="156467">
                <a:tc>
                  <a:txBody>
                    <a:bodyPr/>
                    <a:lstStyle/>
                    <a:p>
                      <a:pPr algn="ctr" fontAlgn="b"/>
                      <a:r>
                        <a:rPr lang="es-EC" sz="1400" b="0" u="none" strike="noStrike">
                          <a:effectLst/>
                        </a:rPr>
                        <a:t>JUNIO</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SMART CITY</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CONGRESO</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19/6/2023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1093181706"/>
                  </a:ext>
                </a:extLst>
              </a:tr>
              <a:tr h="156467">
                <a:tc>
                  <a:txBody>
                    <a:bodyPr/>
                    <a:lstStyle/>
                    <a:p>
                      <a:pPr algn="ctr" fontAlgn="b"/>
                      <a:r>
                        <a:rPr lang="es-EC" sz="1400" b="0" u="none" strike="noStrike">
                          <a:effectLst/>
                        </a:rPr>
                        <a:t>JUNIO</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MX" sz="1400" b="0" u="none" strike="noStrike" dirty="0">
                          <a:effectLst/>
                        </a:rPr>
                        <a:t>TV RUTA DE LAS IGLESIAS</a:t>
                      </a:r>
                      <a:endParaRPr lang="es-MX"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ENTREGA DE CHIPS</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27/6/2023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2368282260"/>
                  </a:ext>
                </a:extLst>
              </a:tr>
              <a:tr h="156467">
                <a:tc>
                  <a:txBody>
                    <a:bodyPr/>
                    <a:lstStyle/>
                    <a:p>
                      <a:pPr algn="ctr" fontAlgn="b"/>
                      <a:r>
                        <a:rPr lang="es-EC" sz="1400" b="0" u="none" strike="noStrike">
                          <a:effectLst/>
                        </a:rPr>
                        <a:t>JULIO </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EMBAJADA AMERICANA</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FIESTA</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2/7/2023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1023435801"/>
                  </a:ext>
                </a:extLst>
              </a:tr>
              <a:tr h="156467">
                <a:tc>
                  <a:txBody>
                    <a:bodyPr/>
                    <a:lstStyle/>
                    <a:p>
                      <a:pPr algn="ctr" fontAlgn="b"/>
                      <a:r>
                        <a:rPr lang="es-EC" sz="1400" b="0" u="none" strike="noStrike">
                          <a:effectLst/>
                        </a:rPr>
                        <a:t>JULIO </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ECOMMERCE</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CONGRESO</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854039768"/>
                  </a:ext>
                </a:extLst>
              </a:tr>
              <a:tr h="156467">
                <a:tc>
                  <a:txBody>
                    <a:bodyPr/>
                    <a:lstStyle/>
                    <a:p>
                      <a:pPr algn="ctr" fontAlgn="b"/>
                      <a:r>
                        <a:rPr lang="es-EC" sz="1400" b="0" u="none" strike="noStrike">
                          <a:effectLst/>
                        </a:rPr>
                        <a:t>JULIO </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SUMAT EXPO</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FERIA Y CONFERENCIAS</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4/7/2023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3176706036"/>
                  </a:ext>
                </a:extLst>
              </a:tr>
              <a:tr h="156467">
                <a:tc>
                  <a:txBody>
                    <a:bodyPr/>
                    <a:lstStyle/>
                    <a:p>
                      <a:pPr algn="ctr" fontAlgn="b"/>
                      <a:r>
                        <a:rPr lang="es-EC" sz="1400" b="0" u="none" strike="noStrike">
                          <a:effectLst/>
                        </a:rPr>
                        <a:t>JULIO </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EXPOMINAS </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FERIA Y CONFERENCIAS</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3152069808"/>
                  </a:ext>
                </a:extLst>
              </a:tr>
              <a:tr h="156467">
                <a:tc>
                  <a:txBody>
                    <a:bodyPr/>
                    <a:lstStyle/>
                    <a:p>
                      <a:pPr algn="ctr" fontAlgn="b"/>
                      <a:r>
                        <a:rPr lang="es-EC" sz="1400" b="0" u="none" strike="noStrike">
                          <a:effectLst/>
                        </a:rPr>
                        <a:t>JULIO </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dirty="0">
                          <a:effectLst/>
                        </a:rPr>
                        <a:t>FUNDACIÓN ESCOLLANOS</a:t>
                      </a:r>
                      <a:endParaRPr lang="es-EC"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CONFERENCIAS</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20/7/2023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1785743045"/>
                  </a:ext>
                </a:extLst>
              </a:tr>
              <a:tr h="156467">
                <a:tc>
                  <a:txBody>
                    <a:bodyPr/>
                    <a:lstStyle/>
                    <a:p>
                      <a:pPr algn="ctr" fontAlgn="b"/>
                      <a:r>
                        <a:rPr lang="es-EC" sz="1400" b="0" u="none" strike="noStrike">
                          <a:effectLst/>
                        </a:rPr>
                        <a:t>JULIO </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dirty="0">
                          <a:effectLst/>
                        </a:rPr>
                        <a:t>FERIA ESCOLAR CARVAJAL</a:t>
                      </a:r>
                      <a:endParaRPr lang="es-EC"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FERIA COMERCIAL</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20/7/2023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1536502123"/>
                  </a:ext>
                </a:extLst>
              </a:tr>
              <a:tr h="156467">
                <a:tc>
                  <a:txBody>
                    <a:bodyPr/>
                    <a:lstStyle/>
                    <a:p>
                      <a:pPr algn="ctr" fontAlgn="b"/>
                      <a:r>
                        <a:rPr lang="es-EC" sz="1400" b="0" u="none" strike="noStrike">
                          <a:effectLst/>
                        </a:rPr>
                        <a:t>JULIO </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FIESTA COLEGIO MILITAR</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FIESTA</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21/7/2023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2689923857"/>
                  </a:ext>
                </a:extLst>
              </a:tr>
              <a:tr h="156467">
                <a:tc>
                  <a:txBody>
                    <a:bodyPr/>
                    <a:lstStyle/>
                    <a:p>
                      <a:pPr algn="ctr" fontAlgn="b"/>
                      <a:r>
                        <a:rPr lang="es-EC" sz="1400" b="0" u="none" strike="noStrike">
                          <a:effectLst/>
                        </a:rPr>
                        <a:t>JULIO </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dirty="0">
                          <a:effectLst/>
                        </a:rPr>
                        <a:t>PRODUEVENTOS</a:t>
                      </a:r>
                      <a:endParaRPr lang="es-EC"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dirty="0">
                          <a:effectLst/>
                        </a:rPr>
                        <a:t>WEBINAR</a:t>
                      </a:r>
                      <a:endParaRPr lang="es-EC"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27/7/2023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592148233"/>
                  </a:ext>
                </a:extLst>
              </a:tr>
              <a:tr h="156467">
                <a:tc>
                  <a:txBody>
                    <a:bodyPr/>
                    <a:lstStyle/>
                    <a:p>
                      <a:pPr algn="ctr" fontAlgn="b"/>
                      <a:r>
                        <a:rPr lang="es-EC" sz="1400" b="0" u="none" strike="noStrike">
                          <a:effectLst/>
                        </a:rPr>
                        <a:t>JULIO </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GRABACIÓN COMERCIAL</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dirty="0">
                          <a:effectLst/>
                        </a:rPr>
                        <a:t>GRABACIÓN</a:t>
                      </a:r>
                      <a:endParaRPr lang="es-EC"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30/7/2023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3763324269"/>
                  </a:ext>
                </a:extLst>
              </a:tr>
              <a:tr h="156467">
                <a:tc>
                  <a:txBody>
                    <a:bodyPr/>
                    <a:lstStyle/>
                    <a:p>
                      <a:pPr algn="ctr" fontAlgn="b"/>
                      <a:r>
                        <a:rPr lang="es-EC" sz="1400" b="0" u="none" strike="noStrike">
                          <a:effectLst/>
                        </a:rPr>
                        <a:t>JULIO </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dirty="0">
                          <a:effectLst/>
                        </a:rPr>
                        <a:t>SECRETARÍA DE LA PRODUCCIÓN</a:t>
                      </a:r>
                      <a:endParaRPr lang="es-EC"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dirty="0">
                          <a:effectLst/>
                        </a:rPr>
                        <a:t>FORO</a:t>
                      </a:r>
                      <a:endParaRPr lang="es-EC"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30/7/2023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585683484"/>
                  </a:ext>
                </a:extLst>
              </a:tr>
              <a:tr h="156467">
                <a:tc>
                  <a:txBody>
                    <a:bodyPr/>
                    <a:lstStyle/>
                    <a:p>
                      <a:pPr algn="ctr" fontAlgn="b"/>
                      <a:r>
                        <a:rPr lang="es-EC" sz="1400" b="0" u="none" strike="noStrike">
                          <a:effectLst/>
                        </a:rPr>
                        <a:t>AGOSTO </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FERIA DE EMPRENDEDORES</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dirty="0">
                          <a:effectLst/>
                        </a:rPr>
                        <a:t>FERIA COMERCIAL</a:t>
                      </a:r>
                      <a:endParaRPr lang="es-EC"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2/8/2023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2980816743"/>
                  </a:ext>
                </a:extLst>
              </a:tr>
              <a:tr h="156467">
                <a:tc>
                  <a:txBody>
                    <a:bodyPr/>
                    <a:lstStyle/>
                    <a:p>
                      <a:pPr algn="ctr" fontAlgn="b"/>
                      <a:r>
                        <a:rPr lang="es-EC" sz="1400" b="0" u="none" strike="noStrike">
                          <a:effectLst/>
                        </a:rPr>
                        <a:t>AGOSTO </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CONVERSATORIO ECONOMÍA</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dirty="0">
                          <a:effectLst/>
                        </a:rPr>
                        <a:t>FORO</a:t>
                      </a:r>
                      <a:endParaRPr lang="es-EC"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5/8/2023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1646237493"/>
                  </a:ext>
                </a:extLst>
              </a:tr>
              <a:tr h="156467">
                <a:tc>
                  <a:txBody>
                    <a:bodyPr/>
                    <a:lstStyle/>
                    <a:p>
                      <a:pPr algn="ctr" fontAlgn="b"/>
                      <a:r>
                        <a:rPr lang="es-EC" sz="1400" b="0" u="none" strike="noStrike">
                          <a:effectLst/>
                        </a:rPr>
                        <a:t>AGOSTO </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CONGRESO MICROBIOLOGÍA</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dirty="0">
                          <a:effectLst/>
                        </a:rPr>
                        <a:t>CONGRESO</a:t>
                      </a:r>
                      <a:endParaRPr lang="es-EC"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21/8/2023</a:t>
                      </a:r>
                      <a:endParaRPr lang="es-EC" sz="1400" b="0" i="0" u="none" strike="noStrike">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4126334156"/>
                  </a:ext>
                </a:extLst>
              </a:tr>
              <a:tr h="156467">
                <a:tc>
                  <a:txBody>
                    <a:bodyPr/>
                    <a:lstStyle/>
                    <a:p>
                      <a:pPr algn="ctr" fontAlgn="b"/>
                      <a:r>
                        <a:rPr lang="es-EC" sz="1400" b="0" u="none" strike="noStrike">
                          <a:effectLst/>
                        </a:rPr>
                        <a:t>AGOSTO </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TELCONET</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dirty="0">
                          <a:effectLst/>
                        </a:rPr>
                        <a:t>FIESTA</a:t>
                      </a:r>
                      <a:endParaRPr lang="es-EC"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dirty="0">
                          <a:effectLst/>
                        </a:rPr>
                        <a:t>24/8/2023</a:t>
                      </a:r>
                      <a:endParaRPr lang="es-EC" sz="1400" b="0" i="0" u="none" strike="noStrike" dirty="0">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1323415433"/>
                  </a:ext>
                </a:extLst>
              </a:tr>
              <a:tr h="156467">
                <a:tc>
                  <a:txBody>
                    <a:bodyPr/>
                    <a:lstStyle/>
                    <a:p>
                      <a:pPr algn="ctr" fontAlgn="b"/>
                      <a:r>
                        <a:rPr lang="es-EC" sz="1400" b="0" u="none" strike="noStrike">
                          <a:effectLst/>
                        </a:rPr>
                        <a:t>AGOSTO </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a:effectLst/>
                        </a:rPr>
                        <a:t>EMGIRS</a:t>
                      </a:r>
                      <a:endParaRPr lang="es-EC" sz="1400" b="0" i="0" u="none" strike="noStrike">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dirty="0">
                          <a:effectLst/>
                        </a:rPr>
                        <a:t>FORO</a:t>
                      </a:r>
                      <a:endParaRPr lang="es-EC" sz="1400" b="0" i="0" u="none" strike="noStrike" dirty="0">
                        <a:solidFill>
                          <a:srgbClr val="000000"/>
                        </a:solidFill>
                        <a:effectLst/>
                        <a:latin typeface="Calibri" panose="020F0502020204030204" pitchFamily="34" charset="0"/>
                      </a:endParaRPr>
                    </a:p>
                  </a:txBody>
                  <a:tcPr marL="7823" marR="7823" marT="7823" marB="0" anchor="b"/>
                </a:tc>
                <a:tc>
                  <a:txBody>
                    <a:bodyPr/>
                    <a:lstStyle/>
                    <a:p>
                      <a:pPr algn="ctr" fontAlgn="b"/>
                      <a:r>
                        <a:rPr lang="es-EC" sz="1400" b="0" u="none" strike="noStrike" dirty="0">
                          <a:effectLst/>
                        </a:rPr>
                        <a:t>30/8/2023</a:t>
                      </a:r>
                      <a:endParaRPr lang="es-EC" sz="1400" b="0" i="0" u="none" strike="noStrike" dirty="0">
                        <a:solidFill>
                          <a:srgbClr val="000000"/>
                        </a:solidFill>
                        <a:effectLst/>
                        <a:latin typeface="Calibri" panose="020F0502020204030204" pitchFamily="34" charset="0"/>
                      </a:endParaRPr>
                    </a:p>
                  </a:txBody>
                  <a:tcPr marL="7823" marR="7823" marT="7823" marB="0" anchor="b"/>
                </a:tc>
                <a:extLst>
                  <a:ext uri="{0D108BD9-81ED-4DB2-BD59-A6C34878D82A}">
                    <a16:rowId xmlns:a16="http://schemas.microsoft.com/office/drawing/2014/main" val="2920366789"/>
                  </a:ext>
                </a:extLst>
              </a:tr>
            </a:tbl>
          </a:graphicData>
        </a:graphic>
      </p:graphicFrame>
    </p:spTree>
    <p:extLst>
      <p:ext uri="{BB962C8B-B14F-4D97-AF65-F5344CB8AC3E}">
        <p14:creationId xmlns:p14="http://schemas.microsoft.com/office/powerpoint/2010/main" val="15874934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217148" y="0"/>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Eventos septiembre</a:t>
            </a:r>
            <a:endParaRPr lang="es-EC" sz="36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214680" y="662781"/>
            <a:ext cx="43425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000" b="1" dirty="0">
                <a:solidFill>
                  <a:srgbClr val="75BBE9"/>
                </a:solidFill>
                <a:latin typeface="Montserrat" pitchFamily="2" charset="77"/>
                <a:ea typeface="HGSMinchoE" panose="02020900000000000000" pitchFamily="18" charset="-128"/>
              </a:rPr>
              <a:t>Centro de Convenciones Metropolitano de Quito</a:t>
            </a: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3">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pic>
        <p:nvPicPr>
          <p:cNvPr id="15" name="Imagen 14">
            <a:extLst>
              <a:ext uri="{FF2B5EF4-FFF2-40B4-BE49-F238E27FC236}">
                <a16:creationId xmlns:a16="http://schemas.microsoft.com/office/drawing/2014/main" id="{731CFBD2-F206-28ED-848D-CEA63D812DA3}"/>
              </a:ext>
            </a:extLst>
          </p:cNvPr>
          <p:cNvPicPr>
            <a:picLocks noChangeAspect="1"/>
          </p:cNvPicPr>
          <p:nvPr/>
        </p:nvPicPr>
        <p:blipFill>
          <a:blip r:embed="rId4"/>
          <a:stretch>
            <a:fillRect/>
          </a:stretch>
        </p:blipFill>
        <p:spPr>
          <a:xfrm>
            <a:off x="1014366" y="1932348"/>
            <a:ext cx="2743200" cy="3429000"/>
          </a:xfrm>
          <a:prstGeom prst="rect">
            <a:avLst/>
          </a:prstGeom>
        </p:spPr>
      </p:pic>
      <p:graphicFrame>
        <p:nvGraphicFramePr>
          <p:cNvPr id="16" name="Tabla 15">
            <a:extLst>
              <a:ext uri="{FF2B5EF4-FFF2-40B4-BE49-F238E27FC236}">
                <a16:creationId xmlns:a16="http://schemas.microsoft.com/office/drawing/2014/main" id="{8819B157-46AA-7C57-A518-9183F618184B}"/>
              </a:ext>
            </a:extLst>
          </p:cNvPr>
          <p:cNvGraphicFramePr>
            <a:graphicFrameLocks noGrp="1"/>
          </p:cNvGraphicFramePr>
          <p:nvPr>
            <p:extLst>
              <p:ext uri="{D42A27DB-BD31-4B8C-83A1-F6EECF244321}">
                <p14:modId xmlns:p14="http://schemas.microsoft.com/office/powerpoint/2010/main" val="2903782700"/>
              </p:ext>
            </p:extLst>
          </p:nvPr>
        </p:nvGraphicFramePr>
        <p:xfrm>
          <a:off x="5484142" y="800100"/>
          <a:ext cx="6705391" cy="4564316"/>
        </p:xfrm>
        <a:graphic>
          <a:graphicData uri="http://schemas.openxmlformats.org/drawingml/2006/table">
            <a:tbl>
              <a:tblPr>
                <a:tableStyleId>{5C22544A-7EE6-4342-B048-85BDC9FD1C3A}</a:tableStyleId>
              </a:tblPr>
              <a:tblGrid>
                <a:gridCol w="1134758">
                  <a:extLst>
                    <a:ext uri="{9D8B030D-6E8A-4147-A177-3AD203B41FA5}">
                      <a16:colId xmlns:a16="http://schemas.microsoft.com/office/drawing/2014/main" val="2607337710"/>
                    </a:ext>
                  </a:extLst>
                </a:gridCol>
                <a:gridCol w="1046336">
                  <a:extLst>
                    <a:ext uri="{9D8B030D-6E8A-4147-A177-3AD203B41FA5}">
                      <a16:colId xmlns:a16="http://schemas.microsoft.com/office/drawing/2014/main" val="788577332"/>
                    </a:ext>
                  </a:extLst>
                </a:gridCol>
                <a:gridCol w="928439">
                  <a:extLst>
                    <a:ext uri="{9D8B030D-6E8A-4147-A177-3AD203B41FA5}">
                      <a16:colId xmlns:a16="http://schemas.microsoft.com/office/drawing/2014/main" val="2472290765"/>
                    </a:ext>
                  </a:extLst>
                </a:gridCol>
                <a:gridCol w="707382">
                  <a:extLst>
                    <a:ext uri="{9D8B030D-6E8A-4147-A177-3AD203B41FA5}">
                      <a16:colId xmlns:a16="http://schemas.microsoft.com/office/drawing/2014/main" val="4129358591"/>
                    </a:ext>
                  </a:extLst>
                </a:gridCol>
                <a:gridCol w="972650">
                  <a:extLst>
                    <a:ext uri="{9D8B030D-6E8A-4147-A177-3AD203B41FA5}">
                      <a16:colId xmlns:a16="http://schemas.microsoft.com/office/drawing/2014/main" val="3453919640"/>
                    </a:ext>
                  </a:extLst>
                </a:gridCol>
                <a:gridCol w="972650">
                  <a:extLst>
                    <a:ext uri="{9D8B030D-6E8A-4147-A177-3AD203B41FA5}">
                      <a16:colId xmlns:a16="http://schemas.microsoft.com/office/drawing/2014/main" val="3398504476"/>
                    </a:ext>
                  </a:extLst>
                </a:gridCol>
                <a:gridCol w="943176">
                  <a:extLst>
                    <a:ext uri="{9D8B030D-6E8A-4147-A177-3AD203B41FA5}">
                      <a16:colId xmlns:a16="http://schemas.microsoft.com/office/drawing/2014/main" val="1929726159"/>
                    </a:ext>
                  </a:extLst>
                </a:gridCol>
              </a:tblGrid>
              <a:tr h="657161">
                <a:tc>
                  <a:txBody>
                    <a:bodyPr/>
                    <a:lstStyle/>
                    <a:p>
                      <a:pPr algn="ctr" fontAlgn="ctr"/>
                      <a:r>
                        <a:rPr lang="es-EC" sz="1400" u="sng" strike="noStrike" dirty="0">
                          <a:effectLst/>
                        </a:rPr>
                        <a:t>NOMBRE EVENTO</a:t>
                      </a:r>
                      <a:endParaRPr lang="es-EC" sz="1400" b="0" i="0" u="sng"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sng" strike="noStrike" dirty="0">
                          <a:effectLst/>
                        </a:rPr>
                        <a:t>TIPO DE EVENTO</a:t>
                      </a:r>
                      <a:endParaRPr lang="es-EC" sz="1400" b="0" i="0" u="sng"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sng" strike="noStrike">
                          <a:effectLst/>
                        </a:rPr>
                        <a:t>SALÓN / SALONES</a:t>
                      </a:r>
                      <a:endParaRPr lang="es-EC" sz="1400" b="0" i="0" u="sng"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sng" strike="noStrike">
                          <a:effectLst/>
                        </a:rPr>
                        <a:t>N. DE PAX</a:t>
                      </a:r>
                      <a:endParaRPr lang="es-EC" sz="1400" b="0" i="0" u="sng"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sng" strike="noStrike">
                          <a:effectLst/>
                        </a:rPr>
                        <a:t>FECHAS MONTAJE</a:t>
                      </a:r>
                      <a:endParaRPr lang="es-EC" sz="1400" b="0" i="0" u="sng"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sng" strike="noStrike">
                          <a:effectLst/>
                        </a:rPr>
                        <a:t>FECHAS EVENTO</a:t>
                      </a:r>
                      <a:endParaRPr lang="es-EC" sz="1400" b="0" i="0" u="sng"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sng" strike="noStrike">
                          <a:effectLst/>
                        </a:rPr>
                        <a:t>FECHAS DESMONTAJE</a:t>
                      </a:r>
                      <a:endParaRPr lang="es-EC" sz="1400" b="0" i="0" u="sng"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224646121"/>
                  </a:ext>
                </a:extLst>
              </a:tr>
              <a:tr h="646388">
                <a:tc>
                  <a:txBody>
                    <a:bodyPr/>
                    <a:lstStyle/>
                    <a:p>
                      <a:pPr algn="ctr" fontAlgn="ctr"/>
                      <a:r>
                        <a:rPr lang="es-EC" sz="1400" u="none" strike="noStrike">
                          <a:effectLst/>
                        </a:rPr>
                        <a:t>EXPOMEC</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dirty="0">
                          <a:effectLst/>
                        </a:rPr>
                        <a:t>FERIA</a:t>
                      </a:r>
                      <a:endParaRPr lang="es-EC"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MITAD DEL MUNDO A-B-C</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3000</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30/8/2023</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1/9/2020 -   3/9/2023</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4/9/2023</a:t>
                      </a:r>
                      <a:endParaRPr lang="es-EC" sz="1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608110978"/>
                  </a:ext>
                </a:extLst>
              </a:tr>
              <a:tr h="646388">
                <a:tc>
                  <a:txBody>
                    <a:bodyPr/>
                    <a:lstStyle/>
                    <a:p>
                      <a:pPr algn="ctr" fontAlgn="ctr"/>
                      <a:r>
                        <a:rPr lang="es-EC" sz="1400" u="none" strike="noStrike">
                          <a:effectLst/>
                        </a:rPr>
                        <a:t>EXPODENTAL</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FERIA</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dirty="0">
                          <a:effectLst/>
                        </a:rPr>
                        <a:t>MITAD DEL MUNDO NORTE</a:t>
                      </a:r>
                      <a:endParaRPr lang="es-EC"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3000</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6/8/2023</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8/9/2023  -    10/9/2023</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11/9/2023</a:t>
                      </a:r>
                      <a:endParaRPr lang="es-EC" sz="1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200575638"/>
                  </a:ext>
                </a:extLst>
              </a:tr>
              <a:tr h="430925">
                <a:tc>
                  <a:txBody>
                    <a:bodyPr/>
                    <a:lstStyle/>
                    <a:p>
                      <a:pPr algn="ctr" fontAlgn="ctr"/>
                      <a:r>
                        <a:rPr lang="es-EC" sz="1400" u="none" strike="noStrike">
                          <a:effectLst/>
                        </a:rPr>
                        <a:t>FERIA FERRETERA</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FERIA</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ITCHIMBIA SUR</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dirty="0">
                          <a:effectLst/>
                        </a:rPr>
                        <a:t>400</a:t>
                      </a:r>
                      <a:endParaRPr lang="es-EC"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8/9/2023</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9/9/2023   - 10/9/2023</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11/9/2023</a:t>
                      </a:r>
                      <a:endParaRPr lang="es-EC" sz="1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870857977"/>
                  </a:ext>
                </a:extLst>
              </a:tr>
              <a:tr h="646388">
                <a:tc>
                  <a:txBody>
                    <a:bodyPr/>
                    <a:lstStyle/>
                    <a:p>
                      <a:pPr algn="ctr" fontAlgn="ctr"/>
                      <a:r>
                        <a:rPr lang="es-EC" sz="1400" u="none" strike="noStrike">
                          <a:effectLst/>
                        </a:rPr>
                        <a:t>EXPOBIESS</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FERIA</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MITAD DEL MUNDO COMPLETO</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1500</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dirty="0">
                          <a:effectLst/>
                        </a:rPr>
                        <a:t>12/9/2023</a:t>
                      </a:r>
                      <a:endParaRPr lang="es-EC"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14/9/2023  - 17/09/2023</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18/9/2023</a:t>
                      </a:r>
                      <a:endParaRPr lang="es-EC" sz="1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23166908"/>
                  </a:ext>
                </a:extLst>
              </a:tr>
              <a:tr h="430925">
                <a:tc>
                  <a:txBody>
                    <a:bodyPr/>
                    <a:lstStyle/>
                    <a:p>
                      <a:pPr algn="ctr" fontAlgn="ctr"/>
                      <a:r>
                        <a:rPr lang="es-EC" sz="1400" u="none" strike="noStrike">
                          <a:effectLst/>
                        </a:rPr>
                        <a:t>EXPO ISP</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FERIA</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PANECILLO I+II</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1000</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13/9/2023</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dirty="0">
                          <a:effectLst/>
                        </a:rPr>
                        <a:t>14/9/2023  - 15/9/2023</a:t>
                      </a:r>
                      <a:endParaRPr lang="es-EC"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16/9/2023</a:t>
                      </a:r>
                      <a:endParaRPr lang="es-EC" sz="1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96745704"/>
                  </a:ext>
                </a:extLst>
              </a:tr>
              <a:tr h="646388">
                <a:tc>
                  <a:txBody>
                    <a:bodyPr/>
                    <a:lstStyle/>
                    <a:p>
                      <a:pPr algn="ctr" fontAlgn="ctr"/>
                      <a:r>
                        <a:rPr lang="es-EC" sz="1400" u="none" strike="noStrike">
                          <a:effectLst/>
                        </a:rPr>
                        <a:t>EXPOTECH</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FERIA</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MX" sz="1400" u="none" strike="noStrike">
                          <a:effectLst/>
                        </a:rPr>
                        <a:t>MITAD DEL MUNDO SUR A</a:t>
                      </a:r>
                      <a:endParaRPr lang="es-MX"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1000</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20/9/2023</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dirty="0">
                          <a:effectLst/>
                        </a:rPr>
                        <a:t>21/9/2023  - 23-9/2023</a:t>
                      </a:r>
                      <a:endParaRPr lang="es-EC"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dirty="0">
                          <a:effectLst/>
                        </a:rPr>
                        <a:t>24/9/2023</a:t>
                      </a:r>
                      <a:endParaRPr lang="es-EC"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567267063"/>
                  </a:ext>
                </a:extLst>
              </a:tr>
              <a:tr h="430925">
                <a:tc>
                  <a:txBody>
                    <a:bodyPr/>
                    <a:lstStyle/>
                    <a:p>
                      <a:pPr algn="ctr" fontAlgn="ctr"/>
                      <a:r>
                        <a:rPr lang="es-EC" sz="1400" u="none" strike="noStrike">
                          <a:effectLst/>
                        </a:rPr>
                        <a:t>CNT</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CONGRESO</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PANECILLO III + IV</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200</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28/9/2023</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29/9/2023</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dirty="0">
                          <a:effectLst/>
                        </a:rPr>
                        <a:t>30/9/2023</a:t>
                      </a:r>
                      <a:endParaRPr lang="es-EC"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541077743"/>
                  </a:ext>
                </a:extLst>
              </a:tr>
            </a:tbl>
          </a:graphicData>
        </a:graphic>
      </p:graphicFrame>
    </p:spTree>
    <p:extLst>
      <p:ext uri="{BB962C8B-B14F-4D97-AF65-F5344CB8AC3E}">
        <p14:creationId xmlns:p14="http://schemas.microsoft.com/office/powerpoint/2010/main" val="36094119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217148" y="0"/>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Eventos octubre</a:t>
            </a:r>
            <a:endParaRPr lang="es-EC" sz="36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214680" y="662781"/>
            <a:ext cx="43425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000" b="1" dirty="0">
                <a:solidFill>
                  <a:srgbClr val="75BBE9"/>
                </a:solidFill>
                <a:latin typeface="Montserrat" pitchFamily="2" charset="77"/>
                <a:ea typeface="HGSMinchoE" panose="02020900000000000000" pitchFamily="18" charset="-128"/>
              </a:rPr>
              <a:t>Centro de Convenciones Metropolitano de Quito</a:t>
            </a: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3">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pic>
        <p:nvPicPr>
          <p:cNvPr id="11" name="Imagen 10">
            <a:extLst>
              <a:ext uri="{FF2B5EF4-FFF2-40B4-BE49-F238E27FC236}">
                <a16:creationId xmlns:a16="http://schemas.microsoft.com/office/drawing/2014/main" id="{112940BE-E0D1-5840-C14B-8559A09C3C4F}"/>
              </a:ext>
            </a:extLst>
          </p:cNvPr>
          <p:cNvPicPr>
            <a:picLocks noChangeAspect="1"/>
          </p:cNvPicPr>
          <p:nvPr/>
        </p:nvPicPr>
        <p:blipFill>
          <a:blip r:embed="rId4"/>
          <a:stretch>
            <a:fillRect/>
          </a:stretch>
        </p:blipFill>
        <p:spPr>
          <a:xfrm>
            <a:off x="264910" y="2706007"/>
            <a:ext cx="4876801" cy="1881188"/>
          </a:xfrm>
          <a:prstGeom prst="rect">
            <a:avLst/>
          </a:prstGeom>
        </p:spPr>
      </p:pic>
      <p:graphicFrame>
        <p:nvGraphicFramePr>
          <p:cNvPr id="12" name="Tabla 11">
            <a:extLst>
              <a:ext uri="{FF2B5EF4-FFF2-40B4-BE49-F238E27FC236}">
                <a16:creationId xmlns:a16="http://schemas.microsoft.com/office/drawing/2014/main" id="{D0CF51AC-ED66-01F2-246B-3ABC8F686121}"/>
              </a:ext>
            </a:extLst>
          </p:cNvPr>
          <p:cNvGraphicFramePr>
            <a:graphicFrameLocks noGrp="1"/>
          </p:cNvGraphicFramePr>
          <p:nvPr>
            <p:extLst>
              <p:ext uri="{D42A27DB-BD31-4B8C-83A1-F6EECF244321}">
                <p14:modId xmlns:p14="http://schemas.microsoft.com/office/powerpoint/2010/main" val="3508708133"/>
              </p:ext>
            </p:extLst>
          </p:nvPr>
        </p:nvGraphicFramePr>
        <p:xfrm>
          <a:off x="5484142" y="662781"/>
          <a:ext cx="6705391" cy="4698568"/>
        </p:xfrm>
        <a:graphic>
          <a:graphicData uri="http://schemas.openxmlformats.org/drawingml/2006/table">
            <a:tbl>
              <a:tblPr>
                <a:tableStyleId>{5C22544A-7EE6-4342-B048-85BDC9FD1C3A}</a:tableStyleId>
              </a:tblPr>
              <a:tblGrid>
                <a:gridCol w="1134758">
                  <a:extLst>
                    <a:ext uri="{9D8B030D-6E8A-4147-A177-3AD203B41FA5}">
                      <a16:colId xmlns:a16="http://schemas.microsoft.com/office/drawing/2014/main" val="1586024358"/>
                    </a:ext>
                  </a:extLst>
                </a:gridCol>
                <a:gridCol w="1046336">
                  <a:extLst>
                    <a:ext uri="{9D8B030D-6E8A-4147-A177-3AD203B41FA5}">
                      <a16:colId xmlns:a16="http://schemas.microsoft.com/office/drawing/2014/main" val="3372221818"/>
                    </a:ext>
                  </a:extLst>
                </a:gridCol>
                <a:gridCol w="928439">
                  <a:extLst>
                    <a:ext uri="{9D8B030D-6E8A-4147-A177-3AD203B41FA5}">
                      <a16:colId xmlns:a16="http://schemas.microsoft.com/office/drawing/2014/main" val="2565368590"/>
                    </a:ext>
                  </a:extLst>
                </a:gridCol>
                <a:gridCol w="707382">
                  <a:extLst>
                    <a:ext uri="{9D8B030D-6E8A-4147-A177-3AD203B41FA5}">
                      <a16:colId xmlns:a16="http://schemas.microsoft.com/office/drawing/2014/main" val="3695255886"/>
                    </a:ext>
                  </a:extLst>
                </a:gridCol>
                <a:gridCol w="972650">
                  <a:extLst>
                    <a:ext uri="{9D8B030D-6E8A-4147-A177-3AD203B41FA5}">
                      <a16:colId xmlns:a16="http://schemas.microsoft.com/office/drawing/2014/main" val="2882652124"/>
                    </a:ext>
                  </a:extLst>
                </a:gridCol>
                <a:gridCol w="972650">
                  <a:extLst>
                    <a:ext uri="{9D8B030D-6E8A-4147-A177-3AD203B41FA5}">
                      <a16:colId xmlns:a16="http://schemas.microsoft.com/office/drawing/2014/main" val="742567978"/>
                    </a:ext>
                  </a:extLst>
                </a:gridCol>
                <a:gridCol w="943176">
                  <a:extLst>
                    <a:ext uri="{9D8B030D-6E8A-4147-A177-3AD203B41FA5}">
                      <a16:colId xmlns:a16="http://schemas.microsoft.com/office/drawing/2014/main" val="2151996032"/>
                    </a:ext>
                  </a:extLst>
                </a:gridCol>
              </a:tblGrid>
              <a:tr h="714745">
                <a:tc>
                  <a:txBody>
                    <a:bodyPr/>
                    <a:lstStyle/>
                    <a:p>
                      <a:pPr algn="ctr" fontAlgn="ctr"/>
                      <a:r>
                        <a:rPr lang="es-EC" sz="1200" u="sng" strike="noStrike" dirty="0">
                          <a:effectLst/>
                        </a:rPr>
                        <a:t>NOMBRE EVENTO</a:t>
                      </a:r>
                      <a:endParaRPr lang="es-EC" sz="1200" b="0" i="0" u="sng"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sng" strike="noStrike">
                          <a:effectLst/>
                        </a:rPr>
                        <a:t>TIPO DE EVENTO</a:t>
                      </a:r>
                      <a:endParaRPr lang="es-EC" sz="1200" b="0" i="0" u="sng"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sng" strike="noStrike">
                          <a:effectLst/>
                        </a:rPr>
                        <a:t>SALÓN / SALONES</a:t>
                      </a:r>
                      <a:endParaRPr lang="es-EC" sz="1200" b="0" i="0" u="sng"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sng" strike="noStrike">
                          <a:effectLst/>
                        </a:rPr>
                        <a:t>N. DE PAX</a:t>
                      </a:r>
                      <a:endParaRPr lang="es-EC" sz="1200" b="0" i="0" u="sng"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sng" strike="noStrike">
                          <a:effectLst/>
                        </a:rPr>
                        <a:t>FECHAS MONTAJE</a:t>
                      </a:r>
                      <a:endParaRPr lang="es-EC" sz="1200" b="0" i="0" u="sng"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sng" strike="noStrike">
                          <a:effectLst/>
                        </a:rPr>
                        <a:t>FECHAS EVENTO</a:t>
                      </a:r>
                      <a:endParaRPr lang="es-EC" sz="1200" b="0" i="0" u="sng"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sng" strike="noStrike">
                          <a:effectLst/>
                        </a:rPr>
                        <a:t>FECHAS DESMONTAJE</a:t>
                      </a:r>
                      <a:endParaRPr lang="es-EC" sz="1200" b="0" i="0" u="sng"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240825211"/>
                  </a:ext>
                </a:extLst>
              </a:tr>
              <a:tr h="468685">
                <a:tc>
                  <a:txBody>
                    <a:bodyPr/>
                    <a:lstStyle/>
                    <a:p>
                      <a:pPr algn="ctr" fontAlgn="ctr"/>
                      <a:r>
                        <a:rPr lang="es-EC" sz="1200" u="none" strike="noStrike">
                          <a:effectLst/>
                        </a:rPr>
                        <a:t>KPOP</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dirty="0">
                          <a:effectLst/>
                        </a:rPr>
                        <a:t>CONCIERTO</a:t>
                      </a:r>
                      <a:endParaRPr lang="es-EC"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PANECILLO COMPLETO</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2000</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7/10/2023</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8/10/2023</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8/10/2023</a:t>
                      </a:r>
                      <a:endParaRPr lang="es-EC" sz="12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152024038"/>
                  </a:ext>
                </a:extLst>
              </a:tr>
              <a:tr h="468685">
                <a:tc>
                  <a:txBody>
                    <a:bodyPr/>
                    <a:lstStyle/>
                    <a:p>
                      <a:pPr algn="ctr" fontAlgn="ctr"/>
                      <a:r>
                        <a:rPr lang="es-EC" sz="1200" u="none" strike="noStrike">
                          <a:effectLst/>
                        </a:rPr>
                        <a:t>FELINOS AMVEPE</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CONGRESO</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dirty="0">
                          <a:effectLst/>
                        </a:rPr>
                        <a:t>PANECILLO COMPLETO</a:t>
                      </a:r>
                      <a:endParaRPr lang="es-EC"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1500</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9/10/2023</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11/10/2023 - 13/10/2023</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14/10/2023</a:t>
                      </a:r>
                      <a:endParaRPr lang="es-EC" sz="12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727834426"/>
                  </a:ext>
                </a:extLst>
              </a:tr>
              <a:tr h="468685">
                <a:tc>
                  <a:txBody>
                    <a:bodyPr/>
                    <a:lstStyle/>
                    <a:p>
                      <a:pPr algn="ctr" fontAlgn="ctr"/>
                      <a:r>
                        <a:rPr lang="es-EC" sz="1200" u="none" strike="noStrike">
                          <a:effectLst/>
                        </a:rPr>
                        <a:t>AUTOMUNDO</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FERIA</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dirty="0">
                          <a:effectLst/>
                        </a:rPr>
                        <a:t>CCMQ COMPLETO</a:t>
                      </a:r>
                      <a:endParaRPr lang="es-EC"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35000</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16/10/2023</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19/10/2023</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22/10/2023</a:t>
                      </a:r>
                      <a:endParaRPr lang="es-EC" sz="12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312253692"/>
                  </a:ext>
                </a:extLst>
              </a:tr>
              <a:tr h="703028">
                <a:tc>
                  <a:txBody>
                    <a:bodyPr/>
                    <a:lstStyle/>
                    <a:p>
                      <a:pPr algn="ctr" fontAlgn="ctr"/>
                      <a:r>
                        <a:rPr lang="es-EC" sz="1200" u="none" strike="noStrike">
                          <a:effectLst/>
                        </a:rPr>
                        <a:t>GINECOLOGÍA</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CONGRESO</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PANECILLO COMPLETO</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dirty="0">
                          <a:effectLst/>
                        </a:rPr>
                        <a:t>1500</a:t>
                      </a:r>
                      <a:endParaRPr lang="es-EC"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dirty="0">
                          <a:effectLst/>
                        </a:rPr>
                        <a:t>24/10/2023</a:t>
                      </a:r>
                      <a:endParaRPr lang="es-EC"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26/10/2023 - 28/10/2023</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29/10/2023</a:t>
                      </a:r>
                      <a:endParaRPr lang="es-EC" sz="12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779584837"/>
                  </a:ext>
                </a:extLst>
              </a:tr>
              <a:tr h="937370">
                <a:tc>
                  <a:txBody>
                    <a:bodyPr/>
                    <a:lstStyle/>
                    <a:p>
                      <a:pPr algn="ctr" fontAlgn="ctr"/>
                      <a:r>
                        <a:rPr lang="es-EC" sz="1200" u="none" strike="noStrike">
                          <a:effectLst/>
                        </a:rPr>
                        <a:t>MISIÓN CARISMÁTICA INTERNACIONAL</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REUNIÓN</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PANECILLO COMPLETO</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2000</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dirty="0">
                          <a:effectLst/>
                        </a:rPr>
                        <a:t>31/10/2023</a:t>
                      </a:r>
                      <a:endParaRPr lang="es-EC"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dirty="0">
                          <a:effectLst/>
                        </a:rPr>
                        <a:t>1/11/2023  - 3/11/2023</a:t>
                      </a:r>
                      <a:endParaRPr lang="es-EC" sz="12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dirty="0">
                          <a:effectLst/>
                        </a:rPr>
                        <a:t>3/11/2023</a:t>
                      </a:r>
                      <a:endParaRPr lang="es-EC"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424075081"/>
                  </a:ext>
                </a:extLst>
              </a:tr>
              <a:tr h="937370">
                <a:tc>
                  <a:txBody>
                    <a:bodyPr/>
                    <a:lstStyle/>
                    <a:p>
                      <a:pPr algn="ctr" fontAlgn="ctr"/>
                      <a:r>
                        <a:rPr lang="es-EC" sz="1200" u="none" strike="noStrike">
                          <a:effectLst/>
                        </a:rPr>
                        <a:t>OIL &amp;POWER</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FERIA</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MX" sz="1200" u="none" strike="noStrike">
                          <a:effectLst/>
                        </a:rPr>
                        <a:t>MITAD DEL MUNDO COMPLETO+AUDITORIO</a:t>
                      </a:r>
                      <a:endParaRPr lang="es-MX"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20000</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5/10/2023</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a:effectLst/>
                        </a:rPr>
                        <a:t>8/11/2023  - 10/11/2023</a:t>
                      </a:r>
                      <a:endParaRPr lang="es-EC" sz="12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200" u="none" strike="noStrike" dirty="0">
                          <a:effectLst/>
                        </a:rPr>
                        <a:t>11/11/2023</a:t>
                      </a:r>
                      <a:endParaRPr lang="es-EC" sz="12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569424464"/>
                  </a:ext>
                </a:extLst>
              </a:tr>
            </a:tbl>
          </a:graphicData>
        </a:graphic>
      </p:graphicFrame>
    </p:spTree>
    <p:extLst>
      <p:ext uri="{BB962C8B-B14F-4D97-AF65-F5344CB8AC3E}">
        <p14:creationId xmlns:p14="http://schemas.microsoft.com/office/powerpoint/2010/main" val="36817517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217148" y="0"/>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Eventos noviembre</a:t>
            </a:r>
            <a:endParaRPr lang="es-EC" sz="36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214680" y="662781"/>
            <a:ext cx="43425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000" b="1" dirty="0">
                <a:solidFill>
                  <a:srgbClr val="75BBE9"/>
                </a:solidFill>
                <a:latin typeface="Montserrat" pitchFamily="2" charset="77"/>
                <a:ea typeface="HGSMinchoE" panose="02020900000000000000" pitchFamily="18" charset="-128"/>
              </a:rPr>
              <a:t>Centro de Convenciones Metropolitano de Quito</a:t>
            </a: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3">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graphicFrame>
        <p:nvGraphicFramePr>
          <p:cNvPr id="10" name="Tabla 9">
            <a:extLst>
              <a:ext uri="{FF2B5EF4-FFF2-40B4-BE49-F238E27FC236}">
                <a16:creationId xmlns:a16="http://schemas.microsoft.com/office/drawing/2014/main" id="{0D17C85A-C73B-03BF-E12A-1AF33D5759BD}"/>
              </a:ext>
            </a:extLst>
          </p:cNvPr>
          <p:cNvGraphicFramePr>
            <a:graphicFrameLocks noGrp="1"/>
          </p:cNvGraphicFramePr>
          <p:nvPr>
            <p:extLst>
              <p:ext uri="{D42A27DB-BD31-4B8C-83A1-F6EECF244321}">
                <p14:modId xmlns:p14="http://schemas.microsoft.com/office/powerpoint/2010/main" val="1892017454"/>
              </p:ext>
            </p:extLst>
          </p:nvPr>
        </p:nvGraphicFramePr>
        <p:xfrm>
          <a:off x="5484142" y="948907"/>
          <a:ext cx="6705391" cy="4412443"/>
        </p:xfrm>
        <a:graphic>
          <a:graphicData uri="http://schemas.openxmlformats.org/drawingml/2006/table">
            <a:tbl>
              <a:tblPr>
                <a:tableStyleId>{5C22544A-7EE6-4342-B048-85BDC9FD1C3A}</a:tableStyleId>
              </a:tblPr>
              <a:tblGrid>
                <a:gridCol w="1134758">
                  <a:extLst>
                    <a:ext uri="{9D8B030D-6E8A-4147-A177-3AD203B41FA5}">
                      <a16:colId xmlns:a16="http://schemas.microsoft.com/office/drawing/2014/main" val="1367217000"/>
                    </a:ext>
                  </a:extLst>
                </a:gridCol>
                <a:gridCol w="1046336">
                  <a:extLst>
                    <a:ext uri="{9D8B030D-6E8A-4147-A177-3AD203B41FA5}">
                      <a16:colId xmlns:a16="http://schemas.microsoft.com/office/drawing/2014/main" val="414793481"/>
                    </a:ext>
                  </a:extLst>
                </a:gridCol>
                <a:gridCol w="928439">
                  <a:extLst>
                    <a:ext uri="{9D8B030D-6E8A-4147-A177-3AD203B41FA5}">
                      <a16:colId xmlns:a16="http://schemas.microsoft.com/office/drawing/2014/main" val="1998785116"/>
                    </a:ext>
                  </a:extLst>
                </a:gridCol>
                <a:gridCol w="707382">
                  <a:extLst>
                    <a:ext uri="{9D8B030D-6E8A-4147-A177-3AD203B41FA5}">
                      <a16:colId xmlns:a16="http://schemas.microsoft.com/office/drawing/2014/main" val="1877651307"/>
                    </a:ext>
                  </a:extLst>
                </a:gridCol>
                <a:gridCol w="972650">
                  <a:extLst>
                    <a:ext uri="{9D8B030D-6E8A-4147-A177-3AD203B41FA5}">
                      <a16:colId xmlns:a16="http://schemas.microsoft.com/office/drawing/2014/main" val="3600249491"/>
                    </a:ext>
                  </a:extLst>
                </a:gridCol>
                <a:gridCol w="972650">
                  <a:extLst>
                    <a:ext uri="{9D8B030D-6E8A-4147-A177-3AD203B41FA5}">
                      <a16:colId xmlns:a16="http://schemas.microsoft.com/office/drawing/2014/main" val="3484287872"/>
                    </a:ext>
                  </a:extLst>
                </a:gridCol>
                <a:gridCol w="943176">
                  <a:extLst>
                    <a:ext uri="{9D8B030D-6E8A-4147-A177-3AD203B41FA5}">
                      <a16:colId xmlns:a16="http://schemas.microsoft.com/office/drawing/2014/main" val="3113780485"/>
                    </a:ext>
                  </a:extLst>
                </a:gridCol>
              </a:tblGrid>
              <a:tr h="745593">
                <a:tc>
                  <a:txBody>
                    <a:bodyPr/>
                    <a:lstStyle/>
                    <a:p>
                      <a:pPr algn="ctr" fontAlgn="ctr"/>
                      <a:r>
                        <a:rPr lang="es-EC" sz="1400" u="sng" strike="noStrike" dirty="0">
                          <a:effectLst/>
                        </a:rPr>
                        <a:t>NOMBRE EVENTO</a:t>
                      </a:r>
                      <a:endParaRPr lang="es-EC" sz="1400" b="0" i="0" u="sng"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sng" strike="noStrike" dirty="0">
                          <a:effectLst/>
                        </a:rPr>
                        <a:t>TIPO DE EVENTO</a:t>
                      </a:r>
                      <a:endParaRPr lang="es-EC" sz="1400" b="0" i="0" u="sng"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sng" strike="noStrike">
                          <a:effectLst/>
                        </a:rPr>
                        <a:t>SALÓN / SALONES</a:t>
                      </a:r>
                      <a:endParaRPr lang="es-EC" sz="1400" b="0" i="0" u="sng"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sng" strike="noStrike">
                          <a:effectLst/>
                        </a:rPr>
                        <a:t>N. DE PAX</a:t>
                      </a:r>
                      <a:endParaRPr lang="es-EC" sz="1400" b="0" i="0" u="sng"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sng" strike="noStrike">
                          <a:effectLst/>
                        </a:rPr>
                        <a:t>FECHAS MONTAJE</a:t>
                      </a:r>
                      <a:endParaRPr lang="es-EC" sz="1400" b="0" i="0" u="sng"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sng" strike="noStrike">
                          <a:effectLst/>
                        </a:rPr>
                        <a:t>FECHAS EVENTO</a:t>
                      </a:r>
                      <a:endParaRPr lang="es-EC" sz="1400" b="0" i="0" u="sng"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sng" strike="noStrike">
                          <a:effectLst/>
                        </a:rPr>
                        <a:t>FECHAS DESMONTAJE</a:t>
                      </a:r>
                      <a:endParaRPr lang="es-EC" sz="1400" b="0" i="0" u="sng"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417903536"/>
                  </a:ext>
                </a:extLst>
              </a:tr>
              <a:tr h="1711197">
                <a:tc>
                  <a:txBody>
                    <a:bodyPr/>
                    <a:lstStyle/>
                    <a:p>
                      <a:pPr algn="ctr" fontAlgn="ctr"/>
                      <a:r>
                        <a:rPr lang="es-EC" sz="1400" u="none" strike="noStrike">
                          <a:effectLst/>
                        </a:rPr>
                        <a:t>EXPOBELLEZA</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dirty="0">
                          <a:effectLst/>
                        </a:rPr>
                        <a:t>FERIA</a:t>
                      </a:r>
                      <a:endParaRPr lang="es-EC"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MX" sz="1400" u="none" strike="noStrike" dirty="0">
                          <a:effectLst/>
                        </a:rPr>
                        <a:t>PANECILLO COMPLETO+ITCHIMBIA COMPLETO+MITAD DEL MUNDO COMPLETO</a:t>
                      </a:r>
                      <a:endParaRPr lang="es-MX"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dirty="0">
                          <a:effectLst/>
                        </a:rPr>
                        <a:t>5000</a:t>
                      </a:r>
                      <a:endParaRPr lang="es-EC"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dirty="0">
                          <a:effectLst/>
                        </a:rPr>
                        <a:t>16/11/2023</a:t>
                      </a:r>
                      <a:endParaRPr lang="es-EC"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17/11/2023 - 19/11/2023</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dirty="0">
                          <a:effectLst/>
                        </a:rPr>
                        <a:t>20/11/2023</a:t>
                      </a:r>
                      <a:endParaRPr lang="es-EC"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344710053"/>
                  </a:ext>
                </a:extLst>
              </a:tr>
              <a:tr h="488913">
                <a:tc>
                  <a:txBody>
                    <a:bodyPr/>
                    <a:lstStyle/>
                    <a:p>
                      <a:pPr algn="ctr" fontAlgn="ctr"/>
                      <a:r>
                        <a:rPr lang="es-EC" sz="1400" u="none" strike="noStrike">
                          <a:effectLst/>
                        </a:rPr>
                        <a:t>LA FABRIL</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FERIA</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AUDITORIO+ITCHIMBIA</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400</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dirty="0">
                          <a:effectLst/>
                        </a:rPr>
                        <a:t>21/11/2023</a:t>
                      </a:r>
                      <a:endParaRPr lang="es-EC"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dirty="0">
                          <a:effectLst/>
                        </a:rPr>
                        <a:t>22/11/2023</a:t>
                      </a:r>
                      <a:endParaRPr lang="es-EC"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23/11/2023</a:t>
                      </a:r>
                      <a:endParaRPr lang="es-EC" sz="14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466219339"/>
                  </a:ext>
                </a:extLst>
              </a:tr>
              <a:tr h="733370">
                <a:tc>
                  <a:txBody>
                    <a:bodyPr/>
                    <a:lstStyle/>
                    <a:p>
                      <a:pPr algn="ctr" fontAlgn="ctr"/>
                      <a:r>
                        <a:rPr lang="es-EC" sz="1400" u="none" strike="noStrike">
                          <a:effectLst/>
                        </a:rPr>
                        <a:t>CUMBRE KIDS</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FERIA</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MITAD DEL MUNDO NORTE</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2000</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23/11/2023</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dirty="0">
                          <a:effectLst/>
                        </a:rPr>
                        <a:t>25/11/2023  - 26/11/2023</a:t>
                      </a:r>
                      <a:endParaRPr lang="es-EC"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dirty="0">
                          <a:effectLst/>
                        </a:rPr>
                        <a:t>23/11/2023</a:t>
                      </a:r>
                      <a:endParaRPr lang="es-EC"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131112728"/>
                  </a:ext>
                </a:extLst>
              </a:tr>
              <a:tr h="733370">
                <a:tc>
                  <a:txBody>
                    <a:bodyPr/>
                    <a:lstStyle/>
                    <a:p>
                      <a:pPr algn="ctr" fontAlgn="ctr"/>
                      <a:r>
                        <a:rPr lang="es-EC" sz="1400" u="none" strike="noStrike">
                          <a:effectLst/>
                        </a:rPr>
                        <a:t>EXPOCHINA</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FERIA</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MX" sz="1400" u="none" strike="noStrike">
                          <a:effectLst/>
                        </a:rPr>
                        <a:t>PANECILLO I,II Y III</a:t>
                      </a:r>
                      <a:endParaRPr lang="es-MX"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2500</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28/11/2023</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a:effectLst/>
                        </a:rPr>
                        <a:t>29/11/2023  -  30/11/2023</a:t>
                      </a:r>
                      <a:endParaRPr lang="es-EC" sz="14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s-EC" sz="1400" u="none" strike="noStrike" dirty="0">
                          <a:effectLst/>
                        </a:rPr>
                        <a:t>1/12/2023</a:t>
                      </a:r>
                      <a:endParaRPr lang="es-EC"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319590228"/>
                  </a:ext>
                </a:extLst>
              </a:tr>
            </a:tbl>
          </a:graphicData>
        </a:graphic>
      </p:graphicFrame>
      <p:pic>
        <p:nvPicPr>
          <p:cNvPr id="5122" name="Picture 2" descr="EXPOBELLEZA Ecuador (@expobellezaec) • Instagram photos and videos">
            <a:extLst>
              <a:ext uri="{FF2B5EF4-FFF2-40B4-BE49-F238E27FC236}">
                <a16:creationId xmlns:a16="http://schemas.microsoft.com/office/drawing/2014/main" id="{7C487B75-75E0-026B-35DE-198DBAC015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8350" y="1943441"/>
            <a:ext cx="3309909" cy="3309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8561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Texto&#10;&#10;Descripción generada automáticamente">
            <a:extLst>
              <a:ext uri="{FF2B5EF4-FFF2-40B4-BE49-F238E27FC236}">
                <a16:creationId xmlns:a16="http://schemas.microsoft.com/office/drawing/2014/main" id="{41AEABBC-7DAD-CFB1-F3D6-4EC083954FC6}"/>
              </a:ext>
            </a:extLst>
          </p:cNvPr>
          <p:cNvPicPr/>
          <p:nvPr/>
        </p:nvPicPr>
        <p:blipFill rotWithShape="1">
          <a:blip r:embed="rId2">
            <a:extLst>
              <a:ext uri="{28A0092B-C50C-407E-A947-70E740481C1C}">
                <a14:useLocalDpi xmlns:a14="http://schemas.microsoft.com/office/drawing/2010/main" val="0"/>
              </a:ext>
            </a:extLst>
          </a:blip>
          <a:srcRect r="67340"/>
          <a:stretch/>
        </p:blipFill>
        <p:spPr>
          <a:xfrm>
            <a:off x="2467" y="0"/>
            <a:ext cx="3980253"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985684" y="2103437"/>
            <a:ext cx="1022063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4. Conocimiento del reglamento interno del Directorio del CCMQ</a:t>
            </a:r>
            <a:endParaRPr lang="es-EC" sz="28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10951956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8" name="CuadroTexto 7">
            <a:extLst>
              <a:ext uri="{FF2B5EF4-FFF2-40B4-BE49-F238E27FC236}">
                <a16:creationId xmlns:a16="http://schemas.microsoft.com/office/drawing/2014/main" id="{B8EC31E6-2890-818B-BA19-0FB687269830}"/>
              </a:ext>
            </a:extLst>
          </p:cNvPr>
          <p:cNvSpPr txBox="1"/>
          <p:nvPr/>
        </p:nvSpPr>
        <p:spPr>
          <a:xfrm>
            <a:off x="809205" y="1822581"/>
            <a:ext cx="10573590" cy="3178306"/>
          </a:xfrm>
          <a:prstGeom prst="rect">
            <a:avLst/>
          </a:prstGeom>
          <a:noFill/>
        </p:spPr>
        <p:txBody>
          <a:bodyPr wrap="square" rtlCol="0">
            <a:spAutoFit/>
          </a:bodyPr>
          <a:lstStyle/>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Que, con fecha 08 de febrero de 2022, se suscribe el CONTRATO DE ALIANZA ESTRATÉGICA entre la EMPRESA PÚBLICA METROPOLITANA DE GESTIÓN DE DESTINO TURÍSTICO -QUITO TURISMO- y el CONSORCIO PROSTATUS VITELSA para la OPERACIÓN, EQUIPAMIENTO, ADMINISTRACIÓN, COMERCIALIZACIÓN Y MANTENIMIENTO DEL CENTRO DE CONVENCIONES METROPOLITANO DE QUITO (CCMQ).</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Que, conforme la cláusula Vigésima Cuarta del contrato </a:t>
            </a:r>
            <a:r>
              <a:rPr lang="es-MX" sz="1600" dirty="0" err="1">
                <a:solidFill>
                  <a:srgbClr val="5B5B5B"/>
                </a:solidFill>
                <a:latin typeface="Montserrat" pitchFamily="2" charset="77"/>
              </a:rPr>
              <a:t>ibídem</a:t>
            </a:r>
            <a:r>
              <a:rPr lang="es-MX" sz="1600" dirty="0">
                <a:solidFill>
                  <a:srgbClr val="5B5B5B"/>
                </a:solidFill>
                <a:latin typeface="Montserrat" pitchFamily="2" charset="77"/>
              </a:rPr>
              <a:t>, se deberá constituir el Directorio del CCMQ, el que estará integrado por funcionarios municipales y empleados privados, con la función de direccionamiento y toma de decisiones estratégicas, para el buen manejo del CCMQ, de acuerdo con el Plan Estratégico de Desarrollo del Turismo de Congresos, convenciones y eventos de la ciudad.</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Que, el Directorio del CCMQ, en sesiones ordinarias de 1 y 29 de abril de 2022, respectivamente, se formuló, conoció, discutió y aprobó el Reglamento para el funcionamiento del DIRECTORIO DEL CENTRO DE CONVENCIONES METROPOLITANO DE QUITO “CCMQ”</a:t>
            </a:r>
            <a:r>
              <a:rPr lang="es-EC" sz="1600" dirty="0">
                <a:solidFill>
                  <a:srgbClr val="5B5B5B"/>
                </a:solidFill>
                <a:latin typeface="Montserrat" pitchFamily="2" charset="77"/>
              </a:rPr>
              <a:t> </a:t>
            </a:r>
          </a:p>
        </p:txBody>
      </p:sp>
      <p:sp>
        <p:nvSpPr>
          <p:cNvPr id="10" name="Título 1">
            <a:extLst>
              <a:ext uri="{FF2B5EF4-FFF2-40B4-BE49-F238E27FC236}">
                <a16:creationId xmlns:a16="http://schemas.microsoft.com/office/drawing/2014/main" id="{7EEDADA5-FD8A-F0EA-CD64-BA1ACF948C6C}"/>
              </a:ext>
            </a:extLst>
          </p:cNvPr>
          <p:cNvSpPr txBox="1">
            <a:spLocks/>
          </p:cNvSpPr>
          <p:nvPr/>
        </p:nvSpPr>
        <p:spPr>
          <a:xfrm>
            <a:off x="917932" y="470723"/>
            <a:ext cx="7400077" cy="8659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800" b="1" dirty="0">
                <a:solidFill>
                  <a:srgbClr val="223F86"/>
                </a:solidFill>
                <a:latin typeface="Montserrat ExtraBold" pitchFamily="2" charset="77"/>
                <a:ea typeface="HGSMinchoE" panose="02020900000000000000" pitchFamily="18" charset="-128"/>
              </a:rPr>
              <a:t>Resolución N°0002-D-CCMQ-2022</a:t>
            </a:r>
            <a:endParaRPr lang="es-EC" sz="3000" b="1" dirty="0">
              <a:solidFill>
                <a:srgbClr val="223F86"/>
              </a:solidFill>
              <a:latin typeface="Montserrat ExtraBold" pitchFamily="2" charset="77"/>
              <a:ea typeface="HGSMinchoE" panose="02020900000000000000" pitchFamily="18" charset="-128"/>
            </a:endParaRPr>
          </a:p>
        </p:txBody>
      </p:sp>
      <p:sp>
        <p:nvSpPr>
          <p:cNvPr id="11" name="Título 1">
            <a:extLst>
              <a:ext uri="{FF2B5EF4-FFF2-40B4-BE49-F238E27FC236}">
                <a16:creationId xmlns:a16="http://schemas.microsoft.com/office/drawing/2014/main" id="{D0685107-CC20-ED9E-B8AC-50D680299350}"/>
              </a:ext>
            </a:extLst>
          </p:cNvPr>
          <p:cNvSpPr txBox="1">
            <a:spLocks/>
          </p:cNvSpPr>
          <p:nvPr/>
        </p:nvSpPr>
        <p:spPr>
          <a:xfrm>
            <a:off x="809205" y="850729"/>
            <a:ext cx="7617533" cy="985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b="1" dirty="0">
                <a:solidFill>
                  <a:srgbClr val="75BBE9"/>
                </a:solidFill>
                <a:latin typeface="Montserrat" pitchFamily="2" charset="77"/>
                <a:ea typeface="HGSMinchoE" panose="02020900000000000000" pitchFamily="18" charset="-128"/>
              </a:rPr>
              <a:t> </a:t>
            </a:r>
            <a:r>
              <a:rPr lang="es-EC" sz="2800" b="1" dirty="0">
                <a:solidFill>
                  <a:srgbClr val="75BBE9"/>
                </a:solidFill>
                <a:latin typeface="Montserrat" pitchFamily="2" charset="77"/>
                <a:ea typeface="HGSMinchoE" panose="02020900000000000000" pitchFamily="18" charset="-128"/>
              </a:rPr>
              <a:t>Directorio CCMQ</a:t>
            </a:r>
            <a:endParaRPr lang="es-EC"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3153159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CuadroTexto 3">
            <a:extLst>
              <a:ext uri="{FF2B5EF4-FFF2-40B4-BE49-F238E27FC236}">
                <a16:creationId xmlns:a16="http://schemas.microsoft.com/office/drawing/2014/main" id="{B1060A79-05DB-6782-8874-DA5F73924712}"/>
              </a:ext>
            </a:extLst>
          </p:cNvPr>
          <p:cNvSpPr txBox="1"/>
          <p:nvPr/>
        </p:nvSpPr>
        <p:spPr>
          <a:xfrm>
            <a:off x="809205" y="1822581"/>
            <a:ext cx="10573590" cy="3276410"/>
          </a:xfrm>
          <a:prstGeom prst="rect">
            <a:avLst/>
          </a:prstGeom>
          <a:noFill/>
        </p:spPr>
        <p:txBody>
          <a:bodyPr wrap="square" rtlCol="0">
            <a:spAutoFit/>
          </a:bodyPr>
          <a:lstStyle/>
          <a:p>
            <a:r>
              <a:rPr lang="es-MX" sz="1600" b="1" dirty="0">
                <a:solidFill>
                  <a:srgbClr val="223F86"/>
                </a:solidFill>
                <a:latin typeface="Montserrat ExtraBold" pitchFamily="2" charset="77"/>
                <a:ea typeface="HGSMinchoE" panose="02020900000000000000" pitchFamily="18" charset="-128"/>
              </a:rPr>
              <a:t>1. Conocimiento y aprobación del acta de la sesión ordinaria 004-2023 de 13 de abril de 2023</a:t>
            </a:r>
            <a:endParaRPr lang="es-EC" sz="1600" b="1" dirty="0">
              <a:solidFill>
                <a:srgbClr val="223F86"/>
              </a:solidFill>
              <a:latin typeface="Montserrat ExtraBold" pitchFamily="2" charset="77"/>
              <a:ea typeface="HGSMinchoE" panose="02020900000000000000" pitchFamily="18" charset="-128"/>
            </a:endParaRPr>
          </a:p>
          <a:p>
            <a:pPr marL="285750" indent="-285750" algn="just">
              <a:lnSpc>
                <a:spcPct val="90000"/>
              </a:lnSpc>
              <a:spcBef>
                <a:spcPct val="0"/>
              </a:spcBef>
              <a:spcAft>
                <a:spcPts val="800"/>
              </a:spcAft>
              <a:buFont typeface="Arial" panose="020B0604020202020204" pitchFamily="34" charset="0"/>
              <a:buChar char="•"/>
            </a:pPr>
            <a:endParaRPr lang="es-MX" sz="1600" dirty="0">
              <a:solidFill>
                <a:srgbClr val="5B5B5B"/>
              </a:solidFill>
              <a:latin typeface="Montserrat" pitchFamily="2" charset="77"/>
            </a:endParaRPr>
          </a:p>
          <a:p>
            <a:r>
              <a:rPr lang="es-MX" sz="1600" b="1" dirty="0">
                <a:solidFill>
                  <a:srgbClr val="223F86"/>
                </a:solidFill>
                <a:latin typeface="Montserrat ExtraBold" pitchFamily="2" charset="77"/>
                <a:ea typeface="HGSMinchoE" panose="02020900000000000000" pitchFamily="18" charset="-128"/>
              </a:rPr>
              <a:t>2. Conocimiento informe trimestral de gestión de la ejecución del Contrato, presentado por el Administrador del Contrato y el Consorcio PROSTATUS VITELSA</a:t>
            </a:r>
            <a:endParaRPr lang="es-EC" sz="1600" b="1" dirty="0">
              <a:solidFill>
                <a:srgbClr val="223F86"/>
              </a:solidFill>
              <a:latin typeface="Montserrat ExtraBold" pitchFamily="2" charset="77"/>
              <a:ea typeface="HGSMinchoE" panose="02020900000000000000" pitchFamily="18" charset="-128"/>
            </a:endParaRPr>
          </a:p>
          <a:p>
            <a:pPr algn="just">
              <a:lnSpc>
                <a:spcPct val="90000"/>
              </a:lnSpc>
              <a:spcBef>
                <a:spcPct val="0"/>
              </a:spcBef>
              <a:spcAft>
                <a:spcPts val="800"/>
              </a:spcAft>
            </a:pPr>
            <a:r>
              <a:rPr lang="es-MX" sz="1600" dirty="0">
                <a:solidFill>
                  <a:srgbClr val="5B5B5B"/>
                </a:solidFill>
                <a:latin typeface="Montserrat" pitchFamily="2" charset="77"/>
              </a:rPr>
              <a:t> </a:t>
            </a:r>
          </a:p>
          <a:p>
            <a:r>
              <a:rPr lang="es-MX" sz="1600" b="1" dirty="0">
                <a:solidFill>
                  <a:srgbClr val="223F86"/>
                </a:solidFill>
                <a:latin typeface="Montserrat ExtraBold" pitchFamily="2" charset="77"/>
                <a:ea typeface="HGSMinchoE" panose="02020900000000000000" pitchFamily="18" charset="-128"/>
              </a:rPr>
              <a:t>3. Conocimiento de los eventos realizados de mayo a agosto y a realizarse a noviembre 2023 </a:t>
            </a:r>
            <a:endParaRPr lang="es-EC" sz="1600" b="1" dirty="0">
              <a:solidFill>
                <a:srgbClr val="223F86"/>
              </a:solidFill>
              <a:latin typeface="Montserrat ExtraBold" pitchFamily="2" charset="77"/>
              <a:ea typeface="HGSMinchoE" panose="02020900000000000000" pitchFamily="18" charset="-128"/>
            </a:endParaRPr>
          </a:p>
          <a:p>
            <a:pPr marL="285750" indent="-285750" algn="just">
              <a:lnSpc>
                <a:spcPct val="90000"/>
              </a:lnSpc>
              <a:spcBef>
                <a:spcPct val="0"/>
              </a:spcBef>
              <a:spcAft>
                <a:spcPts val="800"/>
              </a:spcAft>
              <a:buFont typeface="Arial" panose="020B0604020202020204" pitchFamily="34" charset="0"/>
              <a:buChar char="•"/>
            </a:pPr>
            <a:endParaRPr lang="es-MX" sz="1600" dirty="0">
              <a:solidFill>
                <a:srgbClr val="5B5B5B"/>
              </a:solidFill>
              <a:latin typeface="Montserrat" pitchFamily="2" charset="77"/>
            </a:endParaRPr>
          </a:p>
          <a:p>
            <a:r>
              <a:rPr lang="es-MX" sz="1600" b="1" dirty="0">
                <a:solidFill>
                  <a:srgbClr val="223F86"/>
                </a:solidFill>
                <a:latin typeface="Montserrat ExtraBold" pitchFamily="2" charset="77"/>
                <a:ea typeface="HGSMinchoE" panose="02020900000000000000" pitchFamily="18" charset="-128"/>
              </a:rPr>
              <a:t>4. Conocimiento del reglamento interno del Directorio</a:t>
            </a:r>
          </a:p>
          <a:p>
            <a:pPr algn="just">
              <a:lnSpc>
                <a:spcPct val="107000"/>
              </a:lnSpc>
              <a:spcAft>
                <a:spcPts val="800"/>
              </a:spcAft>
            </a:pPr>
            <a:endParaRPr lang="es-MX" sz="1600" b="1" dirty="0">
              <a:solidFill>
                <a:srgbClr val="223F86"/>
              </a:solidFill>
              <a:latin typeface="Montserrat ExtraBold" pitchFamily="2" charset="77"/>
              <a:ea typeface="HGSMinchoE" panose="02020900000000000000" pitchFamily="18" charset="-128"/>
            </a:endParaRPr>
          </a:p>
          <a:p>
            <a:pPr algn="just">
              <a:lnSpc>
                <a:spcPct val="107000"/>
              </a:lnSpc>
              <a:spcAft>
                <a:spcPts val="800"/>
              </a:spcAft>
            </a:pPr>
            <a:r>
              <a:rPr lang="es-MX" sz="1600" b="1" dirty="0">
                <a:solidFill>
                  <a:srgbClr val="223F86"/>
                </a:solidFill>
                <a:latin typeface="Montserrat ExtraBold" pitchFamily="2" charset="77"/>
                <a:ea typeface="HGSMinchoE" panose="02020900000000000000" pitchFamily="18" charset="-128"/>
              </a:rPr>
              <a:t>5. Varios</a:t>
            </a:r>
            <a:endParaRPr lang="es-EC" sz="1600" b="1" dirty="0">
              <a:solidFill>
                <a:srgbClr val="223F86"/>
              </a:solidFill>
              <a:latin typeface="Montserrat ExtraBold" pitchFamily="2" charset="77"/>
              <a:ea typeface="HGSMinchoE" panose="02020900000000000000" pitchFamily="18" charset="-128"/>
            </a:endParaRPr>
          </a:p>
          <a:p>
            <a:pPr lvl="0" algn="just">
              <a:lnSpc>
                <a:spcPct val="107000"/>
              </a:lnSpc>
              <a:spcAft>
                <a:spcPts val="800"/>
              </a:spcAft>
            </a:pPr>
            <a:endParaRPr lang="es-EC" sz="1600" dirty="0">
              <a:solidFill>
                <a:srgbClr val="5B5B5B"/>
              </a:solidFill>
              <a:latin typeface="Montserrat" pitchFamily="2" charset="77"/>
            </a:endParaRPr>
          </a:p>
        </p:txBody>
      </p:sp>
      <p:sp>
        <p:nvSpPr>
          <p:cNvPr id="5" name="Título 1">
            <a:extLst>
              <a:ext uri="{FF2B5EF4-FFF2-40B4-BE49-F238E27FC236}">
                <a16:creationId xmlns:a16="http://schemas.microsoft.com/office/drawing/2014/main" id="{FD7028F1-746F-AD06-300E-5EC7FF7B76AD}"/>
              </a:ext>
            </a:extLst>
          </p:cNvPr>
          <p:cNvSpPr txBox="1">
            <a:spLocks/>
          </p:cNvSpPr>
          <p:nvPr/>
        </p:nvSpPr>
        <p:spPr>
          <a:xfrm>
            <a:off x="809205" y="464105"/>
            <a:ext cx="6810795" cy="8659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b="1" dirty="0">
                <a:solidFill>
                  <a:srgbClr val="223F86"/>
                </a:solidFill>
                <a:latin typeface="Montserrat ExtraBold" pitchFamily="2" charset="77"/>
                <a:ea typeface="HGSMinchoE" panose="02020900000000000000" pitchFamily="18" charset="-128"/>
              </a:rPr>
              <a:t> </a:t>
            </a:r>
            <a:r>
              <a:rPr lang="es-EC" sz="2800" b="1" dirty="0">
                <a:solidFill>
                  <a:srgbClr val="223F86"/>
                </a:solidFill>
                <a:latin typeface="Montserrat ExtraBold" pitchFamily="2" charset="77"/>
                <a:ea typeface="HGSMinchoE" panose="02020900000000000000" pitchFamily="18" charset="-128"/>
              </a:rPr>
              <a:t>Puntos a tratar</a:t>
            </a:r>
            <a:endParaRPr lang="es-EC" sz="30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809205" y="837493"/>
            <a:ext cx="8509607" cy="985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b="1" dirty="0">
                <a:solidFill>
                  <a:srgbClr val="75BBE9"/>
                </a:solidFill>
                <a:latin typeface="Montserrat" pitchFamily="2" charset="77"/>
                <a:ea typeface="HGSMinchoE" panose="02020900000000000000" pitchFamily="18" charset="-128"/>
              </a:rPr>
              <a:t> </a:t>
            </a:r>
            <a:r>
              <a:rPr lang="es-EC" sz="2800" b="1" dirty="0">
                <a:solidFill>
                  <a:srgbClr val="75BBE9"/>
                </a:solidFill>
                <a:latin typeface="Montserrat" pitchFamily="2" charset="77"/>
                <a:ea typeface="HGSMinchoE" panose="02020900000000000000" pitchFamily="18" charset="-128"/>
              </a:rPr>
              <a:t>Orden del día Directorio Septiembre 2023</a:t>
            </a:r>
            <a:endParaRPr lang="es-EC"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28126820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2" name="CuadroTexto 1">
            <a:extLst>
              <a:ext uri="{FF2B5EF4-FFF2-40B4-BE49-F238E27FC236}">
                <a16:creationId xmlns:a16="http://schemas.microsoft.com/office/drawing/2014/main" id="{5BE4E6F5-1DDC-116C-03F2-59CCA339421C}"/>
              </a:ext>
            </a:extLst>
          </p:cNvPr>
          <p:cNvSpPr txBox="1"/>
          <p:nvPr/>
        </p:nvSpPr>
        <p:spPr>
          <a:xfrm>
            <a:off x="809205" y="1822581"/>
            <a:ext cx="10573590" cy="3026470"/>
          </a:xfrm>
          <a:prstGeom prst="rect">
            <a:avLst/>
          </a:prstGeom>
          <a:noFill/>
        </p:spPr>
        <p:txBody>
          <a:bodyPr wrap="square" rtlCol="0">
            <a:spAutoFit/>
          </a:bodyPr>
          <a:lstStyle/>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Las decisiones del Directorio tendrán carácter vinculante para las partes</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Miembros. - En virtud del contrato de alianza estratégica, los miembros permanentes del Directorio serán los siguientes:</a:t>
            </a:r>
          </a:p>
          <a:p>
            <a:pPr algn="just">
              <a:lnSpc>
                <a:spcPct val="90000"/>
              </a:lnSpc>
              <a:spcBef>
                <a:spcPct val="0"/>
              </a:spcBef>
              <a:spcAft>
                <a:spcPts val="800"/>
              </a:spcAft>
            </a:pPr>
            <a:r>
              <a:rPr lang="es-MX" sz="1600" dirty="0">
                <a:solidFill>
                  <a:srgbClr val="5B5B5B"/>
                </a:solidFill>
                <a:latin typeface="Montserrat" pitchFamily="2" charset="77"/>
              </a:rPr>
              <a:t>1. Alcalde de la ciudad de Quito o su delegado, quien lo presidirá;</a:t>
            </a:r>
          </a:p>
          <a:p>
            <a:pPr algn="just">
              <a:lnSpc>
                <a:spcPct val="90000"/>
              </a:lnSpc>
              <a:spcBef>
                <a:spcPct val="0"/>
              </a:spcBef>
              <a:spcAft>
                <a:spcPts val="800"/>
              </a:spcAft>
            </a:pPr>
            <a:r>
              <a:rPr lang="es-MX" sz="1600" dirty="0">
                <a:solidFill>
                  <a:srgbClr val="5B5B5B"/>
                </a:solidFill>
                <a:latin typeface="Montserrat" pitchFamily="2" charset="77"/>
              </a:rPr>
              <a:t>2. Secretario de Desarrollo Productivo y Competitividad o su delegado;</a:t>
            </a:r>
          </a:p>
          <a:p>
            <a:pPr algn="just">
              <a:lnSpc>
                <a:spcPct val="90000"/>
              </a:lnSpc>
              <a:spcBef>
                <a:spcPct val="0"/>
              </a:spcBef>
              <a:spcAft>
                <a:spcPts val="800"/>
              </a:spcAft>
            </a:pPr>
            <a:r>
              <a:rPr lang="es-MX" sz="1600" dirty="0">
                <a:solidFill>
                  <a:srgbClr val="5B5B5B"/>
                </a:solidFill>
                <a:latin typeface="Montserrat" pitchFamily="2" charset="77"/>
              </a:rPr>
              <a:t>3. Gerente General de la Empresa Pública Metropolitana de Gestión de Destino Turístico -QUITO TURISMO- o su delegado</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Dos representantes designados por el OPERADOR.</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Actuará como secretario de este Directorio el Gerente General de Quito Turismo o su delegado</a:t>
            </a:r>
          </a:p>
          <a:p>
            <a:pPr marL="285750" indent="-285750" algn="just">
              <a:lnSpc>
                <a:spcPct val="90000"/>
              </a:lnSpc>
              <a:spcBef>
                <a:spcPct val="0"/>
              </a:spcBef>
              <a:spcAft>
                <a:spcPts val="800"/>
              </a:spcAft>
              <a:buFont typeface="Arial" panose="020B0604020202020204" pitchFamily="34" charset="0"/>
              <a:buChar char="•"/>
            </a:pPr>
            <a:endParaRPr lang="es-EC" sz="1600" dirty="0">
              <a:solidFill>
                <a:srgbClr val="5B5B5B"/>
              </a:solidFill>
              <a:latin typeface="Montserrat" pitchFamily="2" charset="77"/>
            </a:endParaRPr>
          </a:p>
        </p:txBody>
      </p:sp>
      <p:sp>
        <p:nvSpPr>
          <p:cNvPr id="3" name="Título 1">
            <a:extLst>
              <a:ext uri="{FF2B5EF4-FFF2-40B4-BE49-F238E27FC236}">
                <a16:creationId xmlns:a16="http://schemas.microsoft.com/office/drawing/2014/main" id="{31E6C95A-884C-A9F9-8A30-75268F717625}"/>
              </a:ext>
            </a:extLst>
          </p:cNvPr>
          <p:cNvSpPr txBox="1">
            <a:spLocks/>
          </p:cNvSpPr>
          <p:nvPr/>
        </p:nvSpPr>
        <p:spPr>
          <a:xfrm>
            <a:off x="917932" y="470723"/>
            <a:ext cx="7400077" cy="8659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800" b="1" dirty="0">
                <a:solidFill>
                  <a:srgbClr val="223F86"/>
                </a:solidFill>
                <a:latin typeface="Montserrat ExtraBold" pitchFamily="2" charset="77"/>
                <a:ea typeface="HGSMinchoE" panose="02020900000000000000" pitchFamily="18" charset="-128"/>
              </a:rPr>
              <a:t>Generalidades</a:t>
            </a:r>
            <a:endParaRPr lang="es-EC" sz="3000" b="1" dirty="0">
              <a:solidFill>
                <a:srgbClr val="223F86"/>
              </a:solidFill>
              <a:latin typeface="Montserrat ExtraBold" pitchFamily="2" charset="77"/>
              <a:ea typeface="HGSMinchoE" panose="02020900000000000000" pitchFamily="18" charset="-128"/>
            </a:endParaRPr>
          </a:p>
        </p:txBody>
      </p:sp>
      <p:sp>
        <p:nvSpPr>
          <p:cNvPr id="7" name="Título 1">
            <a:extLst>
              <a:ext uri="{FF2B5EF4-FFF2-40B4-BE49-F238E27FC236}">
                <a16:creationId xmlns:a16="http://schemas.microsoft.com/office/drawing/2014/main" id="{2F8A091E-708E-8B0E-5F5F-28E309615C3D}"/>
              </a:ext>
            </a:extLst>
          </p:cNvPr>
          <p:cNvSpPr txBox="1">
            <a:spLocks/>
          </p:cNvSpPr>
          <p:nvPr/>
        </p:nvSpPr>
        <p:spPr>
          <a:xfrm>
            <a:off x="809205" y="850729"/>
            <a:ext cx="7617533" cy="985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b="1" dirty="0">
                <a:solidFill>
                  <a:srgbClr val="75BBE9"/>
                </a:solidFill>
                <a:latin typeface="Montserrat" pitchFamily="2" charset="77"/>
                <a:ea typeface="HGSMinchoE" panose="02020900000000000000" pitchFamily="18" charset="-128"/>
              </a:rPr>
              <a:t> </a:t>
            </a:r>
            <a:r>
              <a:rPr lang="es-EC" sz="2800" b="1" dirty="0">
                <a:solidFill>
                  <a:srgbClr val="75BBE9"/>
                </a:solidFill>
                <a:latin typeface="Montserrat" pitchFamily="2" charset="77"/>
                <a:ea typeface="HGSMinchoE" panose="02020900000000000000" pitchFamily="18" charset="-128"/>
              </a:rPr>
              <a:t>Directorio CCMQ</a:t>
            </a:r>
            <a:endParaRPr lang="es-EC"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10235087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2" name="CuadroTexto 1">
            <a:extLst>
              <a:ext uri="{FF2B5EF4-FFF2-40B4-BE49-F238E27FC236}">
                <a16:creationId xmlns:a16="http://schemas.microsoft.com/office/drawing/2014/main" id="{8B3D9F52-270C-185F-ABFB-209156816B70}"/>
              </a:ext>
            </a:extLst>
          </p:cNvPr>
          <p:cNvSpPr txBox="1"/>
          <p:nvPr/>
        </p:nvSpPr>
        <p:spPr>
          <a:xfrm>
            <a:off x="809205" y="1822581"/>
            <a:ext cx="10573590" cy="3469668"/>
          </a:xfrm>
          <a:prstGeom prst="rect">
            <a:avLst/>
          </a:prstGeom>
          <a:noFill/>
        </p:spPr>
        <p:txBody>
          <a:bodyPr wrap="square" rtlCol="0">
            <a:spAutoFit/>
          </a:bodyPr>
          <a:lstStyle/>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Presidente: Actuará como Presidente del Directorio del CCMQ, el delegado permanente del señor Alcalde sin perjuicio de su actuación por sí mismo.</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Secretario: Actuará como Secretario del Directorio del CCMQ, el Gerente General de Quito Turismo o su delegado.</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El Directorio se reunirá ordinariamente de manera mensual o extraordinariamente bajo solicitud del presidente</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El cuórum necesario para instalar una reunión será con 3 de sus integrantes.</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Los directorios se convocarán con al menos 2 días término de anticipación a la fecha y hora de la sesión y se realizarán en los primeros 15 días de cada mes. </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Las sesiones podrán llevarse a cabo vía telemática o física</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Por cada punto a tratar, la secretaría de Directorio del CCMQ elaborará las resoluciones,</a:t>
            </a:r>
          </a:p>
          <a:p>
            <a:pPr marL="285750" indent="-285750" algn="just">
              <a:lnSpc>
                <a:spcPct val="90000"/>
              </a:lnSpc>
              <a:spcBef>
                <a:spcPct val="0"/>
              </a:spcBef>
              <a:spcAft>
                <a:spcPts val="800"/>
              </a:spcAft>
              <a:buFont typeface="Arial" panose="020B0604020202020204" pitchFamily="34" charset="0"/>
              <a:buChar char="•"/>
            </a:pPr>
            <a:r>
              <a:rPr lang="es-MX" sz="1600" dirty="0">
                <a:solidFill>
                  <a:srgbClr val="5B5B5B"/>
                </a:solidFill>
                <a:latin typeface="Montserrat" pitchFamily="2" charset="77"/>
              </a:rPr>
              <a:t>Las actas de las sesiones serán elaboradas, y archivadas por la Secretaría del Directorio.</a:t>
            </a:r>
            <a:endParaRPr lang="es-EC" sz="1600" dirty="0">
              <a:solidFill>
                <a:srgbClr val="5B5B5B"/>
              </a:solidFill>
              <a:latin typeface="Montserrat" pitchFamily="2" charset="77"/>
            </a:endParaRPr>
          </a:p>
        </p:txBody>
      </p:sp>
      <p:sp>
        <p:nvSpPr>
          <p:cNvPr id="3" name="Título 1">
            <a:extLst>
              <a:ext uri="{FF2B5EF4-FFF2-40B4-BE49-F238E27FC236}">
                <a16:creationId xmlns:a16="http://schemas.microsoft.com/office/drawing/2014/main" id="{840179C2-C9D3-C1F2-EB21-8EF5004F2EDE}"/>
              </a:ext>
            </a:extLst>
          </p:cNvPr>
          <p:cNvSpPr txBox="1">
            <a:spLocks/>
          </p:cNvSpPr>
          <p:nvPr/>
        </p:nvSpPr>
        <p:spPr>
          <a:xfrm>
            <a:off x="917932" y="470723"/>
            <a:ext cx="7400077" cy="8659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Estructura y Sesiones</a:t>
            </a:r>
            <a:endParaRPr lang="es-EC" sz="3000" b="1" dirty="0">
              <a:solidFill>
                <a:srgbClr val="223F86"/>
              </a:solidFill>
              <a:latin typeface="Montserrat ExtraBold" pitchFamily="2" charset="77"/>
              <a:ea typeface="HGSMinchoE" panose="02020900000000000000" pitchFamily="18" charset="-128"/>
            </a:endParaRPr>
          </a:p>
        </p:txBody>
      </p:sp>
      <p:sp>
        <p:nvSpPr>
          <p:cNvPr id="7" name="Título 1">
            <a:extLst>
              <a:ext uri="{FF2B5EF4-FFF2-40B4-BE49-F238E27FC236}">
                <a16:creationId xmlns:a16="http://schemas.microsoft.com/office/drawing/2014/main" id="{01050A65-21DC-9E73-9E32-83A6F02F10F8}"/>
              </a:ext>
            </a:extLst>
          </p:cNvPr>
          <p:cNvSpPr txBox="1">
            <a:spLocks/>
          </p:cNvSpPr>
          <p:nvPr/>
        </p:nvSpPr>
        <p:spPr>
          <a:xfrm>
            <a:off x="809205" y="850729"/>
            <a:ext cx="7617533" cy="985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b="1" dirty="0">
                <a:solidFill>
                  <a:srgbClr val="75BBE9"/>
                </a:solidFill>
                <a:latin typeface="Montserrat" pitchFamily="2" charset="77"/>
                <a:ea typeface="HGSMinchoE" panose="02020900000000000000" pitchFamily="18" charset="-128"/>
              </a:rPr>
              <a:t> </a:t>
            </a:r>
            <a:r>
              <a:rPr lang="es-EC" sz="2800" b="1" dirty="0">
                <a:solidFill>
                  <a:srgbClr val="75BBE9"/>
                </a:solidFill>
                <a:latin typeface="Montserrat" pitchFamily="2" charset="77"/>
                <a:ea typeface="HGSMinchoE" panose="02020900000000000000" pitchFamily="18" charset="-128"/>
              </a:rPr>
              <a:t>Directorio CCMQ</a:t>
            </a:r>
            <a:endParaRPr lang="es-EC"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34514150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CuadroTexto 3">
            <a:extLst>
              <a:ext uri="{FF2B5EF4-FFF2-40B4-BE49-F238E27FC236}">
                <a16:creationId xmlns:a16="http://schemas.microsoft.com/office/drawing/2014/main" id="{B1060A79-05DB-6782-8874-DA5F73924712}"/>
              </a:ext>
            </a:extLst>
          </p:cNvPr>
          <p:cNvSpPr txBox="1"/>
          <p:nvPr/>
        </p:nvSpPr>
        <p:spPr>
          <a:xfrm>
            <a:off x="809205" y="1822581"/>
            <a:ext cx="10573590" cy="3820533"/>
          </a:xfrm>
          <a:prstGeom prst="rect">
            <a:avLst/>
          </a:prstGeom>
          <a:noFill/>
        </p:spPr>
        <p:txBody>
          <a:bodyPr wrap="square" rtlCol="0">
            <a:spAutoFit/>
          </a:bodyPr>
          <a:lstStyle/>
          <a:p>
            <a:pPr marL="285750" indent="-285750" algn="just">
              <a:lnSpc>
                <a:spcPct val="90000"/>
              </a:lnSpc>
              <a:spcBef>
                <a:spcPct val="0"/>
              </a:spcBef>
              <a:spcAft>
                <a:spcPts val="800"/>
              </a:spcAft>
              <a:buFont typeface="Arial" panose="020B0604020202020204" pitchFamily="34" charset="0"/>
              <a:buChar char="•"/>
            </a:pPr>
            <a:r>
              <a:rPr lang="es-ES" sz="1600" dirty="0">
                <a:solidFill>
                  <a:srgbClr val="5B5B5B"/>
                </a:solidFill>
                <a:latin typeface="Montserrat" pitchFamily="2" charset="77"/>
              </a:rPr>
              <a:t>a) Aprobar las políticas y metas del CCMQ, en concordancia con las políticas de QUITO TURISMO y evaluar su cumplimiento; </a:t>
            </a:r>
          </a:p>
          <a:p>
            <a:pPr marL="285750" indent="-285750" algn="just">
              <a:lnSpc>
                <a:spcPct val="90000"/>
              </a:lnSpc>
              <a:spcBef>
                <a:spcPct val="0"/>
              </a:spcBef>
              <a:spcAft>
                <a:spcPts val="800"/>
              </a:spcAft>
              <a:buFont typeface="Arial" panose="020B0604020202020204" pitchFamily="34" charset="0"/>
              <a:buChar char="•"/>
            </a:pPr>
            <a:r>
              <a:rPr lang="es-ES" sz="1600" dirty="0">
                <a:solidFill>
                  <a:srgbClr val="5B5B5B"/>
                </a:solidFill>
                <a:latin typeface="Montserrat" pitchFamily="2" charset="77"/>
              </a:rPr>
              <a:t>b) Conocer las Políticas de Uso de los espacios, elaborados por el OPERADOR; </a:t>
            </a:r>
          </a:p>
          <a:p>
            <a:pPr marL="285750" indent="-285750" algn="just">
              <a:lnSpc>
                <a:spcPct val="90000"/>
              </a:lnSpc>
              <a:spcBef>
                <a:spcPct val="0"/>
              </a:spcBef>
              <a:spcAft>
                <a:spcPts val="800"/>
              </a:spcAft>
              <a:buFont typeface="Arial" panose="020B0604020202020204" pitchFamily="34" charset="0"/>
              <a:buChar char="•"/>
            </a:pPr>
            <a:r>
              <a:rPr lang="es-ES" sz="1600" dirty="0">
                <a:solidFill>
                  <a:srgbClr val="5B5B5B"/>
                </a:solidFill>
                <a:latin typeface="Montserrat" pitchFamily="2" charset="77"/>
              </a:rPr>
              <a:t>c) Aprobar y modificar el Reglamento de Funcionamiento del Directorio; </a:t>
            </a:r>
          </a:p>
          <a:p>
            <a:pPr marL="285750" indent="-285750" algn="just">
              <a:lnSpc>
                <a:spcPct val="90000"/>
              </a:lnSpc>
              <a:spcBef>
                <a:spcPct val="0"/>
              </a:spcBef>
              <a:spcAft>
                <a:spcPts val="800"/>
              </a:spcAft>
              <a:buFont typeface="Arial" panose="020B0604020202020204" pitchFamily="34" charset="0"/>
              <a:buChar char="•"/>
            </a:pPr>
            <a:r>
              <a:rPr lang="es-ES" sz="1600" dirty="0">
                <a:solidFill>
                  <a:srgbClr val="5B5B5B"/>
                </a:solidFill>
                <a:latin typeface="Montserrat" pitchFamily="2" charset="77"/>
              </a:rPr>
              <a:t>d) Conocer los planes de mantenimiento, seguridad y reposición de los bienes, elaborados por el OPERADOR, previo informe favorable del Administrador del Contrato; </a:t>
            </a:r>
            <a:endParaRPr lang="es-EC" sz="1600" dirty="0">
              <a:solidFill>
                <a:srgbClr val="5B5B5B"/>
              </a:solidFill>
              <a:latin typeface="Montserrat" pitchFamily="2" charset="77"/>
            </a:endParaRPr>
          </a:p>
          <a:p>
            <a:pPr marL="285750" indent="-285750" algn="just">
              <a:lnSpc>
                <a:spcPct val="90000"/>
              </a:lnSpc>
              <a:spcBef>
                <a:spcPct val="0"/>
              </a:spcBef>
              <a:spcAft>
                <a:spcPts val="800"/>
              </a:spcAft>
              <a:buFont typeface="Arial" panose="020B0604020202020204" pitchFamily="34" charset="0"/>
              <a:buChar char="•"/>
            </a:pPr>
            <a:r>
              <a:rPr lang="es-ES" sz="1600" dirty="0">
                <a:solidFill>
                  <a:srgbClr val="5B5B5B"/>
                </a:solidFill>
                <a:latin typeface="Montserrat" pitchFamily="2" charset="77"/>
              </a:rPr>
              <a:t>e) Conocer sobre los avances de la Operación, Equipamiento, Administración, Comercialización y Mantenimiento del Centro de Convenciones de la ciudad de Quito (CCMQ); </a:t>
            </a:r>
          </a:p>
          <a:p>
            <a:pPr marL="285750" indent="-285750" algn="just">
              <a:lnSpc>
                <a:spcPct val="90000"/>
              </a:lnSpc>
              <a:spcBef>
                <a:spcPct val="0"/>
              </a:spcBef>
              <a:spcAft>
                <a:spcPts val="800"/>
              </a:spcAft>
              <a:buFont typeface="Arial" panose="020B0604020202020204" pitchFamily="34" charset="0"/>
              <a:buChar char="•"/>
            </a:pPr>
            <a:r>
              <a:rPr lang="es-ES" sz="1600" dirty="0">
                <a:solidFill>
                  <a:srgbClr val="5B5B5B"/>
                </a:solidFill>
                <a:latin typeface="Montserrat" pitchFamily="2" charset="77"/>
              </a:rPr>
              <a:t>f) Aprobar la creación de nuevas marcas y distintivos del CCMQ para el cumplimiento del objeto contractual; </a:t>
            </a:r>
          </a:p>
          <a:p>
            <a:pPr marL="285750" indent="-285750" algn="just">
              <a:lnSpc>
                <a:spcPct val="90000"/>
              </a:lnSpc>
              <a:spcBef>
                <a:spcPct val="0"/>
              </a:spcBef>
              <a:spcAft>
                <a:spcPts val="800"/>
              </a:spcAft>
              <a:buFont typeface="Arial" panose="020B0604020202020204" pitchFamily="34" charset="0"/>
              <a:buChar char="•"/>
            </a:pPr>
            <a:r>
              <a:rPr lang="es-ES" sz="1600" dirty="0">
                <a:solidFill>
                  <a:srgbClr val="5B5B5B"/>
                </a:solidFill>
                <a:latin typeface="Montserrat" pitchFamily="2" charset="77"/>
              </a:rPr>
              <a:t>g) Conocer y aprobar el tarifario anual presentado por el OPERADOR; y, </a:t>
            </a:r>
          </a:p>
          <a:p>
            <a:pPr marL="285750" indent="-285750" algn="just">
              <a:lnSpc>
                <a:spcPct val="90000"/>
              </a:lnSpc>
              <a:spcBef>
                <a:spcPct val="0"/>
              </a:spcBef>
              <a:spcAft>
                <a:spcPts val="800"/>
              </a:spcAft>
              <a:buFont typeface="Arial" panose="020B0604020202020204" pitchFamily="34" charset="0"/>
              <a:buChar char="•"/>
            </a:pPr>
            <a:r>
              <a:rPr lang="es-ES" sz="1600" dirty="0">
                <a:solidFill>
                  <a:srgbClr val="5B5B5B"/>
                </a:solidFill>
                <a:latin typeface="Montserrat" pitchFamily="2" charset="77"/>
              </a:rPr>
              <a:t>h) Las demás que le asigne el Contrato y las Bases del Concurso. </a:t>
            </a:r>
          </a:p>
          <a:p>
            <a:pPr lvl="0" algn="just">
              <a:lnSpc>
                <a:spcPct val="107000"/>
              </a:lnSpc>
              <a:spcAft>
                <a:spcPts val="800"/>
              </a:spcAft>
            </a:pPr>
            <a:r>
              <a:rPr lang="es-EC" sz="1600" dirty="0">
                <a:solidFill>
                  <a:srgbClr val="5B5B5B"/>
                </a:solidFill>
                <a:latin typeface="Montserrat" pitchFamily="2" charset="77"/>
              </a:rPr>
              <a:t> </a:t>
            </a:r>
          </a:p>
        </p:txBody>
      </p:sp>
      <p:sp>
        <p:nvSpPr>
          <p:cNvPr id="5" name="Título 1">
            <a:extLst>
              <a:ext uri="{FF2B5EF4-FFF2-40B4-BE49-F238E27FC236}">
                <a16:creationId xmlns:a16="http://schemas.microsoft.com/office/drawing/2014/main" id="{FD7028F1-746F-AD06-300E-5EC7FF7B76AD}"/>
              </a:ext>
            </a:extLst>
          </p:cNvPr>
          <p:cNvSpPr txBox="1">
            <a:spLocks/>
          </p:cNvSpPr>
          <p:nvPr/>
        </p:nvSpPr>
        <p:spPr>
          <a:xfrm>
            <a:off x="809205" y="464105"/>
            <a:ext cx="6810795" cy="8659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b="1" dirty="0">
                <a:solidFill>
                  <a:srgbClr val="223F86"/>
                </a:solidFill>
                <a:latin typeface="Montserrat ExtraBold" pitchFamily="2" charset="77"/>
                <a:ea typeface="HGSMinchoE" panose="02020900000000000000" pitchFamily="18" charset="-128"/>
              </a:rPr>
              <a:t> </a:t>
            </a:r>
            <a:r>
              <a:rPr lang="es-EC" sz="2800" b="1" dirty="0">
                <a:solidFill>
                  <a:srgbClr val="223F86"/>
                </a:solidFill>
                <a:latin typeface="Montserrat ExtraBold" pitchFamily="2" charset="77"/>
                <a:ea typeface="HGSMinchoE" panose="02020900000000000000" pitchFamily="18" charset="-128"/>
              </a:rPr>
              <a:t>Funciones</a:t>
            </a:r>
            <a:endParaRPr lang="es-EC" sz="30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809205" y="837493"/>
            <a:ext cx="9443748" cy="985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b="1" dirty="0">
                <a:solidFill>
                  <a:srgbClr val="75BBE9"/>
                </a:solidFill>
                <a:latin typeface="Montserrat" pitchFamily="2" charset="77"/>
                <a:ea typeface="HGSMinchoE" panose="02020900000000000000" pitchFamily="18" charset="-128"/>
              </a:rPr>
              <a:t> </a:t>
            </a:r>
            <a:r>
              <a:rPr lang="es-EC" sz="2800" b="1" dirty="0">
                <a:solidFill>
                  <a:srgbClr val="75BBE9"/>
                </a:solidFill>
                <a:latin typeface="Montserrat" pitchFamily="2" charset="77"/>
                <a:ea typeface="HGSMinchoE" panose="02020900000000000000" pitchFamily="18" charset="-128"/>
              </a:rPr>
              <a:t>Entre otras atribuciones , las más importantes</a:t>
            </a:r>
            <a:endParaRPr lang="es-EC"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42356210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Texto&#10;&#10;Descripción generada automáticamente">
            <a:extLst>
              <a:ext uri="{FF2B5EF4-FFF2-40B4-BE49-F238E27FC236}">
                <a16:creationId xmlns:a16="http://schemas.microsoft.com/office/drawing/2014/main" id="{41AEABBC-7DAD-CFB1-F3D6-4EC083954FC6}"/>
              </a:ext>
            </a:extLst>
          </p:cNvPr>
          <p:cNvPicPr/>
          <p:nvPr/>
        </p:nvPicPr>
        <p:blipFill rotWithShape="1">
          <a:blip r:embed="rId2">
            <a:extLst>
              <a:ext uri="{28A0092B-C50C-407E-A947-70E740481C1C}">
                <a14:useLocalDpi xmlns:a14="http://schemas.microsoft.com/office/drawing/2010/main" val="0"/>
              </a:ext>
            </a:extLst>
          </a:blip>
          <a:srcRect r="67340"/>
          <a:stretch/>
        </p:blipFill>
        <p:spPr>
          <a:xfrm>
            <a:off x="2467" y="0"/>
            <a:ext cx="3980253"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985684" y="2103437"/>
            <a:ext cx="1022063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sz="2800" b="1" dirty="0">
                <a:solidFill>
                  <a:srgbClr val="223F86"/>
                </a:solidFill>
                <a:latin typeface="Montserrat ExtraBold" pitchFamily="2" charset="77"/>
                <a:ea typeface="HGSMinchoE" panose="02020900000000000000" pitchFamily="18" charset="-128"/>
              </a:rPr>
              <a:t>5. Varios</a:t>
            </a:r>
            <a:endParaRPr lang="es-EC" sz="28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41827733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7982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Texto&#10;&#10;Descripción generada automáticamente">
            <a:extLst>
              <a:ext uri="{FF2B5EF4-FFF2-40B4-BE49-F238E27FC236}">
                <a16:creationId xmlns:a16="http://schemas.microsoft.com/office/drawing/2014/main" id="{41AEABBC-7DAD-CFB1-F3D6-4EC083954FC6}"/>
              </a:ext>
            </a:extLst>
          </p:cNvPr>
          <p:cNvPicPr/>
          <p:nvPr/>
        </p:nvPicPr>
        <p:blipFill rotWithShape="1">
          <a:blip r:embed="rId2">
            <a:extLst>
              <a:ext uri="{28A0092B-C50C-407E-A947-70E740481C1C}">
                <a14:useLocalDpi xmlns:a14="http://schemas.microsoft.com/office/drawing/2010/main" val="0"/>
              </a:ext>
            </a:extLst>
          </a:blip>
          <a:srcRect r="67340"/>
          <a:stretch/>
        </p:blipFill>
        <p:spPr>
          <a:xfrm>
            <a:off x="2467" y="0"/>
            <a:ext cx="3980253"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985684" y="2103437"/>
            <a:ext cx="1022063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1. Conocimiento y aprobación del acta de la sesión ordinaria 004-2023 de 13 de abril de 2023</a:t>
            </a:r>
            <a:endParaRPr lang="es-EC" sz="28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9419228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Texto&#10;&#10;Descripción generada automáticamente">
            <a:extLst>
              <a:ext uri="{FF2B5EF4-FFF2-40B4-BE49-F238E27FC236}">
                <a16:creationId xmlns:a16="http://schemas.microsoft.com/office/drawing/2014/main" id="{41AEABBC-7DAD-CFB1-F3D6-4EC083954FC6}"/>
              </a:ext>
            </a:extLst>
          </p:cNvPr>
          <p:cNvPicPr/>
          <p:nvPr/>
        </p:nvPicPr>
        <p:blipFill rotWithShape="1">
          <a:blip r:embed="rId2">
            <a:extLst>
              <a:ext uri="{28A0092B-C50C-407E-A947-70E740481C1C}">
                <a14:useLocalDpi xmlns:a14="http://schemas.microsoft.com/office/drawing/2010/main" val="0"/>
              </a:ext>
            </a:extLst>
          </a:blip>
          <a:srcRect r="67340"/>
          <a:stretch/>
        </p:blipFill>
        <p:spPr>
          <a:xfrm>
            <a:off x="2467" y="0"/>
            <a:ext cx="3980253"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985684" y="2103437"/>
            <a:ext cx="10220632" cy="1325563"/>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2. Conocimiento informe trimestral de gestión de la ejecución del Contrato, presentado por el Administrador del Contrato y el Consorcio PROSTATUS VITELSA</a:t>
            </a:r>
            <a:endParaRPr lang="es-EC" sz="28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1964856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Marcador de contenido 8" descr="Diagrama&#10;&#10;Descripción generada automáticamente con confianza media">
            <a:extLst>
              <a:ext uri="{FF2B5EF4-FFF2-40B4-BE49-F238E27FC236}">
                <a16:creationId xmlns:a16="http://schemas.microsoft.com/office/drawing/2014/main" id="{0136491A-8B19-7E4C-A154-DB9014534E5E}"/>
              </a:ext>
            </a:extLst>
          </p:cNvPr>
          <p:cNvPicPr>
            <a:picLocks noChangeAspect="1"/>
          </p:cNvPicPr>
          <p:nvPr/>
        </p:nvPicPr>
        <p:blipFill>
          <a:blip r:embed="rId3"/>
          <a:stretch>
            <a:fillRect/>
          </a:stretch>
        </p:blipFill>
        <p:spPr>
          <a:xfrm>
            <a:off x="3878438" y="423377"/>
            <a:ext cx="8432115" cy="5030338"/>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B0C71058-2F3B-58A2-0BFD-624D268CD636}"/>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3" name="CuadroTexto 2">
            <a:extLst>
              <a:ext uri="{FF2B5EF4-FFF2-40B4-BE49-F238E27FC236}">
                <a16:creationId xmlns:a16="http://schemas.microsoft.com/office/drawing/2014/main" id="{EF4D18E3-9169-5859-4281-0CC14372AAAE}"/>
              </a:ext>
            </a:extLst>
          </p:cNvPr>
          <p:cNvSpPr txBox="1"/>
          <p:nvPr/>
        </p:nvSpPr>
        <p:spPr>
          <a:xfrm>
            <a:off x="443397" y="1582340"/>
            <a:ext cx="3799991" cy="3693319"/>
          </a:xfrm>
          <a:prstGeom prst="rect">
            <a:avLst/>
          </a:prstGeom>
          <a:noFill/>
        </p:spPr>
        <p:txBody>
          <a:bodyPr wrap="square" rtlCol="0">
            <a:spAutoFit/>
          </a:bodyPr>
          <a:lstStyle/>
          <a:p>
            <a:pPr marL="285750" indent="-285750" algn="just">
              <a:buFont typeface="Arial" panose="020B0604020202020204" pitchFamily="34" charset="0"/>
              <a:buChar char="•"/>
            </a:pPr>
            <a:r>
              <a:rPr lang="es-MX" dirty="0">
                <a:solidFill>
                  <a:srgbClr val="5B5B5B"/>
                </a:solidFill>
                <a:latin typeface="Montserrat" pitchFamily="2" charset="77"/>
              </a:rPr>
              <a:t>Con fecha 11 de abril del 2019 el  CEES, la  Dirección Metropolitana de Gestión de Bienes Inmuebles Municipio del Distrito Metropolitano de Quito y la  EPMGDT firman la entrega del edificio del “Centro de Convenciones Metropolitano de la Ciudad de Quito”, construido por el Consejo Ecuatoriano de Edificación Sustentable CEES</a:t>
            </a:r>
          </a:p>
        </p:txBody>
      </p:sp>
      <p:sp>
        <p:nvSpPr>
          <p:cNvPr id="4" name="Título 1">
            <a:extLst>
              <a:ext uri="{FF2B5EF4-FFF2-40B4-BE49-F238E27FC236}">
                <a16:creationId xmlns:a16="http://schemas.microsoft.com/office/drawing/2014/main" id="{28510711-A9D0-5661-3231-38C546C15E53}"/>
              </a:ext>
            </a:extLst>
          </p:cNvPr>
          <p:cNvSpPr txBox="1">
            <a:spLocks/>
          </p:cNvSpPr>
          <p:nvPr/>
        </p:nvSpPr>
        <p:spPr>
          <a:xfrm>
            <a:off x="564418" y="1043673"/>
            <a:ext cx="5353303" cy="107733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400" b="1" dirty="0">
                <a:solidFill>
                  <a:srgbClr val="223F86"/>
                </a:solidFill>
                <a:latin typeface="Montserrat ExtraBold" pitchFamily="2" charset="77"/>
                <a:ea typeface="HGSMinchoE" panose="02020900000000000000" pitchFamily="18" charset="-128"/>
              </a:rPr>
              <a:t>CCMQ (FICHA TÉCNICA) </a:t>
            </a:r>
            <a:br>
              <a:rPr lang="es-MX" b="1" dirty="0">
                <a:solidFill>
                  <a:srgbClr val="223F86"/>
                </a:solidFill>
                <a:latin typeface="Montserrat ExtraBold" pitchFamily="2" charset="77"/>
                <a:ea typeface="HGSMinchoE" panose="02020900000000000000" pitchFamily="18" charset="-128"/>
              </a:rPr>
            </a:br>
            <a:endParaRPr lang="es-EC" b="1" dirty="0">
              <a:solidFill>
                <a:srgbClr val="223F86"/>
              </a:solidFill>
              <a:latin typeface="Montserrat ExtraBold" pitchFamily="2" charset="77"/>
              <a:ea typeface="HGSMinchoE" panose="02020900000000000000" pitchFamily="18" charset="-128"/>
            </a:endParaRPr>
          </a:p>
        </p:txBody>
      </p:sp>
      <p:sp>
        <p:nvSpPr>
          <p:cNvPr id="2" name="Título 1">
            <a:extLst>
              <a:ext uri="{FF2B5EF4-FFF2-40B4-BE49-F238E27FC236}">
                <a16:creationId xmlns:a16="http://schemas.microsoft.com/office/drawing/2014/main" id="{F2418EC2-3349-C6B9-4FFD-4215F332BA51}"/>
              </a:ext>
            </a:extLst>
          </p:cNvPr>
          <p:cNvSpPr txBox="1">
            <a:spLocks/>
          </p:cNvSpPr>
          <p:nvPr/>
        </p:nvSpPr>
        <p:spPr>
          <a:xfrm>
            <a:off x="6095999" y="5571798"/>
            <a:ext cx="347789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1800" b="1" dirty="0">
                <a:solidFill>
                  <a:srgbClr val="75BBE9"/>
                </a:solidFill>
                <a:latin typeface="Montserrat" pitchFamily="2" charset="77"/>
                <a:ea typeface="HGSMinchoE" panose="02020900000000000000" pitchFamily="18" charset="-128"/>
              </a:rPr>
              <a:t>Proyecto valorado en </a:t>
            </a:r>
          </a:p>
          <a:p>
            <a:r>
              <a:rPr lang="es-EC" sz="1800" b="1" dirty="0">
                <a:solidFill>
                  <a:srgbClr val="75BBE9"/>
                </a:solidFill>
                <a:latin typeface="Montserrat" pitchFamily="2" charset="77"/>
                <a:ea typeface="HGSMinchoE" panose="02020900000000000000" pitchFamily="18" charset="-128"/>
              </a:rPr>
              <a:t>$ 15´000.000,00 USD</a:t>
            </a:r>
          </a:p>
        </p:txBody>
      </p:sp>
    </p:spTree>
    <p:extLst>
      <p:ext uri="{BB962C8B-B14F-4D97-AF65-F5344CB8AC3E}">
        <p14:creationId xmlns:p14="http://schemas.microsoft.com/office/powerpoint/2010/main" val="1992228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2828AD84-83FA-BC0D-05B6-C4897069440B}"/>
              </a:ext>
            </a:extLst>
          </p:cNvPr>
          <p:cNvPicPr>
            <a:picLocks noChangeAspect="1"/>
          </p:cNvPicPr>
          <p:nvPr/>
        </p:nvPicPr>
        <p:blipFill>
          <a:blip r:embed="rId2"/>
          <a:stretch>
            <a:fillRect/>
          </a:stretch>
        </p:blipFill>
        <p:spPr>
          <a:xfrm>
            <a:off x="3681662" y="1876927"/>
            <a:ext cx="7751949" cy="4292000"/>
          </a:xfrm>
          <a:prstGeom prst="rect">
            <a:avLst/>
          </a:prstGeom>
        </p:spPr>
      </p:pic>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681012" y="585695"/>
            <a:ext cx="6136882" cy="582325"/>
          </a:xfrm>
          <a:prstGeom prst="rect">
            <a:avLst/>
          </a:prstGeom>
        </p:spPr>
        <p:txBody>
          <a:bodyPr vert="horz" lIns="91440" tIns="45720" rIns="91440" bIns="45720" rtlCol="0" anchor="ctr">
            <a:normAutofit fontScale="3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4200" b="1" dirty="0">
                <a:solidFill>
                  <a:srgbClr val="223F86"/>
                </a:solidFill>
                <a:latin typeface="Montserrat ExtraBold" pitchFamily="2" charset="77"/>
                <a:ea typeface="HGSMinchoE" panose="02020900000000000000" pitchFamily="18" charset="-128"/>
              </a:rPr>
              <a:t>RESULTADOS DE LA REVISIÓN DEL CONTRATO ADJUDICADO</a:t>
            </a:r>
            <a:br>
              <a:rPr lang="es-MX" b="1" dirty="0">
                <a:solidFill>
                  <a:srgbClr val="223F86"/>
                </a:solidFill>
                <a:latin typeface="Montserrat ExtraBold" pitchFamily="2" charset="77"/>
                <a:ea typeface="HGSMinchoE" panose="02020900000000000000" pitchFamily="18" charset="-128"/>
              </a:rPr>
            </a:br>
            <a:endParaRPr lang="es-EC" b="1" dirty="0">
              <a:solidFill>
                <a:srgbClr val="223F86"/>
              </a:solidFill>
              <a:latin typeface="Montserrat ExtraBold" pitchFamily="2" charset="77"/>
              <a:ea typeface="HGSMinchoE" panose="02020900000000000000" pitchFamily="18" charset="-128"/>
            </a:endParaRPr>
          </a:p>
        </p:txBody>
      </p:sp>
      <p:graphicFrame>
        <p:nvGraphicFramePr>
          <p:cNvPr id="3" name="Tabla 2">
            <a:extLst>
              <a:ext uri="{FF2B5EF4-FFF2-40B4-BE49-F238E27FC236}">
                <a16:creationId xmlns:a16="http://schemas.microsoft.com/office/drawing/2014/main" id="{96BDC76A-ED90-8302-F8C3-83EB1B2941A5}"/>
              </a:ext>
            </a:extLst>
          </p:cNvPr>
          <p:cNvGraphicFramePr>
            <a:graphicFrameLocks noGrp="1"/>
          </p:cNvGraphicFramePr>
          <p:nvPr>
            <p:extLst>
              <p:ext uri="{D42A27DB-BD31-4B8C-83A1-F6EECF244321}">
                <p14:modId xmlns:p14="http://schemas.microsoft.com/office/powerpoint/2010/main" val="2939232170"/>
              </p:ext>
            </p:extLst>
          </p:nvPr>
        </p:nvGraphicFramePr>
        <p:xfrm>
          <a:off x="160421" y="1183724"/>
          <a:ext cx="6657473" cy="5421332"/>
        </p:xfrm>
        <a:graphic>
          <a:graphicData uri="http://schemas.openxmlformats.org/drawingml/2006/table">
            <a:tbl>
              <a:tblPr firstRow="1" firstCol="1" bandRow="1">
                <a:tableStyleId>{5C22544A-7EE6-4342-B048-85BDC9FD1C3A}</a:tableStyleId>
              </a:tblPr>
              <a:tblGrid>
                <a:gridCol w="2219443">
                  <a:extLst>
                    <a:ext uri="{9D8B030D-6E8A-4147-A177-3AD203B41FA5}">
                      <a16:colId xmlns:a16="http://schemas.microsoft.com/office/drawing/2014/main" val="1842594172"/>
                    </a:ext>
                  </a:extLst>
                </a:gridCol>
                <a:gridCol w="2218587">
                  <a:extLst>
                    <a:ext uri="{9D8B030D-6E8A-4147-A177-3AD203B41FA5}">
                      <a16:colId xmlns:a16="http://schemas.microsoft.com/office/drawing/2014/main" val="3816923199"/>
                    </a:ext>
                  </a:extLst>
                </a:gridCol>
                <a:gridCol w="2219443">
                  <a:extLst>
                    <a:ext uri="{9D8B030D-6E8A-4147-A177-3AD203B41FA5}">
                      <a16:colId xmlns:a16="http://schemas.microsoft.com/office/drawing/2014/main" val="1070726345"/>
                    </a:ext>
                  </a:extLst>
                </a:gridCol>
              </a:tblGrid>
              <a:tr h="404361">
                <a:tc gridSpan="3">
                  <a:txBody>
                    <a:bodyPr/>
                    <a:lstStyle/>
                    <a:p>
                      <a:pPr marL="449580" algn="ctr">
                        <a:spcAft>
                          <a:spcPts val="0"/>
                        </a:spcAft>
                      </a:pPr>
                      <a:r>
                        <a:rPr lang="es-EC" sz="1400">
                          <a:effectLst/>
                        </a:rPr>
                        <a:t>CUADRO COMPARATIVO DE </a:t>
                      </a:r>
                      <a:r>
                        <a:rPr lang="es-419" sz="1400">
                          <a:effectLst/>
                        </a:rPr>
                        <a:t>RESULTADOS SOBRE LA REVISIÓN DEL CONTRATO DE ALIANZA ESTRATÉGICA ADJUDICADO</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1391895743"/>
                  </a:ext>
                </a:extLst>
              </a:tr>
              <a:tr h="202181">
                <a:tc>
                  <a:txBody>
                    <a:bodyPr/>
                    <a:lstStyle/>
                    <a:p>
                      <a:pPr marL="449580" algn="ctr">
                        <a:spcAft>
                          <a:spcPts val="0"/>
                        </a:spcAft>
                      </a:pPr>
                      <a:r>
                        <a:rPr lang="es-EC" sz="1400">
                          <a:effectLst/>
                        </a:rPr>
                        <a:t>PARÁMETRO</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a:txBody>
                    <a:bodyPr/>
                    <a:lstStyle/>
                    <a:p>
                      <a:pPr marL="449580" algn="l">
                        <a:spcAft>
                          <a:spcPts val="0"/>
                        </a:spcAft>
                      </a:pPr>
                      <a:r>
                        <a:rPr lang="es-EC" sz="1400" dirty="0">
                          <a:effectLst/>
                        </a:rPr>
                        <a:t>ANTES</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a:txBody>
                    <a:bodyPr/>
                    <a:lstStyle/>
                    <a:p>
                      <a:pPr marL="449580" algn="ctr">
                        <a:spcAft>
                          <a:spcPts val="0"/>
                        </a:spcAft>
                      </a:pPr>
                      <a:r>
                        <a:rPr lang="es-EC" sz="1400">
                          <a:effectLst/>
                        </a:rPr>
                        <a:t>AHORA</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extLst>
                  <a:ext uri="{0D108BD9-81ED-4DB2-BD59-A6C34878D82A}">
                    <a16:rowId xmlns:a16="http://schemas.microsoft.com/office/drawing/2014/main" val="1030401469"/>
                  </a:ext>
                </a:extLst>
              </a:tr>
              <a:tr h="1415266">
                <a:tc>
                  <a:txBody>
                    <a:bodyPr/>
                    <a:lstStyle/>
                    <a:p>
                      <a:r>
                        <a:rPr lang="es-EC" sz="1400">
                          <a:effectLst/>
                        </a:rPr>
                        <a:t>Valor de pago a Quito Turismo (regalías):</a:t>
                      </a:r>
                      <a:endParaRPr lang="es-EC" sz="1600">
                        <a:effectLst/>
                      </a:endParaRPr>
                    </a:p>
                    <a:p>
                      <a:pPr marL="449580">
                        <a:spcAft>
                          <a:spcPts val="0"/>
                        </a:spcAft>
                      </a:pPr>
                      <a:r>
                        <a:rPr lang="es-EC" sz="1400">
                          <a:effectLst/>
                        </a:rPr>
                        <a:t> </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a:txBody>
                    <a:bodyPr/>
                    <a:lstStyle/>
                    <a:p>
                      <a:pPr marL="449580" algn="l">
                        <a:spcAft>
                          <a:spcPts val="0"/>
                        </a:spcAft>
                      </a:pPr>
                      <a:r>
                        <a:rPr lang="es-EC" sz="1400" dirty="0">
                          <a:effectLst/>
                        </a:rPr>
                        <a:t>6.1% de regalías </a:t>
                      </a:r>
                    </a:p>
                    <a:p>
                      <a:pPr marL="449580" algn="l">
                        <a:spcAft>
                          <a:spcPts val="0"/>
                        </a:spcAft>
                      </a:pPr>
                      <a:r>
                        <a:rPr lang="es-EC" sz="1400" dirty="0">
                          <a:effectLst/>
                        </a:rPr>
                        <a:t>para la EPMGDT</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a:txBody>
                    <a:bodyPr/>
                    <a:lstStyle/>
                    <a:p>
                      <a:pPr marL="449580">
                        <a:spcAft>
                          <a:spcPts val="0"/>
                        </a:spcAft>
                      </a:pPr>
                      <a:r>
                        <a:rPr lang="es-EC" sz="1400">
                          <a:effectLst/>
                        </a:rPr>
                        <a:t>6.9% de regalías para la EPMGDT (a pagarse a partir del 5 de marzo 2024; 2 años período de gracia).</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extLst>
                  <a:ext uri="{0D108BD9-81ED-4DB2-BD59-A6C34878D82A}">
                    <a16:rowId xmlns:a16="http://schemas.microsoft.com/office/drawing/2014/main" val="3726505272"/>
                  </a:ext>
                </a:extLst>
              </a:tr>
              <a:tr h="606543">
                <a:tc>
                  <a:txBody>
                    <a:bodyPr/>
                    <a:lstStyle/>
                    <a:p>
                      <a:r>
                        <a:rPr lang="es-EC" sz="1400">
                          <a:effectLst/>
                        </a:rPr>
                        <a:t>Metraje gratuito para Quito Turismo:</a:t>
                      </a:r>
                      <a:endParaRPr lang="es-EC" sz="1600">
                        <a:effectLst/>
                      </a:endParaRPr>
                    </a:p>
                    <a:p>
                      <a:pPr marL="449580">
                        <a:spcAft>
                          <a:spcPts val="0"/>
                        </a:spcAft>
                      </a:pPr>
                      <a:r>
                        <a:rPr lang="es-EC" sz="1400">
                          <a:effectLst/>
                        </a:rPr>
                        <a:t> </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a:txBody>
                    <a:bodyPr/>
                    <a:lstStyle/>
                    <a:p>
                      <a:pPr marL="449580" algn="l">
                        <a:spcAft>
                          <a:spcPts val="0"/>
                        </a:spcAft>
                      </a:pPr>
                      <a:r>
                        <a:rPr lang="es-EC" sz="1400">
                          <a:effectLst/>
                        </a:rPr>
                        <a:t>30.000 m2</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a:txBody>
                    <a:bodyPr/>
                    <a:lstStyle/>
                    <a:p>
                      <a:pPr marL="449580">
                        <a:spcAft>
                          <a:spcPts val="0"/>
                        </a:spcAft>
                      </a:pPr>
                      <a:r>
                        <a:rPr lang="es-EC" sz="1400">
                          <a:effectLst/>
                        </a:rPr>
                        <a:t>40.000 m2</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extLst>
                  <a:ext uri="{0D108BD9-81ED-4DB2-BD59-A6C34878D82A}">
                    <a16:rowId xmlns:a16="http://schemas.microsoft.com/office/drawing/2014/main" val="3927938048"/>
                  </a:ext>
                </a:extLst>
              </a:tr>
              <a:tr h="1415266">
                <a:tc rowSpan="2">
                  <a:txBody>
                    <a:bodyPr/>
                    <a:lstStyle/>
                    <a:p>
                      <a:r>
                        <a:rPr lang="es-EC" sz="1400">
                          <a:effectLst/>
                        </a:rPr>
                        <a:t> </a:t>
                      </a:r>
                      <a:endParaRPr lang="es-EC" sz="1600">
                        <a:effectLst/>
                      </a:endParaRPr>
                    </a:p>
                    <a:p>
                      <a:r>
                        <a:rPr lang="es-EC" sz="1400">
                          <a:effectLst/>
                        </a:rPr>
                        <a:t> </a:t>
                      </a:r>
                      <a:endParaRPr lang="es-EC" sz="1600">
                        <a:effectLst/>
                      </a:endParaRPr>
                    </a:p>
                    <a:p>
                      <a:r>
                        <a:rPr lang="es-EC" sz="1400">
                          <a:effectLst/>
                        </a:rPr>
                        <a:t> </a:t>
                      </a:r>
                      <a:endParaRPr lang="es-EC" sz="1600">
                        <a:effectLst/>
                      </a:endParaRPr>
                    </a:p>
                    <a:p>
                      <a:r>
                        <a:rPr lang="es-EC" sz="1400">
                          <a:effectLst/>
                        </a:rPr>
                        <a:t>Diagnóstico y puesta a punto:</a:t>
                      </a:r>
                      <a:endParaRPr lang="es-EC" sz="1600">
                        <a:effectLst/>
                      </a:endParaRPr>
                    </a:p>
                    <a:p>
                      <a:pPr marL="449580">
                        <a:spcAft>
                          <a:spcPts val="0"/>
                        </a:spcAft>
                      </a:pPr>
                      <a:r>
                        <a:rPr lang="es-EC" sz="1400">
                          <a:effectLst/>
                        </a:rPr>
                        <a:t> </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rowSpan="2">
                  <a:txBody>
                    <a:bodyPr/>
                    <a:lstStyle/>
                    <a:p>
                      <a:pPr marL="449580" algn="l">
                        <a:spcAft>
                          <a:spcPts val="0"/>
                        </a:spcAft>
                      </a:pPr>
                      <a:r>
                        <a:rPr lang="es-EC" sz="1400" dirty="0">
                          <a:effectLst/>
                        </a:rPr>
                        <a:t> </a:t>
                      </a:r>
                      <a:endParaRPr lang="es-EC" sz="1600" dirty="0">
                        <a:effectLst/>
                      </a:endParaRPr>
                    </a:p>
                    <a:p>
                      <a:pPr marL="449580" algn="l">
                        <a:spcAft>
                          <a:spcPts val="0"/>
                        </a:spcAft>
                      </a:pPr>
                      <a:r>
                        <a:rPr lang="es-EC" sz="1400" dirty="0">
                          <a:effectLst/>
                        </a:rPr>
                        <a:t> </a:t>
                      </a:r>
                      <a:endParaRPr lang="es-EC" sz="1600" dirty="0">
                        <a:effectLst/>
                      </a:endParaRPr>
                    </a:p>
                    <a:p>
                      <a:pPr marL="449580" algn="l">
                        <a:spcAft>
                          <a:spcPts val="0"/>
                        </a:spcAft>
                      </a:pPr>
                      <a:r>
                        <a:rPr lang="es-EC" sz="1400" dirty="0">
                          <a:effectLst/>
                        </a:rPr>
                        <a:t> </a:t>
                      </a:r>
                      <a:endParaRPr lang="es-EC" sz="1600" dirty="0">
                        <a:effectLst/>
                      </a:endParaRPr>
                    </a:p>
                    <a:p>
                      <a:pPr marL="449580" algn="l">
                        <a:spcAft>
                          <a:spcPts val="0"/>
                        </a:spcAft>
                      </a:pPr>
                      <a:r>
                        <a:rPr lang="es-EC" sz="1400" dirty="0">
                          <a:effectLst/>
                        </a:rPr>
                        <a:t>No existía inversión </a:t>
                      </a:r>
                    </a:p>
                    <a:p>
                      <a:pPr marL="449580" algn="l">
                        <a:spcAft>
                          <a:spcPts val="0"/>
                        </a:spcAft>
                      </a:pPr>
                      <a:r>
                        <a:rPr lang="es-EC" sz="1400" dirty="0">
                          <a:effectLst/>
                        </a:rPr>
                        <a:t>de diagnóstico</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tc>
                  <a:txBody>
                    <a:bodyPr/>
                    <a:lstStyle/>
                    <a:p>
                      <a:pPr marL="449580">
                        <a:spcAft>
                          <a:spcPts val="0"/>
                        </a:spcAft>
                      </a:pPr>
                      <a:r>
                        <a:rPr lang="es-EC" sz="1400">
                          <a:effectLst/>
                        </a:rPr>
                        <a:t>Inversión privada inicial de $168.000 USD fuera de los 3 millones de dólares de inversión privada</a:t>
                      </a:r>
                      <a:endParaRPr lang="es-EC" sz="160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extLst>
                  <a:ext uri="{0D108BD9-81ED-4DB2-BD59-A6C34878D82A}">
                    <a16:rowId xmlns:a16="http://schemas.microsoft.com/office/drawing/2014/main" val="2942724915"/>
                  </a:ext>
                </a:extLst>
              </a:tr>
              <a:tr h="1231466">
                <a:tc vMerge="1">
                  <a:txBody>
                    <a:bodyPr/>
                    <a:lstStyle/>
                    <a:p>
                      <a:endParaRPr lang="es-EC"/>
                    </a:p>
                  </a:txBody>
                  <a:tcPr/>
                </a:tc>
                <a:tc vMerge="1">
                  <a:txBody>
                    <a:bodyPr/>
                    <a:lstStyle/>
                    <a:p>
                      <a:endParaRPr lang="es-EC"/>
                    </a:p>
                  </a:txBody>
                  <a:tcPr/>
                </a:tc>
                <a:tc>
                  <a:txBody>
                    <a:bodyPr/>
                    <a:lstStyle/>
                    <a:p>
                      <a:r>
                        <a:rPr lang="es-EC" sz="1400" dirty="0">
                          <a:effectLst/>
                        </a:rPr>
                        <a:t>Inversión privada final (diagnóstico) de $259.415,91 USD fuera de los 3 millones</a:t>
                      </a:r>
                      <a:r>
                        <a:rPr lang="es-EC" sz="1600" dirty="0">
                          <a:effectLst/>
                        </a:rPr>
                        <a:t> </a:t>
                      </a:r>
                      <a:r>
                        <a:rPr lang="es-EC" sz="1400" dirty="0">
                          <a:effectLst/>
                        </a:rPr>
                        <a:t>de dólares de inversión privada</a:t>
                      </a:r>
                      <a:endParaRPr lang="es-EC" sz="1600" dirty="0">
                        <a:effectLst/>
                      </a:endParaRPr>
                    </a:p>
                    <a:p>
                      <a:pPr marL="449580">
                        <a:spcAft>
                          <a:spcPts val="0"/>
                        </a:spcAft>
                      </a:pPr>
                      <a:r>
                        <a:rPr lang="es-EC" sz="1400" dirty="0">
                          <a:effectLst/>
                        </a:rPr>
                        <a:t> </a:t>
                      </a:r>
                      <a:endParaRPr lang="es-EC"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227" marR="68227" marT="0" marB="0"/>
                </a:tc>
                <a:extLst>
                  <a:ext uri="{0D108BD9-81ED-4DB2-BD59-A6C34878D82A}">
                    <a16:rowId xmlns:a16="http://schemas.microsoft.com/office/drawing/2014/main" val="1893953080"/>
                  </a:ext>
                </a:extLst>
              </a:tr>
            </a:tbl>
          </a:graphicData>
        </a:graphic>
      </p:graphicFrame>
    </p:spTree>
    <p:extLst>
      <p:ext uri="{BB962C8B-B14F-4D97-AF65-F5344CB8AC3E}">
        <p14:creationId xmlns:p14="http://schemas.microsoft.com/office/powerpoint/2010/main" val="3967377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DD843A3E-B316-24CA-C105-080668D278D2}"/>
              </a:ext>
            </a:extLst>
          </p:cNvPr>
          <p:cNvPicPr>
            <a:picLocks noChangeAspect="1"/>
          </p:cNvPicPr>
          <p:nvPr/>
        </p:nvPicPr>
        <p:blipFill>
          <a:blip r:embed="rId2"/>
          <a:stretch>
            <a:fillRect/>
          </a:stretch>
        </p:blipFill>
        <p:spPr>
          <a:xfrm>
            <a:off x="6433445" y="1914178"/>
            <a:ext cx="5756087" cy="4320405"/>
          </a:xfrm>
          <a:prstGeom prst="rect">
            <a:avLst/>
          </a:prstGeom>
        </p:spPr>
      </p:pic>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405936" y="162842"/>
            <a:ext cx="876607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1. C</a:t>
            </a:r>
            <a:r>
              <a:rPr lang="es-EC" sz="2800" b="1" dirty="0">
                <a:solidFill>
                  <a:srgbClr val="223F86"/>
                </a:solidFill>
                <a:latin typeface="Montserrat ExtraBold" pitchFamily="2" charset="77"/>
                <a:ea typeface="HGSMinchoE" panose="02020900000000000000" pitchFamily="18" charset="-128"/>
              </a:rPr>
              <a:t>entro de Convenciones Metropolitano de Quito</a:t>
            </a:r>
          </a:p>
        </p:txBody>
      </p:sp>
      <p:sp>
        <p:nvSpPr>
          <p:cNvPr id="5" name="Título 1">
            <a:extLst>
              <a:ext uri="{FF2B5EF4-FFF2-40B4-BE49-F238E27FC236}">
                <a16:creationId xmlns:a16="http://schemas.microsoft.com/office/drawing/2014/main" id="{67D34AB2-134E-74E4-3F6B-2FD603CADD19}"/>
              </a:ext>
            </a:extLst>
          </p:cNvPr>
          <p:cNvSpPr txBox="1">
            <a:spLocks/>
          </p:cNvSpPr>
          <p:nvPr/>
        </p:nvSpPr>
        <p:spPr>
          <a:xfrm>
            <a:off x="1638613" y="341588"/>
            <a:ext cx="16423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800" b="1" dirty="0">
                <a:solidFill>
                  <a:srgbClr val="75BBE9"/>
                </a:solidFill>
                <a:latin typeface="Montserrat" pitchFamily="2" charset="77"/>
                <a:ea typeface="HGSMinchoE" panose="02020900000000000000" pitchFamily="18" charset="-128"/>
              </a:rPr>
              <a:t>CCMQ</a:t>
            </a:r>
            <a:endParaRPr lang="es-EC" b="1" dirty="0">
              <a:solidFill>
                <a:srgbClr val="75BBE9"/>
              </a:solidFill>
              <a:latin typeface="Montserrat" pitchFamily="2" charset="77"/>
              <a:ea typeface="HGSMinchoE" panose="02020900000000000000" pitchFamily="18" charset="-128"/>
            </a:endParaRPr>
          </a:p>
        </p:txBody>
      </p:sp>
      <p:graphicFrame>
        <p:nvGraphicFramePr>
          <p:cNvPr id="22" name="Marcador de contenido 2">
            <a:extLst>
              <a:ext uri="{FF2B5EF4-FFF2-40B4-BE49-F238E27FC236}">
                <a16:creationId xmlns:a16="http://schemas.microsoft.com/office/drawing/2014/main" id="{3DE5CF57-09FB-DE24-4C8D-773708AB059E}"/>
              </a:ext>
            </a:extLst>
          </p:cNvPr>
          <p:cNvGraphicFramePr>
            <a:graphicFrameLocks/>
          </p:cNvGraphicFramePr>
          <p:nvPr/>
        </p:nvGraphicFramePr>
        <p:xfrm>
          <a:off x="157192" y="825623"/>
          <a:ext cx="6658311" cy="540327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23" name="Tabla 22">
            <a:extLst>
              <a:ext uri="{FF2B5EF4-FFF2-40B4-BE49-F238E27FC236}">
                <a16:creationId xmlns:a16="http://schemas.microsoft.com/office/drawing/2014/main" id="{F975140D-96CB-7265-0E08-77BBE38EE373}"/>
              </a:ext>
            </a:extLst>
          </p:cNvPr>
          <p:cNvGraphicFramePr>
            <a:graphicFrameLocks noGrp="1"/>
          </p:cNvGraphicFramePr>
          <p:nvPr/>
        </p:nvGraphicFramePr>
        <p:xfrm>
          <a:off x="157192" y="5436104"/>
          <a:ext cx="5234183" cy="1413307"/>
        </p:xfrm>
        <a:graphic>
          <a:graphicData uri="http://schemas.openxmlformats.org/drawingml/2006/table">
            <a:tbl>
              <a:tblPr>
                <a:tableStyleId>{5C22544A-7EE6-4342-B048-85BDC9FD1C3A}</a:tableStyleId>
              </a:tblPr>
              <a:tblGrid>
                <a:gridCol w="3681540">
                  <a:extLst>
                    <a:ext uri="{9D8B030D-6E8A-4147-A177-3AD203B41FA5}">
                      <a16:colId xmlns:a16="http://schemas.microsoft.com/office/drawing/2014/main" val="268639929"/>
                    </a:ext>
                  </a:extLst>
                </a:gridCol>
                <a:gridCol w="1552643">
                  <a:extLst>
                    <a:ext uri="{9D8B030D-6E8A-4147-A177-3AD203B41FA5}">
                      <a16:colId xmlns:a16="http://schemas.microsoft.com/office/drawing/2014/main" val="1074789244"/>
                    </a:ext>
                  </a:extLst>
                </a:gridCol>
              </a:tblGrid>
              <a:tr h="263049">
                <a:tc gridSpan="2">
                  <a:txBody>
                    <a:bodyPr/>
                    <a:lstStyle/>
                    <a:p>
                      <a:pPr algn="ctr" fontAlgn="b"/>
                      <a:r>
                        <a:rPr lang="es-EC" sz="1600" b="1" u="none" strike="noStrike" dirty="0">
                          <a:effectLst/>
                        </a:rPr>
                        <a:t>RESULTADOS CCMQ 2022 -2023 </a:t>
                      </a:r>
                      <a:r>
                        <a:rPr lang="es-EC" sz="1200" b="1" u="none" strike="noStrike" dirty="0">
                          <a:effectLst/>
                        </a:rPr>
                        <a:t>(Fuente CCMQ)</a:t>
                      </a:r>
                      <a:endParaRPr lang="es-EC" sz="1600" b="1"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es-EC"/>
                    </a:p>
                  </a:txBody>
                  <a:tcPr/>
                </a:tc>
                <a:extLst>
                  <a:ext uri="{0D108BD9-81ED-4DB2-BD59-A6C34878D82A}">
                    <a16:rowId xmlns:a16="http://schemas.microsoft.com/office/drawing/2014/main" val="1765357377"/>
                  </a:ext>
                </a:extLst>
              </a:tr>
              <a:tr h="212034">
                <a:tc>
                  <a:txBody>
                    <a:bodyPr/>
                    <a:lstStyle/>
                    <a:p>
                      <a:pPr algn="l" fontAlgn="b"/>
                      <a:r>
                        <a:rPr lang="es-MX" sz="1400" b="0" u="none" strike="noStrike" dirty="0">
                          <a:effectLst/>
                        </a:rPr>
                        <a:t>TOTAL, VENTAS 2022 Y 2023 CCMQ</a:t>
                      </a:r>
                      <a:endParaRPr lang="es-MX" sz="14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EC" sz="1400" b="1" u="none" strike="noStrike" dirty="0">
                          <a:effectLst/>
                        </a:rPr>
                        <a:t> $2´464.893,05 </a:t>
                      </a:r>
                      <a:endParaRPr lang="es-EC" sz="1400" b="1"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99015207"/>
                  </a:ext>
                </a:extLst>
              </a:tr>
              <a:tr h="268243">
                <a:tc>
                  <a:txBody>
                    <a:bodyPr/>
                    <a:lstStyle/>
                    <a:p>
                      <a:pPr algn="l" fontAlgn="b"/>
                      <a:r>
                        <a:rPr lang="es-MX" sz="1400" b="0" u="none" strike="noStrike" dirty="0">
                          <a:effectLst/>
                        </a:rPr>
                        <a:t>TOTAL, EVENTOS REALIZADOS 2022 Y 2023 CCMQ</a:t>
                      </a:r>
                      <a:endParaRPr lang="es-MX" sz="14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EC" sz="1400" b="1" u="none" strike="noStrike" dirty="0">
                          <a:effectLst/>
                        </a:rPr>
                        <a:t>94</a:t>
                      </a:r>
                      <a:endParaRPr lang="es-EC" sz="1400" b="1"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3518965"/>
                  </a:ext>
                </a:extLst>
              </a:tr>
              <a:tr h="278969">
                <a:tc>
                  <a:txBody>
                    <a:bodyPr/>
                    <a:lstStyle/>
                    <a:p>
                      <a:pPr algn="l" fontAlgn="b"/>
                      <a:r>
                        <a:rPr lang="es-MX" sz="1400" b="0" u="none" strike="noStrike" dirty="0">
                          <a:effectLst/>
                        </a:rPr>
                        <a:t>TOTAL, ASISTENTES A EVENTOS CCMQ 2022 Y 2023</a:t>
                      </a:r>
                      <a:endParaRPr lang="es-MX" sz="14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EC" sz="1400" b="1" u="none" strike="noStrike" dirty="0">
                          <a:effectLst/>
                        </a:rPr>
                        <a:t>274.965</a:t>
                      </a:r>
                      <a:endParaRPr lang="es-EC" sz="1400" b="1"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70426981"/>
                  </a:ext>
                </a:extLst>
              </a:tr>
              <a:tr h="212034">
                <a:tc>
                  <a:txBody>
                    <a:bodyPr/>
                    <a:lstStyle/>
                    <a:p>
                      <a:pPr algn="l" fontAlgn="b"/>
                      <a:r>
                        <a:rPr lang="es-MX" sz="1400" b="0" u="none" strike="noStrike" dirty="0">
                          <a:effectLst/>
                        </a:rPr>
                        <a:t>TOTAL, INVERSIÓN 2022 Y 2023</a:t>
                      </a:r>
                      <a:endParaRPr lang="es-MX" sz="14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EC" sz="1400" b="1" u="none" strike="noStrike" dirty="0">
                          <a:effectLst/>
                        </a:rPr>
                        <a:t>$2.381.714,89</a:t>
                      </a:r>
                      <a:endParaRPr lang="es-EC" sz="1400" b="1"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6047669"/>
                  </a:ext>
                </a:extLst>
              </a:tr>
            </a:tbl>
          </a:graphicData>
        </a:graphic>
      </p:graphicFrame>
    </p:spTree>
    <p:extLst>
      <p:ext uri="{BB962C8B-B14F-4D97-AF65-F5344CB8AC3E}">
        <p14:creationId xmlns:p14="http://schemas.microsoft.com/office/powerpoint/2010/main" val="7490405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7AE90FE1-6FC1-BF82-EBE5-BB48AA2C26BE}"/>
              </a:ext>
            </a:extLst>
          </p:cNvPr>
          <p:cNvPicPr>
            <a:picLocks noChangeAspect="1"/>
          </p:cNvPicPr>
          <p:nvPr/>
        </p:nvPicPr>
        <p:blipFill>
          <a:blip r:embed="rId2"/>
          <a:stretch>
            <a:fillRect/>
          </a:stretch>
        </p:blipFill>
        <p:spPr>
          <a:xfrm>
            <a:off x="5496084" y="1656609"/>
            <a:ext cx="6815919" cy="3773751"/>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829110" y="358120"/>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Eventos nacionales e internacionales</a:t>
            </a:r>
            <a:endParaRPr lang="es-EC" sz="36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826642" y="798905"/>
            <a:ext cx="669200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000" b="1" dirty="0">
                <a:solidFill>
                  <a:srgbClr val="75BBE9"/>
                </a:solidFill>
                <a:latin typeface="Montserrat" pitchFamily="2" charset="77"/>
                <a:ea typeface="HGSMinchoE" panose="02020900000000000000" pitchFamily="18" charset="-128"/>
              </a:rPr>
              <a:t>Centro de Convenciones Metropolitano de Quito</a:t>
            </a: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4">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pic>
        <p:nvPicPr>
          <p:cNvPr id="12" name="Imagen 11">
            <a:extLst>
              <a:ext uri="{FF2B5EF4-FFF2-40B4-BE49-F238E27FC236}">
                <a16:creationId xmlns:a16="http://schemas.microsoft.com/office/drawing/2014/main" id="{403E8159-7FA9-7B6C-C4A4-64F57EDF3A40}"/>
              </a:ext>
            </a:extLst>
          </p:cNvPr>
          <p:cNvPicPr>
            <a:picLocks noChangeAspect="1"/>
          </p:cNvPicPr>
          <p:nvPr/>
        </p:nvPicPr>
        <p:blipFill>
          <a:blip r:embed="rId5"/>
          <a:stretch>
            <a:fillRect/>
          </a:stretch>
        </p:blipFill>
        <p:spPr>
          <a:xfrm>
            <a:off x="1473293" y="1695208"/>
            <a:ext cx="2743583" cy="3467584"/>
          </a:xfrm>
          <a:prstGeom prst="rect">
            <a:avLst/>
          </a:prstGeom>
        </p:spPr>
      </p:pic>
      <p:sp>
        <p:nvSpPr>
          <p:cNvPr id="4" name="CuadroTexto 3">
            <a:extLst>
              <a:ext uri="{FF2B5EF4-FFF2-40B4-BE49-F238E27FC236}">
                <a16:creationId xmlns:a16="http://schemas.microsoft.com/office/drawing/2014/main" id="{5619E68F-72CF-5593-B519-1887961AE7F1}"/>
              </a:ext>
            </a:extLst>
          </p:cNvPr>
          <p:cNvSpPr txBox="1"/>
          <p:nvPr/>
        </p:nvSpPr>
        <p:spPr>
          <a:xfrm>
            <a:off x="6431082" y="6059799"/>
            <a:ext cx="6236406" cy="646331"/>
          </a:xfrm>
          <a:prstGeom prst="rect">
            <a:avLst/>
          </a:prstGeom>
          <a:noFill/>
        </p:spPr>
        <p:txBody>
          <a:bodyPr wrap="square" rtlCol="0">
            <a:spAutoFit/>
          </a:bodyPr>
          <a:lstStyle/>
          <a:p>
            <a:pPr marL="285750" indent="-285750">
              <a:buFont typeface="Arial" panose="020B0604020202020204" pitchFamily="34" charset="0"/>
              <a:buChar char="•"/>
            </a:pPr>
            <a:r>
              <a:rPr lang="es-MX" dirty="0">
                <a:solidFill>
                  <a:srgbClr val="5B5B5B"/>
                </a:solidFill>
                <a:latin typeface="Montserrat" pitchFamily="2" charset="77"/>
              </a:rPr>
              <a:t>Destacados: ExpoMinas, Oil&amp;Power, ExpoFlor AutoMundo, Smart City </a:t>
            </a:r>
          </a:p>
        </p:txBody>
      </p:sp>
    </p:spTree>
    <p:extLst>
      <p:ext uri="{BB962C8B-B14F-4D97-AF65-F5344CB8AC3E}">
        <p14:creationId xmlns:p14="http://schemas.microsoft.com/office/powerpoint/2010/main" val="211662868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TotalTime>
  <Words>2478</Words>
  <Application>Microsoft Office PowerPoint</Application>
  <PresentationFormat>Panorámica</PresentationFormat>
  <Paragraphs>530</Paragraphs>
  <Slides>34</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34</vt:i4>
      </vt:variant>
    </vt:vector>
  </HeadingPairs>
  <TitlesOfParts>
    <vt:vector size="40" baseType="lpstr">
      <vt:lpstr>Arial</vt:lpstr>
      <vt:lpstr>Calibri</vt:lpstr>
      <vt:lpstr>Calibri Light</vt:lpstr>
      <vt:lpstr>Montserrat</vt:lpstr>
      <vt:lpstr>Montserrat ExtraBold</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Edu Guamialamá Ruano</dc:creator>
  <cp:lastModifiedBy>María José Rosero</cp:lastModifiedBy>
  <cp:revision>74</cp:revision>
  <dcterms:created xsi:type="dcterms:W3CDTF">2023-05-18T18:00:48Z</dcterms:created>
  <dcterms:modified xsi:type="dcterms:W3CDTF">2023-09-08T18:10:16Z</dcterms:modified>
</cp:coreProperties>
</file>