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303" r:id="rId3"/>
    <p:sldId id="304" r:id="rId4"/>
    <p:sldId id="264" r:id="rId5"/>
  </p:sldIdLst>
  <p:sldSz cx="12192000" cy="6858000"/>
  <p:notesSz cx="7023100" cy="9309100"/>
  <p:defaultTextStyle>
    <a:defPPr>
      <a:defRPr lang="es-EC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353" autoAdjust="0"/>
    <p:restoredTop sz="94668" autoAdjust="0"/>
  </p:normalViewPr>
  <p:slideViewPr>
    <p:cSldViewPr snapToGrid="0">
      <p:cViewPr varScale="1">
        <p:scale>
          <a:sx n="86" d="100"/>
          <a:sy n="86" d="100"/>
        </p:scale>
        <p:origin x="451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7072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978132" y="0"/>
            <a:ext cx="3043343" cy="467072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6C398B3A-3ED3-4ACB-8FEE-A8751ED8A2E9}" type="datetimeFigureOut">
              <a:rPr lang="es-EC" smtClean="0"/>
              <a:t>20/7/2023</a:t>
            </a:fld>
            <a:endParaRPr lang="es-EC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719138" y="1163638"/>
            <a:ext cx="5584825" cy="31416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24" tIns="46662" rIns="93324" bIns="46662" rtlCol="0" anchor="ctr"/>
          <a:lstStyle/>
          <a:p>
            <a:endParaRPr lang="es-EC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702310" y="4480004"/>
            <a:ext cx="5618480" cy="3665458"/>
          </a:xfrm>
          <a:prstGeom prst="rect">
            <a:avLst/>
          </a:prstGeom>
        </p:spPr>
        <p:txBody>
          <a:bodyPr vert="horz" lIns="93324" tIns="46662" rIns="93324" bIns="46662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842030"/>
            <a:ext cx="3043343" cy="467071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s-EC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978132" y="8842030"/>
            <a:ext cx="3043343" cy="467071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1D01A269-8D95-4CA4-87A2-82EFA277F90F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960525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55CE844-794C-675D-048B-2DCE6CBBA0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B7350772-D8EB-5FA9-1C6B-F1FB727D25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84D2071-F9F6-2B73-3DD4-EAA13B6645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80A-96E3-4720-B3A1-C6037A66C228}" type="datetimeFigureOut">
              <a:rPr lang="es-EC" smtClean="0"/>
              <a:t>20/7/2023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614713B-66FD-BED9-CA8D-709A8236CA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49FFBD7-B0C9-FD5B-7C53-6FD421BC89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7942378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705E7E7-242A-8F82-3D2D-EDCCDA2E68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E05EC412-1960-287B-31C8-6AD6AA86CE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6095B17-91E1-775E-5D30-C57C135597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80A-96E3-4720-B3A1-C6037A66C228}" type="datetimeFigureOut">
              <a:rPr lang="es-EC" smtClean="0"/>
              <a:t>20/7/2023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A2176E4-1D61-1CD5-4855-E6393D2902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825922D-2DB6-2261-47D8-649E338262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9313951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86AA0370-F0E9-7FDD-0328-10246D84FE5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25604AC3-1526-B810-3F12-45770D6271B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00DCB32-C8AC-4A0A-C9A3-C0563A0F5F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80A-96E3-4720-B3A1-C6037A66C228}" type="datetimeFigureOut">
              <a:rPr lang="es-EC" smtClean="0"/>
              <a:t>20/7/2023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59D39A5-4254-8969-3549-B4F8CB8177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83473F1-F590-9C0E-C704-18BC23751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118127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EFF5FD9-7232-767D-0CD7-FF472C0609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34C1B7A-4A80-E34F-D60A-611371A2D7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80B60AF-AA51-60BA-93B6-8A1B5C349A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80A-96E3-4720-B3A1-C6037A66C228}" type="datetimeFigureOut">
              <a:rPr lang="es-EC" smtClean="0"/>
              <a:t>20/7/2023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B47ABD7-CB38-5C86-6E64-00376F51A3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B55B922-8746-7CE0-E68B-F3FF0EBCB9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9035196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7D1A54C-396F-DB97-94A1-A89667433B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E2BB7FB-62A0-3CE9-89D2-E8960A2730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E330A63-E8F2-58D0-439E-37CE3049EE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80A-96E3-4720-B3A1-C6037A66C228}" type="datetimeFigureOut">
              <a:rPr lang="es-EC" smtClean="0"/>
              <a:t>20/7/2023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7C8FEE0-9931-1583-58AC-FAC24D6C5B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A47D9A4-C5D5-B098-5C2D-86AA1328E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07560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D2518E2-EB36-3F1D-D1A0-56BFD9890B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9B58A56-73BF-8887-920D-F38159F4A87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53B51362-BF7F-F266-9C6D-1BFCEE1EBC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2B23FB7-CB89-00B3-333A-9E2CF81000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80A-96E3-4720-B3A1-C6037A66C228}" type="datetimeFigureOut">
              <a:rPr lang="es-EC" smtClean="0"/>
              <a:t>20/7/2023</a:t>
            </a:fld>
            <a:endParaRPr lang="es-EC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CAB5E6D-C9B9-2542-7C09-4A155B1267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4665374-39FD-6853-B2BA-8B65C0E006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2085777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8CD743B-A0C8-B664-3022-B8D06AE7B5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3031D7E-DEF1-A909-CD8D-B07A4D1AD2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0F9C917C-771F-D343-FCD6-7414626403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901081C0-5E47-CE40-2E2A-5E90A789DA1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E5D49586-0984-33F9-178E-2D10EEFEA45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01FB2184-CDD6-C598-C641-3529195081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80A-96E3-4720-B3A1-C6037A66C228}" type="datetimeFigureOut">
              <a:rPr lang="es-EC" smtClean="0"/>
              <a:t>20/7/2023</a:t>
            </a:fld>
            <a:endParaRPr lang="es-EC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6F55DD4B-BE41-53B1-EF9A-2E868A5E8F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CA0F1FD6-4278-2830-C165-0C4CFDCE9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743618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C2B2EFF-8DE5-2518-781F-B4260F931D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3C585A29-4471-8962-A953-52636955B0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80A-96E3-4720-B3A1-C6037A66C228}" type="datetimeFigureOut">
              <a:rPr lang="es-EC" smtClean="0"/>
              <a:t>20/7/2023</a:t>
            </a:fld>
            <a:endParaRPr lang="es-EC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5E2AB068-3128-08DC-CEE2-8195C62A1F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5DAD2A4-0B31-B7F5-CFA2-8A0EDCAF2C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2226246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B462329A-39B6-F045-74C0-92213F4846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80A-96E3-4720-B3A1-C6037A66C228}" type="datetimeFigureOut">
              <a:rPr lang="es-EC" smtClean="0"/>
              <a:t>20/7/2023</a:t>
            </a:fld>
            <a:endParaRPr lang="es-EC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68E9E15-479E-8E17-5C28-02358E73B9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C54CE9C3-50CB-B424-4427-BF8B33CCDD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37166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C2EC735-C782-2742-6EB7-5A72D51AF5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FEC62AE-B268-0D2B-F83B-5887363372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D430D489-D391-EC02-05FA-976038B288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815AF6B-A83C-B89C-0315-3B7A3ED8FB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80A-96E3-4720-B3A1-C6037A66C228}" type="datetimeFigureOut">
              <a:rPr lang="es-EC" smtClean="0"/>
              <a:t>20/7/2023</a:t>
            </a:fld>
            <a:endParaRPr lang="es-EC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6BBA8E8-3CFE-0B4D-29DC-BB3C28DD6F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B24566F-AAD2-EB0D-23A4-49E743282E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1481745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001D6BF-39C9-06F7-4624-68838F2B86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AAA67086-8367-29B3-EA42-8597081298C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C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E80169BE-F74F-C45B-1CE2-39F8E7E26A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DA9B500-60E0-41FB-BC25-DB39BBDADD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80A-96E3-4720-B3A1-C6037A66C228}" type="datetimeFigureOut">
              <a:rPr lang="es-EC" smtClean="0"/>
              <a:t>20/7/2023</a:t>
            </a:fld>
            <a:endParaRPr lang="es-EC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6D3B122-01A6-697A-D687-2D845D62A3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B76DCF9-DEE6-07C4-BDA5-8BAC00C75F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4801717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7097A0FC-4943-3B72-8343-3B40898D64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187F185-A608-9573-8745-CC1544575D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56E003B-3856-3C6E-F48F-083380036FD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C9580A-96E3-4720-B3A1-C6037A66C228}" type="datetimeFigureOut">
              <a:rPr lang="es-EC" smtClean="0"/>
              <a:t>20/7/2023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75FABB6-C43F-9AFC-3BC6-F9DE8AAB67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2C84E08-A39F-C895-5808-69802A358F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9217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C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84021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15EBB36-5E39-73CE-4C32-EFE4BB05846B}"/>
              </a:ext>
            </a:extLst>
          </p:cNvPr>
          <p:cNvSpPr txBox="1">
            <a:spLocks/>
          </p:cNvSpPr>
          <p:nvPr/>
        </p:nvSpPr>
        <p:spPr>
          <a:xfrm>
            <a:off x="681012" y="585695"/>
            <a:ext cx="6136882" cy="5823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4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br>
              <a:rPr lang="es-MX" b="1" dirty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</a:br>
            <a:endParaRPr lang="es-EC" b="1" dirty="0">
              <a:solidFill>
                <a:srgbClr val="223F86"/>
              </a:solidFill>
              <a:latin typeface="Montserrat ExtraBold" pitchFamily="2" charset="77"/>
              <a:ea typeface="HGSMinchoE" panose="02020900000000000000" pitchFamily="18" charset="-128"/>
            </a:endParaRPr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595AD1C9-592F-E96F-E63D-99C0F8BCB4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1585098"/>
              </p:ext>
            </p:extLst>
          </p:nvPr>
        </p:nvGraphicFramePr>
        <p:xfrm>
          <a:off x="870886" y="1402064"/>
          <a:ext cx="10450227" cy="1546545"/>
        </p:xfrm>
        <a:graphic>
          <a:graphicData uri="http://schemas.openxmlformats.org/drawingml/2006/table">
            <a:tbl>
              <a:tblPr firstRow="1" firstCol="1" bandRow="1"/>
              <a:tblGrid>
                <a:gridCol w="1829385">
                  <a:extLst>
                    <a:ext uri="{9D8B030D-6E8A-4147-A177-3AD203B41FA5}">
                      <a16:colId xmlns:a16="http://schemas.microsoft.com/office/drawing/2014/main" val="2625347955"/>
                    </a:ext>
                  </a:extLst>
                </a:gridCol>
                <a:gridCol w="4531163">
                  <a:extLst>
                    <a:ext uri="{9D8B030D-6E8A-4147-A177-3AD203B41FA5}">
                      <a16:colId xmlns:a16="http://schemas.microsoft.com/office/drawing/2014/main" val="2305962687"/>
                    </a:ext>
                  </a:extLst>
                </a:gridCol>
                <a:gridCol w="1817488">
                  <a:extLst>
                    <a:ext uri="{9D8B030D-6E8A-4147-A177-3AD203B41FA5}">
                      <a16:colId xmlns:a16="http://schemas.microsoft.com/office/drawing/2014/main" val="1599710305"/>
                    </a:ext>
                  </a:extLst>
                </a:gridCol>
                <a:gridCol w="2272191">
                  <a:extLst>
                    <a:ext uri="{9D8B030D-6E8A-4147-A177-3AD203B41FA5}">
                      <a16:colId xmlns:a16="http://schemas.microsoft.com/office/drawing/2014/main" val="2028294007"/>
                    </a:ext>
                  </a:extLst>
                </a:gridCol>
              </a:tblGrid>
              <a:tr h="499144">
                <a:tc>
                  <a:txBody>
                    <a:bodyPr/>
                    <a:lstStyle/>
                    <a:p>
                      <a:pPr algn="ctr"/>
                      <a:r>
                        <a:rPr lang="es-EC" sz="1200" b="1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Fuente de financiamiento</a:t>
                      </a:r>
                      <a:endParaRPr lang="es-419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2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419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EC" sz="1200" b="1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Descripción</a:t>
                      </a:r>
                      <a:endParaRPr lang="es-419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2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 </a:t>
                      </a:r>
                      <a:endParaRPr lang="es-419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es-EC" sz="1200" b="1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Asignación Inicial</a:t>
                      </a:r>
                      <a:endParaRPr lang="es-419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200" b="1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Representación en Porcentaje %</a:t>
                      </a:r>
                      <a:endParaRPr lang="es-419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9037392"/>
                  </a:ext>
                </a:extLst>
              </a:tr>
              <a:tr h="308708">
                <a:tc>
                  <a:txBody>
                    <a:bodyPr/>
                    <a:lstStyle/>
                    <a:p>
                      <a:pPr algn="ctr"/>
                      <a:r>
                        <a:rPr lang="es-EC" sz="1200" b="1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</a:t>
                      </a:r>
                      <a:endParaRPr lang="es-419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C" sz="12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SECTOR TURISTICO Y HOTELERO</a:t>
                      </a:r>
                      <a:endParaRPr lang="es-419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834.678,64</a:t>
                      </a:r>
                      <a:endParaRPr lang="es-419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15,30%</a:t>
                      </a:r>
                      <a:endParaRPr lang="es-419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5649167"/>
                  </a:ext>
                </a:extLst>
              </a:tr>
              <a:tr h="192441">
                <a:tc>
                  <a:txBody>
                    <a:bodyPr/>
                    <a:lstStyle/>
                    <a:p>
                      <a:pPr algn="ctr"/>
                      <a:r>
                        <a:rPr lang="es-EC" sz="1200" b="1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</a:t>
                      </a:r>
                      <a:endParaRPr lang="es-419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C" sz="12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ENTIDADES DEL GOBIERNO SECCIONAL</a:t>
                      </a:r>
                      <a:endParaRPr lang="es-419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3.475.000,00</a:t>
                      </a:r>
                      <a:endParaRPr lang="es-419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63,68%</a:t>
                      </a:r>
                      <a:endParaRPr lang="es-419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8599897"/>
                  </a:ext>
                </a:extLst>
              </a:tr>
              <a:tr h="317728">
                <a:tc>
                  <a:txBody>
                    <a:bodyPr/>
                    <a:lstStyle/>
                    <a:p>
                      <a:pPr algn="ctr"/>
                      <a:r>
                        <a:rPr lang="es-EC" sz="1200" b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9</a:t>
                      </a:r>
                      <a:endParaRPr lang="es-419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C" sz="12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OTROS INGRESOS</a:t>
                      </a:r>
                      <a:endParaRPr lang="es-419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1.147.257,18</a:t>
                      </a:r>
                      <a:endParaRPr lang="es-419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21,02%</a:t>
                      </a:r>
                      <a:endParaRPr lang="es-419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9253463"/>
                  </a:ext>
                </a:extLst>
              </a:tr>
              <a:tr h="228524">
                <a:tc gridSpan="2">
                  <a:txBody>
                    <a:bodyPr/>
                    <a:lstStyle/>
                    <a:p>
                      <a:pPr algn="ctr"/>
                      <a:r>
                        <a:rPr lang="es-EC" sz="1200" b="1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Total Ingresos</a:t>
                      </a:r>
                      <a:endParaRPr lang="es-419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419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5.456.935,82</a:t>
                      </a:r>
                      <a:endParaRPr lang="es-419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100,00%</a:t>
                      </a:r>
                      <a:endParaRPr lang="es-419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9831993"/>
                  </a:ext>
                </a:extLst>
              </a:tr>
            </a:tbl>
          </a:graphicData>
        </a:graphic>
      </p:graphicFrame>
      <p:sp>
        <p:nvSpPr>
          <p:cNvPr id="6" name="CuadroTexto 5">
            <a:extLst>
              <a:ext uri="{FF2B5EF4-FFF2-40B4-BE49-F238E27FC236}">
                <a16:creationId xmlns:a16="http://schemas.microsoft.com/office/drawing/2014/main" id="{D108FFCC-8D50-5691-BF37-97247AB0BBCA}"/>
              </a:ext>
            </a:extLst>
          </p:cNvPr>
          <p:cNvSpPr txBox="1"/>
          <p:nvPr/>
        </p:nvSpPr>
        <p:spPr>
          <a:xfrm>
            <a:off x="880381" y="3216730"/>
            <a:ext cx="11032885" cy="4245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</a:pPr>
            <a:r>
              <a:rPr lang="es-EC" sz="2000" b="1" dirty="0">
                <a:latin typeface="Montserrat" pitchFamily="2" charset="0"/>
              </a:rPr>
              <a:t>Presupuesto de Gastos Distribución Tasa de Facilidades y Servicios Turísticos </a:t>
            </a:r>
            <a:endParaRPr lang="es-MX" sz="2000" b="1" dirty="0"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  <p:graphicFrame>
        <p:nvGraphicFramePr>
          <p:cNvPr id="8" name="Tabla 7">
            <a:extLst>
              <a:ext uri="{FF2B5EF4-FFF2-40B4-BE49-F238E27FC236}">
                <a16:creationId xmlns:a16="http://schemas.microsoft.com/office/drawing/2014/main" id="{3C91B9A1-B5B0-05D0-662A-B92EDD6D04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8131044"/>
              </p:ext>
            </p:extLst>
          </p:nvPr>
        </p:nvGraphicFramePr>
        <p:xfrm>
          <a:off x="2613328" y="3909391"/>
          <a:ext cx="7566989" cy="2586596"/>
        </p:xfrm>
        <a:graphic>
          <a:graphicData uri="http://schemas.openxmlformats.org/drawingml/2006/table">
            <a:tbl>
              <a:tblPr firstRow="1" firstCol="1" bandRow="1"/>
              <a:tblGrid>
                <a:gridCol w="1428843">
                  <a:extLst>
                    <a:ext uri="{9D8B030D-6E8A-4147-A177-3AD203B41FA5}">
                      <a16:colId xmlns:a16="http://schemas.microsoft.com/office/drawing/2014/main" val="3982994386"/>
                    </a:ext>
                  </a:extLst>
                </a:gridCol>
                <a:gridCol w="3289995">
                  <a:extLst>
                    <a:ext uri="{9D8B030D-6E8A-4147-A177-3AD203B41FA5}">
                      <a16:colId xmlns:a16="http://schemas.microsoft.com/office/drawing/2014/main" val="1165803723"/>
                    </a:ext>
                  </a:extLst>
                </a:gridCol>
                <a:gridCol w="1428843">
                  <a:extLst>
                    <a:ext uri="{9D8B030D-6E8A-4147-A177-3AD203B41FA5}">
                      <a16:colId xmlns:a16="http://schemas.microsoft.com/office/drawing/2014/main" val="1412821433"/>
                    </a:ext>
                  </a:extLst>
                </a:gridCol>
                <a:gridCol w="1419308">
                  <a:extLst>
                    <a:ext uri="{9D8B030D-6E8A-4147-A177-3AD203B41FA5}">
                      <a16:colId xmlns:a16="http://schemas.microsoft.com/office/drawing/2014/main" val="1482786197"/>
                    </a:ext>
                  </a:extLst>
                </a:gridCol>
              </a:tblGrid>
              <a:tr h="246382">
                <a:tc rowSpan="2">
                  <a:txBody>
                    <a:bodyPr/>
                    <a:lstStyle/>
                    <a:p>
                      <a:pPr algn="ctr"/>
                      <a:endParaRPr lang="es-EC" sz="1400" b="1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  <a:p>
                      <a:pPr algn="ctr"/>
                      <a:r>
                        <a:rPr lang="es-EC" sz="1400" b="1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Programa</a:t>
                      </a:r>
                      <a:endParaRPr lang="es-419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s-EC" sz="1400" b="1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  <a:p>
                      <a:pPr algn="ctr"/>
                      <a:r>
                        <a:rPr lang="es-EC" sz="1400" b="1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Descripción</a:t>
                      </a:r>
                      <a:endParaRPr lang="es-419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EC" sz="1400" b="1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FUENTE 1 </a:t>
                      </a:r>
                      <a:endParaRPr lang="es-419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419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92049351"/>
                  </a:ext>
                </a:extLst>
              </a:tr>
              <a:tr h="222324">
                <a:tc vMerge="1">
                  <a:txBody>
                    <a:bodyPr/>
                    <a:lstStyle/>
                    <a:p>
                      <a:endParaRPr lang="es-419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419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400" b="1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Codificado</a:t>
                      </a:r>
                      <a:endParaRPr lang="es-419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C" sz="1400" b="1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Porcentaje</a:t>
                      </a:r>
                      <a:endParaRPr lang="es-419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7582084"/>
                  </a:ext>
                </a:extLst>
              </a:tr>
              <a:tr h="423910">
                <a:tc>
                  <a:txBody>
                    <a:bodyPr/>
                    <a:lstStyle/>
                    <a:p>
                      <a:pPr algn="ctr"/>
                      <a:r>
                        <a:rPr lang="es-EC" sz="1200" b="1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</a:t>
                      </a:r>
                      <a:endParaRPr lang="es-419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C" sz="12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COMERCIALIZACION Y ALIANZAS ESTRATEGICAS</a:t>
                      </a:r>
                      <a:endParaRPr lang="es-419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0.00</a:t>
                      </a:r>
                      <a:endParaRPr lang="es-419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0.00%</a:t>
                      </a:r>
                      <a:endParaRPr lang="es-419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9413582"/>
                  </a:ext>
                </a:extLst>
              </a:tr>
              <a:tr h="208222">
                <a:tc>
                  <a:txBody>
                    <a:bodyPr/>
                    <a:lstStyle/>
                    <a:p>
                      <a:pPr algn="ctr"/>
                      <a:r>
                        <a:rPr lang="es-EC" sz="1200" b="1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</a:t>
                      </a:r>
                      <a:endParaRPr lang="es-419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C" sz="12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MERCADEO</a:t>
                      </a:r>
                      <a:endParaRPr lang="es-419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459,073.25</a:t>
                      </a:r>
                      <a:endParaRPr lang="es-419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55.00%</a:t>
                      </a:r>
                      <a:endParaRPr lang="es-419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9698377"/>
                  </a:ext>
                </a:extLst>
              </a:tr>
              <a:tr h="208222">
                <a:tc>
                  <a:txBody>
                    <a:bodyPr/>
                    <a:lstStyle/>
                    <a:p>
                      <a:pPr algn="ctr"/>
                      <a:r>
                        <a:rPr lang="es-EC" sz="1200" b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3</a:t>
                      </a:r>
                      <a:endParaRPr lang="es-419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C" sz="12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INDUSTRIA DE REUNIONES MICE RICE</a:t>
                      </a:r>
                      <a:endParaRPr lang="es-419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166,935.73</a:t>
                      </a:r>
                      <a:endParaRPr lang="es-419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20.00%</a:t>
                      </a:r>
                      <a:endParaRPr lang="es-419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4411131"/>
                  </a:ext>
                </a:extLst>
              </a:tr>
              <a:tr h="208222">
                <a:tc>
                  <a:txBody>
                    <a:bodyPr/>
                    <a:lstStyle/>
                    <a:p>
                      <a:pPr algn="ctr"/>
                      <a:r>
                        <a:rPr lang="es-EC" sz="1200" b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4</a:t>
                      </a:r>
                      <a:endParaRPr lang="es-419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C" sz="12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COMUNICACION</a:t>
                      </a:r>
                      <a:endParaRPr lang="es-419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0.00</a:t>
                      </a:r>
                      <a:endParaRPr lang="es-419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0.00%</a:t>
                      </a:r>
                      <a:endParaRPr lang="es-419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8765740"/>
                  </a:ext>
                </a:extLst>
              </a:tr>
              <a:tr h="208222">
                <a:tc>
                  <a:txBody>
                    <a:bodyPr/>
                    <a:lstStyle/>
                    <a:p>
                      <a:pPr algn="ctr"/>
                      <a:r>
                        <a:rPr lang="es-EC" sz="1200" b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5</a:t>
                      </a:r>
                      <a:endParaRPr lang="es-419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C" sz="12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INTELIGENCIA DE MERCADOS</a:t>
                      </a:r>
                      <a:endParaRPr lang="es-419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0.00</a:t>
                      </a:r>
                      <a:endParaRPr lang="es-419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0.00%</a:t>
                      </a:r>
                      <a:endParaRPr lang="es-419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5466329"/>
                  </a:ext>
                </a:extLst>
              </a:tr>
              <a:tr h="208222">
                <a:tc>
                  <a:txBody>
                    <a:bodyPr/>
                    <a:lstStyle/>
                    <a:p>
                      <a:pPr algn="ctr"/>
                      <a:r>
                        <a:rPr lang="es-EC" sz="1200" b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6</a:t>
                      </a:r>
                      <a:endParaRPr lang="es-419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C" sz="12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DESARROLLO</a:t>
                      </a:r>
                      <a:endParaRPr lang="es-419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104,334.83</a:t>
                      </a:r>
                      <a:endParaRPr lang="es-419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12.50%</a:t>
                      </a:r>
                      <a:endParaRPr lang="es-419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3127851"/>
                  </a:ext>
                </a:extLst>
              </a:tr>
              <a:tr h="208222">
                <a:tc>
                  <a:txBody>
                    <a:bodyPr/>
                    <a:lstStyle/>
                    <a:p>
                      <a:pPr algn="ctr"/>
                      <a:r>
                        <a:rPr lang="es-EC" sz="1200" b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7</a:t>
                      </a:r>
                      <a:endParaRPr lang="es-419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C" sz="12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CALIDAD</a:t>
                      </a:r>
                      <a:endParaRPr lang="es-419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104,334.83</a:t>
                      </a:r>
                      <a:endParaRPr lang="es-419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12.50%</a:t>
                      </a:r>
                      <a:endParaRPr lang="es-419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47096487"/>
                  </a:ext>
                </a:extLst>
              </a:tr>
              <a:tr h="222324">
                <a:tc>
                  <a:txBody>
                    <a:bodyPr/>
                    <a:lstStyle/>
                    <a:p>
                      <a:pPr algn="ctr"/>
                      <a:r>
                        <a:rPr lang="es-EC" sz="1200" b="1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</a:t>
                      </a:r>
                      <a:endParaRPr lang="es-419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C" sz="120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GASTOS GENERALES ADMINISTRATIVO</a:t>
                      </a:r>
                      <a:endParaRPr lang="es-419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0.00</a:t>
                      </a:r>
                      <a:endParaRPr lang="es-419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0.00%</a:t>
                      </a:r>
                      <a:endParaRPr lang="es-419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1760833"/>
                  </a:ext>
                </a:extLst>
              </a:tr>
              <a:tr h="222324">
                <a:tc gridSpan="2">
                  <a:txBody>
                    <a:bodyPr/>
                    <a:lstStyle/>
                    <a:p>
                      <a:pPr algn="ctr"/>
                      <a:r>
                        <a:rPr lang="es-EC" sz="12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Total </a:t>
                      </a:r>
                      <a:endParaRPr lang="es-419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419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 b="1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834,678.64</a:t>
                      </a:r>
                      <a:endParaRPr lang="es-419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200" b="1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100.00%</a:t>
                      </a:r>
                      <a:endParaRPr lang="es-419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057320"/>
                  </a:ext>
                </a:extLst>
              </a:tr>
            </a:tbl>
          </a:graphicData>
        </a:graphic>
      </p:graphicFrame>
      <p:sp>
        <p:nvSpPr>
          <p:cNvPr id="2" name="Marcador de contenido 3">
            <a:extLst>
              <a:ext uri="{FF2B5EF4-FFF2-40B4-BE49-F238E27FC236}">
                <a16:creationId xmlns:a16="http://schemas.microsoft.com/office/drawing/2014/main" id="{5A75FD37-E9F6-8A6D-A52F-9D852AFAD575}"/>
              </a:ext>
            </a:extLst>
          </p:cNvPr>
          <p:cNvSpPr txBox="1">
            <a:spLocks/>
          </p:cNvSpPr>
          <p:nvPr/>
        </p:nvSpPr>
        <p:spPr>
          <a:xfrm>
            <a:off x="838200" y="436563"/>
            <a:ext cx="10515600" cy="421141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5000"/>
              </a:lnSpc>
            </a:pPr>
            <a:r>
              <a:rPr lang="es-EC" sz="2000" b="1" dirty="0">
                <a:latin typeface="Montserrat" pitchFamily="2" charset="0"/>
              </a:rPr>
              <a:t>Fuentes De Financiamiento del Presupuesto 2023 </a:t>
            </a:r>
          </a:p>
        </p:txBody>
      </p:sp>
    </p:spTree>
    <p:extLst>
      <p:ext uri="{BB962C8B-B14F-4D97-AF65-F5344CB8AC3E}">
        <p14:creationId xmlns:p14="http://schemas.microsoft.com/office/powerpoint/2010/main" val="7347332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5732371D-630F-46D2-3BB0-DF195497CF41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838200" y="436563"/>
            <a:ext cx="10515600" cy="903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lnSpc>
                <a:spcPct val="115000"/>
              </a:lnSpc>
              <a:buNone/>
            </a:pPr>
            <a:r>
              <a:rPr lang="es-EC" sz="2000" b="1" dirty="0">
                <a:latin typeface="Montserrat" pitchFamily="2" charset="0"/>
              </a:rPr>
              <a:t>Fuentes de Financiamiento del Presupuesto </a:t>
            </a:r>
          </a:p>
          <a:p>
            <a:pPr marL="0" indent="0" algn="ctr">
              <a:lnSpc>
                <a:spcPct val="115000"/>
              </a:lnSpc>
              <a:buNone/>
            </a:pPr>
            <a:r>
              <a:rPr lang="es-EC" sz="2000" b="1" dirty="0">
                <a:latin typeface="Montserrat" pitchFamily="2" charset="0"/>
              </a:rPr>
              <a:t>Segundo </a:t>
            </a:r>
            <a:r>
              <a:rPr lang="es-EC" sz="2000" b="1">
                <a:latin typeface="Montserrat" pitchFamily="2" charset="0"/>
              </a:rPr>
              <a:t>Trimestre de </a:t>
            </a:r>
            <a:r>
              <a:rPr lang="es-EC" sz="2000" b="1" dirty="0">
                <a:latin typeface="Montserrat" pitchFamily="2" charset="0"/>
              </a:rPr>
              <a:t>2023</a:t>
            </a:r>
            <a:endParaRPr lang="es-MX" sz="2000" b="1" dirty="0">
              <a:latin typeface="Montserrat" pitchFamily="2" charset="0"/>
            </a:endParaRPr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A5BE8EE7-4BCB-775B-8914-3B9EB6B51C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658045"/>
              </p:ext>
            </p:extLst>
          </p:nvPr>
        </p:nvGraphicFramePr>
        <p:xfrm>
          <a:off x="838199" y="1412447"/>
          <a:ext cx="9655630" cy="36478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17234">
                  <a:extLst>
                    <a:ext uri="{9D8B030D-6E8A-4147-A177-3AD203B41FA5}">
                      <a16:colId xmlns:a16="http://schemas.microsoft.com/office/drawing/2014/main" val="901039511"/>
                    </a:ext>
                  </a:extLst>
                </a:gridCol>
                <a:gridCol w="3355296">
                  <a:extLst>
                    <a:ext uri="{9D8B030D-6E8A-4147-A177-3AD203B41FA5}">
                      <a16:colId xmlns:a16="http://schemas.microsoft.com/office/drawing/2014/main" val="2024552214"/>
                    </a:ext>
                  </a:extLst>
                </a:gridCol>
                <a:gridCol w="1320775">
                  <a:extLst>
                    <a:ext uri="{9D8B030D-6E8A-4147-A177-3AD203B41FA5}">
                      <a16:colId xmlns:a16="http://schemas.microsoft.com/office/drawing/2014/main" val="3059812534"/>
                    </a:ext>
                  </a:extLst>
                </a:gridCol>
                <a:gridCol w="1320775">
                  <a:extLst>
                    <a:ext uri="{9D8B030D-6E8A-4147-A177-3AD203B41FA5}">
                      <a16:colId xmlns:a16="http://schemas.microsoft.com/office/drawing/2014/main" val="3410189819"/>
                    </a:ext>
                  </a:extLst>
                </a:gridCol>
                <a:gridCol w="1320775">
                  <a:extLst>
                    <a:ext uri="{9D8B030D-6E8A-4147-A177-3AD203B41FA5}">
                      <a16:colId xmlns:a16="http://schemas.microsoft.com/office/drawing/2014/main" val="2198865881"/>
                    </a:ext>
                  </a:extLst>
                </a:gridCol>
                <a:gridCol w="1320775">
                  <a:extLst>
                    <a:ext uri="{9D8B030D-6E8A-4147-A177-3AD203B41FA5}">
                      <a16:colId xmlns:a16="http://schemas.microsoft.com/office/drawing/2014/main" val="871066897"/>
                    </a:ext>
                  </a:extLst>
                </a:gridCol>
              </a:tblGrid>
              <a:tr h="669053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s-EC" sz="1100" b="1" kern="12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cs typeface="Calibri" panose="020F0502020204030204" pitchFamily="34" charset="0"/>
                        </a:rPr>
                        <a:t>Fuente de financiamiento</a:t>
                      </a:r>
                      <a:endParaRPr lang="es-419" sz="1100" b="1" kern="12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s-EC" sz="1200" b="1" kern="12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cs typeface="Calibri" panose="020F0502020204030204" pitchFamily="34" charset="0"/>
                        </a:rPr>
                        <a:t>Descripción</a:t>
                      </a:r>
                      <a:endParaRPr lang="es-419" sz="1200" b="1" kern="12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s-EC" sz="1200" b="1" kern="12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cs typeface="Calibri" panose="020F0502020204030204" pitchFamily="34" charset="0"/>
                        </a:rPr>
                        <a:t>Asignación Inicial</a:t>
                      </a:r>
                      <a:endParaRPr lang="es-419" sz="1200" b="1" kern="12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s-EC" sz="1200" b="1" kern="12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cs typeface="Calibri" panose="020F0502020204030204" pitchFamily="34" charset="0"/>
                        </a:rPr>
                        <a:t>Codificado</a:t>
                      </a:r>
                      <a:endParaRPr lang="es-419" sz="1200" b="1" kern="12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s-EC" sz="1200" b="1" kern="12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cs typeface="Calibri" panose="020F0502020204030204" pitchFamily="34" charset="0"/>
                        </a:rPr>
                        <a:t>Devengado</a:t>
                      </a:r>
                      <a:endParaRPr lang="es-419" sz="1200" b="1" kern="12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s-EC" sz="1200" b="1" kern="1200" dirty="0">
                          <a:solidFill>
                            <a:srgbClr val="000000"/>
                          </a:solidFill>
                          <a:effectLst/>
                          <a:latin typeface="Arial Narrow" panose="020B0606020202030204" pitchFamily="34" charset="0"/>
                          <a:cs typeface="Calibri" panose="020F0502020204030204" pitchFamily="34" charset="0"/>
                        </a:rPr>
                        <a:t>Recaudado</a:t>
                      </a:r>
                      <a:endParaRPr lang="es-419" sz="1200" b="1" kern="1200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6647584"/>
                  </a:ext>
                </a:extLst>
              </a:tr>
              <a:tr h="744693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s-EC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es-419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C" sz="1400" dirty="0">
                          <a:effectLst/>
                        </a:rPr>
                        <a:t>SECTOR TURISTICO Y HOTELERO</a:t>
                      </a:r>
                      <a:endParaRPr lang="es-419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400">
                          <a:effectLst/>
                        </a:rPr>
                        <a:t>834,678.64</a:t>
                      </a:r>
                      <a:endParaRPr lang="es-419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400">
                          <a:effectLst/>
                        </a:rPr>
                        <a:t>834,678.64</a:t>
                      </a:r>
                      <a:endParaRPr lang="es-419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400">
                          <a:effectLst/>
                        </a:rPr>
                        <a:t>878,644.82</a:t>
                      </a:r>
                      <a:endParaRPr lang="es-419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400">
                          <a:effectLst/>
                        </a:rPr>
                        <a:t>835,780.41</a:t>
                      </a:r>
                      <a:endParaRPr lang="es-419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0106418"/>
                  </a:ext>
                </a:extLst>
              </a:tr>
              <a:tr h="744693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s-EC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es-419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C" sz="1400" dirty="0">
                          <a:effectLst/>
                        </a:rPr>
                        <a:t>ENTIDADES DEL GOBIERNO SECCIONAL</a:t>
                      </a:r>
                      <a:endParaRPr lang="es-419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400" dirty="0">
                          <a:effectLst/>
                        </a:rPr>
                        <a:t>3,475,000.00</a:t>
                      </a:r>
                      <a:endParaRPr lang="es-419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400" dirty="0">
                          <a:effectLst/>
                        </a:rPr>
                        <a:t>3,475,000.00</a:t>
                      </a:r>
                      <a:endParaRPr lang="es-419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400">
                          <a:effectLst/>
                        </a:rPr>
                        <a:t>1,158,333.33</a:t>
                      </a:r>
                      <a:endParaRPr lang="es-419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400">
                          <a:effectLst/>
                        </a:rPr>
                        <a:t>1,158,333.33</a:t>
                      </a:r>
                      <a:endParaRPr lang="es-419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4767361"/>
                  </a:ext>
                </a:extLst>
              </a:tr>
              <a:tr h="744693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s-EC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</a:t>
                      </a:r>
                      <a:endParaRPr lang="es-419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EC" sz="1400" dirty="0">
                          <a:effectLst/>
                        </a:rPr>
                        <a:t>OTROS INGRESOS</a:t>
                      </a:r>
                      <a:endParaRPr lang="es-419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400">
                          <a:effectLst/>
                        </a:rPr>
                        <a:t>1,147,257.18</a:t>
                      </a:r>
                      <a:endParaRPr lang="es-419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400">
                          <a:effectLst/>
                        </a:rPr>
                        <a:t>1,147,257.18</a:t>
                      </a:r>
                      <a:endParaRPr lang="es-419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400">
                          <a:effectLst/>
                        </a:rPr>
                        <a:t>930,871.91</a:t>
                      </a:r>
                      <a:endParaRPr lang="es-419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400" dirty="0">
                          <a:effectLst/>
                        </a:rPr>
                        <a:t>887,113.52</a:t>
                      </a:r>
                      <a:endParaRPr lang="es-419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1326115"/>
                  </a:ext>
                </a:extLst>
              </a:tr>
              <a:tr h="744693">
                <a:tc gridSpan="2">
                  <a:txBody>
                    <a:bodyPr/>
                    <a:lstStyle/>
                    <a:p>
                      <a:pPr algn="ctr"/>
                      <a:r>
                        <a:rPr lang="es-EC" sz="1400" dirty="0">
                          <a:solidFill>
                            <a:schemeClr val="tx1"/>
                          </a:solidFill>
                          <a:effectLst/>
                        </a:rPr>
                        <a:t>Total Ingresos</a:t>
                      </a:r>
                      <a:endParaRPr lang="es-419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419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400" b="1" dirty="0">
                          <a:effectLst/>
                        </a:rPr>
                        <a:t>5,456,935.82</a:t>
                      </a:r>
                      <a:endParaRPr lang="es-419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400" b="1" dirty="0">
                          <a:effectLst/>
                        </a:rPr>
                        <a:t>5,456,935.82</a:t>
                      </a:r>
                      <a:endParaRPr lang="es-419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400" b="1" dirty="0">
                          <a:effectLst/>
                        </a:rPr>
                        <a:t>2,967,850.06</a:t>
                      </a:r>
                      <a:endParaRPr lang="es-419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EC" sz="1400" b="1" dirty="0">
                          <a:effectLst/>
                        </a:rPr>
                        <a:t>2,881,227.26</a:t>
                      </a:r>
                      <a:endParaRPr lang="es-419" sz="14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6139167"/>
                  </a:ext>
                </a:extLst>
              </a:tr>
            </a:tbl>
          </a:graphicData>
        </a:graphic>
      </p:graphicFrame>
      <p:sp>
        <p:nvSpPr>
          <p:cNvPr id="2" name="CuadroTexto 1">
            <a:extLst>
              <a:ext uri="{FF2B5EF4-FFF2-40B4-BE49-F238E27FC236}">
                <a16:creationId xmlns:a16="http://schemas.microsoft.com/office/drawing/2014/main" id="{B74BE504-7427-45C4-FCBD-689C36101E9A}"/>
              </a:ext>
            </a:extLst>
          </p:cNvPr>
          <p:cNvSpPr txBox="1"/>
          <p:nvPr/>
        </p:nvSpPr>
        <p:spPr>
          <a:xfrm>
            <a:off x="686931" y="5224702"/>
            <a:ext cx="63681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1200" dirty="0"/>
              <a:t>Fuente: Sistema Financiero Olympo, corte al 30 de junio 2023</a:t>
            </a:r>
          </a:p>
        </p:txBody>
      </p:sp>
    </p:spTree>
    <p:extLst>
      <p:ext uri="{BB962C8B-B14F-4D97-AF65-F5344CB8AC3E}">
        <p14:creationId xmlns:p14="http://schemas.microsoft.com/office/powerpoint/2010/main" val="32031589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798248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1060</TotalTime>
  <Words>178</Words>
  <Application>Microsoft Office PowerPoint</Application>
  <PresentationFormat>Panorámica</PresentationFormat>
  <Paragraphs>98</Paragraphs>
  <Slides>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</vt:i4>
      </vt:variant>
    </vt:vector>
  </HeadingPairs>
  <TitlesOfParts>
    <vt:vector size="12" baseType="lpstr">
      <vt:lpstr>Arial</vt:lpstr>
      <vt:lpstr>Arial Narrow</vt:lpstr>
      <vt:lpstr>Calibri</vt:lpstr>
      <vt:lpstr>Calibri Light</vt:lpstr>
      <vt:lpstr>Montserrat</vt:lpstr>
      <vt:lpstr>Montserrat ExtraBold</vt:lpstr>
      <vt:lpstr>Times New Roman</vt:lpstr>
      <vt:lpstr>Tema de Office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Edu Guamialamá Ruano</dc:creator>
  <cp:lastModifiedBy>María Karina Gordillo</cp:lastModifiedBy>
  <cp:revision>56</cp:revision>
  <cp:lastPrinted>2023-07-20T19:47:26Z</cp:lastPrinted>
  <dcterms:created xsi:type="dcterms:W3CDTF">2023-05-18T18:00:48Z</dcterms:created>
  <dcterms:modified xsi:type="dcterms:W3CDTF">2023-07-20T19:48:02Z</dcterms:modified>
</cp:coreProperties>
</file>