
<file path=[Content_Types].xml><?xml version="1.0" encoding="utf-8"?>
<Types xmlns="http://schemas.openxmlformats.org/package/2006/content-types">
  <Default Extension="emf" ContentType="image/x-emf"/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985" r:id="rId3"/>
    <p:sldId id="343" r:id="rId4"/>
    <p:sldId id="266" r:id="rId5"/>
    <p:sldId id="335" r:id="rId6"/>
    <p:sldId id="329" r:id="rId7"/>
    <p:sldId id="336" r:id="rId8"/>
    <p:sldId id="328" r:id="rId9"/>
    <p:sldId id="265" r:id="rId10"/>
    <p:sldId id="330" r:id="rId11"/>
    <p:sldId id="267" r:id="rId12"/>
    <p:sldId id="306" r:id="rId13"/>
    <p:sldId id="307" r:id="rId14"/>
    <p:sldId id="308" r:id="rId15"/>
    <p:sldId id="309" r:id="rId16"/>
    <p:sldId id="310" r:id="rId17"/>
    <p:sldId id="3950" r:id="rId18"/>
    <p:sldId id="4006" r:id="rId19"/>
    <p:sldId id="297" r:id="rId20"/>
    <p:sldId id="303" r:id="rId21"/>
    <p:sldId id="268" r:id="rId22"/>
    <p:sldId id="299" r:id="rId23"/>
    <p:sldId id="3951" r:id="rId24"/>
    <p:sldId id="3987" r:id="rId25"/>
    <p:sldId id="4004" r:id="rId26"/>
    <p:sldId id="4005" r:id="rId27"/>
    <p:sldId id="3954" r:id="rId28"/>
    <p:sldId id="3952" r:id="rId29"/>
    <p:sldId id="3955" r:id="rId30"/>
    <p:sldId id="3953" r:id="rId31"/>
    <p:sldId id="3960" r:id="rId32"/>
    <p:sldId id="3984" r:id="rId33"/>
    <p:sldId id="3962" r:id="rId34"/>
    <p:sldId id="3963" r:id="rId35"/>
    <p:sldId id="287" r:id="rId36"/>
    <p:sldId id="314" r:id="rId37"/>
    <p:sldId id="270" r:id="rId38"/>
    <p:sldId id="3989" r:id="rId39"/>
    <p:sldId id="3990" r:id="rId40"/>
    <p:sldId id="290" r:id="rId41"/>
    <p:sldId id="3991" r:id="rId42"/>
    <p:sldId id="3992" r:id="rId43"/>
    <p:sldId id="3993" r:id="rId44"/>
    <p:sldId id="271" r:id="rId45"/>
    <p:sldId id="3949" r:id="rId46"/>
    <p:sldId id="3995" r:id="rId47"/>
    <p:sldId id="3996" r:id="rId48"/>
    <p:sldId id="3956" r:id="rId49"/>
    <p:sldId id="264" r:id="rId50"/>
  </p:sldIdLst>
  <p:sldSz cx="12192000" cy="6858000"/>
  <p:notesSz cx="6858000" cy="9144000"/>
  <p:defaultTextStyle>
    <a:defPPr>
      <a:defRPr lang="es-EC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ennifer Rosero" initials="JR" lastIdx="1" clrIdx="0">
    <p:extLst>
      <p:ext uri="{19B8F6BF-5375-455C-9EA6-DF929625EA0E}">
        <p15:presenceInfo xmlns:p15="http://schemas.microsoft.com/office/powerpoint/2012/main" userId="Jennifer Roser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1" autoAdjust="0"/>
    <p:restoredTop sz="94660"/>
  </p:normalViewPr>
  <p:slideViewPr>
    <p:cSldViewPr snapToGrid="0">
      <p:cViewPr varScale="1">
        <p:scale>
          <a:sx n="69" d="100"/>
          <a:sy n="69" d="100"/>
        </p:scale>
        <p:origin x="9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EC"/>
              <a:t>Estadisticas denuncias recibidad en las 4 oficinas de Seguridad Turística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Hoja1!$A$3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>
                <a:shade val="65000"/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Hoja1!$B$2:$D$2</c:f>
              <c:strCache>
                <c:ptCount val="3"/>
                <c:pt idx="0">
                  <c:v>ROBOS</c:v>
                </c:pt>
                <c:pt idx="1">
                  <c:v>HURTOS</c:v>
                </c:pt>
                <c:pt idx="2">
                  <c:v>PERDIDAS</c:v>
                </c:pt>
              </c:strCache>
            </c:strRef>
          </c:cat>
          <c:val>
            <c:numRef>
              <c:f>Hoja1!$B$3:$D$3</c:f>
              <c:numCache>
                <c:formatCode>General</c:formatCode>
                <c:ptCount val="3"/>
                <c:pt idx="0">
                  <c:v>48</c:v>
                </c:pt>
                <c:pt idx="1">
                  <c:v>32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A3-4EAA-B0B7-10456BB2D2DB}"/>
            </c:ext>
          </c:extLst>
        </c:ser>
        <c:ser>
          <c:idx val="1"/>
          <c:order val="1"/>
          <c:tx>
            <c:strRef>
              <c:f>Hoja1!$A$4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Hoja1!$B$2:$D$2</c:f>
              <c:strCache>
                <c:ptCount val="3"/>
                <c:pt idx="0">
                  <c:v>ROBOS</c:v>
                </c:pt>
                <c:pt idx="1">
                  <c:v>HURTOS</c:v>
                </c:pt>
                <c:pt idx="2">
                  <c:v>PERDIDAS</c:v>
                </c:pt>
              </c:strCache>
            </c:strRef>
          </c:cat>
          <c:val>
            <c:numRef>
              <c:f>Hoja1!$B$4:$D$4</c:f>
              <c:numCache>
                <c:formatCode>General</c:formatCode>
                <c:ptCount val="3"/>
                <c:pt idx="0">
                  <c:v>109</c:v>
                </c:pt>
                <c:pt idx="1">
                  <c:v>216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A3-4EAA-B0B7-10456BB2D2DB}"/>
            </c:ext>
          </c:extLst>
        </c:ser>
        <c:ser>
          <c:idx val="2"/>
          <c:order val="2"/>
          <c:tx>
            <c:strRef>
              <c:f>Hoja1!$A$5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>
                <a:tint val="65000"/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s-EC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Hoja1!$B$2:$D$2</c:f>
              <c:strCache>
                <c:ptCount val="3"/>
                <c:pt idx="0">
                  <c:v>ROBOS</c:v>
                </c:pt>
                <c:pt idx="1">
                  <c:v>HURTOS</c:v>
                </c:pt>
                <c:pt idx="2">
                  <c:v>PERDIDAS</c:v>
                </c:pt>
              </c:strCache>
            </c:strRef>
          </c:cat>
          <c:val>
            <c:numRef>
              <c:f>Hoja1!$B$5:$D$5</c:f>
              <c:numCache>
                <c:formatCode>General</c:formatCode>
                <c:ptCount val="3"/>
                <c:pt idx="0">
                  <c:v>68</c:v>
                </c:pt>
                <c:pt idx="1">
                  <c:v>160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A3-4EAA-B0B7-10456BB2D2DB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208164831"/>
        <c:axId val="1208163391"/>
      </c:barChart>
      <c:catAx>
        <c:axId val="12081648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EC"/>
          </a:p>
        </c:txPr>
        <c:crossAx val="1208163391"/>
        <c:crosses val="autoZero"/>
        <c:auto val="1"/>
        <c:lblAlgn val="ctr"/>
        <c:lblOffset val="100"/>
        <c:noMultiLvlLbl val="0"/>
      </c:catAx>
      <c:valAx>
        <c:axId val="1208163391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081648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s-EC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s-EC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5CE844-794C-675D-048B-2DCE6CBBA0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7350772-D8EB-5FA9-1C6B-F1FB727D25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4D2071-F9F6-2B73-3DD4-EAA13B664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614713B-66FD-BED9-CA8D-709A8236C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FFBD7-B0C9-FD5B-7C53-6FD421BC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9423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05E7E7-242A-8F82-3D2D-EDCCDA2E68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05EC412-1960-287B-31C8-6AD6AA86C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095B17-91E1-775E-5D30-C57C13559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A2176E4-1D61-1CD5-4855-E6393D290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25922D-2DB6-2261-47D8-649E33826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931395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6AA0370-F0E9-7FDD-0328-10246D84F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5604AC3-1526-B810-3F12-45770D6271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00DCB32-C8AC-4A0A-C9A3-C0563A0F5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59D39A5-4254-8969-3549-B4F8CB817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83473F1-F590-9C0E-C704-18BC23751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118127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FF5FD9-7232-767D-0CD7-FF472C06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4C1B7A-4A80-E34F-D60A-611371A2D7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80B60AF-AA51-60BA-93B6-8A1B5C349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47ABD7-CB38-5C86-6E64-00376F51A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B55B922-8746-7CE0-E68B-F3FF0EBCB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035196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7D1A54C-396F-DB97-94A1-A89667433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E2BB7FB-62A0-3CE9-89D2-E8960A2730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E330A63-E8F2-58D0-439E-37CE3049E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C8FEE0-9931-1583-58AC-FAC24D6C5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A47D9A4-C5D5-B098-5C2D-86AA1328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0756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D2518E2-EB36-3F1D-D1A0-56BFD9890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9B58A56-73BF-8887-920D-F38159F4A8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3B51362-BF7F-F266-9C6D-1BFCEE1EBC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B23FB7-CB89-00B3-333A-9E2CF81000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CAB5E6D-C9B9-2542-7C09-4A155B126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4665374-39FD-6853-B2BA-8B65C0E00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4208577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CD743B-A0C8-B664-3022-B8D06AE7B5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3031D7E-DEF1-A909-CD8D-B07A4D1AD2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F9C917C-771F-D343-FCD6-7414626403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01081C0-5E47-CE40-2E2A-5E90A789DA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5D49586-0984-33F9-178E-2D10EEFEA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1FB2184-CDD6-C598-C641-352919508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55DD4B-BE41-53B1-EF9A-2E868A5E8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A0F1FD6-4278-2830-C165-0C4CFDCE9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743618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2EFF-8DE5-2518-781F-B4260F931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C585A29-4471-8962-A953-52636955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E2AB068-3128-08DC-CEE2-8195C62A1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5DAD2A4-0B31-B7F5-CFA2-8A0EDCAF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222624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62329A-39B6-F045-74C0-92213F484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68E9E15-479E-8E17-5C28-02358E73B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54CE9C3-50CB-B424-4427-BF8B33CCDD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3716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2EC735-C782-2742-6EB7-5A72D51AF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EC62AE-B268-0D2B-F83B-5887363372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430D489-D391-EC02-05FA-976038B288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815AF6B-A83C-B89C-0315-3B7A3ED8F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6BBA8E8-3CFE-0B4D-29DC-BB3C28DD6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24566F-AAD2-EB0D-23A4-49E743282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1148174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001D6BF-39C9-06F7-4624-68838F2B86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AAA67086-8367-29B3-EA42-8597081298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C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0169BE-F74F-C45B-1CE2-39F8E7E26A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DA9B500-60E0-41FB-BC25-DB39BBDAD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D3B122-01A6-697A-D687-2D845D6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C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B76DCF9-DEE6-07C4-BDA5-8BAC00C75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2480171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7097A0FC-4943-3B72-8343-3B40898D64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EC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187F185-A608-9573-8745-CC1544575D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EC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56E003B-3856-3C6E-F48F-083380036F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C9580A-96E3-4720-B3A1-C6037A66C228}" type="datetimeFigureOut">
              <a:rPr lang="es-EC" smtClean="0"/>
              <a:t>20/7/2023</a:t>
            </a:fld>
            <a:endParaRPr lang="es-EC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75FABB6-C43F-9AFC-3BC6-F9DE8AAB67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C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C84E08-A39F-C895-5808-69802A358F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1C54-6A61-4A09-B29A-3B8D2A7BC786}" type="slidenum">
              <a:rPr lang="es-EC" smtClean="0"/>
              <a:t>‹Nº›</a:t>
            </a:fld>
            <a:endParaRPr lang="es-EC"/>
          </a:p>
        </p:txBody>
      </p:sp>
    </p:spTree>
    <p:extLst>
      <p:ext uri="{BB962C8B-B14F-4D97-AF65-F5344CB8AC3E}">
        <p14:creationId xmlns:p14="http://schemas.microsoft.com/office/powerpoint/2010/main" val="392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C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f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10.pn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7" Type="http://schemas.openxmlformats.org/officeDocument/2006/relationships/chart" Target="../charts/chart1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emf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png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2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hyperlink" Target="https://vimeo.com/821731843/4d48373008" TargetMode="External"/><Relationship Id="rId4" Type="http://schemas.openxmlformats.org/officeDocument/2006/relationships/image" Target="../media/image11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svg"/><Relationship Id="rId3" Type="http://schemas.openxmlformats.org/officeDocument/2006/relationships/image" Target="../media/image74.svg"/><Relationship Id="rId7" Type="http://schemas.openxmlformats.org/officeDocument/2006/relationships/image" Target="../media/image78.svg"/><Relationship Id="rId12" Type="http://schemas.openxmlformats.org/officeDocument/2006/relationships/image" Target="../media/image83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11" Type="http://schemas.openxmlformats.org/officeDocument/2006/relationships/image" Target="../media/image82.png"/><Relationship Id="rId5" Type="http://schemas.openxmlformats.org/officeDocument/2006/relationships/image" Target="../media/image76.svg"/><Relationship Id="rId10" Type="http://schemas.openxmlformats.org/officeDocument/2006/relationships/image" Target="../media/image81.png"/><Relationship Id="rId4" Type="http://schemas.openxmlformats.org/officeDocument/2006/relationships/image" Target="../media/image75.png"/><Relationship Id="rId9" Type="http://schemas.openxmlformats.org/officeDocument/2006/relationships/image" Target="../media/image80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3.png"/><Relationship Id="rId4" Type="http://schemas.openxmlformats.org/officeDocument/2006/relationships/image" Target="../media/image92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png"/><Relationship Id="rId5" Type="http://schemas.openxmlformats.org/officeDocument/2006/relationships/image" Target="../media/image84.svg"/><Relationship Id="rId4" Type="http://schemas.openxmlformats.org/officeDocument/2006/relationships/image" Target="../media/image8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4.jpeg"/><Relationship Id="rId5" Type="http://schemas.openxmlformats.org/officeDocument/2006/relationships/image" Target="../media/image103.jpeg"/><Relationship Id="rId4" Type="http://schemas.openxmlformats.org/officeDocument/2006/relationships/image" Target="../media/image10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jpeg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5" Type="http://schemas.openxmlformats.org/officeDocument/2006/relationships/image" Target="../media/image111.jpeg"/><Relationship Id="rId4" Type="http://schemas.openxmlformats.org/officeDocument/2006/relationships/image" Target="../media/image110.jpeg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402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140394" y="-69670"/>
            <a:ext cx="10453731" cy="7940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Actividades Planificadas Capacitación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5CB97253-F84E-6F47-59C8-7F6BD1D246EC}"/>
              </a:ext>
            </a:extLst>
          </p:cNvPr>
          <p:cNvSpPr txBox="1"/>
          <p:nvPr/>
        </p:nvSpPr>
        <p:spPr>
          <a:xfrm>
            <a:off x="8381875" y="559555"/>
            <a:ext cx="3125721" cy="2774257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s-EC"/>
            </a:defPPr>
            <a:lvl1pPr>
              <a:defRPr sz="1200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algn="just"/>
            <a:r>
              <a:rPr lang="es-ES" dirty="0">
                <a:latin typeface="Montserrat" panose="00000500000000000000" pitchFamily="2" charset="0"/>
              </a:rPr>
              <a:t>Los eventos de capacitación se realizarán en modalidad presencial, virtual y/o mixta. </a:t>
            </a:r>
          </a:p>
          <a:p>
            <a:pPr algn="just"/>
            <a:endParaRPr lang="es-ES" dirty="0">
              <a:latin typeface="Montserrat" panose="00000500000000000000" pitchFamily="2" charset="0"/>
            </a:endParaRPr>
          </a:p>
          <a:p>
            <a:pPr algn="just"/>
            <a:r>
              <a:rPr lang="es-ES" dirty="0">
                <a:latin typeface="Montserrat" panose="00000500000000000000" pitchFamily="2" charset="0"/>
              </a:rPr>
              <a:t>Los eventos son gratuitos, cuya convocatoria está abierta a todos los establecimientos que conforman el catastro turístico del DMQ.</a:t>
            </a:r>
          </a:p>
          <a:p>
            <a:pPr algn="just"/>
            <a:endParaRPr lang="es-ES" dirty="0"/>
          </a:p>
          <a:p>
            <a:pPr algn="just"/>
            <a:r>
              <a:rPr lang="es-ES" dirty="0">
                <a:latin typeface="Montserrat" panose="00000500000000000000" pitchFamily="2" charset="0"/>
              </a:rPr>
              <a:t>Los eventos presenciales y mixtos se realizarán en aulas ubicadas en las Zonas Especiales Turísticas "Mariscal" y "Centro Histórico"</a:t>
            </a:r>
          </a:p>
        </p:txBody>
      </p:sp>
      <p:graphicFrame>
        <p:nvGraphicFramePr>
          <p:cNvPr id="12" name="Tabla 11"/>
          <p:cNvGraphicFramePr>
            <a:graphicFrameLocks noGrp="1"/>
          </p:cNvGraphicFramePr>
          <p:nvPr/>
        </p:nvGraphicFramePr>
        <p:xfrm>
          <a:off x="8550529" y="3893367"/>
          <a:ext cx="2788412" cy="104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2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42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03014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Montserrat" panose="00000500000000000000" pitchFamily="2" charset="0"/>
                        </a:rPr>
                        <a:t>Total de eventos 2023</a:t>
                      </a:r>
                      <a:endParaRPr lang="en-US" sz="1200" dirty="0">
                        <a:latin typeface="Montserrat" panose="00000500000000000000" pitchFamily="2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>
                          <a:latin typeface="Montserrat" panose="00000500000000000000" pitchFamily="2" charset="0"/>
                        </a:rPr>
                        <a:t>Total de</a:t>
                      </a:r>
                      <a:r>
                        <a:rPr lang="es-ES" sz="1200" baseline="0" dirty="0">
                          <a:latin typeface="Montserrat" panose="00000500000000000000" pitchFamily="2" charset="0"/>
                        </a:rPr>
                        <a:t> participantes proyectados</a:t>
                      </a:r>
                      <a:endParaRPr lang="en-US" sz="1200" dirty="0">
                        <a:latin typeface="Montserrat" panose="00000500000000000000" pitchFamily="2" charset="0"/>
                      </a:endParaRP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8000"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38</a:t>
                      </a:r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200" dirty="0"/>
                        <a:t>1680</a:t>
                      </a:r>
                      <a:endParaRPr lang="en-US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Objeto 5"/>
          <p:cNvGraphicFramePr>
            <a:graphicFrameLocks noChangeAspect="1"/>
          </p:cNvGraphicFramePr>
          <p:nvPr/>
        </p:nvGraphicFramePr>
        <p:xfrm>
          <a:off x="213905" y="559555"/>
          <a:ext cx="7599006" cy="49097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Hoja de cálculo" r:id="rId3" imgW="12020467" imgH="8572551" progId="Excel.Sheet.12">
                  <p:embed/>
                </p:oleObj>
              </mc:Choice>
              <mc:Fallback>
                <p:oleObj name="Hoja de cálculo" r:id="rId3" imgW="12020467" imgH="8572551" progId="Excel.Sheet.12">
                  <p:embed/>
                  <p:pic>
                    <p:nvPicPr>
                      <p:cNvPr id="6" name="Objeto 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3905" y="559555"/>
                        <a:ext cx="7599006" cy="490976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85544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Desarrollo</a:t>
            </a:r>
          </a:p>
        </p:txBody>
      </p:sp>
    </p:spTree>
    <p:extLst>
      <p:ext uri="{BB962C8B-B14F-4D97-AF65-F5344CB8AC3E}">
        <p14:creationId xmlns:p14="http://schemas.microsoft.com/office/powerpoint/2010/main" val="3463417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 descr="Forma&#10;&#10;Descripción generada automáticamente con confianza media">
            <a:extLst>
              <a:ext uri="{FF2B5EF4-FFF2-40B4-BE49-F238E27FC236}">
                <a16:creationId xmlns:a16="http://schemas.microsoft.com/office/drawing/2014/main" id="{73D6495F-79CC-B87A-1935-41871CF5730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19019" y="525249"/>
            <a:ext cx="21553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Título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7D34AB2-134E-74E4-3F6B-2FD603CADD19}"/>
              </a:ext>
            </a:extLst>
          </p:cNvPr>
          <p:cNvSpPr txBox="1">
            <a:spLocks/>
          </p:cNvSpPr>
          <p:nvPr/>
        </p:nvSpPr>
        <p:spPr>
          <a:xfrm>
            <a:off x="619019" y="1058648"/>
            <a:ext cx="215537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>
                <a:solidFill>
                  <a:srgbClr val="75BBE9"/>
                </a:solidFill>
                <a:latin typeface="Montserrat" pitchFamily="2" charset="77"/>
                <a:ea typeface="HGSMinchoE" panose="02020900000000000000" pitchFamily="18" charset="-128"/>
              </a:rPr>
              <a:t>título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74DED7CA-72CE-D141-9070-4077B6688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274136" y="4681708"/>
            <a:ext cx="66508" cy="731584"/>
          </a:xfrm>
          <a:prstGeom prst="rect">
            <a:avLst/>
          </a:prstGeom>
        </p:spPr>
      </p:pic>
      <p:sp>
        <p:nvSpPr>
          <p:cNvPr id="2" name="TextBox 10">
            <a:extLst>
              <a:ext uri="{FF2B5EF4-FFF2-40B4-BE49-F238E27FC236}">
                <a16:creationId xmlns:a16="http://schemas.microsoft.com/office/drawing/2014/main" id="{E3A28ED0-CB17-408C-AF2F-089A0BF488F0}"/>
              </a:ext>
            </a:extLst>
          </p:cNvPr>
          <p:cNvSpPr txBox="1"/>
          <p:nvPr/>
        </p:nvSpPr>
        <p:spPr>
          <a:xfrm rot="16200000">
            <a:off x="-2716115" y="2708746"/>
            <a:ext cx="46085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altLang="ko-KR" sz="4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DESARROLLO</a:t>
            </a:r>
            <a:endParaRPr lang="ko-KR" altLang="en-US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12">
            <a:extLst>
              <a:ext uri="{FF2B5EF4-FFF2-40B4-BE49-F238E27FC236}">
                <a16:creationId xmlns:a16="http://schemas.microsoft.com/office/drawing/2014/main" id="{387C1E91-BF55-E958-134B-426B200F0DCA}"/>
              </a:ext>
            </a:extLst>
          </p:cNvPr>
          <p:cNvSpPr/>
          <p:nvPr/>
        </p:nvSpPr>
        <p:spPr>
          <a:xfrm>
            <a:off x="4179137" y="862670"/>
            <a:ext cx="4695922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700"/>
          </a:p>
        </p:txBody>
      </p:sp>
      <p:sp>
        <p:nvSpPr>
          <p:cNvPr id="19" name="Rectangle 13">
            <a:extLst>
              <a:ext uri="{FF2B5EF4-FFF2-40B4-BE49-F238E27FC236}">
                <a16:creationId xmlns:a16="http://schemas.microsoft.com/office/drawing/2014/main" id="{9903DF83-C524-723F-F0A4-2A95682CEDB9}"/>
              </a:ext>
            </a:extLst>
          </p:cNvPr>
          <p:cNvSpPr/>
          <p:nvPr/>
        </p:nvSpPr>
        <p:spPr>
          <a:xfrm>
            <a:off x="4179137" y="3462663"/>
            <a:ext cx="592056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97DF5532-2C28-EA0B-B488-62EA0D340A6C}"/>
              </a:ext>
            </a:extLst>
          </p:cNvPr>
          <p:cNvSpPr txBox="1">
            <a:spLocks/>
          </p:cNvSpPr>
          <p:nvPr/>
        </p:nvSpPr>
        <p:spPr>
          <a:xfrm>
            <a:off x="4302962" y="896803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MAYO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B66E0A7C-FD09-11E7-364D-5A7692371ADC}"/>
              </a:ext>
            </a:extLst>
          </p:cNvPr>
          <p:cNvSpPr txBox="1">
            <a:spLocks/>
          </p:cNvSpPr>
          <p:nvPr/>
        </p:nvSpPr>
        <p:spPr>
          <a:xfrm>
            <a:off x="4302962" y="2447901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JUNIO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111F50E2-6B86-4B3F-B83D-162B112D9A64}"/>
              </a:ext>
            </a:extLst>
          </p:cNvPr>
          <p:cNvSpPr txBox="1">
            <a:spLocks/>
          </p:cNvSpPr>
          <p:nvPr/>
        </p:nvSpPr>
        <p:spPr>
          <a:xfrm>
            <a:off x="4302962" y="4416251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JULIO</a:t>
            </a:r>
          </a:p>
        </p:txBody>
      </p:sp>
      <p:sp>
        <p:nvSpPr>
          <p:cNvPr id="25" name="TextBox 62">
            <a:extLst>
              <a:ext uri="{FF2B5EF4-FFF2-40B4-BE49-F238E27FC236}">
                <a16:creationId xmlns:a16="http://schemas.microsoft.com/office/drawing/2014/main" id="{A8EE6326-A83A-6F94-B8B9-97A4C91920D3}"/>
              </a:ext>
            </a:extLst>
          </p:cNvPr>
          <p:cNvSpPr txBox="1"/>
          <p:nvPr/>
        </p:nvSpPr>
        <p:spPr>
          <a:xfrm>
            <a:off x="4468213" y="1438067"/>
            <a:ext cx="57420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lt"/>
              </a:rPr>
              <a:t>2 Rutas turísticas: Centro Histórico y Yanacocha (Nono). Feriado 24 de mayo</a:t>
            </a:r>
            <a:endParaRPr lang="en-US" altLang="ko-KR" sz="1400" dirty="0">
              <a:cs typeface="Arial" pitchFamily="34" charset="0"/>
            </a:endParaRPr>
          </a:p>
        </p:txBody>
      </p:sp>
      <p:sp>
        <p:nvSpPr>
          <p:cNvPr id="26" name="TextBox 63">
            <a:extLst>
              <a:ext uri="{FF2B5EF4-FFF2-40B4-BE49-F238E27FC236}">
                <a16:creationId xmlns:a16="http://schemas.microsoft.com/office/drawing/2014/main" id="{9D675A96-D4B9-DFF4-BFAD-AA1E1C4D6808}"/>
              </a:ext>
            </a:extLst>
          </p:cNvPr>
          <p:cNvSpPr txBox="1"/>
          <p:nvPr/>
        </p:nvSpPr>
        <p:spPr>
          <a:xfrm>
            <a:off x="4468213" y="1759277"/>
            <a:ext cx="5739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cs typeface="Arial" pitchFamily="34" charset="0"/>
              </a:rPr>
              <a:t>Activación Calle La Ronda. 27 de mayo 2023.</a:t>
            </a:r>
          </a:p>
        </p:txBody>
      </p:sp>
      <p:sp>
        <p:nvSpPr>
          <p:cNvPr id="27" name="TextBox 64">
            <a:extLst>
              <a:ext uri="{FF2B5EF4-FFF2-40B4-BE49-F238E27FC236}">
                <a16:creationId xmlns:a16="http://schemas.microsoft.com/office/drawing/2014/main" id="{B735AD73-0201-810B-CCB5-CED19A80E315}"/>
              </a:ext>
            </a:extLst>
          </p:cNvPr>
          <p:cNvSpPr txBox="1"/>
          <p:nvPr/>
        </p:nvSpPr>
        <p:spPr>
          <a:xfrm>
            <a:off x="4468213" y="2124867"/>
            <a:ext cx="5739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cs typeface="Arial" pitchFamily="34" charset="0"/>
              </a:rPr>
              <a:t>Desarrollo de nuevos productos turísticos (barrios y ruralidad)</a:t>
            </a:r>
          </a:p>
        </p:txBody>
      </p:sp>
      <p:sp>
        <p:nvSpPr>
          <p:cNvPr id="28" name="Oval 20">
            <a:extLst>
              <a:ext uri="{FF2B5EF4-FFF2-40B4-BE49-F238E27FC236}">
                <a16:creationId xmlns:a16="http://schemas.microsoft.com/office/drawing/2014/main" id="{018C0869-D97C-698C-FDF2-3ED47CCF2E5E}"/>
              </a:ext>
            </a:extLst>
          </p:cNvPr>
          <p:cNvSpPr/>
          <p:nvPr/>
        </p:nvSpPr>
        <p:spPr>
          <a:xfrm>
            <a:off x="4278371" y="1504489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9" name="Oval 21">
            <a:extLst>
              <a:ext uri="{FF2B5EF4-FFF2-40B4-BE49-F238E27FC236}">
                <a16:creationId xmlns:a16="http://schemas.microsoft.com/office/drawing/2014/main" id="{C891B50D-4BD4-277F-E5CF-1DE75168FF8E}"/>
              </a:ext>
            </a:extLst>
          </p:cNvPr>
          <p:cNvSpPr/>
          <p:nvPr/>
        </p:nvSpPr>
        <p:spPr>
          <a:xfrm>
            <a:off x="4278371" y="1825698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0" name="Oval 22">
            <a:extLst>
              <a:ext uri="{FF2B5EF4-FFF2-40B4-BE49-F238E27FC236}">
                <a16:creationId xmlns:a16="http://schemas.microsoft.com/office/drawing/2014/main" id="{200973E5-E281-85C8-DCDF-CB9A1090F502}"/>
              </a:ext>
            </a:extLst>
          </p:cNvPr>
          <p:cNvSpPr/>
          <p:nvPr/>
        </p:nvSpPr>
        <p:spPr>
          <a:xfrm>
            <a:off x="4278371" y="2209041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1" name="TextBox 68">
            <a:extLst>
              <a:ext uri="{FF2B5EF4-FFF2-40B4-BE49-F238E27FC236}">
                <a16:creationId xmlns:a16="http://schemas.microsoft.com/office/drawing/2014/main" id="{2AA32CF2-092D-150B-5A3B-6979C4F4147B}"/>
              </a:ext>
            </a:extLst>
          </p:cNvPr>
          <p:cNvSpPr txBox="1"/>
          <p:nvPr/>
        </p:nvSpPr>
        <p:spPr>
          <a:xfrm>
            <a:off x="4468213" y="2472704"/>
            <a:ext cx="57420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cs typeface="Arial" pitchFamily="34" charset="0"/>
              </a:rPr>
              <a:t>Levantamiento de agenda de actividades. Información de flujo turístico feriado 24 mayo</a:t>
            </a:r>
          </a:p>
        </p:txBody>
      </p:sp>
      <p:sp>
        <p:nvSpPr>
          <p:cNvPr id="32" name="Oval 39">
            <a:extLst>
              <a:ext uri="{FF2B5EF4-FFF2-40B4-BE49-F238E27FC236}">
                <a16:creationId xmlns:a16="http://schemas.microsoft.com/office/drawing/2014/main" id="{8A0BFEC6-4442-22ED-8F59-D2AD88B1857C}"/>
              </a:ext>
            </a:extLst>
          </p:cNvPr>
          <p:cNvSpPr/>
          <p:nvPr/>
        </p:nvSpPr>
        <p:spPr>
          <a:xfrm>
            <a:off x="4278371" y="2601269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3" name="TextBox 70">
            <a:extLst>
              <a:ext uri="{FF2B5EF4-FFF2-40B4-BE49-F238E27FC236}">
                <a16:creationId xmlns:a16="http://schemas.microsoft.com/office/drawing/2014/main" id="{017EF68C-27F7-C2B7-124B-48DB34B27114}"/>
              </a:ext>
            </a:extLst>
          </p:cNvPr>
          <p:cNvSpPr txBox="1"/>
          <p:nvPr/>
        </p:nvSpPr>
        <p:spPr>
          <a:xfrm>
            <a:off x="4468213" y="3890058"/>
            <a:ext cx="5739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+mn-lt"/>
              </a:rPr>
              <a:t>2 Rutas turísticas: Urbano y Rural 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Oval 45">
            <a:extLst>
              <a:ext uri="{FF2B5EF4-FFF2-40B4-BE49-F238E27FC236}">
                <a16:creationId xmlns:a16="http://schemas.microsoft.com/office/drawing/2014/main" id="{76F9DC3E-0171-F77C-EA13-122AA0A143A9}"/>
              </a:ext>
            </a:extLst>
          </p:cNvPr>
          <p:cNvSpPr/>
          <p:nvPr/>
        </p:nvSpPr>
        <p:spPr>
          <a:xfrm>
            <a:off x="4278371" y="3965356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5" name="Oval 46">
            <a:extLst>
              <a:ext uri="{FF2B5EF4-FFF2-40B4-BE49-F238E27FC236}">
                <a16:creationId xmlns:a16="http://schemas.microsoft.com/office/drawing/2014/main" id="{3162D44A-9767-C9C5-8243-CBD3C5475683}"/>
              </a:ext>
            </a:extLst>
          </p:cNvPr>
          <p:cNvSpPr/>
          <p:nvPr/>
        </p:nvSpPr>
        <p:spPr>
          <a:xfrm>
            <a:off x="4278371" y="4330949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6" name="Oval 47">
            <a:extLst>
              <a:ext uri="{FF2B5EF4-FFF2-40B4-BE49-F238E27FC236}">
                <a16:creationId xmlns:a16="http://schemas.microsoft.com/office/drawing/2014/main" id="{A98FD40B-448E-B2F7-65F0-FE1713EC74EE}"/>
              </a:ext>
            </a:extLst>
          </p:cNvPr>
          <p:cNvSpPr/>
          <p:nvPr/>
        </p:nvSpPr>
        <p:spPr>
          <a:xfrm>
            <a:off x="4278371" y="3643598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7" name="TextBox 76">
            <a:extLst>
              <a:ext uri="{FF2B5EF4-FFF2-40B4-BE49-F238E27FC236}">
                <a16:creationId xmlns:a16="http://schemas.microsoft.com/office/drawing/2014/main" id="{5F54D193-9CE7-51D5-8920-E5BAE0600A60}"/>
              </a:ext>
            </a:extLst>
          </p:cNvPr>
          <p:cNvSpPr txBox="1"/>
          <p:nvPr/>
        </p:nvSpPr>
        <p:spPr>
          <a:xfrm>
            <a:off x="4468213" y="4986837"/>
            <a:ext cx="5739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cs typeface="Arial" pitchFamily="34" charset="0"/>
              </a:rPr>
              <a:t>Graduación de 60 Gestores rurales en Turismo Rural.</a:t>
            </a:r>
            <a:endParaRPr lang="en-US" altLang="ko-KR" sz="14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8" name="Oval 49">
            <a:extLst>
              <a:ext uri="{FF2B5EF4-FFF2-40B4-BE49-F238E27FC236}">
                <a16:creationId xmlns:a16="http://schemas.microsoft.com/office/drawing/2014/main" id="{0BDA488D-4927-E243-765D-B3251E05B47D}"/>
              </a:ext>
            </a:extLst>
          </p:cNvPr>
          <p:cNvSpPr/>
          <p:nvPr/>
        </p:nvSpPr>
        <p:spPr>
          <a:xfrm>
            <a:off x="4290702" y="4757719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46" name="TextBox 64">
            <a:extLst>
              <a:ext uri="{FF2B5EF4-FFF2-40B4-BE49-F238E27FC236}">
                <a16:creationId xmlns:a16="http://schemas.microsoft.com/office/drawing/2014/main" id="{3B7D574C-EFAF-2FA8-CE26-2EA38C33425D}"/>
              </a:ext>
            </a:extLst>
          </p:cNvPr>
          <p:cNvSpPr txBox="1"/>
          <p:nvPr/>
        </p:nvSpPr>
        <p:spPr>
          <a:xfrm>
            <a:off x="4468213" y="4239624"/>
            <a:ext cx="573937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cs typeface="Arial" pitchFamily="34" charset="0"/>
              </a:rPr>
              <a:t>Desarrollo de nuevos productos turísticos (barrios y ruralidad)</a:t>
            </a:r>
          </a:p>
        </p:txBody>
      </p:sp>
      <p:sp>
        <p:nvSpPr>
          <p:cNvPr id="47" name="TextBox 68">
            <a:extLst>
              <a:ext uri="{FF2B5EF4-FFF2-40B4-BE49-F238E27FC236}">
                <a16:creationId xmlns:a16="http://schemas.microsoft.com/office/drawing/2014/main" id="{F38FD389-F58A-1A15-BFDA-E41C0AF37B6C}"/>
              </a:ext>
            </a:extLst>
          </p:cNvPr>
          <p:cNvSpPr txBox="1"/>
          <p:nvPr/>
        </p:nvSpPr>
        <p:spPr>
          <a:xfrm>
            <a:off x="4473068" y="4619093"/>
            <a:ext cx="57420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cs typeface="Arial" pitchFamily="34" charset="0"/>
              </a:rPr>
              <a:t>Levantamiento de agenda de actividades. Información de flujo turístico</a:t>
            </a:r>
          </a:p>
        </p:txBody>
      </p:sp>
      <p:pic>
        <p:nvPicPr>
          <p:cNvPr id="49" name="Imagen 48">
            <a:extLst>
              <a:ext uri="{FF2B5EF4-FFF2-40B4-BE49-F238E27FC236}">
                <a16:creationId xmlns:a16="http://schemas.microsoft.com/office/drawing/2014/main" id="{20A58545-35E1-C9E6-E91C-C6D4450D931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66" y="2524873"/>
            <a:ext cx="3362449" cy="1891378"/>
          </a:xfrm>
          <a:prstGeom prst="rect">
            <a:avLst/>
          </a:prstGeom>
        </p:spPr>
      </p:pic>
      <p:pic>
        <p:nvPicPr>
          <p:cNvPr id="50" name="Imagen 49">
            <a:extLst>
              <a:ext uri="{FF2B5EF4-FFF2-40B4-BE49-F238E27FC236}">
                <a16:creationId xmlns:a16="http://schemas.microsoft.com/office/drawing/2014/main" id="{0A7D16CD-8E28-333E-C9CC-C87352EAD1B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66" y="548181"/>
            <a:ext cx="3313309" cy="1863736"/>
          </a:xfrm>
          <a:prstGeom prst="rect">
            <a:avLst/>
          </a:prstGeom>
        </p:spPr>
      </p:pic>
      <p:pic>
        <p:nvPicPr>
          <p:cNvPr id="51" name="Imagen 50">
            <a:extLst>
              <a:ext uri="{FF2B5EF4-FFF2-40B4-BE49-F238E27FC236}">
                <a16:creationId xmlns:a16="http://schemas.microsoft.com/office/drawing/2014/main" id="{E8801F75-743F-C24E-6CCE-044A72D77D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6215" y="4619093"/>
            <a:ext cx="3362448" cy="1985697"/>
          </a:xfrm>
          <a:prstGeom prst="rect">
            <a:avLst/>
          </a:prstGeom>
        </p:spPr>
      </p:pic>
      <p:sp>
        <p:nvSpPr>
          <p:cNvPr id="8" name="Oval 49">
            <a:extLst>
              <a:ext uri="{FF2B5EF4-FFF2-40B4-BE49-F238E27FC236}">
                <a16:creationId xmlns:a16="http://schemas.microsoft.com/office/drawing/2014/main" id="{A1F9BEAD-D3B8-190F-576E-7E8A72A81E53}"/>
              </a:ext>
            </a:extLst>
          </p:cNvPr>
          <p:cNvSpPr/>
          <p:nvPr/>
        </p:nvSpPr>
        <p:spPr>
          <a:xfrm>
            <a:off x="4278371" y="5120335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9" name="Rectángulo 8"/>
          <p:cNvSpPr/>
          <p:nvPr/>
        </p:nvSpPr>
        <p:spPr>
          <a:xfrm>
            <a:off x="429931" y="45015"/>
            <a:ext cx="45961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Realizadas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075951C-CE1E-67D1-1917-85E1DC5AD153}"/>
              </a:ext>
            </a:extLst>
          </p:cNvPr>
          <p:cNvSpPr txBox="1">
            <a:spLocks/>
          </p:cNvSpPr>
          <p:nvPr/>
        </p:nvSpPr>
        <p:spPr>
          <a:xfrm>
            <a:off x="4347908" y="3496827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JUNIO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1901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4">
            <a:extLst>
              <a:ext uri="{FF2B5EF4-FFF2-40B4-BE49-F238E27FC236}">
                <a16:creationId xmlns:a16="http://schemas.microsoft.com/office/drawing/2014/main" id="{9E132290-7A99-F492-3AC7-11A50B7C810D}"/>
              </a:ext>
            </a:extLst>
          </p:cNvPr>
          <p:cNvSpPr/>
          <p:nvPr/>
        </p:nvSpPr>
        <p:spPr>
          <a:xfrm>
            <a:off x="5593087" y="964297"/>
            <a:ext cx="6216666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altLang="ko-KR" sz="2000" dirty="0"/>
              <a:t>JULIO</a:t>
            </a:r>
            <a:endParaRPr lang="ko-KR" altLang="en-US" sz="2000" dirty="0"/>
          </a:p>
        </p:txBody>
      </p:sp>
      <p:sp>
        <p:nvSpPr>
          <p:cNvPr id="6" name="TextBox 80">
            <a:extLst>
              <a:ext uri="{FF2B5EF4-FFF2-40B4-BE49-F238E27FC236}">
                <a16:creationId xmlns:a16="http://schemas.microsoft.com/office/drawing/2014/main" id="{31375F7F-B27C-7380-98AB-10DED74A30A8}"/>
              </a:ext>
            </a:extLst>
          </p:cNvPr>
          <p:cNvSpPr txBox="1"/>
          <p:nvPr/>
        </p:nvSpPr>
        <p:spPr>
          <a:xfrm>
            <a:off x="5717669" y="2796145"/>
            <a:ext cx="57393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cs typeface="Arial" pitchFamily="34" charset="0"/>
              </a:rPr>
              <a:t>Intercambio de experiencias gestores turísticos y actores locales claves </a:t>
            </a:r>
          </a:p>
        </p:txBody>
      </p:sp>
      <p:sp>
        <p:nvSpPr>
          <p:cNvPr id="8" name="TextBox 64">
            <a:extLst>
              <a:ext uri="{FF2B5EF4-FFF2-40B4-BE49-F238E27FC236}">
                <a16:creationId xmlns:a16="http://schemas.microsoft.com/office/drawing/2014/main" id="{8E221C9D-A315-32CF-E527-6E4791E574E0}"/>
              </a:ext>
            </a:extLst>
          </p:cNvPr>
          <p:cNvSpPr txBox="1"/>
          <p:nvPr/>
        </p:nvSpPr>
        <p:spPr>
          <a:xfrm>
            <a:off x="5746235" y="2231338"/>
            <a:ext cx="57393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cs typeface="Arial" pitchFamily="34" charset="0"/>
              </a:rPr>
              <a:t>Desarrollo de nuevos productos turísticos (barrios y ruralidad)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F314AA53-388D-445D-7511-4891E8350514}"/>
              </a:ext>
            </a:extLst>
          </p:cNvPr>
          <p:cNvSpPr/>
          <p:nvPr/>
        </p:nvSpPr>
        <p:spPr>
          <a:xfrm>
            <a:off x="5420105" y="1787728"/>
            <a:ext cx="162225" cy="197643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EF912603-E851-766B-59B3-AFC353FB8B31}"/>
              </a:ext>
            </a:extLst>
          </p:cNvPr>
          <p:cNvSpPr/>
          <p:nvPr/>
        </p:nvSpPr>
        <p:spPr>
          <a:xfrm>
            <a:off x="5430862" y="2342061"/>
            <a:ext cx="162225" cy="197643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044B29C5-1BAA-5761-0E7D-85C8BE87259E}"/>
              </a:ext>
            </a:extLst>
          </p:cNvPr>
          <p:cNvSpPr/>
          <p:nvPr/>
        </p:nvSpPr>
        <p:spPr>
          <a:xfrm>
            <a:off x="5449949" y="2890890"/>
            <a:ext cx="162225" cy="197643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7" name="Elipse 16">
            <a:extLst>
              <a:ext uri="{FF2B5EF4-FFF2-40B4-BE49-F238E27FC236}">
                <a16:creationId xmlns:a16="http://schemas.microsoft.com/office/drawing/2014/main" id="{CBAE36BA-8D84-782A-A868-126D16A948C3}"/>
              </a:ext>
            </a:extLst>
          </p:cNvPr>
          <p:cNvSpPr/>
          <p:nvPr/>
        </p:nvSpPr>
        <p:spPr>
          <a:xfrm>
            <a:off x="5435006" y="3593262"/>
            <a:ext cx="162225" cy="197643"/>
          </a:xfrm>
          <a:prstGeom prst="ellips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DB26A1F9-D5F1-3491-1B2C-6352FD1E0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954" y="915924"/>
            <a:ext cx="4121017" cy="2702958"/>
          </a:xfrm>
          <a:prstGeom prst="rect">
            <a:avLst/>
          </a:prstGeom>
        </p:spPr>
      </p:pic>
      <p:sp>
        <p:nvSpPr>
          <p:cNvPr id="19" name="TextBox 78">
            <a:extLst>
              <a:ext uri="{FF2B5EF4-FFF2-40B4-BE49-F238E27FC236}">
                <a16:creationId xmlns:a16="http://schemas.microsoft.com/office/drawing/2014/main" id="{B0FFFE32-F13C-1CB9-F7BA-90E10766BCDD}"/>
              </a:ext>
            </a:extLst>
          </p:cNvPr>
          <p:cNvSpPr txBox="1"/>
          <p:nvPr/>
        </p:nvSpPr>
        <p:spPr>
          <a:xfrm>
            <a:off x="5791189" y="3522806"/>
            <a:ext cx="5207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+mn-lt"/>
              </a:rPr>
              <a:t>Sistema de informaci</a:t>
            </a:r>
            <a:r>
              <a:rPr lang="en-US" altLang="ko-KR" sz="1600" dirty="0"/>
              <a:t>ón</a:t>
            </a:r>
            <a:r>
              <a:rPr lang="en-US" altLang="ko-KR" sz="1600" dirty="0">
                <a:latin typeface="+mn-lt"/>
              </a:rPr>
              <a:t> turístico de la ruralidad. Versión 1.0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E0A58943-C13C-F3CF-E7ED-0AAB48D918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54" y="3891492"/>
            <a:ext cx="4310246" cy="2410583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739FEB7C-9819-BC84-17DB-494777DD5E3E}"/>
              </a:ext>
            </a:extLst>
          </p:cNvPr>
          <p:cNvSpPr txBox="1"/>
          <p:nvPr/>
        </p:nvSpPr>
        <p:spPr>
          <a:xfrm>
            <a:off x="7012545" y="4649343"/>
            <a:ext cx="398579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dirty="0"/>
              <a:t> http://cifras.quito-turismo.gob.ec/</a:t>
            </a:r>
          </a:p>
        </p:txBody>
      </p:sp>
      <p:sp>
        <p:nvSpPr>
          <p:cNvPr id="24" name="Flecha: a la derecha 23">
            <a:extLst>
              <a:ext uri="{FF2B5EF4-FFF2-40B4-BE49-F238E27FC236}">
                <a16:creationId xmlns:a16="http://schemas.microsoft.com/office/drawing/2014/main" id="{A6671F69-3D50-22DA-F660-BD19E98D6735}"/>
              </a:ext>
            </a:extLst>
          </p:cNvPr>
          <p:cNvSpPr/>
          <p:nvPr/>
        </p:nvSpPr>
        <p:spPr>
          <a:xfrm>
            <a:off x="5717669" y="4649343"/>
            <a:ext cx="967661" cy="5178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22" name="Rectángulo 21"/>
          <p:cNvSpPr/>
          <p:nvPr/>
        </p:nvSpPr>
        <p:spPr>
          <a:xfrm>
            <a:off x="783954" y="89593"/>
            <a:ext cx="4887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</a:t>
            </a:r>
          </a:p>
        </p:txBody>
      </p:sp>
      <p:sp>
        <p:nvSpPr>
          <p:cNvPr id="2" name="TextBox 84">
            <a:extLst>
              <a:ext uri="{FF2B5EF4-FFF2-40B4-BE49-F238E27FC236}">
                <a16:creationId xmlns:a16="http://schemas.microsoft.com/office/drawing/2014/main" id="{33AC6AA5-9157-9DC0-6C89-ED77A47A4E51}"/>
              </a:ext>
            </a:extLst>
          </p:cNvPr>
          <p:cNvSpPr txBox="1"/>
          <p:nvPr/>
        </p:nvSpPr>
        <p:spPr>
          <a:xfrm>
            <a:off x="5717669" y="1672044"/>
            <a:ext cx="36618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cs typeface="Arial" pitchFamily="34" charset="0"/>
              </a:rPr>
              <a:t>2 Rutas turísticas urbanas de rurales </a:t>
            </a:r>
            <a:endParaRPr lang="en-US" altLang="ko-KR" sz="16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806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>
            <a:extLst>
              <a:ext uri="{FF2B5EF4-FFF2-40B4-BE49-F238E27FC236}">
                <a16:creationId xmlns:a16="http://schemas.microsoft.com/office/drawing/2014/main" id="{C729770C-9902-83FB-858B-93BFB523C58E}"/>
              </a:ext>
            </a:extLst>
          </p:cNvPr>
          <p:cNvSpPr/>
          <p:nvPr/>
        </p:nvSpPr>
        <p:spPr>
          <a:xfrm>
            <a:off x="4795220" y="1245018"/>
            <a:ext cx="6430798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altLang="ko-KR" b="1" dirty="0"/>
              <a:t>AGOSTO</a:t>
            </a:r>
            <a:endParaRPr lang="ko-KR" altLang="en-US" b="1" dirty="0"/>
          </a:p>
        </p:txBody>
      </p:sp>
      <p:sp>
        <p:nvSpPr>
          <p:cNvPr id="6" name="TextBox 62">
            <a:extLst>
              <a:ext uri="{FF2B5EF4-FFF2-40B4-BE49-F238E27FC236}">
                <a16:creationId xmlns:a16="http://schemas.microsoft.com/office/drawing/2014/main" id="{E201FE7B-4D9E-6E45-03FA-960D315D0BD3}"/>
              </a:ext>
            </a:extLst>
          </p:cNvPr>
          <p:cNvSpPr txBox="1"/>
          <p:nvPr/>
        </p:nvSpPr>
        <p:spPr>
          <a:xfrm>
            <a:off x="5084296" y="1875536"/>
            <a:ext cx="574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n-lt"/>
              </a:rPr>
              <a:t>2 Rutas turísticas: Urbano, Rural y Gastronómico.  </a:t>
            </a:r>
            <a:endParaRPr lang="en-US" altLang="ko-KR" dirty="0">
              <a:cs typeface="Arial" pitchFamily="34" charset="0"/>
            </a:endParaRPr>
          </a:p>
        </p:txBody>
      </p:sp>
      <p:sp>
        <p:nvSpPr>
          <p:cNvPr id="7" name="TextBox 63">
            <a:extLst>
              <a:ext uri="{FF2B5EF4-FFF2-40B4-BE49-F238E27FC236}">
                <a16:creationId xmlns:a16="http://schemas.microsoft.com/office/drawing/2014/main" id="{129D6A3D-461A-074D-B57B-4432B10F0CCB}"/>
              </a:ext>
            </a:extLst>
          </p:cNvPr>
          <p:cNvSpPr txBox="1"/>
          <p:nvPr/>
        </p:nvSpPr>
        <p:spPr>
          <a:xfrm>
            <a:off x="5084296" y="2367110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Activación Calle La Ronda. </a:t>
            </a:r>
          </a:p>
        </p:txBody>
      </p:sp>
      <p:sp>
        <p:nvSpPr>
          <p:cNvPr id="8" name="TextBox 64">
            <a:extLst>
              <a:ext uri="{FF2B5EF4-FFF2-40B4-BE49-F238E27FC236}">
                <a16:creationId xmlns:a16="http://schemas.microsoft.com/office/drawing/2014/main" id="{6B8747E0-6E2C-982C-ECD1-48E49F0F30AF}"/>
              </a:ext>
            </a:extLst>
          </p:cNvPr>
          <p:cNvSpPr txBox="1"/>
          <p:nvPr/>
        </p:nvSpPr>
        <p:spPr>
          <a:xfrm>
            <a:off x="5140929" y="2884349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Festival de Los Locros </a:t>
            </a:r>
          </a:p>
        </p:txBody>
      </p:sp>
      <p:sp>
        <p:nvSpPr>
          <p:cNvPr id="9" name="TextBox 68">
            <a:extLst>
              <a:ext uri="{FF2B5EF4-FFF2-40B4-BE49-F238E27FC236}">
                <a16:creationId xmlns:a16="http://schemas.microsoft.com/office/drawing/2014/main" id="{81760FE9-6495-4293-C69E-AC0375943190}"/>
              </a:ext>
            </a:extLst>
          </p:cNvPr>
          <p:cNvSpPr txBox="1"/>
          <p:nvPr/>
        </p:nvSpPr>
        <p:spPr>
          <a:xfrm>
            <a:off x="5081598" y="3468257"/>
            <a:ext cx="57420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Levantamiento de agenda de actividades. Información de flujo turístico</a:t>
            </a:r>
          </a:p>
        </p:txBody>
      </p:sp>
      <p:sp>
        <p:nvSpPr>
          <p:cNvPr id="10" name="Oval 20">
            <a:extLst>
              <a:ext uri="{FF2B5EF4-FFF2-40B4-BE49-F238E27FC236}">
                <a16:creationId xmlns:a16="http://schemas.microsoft.com/office/drawing/2014/main" id="{EF5D63C2-D9C4-21B4-0738-1F3D5B4E073C}"/>
              </a:ext>
            </a:extLst>
          </p:cNvPr>
          <p:cNvSpPr/>
          <p:nvPr/>
        </p:nvSpPr>
        <p:spPr>
          <a:xfrm>
            <a:off x="4795220" y="1996402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Oval 20">
            <a:extLst>
              <a:ext uri="{FF2B5EF4-FFF2-40B4-BE49-F238E27FC236}">
                <a16:creationId xmlns:a16="http://schemas.microsoft.com/office/drawing/2014/main" id="{3B72EA7B-665E-8883-FEA2-D8D4B5A1EA1E}"/>
              </a:ext>
            </a:extLst>
          </p:cNvPr>
          <p:cNvSpPr/>
          <p:nvPr/>
        </p:nvSpPr>
        <p:spPr>
          <a:xfrm>
            <a:off x="4806497" y="2542833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Oval 20">
            <a:extLst>
              <a:ext uri="{FF2B5EF4-FFF2-40B4-BE49-F238E27FC236}">
                <a16:creationId xmlns:a16="http://schemas.microsoft.com/office/drawing/2014/main" id="{165F78FF-D0A1-5F3D-E63D-502C239C1775}"/>
              </a:ext>
            </a:extLst>
          </p:cNvPr>
          <p:cNvSpPr/>
          <p:nvPr/>
        </p:nvSpPr>
        <p:spPr>
          <a:xfrm>
            <a:off x="4802222" y="3035373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Oval 20">
            <a:extLst>
              <a:ext uri="{FF2B5EF4-FFF2-40B4-BE49-F238E27FC236}">
                <a16:creationId xmlns:a16="http://schemas.microsoft.com/office/drawing/2014/main" id="{9CF5F024-4C8A-10BA-CE5C-842A7B92A76D}"/>
              </a:ext>
            </a:extLst>
          </p:cNvPr>
          <p:cNvSpPr/>
          <p:nvPr/>
        </p:nvSpPr>
        <p:spPr>
          <a:xfrm>
            <a:off x="4799734" y="3642757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68">
            <a:extLst>
              <a:ext uri="{FF2B5EF4-FFF2-40B4-BE49-F238E27FC236}">
                <a16:creationId xmlns:a16="http://schemas.microsoft.com/office/drawing/2014/main" id="{B57B927E-CF5D-E8A3-C193-8421A0D6D86B}"/>
              </a:ext>
            </a:extLst>
          </p:cNvPr>
          <p:cNvSpPr txBox="1"/>
          <p:nvPr/>
        </p:nvSpPr>
        <p:spPr>
          <a:xfrm>
            <a:off x="5081598" y="4262495"/>
            <a:ext cx="57420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Implementación de facilidades turísticas</a:t>
            </a:r>
          </a:p>
        </p:txBody>
      </p:sp>
      <p:sp>
        <p:nvSpPr>
          <p:cNvPr id="16" name="Oval 20">
            <a:extLst>
              <a:ext uri="{FF2B5EF4-FFF2-40B4-BE49-F238E27FC236}">
                <a16:creationId xmlns:a16="http://schemas.microsoft.com/office/drawing/2014/main" id="{888CA03C-8DCC-D7B1-0770-D40702A5DBCF}"/>
              </a:ext>
            </a:extLst>
          </p:cNvPr>
          <p:cNvSpPr/>
          <p:nvPr/>
        </p:nvSpPr>
        <p:spPr>
          <a:xfrm>
            <a:off x="4795220" y="4375161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Oval 20">
            <a:extLst>
              <a:ext uri="{FF2B5EF4-FFF2-40B4-BE49-F238E27FC236}">
                <a16:creationId xmlns:a16="http://schemas.microsoft.com/office/drawing/2014/main" id="{07884A49-F1E0-C13A-5845-B0D50A3EE2B1}"/>
              </a:ext>
            </a:extLst>
          </p:cNvPr>
          <p:cNvSpPr/>
          <p:nvPr/>
        </p:nvSpPr>
        <p:spPr>
          <a:xfrm>
            <a:off x="4799495" y="4912392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Imagen 19">
            <a:extLst>
              <a:ext uri="{FF2B5EF4-FFF2-40B4-BE49-F238E27FC236}">
                <a16:creationId xmlns:a16="http://schemas.microsoft.com/office/drawing/2014/main" id="{6681E1D3-3C78-DAE2-9D14-C96CCEFB781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57338" y="1075392"/>
            <a:ext cx="1790599" cy="1511165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6DBF5C1E-B193-B6D5-9666-1E249A5F4A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60552" y="2693630"/>
            <a:ext cx="1849016" cy="1336037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A804AF36-7D02-4893-E71E-53B7B383BB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5828" y="1067248"/>
            <a:ext cx="2196434" cy="2987500"/>
          </a:xfrm>
          <a:prstGeom prst="rect">
            <a:avLst/>
          </a:prstGeom>
        </p:spPr>
      </p:pic>
      <p:pic>
        <p:nvPicPr>
          <p:cNvPr id="23" name="Imagen 22">
            <a:extLst>
              <a:ext uri="{FF2B5EF4-FFF2-40B4-BE49-F238E27FC236}">
                <a16:creationId xmlns:a16="http://schemas.microsoft.com/office/drawing/2014/main" id="{AB435F1B-C3B5-933F-EA24-0D817B0524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8717" y="4492773"/>
            <a:ext cx="2507089" cy="1880317"/>
          </a:xfrm>
          <a:prstGeom prst="rect">
            <a:avLst/>
          </a:prstGeom>
        </p:spPr>
      </p:pic>
      <p:sp>
        <p:nvSpPr>
          <p:cNvPr id="19" name="Rectángulo 18"/>
          <p:cNvSpPr/>
          <p:nvPr/>
        </p:nvSpPr>
        <p:spPr>
          <a:xfrm>
            <a:off x="331998" y="114674"/>
            <a:ext cx="4887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</a:t>
            </a:r>
          </a:p>
        </p:txBody>
      </p:sp>
      <p:sp>
        <p:nvSpPr>
          <p:cNvPr id="2" name="TextBox 78">
            <a:extLst>
              <a:ext uri="{FF2B5EF4-FFF2-40B4-BE49-F238E27FC236}">
                <a16:creationId xmlns:a16="http://schemas.microsoft.com/office/drawing/2014/main" id="{56BFD538-C7EC-65C0-0B2B-7BFE54C24FDA}"/>
              </a:ext>
            </a:extLst>
          </p:cNvPr>
          <p:cNvSpPr txBox="1"/>
          <p:nvPr/>
        </p:nvSpPr>
        <p:spPr>
          <a:xfrm>
            <a:off x="5154862" y="4786600"/>
            <a:ext cx="5207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n-lt"/>
              </a:rPr>
              <a:t>3 Rutas turísticas Inteligentes (beacons). Urbano y Rural / </a:t>
            </a:r>
            <a:r>
              <a:rPr lang="en-US" altLang="ko-KR" b="1" dirty="0">
                <a:latin typeface="+mn-lt"/>
              </a:rPr>
              <a:t>La Mariscal y Centro Histórico.</a:t>
            </a:r>
            <a:endParaRPr lang="en-US" altLang="ko-KR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9428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Imagen 34" descr="Forma&#10;&#10;Descripción generada automáticamente con confianza media">
            <a:extLst>
              <a:ext uri="{FF2B5EF4-FFF2-40B4-BE49-F238E27FC236}">
                <a16:creationId xmlns:a16="http://schemas.microsoft.com/office/drawing/2014/main" id="{B66A3102-F64D-88A1-4E80-9E1E59FE9B9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Rectangle 13">
            <a:extLst>
              <a:ext uri="{FF2B5EF4-FFF2-40B4-BE49-F238E27FC236}">
                <a16:creationId xmlns:a16="http://schemas.microsoft.com/office/drawing/2014/main" id="{E486EF26-EA4D-B65C-DB0B-24443F045567}"/>
              </a:ext>
            </a:extLst>
          </p:cNvPr>
          <p:cNvSpPr/>
          <p:nvPr/>
        </p:nvSpPr>
        <p:spPr>
          <a:xfrm>
            <a:off x="3993363" y="1328704"/>
            <a:ext cx="592056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C" altLang="ko-KR" sz="2000" dirty="0"/>
              <a:t>SEPTIEMBRE</a:t>
            </a:r>
            <a:endParaRPr lang="ko-KR" altLang="en-US" sz="2000" dirty="0"/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93A7C9A4-A9DB-4F08-0742-0E1C01251B97}"/>
              </a:ext>
            </a:extLst>
          </p:cNvPr>
          <p:cNvSpPr/>
          <p:nvPr/>
        </p:nvSpPr>
        <p:spPr>
          <a:xfrm>
            <a:off x="3993363" y="4214011"/>
            <a:ext cx="586428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 dirty="0"/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8CEF16C7-E771-9980-C71F-50BE577FCC68}"/>
              </a:ext>
            </a:extLst>
          </p:cNvPr>
          <p:cNvSpPr txBox="1">
            <a:spLocks/>
          </p:cNvSpPr>
          <p:nvPr/>
        </p:nvSpPr>
        <p:spPr>
          <a:xfrm>
            <a:off x="4060916" y="2447901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SEPTIEMBRE</a:t>
            </a:r>
          </a:p>
        </p:txBody>
      </p:sp>
      <p:sp>
        <p:nvSpPr>
          <p:cNvPr id="9" name="Text Placeholder 15">
            <a:extLst>
              <a:ext uri="{FF2B5EF4-FFF2-40B4-BE49-F238E27FC236}">
                <a16:creationId xmlns:a16="http://schemas.microsoft.com/office/drawing/2014/main" id="{4F2F316E-2699-32F9-90F1-41DACB4D8D0E}"/>
              </a:ext>
            </a:extLst>
          </p:cNvPr>
          <p:cNvSpPr txBox="1">
            <a:spLocks/>
          </p:cNvSpPr>
          <p:nvPr/>
        </p:nvSpPr>
        <p:spPr>
          <a:xfrm>
            <a:off x="4060916" y="4214011"/>
            <a:ext cx="3312368" cy="377230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OCTUBRE</a:t>
            </a:r>
          </a:p>
        </p:txBody>
      </p:sp>
      <p:sp>
        <p:nvSpPr>
          <p:cNvPr id="18" name="TextBox 70">
            <a:extLst>
              <a:ext uri="{FF2B5EF4-FFF2-40B4-BE49-F238E27FC236}">
                <a16:creationId xmlns:a16="http://schemas.microsoft.com/office/drawing/2014/main" id="{03979037-EBDC-FBA2-71E7-2797A53A1F77}"/>
              </a:ext>
            </a:extLst>
          </p:cNvPr>
          <p:cNvSpPr txBox="1"/>
          <p:nvPr/>
        </p:nvSpPr>
        <p:spPr>
          <a:xfrm>
            <a:off x="4282439" y="1753901"/>
            <a:ext cx="59890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Encuentro de Comunas del DMQ Culturas (Comuna Chilibulo-</a:t>
            </a:r>
            <a:r>
              <a:rPr lang="en-US" altLang="ko-KR" dirty="0" err="1">
                <a:cs typeface="Arial" pitchFamily="34" charset="0"/>
              </a:rPr>
              <a:t>Marcopamba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19" name="TextBox 71">
            <a:extLst>
              <a:ext uri="{FF2B5EF4-FFF2-40B4-BE49-F238E27FC236}">
                <a16:creationId xmlns:a16="http://schemas.microsoft.com/office/drawing/2014/main" id="{2C5DC390-130C-D168-9243-57E2109CFCC0}"/>
              </a:ext>
            </a:extLst>
          </p:cNvPr>
          <p:cNvSpPr txBox="1"/>
          <p:nvPr/>
        </p:nvSpPr>
        <p:spPr>
          <a:xfrm>
            <a:off x="4226166" y="2407251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Implementación de Facilidades turísticas en el DMQ. </a:t>
            </a:r>
          </a:p>
        </p:txBody>
      </p:sp>
      <p:sp>
        <p:nvSpPr>
          <p:cNvPr id="20" name="Oval 45">
            <a:extLst>
              <a:ext uri="{FF2B5EF4-FFF2-40B4-BE49-F238E27FC236}">
                <a16:creationId xmlns:a16="http://schemas.microsoft.com/office/drawing/2014/main" id="{8E0D2657-77B2-8E67-FAE5-298A1870569A}"/>
              </a:ext>
            </a:extLst>
          </p:cNvPr>
          <p:cNvSpPr/>
          <p:nvPr/>
        </p:nvSpPr>
        <p:spPr>
          <a:xfrm>
            <a:off x="4036325" y="1843262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1" name="Oval 46">
            <a:extLst>
              <a:ext uri="{FF2B5EF4-FFF2-40B4-BE49-F238E27FC236}">
                <a16:creationId xmlns:a16="http://schemas.microsoft.com/office/drawing/2014/main" id="{4270857B-8E26-DBD9-B719-D29D418C68DF}"/>
              </a:ext>
            </a:extLst>
          </p:cNvPr>
          <p:cNvSpPr/>
          <p:nvPr/>
        </p:nvSpPr>
        <p:spPr>
          <a:xfrm>
            <a:off x="4022391" y="2545235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2" name="Oval 47">
            <a:extLst>
              <a:ext uri="{FF2B5EF4-FFF2-40B4-BE49-F238E27FC236}">
                <a16:creationId xmlns:a16="http://schemas.microsoft.com/office/drawing/2014/main" id="{EEC3FC46-578D-2120-B841-B2258C75F58C}"/>
              </a:ext>
            </a:extLst>
          </p:cNvPr>
          <p:cNvSpPr/>
          <p:nvPr/>
        </p:nvSpPr>
        <p:spPr>
          <a:xfrm>
            <a:off x="4036325" y="2985256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3" name="TextBox 76">
            <a:extLst>
              <a:ext uri="{FF2B5EF4-FFF2-40B4-BE49-F238E27FC236}">
                <a16:creationId xmlns:a16="http://schemas.microsoft.com/office/drawing/2014/main" id="{599CCF9F-628C-1A2D-6D66-65301A09553C}"/>
              </a:ext>
            </a:extLst>
          </p:cNvPr>
          <p:cNvSpPr txBox="1"/>
          <p:nvPr/>
        </p:nvSpPr>
        <p:spPr>
          <a:xfrm>
            <a:off x="4282438" y="3225293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Intercambio de experiencias gestores rurales y actors claves. 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4" name="Oval 49">
            <a:extLst>
              <a:ext uri="{FF2B5EF4-FFF2-40B4-BE49-F238E27FC236}">
                <a16:creationId xmlns:a16="http://schemas.microsoft.com/office/drawing/2014/main" id="{4BEB3DC2-6A40-F97F-7B1B-FB199508AA25}"/>
              </a:ext>
            </a:extLst>
          </p:cNvPr>
          <p:cNvSpPr/>
          <p:nvPr/>
        </p:nvSpPr>
        <p:spPr>
          <a:xfrm>
            <a:off x="4036325" y="3330972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5" name="TextBox 78">
            <a:extLst>
              <a:ext uri="{FF2B5EF4-FFF2-40B4-BE49-F238E27FC236}">
                <a16:creationId xmlns:a16="http://schemas.microsoft.com/office/drawing/2014/main" id="{D58AFB61-4D43-6DAA-0C7A-EEF5FF5F780E}"/>
              </a:ext>
            </a:extLst>
          </p:cNvPr>
          <p:cNvSpPr txBox="1"/>
          <p:nvPr/>
        </p:nvSpPr>
        <p:spPr>
          <a:xfrm>
            <a:off x="4226167" y="4812834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Evento reconocimiento Coladas Moradas 2023 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6" name="TextBox 80">
            <a:extLst>
              <a:ext uri="{FF2B5EF4-FFF2-40B4-BE49-F238E27FC236}">
                <a16:creationId xmlns:a16="http://schemas.microsoft.com/office/drawing/2014/main" id="{40E83ECC-D0B0-6208-D733-C517F01EF23E}"/>
              </a:ext>
            </a:extLst>
          </p:cNvPr>
          <p:cNvSpPr txBox="1"/>
          <p:nvPr/>
        </p:nvSpPr>
        <p:spPr>
          <a:xfrm>
            <a:off x="4226167" y="5544020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Participación XII Feria de Aves de Sudamérica </a:t>
            </a:r>
          </a:p>
        </p:txBody>
      </p:sp>
      <p:sp>
        <p:nvSpPr>
          <p:cNvPr id="27" name="Oval 54">
            <a:extLst>
              <a:ext uri="{FF2B5EF4-FFF2-40B4-BE49-F238E27FC236}">
                <a16:creationId xmlns:a16="http://schemas.microsoft.com/office/drawing/2014/main" id="{B43B5682-D43D-4C19-75F7-35B41D1B6F52}"/>
              </a:ext>
            </a:extLst>
          </p:cNvPr>
          <p:cNvSpPr/>
          <p:nvPr/>
        </p:nvSpPr>
        <p:spPr>
          <a:xfrm>
            <a:off x="4009691" y="4923630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8" name="Oval 55">
            <a:extLst>
              <a:ext uri="{FF2B5EF4-FFF2-40B4-BE49-F238E27FC236}">
                <a16:creationId xmlns:a16="http://schemas.microsoft.com/office/drawing/2014/main" id="{D2334F0F-A0C2-6759-61A9-6B7435F19839}"/>
              </a:ext>
            </a:extLst>
          </p:cNvPr>
          <p:cNvSpPr/>
          <p:nvPr/>
        </p:nvSpPr>
        <p:spPr>
          <a:xfrm>
            <a:off x="4017334" y="5295880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 dirty="0"/>
          </a:p>
        </p:txBody>
      </p:sp>
      <p:sp>
        <p:nvSpPr>
          <p:cNvPr id="29" name="Oval 56">
            <a:extLst>
              <a:ext uri="{FF2B5EF4-FFF2-40B4-BE49-F238E27FC236}">
                <a16:creationId xmlns:a16="http://schemas.microsoft.com/office/drawing/2014/main" id="{1E839E04-DE60-BD88-79C7-5F7204482BB6}"/>
              </a:ext>
            </a:extLst>
          </p:cNvPr>
          <p:cNvSpPr/>
          <p:nvPr/>
        </p:nvSpPr>
        <p:spPr>
          <a:xfrm>
            <a:off x="4022391" y="5671262"/>
            <a:ext cx="144000" cy="1440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30" name="TextBox 70">
            <a:extLst>
              <a:ext uri="{FF2B5EF4-FFF2-40B4-BE49-F238E27FC236}">
                <a16:creationId xmlns:a16="http://schemas.microsoft.com/office/drawing/2014/main" id="{A583B410-F824-1EAA-AB5D-4DF933AA6635}"/>
              </a:ext>
            </a:extLst>
          </p:cNvPr>
          <p:cNvSpPr txBox="1"/>
          <p:nvPr/>
        </p:nvSpPr>
        <p:spPr>
          <a:xfrm>
            <a:off x="4226166" y="5169154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Encuentro de Culturas de parroquias Rurales (Zámbiza)</a:t>
            </a:r>
            <a:endParaRPr lang="en-US" altLang="ko-KR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1" name="TextBox 63">
            <a:extLst>
              <a:ext uri="{FF2B5EF4-FFF2-40B4-BE49-F238E27FC236}">
                <a16:creationId xmlns:a16="http://schemas.microsoft.com/office/drawing/2014/main" id="{114A97E5-81AE-0BFB-510A-DDC490B088DC}"/>
              </a:ext>
            </a:extLst>
          </p:cNvPr>
          <p:cNvSpPr txBox="1"/>
          <p:nvPr/>
        </p:nvSpPr>
        <p:spPr>
          <a:xfrm>
            <a:off x="4282437" y="2860646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Activación Calle La Ronda. </a:t>
            </a:r>
          </a:p>
        </p:txBody>
      </p:sp>
      <p:pic>
        <p:nvPicPr>
          <p:cNvPr id="32" name="Imagen 31">
            <a:extLst>
              <a:ext uri="{FF2B5EF4-FFF2-40B4-BE49-F238E27FC236}">
                <a16:creationId xmlns:a16="http://schemas.microsoft.com/office/drawing/2014/main" id="{EE9317DB-E6C5-A085-B158-572FF9777B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70" y="4832959"/>
            <a:ext cx="3485278" cy="1795858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47EADECE-8516-08AD-C655-0952A87FD3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500" y="2804403"/>
            <a:ext cx="3466581" cy="1768409"/>
          </a:xfrm>
          <a:prstGeom prst="rect">
            <a:avLst/>
          </a:prstGeom>
        </p:spPr>
      </p:pic>
      <p:pic>
        <p:nvPicPr>
          <p:cNvPr id="34" name="Imagen 33">
            <a:extLst>
              <a:ext uri="{FF2B5EF4-FFF2-40B4-BE49-F238E27FC236}">
                <a16:creationId xmlns:a16="http://schemas.microsoft.com/office/drawing/2014/main" id="{B24437DF-D9CA-C255-0A09-2DBE8156D3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499" y="887931"/>
            <a:ext cx="3438671" cy="1729304"/>
          </a:xfrm>
          <a:prstGeom prst="rect">
            <a:avLst/>
          </a:prstGeom>
        </p:spPr>
      </p:pic>
      <p:sp>
        <p:nvSpPr>
          <p:cNvPr id="36" name="Rectángulo 35"/>
          <p:cNvSpPr/>
          <p:nvPr/>
        </p:nvSpPr>
        <p:spPr>
          <a:xfrm>
            <a:off x="331998" y="114674"/>
            <a:ext cx="488787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C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</a:t>
            </a:r>
          </a:p>
        </p:txBody>
      </p:sp>
    </p:spTree>
    <p:extLst>
      <p:ext uri="{BB962C8B-B14F-4D97-AF65-F5344CB8AC3E}">
        <p14:creationId xmlns:p14="http://schemas.microsoft.com/office/powerpoint/2010/main" val="39960897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 descr="Forma&#10;&#10;Descripción generada automáticamente con confianza media">
            <a:extLst>
              <a:ext uri="{FF2B5EF4-FFF2-40B4-BE49-F238E27FC236}">
                <a16:creationId xmlns:a16="http://schemas.microsoft.com/office/drawing/2014/main" id="{9F3B65FF-080B-CF4A-1FD3-FA30A3F2E9A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Rectangle 12">
            <a:extLst>
              <a:ext uri="{FF2B5EF4-FFF2-40B4-BE49-F238E27FC236}">
                <a16:creationId xmlns:a16="http://schemas.microsoft.com/office/drawing/2014/main" id="{84344DD3-98F4-3F3A-8695-8F73725B3D69}"/>
              </a:ext>
            </a:extLst>
          </p:cNvPr>
          <p:cNvSpPr/>
          <p:nvPr/>
        </p:nvSpPr>
        <p:spPr>
          <a:xfrm>
            <a:off x="5345341" y="1088066"/>
            <a:ext cx="5368280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ko-KR" altLang="en-US" sz="270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D935B507-5605-E52C-CDC3-9AE2A1C2B48D}"/>
              </a:ext>
            </a:extLst>
          </p:cNvPr>
          <p:cNvSpPr txBox="1">
            <a:spLocks/>
          </p:cNvSpPr>
          <p:nvPr/>
        </p:nvSpPr>
        <p:spPr>
          <a:xfrm>
            <a:off x="5475154" y="1115293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NOVIEMBRE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B8401A7-C582-46A2-4E3F-3227105564B7}"/>
              </a:ext>
            </a:extLst>
          </p:cNvPr>
          <p:cNvSpPr txBox="1">
            <a:spLocks/>
          </p:cNvSpPr>
          <p:nvPr/>
        </p:nvSpPr>
        <p:spPr>
          <a:xfrm>
            <a:off x="5499744" y="4190204"/>
            <a:ext cx="4182137" cy="23870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DICIEMBRE (FIESTAS DE QUITO)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54E8CA81-6C0F-CC95-7820-BD932EE0F99F}"/>
              </a:ext>
            </a:extLst>
          </p:cNvPr>
          <p:cNvSpPr txBox="1">
            <a:spLocks/>
          </p:cNvSpPr>
          <p:nvPr/>
        </p:nvSpPr>
        <p:spPr>
          <a:xfrm>
            <a:off x="5499745" y="5767385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9" name="TextBox 62">
            <a:extLst>
              <a:ext uri="{FF2B5EF4-FFF2-40B4-BE49-F238E27FC236}">
                <a16:creationId xmlns:a16="http://schemas.microsoft.com/office/drawing/2014/main" id="{C4E51858-DABB-ED28-0A31-BAA27D7E8AAC}"/>
              </a:ext>
            </a:extLst>
          </p:cNvPr>
          <p:cNvSpPr txBox="1"/>
          <p:nvPr/>
        </p:nvSpPr>
        <p:spPr>
          <a:xfrm>
            <a:off x="5677250" y="1700522"/>
            <a:ext cx="50792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latin typeface="+mn-lt"/>
              </a:rPr>
              <a:t>2 Rutas turísticas: Centro Histórico, </a:t>
            </a:r>
            <a:r>
              <a:rPr lang="en-US" altLang="ko-KR" dirty="0"/>
              <a:t>Mariscal, </a:t>
            </a:r>
            <a:r>
              <a:rPr lang="en-US" altLang="ko-KR" dirty="0">
                <a:latin typeface="+mn-lt"/>
              </a:rPr>
              <a:t>Rural y Gastronómico </a:t>
            </a:r>
            <a:endParaRPr lang="en-US" altLang="ko-KR" dirty="0">
              <a:cs typeface="Arial" pitchFamily="34" charset="0"/>
            </a:endParaRPr>
          </a:p>
        </p:txBody>
      </p:sp>
      <p:sp>
        <p:nvSpPr>
          <p:cNvPr id="10" name="TextBox 63">
            <a:extLst>
              <a:ext uri="{FF2B5EF4-FFF2-40B4-BE49-F238E27FC236}">
                <a16:creationId xmlns:a16="http://schemas.microsoft.com/office/drawing/2014/main" id="{A8037603-36AE-2E44-2906-81E98F2FFB32}"/>
              </a:ext>
            </a:extLst>
          </p:cNvPr>
          <p:cNvSpPr txBox="1"/>
          <p:nvPr/>
        </p:nvSpPr>
        <p:spPr>
          <a:xfrm>
            <a:off x="5649617" y="2562259"/>
            <a:ext cx="57393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Activación Calle La Ronda. </a:t>
            </a:r>
          </a:p>
        </p:txBody>
      </p:sp>
      <p:sp>
        <p:nvSpPr>
          <p:cNvPr id="11" name="TextBox 64">
            <a:extLst>
              <a:ext uri="{FF2B5EF4-FFF2-40B4-BE49-F238E27FC236}">
                <a16:creationId xmlns:a16="http://schemas.microsoft.com/office/drawing/2014/main" id="{534C719B-46B4-EA1E-11D1-07C56106F239}"/>
              </a:ext>
            </a:extLst>
          </p:cNvPr>
          <p:cNvSpPr txBox="1"/>
          <p:nvPr/>
        </p:nvSpPr>
        <p:spPr>
          <a:xfrm>
            <a:off x="5675098" y="3113062"/>
            <a:ext cx="57393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Desarrollo de nuevos productos turísticos (barrios y ruralidad)</a:t>
            </a:r>
          </a:p>
        </p:txBody>
      </p:sp>
      <p:sp>
        <p:nvSpPr>
          <p:cNvPr id="12" name="Oval 20">
            <a:extLst>
              <a:ext uri="{FF2B5EF4-FFF2-40B4-BE49-F238E27FC236}">
                <a16:creationId xmlns:a16="http://schemas.microsoft.com/office/drawing/2014/main" id="{DBFCDA22-12F7-B39E-F49C-24A00604350C}"/>
              </a:ext>
            </a:extLst>
          </p:cNvPr>
          <p:cNvSpPr/>
          <p:nvPr/>
        </p:nvSpPr>
        <p:spPr>
          <a:xfrm>
            <a:off x="5467628" y="1794895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3" name="Oval 21">
            <a:extLst>
              <a:ext uri="{FF2B5EF4-FFF2-40B4-BE49-F238E27FC236}">
                <a16:creationId xmlns:a16="http://schemas.microsoft.com/office/drawing/2014/main" id="{50935D77-F03B-A441-9E48-F7F790A377A9}"/>
              </a:ext>
            </a:extLst>
          </p:cNvPr>
          <p:cNvSpPr/>
          <p:nvPr/>
        </p:nvSpPr>
        <p:spPr>
          <a:xfrm>
            <a:off x="5427744" y="2619644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4" name="Oval 22">
            <a:extLst>
              <a:ext uri="{FF2B5EF4-FFF2-40B4-BE49-F238E27FC236}">
                <a16:creationId xmlns:a16="http://schemas.microsoft.com/office/drawing/2014/main" id="{34931996-E15C-072C-E491-27C5BA5385E9}"/>
              </a:ext>
            </a:extLst>
          </p:cNvPr>
          <p:cNvSpPr/>
          <p:nvPr/>
        </p:nvSpPr>
        <p:spPr>
          <a:xfrm>
            <a:off x="5453263" y="3264050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15" name="TextBox 68">
            <a:extLst>
              <a:ext uri="{FF2B5EF4-FFF2-40B4-BE49-F238E27FC236}">
                <a16:creationId xmlns:a16="http://schemas.microsoft.com/office/drawing/2014/main" id="{4C0EA41C-E4D0-2690-29F4-E240963823CF}"/>
              </a:ext>
            </a:extLst>
          </p:cNvPr>
          <p:cNvSpPr txBox="1"/>
          <p:nvPr/>
        </p:nvSpPr>
        <p:spPr>
          <a:xfrm>
            <a:off x="5722395" y="3964053"/>
            <a:ext cx="5213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Levantamiento de agenda de actividades. Información de flujo turístico. Feriado Difuntos</a:t>
            </a:r>
          </a:p>
        </p:txBody>
      </p:sp>
      <p:sp>
        <p:nvSpPr>
          <p:cNvPr id="16" name="Oval 39">
            <a:extLst>
              <a:ext uri="{FF2B5EF4-FFF2-40B4-BE49-F238E27FC236}">
                <a16:creationId xmlns:a16="http://schemas.microsoft.com/office/drawing/2014/main" id="{CEB637F8-E375-A3EE-BFF1-7EF15767E388}"/>
              </a:ext>
            </a:extLst>
          </p:cNvPr>
          <p:cNvSpPr/>
          <p:nvPr/>
        </p:nvSpPr>
        <p:spPr>
          <a:xfrm>
            <a:off x="5453263" y="4102215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0F6A103D-45B0-4F4E-2323-DC55BEC4E2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321" y="839828"/>
            <a:ext cx="3439453" cy="2329412"/>
          </a:xfrm>
          <a:prstGeom prst="rect">
            <a:avLst/>
          </a:prstGeom>
        </p:spPr>
      </p:pic>
      <p:pic>
        <p:nvPicPr>
          <p:cNvPr id="22" name="Imagen 21">
            <a:extLst>
              <a:ext uri="{FF2B5EF4-FFF2-40B4-BE49-F238E27FC236}">
                <a16:creationId xmlns:a16="http://schemas.microsoft.com/office/drawing/2014/main" id="{EB2BFCC4-4493-B7BA-BD15-29CDB6DE93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9141" y="3799035"/>
            <a:ext cx="3503929" cy="2329412"/>
          </a:xfrm>
          <a:prstGeom prst="rect">
            <a:avLst/>
          </a:prstGeom>
        </p:spPr>
      </p:pic>
      <p:sp>
        <p:nvSpPr>
          <p:cNvPr id="26" name="Rectángulo 25"/>
          <p:cNvSpPr/>
          <p:nvPr/>
        </p:nvSpPr>
        <p:spPr>
          <a:xfrm>
            <a:off x="1246908" y="114674"/>
            <a:ext cx="6015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</a:t>
            </a:r>
          </a:p>
        </p:txBody>
      </p:sp>
      <p:sp>
        <p:nvSpPr>
          <p:cNvPr id="2" name="TextBox 68">
            <a:extLst>
              <a:ext uri="{FF2B5EF4-FFF2-40B4-BE49-F238E27FC236}">
                <a16:creationId xmlns:a16="http://schemas.microsoft.com/office/drawing/2014/main" id="{0ABB34BF-AD28-CAE7-CE1F-8C0008CB6915}"/>
              </a:ext>
            </a:extLst>
          </p:cNvPr>
          <p:cNvSpPr txBox="1"/>
          <p:nvPr/>
        </p:nvSpPr>
        <p:spPr>
          <a:xfrm>
            <a:off x="5739645" y="4791855"/>
            <a:ext cx="5213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cs typeface="Arial" pitchFamily="34" charset="0"/>
              </a:rPr>
              <a:t>Concurso</a:t>
            </a:r>
            <a:r>
              <a:rPr lang="en-US" altLang="ko-KR" dirty="0">
                <a:cs typeface="Arial" pitchFamily="34" charset="0"/>
              </a:rPr>
              <a:t> de Colada Morada y </a:t>
            </a:r>
            <a:r>
              <a:rPr lang="en-US" altLang="ko-KR" dirty="0" err="1">
                <a:cs typeface="Arial" pitchFamily="34" charset="0"/>
              </a:rPr>
              <a:t>Guaguas</a:t>
            </a:r>
            <a:r>
              <a:rPr lang="en-US" altLang="ko-KR" dirty="0">
                <a:cs typeface="Arial" pitchFamily="34" charset="0"/>
              </a:rPr>
              <a:t> de Pan. </a:t>
            </a:r>
          </a:p>
          <a:p>
            <a:r>
              <a:rPr lang="en-US" altLang="ko-KR" dirty="0">
                <a:cs typeface="Arial" pitchFamily="34" charset="0"/>
              </a:rPr>
              <a:t>Festival </a:t>
            </a:r>
            <a:r>
              <a:rPr lang="en-US" altLang="ko-KR" dirty="0" err="1">
                <a:cs typeface="Arial" pitchFamily="34" charset="0"/>
              </a:rPr>
              <a:t>más</a:t>
            </a:r>
            <a:r>
              <a:rPr lang="en-US" altLang="ko-KR" dirty="0">
                <a:cs typeface="Arial" pitchFamily="34" charset="0"/>
              </a:rPr>
              <a:t> </a:t>
            </a:r>
            <a:r>
              <a:rPr lang="en-US" altLang="ko-KR" dirty="0" err="1">
                <a:cs typeface="Arial" pitchFamily="34" charset="0"/>
              </a:rPr>
              <a:t>alla</a:t>
            </a:r>
            <a:r>
              <a:rPr lang="en-US" altLang="ko-KR" dirty="0">
                <a:cs typeface="Arial" pitchFamily="34" charset="0"/>
              </a:rPr>
              <a:t> de la Vida </a:t>
            </a:r>
            <a:r>
              <a:rPr lang="en-US" altLang="ko-KR" dirty="0" err="1">
                <a:cs typeface="Arial" pitchFamily="34" charset="0"/>
              </a:rPr>
              <a:t>en</a:t>
            </a:r>
            <a:r>
              <a:rPr lang="en-US" altLang="ko-KR" dirty="0">
                <a:cs typeface="Arial" pitchFamily="34" charset="0"/>
              </a:rPr>
              <a:t> la Mariscal.</a:t>
            </a:r>
          </a:p>
        </p:txBody>
      </p:sp>
      <p:sp>
        <p:nvSpPr>
          <p:cNvPr id="3" name="Oval 39">
            <a:extLst>
              <a:ext uri="{FF2B5EF4-FFF2-40B4-BE49-F238E27FC236}">
                <a16:creationId xmlns:a16="http://schemas.microsoft.com/office/drawing/2014/main" id="{192D05B9-9672-F6F8-C5C8-274F9B3140CF}"/>
              </a:ext>
            </a:extLst>
          </p:cNvPr>
          <p:cNvSpPr/>
          <p:nvPr/>
        </p:nvSpPr>
        <p:spPr>
          <a:xfrm>
            <a:off x="5505617" y="4891741"/>
            <a:ext cx="144000" cy="14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</p:spTree>
    <p:extLst>
      <p:ext uri="{BB962C8B-B14F-4D97-AF65-F5344CB8AC3E}">
        <p14:creationId xmlns:p14="http://schemas.microsoft.com/office/powerpoint/2010/main" val="420920328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Imagen 24" descr="Forma&#10;&#10;Descripción generada automáticamente con confianza media">
            <a:extLst>
              <a:ext uri="{FF2B5EF4-FFF2-40B4-BE49-F238E27FC236}">
                <a16:creationId xmlns:a16="http://schemas.microsoft.com/office/drawing/2014/main" id="{9F3B65FF-080B-CF4A-1FD3-FA30A3F2E9A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Rectangle 13">
            <a:extLst>
              <a:ext uri="{FF2B5EF4-FFF2-40B4-BE49-F238E27FC236}">
                <a16:creationId xmlns:a16="http://schemas.microsoft.com/office/drawing/2014/main" id="{A95A293F-BAFE-D821-DC13-A36E45F64BD2}"/>
              </a:ext>
            </a:extLst>
          </p:cNvPr>
          <p:cNvSpPr/>
          <p:nvPr/>
        </p:nvSpPr>
        <p:spPr>
          <a:xfrm>
            <a:off x="5270021" y="1491333"/>
            <a:ext cx="5193467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D935B507-5605-E52C-CDC3-9AE2A1C2B48D}"/>
              </a:ext>
            </a:extLst>
          </p:cNvPr>
          <p:cNvSpPr txBox="1">
            <a:spLocks/>
          </p:cNvSpPr>
          <p:nvPr/>
        </p:nvSpPr>
        <p:spPr>
          <a:xfrm>
            <a:off x="5475154" y="1115293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NOIEMBRE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B8401A7-C582-46A2-4E3F-3227105564B7}"/>
              </a:ext>
            </a:extLst>
          </p:cNvPr>
          <p:cNvSpPr txBox="1">
            <a:spLocks/>
          </p:cNvSpPr>
          <p:nvPr/>
        </p:nvSpPr>
        <p:spPr>
          <a:xfrm>
            <a:off x="5887672" y="1551978"/>
            <a:ext cx="4182137" cy="238709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DICIEMBRE (FIESTAS DE QUITO)</a:t>
            </a:r>
          </a:p>
        </p:txBody>
      </p:sp>
      <p:sp>
        <p:nvSpPr>
          <p:cNvPr id="8" name="Text Placeholder 15">
            <a:extLst>
              <a:ext uri="{FF2B5EF4-FFF2-40B4-BE49-F238E27FC236}">
                <a16:creationId xmlns:a16="http://schemas.microsoft.com/office/drawing/2014/main" id="{54E8CA81-6C0F-CC95-7820-BD932EE0F99F}"/>
              </a:ext>
            </a:extLst>
          </p:cNvPr>
          <p:cNvSpPr txBox="1">
            <a:spLocks/>
          </p:cNvSpPr>
          <p:nvPr/>
        </p:nvSpPr>
        <p:spPr>
          <a:xfrm>
            <a:off x="5499745" y="5767385"/>
            <a:ext cx="3312368" cy="28803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ko-KR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71">
            <a:extLst>
              <a:ext uri="{FF2B5EF4-FFF2-40B4-BE49-F238E27FC236}">
                <a16:creationId xmlns:a16="http://schemas.microsoft.com/office/drawing/2014/main" id="{5E31308E-5E9C-DEB2-C8E3-97340BC8F7EA}"/>
              </a:ext>
            </a:extLst>
          </p:cNvPr>
          <p:cNvSpPr txBox="1"/>
          <p:nvPr/>
        </p:nvSpPr>
        <p:spPr>
          <a:xfrm>
            <a:off x="5741584" y="2184290"/>
            <a:ext cx="3439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cs typeface="Arial" pitchFamily="34" charset="0"/>
              </a:rPr>
              <a:t>2 Rutas Turísticas: Urbano y Rural </a:t>
            </a:r>
          </a:p>
        </p:txBody>
      </p:sp>
      <p:sp>
        <p:nvSpPr>
          <p:cNvPr id="20" name="Oval 46">
            <a:extLst>
              <a:ext uri="{FF2B5EF4-FFF2-40B4-BE49-F238E27FC236}">
                <a16:creationId xmlns:a16="http://schemas.microsoft.com/office/drawing/2014/main" id="{D22E78CF-41F6-602B-496F-80772E64A9E5}"/>
              </a:ext>
            </a:extLst>
          </p:cNvPr>
          <p:cNvSpPr/>
          <p:nvPr/>
        </p:nvSpPr>
        <p:spPr>
          <a:xfrm>
            <a:off x="5355745" y="2310691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pic>
        <p:nvPicPr>
          <p:cNvPr id="22" name="Imagen 21">
            <a:extLst>
              <a:ext uri="{FF2B5EF4-FFF2-40B4-BE49-F238E27FC236}">
                <a16:creationId xmlns:a16="http://schemas.microsoft.com/office/drawing/2014/main" id="{EB2BFCC4-4493-B7BA-BD15-29CDB6DE93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141" y="3799035"/>
            <a:ext cx="3503929" cy="2329412"/>
          </a:xfrm>
          <a:prstGeom prst="rect">
            <a:avLst/>
          </a:prstGeom>
        </p:spPr>
      </p:pic>
      <p:sp>
        <p:nvSpPr>
          <p:cNvPr id="23" name="Oval 46">
            <a:extLst>
              <a:ext uri="{FF2B5EF4-FFF2-40B4-BE49-F238E27FC236}">
                <a16:creationId xmlns:a16="http://schemas.microsoft.com/office/drawing/2014/main" id="{1863E634-9A2F-6726-5D08-A2C2AEFAFE2F}"/>
              </a:ext>
            </a:extLst>
          </p:cNvPr>
          <p:cNvSpPr/>
          <p:nvPr/>
        </p:nvSpPr>
        <p:spPr>
          <a:xfrm>
            <a:off x="5380217" y="2865009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6" name="Rectángulo 25"/>
          <p:cNvSpPr/>
          <p:nvPr/>
        </p:nvSpPr>
        <p:spPr>
          <a:xfrm>
            <a:off x="1246908" y="114674"/>
            <a:ext cx="60150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C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</a:t>
            </a:r>
          </a:p>
        </p:txBody>
      </p:sp>
      <p:sp>
        <p:nvSpPr>
          <p:cNvPr id="3" name="TextBox 68">
            <a:extLst>
              <a:ext uri="{FF2B5EF4-FFF2-40B4-BE49-F238E27FC236}">
                <a16:creationId xmlns:a16="http://schemas.microsoft.com/office/drawing/2014/main" id="{CE1DF867-8670-A742-77AB-A29BED11C3F9}"/>
              </a:ext>
            </a:extLst>
          </p:cNvPr>
          <p:cNvSpPr txBox="1"/>
          <p:nvPr/>
        </p:nvSpPr>
        <p:spPr>
          <a:xfrm>
            <a:off x="5835916" y="2586017"/>
            <a:ext cx="41076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err="1">
                <a:cs typeface="Arial" pitchFamily="34" charset="0"/>
              </a:rPr>
              <a:t>Congreso</a:t>
            </a:r>
            <a:r>
              <a:rPr lang="en-US" altLang="ko-KR" dirty="0">
                <a:cs typeface="Arial" pitchFamily="34" charset="0"/>
              </a:rPr>
              <a:t> y Festival Gastronómico Sal Quiteña 2023</a:t>
            </a:r>
          </a:p>
        </p:txBody>
      </p:sp>
      <p:sp>
        <p:nvSpPr>
          <p:cNvPr id="17" name="Oval 46">
            <a:extLst>
              <a:ext uri="{FF2B5EF4-FFF2-40B4-BE49-F238E27FC236}">
                <a16:creationId xmlns:a16="http://schemas.microsoft.com/office/drawing/2014/main" id="{F501BE3E-9A1A-4DA3-9A56-B2298BFD6472}"/>
              </a:ext>
            </a:extLst>
          </p:cNvPr>
          <p:cNvSpPr/>
          <p:nvPr/>
        </p:nvSpPr>
        <p:spPr>
          <a:xfrm>
            <a:off x="5403154" y="3532177"/>
            <a:ext cx="144000" cy="14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00"/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1EF795A-F00A-8784-C405-209C65B48AD0}"/>
              </a:ext>
            </a:extLst>
          </p:cNvPr>
          <p:cNvSpPr txBox="1"/>
          <p:nvPr/>
        </p:nvSpPr>
        <p:spPr>
          <a:xfrm>
            <a:off x="5741584" y="3370670"/>
            <a:ext cx="48629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s-EC" dirty="0"/>
              <a:t>90 expositores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EC" dirty="0"/>
              <a:t>3 Ciudades o provincias invitadas.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EC" dirty="0"/>
              <a:t>Festival artístico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EC" dirty="0"/>
              <a:t>10 Agro productores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EC" dirty="0"/>
              <a:t>10 Artesanos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0CEAAE4-CC06-2ACE-4EE3-BF14600998A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72443" y="1384225"/>
            <a:ext cx="2921292" cy="2140931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394C39A-C9F9-8B4A-6E53-4AD734B578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03560" y="4751685"/>
            <a:ext cx="4205228" cy="208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4275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LZCK7548">
            <a:extLst>
              <a:ext uri="{FF2B5EF4-FFF2-40B4-BE49-F238E27FC236}">
                <a16:creationId xmlns:a16="http://schemas.microsoft.com/office/drawing/2014/main" id="{BC0E53E3-8C5C-8FC7-57DE-911878CA0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304" y="4188503"/>
            <a:ext cx="1701303" cy="101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3" descr="C:\Users\Paulina Arboleda\Desktop\PAULINA ARBOLEDA RESPALDOS\PAULY\COMISARIA\CAPACITACION 2011\foto 7 nov 4.jpg">
            <a:extLst>
              <a:ext uri="{FF2B5EF4-FFF2-40B4-BE49-F238E27FC236}">
                <a16:creationId xmlns:a16="http://schemas.microsoft.com/office/drawing/2014/main" id="{8A26CCF6-D957-5AC2-77DE-865E70D9E20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304" y="2896258"/>
            <a:ext cx="1701302" cy="1121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6" descr="C:\Users\Paulina Arboleda\Desktop\PAULINA ARBOLEDA RESPALDOS\PAULY\COMISARIA\fotos de capacitación\foto 10.JPG">
            <a:extLst>
              <a:ext uri="{FF2B5EF4-FFF2-40B4-BE49-F238E27FC236}">
                <a16:creationId xmlns:a16="http://schemas.microsoft.com/office/drawing/2014/main" id="{95CD2F9C-F281-73AA-CC23-C3C7239BA312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6304" y="1658658"/>
            <a:ext cx="1701303" cy="1121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n 19" descr="Forma&#10;&#10;Descripción generada automáticamente con confianza media">
            <a:extLst>
              <a:ext uri="{FF2B5EF4-FFF2-40B4-BE49-F238E27FC236}">
                <a16:creationId xmlns:a16="http://schemas.microsoft.com/office/drawing/2014/main" id="{73D6495F-79CC-B87A-1935-41871CF5730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569592" y="226790"/>
            <a:ext cx="4652228" cy="6885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36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Convenio </a:t>
            </a:r>
            <a:endParaRPr lang="es-EC" sz="32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520713AC-CB9F-4CC5-007A-B9045C79F771}"/>
              </a:ext>
            </a:extLst>
          </p:cNvPr>
          <p:cNvSpPr txBox="1"/>
          <p:nvPr/>
        </p:nvSpPr>
        <p:spPr>
          <a:xfrm>
            <a:off x="1294334" y="4329306"/>
            <a:ext cx="53182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es-EC" sz="1200" b="1" dirty="0">
                <a:solidFill>
                  <a:srgbClr val="5B5B5B"/>
                </a:solidFill>
                <a:latin typeface="Montserrat" pitchFamily="2" charset="77"/>
              </a:rPr>
              <a:t>2018</a:t>
            </a: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 </a:t>
            </a:r>
            <a:r>
              <a:rPr lang="es-ES" sz="1200" dirty="0">
                <a:solidFill>
                  <a:srgbClr val="5B5B5B"/>
                </a:solidFill>
                <a:latin typeface="Montserrat" pitchFamily="2" charset="77"/>
              </a:rPr>
              <a:t>Convenio de Cooperación Interinstitucional entre Quito Turismo y el Ministerio del Interior 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es-ES" sz="1200" b="1" dirty="0">
                <a:solidFill>
                  <a:srgbClr val="5B5B5B"/>
                </a:solidFill>
                <a:latin typeface="Montserrat" pitchFamily="2" charset="77"/>
              </a:rPr>
              <a:t>Objeto </a:t>
            </a:r>
          </a:p>
          <a:p>
            <a:pPr algn="just">
              <a:tabLst>
                <a:tab pos="457200" algn="l"/>
              </a:tabLst>
            </a:pP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Establecer acciones de cooperación interinstitucional necesarias entre Quito Turismo y el Servicio de Seguridad Turística de la Policía Nacional para mejorar las condiciones de apoyo y asistencia en la protección de la integridad física, psicológica y económica de los turistas nacionales y extranjeros que visitan el Distrito Metropolitano de Quito.</a:t>
            </a:r>
          </a:p>
          <a:p>
            <a:pPr algn="just">
              <a:tabLst>
                <a:tab pos="457200" algn="l"/>
              </a:tabLst>
            </a:pPr>
            <a:r>
              <a:rPr lang="es-EC" sz="1200" b="1" dirty="0">
                <a:solidFill>
                  <a:srgbClr val="5B5B5B"/>
                </a:solidFill>
                <a:latin typeface="Montserrat" pitchFamily="2" charset="77"/>
              </a:rPr>
              <a:t>Vigente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55E6FBD0-3A02-0706-BB68-323C8D2859D9}"/>
              </a:ext>
            </a:extLst>
          </p:cNvPr>
          <p:cNvSpPr txBox="1">
            <a:spLocks/>
          </p:cNvSpPr>
          <p:nvPr/>
        </p:nvSpPr>
        <p:spPr>
          <a:xfrm>
            <a:off x="1599142" y="260402"/>
            <a:ext cx="8731080" cy="118845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sz="36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SEGURIDAD TURÍSTICA</a:t>
            </a:r>
          </a:p>
        </p:txBody>
      </p:sp>
      <p:sp>
        <p:nvSpPr>
          <p:cNvPr id="9" name="object 3">
            <a:extLst>
              <a:ext uri="{FF2B5EF4-FFF2-40B4-BE49-F238E27FC236}">
                <a16:creationId xmlns:a16="http://schemas.microsoft.com/office/drawing/2014/main" id="{30E7175B-0104-BF93-F00A-D9C436DF4A39}"/>
              </a:ext>
            </a:extLst>
          </p:cNvPr>
          <p:cNvSpPr/>
          <p:nvPr/>
        </p:nvSpPr>
        <p:spPr>
          <a:xfrm>
            <a:off x="1599142" y="1522386"/>
            <a:ext cx="4153018" cy="219985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6000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18">
            <a:extLst>
              <a:ext uri="{FF2B5EF4-FFF2-40B4-BE49-F238E27FC236}">
                <a16:creationId xmlns:a16="http://schemas.microsoft.com/office/drawing/2014/main" id="{82BDAB58-D0F0-969E-3CBD-9C14D27836F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2043" y="4055252"/>
            <a:ext cx="1663272" cy="109592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Picture 20" descr="C:\Users\Paulina Arboleda\Desktop\PAULINA ARBOLEDA RESPALDOS\PAULY\DESARROLLO\SEÑALETICA\PARADAS DE BUS TURISTICO\FOTOS TODAS\IMG00571-20111217-1422.jpg">
            <a:extLst>
              <a:ext uri="{FF2B5EF4-FFF2-40B4-BE49-F238E27FC236}">
                <a16:creationId xmlns:a16="http://schemas.microsoft.com/office/drawing/2014/main" id="{BD686D80-CDC8-5CE8-21DF-2069A6AD5DD2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189" y="3029884"/>
            <a:ext cx="1592126" cy="954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FD5F8B83-80BC-FC22-11AD-E7E0CA22771B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189" y="1865267"/>
            <a:ext cx="1592126" cy="109335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n 19" descr="Forma&#10;&#10;Descripción generada automáticamente con confianza media">
            <a:extLst>
              <a:ext uri="{FF2B5EF4-FFF2-40B4-BE49-F238E27FC236}">
                <a16:creationId xmlns:a16="http://schemas.microsoft.com/office/drawing/2014/main" id="{73D6495F-79CC-B87A-1935-41871CF5730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508A8781-4B9E-5CEA-A3F3-3CCF920EAB63}"/>
              </a:ext>
            </a:extLst>
          </p:cNvPr>
          <p:cNvSpPr txBox="1">
            <a:spLocks/>
          </p:cNvSpPr>
          <p:nvPr/>
        </p:nvSpPr>
        <p:spPr>
          <a:xfrm>
            <a:off x="524888" y="313173"/>
            <a:ext cx="4907723" cy="6825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0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Fortalecimiento de capacidades: </a:t>
            </a:r>
            <a:endParaRPr lang="es-EC" sz="20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7436BAB-F245-C0B9-E3AB-86898B40E2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577804" y="1344369"/>
            <a:ext cx="66508" cy="731584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51B50ADF-CA8A-29C4-2A0B-91305BA0ABC7}"/>
              </a:ext>
            </a:extLst>
          </p:cNvPr>
          <p:cNvSpPr txBox="1">
            <a:spLocks/>
          </p:cNvSpPr>
          <p:nvPr/>
        </p:nvSpPr>
        <p:spPr>
          <a:xfrm>
            <a:off x="672345" y="1443989"/>
            <a:ext cx="853989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01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EAAF8EEB-499F-D487-104D-03C61D2BF866}"/>
              </a:ext>
            </a:extLst>
          </p:cNvPr>
          <p:cNvSpPr txBox="1"/>
          <p:nvPr/>
        </p:nvSpPr>
        <p:spPr>
          <a:xfrm>
            <a:off x="1683794" y="1209617"/>
            <a:ext cx="51614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es-EC" sz="1200" b="1" dirty="0">
                <a:solidFill>
                  <a:srgbClr val="5B5B5B"/>
                </a:solidFill>
                <a:latin typeface="Montserrat" pitchFamily="2" charset="77"/>
              </a:rPr>
              <a:t>2012 - 2023</a:t>
            </a: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 Quito Turismo capacita en: Promoción, servicio al cliente, motivación, 3ra conferencia de seguridad turística de las Américas, seminario asistencia turística policial, conducción a la defensiva, anfitrión turístico, </a:t>
            </a:r>
            <a:r>
              <a:rPr lang="es-EC" sz="1200" u="sng" dirty="0">
                <a:solidFill>
                  <a:srgbClr val="5B5B5B"/>
                </a:solidFill>
                <a:latin typeface="Montserrat" pitchFamily="2" charset="77"/>
              </a:rPr>
              <a:t>ingles básico</a:t>
            </a:r>
          </a:p>
          <a:p>
            <a:pPr lvl="0" algn="just">
              <a:spcAft>
                <a:spcPts val="0"/>
              </a:spcAft>
              <a:tabLst>
                <a:tab pos="457200" algn="l"/>
              </a:tabLst>
            </a:pP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Se capacitaron 1000 efectivos policiales durante los años de los convenios.  </a:t>
            </a:r>
          </a:p>
        </p:txBody>
      </p:sp>
      <p:sp>
        <p:nvSpPr>
          <p:cNvPr id="13" name="Título 1">
            <a:extLst>
              <a:ext uri="{FF2B5EF4-FFF2-40B4-BE49-F238E27FC236}">
                <a16:creationId xmlns:a16="http://schemas.microsoft.com/office/drawing/2014/main" id="{9B78A045-1F09-FA78-2BBC-442DC6A2D5B9}"/>
              </a:ext>
            </a:extLst>
          </p:cNvPr>
          <p:cNvSpPr txBox="1">
            <a:spLocks/>
          </p:cNvSpPr>
          <p:nvPr/>
        </p:nvSpPr>
        <p:spPr>
          <a:xfrm>
            <a:off x="545245" y="3607449"/>
            <a:ext cx="1045040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01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7AF5F4BD-C28B-4307-5617-5B31D943F5B3}"/>
              </a:ext>
            </a:extLst>
          </p:cNvPr>
          <p:cNvSpPr txBox="1"/>
          <p:nvPr/>
        </p:nvSpPr>
        <p:spPr>
          <a:xfrm>
            <a:off x="672345" y="2515428"/>
            <a:ext cx="61184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Equipamiento e Infraestructura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4903A8BC-4887-8E98-28FB-C4539EE2EFDF}"/>
              </a:ext>
            </a:extLst>
          </p:cNvPr>
          <p:cNvSpPr txBox="1"/>
          <p:nvPr/>
        </p:nvSpPr>
        <p:spPr>
          <a:xfrm>
            <a:off x="1683794" y="3029884"/>
            <a:ext cx="508743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3 oficinas de Asistencia al Turista ubicadas en: Casa de los Alcaldes, La Ronda, Terminal Quitumbe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Implementación en 3 oficinas adicionales en el Metro Paradas el Ejido, San Francisco, El Labrador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srgbClr val="5B5B5B"/>
                </a:solidFill>
                <a:latin typeface="Montserrat" pitchFamily="2" charset="77"/>
              </a:rPr>
              <a:t>Las Oficina de</a:t>
            </a: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 Seguridad Turística Mariscal y  Centro Histórico señalizadas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1200" dirty="0">
                <a:solidFill>
                  <a:srgbClr val="5B5B5B"/>
                </a:solidFill>
                <a:latin typeface="Montserrat" pitchFamily="2" charset="77"/>
              </a:rPr>
              <a:t> </a:t>
            </a: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10 radios de comunicación, bajo las características técnicas de los equipos de comunicación utilizados por la Institución Policial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C" sz="1200" dirty="0">
                <a:solidFill>
                  <a:srgbClr val="5B5B5B"/>
                </a:solidFill>
                <a:latin typeface="Montserrat" pitchFamily="2" charset="77"/>
              </a:rPr>
              <a:t>Carpas equipadas con mesas y sillas para la atención y asistencia al turista</a:t>
            </a: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DCA6AFE3-4829-A88F-1D10-C13B972A851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557031" y="3323668"/>
            <a:ext cx="66508" cy="731584"/>
          </a:xfrm>
          <a:prstGeom prst="rect">
            <a:avLst/>
          </a:prstGeom>
        </p:spPr>
      </p:pic>
      <p:sp>
        <p:nvSpPr>
          <p:cNvPr id="17" name="CuadroTexto 16">
            <a:extLst>
              <a:ext uri="{FF2B5EF4-FFF2-40B4-BE49-F238E27FC236}">
                <a16:creationId xmlns:a16="http://schemas.microsoft.com/office/drawing/2014/main" id="{3845EE64-FE1C-665B-7D41-E5551F44D70F}"/>
              </a:ext>
            </a:extLst>
          </p:cNvPr>
          <p:cNvSpPr txBox="1"/>
          <p:nvPr/>
        </p:nvSpPr>
        <p:spPr>
          <a:xfrm>
            <a:off x="874787" y="5108118"/>
            <a:ext cx="611841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Numérico de efectivos total 114</a:t>
            </a:r>
          </a:p>
          <a:p>
            <a:r>
              <a:rPr lang="es-ES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Oficiales 03 Clases y policías: 111</a:t>
            </a: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24A71878-FFA4-44F4-FF0D-08C87D27387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6102232"/>
              </p:ext>
            </p:extLst>
          </p:nvPr>
        </p:nvGraphicFramePr>
        <p:xfrm>
          <a:off x="7044667" y="1867221"/>
          <a:ext cx="4804826" cy="3480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608909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928D179-FB84-5FAA-B747-D64A17BA54C0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OCTAVO CONVERSATORIO CON LA INDUSTRIA TURÍSTICA DE QUITO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E9480C7-1049-C10C-79E2-626912AA8B7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3867" y="3843364"/>
            <a:ext cx="3086027" cy="894009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FF52AA71-67F2-C1BE-BE51-90E8347D0252}"/>
              </a:ext>
            </a:extLst>
          </p:cNvPr>
          <p:cNvSpPr txBox="1"/>
          <p:nvPr/>
        </p:nvSpPr>
        <p:spPr>
          <a:xfrm>
            <a:off x="9412940" y="4076382"/>
            <a:ext cx="127747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2400" b="1" dirty="0">
                <a:solidFill>
                  <a:schemeClr val="bg1"/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2023</a:t>
            </a:r>
          </a:p>
          <a:p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4315925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CEEA0188-4B45-436C-56F3-437AE85C4B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971" t="28668" r="18445" b="19789"/>
          <a:stretch/>
        </p:blipFill>
        <p:spPr>
          <a:xfrm>
            <a:off x="6507244" y="2065665"/>
            <a:ext cx="4477325" cy="2976982"/>
          </a:xfrm>
          <a:prstGeom prst="rect">
            <a:avLst/>
          </a:prstGeom>
        </p:spPr>
      </p:pic>
      <p:pic>
        <p:nvPicPr>
          <p:cNvPr id="20" name="Imagen 19" descr="Forma&#10;&#10;Descripción generada automáticamente con confianza media">
            <a:extLst>
              <a:ext uri="{FF2B5EF4-FFF2-40B4-BE49-F238E27FC236}">
                <a16:creationId xmlns:a16="http://schemas.microsoft.com/office/drawing/2014/main" id="{73D6495F-79CC-B87A-1935-41871CF5730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215EBB36-5E39-73CE-4C32-EFE4BB05846B}"/>
              </a:ext>
            </a:extLst>
          </p:cNvPr>
          <p:cNvSpPr txBox="1">
            <a:spLocks/>
          </p:cNvSpPr>
          <p:nvPr/>
        </p:nvSpPr>
        <p:spPr>
          <a:xfrm>
            <a:off x="619019" y="525249"/>
            <a:ext cx="5285782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Coordinación intra e inter institucional: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EBA2947-8491-9D4F-BFF5-683C279C5F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274136" y="2411945"/>
            <a:ext cx="66508" cy="731584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F3623CE9-D8F4-DCB7-1627-4F738B579F1C}"/>
              </a:ext>
            </a:extLst>
          </p:cNvPr>
          <p:cNvSpPr txBox="1">
            <a:spLocks/>
          </p:cNvSpPr>
          <p:nvPr/>
        </p:nvSpPr>
        <p:spPr>
          <a:xfrm>
            <a:off x="1207431" y="2413581"/>
            <a:ext cx="1045041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01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C05AC64-9AB7-D271-4176-28798246D915}"/>
              </a:ext>
            </a:extLst>
          </p:cNvPr>
          <p:cNvSpPr txBox="1"/>
          <p:nvPr/>
        </p:nvSpPr>
        <p:spPr>
          <a:xfrm>
            <a:off x="2383972" y="2228862"/>
            <a:ext cx="391797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>
                <a:solidFill>
                  <a:srgbClr val="5B5B5B"/>
                </a:solidFill>
                <a:latin typeface="Montserrat" pitchFamily="2" charset="77"/>
              </a:rPr>
              <a:t>Formada por varias entidades municipales, gremios turísticos, iglesias museos.</a:t>
            </a:r>
          </a:p>
          <a:p>
            <a:r>
              <a:rPr lang="es-EC" sz="1400" dirty="0">
                <a:solidFill>
                  <a:srgbClr val="5B5B5B"/>
                </a:solidFill>
                <a:latin typeface="Montserrat" pitchFamily="2" charset="77"/>
              </a:rPr>
              <a:t>Información y coordinación de primera mano ante posibles problemas de índole social: paros, manifestaciones, cierres viales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5881C28B-0684-2BC9-EA77-087A2A94E9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248825" y="3876800"/>
            <a:ext cx="66508" cy="731584"/>
          </a:xfrm>
          <a:prstGeom prst="rect">
            <a:avLst/>
          </a:prstGeom>
        </p:spPr>
      </p:pic>
      <p:sp>
        <p:nvSpPr>
          <p:cNvPr id="18" name="Título 1">
            <a:extLst>
              <a:ext uri="{FF2B5EF4-FFF2-40B4-BE49-F238E27FC236}">
                <a16:creationId xmlns:a16="http://schemas.microsoft.com/office/drawing/2014/main" id="{8D7DB968-0370-4AA1-00AA-2D96A65C7660}"/>
              </a:ext>
            </a:extLst>
          </p:cNvPr>
          <p:cNvSpPr txBox="1">
            <a:spLocks/>
          </p:cNvSpPr>
          <p:nvPr/>
        </p:nvSpPr>
        <p:spPr>
          <a:xfrm>
            <a:off x="1229096" y="3828919"/>
            <a:ext cx="1045040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02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248FF2B-1DEA-B664-8C2B-B9DC073F00A4}"/>
              </a:ext>
            </a:extLst>
          </p:cNvPr>
          <p:cNvSpPr txBox="1"/>
          <p:nvPr/>
        </p:nvSpPr>
        <p:spPr>
          <a:xfrm>
            <a:off x="2340644" y="1966772"/>
            <a:ext cx="381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75BBE9"/>
                </a:solidFill>
                <a:latin typeface="Montserrat SemiBold" pitchFamily="2" charset="77"/>
              </a:rPr>
              <a:t>Comité</a:t>
            </a:r>
            <a:r>
              <a:rPr lang="en-US" b="1" dirty="0">
                <a:solidFill>
                  <a:srgbClr val="75BBE9"/>
                </a:solidFill>
                <a:latin typeface="Montserrat SemiBold" pitchFamily="2" charset="77"/>
              </a:rPr>
              <a:t> de Crisis</a:t>
            </a:r>
            <a:endParaRPr lang="es-EC" b="1" dirty="0">
              <a:solidFill>
                <a:srgbClr val="75BBE9"/>
              </a:solidFill>
              <a:latin typeface="Montserrat SemiBold" pitchFamily="2" charset="77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91CCB93-46F2-AF70-89DD-895A6FE0B4AF}"/>
              </a:ext>
            </a:extLst>
          </p:cNvPr>
          <p:cNvSpPr txBox="1"/>
          <p:nvPr/>
        </p:nvSpPr>
        <p:spPr>
          <a:xfrm>
            <a:off x="2383972" y="3859676"/>
            <a:ext cx="3810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75BBE9"/>
                </a:solidFill>
                <a:latin typeface="Montserrat SemiBold" pitchFamily="2" charset="77"/>
              </a:rPr>
              <a:t>Chat </a:t>
            </a:r>
            <a:r>
              <a:rPr lang="en-US" b="1" dirty="0" err="1">
                <a:solidFill>
                  <a:srgbClr val="75BBE9"/>
                </a:solidFill>
                <a:latin typeface="Montserrat SemiBold" pitchFamily="2" charset="77"/>
              </a:rPr>
              <a:t>Comité</a:t>
            </a:r>
            <a:r>
              <a:rPr lang="en-US" b="1" dirty="0">
                <a:solidFill>
                  <a:srgbClr val="75BBE9"/>
                </a:solidFill>
                <a:latin typeface="Montserrat SemiBold" pitchFamily="2" charset="77"/>
              </a:rPr>
              <a:t> de Crisis</a:t>
            </a:r>
            <a:endParaRPr lang="es-EC" b="1" dirty="0">
              <a:solidFill>
                <a:srgbClr val="75BBE9"/>
              </a:solidFill>
              <a:latin typeface="Montserrat SemiBold" pitchFamily="2" charset="77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8BA74141-AD9E-28BD-DA60-7DFD9B65E57B}"/>
              </a:ext>
            </a:extLst>
          </p:cNvPr>
          <p:cNvSpPr txBox="1"/>
          <p:nvPr/>
        </p:nvSpPr>
        <p:spPr>
          <a:xfrm>
            <a:off x="2398104" y="4194711"/>
            <a:ext cx="391797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dirty="0">
                <a:solidFill>
                  <a:srgbClr val="5B5B5B"/>
                </a:solidFill>
                <a:latin typeface="Montserrat" pitchFamily="2" charset="77"/>
              </a:rPr>
              <a:t>Formada por varias entidades municipales, gremios turísticos, iglesias museos.</a:t>
            </a:r>
          </a:p>
          <a:p>
            <a:r>
              <a:rPr lang="es-EC" sz="1400" dirty="0">
                <a:solidFill>
                  <a:srgbClr val="5B5B5B"/>
                </a:solidFill>
                <a:latin typeface="Montserrat" pitchFamily="2" charset="77"/>
              </a:rPr>
              <a:t>Información y coordinación de primera mano ante posibles problemas de índole social: paros, manifestaciones, cierres viales</a:t>
            </a:r>
          </a:p>
        </p:txBody>
      </p:sp>
    </p:spTree>
    <p:extLst>
      <p:ext uri="{BB962C8B-B14F-4D97-AF65-F5344CB8AC3E}">
        <p14:creationId xmlns:p14="http://schemas.microsoft.com/office/powerpoint/2010/main" val="23440151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Mercadeo</a:t>
            </a:r>
          </a:p>
        </p:txBody>
      </p:sp>
    </p:spTree>
    <p:extLst>
      <p:ext uri="{BB962C8B-B14F-4D97-AF65-F5344CB8AC3E}">
        <p14:creationId xmlns:p14="http://schemas.microsoft.com/office/powerpoint/2010/main" val="18796171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26C031-E2D3-F1AC-FA6C-89264FDE5F9C}"/>
              </a:ext>
            </a:extLst>
          </p:cNvPr>
          <p:cNvSpPr txBox="1"/>
          <p:nvPr/>
        </p:nvSpPr>
        <p:spPr>
          <a:xfrm>
            <a:off x="5940168" y="2936572"/>
            <a:ext cx="589424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Creación Landing para promoción Verano en Quito con diferentes opciones de actividades.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Promoción de eventos de verano en la ciudad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Promoción Guía Aquicito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Campaña en redes sociales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 Promoción en APP Visitquito.ec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5587515" y="1472753"/>
            <a:ext cx="6604485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Acciones de Promoción Nacional</a:t>
            </a:r>
          </a:p>
          <a:p>
            <a:endParaRPr lang="es-MX" sz="2800" b="1" dirty="0">
              <a:solidFill>
                <a:schemeClr val="accent1">
                  <a:lumMod val="75000"/>
                </a:schemeClr>
              </a:solidFill>
              <a:latin typeface="Montserrat ExtraBold" pitchFamily="2" charset="77"/>
              <a:ea typeface="HGSMinchoE" panose="02020900000000000000" pitchFamily="18" charset="-128"/>
            </a:endParaRPr>
          </a:p>
          <a:p>
            <a:pPr algn="ctr"/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CAMPAÑAS DIGITALES DE PROMOCIÓN – VERANO</a:t>
            </a:r>
          </a:p>
          <a:p>
            <a:pPr algn="ctr"/>
            <a:r>
              <a:rPr lang="es-ES" sz="2000" b="1" dirty="0">
                <a:solidFill>
                  <a:schemeClr val="accent1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JUNIO - JULIO – AGOSTO</a:t>
            </a:r>
          </a:p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 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2E53D69-9B61-9BA9-028A-5214E8AD9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251" y="264036"/>
            <a:ext cx="5088276" cy="250813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F6661BE-5532-5660-B45D-CBE5009994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251" y="2936572"/>
            <a:ext cx="2482787" cy="2474030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CD1CF48-AB97-5BE8-214A-B76D936943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7922" y="2898355"/>
            <a:ext cx="2271605" cy="2542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43495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26C031-E2D3-F1AC-FA6C-89264FDE5F9C}"/>
              </a:ext>
            </a:extLst>
          </p:cNvPr>
          <p:cNvSpPr txBox="1"/>
          <p:nvPr/>
        </p:nvSpPr>
        <p:spPr>
          <a:xfrm>
            <a:off x="7306321" y="1907129"/>
            <a:ext cx="435005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sz="1400" b="1" dirty="0">
                <a:solidFill>
                  <a:schemeClr val="accent1">
                    <a:lumMod val="75000"/>
                  </a:schemeClr>
                </a:solidFill>
                <a:latin typeface="Montserrat" pitchFamily="2" charset="77"/>
              </a:rPr>
              <a:t>PAGINA PROMOCIONAL EN </a:t>
            </a:r>
          </a:p>
          <a:p>
            <a:pPr algn="ctr"/>
            <a:r>
              <a:rPr lang="es-EC" sz="1400" b="1" dirty="0">
                <a:solidFill>
                  <a:schemeClr val="accent1">
                    <a:lumMod val="75000"/>
                  </a:schemeClr>
                </a:solidFill>
                <a:latin typeface="Montserrat" pitchFamily="2" charset="77"/>
              </a:rPr>
              <a:t>REVISTA TRAVEL EC- EKOS</a:t>
            </a:r>
          </a:p>
          <a:p>
            <a:pPr algn="ctr"/>
            <a:r>
              <a:rPr lang="es-EC" sz="1400" b="1" dirty="0">
                <a:solidFill>
                  <a:schemeClr val="accent1">
                    <a:lumMod val="75000"/>
                  </a:schemeClr>
                </a:solidFill>
                <a:latin typeface="Montserrat" pitchFamily="2" charset="77"/>
              </a:rPr>
              <a:t>AEROLÍNEA EQUAIR </a:t>
            </a:r>
          </a:p>
          <a:p>
            <a:pPr algn="ctr"/>
            <a:r>
              <a:rPr lang="es-EC" sz="1400" b="1" dirty="0">
                <a:solidFill>
                  <a:schemeClr val="accent1">
                    <a:lumMod val="75000"/>
                  </a:schemeClr>
                </a:solidFill>
                <a:latin typeface="Montserrat" pitchFamily="2" charset="77"/>
              </a:rPr>
              <a:t>MAYO - JUNIO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es-EC" sz="2000" b="1" dirty="0">
                <a:solidFill>
                  <a:schemeClr val="accent1">
                    <a:lumMod val="75000"/>
                  </a:schemeClr>
                </a:solidFill>
                <a:latin typeface="Gotham-MediumItalic" panose="02000504050000020004" pitchFamily="2" charset="0"/>
              </a:rPr>
              <a:t>5.500 </a:t>
            </a:r>
            <a:r>
              <a:rPr lang="es-EC" sz="1400" b="1" dirty="0">
                <a:solidFill>
                  <a:schemeClr val="accent1">
                    <a:lumMod val="75000"/>
                  </a:schemeClr>
                </a:solidFill>
                <a:latin typeface="Gotham-MediumItalic" panose="02000504050000020004" pitchFamily="2" charset="0"/>
              </a:rPr>
              <a:t>ejemplares en tiraje mensual 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es-EC" sz="2000" b="1" dirty="0">
                <a:solidFill>
                  <a:schemeClr val="accent1">
                    <a:lumMod val="75000"/>
                  </a:schemeClr>
                </a:solidFill>
                <a:latin typeface="Gotham-MediumItalic" panose="02000504050000020004" pitchFamily="2" charset="0"/>
              </a:rPr>
              <a:t>25.000 </a:t>
            </a:r>
            <a:r>
              <a:rPr lang="es-EC" sz="1400" b="1" dirty="0">
                <a:solidFill>
                  <a:schemeClr val="accent1">
                    <a:lumMod val="75000"/>
                  </a:schemeClr>
                </a:solidFill>
                <a:latin typeface="Gotham-MediumItalic" panose="02000504050000020004" pitchFamily="2" charset="0"/>
              </a:rPr>
              <a:t>suscriptores digitales 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es-EC" sz="2000" b="1" dirty="0">
                <a:solidFill>
                  <a:schemeClr val="accent1">
                    <a:lumMod val="75000"/>
                  </a:schemeClr>
                </a:solidFill>
                <a:latin typeface="Gotham-MediumItalic" panose="02000504050000020004" pitchFamily="2" charset="0"/>
              </a:rPr>
              <a:t>1.000 </a:t>
            </a:r>
            <a:r>
              <a:rPr lang="es-EC" sz="1400" b="1" dirty="0">
                <a:solidFill>
                  <a:schemeClr val="accent1">
                    <a:lumMod val="75000"/>
                  </a:schemeClr>
                </a:solidFill>
                <a:latin typeface="Gotham-MediumItalic" panose="02000504050000020004" pitchFamily="2" charset="0"/>
              </a:rPr>
              <a:t>empresas lectoras entre restaurantes, hoteles, aerolíneas. </a:t>
            </a:r>
          </a:p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es-EC" sz="2000" b="1" dirty="0">
                <a:solidFill>
                  <a:schemeClr val="accent1">
                    <a:lumMod val="75000"/>
                  </a:schemeClr>
                </a:solidFill>
                <a:latin typeface="Gotham-MediumItalic" panose="02000504050000020004" pitchFamily="2" charset="0"/>
              </a:rPr>
              <a:t>200.000 </a:t>
            </a:r>
            <a:r>
              <a:rPr lang="es-EC" sz="1400" b="1" dirty="0">
                <a:solidFill>
                  <a:schemeClr val="accent1">
                    <a:lumMod val="75000"/>
                  </a:schemeClr>
                </a:solidFill>
                <a:latin typeface="Gotham-MediumItalic" panose="02000504050000020004" pitchFamily="2" charset="0"/>
              </a:rPr>
              <a:t>pasajeros al mes en EQUAIR</a:t>
            </a:r>
            <a:endParaRPr lang="es-EC" sz="1200" b="1" dirty="0">
              <a:solidFill>
                <a:schemeClr val="accent1">
                  <a:lumMod val="75000"/>
                </a:schemeClr>
              </a:solidFill>
              <a:latin typeface="Gotham-MediumItalic" panose="02000504050000020004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499368" y="455617"/>
            <a:ext cx="6604485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Acciones de Promoción Nacional/Actividades Realizadas 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3D39340B-6BF2-72EC-D178-6C5939C8A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368" y="1351326"/>
            <a:ext cx="2917122" cy="3602433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F48C712F-D9C5-6689-BA2E-693FC2AE3B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5475" y="1351326"/>
            <a:ext cx="3048726" cy="3602433"/>
          </a:xfrm>
          <a:prstGeom prst="rect">
            <a:avLst/>
          </a:prstGeom>
          <a:ln w="19050">
            <a:solidFill>
              <a:schemeClr val="tx2"/>
            </a:solidFill>
          </a:ln>
        </p:spPr>
      </p:pic>
      <p:sp>
        <p:nvSpPr>
          <p:cNvPr id="8" name="Título 1">
            <a:extLst>
              <a:ext uri="{FF2B5EF4-FFF2-40B4-BE49-F238E27FC236}">
                <a16:creationId xmlns:a16="http://schemas.microsoft.com/office/drawing/2014/main" id="{AA332FF3-AE5B-3E02-1D51-83571F6360E9}"/>
              </a:ext>
            </a:extLst>
          </p:cNvPr>
          <p:cNvSpPr txBox="1">
            <a:spLocks/>
          </p:cNvSpPr>
          <p:nvPr/>
        </p:nvSpPr>
        <p:spPr>
          <a:xfrm>
            <a:off x="8752983" y="1258030"/>
            <a:ext cx="1669003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EKOS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722676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26C031-E2D3-F1AC-FA6C-89264FDE5F9C}"/>
              </a:ext>
            </a:extLst>
          </p:cNvPr>
          <p:cNvSpPr txBox="1"/>
          <p:nvPr/>
        </p:nvSpPr>
        <p:spPr>
          <a:xfrm>
            <a:off x="5775190" y="842476"/>
            <a:ext cx="589424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800" b="1" i="0" u="none" strike="noStrike" baseline="0" dirty="0">
                <a:solidFill>
                  <a:schemeClr val="accent1"/>
                </a:solidFill>
                <a:latin typeface="Calibri" panose="020F0502020204030204" pitchFamily="34" charset="0"/>
              </a:rPr>
              <a:t>CAMPAÑA CREADORES DE CONTENIDO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itchFamily="2" charset="77"/>
              </a:rPr>
              <a:t>Primera fase de campaña con creadores de contenido: </a:t>
            </a:r>
            <a:r>
              <a:rPr lang="es-MX" sz="1400" dirty="0">
                <a:latin typeface="Montserrat" pitchFamily="2" charset="77"/>
              </a:rPr>
              <a:t>conocieron puntos de seguridad e información turística del Centro Histórico y algunos establecimientos de alimentos y bebidas que cuentan con el reconocimiento ´Distintivo Q, a través de sus redes sociales dieron a conocer los</a:t>
            </a:r>
            <a:r>
              <a:rPr lang="es-EC" sz="1400" dirty="0">
                <a:latin typeface="Montserrat" pitchFamily="2" charset="77"/>
              </a:rPr>
              <a:t> servicios y programa de Calidad Distintivo Q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EC" sz="1400" dirty="0">
                <a:latin typeface="Montserrat" pitchFamily="2" charset="77"/>
              </a:rPr>
              <a:t>11 Influencers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Impresiones: 362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Alcance: </a:t>
            </a: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524775" y="296171"/>
            <a:ext cx="6604485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Acciones de Promoción Nacional 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F05AFD58-E885-68AE-59AF-483B31C481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29260" y="3365019"/>
            <a:ext cx="3469818" cy="2408500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6CB3A742-BE8E-F8BA-1094-04F56C1093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7287" y="1128202"/>
            <a:ext cx="4130534" cy="366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4286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7AC2BB8-2DFE-38BF-C52B-5A6314397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1021" y="131618"/>
            <a:ext cx="11381173" cy="826065"/>
          </a:xfrm>
        </p:spPr>
        <p:txBody>
          <a:bodyPr>
            <a:normAutofit/>
          </a:bodyPr>
          <a:lstStyle/>
          <a:p>
            <a:r>
              <a:rPr lang="es-EC" sz="2800" dirty="0">
                <a:solidFill>
                  <a:srgbClr val="0070C0"/>
                </a:solidFill>
              </a:rPr>
              <a:t>APP VISIT QUITO – NUEVAS FUNCIONES</a:t>
            </a:r>
          </a:p>
        </p:txBody>
      </p:sp>
      <p:pic>
        <p:nvPicPr>
          <p:cNvPr id="6" name="Picture 5" descr="A screenshot of a phone&#10;&#10;Description automatically generated">
            <a:extLst>
              <a:ext uri="{FF2B5EF4-FFF2-40B4-BE49-F238E27FC236}">
                <a16:creationId xmlns:a16="http://schemas.microsoft.com/office/drawing/2014/main" id="{CF8D37C9-910A-8F6B-ECB7-EAB2822482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068" y="395083"/>
            <a:ext cx="2076587" cy="4471362"/>
          </a:xfrm>
          <a:prstGeom prst="rect">
            <a:avLst/>
          </a:prstGeom>
        </p:spPr>
      </p:pic>
      <p:pic>
        <p:nvPicPr>
          <p:cNvPr id="8" name="Picture 7" descr="A screenshot of a phone&#10;&#10;Description automatically generated">
            <a:extLst>
              <a:ext uri="{FF2B5EF4-FFF2-40B4-BE49-F238E27FC236}">
                <a16:creationId xmlns:a16="http://schemas.microsoft.com/office/drawing/2014/main" id="{A5FF570C-B6BD-F153-BDBA-351F8C6F26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655" y="414245"/>
            <a:ext cx="2076586" cy="44522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6DB5CA0-5F4D-E906-1AA8-9B71E93E965E}"/>
              </a:ext>
            </a:extLst>
          </p:cNvPr>
          <p:cNvSpPr txBox="1"/>
          <p:nvPr/>
        </p:nvSpPr>
        <p:spPr>
          <a:xfrm>
            <a:off x="5248564" y="957683"/>
            <a:ext cx="6752572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1.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Georeferenciación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 para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ubicación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 y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navegación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: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Con la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implementación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de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esta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función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,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los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usuarios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podrán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acceder a la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oferta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turística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tiempo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real y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navegar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por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rutas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turísticas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con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facilidad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. </a:t>
            </a:r>
          </a:p>
          <a:p>
            <a:pPr algn="just"/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2.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Sugerencias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personalizadas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: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La app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ahora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es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más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inteligente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que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nunca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,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ofreciendo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establecimientos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turísticos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sugeridos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basados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las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preferencias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y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visitas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previas de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cada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usuario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. </a:t>
            </a:r>
          </a:p>
          <a:p>
            <a:pPr algn="just"/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3.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Promociones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exclusivas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: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Con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el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uso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de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nuestra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App,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los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usuarios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podrán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acceder a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promociones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exclusivas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que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harán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que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su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experiencia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Quito sea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aún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más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especial. ¡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Ahorra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mientras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disfrutas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de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todo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lo que la ciudad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tiene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para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ofrecer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!</a:t>
            </a:r>
          </a:p>
          <a:p>
            <a:pPr algn="just"/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4.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Comunidad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en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línea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: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¡Estamos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construyendo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una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comunidad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línea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dinámica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y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apasionada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!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Aquí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,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los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viajeros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pueden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interactuar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,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compartir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opiniones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,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consejos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y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recomendaciones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sobre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los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establecimientos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turísticos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de Quito. ¡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Descubre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lo que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otros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amantes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del turismo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tienen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para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decir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!</a:t>
            </a:r>
          </a:p>
          <a:p>
            <a:pPr algn="just"/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5.Experiencia de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usuario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1" i="0" dirty="0" err="1">
                <a:solidFill>
                  <a:srgbClr val="374151"/>
                </a:solidFill>
                <a:effectLst/>
                <a:latin typeface="Söhne"/>
              </a:rPr>
              <a:t>mejorada</a:t>
            </a:r>
            <a:r>
              <a:rPr lang="en-US" sz="1600" b="1" i="0" dirty="0">
                <a:solidFill>
                  <a:srgbClr val="374151"/>
                </a:solidFill>
                <a:effectLst/>
                <a:latin typeface="Söhne"/>
              </a:rPr>
              <a:t>: </a:t>
            </a:r>
            <a:r>
              <a:rPr lang="en-US" sz="1600" dirty="0" err="1">
                <a:solidFill>
                  <a:srgbClr val="374151"/>
                </a:solidFill>
                <a:latin typeface="Söhne"/>
              </a:rPr>
              <a:t>H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emos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creado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un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diseño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más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intuitivo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y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amigable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. Nuestra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prioridad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es que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disfrutes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de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una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experiencia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fluida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y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placentera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en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</a:t>
            </a:r>
            <a:r>
              <a:rPr lang="en-US" sz="1600" b="0" i="0" dirty="0" err="1">
                <a:solidFill>
                  <a:srgbClr val="374151"/>
                </a:solidFill>
                <a:effectLst/>
                <a:latin typeface="Söhne"/>
              </a:rPr>
              <a:t>cada</a:t>
            </a:r>
            <a:r>
              <a:rPr lang="en-US" sz="1600" b="0" i="0" dirty="0">
                <a:solidFill>
                  <a:srgbClr val="374151"/>
                </a:solidFill>
                <a:effectLst/>
                <a:latin typeface="Söhne"/>
              </a:rPr>
              <a:t> paso.</a:t>
            </a:r>
          </a:p>
        </p:txBody>
      </p:sp>
    </p:spTree>
    <p:extLst>
      <p:ext uri="{BB962C8B-B14F-4D97-AF65-F5344CB8AC3E}">
        <p14:creationId xmlns:p14="http://schemas.microsoft.com/office/powerpoint/2010/main" val="17448381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47AC2BB8-2DFE-38BF-C52B-5A6314397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43" y="406400"/>
            <a:ext cx="11381173" cy="826065"/>
          </a:xfrm>
        </p:spPr>
        <p:txBody>
          <a:bodyPr>
            <a:normAutofit/>
          </a:bodyPr>
          <a:lstStyle/>
          <a:p>
            <a:r>
              <a:rPr lang="es-EC" dirty="0">
                <a:solidFill>
                  <a:srgbClr val="0070C0"/>
                </a:solidFill>
              </a:rPr>
              <a:t>INTEGRACIÓN DE RUTAS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C4B6869-971F-A936-F87A-C9E82C764336}"/>
              </a:ext>
            </a:extLst>
          </p:cNvPr>
          <p:cNvSpPr txBox="1"/>
          <p:nvPr/>
        </p:nvSpPr>
        <p:spPr>
          <a:xfrm>
            <a:off x="707120" y="2200372"/>
            <a:ext cx="36293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C" dirty="0"/>
              <a:t>RUTAS INICIALES:</a:t>
            </a:r>
          </a:p>
          <a:p>
            <a:r>
              <a:rPr lang="en-EC" dirty="0"/>
              <a:t>VALLE CUMBAYA TUMBACO</a:t>
            </a:r>
          </a:p>
          <a:p>
            <a:r>
              <a:rPr lang="en-EC" dirty="0"/>
              <a:t>CENTRO HISTÓRICO</a:t>
            </a:r>
          </a:p>
          <a:p>
            <a:r>
              <a:rPr lang="en-EC" dirty="0"/>
              <a:t>MITAD DEL MUNDO CALACALÍ</a:t>
            </a:r>
          </a:p>
        </p:txBody>
      </p:sp>
      <p:pic>
        <p:nvPicPr>
          <p:cNvPr id="6" name="Picture 5" descr="A diagram of a phone&#10;&#10;Description automatically generated">
            <a:extLst>
              <a:ext uri="{FF2B5EF4-FFF2-40B4-BE49-F238E27FC236}">
                <a16:creationId xmlns:a16="http://schemas.microsoft.com/office/drawing/2014/main" id="{BB8C7C1C-6E4E-681C-AF38-4B1124B48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8696" y="1527673"/>
            <a:ext cx="7423304" cy="416287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4DCE2A-B4B0-5A72-0E2C-0D7E455A0C83}"/>
              </a:ext>
            </a:extLst>
          </p:cNvPr>
          <p:cNvSpPr txBox="1"/>
          <p:nvPr/>
        </p:nvSpPr>
        <p:spPr>
          <a:xfrm>
            <a:off x="707120" y="3609109"/>
            <a:ext cx="3102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EC" dirty="0"/>
              <a:t>Onjetivo: +25000 descargas</a:t>
            </a:r>
          </a:p>
          <a:p>
            <a:r>
              <a:rPr lang="en-EC" dirty="0"/>
              <a:t>Tiempo de entrega:</a:t>
            </a:r>
          </a:p>
          <a:p>
            <a:r>
              <a:rPr lang="en-EC" dirty="0"/>
              <a:t>Agosto - Septiembre</a:t>
            </a:r>
          </a:p>
        </p:txBody>
      </p:sp>
    </p:spTree>
    <p:extLst>
      <p:ext uri="{BB962C8B-B14F-4D97-AF65-F5344CB8AC3E}">
        <p14:creationId xmlns:p14="http://schemas.microsoft.com/office/powerpoint/2010/main" val="34173157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26C031-E2D3-F1AC-FA6C-89264FDE5F9C}"/>
              </a:ext>
            </a:extLst>
          </p:cNvPr>
          <p:cNvSpPr txBox="1"/>
          <p:nvPr/>
        </p:nvSpPr>
        <p:spPr>
          <a:xfrm>
            <a:off x="7306320" y="1153615"/>
            <a:ext cx="43500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sz="1400" dirty="0">
                <a:latin typeface="Montserrat" pitchFamily="2" charset="77"/>
              </a:rPr>
              <a:t>Campaña programática que alcanzó un CTR global promedio de 3,83% con un total de 1’984,120 impresiones y 76,042 </a:t>
            </a:r>
            <a:r>
              <a:rPr lang="es-MX" sz="1400" dirty="0" err="1">
                <a:latin typeface="Montserrat" pitchFamily="2" charset="77"/>
              </a:rPr>
              <a:t>clicks</a:t>
            </a:r>
            <a:r>
              <a:rPr lang="es-MX" sz="1400" dirty="0">
                <a:latin typeface="Montserrat" pitchFamily="2" charset="77"/>
              </a:rPr>
              <a:t>.</a:t>
            </a:r>
          </a:p>
          <a:p>
            <a:pPr algn="ctr"/>
            <a:r>
              <a:rPr lang="es-MX" sz="1400" dirty="0">
                <a:latin typeface="Montserrat" pitchFamily="2" charset="77"/>
              </a:rPr>
              <a:t>Mayo 2023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499368" y="455617"/>
            <a:ext cx="7409721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Acciones de Promoción Internacional / Actividades Realizadas</a:t>
            </a: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AA332FF3-AE5B-3E02-1D51-83571F6360E9}"/>
              </a:ext>
            </a:extLst>
          </p:cNvPr>
          <p:cNvSpPr txBox="1">
            <a:spLocks/>
          </p:cNvSpPr>
          <p:nvPr/>
        </p:nvSpPr>
        <p:spPr>
          <a:xfrm>
            <a:off x="8140621" y="356761"/>
            <a:ext cx="2681456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CAMPAÑA AMADEUS 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4064FAF5-0EFE-832E-09DB-526F663A94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8624" y="2061556"/>
            <a:ext cx="3211657" cy="206000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4BED416A-BB61-089D-414F-44306066A2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9304" y="4270703"/>
            <a:ext cx="9027762" cy="1375587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ECE551A8-F885-BFF5-F62D-E14FAE06594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41719" y="1211709"/>
            <a:ext cx="5156421" cy="285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4403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26C031-E2D3-F1AC-FA6C-89264FDE5F9C}"/>
              </a:ext>
            </a:extLst>
          </p:cNvPr>
          <p:cNvSpPr txBox="1"/>
          <p:nvPr/>
        </p:nvSpPr>
        <p:spPr>
          <a:xfrm>
            <a:off x="5601139" y="949106"/>
            <a:ext cx="3088979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>
                <a:solidFill>
                  <a:srgbClr val="000000"/>
                </a:solidFill>
                <a:latin typeface="Calibri" panose="020F0502020204030204" pitchFamily="34" charset="0"/>
              </a:rPr>
              <a:t>PUBLICACIÓN WANDERLUST EDICIÓN JUNIO Y JULIO</a:t>
            </a:r>
          </a:p>
          <a:p>
            <a:pPr algn="just"/>
            <a:endParaRPr lang="es-MX" sz="1400" b="1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 err="1">
                <a:latin typeface="Montserrat" pitchFamily="2" charset="77"/>
              </a:rPr>
              <a:t>Wanderlust</a:t>
            </a:r>
            <a:r>
              <a:rPr lang="es-MX" sz="1400" dirty="0">
                <a:latin typeface="Montserrat" pitchFamily="2" charset="77"/>
              </a:rPr>
              <a:t> es la revista de viajes independiente líder en el Reino Unido desde 1993, ha ganado numerosos premios.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Reportaje de 4 páginas en la edición impresa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Promoción digital en redes sociales con una duración de 3 meses Mayo – Junio – Julio</a:t>
            </a:r>
          </a:p>
          <a:p>
            <a:pPr algn="just"/>
            <a:endParaRPr lang="en-US" sz="1400" dirty="0">
              <a:latin typeface="Montserrat" pitchFamily="2" charset="77"/>
            </a:endParaRPr>
          </a:p>
          <a:p>
            <a:pPr algn="just"/>
            <a:r>
              <a:rPr lang="en-US" sz="1400" b="1" dirty="0">
                <a:latin typeface="Montserrat" pitchFamily="2" charset="77"/>
              </a:rPr>
              <a:t>WANDERLUST MAGAZINE</a:t>
            </a:r>
          </a:p>
          <a:p>
            <a:pPr algn="just"/>
            <a:r>
              <a:rPr lang="en-US" sz="1400" dirty="0">
                <a:latin typeface="Montserrat" pitchFamily="2" charset="77"/>
              </a:rPr>
              <a:t>6 veces al año</a:t>
            </a:r>
          </a:p>
          <a:p>
            <a:pPr algn="just"/>
            <a:r>
              <a:rPr lang="en-US" sz="1400" dirty="0">
                <a:latin typeface="Montserrat" pitchFamily="2" charset="77"/>
              </a:rPr>
              <a:t>Circulación – 76,864 ejemplares</a:t>
            </a:r>
            <a:endParaRPr lang="es-MX" sz="1400" dirty="0">
              <a:latin typeface="Montserrat" pitchFamily="2" charset="77"/>
            </a:endParaRPr>
          </a:p>
          <a:p>
            <a:pPr algn="just"/>
            <a:endParaRPr lang="en-US" sz="1400" dirty="0">
              <a:latin typeface="Montserrat" pitchFamily="2" charset="77"/>
            </a:endParaRPr>
          </a:p>
          <a:p>
            <a:pPr algn="just"/>
            <a:r>
              <a:rPr lang="en-US" sz="1400" b="1" dirty="0">
                <a:latin typeface="Montserrat" pitchFamily="2" charset="77"/>
              </a:rPr>
              <a:t>WANDERLUST MAGAZINE.COM</a:t>
            </a:r>
          </a:p>
          <a:p>
            <a:pPr algn="just"/>
            <a:r>
              <a:rPr lang="es-MX" sz="1400" dirty="0">
                <a:latin typeface="Montserrat" pitchFamily="2" charset="77"/>
              </a:rPr>
              <a:t>1,8 millones de vista por mes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524775" y="296171"/>
            <a:ext cx="8339394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Acciones de Promoción Internacional/Actividades Realizadas 	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6EA2565-391E-A15B-FA3A-E3C5CB428D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515" y="867699"/>
            <a:ext cx="4906576" cy="247986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B947A85-1474-034C-3E42-65E427E48C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10217" y="296171"/>
            <a:ext cx="2762366" cy="302665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B7C3F3FF-0B47-3AE7-9C1A-7DA86E6268E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9329"/>
          <a:stretch/>
        </p:blipFill>
        <p:spPr>
          <a:xfrm>
            <a:off x="902621" y="3670233"/>
            <a:ext cx="3494298" cy="2588524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A23C518-242D-719E-3309-1D607CE7D3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05605" y="3670233"/>
            <a:ext cx="2944611" cy="141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21608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26C031-E2D3-F1AC-FA6C-89264FDE5F9C}"/>
              </a:ext>
            </a:extLst>
          </p:cNvPr>
          <p:cNvSpPr txBox="1"/>
          <p:nvPr/>
        </p:nvSpPr>
        <p:spPr>
          <a:xfrm>
            <a:off x="7230942" y="2398756"/>
            <a:ext cx="435005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19 – 21 de junio en Londres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" pitchFamily="2" charset="77"/>
              </a:rPr>
              <a:t>38 reuniones B2B con TTOO y Medios de Comunicación</a:t>
            </a:r>
          </a:p>
          <a:p>
            <a:pPr algn="just"/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499368" y="455617"/>
            <a:ext cx="6604485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Acciones de Promoción Internacional / Actividades Realizadas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AA332FF3-AE5B-3E02-1D51-83571F6360E9}"/>
              </a:ext>
            </a:extLst>
          </p:cNvPr>
          <p:cNvSpPr txBox="1">
            <a:spLocks/>
          </p:cNvSpPr>
          <p:nvPr/>
        </p:nvSpPr>
        <p:spPr>
          <a:xfrm>
            <a:off x="7750206" y="1333304"/>
            <a:ext cx="3247339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FERIA LATA EXPO - UK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88BAFF1A-1163-F558-58A9-B3850D9998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558" y="1662583"/>
            <a:ext cx="3008498" cy="307278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B12090D-B3EE-FB19-7B51-729984B6DA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0538" y="1662583"/>
            <a:ext cx="3082922" cy="3148799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062EBA0-FFEB-1832-BDC9-84A53FC6D9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18972" y="3707307"/>
            <a:ext cx="1956680" cy="1445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667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4C946B83-90DD-09CB-D5AB-E3B544FCC637}"/>
              </a:ext>
            </a:extLst>
          </p:cNvPr>
          <p:cNvGraphicFramePr>
            <a:graphicFrameLocks noGrp="1"/>
          </p:cNvGraphicFramePr>
          <p:nvPr/>
        </p:nvGraphicFramePr>
        <p:xfrm>
          <a:off x="1043927" y="1411549"/>
          <a:ext cx="4338285" cy="352044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446095">
                  <a:extLst>
                    <a:ext uri="{9D8B030D-6E8A-4147-A177-3AD203B41FA5}">
                      <a16:colId xmlns:a16="http://schemas.microsoft.com/office/drawing/2014/main" val="2801033006"/>
                    </a:ext>
                  </a:extLst>
                </a:gridCol>
                <a:gridCol w="1446095">
                  <a:extLst>
                    <a:ext uri="{9D8B030D-6E8A-4147-A177-3AD203B41FA5}">
                      <a16:colId xmlns:a16="http://schemas.microsoft.com/office/drawing/2014/main" val="2046926504"/>
                    </a:ext>
                  </a:extLst>
                </a:gridCol>
                <a:gridCol w="1446095">
                  <a:extLst>
                    <a:ext uri="{9D8B030D-6E8A-4147-A177-3AD203B41FA5}">
                      <a16:colId xmlns:a16="http://schemas.microsoft.com/office/drawing/2014/main" val="2395502213"/>
                    </a:ext>
                  </a:extLst>
                </a:gridCol>
              </a:tblGrid>
              <a:tr h="19812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Período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2022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2023 (e)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357910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ene</a:t>
                      </a:r>
                      <a:endParaRPr lang="es-EC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31.435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53.239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6039053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feb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33.370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52.970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59888517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mar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38.123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55.648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2982322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abr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41.841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51.960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557544971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may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43.757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53.101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4448885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jun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45.155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66.782 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755835457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jul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55.329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653159644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ago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48.081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531932532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sep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41.340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254800223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oct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46.894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36453217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nov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49.552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924761952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>
                          <a:effectLst/>
                        </a:rPr>
                        <a:t>dic</a:t>
                      </a:r>
                      <a:endParaRPr lang="es-EC" sz="16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     56.220 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EC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16783887"/>
                  </a:ext>
                </a:extLst>
              </a:tr>
              <a:tr h="86706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Total anual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     531.097 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        333.700 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2144613"/>
                  </a:ext>
                </a:extLst>
              </a:tr>
            </a:tbl>
          </a:graphicData>
        </a:graphic>
      </p:graphicFrame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86AFB42F-B0F6-5AC6-0275-2E493A8FC43A}"/>
              </a:ext>
            </a:extLst>
          </p:cNvPr>
          <p:cNvGraphicFramePr>
            <a:graphicFrameLocks noGrp="1"/>
          </p:cNvGraphicFramePr>
          <p:nvPr/>
        </p:nvGraphicFramePr>
        <p:xfrm>
          <a:off x="7022237" y="2672178"/>
          <a:ext cx="4243526" cy="50292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283408">
                  <a:extLst>
                    <a:ext uri="{9D8B030D-6E8A-4147-A177-3AD203B41FA5}">
                      <a16:colId xmlns:a16="http://schemas.microsoft.com/office/drawing/2014/main" val="4029207937"/>
                    </a:ext>
                  </a:extLst>
                </a:gridCol>
                <a:gridCol w="1283408">
                  <a:extLst>
                    <a:ext uri="{9D8B030D-6E8A-4147-A177-3AD203B41FA5}">
                      <a16:colId xmlns:a16="http://schemas.microsoft.com/office/drawing/2014/main" val="147530911"/>
                    </a:ext>
                  </a:extLst>
                </a:gridCol>
                <a:gridCol w="1676710">
                  <a:extLst>
                    <a:ext uri="{9D8B030D-6E8A-4147-A177-3AD203B41FA5}">
                      <a16:colId xmlns:a16="http://schemas.microsoft.com/office/drawing/2014/main" val="17531119"/>
                    </a:ext>
                  </a:extLst>
                </a:gridCol>
              </a:tblGrid>
              <a:tr h="198120"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2022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2023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solidFill>
                            <a:schemeClr val="bg1"/>
                          </a:solidFill>
                          <a:effectLst/>
                        </a:rPr>
                        <a:t>% de variación</a:t>
                      </a:r>
                      <a:endParaRPr lang="es-EC" sz="16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solidFill>
                      <a:schemeClr val="accent5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788996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        233.681 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C" sz="1600" u="none" strike="noStrike" dirty="0">
                          <a:effectLst/>
                        </a:rPr>
                        <a:t>        333.700 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600" u="none" strike="noStrike" dirty="0">
                          <a:effectLst/>
                        </a:rPr>
                        <a:t>43%</a:t>
                      </a:r>
                      <a:endParaRPr lang="es-EC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82781821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A4B0C4DF-4702-6D53-5C42-DD190956DE5E}"/>
              </a:ext>
            </a:extLst>
          </p:cNvPr>
          <p:cNvSpPr txBox="1"/>
          <p:nvPr/>
        </p:nvSpPr>
        <p:spPr>
          <a:xfrm>
            <a:off x="6934200" y="2057400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b="1" dirty="0">
                <a:latin typeface="Montserrat" pitchFamily="2" charset="77"/>
              </a:rPr>
              <a:t>Variación 2022 - 2023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BA0AC097-C35C-3942-E1EF-C73AB613EC2F}"/>
              </a:ext>
            </a:extLst>
          </p:cNvPr>
          <p:cNvSpPr txBox="1"/>
          <p:nvPr/>
        </p:nvSpPr>
        <p:spPr>
          <a:xfrm>
            <a:off x="812769" y="448704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C" b="1" dirty="0">
                <a:latin typeface="Montserrat" pitchFamily="2" charset="77"/>
              </a:rPr>
              <a:t>Llegadas Internacionales de Turistas No Residentes (#)</a:t>
            </a:r>
          </a:p>
        </p:txBody>
      </p:sp>
    </p:spTree>
    <p:extLst>
      <p:ext uri="{BB962C8B-B14F-4D97-AF65-F5344CB8AC3E}">
        <p14:creationId xmlns:p14="http://schemas.microsoft.com/office/powerpoint/2010/main" val="172104520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26C031-E2D3-F1AC-FA6C-89264FDE5F9C}"/>
              </a:ext>
            </a:extLst>
          </p:cNvPr>
          <p:cNvSpPr txBox="1"/>
          <p:nvPr/>
        </p:nvSpPr>
        <p:spPr>
          <a:xfrm>
            <a:off x="7665428" y="2042866"/>
            <a:ext cx="3764334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b="1" dirty="0">
                <a:solidFill>
                  <a:srgbClr val="000000"/>
                </a:solidFill>
                <a:latin typeface="Calibri" panose="020F0502020204030204" pitchFamily="34" charset="0"/>
              </a:rPr>
              <a:t>BOLETINES DE PRENSA MAYO - JUNIO</a:t>
            </a:r>
          </a:p>
          <a:p>
            <a:pPr algn="just"/>
            <a:endParaRPr lang="es-MX" sz="1400" b="1" dirty="0">
              <a:solidFill>
                <a:srgbClr val="000000"/>
              </a:solidFill>
              <a:latin typeface="Montserrat Light" panose="00000400000000000000" pitchFamily="2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0000"/>
                </a:solidFill>
                <a:latin typeface="Montserrat Light" panose="00000400000000000000" pitchFamily="2" charset="0"/>
                <a:ea typeface="Verdana" panose="020B0604030504040204" pitchFamily="34" charset="0"/>
              </a:rPr>
              <a:t>Alcance 15,000 contactos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solidFill>
                  <a:srgbClr val="000000"/>
                </a:solidFill>
                <a:latin typeface="Montserrat Light" panose="00000400000000000000" pitchFamily="2" charset="0"/>
                <a:ea typeface="Verdana" panose="020B0604030504040204" pitchFamily="34" charset="0"/>
              </a:rPr>
              <a:t>Idiomas: Español, Frances, Holandés, Inglés y Alemán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 Light" panose="00000400000000000000" pitchFamily="2" charset="0"/>
              </a:rPr>
              <a:t>10’857.730,95 Media Value (acumulado a mayo)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dirty="0">
                <a:latin typeface="Montserrat Light" panose="00000400000000000000" pitchFamily="2" charset="0"/>
              </a:rPr>
              <a:t>1,300 publicaciones en los mercados de Norteamérica y Europa (acumulado a junio)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MX" sz="1400" dirty="0">
              <a:latin typeface="Montserrat" pitchFamily="2" charset="77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endParaRPr lang="es-EC" sz="1400" dirty="0">
              <a:latin typeface="Montserrat" pitchFamily="2" charset="77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622430" y="755288"/>
            <a:ext cx="8339394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Acciones de Promoción Internacional / Actividades Realizadas 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30BEA447-608C-399C-EF4E-9B5DAE8F6F70}"/>
              </a:ext>
            </a:extLst>
          </p:cNvPr>
          <p:cNvGrpSpPr/>
          <p:nvPr/>
        </p:nvGrpSpPr>
        <p:grpSpPr>
          <a:xfrm>
            <a:off x="895242" y="1762748"/>
            <a:ext cx="6010417" cy="2868561"/>
            <a:chOff x="5500265" y="1688852"/>
            <a:chExt cx="6625926" cy="3048990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11B86E27-A7C5-79EE-675C-FFAC0F88C1A8}"/>
                </a:ext>
              </a:extLst>
            </p:cNvPr>
            <p:cNvGrpSpPr/>
            <p:nvPr/>
          </p:nvGrpSpPr>
          <p:grpSpPr>
            <a:xfrm>
              <a:off x="5500265" y="1713648"/>
              <a:ext cx="4160784" cy="3024194"/>
              <a:chOff x="5500265" y="1713648"/>
              <a:chExt cx="4160784" cy="3024194"/>
            </a:xfrm>
          </p:grpSpPr>
          <p:pic>
            <p:nvPicPr>
              <p:cNvPr id="10" name="Picture 2" descr="Texto, Carta&#10;&#10;Descripción generada automáticamente">
                <a:extLst>
                  <a:ext uri="{FF2B5EF4-FFF2-40B4-BE49-F238E27FC236}">
                    <a16:creationId xmlns:a16="http://schemas.microsoft.com/office/drawing/2014/main" id="{2375058A-F6D9-38ED-3795-E315F84530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500265" y="1713648"/>
                <a:ext cx="2242698" cy="30241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2" name="Picture 4" descr="Interfaz de usuario gráfica, Texto, Aplicación&#10;&#10;Descripción generada automáticamente">
                <a:extLst>
                  <a:ext uri="{FF2B5EF4-FFF2-40B4-BE49-F238E27FC236}">
                    <a16:creationId xmlns:a16="http://schemas.microsoft.com/office/drawing/2014/main" id="{80842CE9-C63E-852A-79FA-0D7A1E44B0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0689"/>
              <a:stretch/>
            </p:blipFill>
            <p:spPr bwMode="auto">
              <a:xfrm>
                <a:off x="7742963" y="1713648"/>
                <a:ext cx="1918086" cy="302419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9" name="Picture 6" descr="Texto&#10;&#10;Descripción generada automáticamente">
              <a:extLst>
                <a:ext uri="{FF2B5EF4-FFF2-40B4-BE49-F238E27FC236}">
                  <a16:creationId xmlns:a16="http://schemas.microsoft.com/office/drawing/2014/main" id="{98EA822D-1DB9-E0D7-9744-9D5189D70A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9461" y="1688852"/>
              <a:ext cx="2466730" cy="30489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9685777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928D179-FB84-5FAA-B747-D64A17BA54C0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MICE</a:t>
            </a:r>
          </a:p>
        </p:txBody>
      </p:sp>
    </p:spTree>
    <p:extLst>
      <p:ext uri="{BB962C8B-B14F-4D97-AF65-F5344CB8AC3E}">
        <p14:creationId xmlns:p14="http://schemas.microsoft.com/office/powerpoint/2010/main" val="223672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2089113" y="1229585"/>
            <a:ext cx="7714764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7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Acciones</a:t>
            </a:r>
            <a:r>
              <a:rPr lang="es-MX" sz="27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 de Promoción MICE / Actividades Realizadas</a:t>
            </a:r>
            <a:endParaRPr lang="es-EC" sz="27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203596" y="126137"/>
            <a:ext cx="3623146" cy="440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defPPr>
              <a:defRPr lang="es-EC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2400" b="1">
                <a:solidFill>
                  <a:srgbClr val="75BBE9"/>
                </a:solidFill>
                <a:latin typeface="+mj-lt"/>
                <a:ea typeface="HGSMinchoE" panose="02020900000000000000" pitchFamily="18" charset="-128"/>
                <a:cs typeface="+mj-cs"/>
              </a:defRPr>
            </a:lvl1pPr>
          </a:lstStyle>
          <a:p>
            <a:r>
              <a:rPr lang="es-MX" sz="2000" dirty="0">
                <a:latin typeface="Verdana" panose="020B0604030504040204" pitchFamily="34" charset="0"/>
                <a:ea typeface="Verdana" panose="020B0604030504040204" pitchFamily="34" charset="0"/>
              </a:rPr>
              <a:t>Mayo a Junio 2023</a:t>
            </a:r>
            <a:endParaRPr lang="es-EC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6" name="Imagen 35">
            <a:extLst>
              <a:ext uri="{FF2B5EF4-FFF2-40B4-BE49-F238E27FC236}">
                <a16:creationId xmlns:a16="http://schemas.microsoft.com/office/drawing/2014/main" id="{607266D2-5E63-08F4-EF14-19D2A71C1E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2757" y="2526219"/>
            <a:ext cx="4440250" cy="1115815"/>
          </a:xfrm>
          <a:prstGeom prst="rect">
            <a:avLst/>
          </a:prstGeom>
        </p:spPr>
      </p:pic>
      <p:sp>
        <p:nvSpPr>
          <p:cNvPr id="9" name="Título 1">
            <a:extLst>
              <a:ext uri="{FF2B5EF4-FFF2-40B4-BE49-F238E27FC236}">
                <a16:creationId xmlns:a16="http://schemas.microsoft.com/office/drawing/2014/main" id="{372E43F2-433F-A6D4-6348-2B0C1326F5AA}"/>
              </a:ext>
            </a:extLst>
          </p:cNvPr>
          <p:cNvSpPr txBox="1">
            <a:spLocks/>
          </p:cNvSpPr>
          <p:nvPr/>
        </p:nvSpPr>
        <p:spPr>
          <a:xfrm>
            <a:off x="118107" y="2301078"/>
            <a:ext cx="4349633" cy="493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14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Eventos Apoyados</a:t>
            </a:r>
            <a:endParaRPr lang="es-EC" sz="1400" b="1" dirty="0">
              <a:solidFill>
                <a:srgbClr val="223F86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79C1FAF4-30B6-F610-E0D7-055E9A18F5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391337"/>
              </p:ext>
            </p:extLst>
          </p:nvPr>
        </p:nvGraphicFramePr>
        <p:xfrm>
          <a:off x="144864" y="2677542"/>
          <a:ext cx="7275497" cy="2413654"/>
        </p:xfrm>
        <a:graphic>
          <a:graphicData uri="http://schemas.openxmlformats.org/drawingml/2006/table">
            <a:tbl>
              <a:tblPr/>
              <a:tblGrid>
                <a:gridCol w="2822271">
                  <a:extLst>
                    <a:ext uri="{9D8B030D-6E8A-4147-A177-3AD203B41FA5}">
                      <a16:colId xmlns:a16="http://schemas.microsoft.com/office/drawing/2014/main" val="118135319"/>
                    </a:ext>
                  </a:extLst>
                </a:gridCol>
                <a:gridCol w="970383">
                  <a:extLst>
                    <a:ext uri="{9D8B030D-6E8A-4147-A177-3AD203B41FA5}">
                      <a16:colId xmlns:a16="http://schemas.microsoft.com/office/drawing/2014/main" val="1138426665"/>
                    </a:ext>
                  </a:extLst>
                </a:gridCol>
                <a:gridCol w="1054360">
                  <a:extLst>
                    <a:ext uri="{9D8B030D-6E8A-4147-A177-3AD203B41FA5}">
                      <a16:colId xmlns:a16="http://schemas.microsoft.com/office/drawing/2014/main" val="1198782915"/>
                    </a:ext>
                  </a:extLst>
                </a:gridCol>
                <a:gridCol w="2428483">
                  <a:extLst>
                    <a:ext uri="{9D8B030D-6E8A-4147-A177-3AD203B41FA5}">
                      <a16:colId xmlns:a16="http://schemas.microsoft.com/office/drawing/2014/main" val="3650020025"/>
                    </a:ext>
                  </a:extLst>
                </a:gridCol>
              </a:tblGrid>
              <a:tr h="421529"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EVENTO APOYADO 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No. Asistentes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Tipo de Evento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b="1" i="0" u="none" strike="noStrike" dirty="0">
                          <a:solidFill>
                            <a:schemeClr val="bg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</a:rPr>
                        <a:t>Mercado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305335"/>
                  </a:ext>
                </a:extLst>
              </a:tr>
              <a:tr h="32374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Gran Reunión Cervecera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200</a:t>
                      </a:r>
                      <a:endParaRPr lang="es-EC" sz="1200" u="none" strike="noStrike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Congreso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MX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Local/ Nacional/ Internacional </a:t>
                      </a:r>
                      <a:endParaRPr lang="es-EC" sz="1200" u="none" strike="noStrike" kern="1200" dirty="0">
                        <a:solidFill>
                          <a:schemeClr val="tx1"/>
                        </a:solidFill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+mn-cs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0565"/>
                  </a:ext>
                </a:extLst>
              </a:tr>
              <a:tr h="323749">
                <a:tc>
                  <a:txBody>
                    <a:bodyPr/>
                    <a:lstStyle/>
                    <a:p>
                      <a:pPr algn="l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Romance Tourism Training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50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Congreso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Local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4814723"/>
                  </a:ext>
                </a:extLst>
              </a:tr>
              <a:tr h="323749">
                <a:tc>
                  <a:txBody>
                    <a:bodyPr/>
                    <a:lstStyle/>
                    <a:p>
                      <a:pPr algn="l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Club de Leones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300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Convención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Local/Nacional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053078"/>
                  </a:ext>
                </a:extLst>
              </a:tr>
              <a:tr h="323749">
                <a:tc>
                  <a:txBody>
                    <a:bodyPr/>
                    <a:lstStyle/>
                    <a:p>
                      <a:pPr algn="l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Abierto Sudamericano de Golf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500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Deportivo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Local/Nacional/Internacional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458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14 Th Latin America Symposium on Circuits and Systems (LASCAS)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300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Congreso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Internacional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9322102"/>
                  </a:ext>
                </a:extLst>
              </a:tr>
              <a:tr h="323749">
                <a:tc>
                  <a:txBody>
                    <a:bodyPr/>
                    <a:lstStyle/>
                    <a:p>
                      <a:pPr algn="l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Carrera Quito últimas Noticias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68,000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Deportivo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C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+mn-cs"/>
                        </a:rPr>
                        <a:t>Local/Nacional/Internacional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5379267"/>
                  </a:ext>
                </a:extLst>
              </a:tr>
            </a:tbl>
          </a:graphicData>
        </a:graphic>
      </p:graphicFrame>
      <p:pic>
        <p:nvPicPr>
          <p:cNvPr id="19" name="Imagen 18">
            <a:extLst>
              <a:ext uri="{FF2B5EF4-FFF2-40B4-BE49-F238E27FC236}">
                <a16:creationId xmlns:a16="http://schemas.microsoft.com/office/drawing/2014/main" id="{D71E2021-A277-FF5B-D458-03B915B5E9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6335" y="3081715"/>
            <a:ext cx="3765378" cy="2464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9079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2356E330-DC80-2E40-8991-819D80D371DA}"/>
              </a:ext>
            </a:extLst>
          </p:cNvPr>
          <p:cNvSpPr txBox="1">
            <a:spLocks/>
          </p:cNvSpPr>
          <p:nvPr/>
        </p:nvSpPr>
        <p:spPr>
          <a:xfrm>
            <a:off x="544374" y="304456"/>
            <a:ext cx="6069490" cy="5641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RESULTADOS</a:t>
            </a: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F1CE1C98-A0A8-DC8C-CCA6-23B52B200CE4}"/>
              </a:ext>
            </a:extLst>
          </p:cNvPr>
          <p:cNvSpPr txBox="1">
            <a:spLocks/>
          </p:cNvSpPr>
          <p:nvPr/>
        </p:nvSpPr>
        <p:spPr>
          <a:xfrm>
            <a:off x="318458" y="835323"/>
            <a:ext cx="2155371" cy="423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>
                <a:solidFill>
                  <a:srgbClr val="75BBE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Junio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4F3AB9D-246B-F422-49D4-382CF0C595B1}"/>
              </a:ext>
            </a:extLst>
          </p:cNvPr>
          <p:cNvSpPr txBox="1"/>
          <p:nvPr/>
        </p:nvSpPr>
        <p:spPr>
          <a:xfrm>
            <a:off x="1957220" y="1065629"/>
            <a:ext cx="6452118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es-EC" sz="14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Elaboración del  Meeting Planner de la ciudad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2D778BF-B33B-5A29-E4BA-18D651E599C4}"/>
              </a:ext>
            </a:extLst>
          </p:cNvPr>
          <p:cNvSpPr txBox="1"/>
          <p:nvPr/>
        </p:nvSpPr>
        <p:spPr>
          <a:xfrm>
            <a:off x="1959842" y="2632965"/>
            <a:ext cx="39179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9 al 11 de junio</a:t>
            </a:r>
          </a:p>
          <a:p>
            <a:pPr algn="just"/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Mercado: Local/Nacional</a:t>
            </a:r>
          </a:p>
          <a:p>
            <a:pPr algn="just"/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Asistentes: 18.000 atletas y 50,000 espectadores locales, visitantes nacionales, internacionales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CA5303-7D34-FD2E-306C-670AEAF792EC}"/>
              </a:ext>
            </a:extLst>
          </p:cNvPr>
          <p:cNvSpPr txBox="1"/>
          <p:nvPr/>
        </p:nvSpPr>
        <p:spPr>
          <a:xfrm>
            <a:off x="1925041" y="2118445"/>
            <a:ext cx="5670878" cy="2862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b="1">
                <a:solidFill>
                  <a:srgbClr val="75BBE9"/>
                </a:solidFill>
                <a:latin typeface="Montserrat SemiBold" pitchFamily="2" charset="77"/>
              </a:defRPr>
            </a:lvl1pPr>
          </a:lstStyle>
          <a:p>
            <a:pPr algn="just">
              <a:lnSpc>
                <a:spcPct val="90000"/>
              </a:lnSpc>
              <a:spcBef>
                <a:spcPct val="0"/>
              </a:spcBef>
            </a:pPr>
            <a:r>
              <a:rPr lang="es-EC" sz="1400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Coorganizadores de la Carrera Quito Últimas Noticias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B3DAB34C-BA03-1D76-325D-3DB2E0AC97EA}"/>
              </a:ext>
            </a:extLst>
          </p:cNvPr>
          <p:cNvSpPr txBox="1"/>
          <p:nvPr/>
        </p:nvSpPr>
        <p:spPr>
          <a:xfrm>
            <a:off x="1991267" y="1426066"/>
            <a:ext cx="589009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Elaboración del meeting planner de la ciudad que contiene toda la información para la organización de eventos en Quito</a:t>
            </a:r>
          </a:p>
          <a:p>
            <a:endParaRPr lang="es-EC" sz="1400" dirty="0">
              <a:latin typeface="Montserrat" pitchFamily="2" charset="77"/>
            </a:endParaRP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6509BC62-044D-8B3E-A50F-D99B7F422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428" y="223206"/>
            <a:ext cx="1868883" cy="1695073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EC51E651-701D-7017-11EF-64A832B618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4348" y="223206"/>
            <a:ext cx="1868883" cy="1742770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0A210A5C-A4D3-77E3-0D16-7C241DD8D50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64348" y="2256088"/>
            <a:ext cx="2108916" cy="1564680"/>
          </a:xfrm>
          <a:prstGeom prst="rect">
            <a:avLst/>
          </a:prstGeom>
        </p:spPr>
      </p:pic>
      <p:pic>
        <p:nvPicPr>
          <p:cNvPr id="31" name="Imagen 30">
            <a:extLst>
              <a:ext uri="{FF2B5EF4-FFF2-40B4-BE49-F238E27FC236}">
                <a16:creationId xmlns:a16="http://schemas.microsoft.com/office/drawing/2014/main" id="{950CAED3-A183-ED8E-40CB-CA61BD2F07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724471" y="1304502"/>
            <a:ext cx="66508" cy="731584"/>
          </a:xfrm>
          <a:prstGeom prst="rect">
            <a:avLst/>
          </a:prstGeom>
        </p:spPr>
      </p:pic>
      <p:sp>
        <p:nvSpPr>
          <p:cNvPr id="32" name="Título 1">
            <a:extLst>
              <a:ext uri="{FF2B5EF4-FFF2-40B4-BE49-F238E27FC236}">
                <a16:creationId xmlns:a16="http://schemas.microsoft.com/office/drawing/2014/main" id="{1904CE2A-382C-917D-A5AE-5792C22786E7}"/>
              </a:ext>
            </a:extLst>
          </p:cNvPr>
          <p:cNvSpPr txBox="1">
            <a:spLocks/>
          </p:cNvSpPr>
          <p:nvPr/>
        </p:nvSpPr>
        <p:spPr>
          <a:xfrm>
            <a:off x="446498" y="1310287"/>
            <a:ext cx="1077685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48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01</a:t>
            </a:r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51940AB7-0E0E-5C76-A81B-93588FDC9E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699439" y="2316880"/>
            <a:ext cx="66508" cy="731584"/>
          </a:xfrm>
          <a:prstGeom prst="rect">
            <a:avLst/>
          </a:prstGeom>
        </p:spPr>
      </p:pic>
      <p:sp>
        <p:nvSpPr>
          <p:cNvPr id="34" name="Título 1">
            <a:extLst>
              <a:ext uri="{FF2B5EF4-FFF2-40B4-BE49-F238E27FC236}">
                <a16:creationId xmlns:a16="http://schemas.microsoft.com/office/drawing/2014/main" id="{6275A752-DE6E-511C-F110-01FF1353D589}"/>
              </a:ext>
            </a:extLst>
          </p:cNvPr>
          <p:cNvSpPr txBox="1">
            <a:spLocks/>
          </p:cNvSpPr>
          <p:nvPr/>
        </p:nvSpPr>
        <p:spPr>
          <a:xfrm>
            <a:off x="259377" y="2626558"/>
            <a:ext cx="1531602" cy="64633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09 al 11</a:t>
            </a:r>
          </a:p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5EA0620-FA88-D437-F0BF-AE8BE9047414}"/>
              </a:ext>
            </a:extLst>
          </p:cNvPr>
          <p:cNvSpPr txBox="1">
            <a:spLocks/>
          </p:cNvSpPr>
          <p:nvPr/>
        </p:nvSpPr>
        <p:spPr>
          <a:xfrm>
            <a:off x="122400" y="3835620"/>
            <a:ext cx="1741438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  <a:r>
              <a:rPr lang="es-EC" sz="20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 al 15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EEB8622-8B25-4825-FECF-6C1635AD13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723425" y="3852352"/>
            <a:ext cx="66508" cy="731584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3D3C5C1E-D2C8-D6CE-953B-145B32C036FD}"/>
              </a:ext>
            </a:extLst>
          </p:cNvPr>
          <p:cNvSpPr txBox="1"/>
          <p:nvPr/>
        </p:nvSpPr>
        <p:spPr>
          <a:xfrm>
            <a:off x="1934431" y="3805706"/>
            <a:ext cx="5737387" cy="1917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s-EC" sz="14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WTE Miami </a:t>
            </a:r>
          </a:p>
          <a:p>
            <a:pPr algn="just"/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Mercado: Internacional/ Norteamérica</a:t>
            </a:r>
          </a:p>
          <a:p>
            <a:pPr algn="just"/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Asistentes: </a:t>
            </a:r>
            <a:r>
              <a:rPr lang="es-ES" sz="1200" dirty="0">
                <a:latin typeface="Verdana" panose="020B0604030504040204" pitchFamily="34" charset="0"/>
                <a:ea typeface="Verdana" panose="020B0604030504040204" pitchFamily="34" charset="0"/>
              </a:rPr>
              <a:t>Sector internacional de turismo de viajes y MICE, oficinas de turismo, líneas aéreas, aeropuertos, agencias de viajes y tour operadores, profesionales de los sectores hotelero </a:t>
            </a:r>
            <a:endParaRPr lang="es-EC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10 - Co expositores – 70 citas de negocios.</a:t>
            </a:r>
          </a:p>
          <a:p>
            <a:endParaRPr lang="es-EC" sz="1400" dirty="0">
              <a:highlight>
                <a:srgbClr val="FFFF00"/>
              </a:highlight>
              <a:latin typeface="Montserrat" pitchFamily="2" charset="77"/>
            </a:endParaRPr>
          </a:p>
          <a:p>
            <a:endParaRPr lang="es-EC" sz="1400" dirty="0">
              <a:latin typeface="Montserrat" pitchFamily="2" charset="77"/>
            </a:endParaRPr>
          </a:p>
          <a:p>
            <a:endParaRPr lang="es-EC" b="1" dirty="0">
              <a:solidFill>
                <a:srgbClr val="75BBE9"/>
              </a:solidFill>
              <a:latin typeface="Montserrat SemiBold" pitchFamily="2" charset="77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4FA2687-1426-0F7A-5F43-954C04CAB1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32645" y="4010773"/>
            <a:ext cx="2523228" cy="1756933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68A6F68A-1397-93A1-C049-0D52C9A956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81804" y="2272693"/>
            <a:ext cx="2366276" cy="1425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9682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2356E330-DC80-2E40-8991-819D80D371DA}"/>
              </a:ext>
            </a:extLst>
          </p:cNvPr>
          <p:cNvSpPr txBox="1">
            <a:spLocks/>
          </p:cNvSpPr>
          <p:nvPr/>
        </p:nvSpPr>
        <p:spPr>
          <a:xfrm>
            <a:off x="544374" y="304456"/>
            <a:ext cx="6069490" cy="5641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RESULTADOS</a:t>
            </a: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F1CE1C98-A0A8-DC8C-CCA6-23B52B200CE4}"/>
              </a:ext>
            </a:extLst>
          </p:cNvPr>
          <p:cNvSpPr txBox="1">
            <a:spLocks/>
          </p:cNvSpPr>
          <p:nvPr/>
        </p:nvSpPr>
        <p:spPr>
          <a:xfrm>
            <a:off x="619019" y="1058649"/>
            <a:ext cx="2155371" cy="4236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>
                <a:solidFill>
                  <a:srgbClr val="75BBE9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Junio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4F3AB9D-246B-F422-49D4-382CF0C595B1}"/>
              </a:ext>
            </a:extLst>
          </p:cNvPr>
          <p:cNvSpPr txBox="1"/>
          <p:nvPr/>
        </p:nvSpPr>
        <p:spPr>
          <a:xfrm>
            <a:off x="2184547" y="1479811"/>
            <a:ext cx="5523896" cy="28192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s-EC" sz="14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Fiexpo Latinoamérica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s-EC" sz="1400" b="1" dirty="0">
              <a:solidFill>
                <a:srgbClr val="223F86"/>
              </a:solidFill>
              <a:latin typeface="Verdana" panose="020B0604030504040204" pitchFamily="34" charset="0"/>
              <a:ea typeface="Verdana" panose="020B0604030504040204" pitchFamily="34" charset="0"/>
              <a:cs typeface="+mj-cs"/>
            </a:endParaRPr>
          </a:p>
          <a:p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Mercado: Internacional/ Latinoamérica</a:t>
            </a:r>
          </a:p>
          <a:p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Asistentes: Compradores Internacionales de la región (organizadores de congresos, eventos y viajes de incentivo. 7 Co expositores</a:t>
            </a:r>
          </a:p>
          <a:p>
            <a:endParaRPr lang="es-EC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Verdana" panose="020B0604030504040204" pitchFamily="34" charset="0"/>
                <a:ea typeface="Verdana" panose="020B0604030504040204" pitchFamily="34" charset="0"/>
              </a:rPr>
              <a:t>Presentación de destino para 40 compradores.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Verdana" panose="020B0604030504040204" pitchFamily="34" charset="0"/>
                <a:ea typeface="Verdana" panose="020B0604030504040204" pitchFamily="34" charset="0"/>
              </a:rPr>
              <a:t>Co participación con 7 empresarios (Hilton Colón, JW Marriott, entre otros)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Verdana" panose="020B0604030504040204" pitchFamily="34" charset="0"/>
                <a:ea typeface="Verdana" panose="020B0604030504040204" pitchFamily="34" charset="0"/>
              </a:rPr>
              <a:t>Agenda 24 reuniones con hosted buyers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Verdana" panose="020B0604030504040204" pitchFamily="34" charset="0"/>
                <a:ea typeface="Verdana" panose="020B0604030504040204" pitchFamily="34" charset="0"/>
              </a:rPr>
              <a:t>Entrevistas con medios especializados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" sz="1200" dirty="0">
                <a:latin typeface="Verdana" panose="020B0604030504040204" pitchFamily="34" charset="0"/>
                <a:ea typeface="Verdana" panose="020B0604030504040204" pitchFamily="34" charset="0"/>
              </a:rPr>
              <a:t>160 citas de negocios</a:t>
            </a:r>
            <a:endParaRPr lang="es-EC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EC" sz="1400" dirty="0">
              <a:latin typeface="Montserrat" pitchFamily="2" charset="77"/>
            </a:endParaRPr>
          </a:p>
          <a:p>
            <a:endParaRPr lang="es-EC" b="1" dirty="0">
              <a:solidFill>
                <a:srgbClr val="75BBE9"/>
              </a:solidFill>
              <a:latin typeface="Montserrat SemiBold" pitchFamily="2" charset="77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950CAED3-A183-ED8E-40CB-CA61BD2F07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883952" y="1547162"/>
            <a:ext cx="52031" cy="1519605"/>
          </a:xfrm>
          <a:prstGeom prst="rect">
            <a:avLst/>
          </a:prstGeom>
        </p:spPr>
      </p:pic>
      <p:sp>
        <p:nvSpPr>
          <p:cNvPr id="32" name="Título 1">
            <a:extLst>
              <a:ext uri="{FF2B5EF4-FFF2-40B4-BE49-F238E27FC236}">
                <a16:creationId xmlns:a16="http://schemas.microsoft.com/office/drawing/2014/main" id="{1904CE2A-382C-917D-A5AE-5792C22786E7}"/>
              </a:ext>
            </a:extLst>
          </p:cNvPr>
          <p:cNvSpPr txBox="1">
            <a:spLocks/>
          </p:cNvSpPr>
          <p:nvPr/>
        </p:nvSpPr>
        <p:spPr>
          <a:xfrm>
            <a:off x="604628" y="1873917"/>
            <a:ext cx="1407398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0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</a:t>
            </a:r>
            <a:r>
              <a:rPr lang="es-EC" sz="20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9 al 22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33FAB79-BF77-B053-F4E7-FB9601599E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285" y="862380"/>
            <a:ext cx="2539516" cy="206450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9C44FFE-65FC-67EB-AD7B-0E4DE1A769F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13864" y="3429000"/>
            <a:ext cx="2120401" cy="2215683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D1E04D1-17DB-1D87-2A4A-A9029251E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4600" y="3214364"/>
            <a:ext cx="2120401" cy="213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4906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78500A9B-97DF-D8ED-15F6-619957D9F63F}"/>
              </a:ext>
            </a:extLst>
          </p:cNvPr>
          <p:cNvSpPr txBox="1"/>
          <p:nvPr/>
        </p:nvSpPr>
        <p:spPr>
          <a:xfrm>
            <a:off x="3138573" y="1553378"/>
            <a:ext cx="8942983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200" dirty="0">
                <a:latin typeface="Montserrat" pitchFamily="2" charset="77"/>
              </a:rPr>
              <a:t>Se realizó una campaña de expectativa previo a la</a:t>
            </a:r>
          </a:p>
          <a:p>
            <a:r>
              <a:rPr lang="es-MX" sz="1200" dirty="0">
                <a:latin typeface="Montserrat" pitchFamily="2" charset="77"/>
              </a:rPr>
              <a:t> apertura de la ruta Quito-Cancún que incluyó: </a:t>
            </a:r>
          </a:p>
          <a:p>
            <a:endParaRPr lang="es-MX" sz="1200" dirty="0">
              <a:latin typeface="Montserrat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200" dirty="0">
                <a:latin typeface="Montserrat" pitchFamily="2" charset="77"/>
              </a:rPr>
              <a:t>Página sencilla en revista (pág. 8)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 sz="1200" dirty="0">
                <a:latin typeface="Montserrat" pitchFamily="2" charset="77"/>
              </a:rPr>
              <a:t>Banner con presencia de marca en revista digital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400" dirty="0">
              <a:solidFill>
                <a:srgbClr val="5B5B5B"/>
              </a:solidFill>
              <a:latin typeface="Montserrat" pitchFamily="2" charset="77"/>
            </a:endParaRP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3B1607B2-B4A9-7AD7-D87C-3F9440DB8D1E}"/>
              </a:ext>
            </a:extLst>
          </p:cNvPr>
          <p:cNvSpPr txBox="1">
            <a:spLocks/>
          </p:cNvSpPr>
          <p:nvPr/>
        </p:nvSpPr>
        <p:spPr>
          <a:xfrm>
            <a:off x="122933" y="164149"/>
            <a:ext cx="6417826" cy="9304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RESULTADOS CONECTIVIDAD/ACTIVIDADES REALIZADAS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80FA034B-DFD8-7F61-6894-168238239EF5}"/>
              </a:ext>
            </a:extLst>
          </p:cNvPr>
          <p:cNvSpPr txBox="1"/>
          <p:nvPr/>
        </p:nvSpPr>
        <p:spPr>
          <a:xfrm>
            <a:off x="3200458" y="3632049"/>
            <a:ext cx="6452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C" sz="14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Pautaje  Aerolínea Avianca</a:t>
            </a:r>
          </a:p>
          <a:p>
            <a:r>
              <a:rPr lang="es-EC" sz="14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  <a:cs typeface="+mj-cs"/>
              </a:rPr>
              <a:t> </a:t>
            </a:r>
          </a:p>
        </p:txBody>
      </p:sp>
      <p:sp>
        <p:nvSpPr>
          <p:cNvPr id="22" name="Título 1">
            <a:extLst>
              <a:ext uri="{FF2B5EF4-FFF2-40B4-BE49-F238E27FC236}">
                <a16:creationId xmlns:a16="http://schemas.microsoft.com/office/drawing/2014/main" id="{89390D6E-31BB-788A-D60C-E688C998C446}"/>
              </a:ext>
            </a:extLst>
          </p:cNvPr>
          <p:cNvSpPr txBox="1">
            <a:spLocks/>
          </p:cNvSpPr>
          <p:nvPr/>
        </p:nvSpPr>
        <p:spPr>
          <a:xfrm>
            <a:off x="259999" y="1754772"/>
            <a:ext cx="2665357" cy="982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8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15 mayo</a:t>
            </a:r>
            <a:r>
              <a:rPr lang="es-EC" sz="28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al 15 junio  </a:t>
            </a:r>
          </a:p>
        </p:txBody>
      </p:sp>
      <p:pic>
        <p:nvPicPr>
          <p:cNvPr id="3" name="Imagen 2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2E04608B-4B41-18B8-2455-5D78F16524E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57" t="15732" r="49942" b="38981"/>
          <a:stretch/>
        </p:blipFill>
        <p:spPr>
          <a:xfrm>
            <a:off x="7576549" y="701064"/>
            <a:ext cx="1686037" cy="2226908"/>
          </a:xfrm>
          <a:prstGeom prst="rect">
            <a:avLst/>
          </a:prstGeom>
        </p:spPr>
      </p:pic>
      <p:pic>
        <p:nvPicPr>
          <p:cNvPr id="4" name="Imagen 3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BE0D353B-1F2C-496E-E2A5-6BC11571C15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1397" t="5299" r="29926"/>
          <a:stretch/>
        </p:blipFill>
        <p:spPr>
          <a:xfrm>
            <a:off x="9737621" y="594472"/>
            <a:ext cx="1868900" cy="2320599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C83B33A6-E31B-5290-FA5D-28ACD7EB66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980727" y="1211713"/>
            <a:ext cx="78437" cy="2039553"/>
          </a:xfrm>
          <a:prstGeom prst="rect">
            <a:avLst/>
          </a:prstGeom>
        </p:spPr>
      </p:pic>
      <p:sp>
        <p:nvSpPr>
          <p:cNvPr id="23" name="Título 1">
            <a:extLst>
              <a:ext uri="{FF2B5EF4-FFF2-40B4-BE49-F238E27FC236}">
                <a16:creationId xmlns:a16="http://schemas.microsoft.com/office/drawing/2014/main" id="{AE5BEF56-196C-F819-DFFD-2D5C31546919}"/>
              </a:ext>
            </a:extLst>
          </p:cNvPr>
          <p:cNvSpPr txBox="1">
            <a:spLocks/>
          </p:cNvSpPr>
          <p:nvPr/>
        </p:nvSpPr>
        <p:spPr>
          <a:xfrm>
            <a:off x="122933" y="4597209"/>
            <a:ext cx="2665357" cy="9822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28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1 mayo</a:t>
            </a:r>
            <a:r>
              <a:rPr lang="es-EC" sz="28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al 31 mayo  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EA68AA68-66ED-7AD3-E4B8-D852CB3EF7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978024" y="4203006"/>
            <a:ext cx="78437" cy="2039553"/>
          </a:xfrm>
          <a:prstGeom prst="rect">
            <a:avLst/>
          </a:prstGeom>
        </p:spPr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6F71FE3E-515B-FDFA-3322-F13289829B53}"/>
              </a:ext>
            </a:extLst>
          </p:cNvPr>
          <p:cNvSpPr txBox="1"/>
          <p:nvPr/>
        </p:nvSpPr>
        <p:spPr>
          <a:xfrm>
            <a:off x="3246195" y="4681921"/>
            <a:ext cx="3621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Video de Abordaje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EC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https://vimeo.com/821731843/4d48373008</a:t>
            </a:r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   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22616B3F-FAA3-EB9A-AF01-1C21D3F58DFD}"/>
              </a:ext>
            </a:extLst>
          </p:cNvPr>
          <p:cNvSpPr txBox="1"/>
          <p:nvPr/>
        </p:nvSpPr>
        <p:spPr>
          <a:xfrm>
            <a:off x="3156426" y="1222159"/>
            <a:ext cx="4211387" cy="2409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s-EC" sz="1400" b="1" dirty="0">
                <a:solidFill>
                  <a:srgbClr val="223F86"/>
                </a:solidFill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Pautaje revista Aerolínea Viva Aerobus </a:t>
            </a:r>
          </a:p>
          <a:p>
            <a:endParaRPr lang="es-EC" b="1" dirty="0">
              <a:solidFill>
                <a:srgbClr val="75BBE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EC" b="1" dirty="0">
              <a:solidFill>
                <a:srgbClr val="75BBE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EC" b="1" dirty="0">
              <a:solidFill>
                <a:srgbClr val="75BBE9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EC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es-EC" b="1" dirty="0">
              <a:solidFill>
                <a:srgbClr val="75BBE9"/>
              </a:solidFill>
              <a:latin typeface="Montserrat SemiBold" pitchFamily="2" charset="77"/>
            </a:endParaRPr>
          </a:p>
          <a:p>
            <a:endParaRPr lang="es-EC" b="1" dirty="0">
              <a:solidFill>
                <a:srgbClr val="75BBE9"/>
              </a:solidFill>
              <a:latin typeface="Montserrat SemiBold" pitchFamily="2" charset="77"/>
            </a:endParaRPr>
          </a:p>
          <a:p>
            <a:endParaRPr lang="es-EC" b="1" dirty="0">
              <a:solidFill>
                <a:srgbClr val="75BBE9"/>
              </a:solidFill>
              <a:latin typeface="Montserrat SemiBold" pitchFamily="2" charset="77"/>
            </a:endParaRPr>
          </a:p>
          <a:p>
            <a:endParaRPr lang="es-EC" b="1" dirty="0">
              <a:solidFill>
                <a:srgbClr val="75BBE9"/>
              </a:solidFill>
              <a:latin typeface="Montserrat SemiBold" pitchFamily="2" charset="77"/>
            </a:endParaRPr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677EAAA7-9707-ECBC-1F2E-CEEA2CD917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51362" y="4139495"/>
            <a:ext cx="2388547" cy="1337353"/>
          </a:xfrm>
          <a:prstGeom prst="rect">
            <a:avLst/>
          </a:prstGeom>
        </p:spPr>
      </p:pic>
      <p:pic>
        <p:nvPicPr>
          <p:cNvPr id="33" name="Imagen 32">
            <a:extLst>
              <a:ext uri="{FF2B5EF4-FFF2-40B4-BE49-F238E27FC236}">
                <a16:creationId xmlns:a16="http://schemas.microsoft.com/office/drawing/2014/main" id="{4358F3F9-9EEC-82A3-89DC-0B307E208B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45491" y="4984507"/>
            <a:ext cx="2112265" cy="1184383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5A8876AB-E673-3441-3FA6-A4E163FC8429}"/>
              </a:ext>
            </a:extLst>
          </p:cNvPr>
          <p:cNvSpPr txBox="1"/>
          <p:nvPr/>
        </p:nvSpPr>
        <p:spPr>
          <a:xfrm>
            <a:off x="3200458" y="3989270"/>
            <a:ext cx="3593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C" sz="1200" dirty="0">
                <a:latin typeface="Verdana" panose="020B0604030504040204" pitchFamily="34" charset="0"/>
                <a:ea typeface="Verdana" panose="020B0604030504040204" pitchFamily="34" charset="0"/>
              </a:rPr>
              <a:t>Como parte de la estrategia de conectividad se mantuvo presencia en Avianca, llegando a más de 10 destinos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E281B64-E713-452A-3541-AB21C639FCF3}"/>
              </a:ext>
            </a:extLst>
          </p:cNvPr>
          <p:cNvSpPr txBox="1"/>
          <p:nvPr/>
        </p:nvSpPr>
        <p:spPr>
          <a:xfrm>
            <a:off x="3114536" y="2420141"/>
            <a:ext cx="421088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-285750" fontAlgn="b">
              <a:buFont typeface="Arial" panose="020B0604020202020204" pitchFamily="34" charset="0"/>
              <a:buChar char="•"/>
            </a:pPr>
            <a:endParaRPr lang="es-MX" sz="12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indent="-285750" algn="just" fontAlgn="b">
              <a:buFont typeface="Wingdings" panose="05000000000000000000" pitchFamily="2" charset="2"/>
              <a:buChar char="ü"/>
            </a:pPr>
            <a:r>
              <a:rPr lang="es-MX" sz="1200" dirty="0">
                <a:latin typeface="Verdana" panose="020B0604030504040204" pitchFamily="34" charset="0"/>
                <a:ea typeface="Verdana" panose="020B0604030504040204" pitchFamily="34" charset="0"/>
              </a:rPr>
              <a:t>Más </a:t>
            </a:r>
            <a:r>
              <a:rPr lang="es-MX" sz="1200" b="1" dirty="0">
                <a:latin typeface="Verdana" panose="020B0604030504040204" pitchFamily="34" charset="0"/>
                <a:ea typeface="Verdana" panose="020B0604030504040204" pitchFamily="34" charset="0"/>
              </a:rPr>
              <a:t>de 6,5 millones de impresiones </a:t>
            </a:r>
            <a:r>
              <a:rPr lang="es-MX" sz="1200" dirty="0">
                <a:latin typeface="Verdana" panose="020B0604030504040204" pitchFamily="34" charset="0"/>
                <a:ea typeface="Verdana" panose="020B0604030504040204" pitchFamily="34" charset="0"/>
              </a:rPr>
              <a:t>distribuidos en 9500 vuelos en México y 500 vuelos internacionales, en </a:t>
            </a:r>
            <a:r>
              <a:rPr lang="es-MX" sz="1200" b="1" dirty="0">
                <a:latin typeface="Verdana" panose="020B0604030504040204" pitchFamily="34" charset="0"/>
                <a:ea typeface="Verdana" panose="020B0604030504040204" pitchFamily="34" charset="0"/>
              </a:rPr>
              <a:t>40 destinos mexicanos y 15 destinos internacionales</a:t>
            </a:r>
            <a:r>
              <a:rPr lang="es-MX" sz="1200" dirty="0">
                <a:latin typeface="Verdana" panose="020B0604030504040204" pitchFamily="34" charset="0"/>
                <a:ea typeface="Verdana" panose="020B0604030504040204" pitchFamily="34" charset="0"/>
              </a:rPr>
              <a:t> en 56 aviones.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242E703-71E1-81EA-3242-638A6750C707}"/>
              </a:ext>
            </a:extLst>
          </p:cNvPr>
          <p:cNvSpPr txBox="1"/>
          <p:nvPr/>
        </p:nvSpPr>
        <p:spPr>
          <a:xfrm>
            <a:off x="3056461" y="5434600"/>
            <a:ext cx="421088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es-MX" sz="1200" dirty="0">
                <a:latin typeface="Verdana" panose="020B0604030504040204" pitchFamily="34" charset="0"/>
                <a:ea typeface="Verdana" panose="020B0604030504040204" pitchFamily="34" charset="0"/>
              </a:rPr>
              <a:t>Más de </a:t>
            </a:r>
            <a:r>
              <a:rPr lang="es-MX" sz="1200" b="1" dirty="0">
                <a:latin typeface="Verdana" panose="020B0604030504040204" pitchFamily="34" charset="0"/>
                <a:ea typeface="Verdana" panose="020B0604030504040204" pitchFamily="34" charset="0"/>
              </a:rPr>
              <a:t>1,5 millones de pasajeros </a:t>
            </a:r>
            <a:r>
              <a:rPr lang="es-MX" sz="1200" dirty="0">
                <a:latin typeface="Verdana" panose="020B0604030504040204" pitchFamily="34" charset="0"/>
                <a:ea typeface="Verdana" panose="020B0604030504040204" pitchFamily="34" charset="0"/>
              </a:rPr>
              <a:t>impactados distribuidos en 16,675 vuelos , en 10 destinos internacionales </a:t>
            </a:r>
            <a:r>
              <a:rPr lang="es-MX" sz="1200" b="1" dirty="0">
                <a:latin typeface="Verdana" panose="020B0604030504040204" pitchFamily="34" charset="0"/>
                <a:ea typeface="Verdana" panose="020B0604030504040204" pitchFamily="34" charset="0"/>
              </a:rPr>
              <a:t>(Londres, Madrid, Barcelona, Ciudad de México, Miami, New York, Los Ángeles, Colombia, Buenos Aires, Santiago de Chile, São Paulo</a:t>
            </a:r>
            <a:r>
              <a:rPr lang="es-MX" sz="1200" dirty="0">
                <a:latin typeface="Verdana" panose="020B0604030504040204" pitchFamily="34" charset="0"/>
                <a:ea typeface="Verdana" panose="020B0604030504040204" pitchFamily="34" charset="0"/>
              </a:rPr>
              <a:t>) en 111 aviones.</a:t>
            </a:r>
          </a:p>
        </p:txBody>
      </p:sp>
    </p:spTree>
    <p:extLst>
      <p:ext uri="{BB962C8B-B14F-4D97-AF65-F5344CB8AC3E}">
        <p14:creationId xmlns:p14="http://schemas.microsoft.com/office/powerpoint/2010/main" val="222091830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74B666-7A3A-FDA9-41AB-AD23F23EC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07214"/>
            <a:ext cx="3081922" cy="1046375"/>
          </a:xfrm>
        </p:spPr>
        <p:txBody>
          <a:bodyPr>
            <a:normAutofit/>
          </a:bodyPr>
          <a:lstStyle/>
          <a:p>
            <a:r>
              <a:rPr lang="es-EC" sz="2800" b="1" dirty="0">
                <a:solidFill>
                  <a:schemeClr val="accent1"/>
                </a:solidFill>
                <a:latin typeface="Montserrat" panose="00000500000000000000" pitchFamily="2" charset="0"/>
              </a:rPr>
              <a:t>GIRO DE ITALIA</a:t>
            </a:r>
          </a:p>
        </p:txBody>
      </p:sp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0B1656F3-862A-DD35-8A3D-9852D6B159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5435386"/>
              </p:ext>
            </p:extLst>
          </p:nvPr>
        </p:nvGraphicFramePr>
        <p:xfrm>
          <a:off x="4809960" y="2234634"/>
          <a:ext cx="7136606" cy="3634404"/>
        </p:xfrm>
        <a:graphic>
          <a:graphicData uri="http://schemas.openxmlformats.org/drawingml/2006/table">
            <a:tbl>
              <a:tblPr/>
              <a:tblGrid>
                <a:gridCol w="1355402">
                  <a:extLst>
                    <a:ext uri="{9D8B030D-6E8A-4147-A177-3AD203B41FA5}">
                      <a16:colId xmlns:a16="http://schemas.microsoft.com/office/drawing/2014/main" val="1155164022"/>
                    </a:ext>
                  </a:extLst>
                </a:gridCol>
                <a:gridCol w="5781204">
                  <a:extLst>
                    <a:ext uri="{9D8B030D-6E8A-4147-A177-3AD203B41FA5}">
                      <a16:colId xmlns:a16="http://schemas.microsoft.com/office/drawing/2014/main" val="1164651739"/>
                    </a:ext>
                  </a:extLst>
                </a:gridCol>
              </a:tblGrid>
              <a:tr h="510204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</a:rPr>
                        <a:t>Presencia de Marca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Presencia de marca en las activaciones previas y evento valoradas en </a:t>
                      </a: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$249.712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967540"/>
                  </a:ext>
                </a:extLst>
              </a:tr>
              <a:tr h="1152075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</a:rPr>
                        <a:t>Impacto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endParaRPr lang="es-MX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l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Edición 2022: </a:t>
                      </a:r>
                      <a:b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b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</a:br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291 millones </a:t>
                      </a: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Impacto Mediático de visualizaciones se registraron a través de televisión, radio, prensa escrita e internet, a nivel mundial</a:t>
                      </a:r>
                    </a:p>
                    <a:p>
                      <a:pPr algn="just"/>
                      <a:r>
                        <a:rPr lang="es-MX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3 millones </a:t>
                      </a: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Media </a:t>
                      </a:r>
                      <a:r>
                        <a:rPr lang="es-MX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Value</a:t>
                      </a:r>
                      <a:endParaRPr lang="es-MX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  <a:p>
                      <a:pPr algn="just"/>
                      <a:r>
                        <a:rPr lang="es-EC" sz="1200" b="1" dirty="0">
                          <a:latin typeface="Montserrat" pitchFamily="2" charset="77"/>
                        </a:rPr>
                        <a:t>3.000</a:t>
                      </a:r>
                      <a:r>
                        <a:rPr lang="es-EC" sz="1200" dirty="0">
                          <a:latin typeface="Montserrat" pitchFamily="2" charset="77"/>
                        </a:rPr>
                        <a:t> atletas participantes</a:t>
                      </a:r>
                    </a:p>
                    <a:p>
                      <a:pPr algn="just"/>
                      <a:r>
                        <a:rPr lang="es-EC" sz="1200" b="1" dirty="0">
                          <a:latin typeface="Montserrat" pitchFamily="2" charset="77"/>
                        </a:rPr>
                        <a:t>70.000</a:t>
                      </a:r>
                      <a:r>
                        <a:rPr lang="es-EC" sz="1200" dirty="0">
                          <a:latin typeface="Montserrat" pitchFamily="2" charset="77"/>
                        </a:rPr>
                        <a:t> asistentes en </a:t>
                      </a:r>
                      <a:r>
                        <a:rPr lang="es-EC" sz="1200" dirty="0" err="1">
                          <a:latin typeface="Montserrat" pitchFamily="2" charset="77"/>
                        </a:rPr>
                        <a:t>expovillage</a:t>
                      </a:r>
                      <a:endParaRPr lang="es-EC" sz="1200" dirty="0">
                        <a:latin typeface="Montserrat" pitchFamily="2" charset="77"/>
                      </a:endParaRPr>
                    </a:p>
                    <a:p>
                      <a:pPr algn="just"/>
                      <a:r>
                        <a:rPr lang="es-EC" sz="1200" b="1" dirty="0">
                          <a:latin typeface="Montserrat" pitchFamily="2" charset="77"/>
                        </a:rPr>
                        <a:t>200.000 </a:t>
                      </a:r>
                      <a:r>
                        <a:rPr lang="es-EC" sz="1200" dirty="0">
                          <a:latin typeface="Montserrat" pitchFamily="2" charset="77"/>
                        </a:rPr>
                        <a:t>espectadores en la ciudad de Quito</a:t>
                      </a:r>
                    </a:p>
                    <a:p>
                      <a:pPr algn="l" fontAlgn="ctr"/>
                      <a:endParaRPr lang="es-MX" sz="1200" b="1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483200"/>
                  </a:ext>
                </a:extLst>
              </a:tr>
              <a:tr h="938118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C" sz="1200" b="1" i="0" u="none" strike="noStrike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</a:rPr>
                        <a:t>Apoyo Municipio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B35"/>
                    </a:solidFill>
                  </a:tcPr>
                </a:tc>
                <a:tc>
                  <a:txBody>
                    <a:bodyPr/>
                    <a:lstStyle/>
                    <a:p>
                      <a:pPr algn="just" fontAlgn="ctr">
                        <a:buClr>
                          <a:srgbClr val="000000"/>
                        </a:buClr>
                        <a:buSzPts val="1100"/>
                        <a:buFont typeface="Verdana" panose="020B0604030504040204" pitchFamily="34" charset="0"/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Apoyo en gestión en organización del evento:</a:t>
                      </a:r>
                    </a:p>
                    <a:p>
                      <a:pPr algn="just" fontAlgn="ctr">
                        <a:buClr>
                          <a:srgbClr val="000000"/>
                        </a:buClr>
                        <a:buSzPts val="1100"/>
                        <a:buFont typeface="Verdana" panose="020B0604030504040204" pitchFamily="34" charset="0"/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Dirección de Deportes</a:t>
                      </a:r>
                    </a:p>
                    <a:p>
                      <a:pPr algn="just" fontAlgn="ctr">
                        <a:buClr>
                          <a:srgbClr val="000000"/>
                        </a:buClr>
                        <a:buSzPts val="1100"/>
                        <a:buFont typeface="Verdana" panose="020B0604030504040204" pitchFamily="34" charset="0"/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AMT</a:t>
                      </a:r>
                    </a:p>
                    <a:p>
                      <a:pPr algn="just" fontAlgn="ctr">
                        <a:buClr>
                          <a:srgbClr val="000000"/>
                        </a:buClr>
                        <a:buSzPts val="1100"/>
                        <a:buFont typeface="Verdana" panose="020B0604030504040204" pitchFamily="34" charset="0"/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AMC</a:t>
                      </a:r>
                    </a:p>
                    <a:p>
                      <a:pPr algn="just" fontAlgn="ctr">
                        <a:buClr>
                          <a:srgbClr val="000000"/>
                        </a:buClr>
                        <a:buSzPts val="1100"/>
                        <a:buFont typeface="Verdana" panose="020B0604030504040204" pitchFamily="34" charset="0"/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Secretaria de Seguridad</a:t>
                      </a:r>
                    </a:p>
                    <a:p>
                      <a:pPr algn="just" fontAlgn="ctr">
                        <a:buClr>
                          <a:srgbClr val="000000"/>
                        </a:buClr>
                        <a:buSzPts val="1100"/>
                        <a:buFont typeface="Verdana" panose="020B0604030504040204" pitchFamily="34" charset="0"/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EMASEO</a:t>
                      </a:r>
                    </a:p>
                    <a:p>
                      <a:pPr algn="just" fontAlgn="ctr">
                        <a:buClr>
                          <a:srgbClr val="000000"/>
                        </a:buClr>
                        <a:buSzPts val="1100"/>
                        <a:buFont typeface="Verdana" panose="020B0604030504040204" pitchFamily="34" charset="0"/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</a:rPr>
                        <a:t>Secretaria de Coordinación Territorial y Participación Ciudadana y Zonales. </a:t>
                      </a:r>
                      <a:endParaRPr lang="es-EC" sz="1200" b="0" i="0" u="none" strike="noStrike" dirty="0">
                        <a:solidFill>
                          <a:srgbClr val="000000"/>
                        </a:solidFill>
                        <a:effectLst/>
                        <a:latin typeface="Verdana" panose="020B0604030504040204" pitchFamily="34" charset="0"/>
                      </a:endParaRP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818673"/>
                  </a:ext>
                </a:extLst>
              </a:tr>
            </a:tbl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7AA47522-8D4D-CF49-423B-FA9C49ACFC75}"/>
              </a:ext>
            </a:extLst>
          </p:cNvPr>
          <p:cNvSpPr txBox="1"/>
          <p:nvPr/>
        </p:nvSpPr>
        <p:spPr>
          <a:xfrm>
            <a:off x="339728" y="1497714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765" marR="17780" algn="just">
              <a:lnSpc>
                <a:spcPct val="100000"/>
              </a:lnSpc>
              <a:spcBef>
                <a:spcPts val="805"/>
              </a:spcBef>
              <a:tabLst>
                <a:tab pos="312420" algn="l"/>
              </a:tabLst>
            </a:pPr>
            <a:r>
              <a:rPr lang="es-EC" sz="1600" b="1" spc="-95" dirty="0">
                <a:latin typeface="Verdana"/>
                <a:cs typeface="Verdana"/>
              </a:rPr>
              <a:t>Datos del Evento: </a:t>
            </a:r>
          </a:p>
        </p:txBody>
      </p:sp>
      <p:sp>
        <p:nvSpPr>
          <p:cNvPr id="13" name="object 3">
            <a:extLst>
              <a:ext uri="{FF2B5EF4-FFF2-40B4-BE49-F238E27FC236}">
                <a16:creationId xmlns:a16="http://schemas.microsoft.com/office/drawing/2014/main" id="{2C1E636B-7978-2E62-689F-B0D7A5AB65BB}"/>
              </a:ext>
            </a:extLst>
          </p:cNvPr>
          <p:cNvSpPr txBox="1"/>
          <p:nvPr/>
        </p:nvSpPr>
        <p:spPr>
          <a:xfrm>
            <a:off x="1183830" y="2012213"/>
            <a:ext cx="3428999" cy="3393237"/>
          </a:xfrm>
          <a:prstGeom prst="rect">
            <a:avLst/>
          </a:prstGeom>
        </p:spPr>
        <p:txBody>
          <a:bodyPr vert="horz" wrap="square" lIns="0" tIns="33020" rIns="0" bIns="0" rtlCol="0">
            <a:spAutoFit/>
          </a:bodyPr>
          <a:lstStyle/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r>
              <a:rPr lang="es-MX" sz="1400" b="1" spc="45" dirty="0">
                <a:latin typeface="Verdana"/>
                <a:cs typeface="Verdana"/>
              </a:rPr>
              <a:t>Fecha: </a:t>
            </a:r>
            <a:r>
              <a:rPr lang="es-MX" sz="1400" spc="45" dirty="0">
                <a:latin typeface="Verdana"/>
                <a:cs typeface="Verdana"/>
              </a:rPr>
              <a:t>viernes 28, sábado 29 y domingo 30 de julio</a:t>
            </a:r>
          </a:p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endParaRPr lang="es-MX" sz="1400" spc="45" dirty="0">
              <a:latin typeface="Verdana"/>
              <a:cs typeface="Verdana"/>
            </a:endParaRPr>
          </a:p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r>
              <a:rPr lang="es-MX" sz="1400" b="1" spc="45" dirty="0">
                <a:latin typeface="Verdana"/>
                <a:cs typeface="Verdana"/>
              </a:rPr>
              <a:t>Formato: </a:t>
            </a:r>
            <a:r>
              <a:rPr lang="es-EC" sz="1400" b="1" spc="-95" dirty="0">
                <a:latin typeface="Verdana"/>
                <a:cs typeface="Verdana"/>
              </a:rPr>
              <a:t> </a:t>
            </a:r>
            <a:r>
              <a:rPr lang="es-EC" sz="1400" spc="-95" dirty="0">
                <a:latin typeface="Verdana"/>
                <a:cs typeface="Verdana"/>
              </a:rPr>
              <a:t>Carrera de  140 k, 85 k y 46 k</a:t>
            </a:r>
          </a:p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endParaRPr lang="es-EC" sz="1400" spc="-95" dirty="0">
              <a:latin typeface="Verdana"/>
              <a:cs typeface="Verdana"/>
            </a:endParaRPr>
          </a:p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r>
              <a:rPr lang="es-EC" sz="1400" b="1" spc="-95" dirty="0">
                <a:latin typeface="Verdana"/>
                <a:cs typeface="Verdana"/>
              </a:rPr>
              <a:t>Eventos:</a:t>
            </a:r>
          </a:p>
          <a:p>
            <a:pPr marL="297815" marR="274955" indent="-285750">
              <a:lnSpc>
                <a:spcPct val="100000"/>
              </a:lnSpc>
              <a:spcBef>
                <a:spcPts val="114"/>
              </a:spcBef>
              <a:buFont typeface="Wingdings" panose="05000000000000000000" pitchFamily="2" charset="2"/>
              <a:buChar char="ü"/>
              <a:tabLst>
                <a:tab pos="299085" algn="l"/>
                <a:tab pos="299720" algn="l"/>
              </a:tabLst>
            </a:pPr>
            <a:r>
              <a:rPr lang="es-EC" sz="1400" spc="-95" dirty="0">
                <a:latin typeface="Verdana"/>
                <a:cs typeface="Verdana"/>
              </a:rPr>
              <a:t>Expo Village: Evento comercial gastronómico.</a:t>
            </a:r>
          </a:p>
          <a:p>
            <a:pPr marL="297815" marR="274955" indent="-285750">
              <a:lnSpc>
                <a:spcPct val="100000"/>
              </a:lnSpc>
              <a:spcBef>
                <a:spcPts val="114"/>
              </a:spcBef>
              <a:buFont typeface="Wingdings" panose="05000000000000000000" pitchFamily="2" charset="2"/>
              <a:buChar char="ü"/>
              <a:tabLst>
                <a:tab pos="299085" algn="l"/>
                <a:tab pos="299720" algn="l"/>
              </a:tabLst>
            </a:pPr>
            <a:r>
              <a:rPr lang="es-EC" sz="1400" spc="-95" dirty="0">
                <a:latin typeface="Verdana"/>
                <a:cs typeface="Verdana"/>
              </a:rPr>
              <a:t>Eventos Deportivos Internos: Giro Ragazzi y Bambini</a:t>
            </a:r>
          </a:p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endParaRPr lang="es-EC" sz="1400" spc="-95" dirty="0">
              <a:latin typeface="Verdana"/>
              <a:cs typeface="Verdana"/>
            </a:endParaRPr>
          </a:p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r>
              <a:rPr lang="es-EC" sz="1400" b="1" spc="-95" dirty="0">
                <a:latin typeface="Verdana"/>
                <a:cs typeface="Verdana"/>
              </a:rPr>
              <a:t>Horarios: </a:t>
            </a:r>
          </a:p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r>
              <a:rPr lang="es-EC" sz="1400" spc="-95" dirty="0">
                <a:latin typeface="Verdana"/>
                <a:cs typeface="Verdana"/>
              </a:rPr>
              <a:t>Carrera: 06:00 a 14h00</a:t>
            </a:r>
          </a:p>
          <a:p>
            <a:pPr marL="12065" marR="274955">
              <a:lnSpc>
                <a:spcPct val="100000"/>
              </a:lnSpc>
              <a:spcBef>
                <a:spcPts val="114"/>
              </a:spcBef>
              <a:tabLst>
                <a:tab pos="299085" algn="l"/>
                <a:tab pos="299720" algn="l"/>
              </a:tabLst>
            </a:pPr>
            <a:r>
              <a:rPr lang="es-EC" sz="1400" spc="-95" dirty="0">
                <a:latin typeface="Verdana"/>
                <a:cs typeface="Verdana"/>
              </a:rPr>
              <a:t>Expo Village: 10h00 a 20h00</a:t>
            </a:r>
          </a:p>
        </p:txBody>
      </p:sp>
      <p:pic>
        <p:nvPicPr>
          <p:cNvPr id="15" name="Gráfico 14" descr="Ciclismo con relleno sólido">
            <a:extLst>
              <a:ext uri="{FF2B5EF4-FFF2-40B4-BE49-F238E27FC236}">
                <a16:creationId xmlns:a16="http://schemas.microsoft.com/office/drawing/2014/main" id="{158F2CF9-E240-0831-149F-F3B16F070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3022" y="2588858"/>
            <a:ext cx="609600" cy="609600"/>
          </a:xfrm>
          <a:prstGeom prst="rect">
            <a:avLst/>
          </a:prstGeom>
        </p:spPr>
      </p:pic>
      <p:pic>
        <p:nvPicPr>
          <p:cNvPr id="17" name="Gráfico 16" descr="Carpa de circo contorno">
            <a:extLst>
              <a:ext uri="{FF2B5EF4-FFF2-40B4-BE49-F238E27FC236}">
                <a16:creationId xmlns:a16="http://schemas.microsoft.com/office/drawing/2014/main" id="{0B5D0389-6605-E1A0-6090-AE6E81D59FD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11865" y="3432264"/>
            <a:ext cx="873400" cy="873400"/>
          </a:xfrm>
          <a:prstGeom prst="rect">
            <a:avLst/>
          </a:prstGeom>
        </p:spPr>
      </p:pic>
      <p:pic>
        <p:nvPicPr>
          <p:cNvPr id="19" name="Gráfico 18" descr="Reloj despertador contorno">
            <a:extLst>
              <a:ext uri="{FF2B5EF4-FFF2-40B4-BE49-F238E27FC236}">
                <a16:creationId xmlns:a16="http://schemas.microsoft.com/office/drawing/2014/main" id="{7802C950-2634-73B8-FA49-1B3CAC7991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23022" y="4845096"/>
            <a:ext cx="663677" cy="663677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9A370489-A6C6-5C23-27F0-9FEE23C3C6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6385" y="297982"/>
            <a:ext cx="1719618" cy="1565366"/>
          </a:xfrm>
          <a:prstGeom prst="rect">
            <a:avLst/>
          </a:prstGeom>
        </p:spPr>
      </p:pic>
      <p:pic>
        <p:nvPicPr>
          <p:cNvPr id="24" name="Imagen 23" descr="Captura de pantalla 2022-08-04 a la(s) 7.45.04 p. m..png">
            <a:extLst>
              <a:ext uri="{FF2B5EF4-FFF2-40B4-BE49-F238E27FC236}">
                <a16:creationId xmlns:a16="http://schemas.microsoft.com/office/drawing/2014/main" id="{11EAB4B0-D951-CF7C-CBFA-FF72D501201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6009" y="304646"/>
            <a:ext cx="1556657" cy="1552038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05869F45-A81D-3219-B222-14AFB907034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251644" y="180121"/>
            <a:ext cx="2504735" cy="1691334"/>
          </a:xfrm>
          <a:prstGeom prst="rect">
            <a:avLst/>
          </a:prstGeom>
        </p:spPr>
      </p:pic>
      <p:pic>
        <p:nvPicPr>
          <p:cNvPr id="28" name="Imagen 27">
            <a:extLst>
              <a:ext uri="{FF2B5EF4-FFF2-40B4-BE49-F238E27FC236}">
                <a16:creationId xmlns:a16="http://schemas.microsoft.com/office/drawing/2014/main" id="{84B0449D-3C7E-08F0-A851-DD4F4BD7E2D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542672" y="304646"/>
            <a:ext cx="2233239" cy="1531622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B64FFA47-5175-BB2A-E29D-C4B371F0B389}"/>
              </a:ext>
            </a:extLst>
          </p:cNvPr>
          <p:cNvSpPr txBox="1"/>
          <p:nvPr/>
        </p:nvSpPr>
        <p:spPr>
          <a:xfrm>
            <a:off x="1035990" y="5753182"/>
            <a:ext cx="391797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C" sz="1200" b="1" dirty="0">
                <a:latin typeface="Montserrat" pitchFamily="2" charset="77"/>
              </a:rPr>
              <a:t>4 MILLONES DE DÓLARES DE IMPACTO</a:t>
            </a:r>
            <a:endParaRPr lang="es-EC" sz="1200" dirty="0">
              <a:latin typeface="Montserrat" pitchFamily="2" charset="77"/>
            </a:endParaRPr>
          </a:p>
        </p:txBody>
      </p:sp>
      <p:pic>
        <p:nvPicPr>
          <p:cNvPr id="5" name="Gráfico 4" descr="Monedas contorno">
            <a:extLst>
              <a:ext uri="{FF2B5EF4-FFF2-40B4-BE49-F238E27FC236}">
                <a16:creationId xmlns:a16="http://schemas.microsoft.com/office/drawing/2014/main" id="{34AF0FC0-37D4-3B32-DD9F-9EA492A92E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60340" y="561914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8644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Comercialización</a:t>
            </a:r>
          </a:p>
        </p:txBody>
      </p:sp>
    </p:spTree>
    <p:extLst>
      <p:ext uri="{BB962C8B-B14F-4D97-AF65-F5344CB8AC3E}">
        <p14:creationId xmlns:p14="http://schemas.microsoft.com/office/powerpoint/2010/main" val="38990584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C9F4BEB4-2E17-D7EF-D8DF-66D40E10BAC5}"/>
              </a:ext>
            </a:extLst>
          </p:cNvPr>
          <p:cNvGraphicFramePr>
            <a:graphicFrameLocks noGrp="1"/>
          </p:cNvGraphicFramePr>
          <p:nvPr/>
        </p:nvGraphicFramePr>
        <p:xfrm>
          <a:off x="253263" y="604452"/>
          <a:ext cx="6648772" cy="364524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02614">
                  <a:extLst>
                    <a:ext uri="{9D8B030D-6E8A-4147-A177-3AD203B41FA5}">
                      <a16:colId xmlns:a16="http://schemas.microsoft.com/office/drawing/2014/main" val="4247103127"/>
                    </a:ext>
                  </a:extLst>
                </a:gridCol>
                <a:gridCol w="1023843">
                  <a:extLst>
                    <a:ext uri="{9D8B030D-6E8A-4147-A177-3AD203B41FA5}">
                      <a16:colId xmlns:a16="http://schemas.microsoft.com/office/drawing/2014/main" val="2984824462"/>
                    </a:ext>
                  </a:extLst>
                </a:gridCol>
                <a:gridCol w="1715121">
                  <a:extLst>
                    <a:ext uri="{9D8B030D-6E8A-4147-A177-3AD203B41FA5}">
                      <a16:colId xmlns:a16="http://schemas.microsoft.com/office/drawing/2014/main" val="4255643742"/>
                    </a:ext>
                  </a:extLst>
                </a:gridCol>
                <a:gridCol w="3207194">
                  <a:extLst>
                    <a:ext uri="{9D8B030D-6E8A-4147-A177-3AD203B41FA5}">
                      <a16:colId xmlns:a16="http://schemas.microsoft.com/office/drawing/2014/main" val="2435612667"/>
                    </a:ext>
                  </a:extLst>
                </a:gridCol>
              </a:tblGrid>
              <a:tr h="314456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ACTIVIDADES CENTRO DE EVENTOS BICENTENARIO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5670374"/>
                  </a:ext>
                </a:extLst>
              </a:tr>
              <a:tr h="2517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>
                          <a:effectLst/>
                        </a:rPr>
                        <a:t>MES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>
                          <a:effectLst/>
                        </a:rPr>
                        <a:t>EVENTO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>
                          <a:effectLst/>
                        </a:rPr>
                        <a:t>ORGANIZA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>
                          <a:effectLst/>
                        </a:rPr>
                        <a:t>ACTIVIDADES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extLst>
                  <a:ext uri="{0D108BD9-81ED-4DB2-BD59-A6C34878D82A}">
                    <a16:rowId xmlns:a16="http://schemas.microsoft.com/office/drawing/2014/main" val="2519007888"/>
                  </a:ext>
                </a:extLst>
              </a:tr>
              <a:tr h="603791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MAYO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PREMIACIÓN CARRERA THE HOPE RUN 2023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EBENTI S.A.S.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Uso de espacios CEB. Premiación de carrera atlética The Hope Run 2023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extLst>
                  <a:ext uri="{0D108BD9-81ED-4DB2-BD59-A6C34878D82A}">
                    <a16:rowId xmlns:a16="http://schemas.microsoft.com/office/drawing/2014/main" val="4132738426"/>
                  </a:ext>
                </a:extLst>
              </a:tr>
              <a:tr h="60460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>
                          <a:effectLst/>
                        </a:rPr>
                        <a:t>FESTIVAL PICHINCHA LIBERTARIA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PREFECTURA DE PICHINCHA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>
                          <a:effectLst/>
                        </a:rPr>
                        <a:t>Uso de espacios CEB. Festival cultural, artístico y gastronómico. Feria, concierto de artistas nacionales e internacionales y activaciones en 3 hectáreas de espacio</a:t>
                      </a:r>
                      <a:endParaRPr lang="es-EC" sz="12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extLst>
                  <a:ext uri="{0D108BD9-81ED-4DB2-BD59-A6C34878D82A}">
                    <a16:rowId xmlns:a16="http://schemas.microsoft.com/office/drawing/2014/main" val="2332198420"/>
                  </a:ext>
                </a:extLst>
              </a:tr>
              <a:tr h="756427">
                <a:tc rowSpan="2">
                  <a:txBody>
                    <a:bodyPr/>
                    <a:lstStyle/>
                    <a:p>
                      <a:r>
                        <a:rPr lang="es-MX" sz="1200" dirty="0"/>
                        <a:t>JUNIO</a:t>
                      </a: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TAXIFEST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ASOCIACIÓN DE TAXIS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Evento de celebración por el día del Taxista se realizó el 17 de junio.</a:t>
                      </a:r>
                    </a:p>
                  </a:txBody>
                  <a:tcPr marL="33227" marR="33227" marT="0" marB="0" anchor="ctr"/>
                </a:tc>
                <a:extLst>
                  <a:ext uri="{0D108BD9-81ED-4DB2-BD59-A6C34878D82A}">
                    <a16:rowId xmlns:a16="http://schemas.microsoft.com/office/drawing/2014/main" val="1651118425"/>
                  </a:ext>
                </a:extLst>
              </a:tr>
              <a:tr h="603791">
                <a:tc vMerge="1">
                  <a:txBody>
                    <a:bodyPr/>
                    <a:lstStyle/>
                    <a:p>
                      <a:endParaRPr lang="es-MX" dirty="0"/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Evento Municipio de Quito – Policía Nacional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MUNICIPIO DE QUITO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 dirty="0">
                          <a:effectLst/>
                        </a:rPr>
                        <a:t>Evento se realizó el 20 de junio</a:t>
                      </a:r>
                      <a:endParaRPr lang="es-EC" sz="12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227" marR="33227" marT="0" marB="0" anchor="ctr"/>
                </a:tc>
                <a:extLst>
                  <a:ext uri="{0D108BD9-81ED-4DB2-BD59-A6C34878D82A}">
                    <a16:rowId xmlns:a16="http://schemas.microsoft.com/office/drawing/2014/main" val="1513551022"/>
                  </a:ext>
                </a:extLst>
              </a:tr>
            </a:tbl>
          </a:graphicData>
        </a:graphic>
      </p:graphicFrame>
      <p:sp>
        <p:nvSpPr>
          <p:cNvPr id="3" name="Título 1">
            <a:extLst>
              <a:ext uri="{FF2B5EF4-FFF2-40B4-BE49-F238E27FC236}">
                <a16:creationId xmlns:a16="http://schemas.microsoft.com/office/drawing/2014/main" id="{0D30B2BD-64CF-2B0A-1FCB-939B734B3A09}"/>
              </a:ext>
            </a:extLst>
          </p:cNvPr>
          <p:cNvSpPr txBox="1">
            <a:spLocks/>
          </p:cNvSpPr>
          <p:nvPr/>
        </p:nvSpPr>
        <p:spPr>
          <a:xfrm>
            <a:off x="689890" y="81388"/>
            <a:ext cx="6531428" cy="408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b="1" dirty="0">
                <a:solidFill>
                  <a:srgbClr val="75BBE9"/>
                </a:solidFill>
                <a:latin typeface="Montserrat" pitchFamily="2" charset="77"/>
                <a:ea typeface="HGSMinchoE" panose="02020900000000000000" pitchFamily="18" charset="-128"/>
              </a:rPr>
              <a:t>CENTRO DE EVENTOS BICENTENARIO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691C0FE-10DF-F596-2D45-F5C11A022A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1223" y="81388"/>
            <a:ext cx="2396356" cy="2367623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2213502-D6A6-4BCF-8FF4-11F7D23C7F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4442" y="2535574"/>
            <a:ext cx="3125131" cy="280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8582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0D30B2BD-64CF-2B0A-1FCB-939B734B3A09}"/>
              </a:ext>
            </a:extLst>
          </p:cNvPr>
          <p:cNvSpPr txBox="1">
            <a:spLocks/>
          </p:cNvSpPr>
          <p:nvPr/>
        </p:nvSpPr>
        <p:spPr>
          <a:xfrm>
            <a:off x="717881" y="167898"/>
            <a:ext cx="6531428" cy="408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b="1" dirty="0">
                <a:solidFill>
                  <a:srgbClr val="75BBE9"/>
                </a:solidFill>
                <a:latin typeface="Montserrat" pitchFamily="2" charset="77"/>
                <a:ea typeface="HGSMinchoE" panose="02020900000000000000" pitchFamily="18" charset="-128"/>
              </a:rPr>
              <a:t>TIENDA EL QUINDE</a:t>
            </a:r>
          </a:p>
          <a:p>
            <a:r>
              <a:rPr lang="es-EC" sz="1200" b="1" dirty="0">
                <a:solidFill>
                  <a:srgbClr val="75BBE9"/>
                </a:solidFill>
                <a:latin typeface="Montserrat" pitchFamily="2" charset="77"/>
                <a:ea typeface="HGSMinchoE" panose="02020900000000000000" pitchFamily="18" charset="-128"/>
              </a:rPr>
              <a:t>Activaciones – Promoción en Redes Sociales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11402F12-0E90-0D13-A3F1-CAD4FA236AFB}"/>
              </a:ext>
            </a:extLst>
          </p:cNvPr>
          <p:cNvGraphicFramePr>
            <a:graphicFrameLocks noGrp="1"/>
          </p:cNvGraphicFramePr>
          <p:nvPr/>
        </p:nvGraphicFramePr>
        <p:xfrm>
          <a:off x="377487" y="912281"/>
          <a:ext cx="6718300" cy="166988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050">
                  <a:extLst>
                    <a:ext uri="{9D8B030D-6E8A-4147-A177-3AD203B41FA5}">
                      <a16:colId xmlns:a16="http://schemas.microsoft.com/office/drawing/2014/main" val="3859618567"/>
                    </a:ext>
                  </a:extLst>
                </a:gridCol>
                <a:gridCol w="1236980">
                  <a:extLst>
                    <a:ext uri="{9D8B030D-6E8A-4147-A177-3AD203B41FA5}">
                      <a16:colId xmlns:a16="http://schemas.microsoft.com/office/drawing/2014/main" val="2155828733"/>
                    </a:ext>
                  </a:extLst>
                </a:gridCol>
                <a:gridCol w="4446270">
                  <a:extLst>
                    <a:ext uri="{9D8B030D-6E8A-4147-A177-3AD203B41FA5}">
                      <a16:colId xmlns:a16="http://schemas.microsoft.com/office/drawing/2014/main" val="1680845363"/>
                    </a:ext>
                  </a:extLst>
                </a:gridCol>
              </a:tblGrid>
              <a:tr h="313887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>
                          <a:effectLst/>
                        </a:rPr>
                        <a:t>ACTIVIDADES TIENDA EL QUINDE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663602"/>
                  </a:ext>
                </a:extLst>
              </a:tr>
              <a:tr h="2511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MES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TEMÁTICA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ACTIVIDADES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250540758"/>
                  </a:ext>
                </a:extLst>
              </a:tr>
              <a:tr h="5022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JUNIO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MES DE LA MADRE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Catálogo de productos de temporada</a:t>
                      </a:r>
                      <a:br>
                        <a:rPr lang="es-EC" sz="1100" kern="0" dirty="0">
                          <a:effectLst/>
                        </a:rPr>
                      </a:br>
                      <a:r>
                        <a:rPr lang="es-EC" sz="1100" kern="0" dirty="0">
                          <a:effectLst/>
                        </a:rPr>
                        <a:t>Sorteo por el mes de la madre 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112153602"/>
                  </a:ext>
                </a:extLst>
              </a:tr>
              <a:tr h="602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JULIO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MES DE PAPÁ 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Catálogo de productos de temporada</a:t>
                      </a:r>
                      <a:br>
                        <a:rPr lang="es-EC" sz="1100" kern="0" dirty="0">
                          <a:effectLst/>
                        </a:rPr>
                      </a:br>
                      <a:r>
                        <a:rPr lang="es-EC" sz="1100" kern="0" dirty="0">
                          <a:effectLst/>
                        </a:rPr>
                        <a:t>Sorteo por el mes de papá (2 artesanías)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51327569"/>
                  </a:ext>
                </a:extLst>
              </a:tr>
            </a:tbl>
          </a:graphicData>
        </a:graphic>
      </p:graphicFrame>
      <p:pic>
        <p:nvPicPr>
          <p:cNvPr id="7" name="Imagen 6">
            <a:extLst>
              <a:ext uri="{FF2B5EF4-FFF2-40B4-BE49-F238E27FC236}">
                <a16:creationId xmlns:a16="http://schemas.microsoft.com/office/drawing/2014/main" id="{2E20F7C9-674B-631E-57C1-3C28C23DC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488" y="2756012"/>
            <a:ext cx="2846596" cy="2557111"/>
          </a:xfrm>
          <a:prstGeom prst="rect">
            <a:avLst/>
          </a:prstGeom>
        </p:spPr>
      </p:pic>
      <p:grpSp>
        <p:nvGrpSpPr>
          <p:cNvPr id="10" name="Grupo 9">
            <a:extLst>
              <a:ext uri="{FF2B5EF4-FFF2-40B4-BE49-F238E27FC236}">
                <a16:creationId xmlns:a16="http://schemas.microsoft.com/office/drawing/2014/main" id="{2DE30143-B228-4B0A-E6F6-1D45337F42A0}"/>
              </a:ext>
            </a:extLst>
          </p:cNvPr>
          <p:cNvGrpSpPr/>
          <p:nvPr/>
        </p:nvGrpSpPr>
        <p:grpSpPr>
          <a:xfrm>
            <a:off x="6740404" y="854057"/>
            <a:ext cx="5062244" cy="3456210"/>
            <a:chOff x="0" y="0"/>
            <a:chExt cx="4600575" cy="2649220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B5E1BC6C-BC82-D5B3-EBBA-570ED8031A2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2586990" cy="2638425"/>
            </a:xfrm>
            <a:prstGeom prst="rect">
              <a:avLst/>
            </a:prstGeom>
          </p:spPr>
        </p:pic>
        <p:pic>
          <p:nvPicPr>
            <p:cNvPr id="13" name="Imagen 12" descr="Imagen que contiene Interfaz de usuario gráfica&#10;&#10;Descripción generada automáticamente">
              <a:extLst>
                <a:ext uri="{FF2B5EF4-FFF2-40B4-BE49-F238E27FC236}">
                  <a16:creationId xmlns:a16="http://schemas.microsoft.com/office/drawing/2014/main" id="{C43D09B2-A14E-93EB-8032-6CD0F2CCF9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4625" y="0"/>
              <a:ext cx="1885950" cy="2649220"/>
            </a:xfrm>
            <a:prstGeom prst="rect">
              <a:avLst/>
            </a:prstGeom>
          </p:spPr>
        </p:pic>
      </p:grpSp>
      <p:pic>
        <p:nvPicPr>
          <p:cNvPr id="15" name="Imagen 14">
            <a:extLst>
              <a:ext uri="{FF2B5EF4-FFF2-40B4-BE49-F238E27FC236}">
                <a16:creationId xmlns:a16="http://schemas.microsoft.com/office/drawing/2014/main" id="{E730A23F-2AE4-B9C7-8A67-B40E1F929E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7276" y="2640386"/>
            <a:ext cx="2527427" cy="2670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2514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Dirección de Calidad</a:t>
            </a:r>
          </a:p>
        </p:txBody>
      </p:sp>
    </p:spTree>
    <p:extLst>
      <p:ext uri="{BB962C8B-B14F-4D97-AF65-F5344CB8AC3E}">
        <p14:creationId xmlns:p14="http://schemas.microsoft.com/office/powerpoint/2010/main" val="32134766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7AE90FE1-6FC1-BF82-EBE5-BB48AA2C26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6085" y="1656609"/>
            <a:ext cx="6693448" cy="3773751"/>
          </a:xfrm>
          <a:prstGeom prst="rect">
            <a:avLst/>
          </a:prstGeom>
        </p:spPr>
      </p:pic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826642" y="358121"/>
            <a:ext cx="9605656" cy="565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Alianza Estratégica CCMQ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6EB10D69-D462-A5D8-8203-B94F8971DEC5}"/>
              </a:ext>
            </a:extLst>
          </p:cNvPr>
          <p:cNvSpPr txBox="1">
            <a:spLocks/>
          </p:cNvSpPr>
          <p:nvPr/>
        </p:nvSpPr>
        <p:spPr>
          <a:xfrm>
            <a:off x="824174" y="913356"/>
            <a:ext cx="6692004" cy="7432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1600" b="1" dirty="0">
                <a:latin typeface="Montserrat" pitchFamily="2" charset="77"/>
                <a:ea typeface="HGSMinchoE" panose="02020900000000000000" pitchFamily="18" charset="-128"/>
              </a:rPr>
              <a:t>Centro de Convenciones Metropolitano de Quito</a:t>
            </a:r>
          </a:p>
          <a:p>
            <a:endParaRPr lang="es-EC" sz="1200" b="1" dirty="0">
              <a:latin typeface="Montserrat" pitchFamily="2" charset="77"/>
              <a:ea typeface="HGSMinchoE" panose="02020900000000000000" pitchFamily="18" charset="-128"/>
            </a:endParaRPr>
          </a:p>
          <a:p>
            <a:r>
              <a:rPr lang="es-EC" sz="1200" b="1" dirty="0">
                <a:latin typeface="Montserrat" pitchFamily="2" charset="77"/>
                <a:ea typeface="HGSMinchoE" panose="02020900000000000000" pitchFamily="18" charset="-128"/>
              </a:rPr>
              <a:t>Seguimiento actividades y cumplimiento de contrato Alianza Estratégica con el CCMQ en donde se están llevando a cabo importantes ferias de distinta índole.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ED8FDAC8-5852-689B-5027-27F90796F00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82" t="12848" r="28818" b="12969"/>
          <a:stretch/>
        </p:blipFill>
        <p:spPr>
          <a:xfrm>
            <a:off x="11601296" y="5361350"/>
            <a:ext cx="590704" cy="547744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03E8159-7FA9-7B6C-C4A4-64F57EDF3A4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3294" y="2056552"/>
            <a:ext cx="2457684" cy="3106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6436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sp>
        <p:nvSpPr>
          <p:cNvPr id="20" name="Título 1">
            <a:extLst>
              <a:ext uri="{FF2B5EF4-FFF2-40B4-BE49-F238E27FC236}">
                <a16:creationId xmlns:a16="http://schemas.microsoft.com/office/drawing/2014/main" id="{2356E330-DC80-2E40-8991-819D80D371DA}"/>
              </a:ext>
            </a:extLst>
          </p:cNvPr>
          <p:cNvSpPr txBox="1">
            <a:spLocks/>
          </p:cNvSpPr>
          <p:nvPr/>
        </p:nvSpPr>
        <p:spPr>
          <a:xfrm>
            <a:off x="544374" y="304456"/>
            <a:ext cx="6069490" cy="5641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 CEB  Verano</a:t>
            </a:r>
          </a:p>
        </p:txBody>
      </p:sp>
      <p:sp>
        <p:nvSpPr>
          <p:cNvPr id="21" name="Título 1">
            <a:extLst>
              <a:ext uri="{FF2B5EF4-FFF2-40B4-BE49-F238E27FC236}">
                <a16:creationId xmlns:a16="http://schemas.microsoft.com/office/drawing/2014/main" id="{F1CE1C98-A0A8-DC8C-CCA6-23B52B200CE4}"/>
              </a:ext>
            </a:extLst>
          </p:cNvPr>
          <p:cNvSpPr txBox="1">
            <a:spLocks/>
          </p:cNvSpPr>
          <p:nvPr/>
        </p:nvSpPr>
        <p:spPr>
          <a:xfrm>
            <a:off x="446497" y="872291"/>
            <a:ext cx="5201268" cy="42365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000" b="1" dirty="0">
                <a:solidFill>
                  <a:srgbClr val="75BBE9"/>
                </a:solidFill>
                <a:latin typeface="Montserrat" pitchFamily="2" charset="77"/>
                <a:ea typeface="HGSMinchoE" panose="02020900000000000000" pitchFamily="18" charset="-128"/>
              </a:rPr>
              <a:t>Julio (28 al 30)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2D778BF-B33B-5A29-E4BA-18D651E599C4}"/>
              </a:ext>
            </a:extLst>
          </p:cNvPr>
          <p:cNvSpPr txBox="1"/>
          <p:nvPr/>
        </p:nvSpPr>
        <p:spPr>
          <a:xfrm>
            <a:off x="1194652" y="2432914"/>
            <a:ext cx="39179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C" sz="1400" dirty="0">
              <a:latin typeface="Montserrat" pitchFamily="2" charset="77"/>
            </a:endParaRPr>
          </a:p>
          <a:p>
            <a:r>
              <a:rPr lang="es-EC" sz="1400" dirty="0">
                <a:latin typeface="Montserrat" pitchFamily="2" charset="77"/>
              </a:rPr>
              <a:t>Mercado: Local/Nacional</a:t>
            </a:r>
          </a:p>
          <a:p>
            <a:r>
              <a:rPr lang="es-EC" sz="1400" dirty="0">
                <a:latin typeface="Montserrat" pitchFamily="2" charset="77"/>
              </a:rPr>
              <a:t>Asistentes: locales, visitantes nacionales, internacionales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4CCA5303-7D34-FD2E-306C-670AEAF792EC}"/>
              </a:ext>
            </a:extLst>
          </p:cNvPr>
          <p:cNvSpPr txBox="1"/>
          <p:nvPr/>
        </p:nvSpPr>
        <p:spPr>
          <a:xfrm>
            <a:off x="1446626" y="1303633"/>
            <a:ext cx="9272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s-EC"/>
            </a:defPPr>
            <a:lvl1pPr>
              <a:defRPr b="1">
                <a:solidFill>
                  <a:srgbClr val="75BBE9"/>
                </a:solidFill>
                <a:latin typeface="Montserrat SemiBold" pitchFamily="2" charset="77"/>
              </a:defRPr>
            </a:lvl1pPr>
          </a:lstStyle>
          <a:p>
            <a:r>
              <a:rPr lang="es-EC" dirty="0"/>
              <a:t>Feria Expovillage 2023</a:t>
            </a:r>
          </a:p>
          <a:p>
            <a:r>
              <a:rPr lang="es-EC" dirty="0"/>
              <a:t>Giro de Italia Ride like a Pro</a:t>
            </a:r>
          </a:p>
          <a:p>
            <a:endParaRPr lang="es-EC" dirty="0"/>
          </a:p>
        </p:txBody>
      </p:sp>
      <p:pic>
        <p:nvPicPr>
          <p:cNvPr id="33" name="Imagen 32">
            <a:extLst>
              <a:ext uri="{FF2B5EF4-FFF2-40B4-BE49-F238E27FC236}">
                <a16:creationId xmlns:a16="http://schemas.microsoft.com/office/drawing/2014/main" id="{51940AB7-0E0E-5C76-A81B-93588FDC9E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194652" y="1383866"/>
            <a:ext cx="66508" cy="731584"/>
          </a:xfrm>
          <a:prstGeom prst="rect">
            <a:avLst/>
          </a:prstGeom>
        </p:spPr>
      </p:pic>
      <p:sp>
        <p:nvSpPr>
          <p:cNvPr id="34" name="Título 1">
            <a:extLst>
              <a:ext uri="{FF2B5EF4-FFF2-40B4-BE49-F238E27FC236}">
                <a16:creationId xmlns:a16="http://schemas.microsoft.com/office/drawing/2014/main" id="{6275A752-DE6E-511C-F110-01FF1353D589}"/>
              </a:ext>
            </a:extLst>
          </p:cNvPr>
          <p:cNvSpPr txBox="1">
            <a:spLocks/>
          </p:cNvSpPr>
          <p:nvPr/>
        </p:nvSpPr>
        <p:spPr>
          <a:xfrm>
            <a:off x="179571" y="1399730"/>
            <a:ext cx="1045040" cy="7315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sz="4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pic>
        <p:nvPicPr>
          <p:cNvPr id="3" name="Gráfico 2" descr="Monedas contorno">
            <a:extLst>
              <a:ext uri="{FF2B5EF4-FFF2-40B4-BE49-F238E27FC236}">
                <a16:creationId xmlns:a16="http://schemas.microsoft.com/office/drawing/2014/main" id="{16331BF6-9BBD-FF0B-C7A5-6D52A2A8C1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174" y="2492475"/>
            <a:ext cx="914400" cy="91440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D3CC9AB-5788-B6ED-FCBF-C6DDC15BEC3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37207" y="1064148"/>
            <a:ext cx="7138848" cy="4362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54838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1926C031-E2D3-F1AC-FA6C-89264FDE5F9C}"/>
              </a:ext>
            </a:extLst>
          </p:cNvPr>
          <p:cNvSpPr txBox="1"/>
          <p:nvPr/>
        </p:nvSpPr>
        <p:spPr>
          <a:xfrm>
            <a:off x="5212115" y="1475479"/>
            <a:ext cx="589424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MX" sz="1400" b="1" dirty="0">
                <a:solidFill>
                  <a:srgbClr val="5B5B5B"/>
                </a:solidFill>
                <a:latin typeface="Montserrat" pitchFamily="2" charset="77"/>
              </a:rPr>
              <a:t>HUECA FEST</a:t>
            </a:r>
          </a:p>
          <a:p>
            <a:pPr algn="just"/>
            <a:r>
              <a:rPr lang="es-MX" sz="1400" dirty="0">
                <a:solidFill>
                  <a:srgbClr val="5B5B5B"/>
                </a:solidFill>
                <a:latin typeface="Montserrat" pitchFamily="2" charset="77"/>
              </a:rPr>
              <a:t>Coorganizadores</a:t>
            </a:r>
          </a:p>
          <a:p>
            <a:pPr algn="just"/>
            <a:r>
              <a:rPr lang="es-MX" sz="1400" dirty="0">
                <a:solidFill>
                  <a:srgbClr val="5B5B5B"/>
                </a:solidFill>
                <a:latin typeface="Montserrat" pitchFamily="2" charset="77"/>
              </a:rPr>
              <a:t>10 – 13 de agosto</a:t>
            </a:r>
          </a:p>
          <a:p>
            <a:pPr algn="just"/>
            <a:r>
              <a:rPr lang="es-MX" sz="1400" dirty="0">
                <a:solidFill>
                  <a:srgbClr val="5B5B5B"/>
                </a:solidFill>
                <a:latin typeface="Montserrat" pitchFamily="2" charset="77"/>
              </a:rPr>
              <a:t>Costo entrada: 3 dólares</a:t>
            </a:r>
          </a:p>
          <a:p>
            <a:pPr algn="just"/>
            <a:r>
              <a:rPr lang="es-MX" sz="1400" dirty="0">
                <a:solidFill>
                  <a:srgbClr val="5B5B5B"/>
                </a:solidFill>
                <a:latin typeface="Montserrat" pitchFamily="2" charset="77"/>
              </a:rPr>
              <a:t>Alcance  2023:	80 expositores</a:t>
            </a:r>
          </a:p>
          <a:p>
            <a:pPr algn="just"/>
            <a:r>
              <a:rPr lang="es-MX" sz="1400" dirty="0">
                <a:solidFill>
                  <a:srgbClr val="5B5B5B"/>
                </a:solidFill>
                <a:latin typeface="Montserrat" pitchFamily="2" charset="77"/>
              </a:rPr>
              <a:t>		22.000 asistentes sin contar niños ni 			tercera edad.</a:t>
            </a:r>
          </a:p>
          <a:p>
            <a:pPr algn="just"/>
            <a:endParaRPr lang="es-MX" sz="1400" dirty="0">
              <a:solidFill>
                <a:srgbClr val="5B5B5B"/>
              </a:solidFill>
              <a:latin typeface="Montserrat" pitchFamily="2" charset="77"/>
            </a:endParaRPr>
          </a:p>
          <a:p>
            <a:pPr algn="just"/>
            <a:r>
              <a:rPr lang="es-MX" sz="1400" dirty="0">
                <a:solidFill>
                  <a:srgbClr val="5B5B5B"/>
                </a:solidFill>
                <a:latin typeface="Montserrat" pitchFamily="2" charset="77"/>
              </a:rPr>
              <a:t>Alcance en ventas: aprox. 5.000$ por expositor </a:t>
            </a:r>
          </a:p>
          <a:p>
            <a:pPr algn="just"/>
            <a:endParaRPr lang="es-MX" sz="1400" dirty="0">
              <a:solidFill>
                <a:srgbClr val="5B5B5B"/>
              </a:solidFill>
              <a:latin typeface="Montserrat" pitchFamily="2" charset="77"/>
            </a:endParaRPr>
          </a:p>
          <a:p>
            <a:pPr algn="just"/>
            <a:endParaRPr lang="es-MX" sz="1400" dirty="0">
              <a:solidFill>
                <a:srgbClr val="5B5B5B"/>
              </a:solidFill>
              <a:latin typeface="Montserrat" pitchFamily="2" charset="77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89156F7B-740F-E09B-9DE2-8F3B7B8FDE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465" y="803530"/>
            <a:ext cx="2609652" cy="253848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B9AB8E5-7921-16CF-65F4-8FCA7891D7A7}"/>
              </a:ext>
            </a:extLst>
          </p:cNvPr>
          <p:cNvSpPr txBox="1">
            <a:spLocks/>
          </p:cNvSpPr>
          <p:nvPr/>
        </p:nvSpPr>
        <p:spPr>
          <a:xfrm>
            <a:off x="673447" y="166883"/>
            <a:ext cx="6069490" cy="5641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 CEB Verano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E444758-82BA-BC16-0F2D-331427A643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8398" y="3629320"/>
            <a:ext cx="3097786" cy="161391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8442AE5C-B966-996C-D141-E549984C1F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56182" y="3682018"/>
            <a:ext cx="5650076" cy="2000320"/>
          </a:xfrm>
          <a:prstGeom prst="rect">
            <a:avLst/>
          </a:prstGeom>
        </p:spPr>
      </p:pic>
      <p:sp>
        <p:nvSpPr>
          <p:cNvPr id="9" name="Elipse 8">
            <a:extLst>
              <a:ext uri="{FF2B5EF4-FFF2-40B4-BE49-F238E27FC236}">
                <a16:creationId xmlns:a16="http://schemas.microsoft.com/office/drawing/2014/main" id="{BDF2008B-1882-5AE0-AE29-7982EFF0447F}"/>
              </a:ext>
            </a:extLst>
          </p:cNvPr>
          <p:cNvSpPr/>
          <p:nvPr/>
        </p:nvSpPr>
        <p:spPr>
          <a:xfrm>
            <a:off x="7192652" y="4147794"/>
            <a:ext cx="650449" cy="4524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C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2E92E44C-4DE9-A50D-A365-1A63C0C31E0E}"/>
              </a:ext>
            </a:extLst>
          </p:cNvPr>
          <p:cNvSpPr txBox="1"/>
          <p:nvPr/>
        </p:nvSpPr>
        <p:spPr>
          <a:xfrm>
            <a:off x="7324677" y="4189371"/>
            <a:ext cx="5184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/>
              <a:t>HF</a:t>
            </a:r>
            <a:endParaRPr lang="es-EC" dirty="0"/>
          </a:p>
        </p:txBody>
      </p:sp>
    </p:spTree>
    <p:extLst>
      <p:ext uri="{BB962C8B-B14F-4D97-AF65-F5344CB8AC3E}">
        <p14:creationId xmlns:p14="http://schemas.microsoft.com/office/powerpoint/2010/main" val="206791188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0D30B2BD-64CF-2B0A-1FCB-939B734B3A09}"/>
              </a:ext>
            </a:extLst>
          </p:cNvPr>
          <p:cNvSpPr txBox="1">
            <a:spLocks/>
          </p:cNvSpPr>
          <p:nvPr/>
        </p:nvSpPr>
        <p:spPr>
          <a:xfrm>
            <a:off x="689890" y="81388"/>
            <a:ext cx="6531428" cy="40834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400" b="1" dirty="0">
                <a:solidFill>
                  <a:srgbClr val="75BBE9"/>
                </a:solidFill>
                <a:latin typeface="Montserrat" pitchFamily="2" charset="77"/>
                <a:ea typeface="HGSMinchoE" panose="02020900000000000000" pitchFamily="18" charset="-128"/>
              </a:rPr>
              <a:t>TIENDA EL QUINDE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11402F12-0E90-0D13-A3F1-CAD4FA236AFB}"/>
              </a:ext>
            </a:extLst>
          </p:cNvPr>
          <p:cNvGraphicFramePr>
            <a:graphicFrameLocks noGrp="1"/>
          </p:cNvGraphicFramePr>
          <p:nvPr/>
        </p:nvGraphicFramePr>
        <p:xfrm>
          <a:off x="325604" y="744137"/>
          <a:ext cx="6718300" cy="392987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35050">
                  <a:extLst>
                    <a:ext uri="{9D8B030D-6E8A-4147-A177-3AD203B41FA5}">
                      <a16:colId xmlns:a16="http://schemas.microsoft.com/office/drawing/2014/main" val="3859618567"/>
                    </a:ext>
                  </a:extLst>
                </a:gridCol>
                <a:gridCol w="1236980">
                  <a:extLst>
                    <a:ext uri="{9D8B030D-6E8A-4147-A177-3AD203B41FA5}">
                      <a16:colId xmlns:a16="http://schemas.microsoft.com/office/drawing/2014/main" val="2155828733"/>
                    </a:ext>
                  </a:extLst>
                </a:gridCol>
                <a:gridCol w="4446270">
                  <a:extLst>
                    <a:ext uri="{9D8B030D-6E8A-4147-A177-3AD203B41FA5}">
                      <a16:colId xmlns:a16="http://schemas.microsoft.com/office/drawing/2014/main" val="1680845363"/>
                    </a:ext>
                  </a:extLst>
                </a:gridCol>
              </a:tblGrid>
              <a:tr h="313887"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200" kern="0">
                          <a:effectLst/>
                        </a:rPr>
                        <a:t>ACTIVIDADES TIENDA EL QUINDE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4663602"/>
                  </a:ext>
                </a:extLst>
              </a:tr>
              <a:tr h="2511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MES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TEMÁTICA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ACTIVIDADES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250540758"/>
                  </a:ext>
                </a:extLst>
              </a:tr>
              <a:tr h="6026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JULIO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 VERANO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Catálogo de productos de temporada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351327569"/>
                  </a:ext>
                </a:extLst>
              </a:tr>
              <a:tr h="7533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AGOSTO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VERANO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Catálogo de productos de temporada</a:t>
                      </a:r>
                      <a:br>
                        <a:rPr lang="es-EC" sz="1100" kern="0" dirty="0">
                          <a:effectLst/>
                        </a:rPr>
                      </a:br>
                      <a:r>
                        <a:rPr lang="es-EC" sz="1100" kern="0" dirty="0">
                          <a:effectLst/>
                        </a:rPr>
                        <a:t>Sorteo de temporada (tours)</a:t>
                      </a:r>
                      <a:br>
                        <a:rPr lang="es-EC" sz="1100" kern="0" dirty="0">
                          <a:effectLst/>
                        </a:rPr>
                      </a:br>
                      <a:r>
                        <a:rPr lang="es-EC" sz="1100" kern="0" dirty="0">
                          <a:effectLst/>
                        </a:rPr>
                        <a:t>Activación con artesanos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4083022812"/>
                  </a:ext>
                </a:extLst>
              </a:tr>
              <a:tr h="5022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SEPTIEMBRE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 DECLARATORIA PATRIMONIO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Catálogo de productos de temporada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847394432"/>
                  </a:ext>
                </a:extLst>
              </a:tr>
              <a:tr h="7533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OCTUBRE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PROMOCIONES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Catálogo de productos de temporada</a:t>
                      </a:r>
                      <a:br>
                        <a:rPr lang="es-EC" sz="1100" kern="0">
                          <a:effectLst/>
                        </a:rPr>
                      </a:br>
                      <a:r>
                        <a:rPr lang="es-EC" sz="1100" kern="0">
                          <a:effectLst/>
                        </a:rPr>
                        <a:t>Promoción: Obsequios por compras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2799179852"/>
                  </a:ext>
                </a:extLst>
              </a:tr>
              <a:tr h="2511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NOVIEMBRE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 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Catálogo de productos de temporada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72834823"/>
                  </a:ext>
                </a:extLst>
              </a:tr>
              <a:tr h="5022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>
                          <a:effectLst/>
                        </a:rPr>
                        <a:t>DICIEMBRE</a:t>
                      </a:r>
                      <a:endParaRPr lang="es-EC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NAVIDAD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EC" sz="1100" kern="0" dirty="0">
                          <a:effectLst/>
                        </a:rPr>
                        <a:t>Catálogo de productos de temporada</a:t>
                      </a:r>
                      <a:br>
                        <a:rPr lang="es-EC" sz="1100" kern="0" dirty="0">
                          <a:effectLst/>
                        </a:rPr>
                      </a:br>
                      <a:r>
                        <a:rPr lang="es-EC" sz="1100" kern="0" dirty="0">
                          <a:effectLst/>
                        </a:rPr>
                        <a:t>Sorteo Navidad (2 artesanías), activación con artesanos</a:t>
                      </a:r>
                      <a:endParaRPr lang="es-EC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520546469"/>
                  </a:ext>
                </a:extLst>
              </a:tr>
            </a:tbl>
          </a:graphicData>
        </a:graphic>
      </p:graphicFrame>
      <p:pic>
        <p:nvPicPr>
          <p:cNvPr id="4" name="Imagen 3">
            <a:extLst>
              <a:ext uri="{FF2B5EF4-FFF2-40B4-BE49-F238E27FC236}">
                <a16:creationId xmlns:a16="http://schemas.microsoft.com/office/drawing/2014/main" id="{F17B2B04-F1C1-5A1A-36AC-36006A359C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765" y="81388"/>
            <a:ext cx="1855842" cy="2476303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8C1AC15-431E-30C3-AADE-16192EDB5C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77175" y="2639079"/>
            <a:ext cx="4812357" cy="2470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72703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D781D2F-3E31-C2DB-82D0-55CB4F2A79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376" y="1092477"/>
            <a:ext cx="9957757" cy="4196879"/>
          </a:xfrm>
          <a:prstGeom prst="rect">
            <a:avLst/>
          </a:prstGeom>
        </p:spPr>
      </p:pic>
      <p:sp>
        <p:nvSpPr>
          <p:cNvPr id="3" name="Título 1">
            <a:extLst>
              <a:ext uri="{FF2B5EF4-FFF2-40B4-BE49-F238E27FC236}">
                <a16:creationId xmlns:a16="http://schemas.microsoft.com/office/drawing/2014/main" id="{994281EC-EF95-1EF3-3BDC-9C476DD10D1D}"/>
              </a:ext>
            </a:extLst>
          </p:cNvPr>
          <p:cNvSpPr txBox="1">
            <a:spLocks/>
          </p:cNvSpPr>
          <p:nvPr/>
        </p:nvSpPr>
        <p:spPr>
          <a:xfrm>
            <a:off x="797325" y="527319"/>
            <a:ext cx="9605656" cy="565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chemeClr val="accent5"/>
                </a:solidFill>
                <a:latin typeface="Montserrat ExtraBold" pitchFamily="2" charset="77"/>
                <a:ea typeface="HGSMinchoE" panose="02020900000000000000" pitchFamily="18" charset="-128"/>
              </a:rPr>
              <a:t>Proyecto 2023 – 2024 Búsqueda de Financiamiento: Bases para estudio de factibilidad proyectos de inversión Centralidad Bicentenaria</a:t>
            </a:r>
            <a:endParaRPr lang="es-EC" sz="2800" b="1" dirty="0">
              <a:solidFill>
                <a:schemeClr val="accent5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Título 1">
            <a:extLst>
              <a:ext uri="{FF2B5EF4-FFF2-40B4-BE49-F238E27FC236}">
                <a16:creationId xmlns:a16="http://schemas.microsoft.com/office/drawing/2014/main" id="{F72D9945-A3EA-88CF-8FCA-213127F72BDA}"/>
              </a:ext>
            </a:extLst>
          </p:cNvPr>
          <p:cNvSpPr txBox="1">
            <a:spLocks/>
          </p:cNvSpPr>
          <p:nvPr/>
        </p:nvSpPr>
        <p:spPr>
          <a:xfrm>
            <a:off x="797325" y="59998"/>
            <a:ext cx="9605656" cy="5651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800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CENTRALIDAD BICENTENARIO – INVERSIÓN TURÍSTICA</a:t>
            </a:r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191834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713954" y="2185193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Dirección de Comunicación</a:t>
            </a:r>
          </a:p>
        </p:txBody>
      </p:sp>
    </p:spTree>
    <p:extLst>
      <p:ext uri="{BB962C8B-B14F-4D97-AF65-F5344CB8AC3E}">
        <p14:creationId xmlns:p14="http://schemas.microsoft.com/office/powerpoint/2010/main" val="52276447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601727" y="460895"/>
            <a:ext cx="10988544" cy="936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001078" y="0"/>
            <a:ext cx="9851004" cy="1048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</a:t>
            </a: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aphicFrame>
        <p:nvGraphicFramePr>
          <p:cNvPr id="10" name="Tabla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022461"/>
              </p:ext>
            </p:extLst>
          </p:nvPr>
        </p:nvGraphicFramePr>
        <p:xfrm>
          <a:off x="446165" y="929310"/>
          <a:ext cx="5036717" cy="4583214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036717">
                  <a:extLst>
                    <a:ext uri="{9D8B030D-6E8A-4147-A177-3AD203B41FA5}">
                      <a16:colId xmlns:a16="http://schemas.microsoft.com/office/drawing/2014/main" val="2216173443"/>
                    </a:ext>
                  </a:extLst>
                </a:gridCol>
              </a:tblGrid>
              <a:tr h="881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600" b="0" kern="1200" baseline="0" dirty="0">
                          <a:solidFill>
                            <a:schemeClr val="dk1"/>
                          </a:solidFill>
                        </a:rPr>
                        <a:t>Verano 2023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600" b="0" kern="1200" baseline="0" dirty="0">
                          <a:solidFill>
                            <a:schemeClr val="dk1"/>
                          </a:solidFill>
                        </a:rPr>
                        <a:t>(julio y agosto)</a:t>
                      </a:r>
                    </a:p>
                    <a:p>
                      <a:endParaRPr lang="es-EC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799366"/>
                  </a:ext>
                </a:extLst>
              </a:tr>
              <a:tr h="616971">
                <a:tc>
                  <a:txBody>
                    <a:bodyPr/>
                    <a:lstStyle/>
                    <a:p>
                      <a:r>
                        <a:rPr lang="es-EC" sz="1600" kern="1200" baseline="0" dirty="0">
                          <a:solidFill>
                            <a:schemeClr val="dk1"/>
                          </a:solidFill>
                        </a:rPr>
                        <a:t>Expo </a:t>
                      </a:r>
                      <a:r>
                        <a:rPr lang="es-EC" sz="1600" kern="1200" baseline="0" dirty="0" err="1">
                          <a:solidFill>
                            <a:schemeClr val="dk1"/>
                          </a:solidFill>
                        </a:rPr>
                        <a:t>Village</a:t>
                      </a:r>
                      <a:r>
                        <a:rPr lang="es-EC" sz="1600" kern="1200" baseline="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s-ES" sz="1600" kern="1200" baseline="0" dirty="0">
                          <a:solidFill>
                            <a:schemeClr val="dk1"/>
                          </a:solidFill>
                        </a:rPr>
                        <a:t> </a:t>
                      </a:r>
                    </a:p>
                    <a:p>
                      <a:r>
                        <a:rPr lang="es-ES" sz="1600" kern="1200" baseline="0" dirty="0">
                          <a:solidFill>
                            <a:schemeClr val="dk1"/>
                          </a:solidFill>
                        </a:rPr>
                        <a:t>(28  29 de julio)</a:t>
                      </a:r>
                      <a:endParaRPr lang="es-EC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372165"/>
                  </a:ext>
                </a:extLst>
              </a:tr>
              <a:tr h="616971">
                <a:tc>
                  <a:txBody>
                    <a:bodyPr/>
                    <a:lstStyle/>
                    <a:p>
                      <a:r>
                        <a:rPr lang="it-IT" sz="1600" kern="1200" baseline="0" dirty="0">
                          <a:solidFill>
                            <a:schemeClr val="dk1"/>
                          </a:solidFill>
                        </a:rPr>
                        <a:t>Giro d'Italia Ride Like a Pro </a:t>
                      </a:r>
                    </a:p>
                    <a:p>
                      <a:r>
                        <a:rPr lang="it-IT" sz="1600" kern="1200" baseline="0" dirty="0">
                          <a:solidFill>
                            <a:schemeClr val="dk1"/>
                          </a:solidFill>
                        </a:rPr>
                        <a:t>(30 de julio)</a:t>
                      </a:r>
                      <a:endParaRPr lang="es-EC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061816"/>
                  </a:ext>
                </a:extLst>
              </a:tr>
              <a:tr h="616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600" kern="1200" baseline="0" dirty="0">
                          <a:solidFill>
                            <a:schemeClr val="dk1"/>
                          </a:solidFill>
                        </a:rPr>
                        <a:t>Hueca </a:t>
                      </a:r>
                      <a:r>
                        <a:rPr lang="es-EC" sz="1600" kern="1200" baseline="0" dirty="0" err="1">
                          <a:solidFill>
                            <a:schemeClr val="dk1"/>
                          </a:solidFill>
                        </a:rPr>
                        <a:t>Fest</a:t>
                      </a:r>
                      <a:r>
                        <a:rPr lang="es-EC" sz="1600" kern="1200" baseline="0" dirty="0">
                          <a:solidFill>
                            <a:schemeClr val="dk1"/>
                          </a:solidFill>
                        </a:rPr>
                        <a:t> 2023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600" kern="1200" baseline="0" dirty="0">
                          <a:solidFill>
                            <a:schemeClr val="dk1"/>
                          </a:solidFill>
                        </a:rPr>
                        <a:t> (10 al 13 de agosto)</a:t>
                      </a:r>
                      <a:endParaRPr lang="es-EC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9031635"/>
                  </a:ext>
                </a:extLst>
              </a:tr>
              <a:tr h="6169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600" kern="1200" baseline="0" dirty="0">
                          <a:solidFill>
                            <a:schemeClr val="dk1"/>
                          </a:solidFill>
                        </a:rPr>
                        <a:t>Feriado 10 de agosto</a:t>
                      </a:r>
                    </a:p>
                    <a:p>
                      <a:endParaRPr lang="es-EC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6697792"/>
                  </a:ext>
                </a:extLst>
              </a:tr>
              <a:tr h="616971">
                <a:tc>
                  <a:txBody>
                    <a:bodyPr/>
                    <a:lstStyle/>
                    <a:p>
                      <a:r>
                        <a:rPr lang="es-EC" sz="1600" kern="1200" baseline="0" dirty="0">
                          <a:solidFill>
                            <a:schemeClr val="dk1"/>
                          </a:solidFill>
                        </a:rPr>
                        <a:t>Festival del locro quiteño </a:t>
                      </a:r>
                    </a:p>
                    <a:p>
                      <a:r>
                        <a:rPr lang="es-EC" sz="1600" kern="1200" baseline="0" dirty="0">
                          <a:solidFill>
                            <a:schemeClr val="dk1"/>
                          </a:solidFill>
                        </a:rPr>
                        <a:t>(17 de agosto)</a:t>
                      </a:r>
                      <a:endParaRPr lang="es-EC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712373"/>
                  </a:ext>
                </a:extLst>
              </a:tr>
              <a:tr h="616971">
                <a:tc>
                  <a:txBody>
                    <a:bodyPr/>
                    <a:lstStyle/>
                    <a:p>
                      <a:r>
                        <a:rPr lang="es-ES" sz="1600" kern="1200" baseline="0" dirty="0">
                          <a:solidFill>
                            <a:schemeClr val="dk1"/>
                          </a:solidFill>
                        </a:rPr>
                        <a:t>Septiembre, Mes del Turismo y aniversario Quito Patrimonio</a:t>
                      </a:r>
                      <a:endParaRPr lang="es-EC" sz="1600" kern="120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9864271"/>
                  </a:ext>
                </a:extLst>
              </a:tr>
            </a:tbl>
          </a:graphicData>
        </a:graphic>
      </p:graphicFrame>
      <p:pic>
        <p:nvPicPr>
          <p:cNvPr id="11" name="Imagen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984757"/>
            <a:ext cx="3273822" cy="1747727"/>
          </a:xfrm>
          <a:prstGeom prst="rect">
            <a:avLst/>
          </a:prstGeom>
        </p:spPr>
      </p:pic>
      <p:pic>
        <p:nvPicPr>
          <p:cNvPr id="12" name="Imagen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739" y="612585"/>
            <a:ext cx="2826532" cy="2119899"/>
          </a:xfrm>
          <a:prstGeom prst="rect">
            <a:avLst/>
          </a:prstGeom>
        </p:spPr>
      </p:pic>
      <p:pic>
        <p:nvPicPr>
          <p:cNvPr id="13" name="Imagen 1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2735567"/>
            <a:ext cx="3273822" cy="2638289"/>
          </a:xfrm>
          <a:prstGeom prst="rect">
            <a:avLst/>
          </a:prstGeom>
        </p:spPr>
      </p:pic>
      <p:pic>
        <p:nvPicPr>
          <p:cNvPr id="14" name="Imagen 13" descr="Imagen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9" b="810"/>
          <a:stretch/>
        </p:blipFill>
        <p:spPr bwMode="auto">
          <a:xfrm>
            <a:off x="8760222" y="2701816"/>
            <a:ext cx="2944099" cy="27025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001345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576102" y="0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Actividades Planificadas</a:t>
            </a:r>
            <a:endParaRPr lang="es-EC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20516"/>
              </p:ext>
            </p:extLst>
          </p:nvPr>
        </p:nvGraphicFramePr>
        <p:xfrm>
          <a:off x="414473" y="864478"/>
          <a:ext cx="5071925" cy="39687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5071925">
                  <a:extLst>
                    <a:ext uri="{9D8B030D-6E8A-4147-A177-3AD203B41FA5}">
                      <a16:colId xmlns:a16="http://schemas.microsoft.com/office/drawing/2014/main" val="2216173443"/>
                    </a:ext>
                  </a:extLst>
                </a:gridCol>
              </a:tblGrid>
              <a:tr h="5352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b="0" kern="1200" dirty="0">
                          <a:solidFill>
                            <a:schemeClr val="dk1"/>
                          </a:solidFill>
                        </a:rPr>
                        <a:t>Feriado 9 octubre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C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801973"/>
                  </a:ext>
                </a:extLst>
              </a:tr>
              <a:tr h="7646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kern="1200" dirty="0">
                          <a:solidFill>
                            <a:schemeClr val="dk1"/>
                          </a:solidFill>
                        </a:rPr>
                        <a:t>Congreso de pastelería</a:t>
                      </a:r>
                      <a:r>
                        <a:rPr lang="es-EC" sz="1400" kern="1200" baseline="0" dirty="0">
                          <a:solidFill>
                            <a:schemeClr val="dk1"/>
                          </a:solidFill>
                        </a:rPr>
                        <a:t> y chocolatería Internacional de Quito “</a:t>
                      </a:r>
                      <a:r>
                        <a:rPr lang="es-EC" sz="1400" kern="1200" baseline="0" dirty="0" err="1">
                          <a:solidFill>
                            <a:schemeClr val="dk1"/>
                          </a:solidFill>
                        </a:rPr>
                        <a:t>Pasty</a:t>
                      </a:r>
                      <a:r>
                        <a:rPr lang="es-EC" sz="1400" kern="1200" baseline="0" dirty="0">
                          <a:solidFill>
                            <a:schemeClr val="dk1"/>
                          </a:solidFill>
                        </a:rPr>
                        <a:t>”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kern="1200" baseline="0" dirty="0">
                          <a:solidFill>
                            <a:schemeClr val="dk1"/>
                          </a:solidFill>
                        </a:rPr>
                        <a:t>(20 al 23 de octubre)</a:t>
                      </a:r>
                      <a:endParaRPr lang="es-EC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484992"/>
                  </a:ext>
                </a:extLst>
              </a:tr>
              <a:tr h="604524"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chemeClr val="dk1"/>
                          </a:solidFill>
                        </a:rPr>
                        <a:t>XII</a:t>
                      </a:r>
                      <a:r>
                        <a:rPr lang="es-ES" sz="1400" kern="1200" baseline="0" dirty="0">
                          <a:solidFill>
                            <a:schemeClr val="dk1"/>
                          </a:solidFill>
                        </a:rPr>
                        <a:t> </a:t>
                      </a:r>
                      <a:r>
                        <a:rPr lang="es-ES" sz="1400" kern="1200" dirty="0">
                          <a:solidFill>
                            <a:schemeClr val="dk1"/>
                          </a:solidFill>
                        </a:rPr>
                        <a:t>Feria de aves Sudamericana</a:t>
                      </a:r>
                      <a:r>
                        <a:rPr lang="es-ES" sz="1400" kern="1200" baseline="0" dirty="0">
                          <a:solidFill>
                            <a:schemeClr val="dk1"/>
                          </a:solidFill>
                        </a:rPr>
                        <a:t> </a:t>
                      </a:r>
                    </a:p>
                    <a:p>
                      <a:r>
                        <a:rPr lang="es-ES" sz="1400" kern="1200" baseline="0" dirty="0">
                          <a:solidFill>
                            <a:schemeClr val="dk1"/>
                          </a:solidFill>
                        </a:rPr>
                        <a:t>(26 al 29 de octubre)</a:t>
                      </a:r>
                      <a:endParaRPr lang="es-EC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958502"/>
                  </a:ext>
                </a:extLst>
              </a:tr>
              <a:tr h="7646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kern="1200" dirty="0">
                          <a:solidFill>
                            <a:schemeClr val="dk1"/>
                          </a:solidFill>
                        </a:rPr>
                        <a:t>Concurso de coladas moradas  2023                     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kern="1200" dirty="0">
                          <a:solidFill>
                            <a:schemeClr val="dk1"/>
                          </a:solidFill>
                        </a:rPr>
                        <a:t>(3 de noviembre)</a:t>
                      </a:r>
                    </a:p>
                    <a:p>
                      <a:endParaRPr lang="es-EC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437278"/>
                  </a:ext>
                </a:extLst>
              </a:tr>
              <a:tr h="7646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kern="1200" dirty="0">
                          <a:solidFill>
                            <a:schemeClr val="dk1"/>
                          </a:solidFill>
                        </a:rPr>
                        <a:t>Festival “Más Allá de la Vida”  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kern="1200" dirty="0">
                          <a:solidFill>
                            <a:schemeClr val="dk1"/>
                          </a:solidFill>
                        </a:rPr>
                        <a:t>(4 y 5  de noviembre)</a:t>
                      </a:r>
                    </a:p>
                    <a:p>
                      <a:endParaRPr lang="es-EC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799366"/>
                  </a:ext>
                </a:extLst>
              </a:tr>
              <a:tr h="535222">
                <a:tc>
                  <a:txBody>
                    <a:bodyPr/>
                    <a:lstStyle/>
                    <a:p>
                      <a:r>
                        <a:rPr lang="es-ES" sz="1400" kern="1200" dirty="0">
                          <a:solidFill>
                            <a:schemeClr val="dk1"/>
                          </a:solidFill>
                        </a:rPr>
                        <a:t>Congreso y festival gastronómico “Sal Quiteña”       (2 al 4 de diciembre)</a:t>
                      </a:r>
                      <a:endParaRPr lang="es-EC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372165"/>
                  </a:ext>
                </a:extLst>
              </a:tr>
            </a:tbl>
          </a:graphicData>
        </a:graphic>
      </p:graphicFrame>
      <p:graphicFrame>
        <p:nvGraphicFramePr>
          <p:cNvPr id="11" name="Tabla 10"/>
          <p:cNvGraphicFramePr>
            <a:graphicFrameLocks noGrp="1"/>
          </p:cNvGraphicFramePr>
          <p:nvPr/>
        </p:nvGraphicFramePr>
        <p:xfrm>
          <a:off x="414475" y="4833259"/>
          <a:ext cx="5071923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71923">
                  <a:extLst>
                    <a:ext uri="{9D8B030D-6E8A-4147-A177-3AD203B41FA5}">
                      <a16:colId xmlns:a16="http://schemas.microsoft.com/office/drawing/2014/main" val="1644119487"/>
                    </a:ext>
                  </a:extLst>
                </a:gridCol>
              </a:tblGrid>
              <a:tr h="6531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Navidad y fin de año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400" b="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(diciembre)</a:t>
                      </a:r>
                    </a:p>
                    <a:p>
                      <a:endParaRPr lang="es-EC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6487820"/>
                  </a:ext>
                </a:extLst>
              </a:tr>
            </a:tbl>
          </a:graphicData>
        </a:graphic>
      </p:graphicFrame>
      <p:pic>
        <p:nvPicPr>
          <p:cNvPr id="8" name="Imagen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399" y="3096129"/>
            <a:ext cx="3125017" cy="2179018"/>
          </a:xfrm>
          <a:prstGeom prst="rect">
            <a:avLst/>
          </a:prstGeom>
        </p:spPr>
      </p:pic>
      <p:pic>
        <p:nvPicPr>
          <p:cNvPr id="10" name="Imagen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417" y="3070746"/>
            <a:ext cx="2883898" cy="2204401"/>
          </a:xfrm>
          <a:prstGeom prst="rect">
            <a:avLst/>
          </a:prstGeom>
        </p:spPr>
      </p:pic>
      <p:pic>
        <p:nvPicPr>
          <p:cNvPr id="14" name="Imagen 13" descr="Imagen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54" b="13415"/>
          <a:stretch/>
        </p:blipFill>
        <p:spPr bwMode="auto">
          <a:xfrm>
            <a:off x="5486400" y="917111"/>
            <a:ext cx="3125017" cy="216814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Imagen 14" descr="Imagen"/>
          <p:cNvPicPr/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1417" y="895369"/>
            <a:ext cx="2883898" cy="218988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83055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Imagen que contiene Texto&#10;&#10;Descripción generada automáticamente">
            <a:extLst>
              <a:ext uri="{FF2B5EF4-FFF2-40B4-BE49-F238E27FC236}">
                <a16:creationId xmlns:a16="http://schemas.microsoft.com/office/drawing/2014/main" id="{8144EB8A-6C0A-657E-F55A-8D46DE48245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D7028F1-746F-AD06-300E-5EC7FF7B76AD}"/>
              </a:ext>
            </a:extLst>
          </p:cNvPr>
          <p:cNvSpPr txBox="1">
            <a:spLocks/>
          </p:cNvSpPr>
          <p:nvPr/>
        </p:nvSpPr>
        <p:spPr>
          <a:xfrm>
            <a:off x="1576102" y="0"/>
            <a:ext cx="1098854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b="1" dirty="0">
                <a:solidFill>
                  <a:srgbClr val="223F86"/>
                </a:solidFill>
                <a:latin typeface="Montserrat ExtraBold" pitchFamily="2" charset="77"/>
                <a:ea typeface="HGSMinchoE" panose="02020900000000000000" pitchFamily="18" charset="-128"/>
              </a:rPr>
              <a:t>Acciones de Comunicación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/>
        </p:nvGraphicFramePr>
        <p:xfrm>
          <a:off x="414474" y="1080100"/>
          <a:ext cx="4823733" cy="42041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23733">
                  <a:extLst>
                    <a:ext uri="{9D8B030D-6E8A-4147-A177-3AD203B41FA5}">
                      <a16:colId xmlns:a16="http://schemas.microsoft.com/office/drawing/2014/main" val="2216173443"/>
                    </a:ext>
                  </a:extLst>
                </a:gridCol>
              </a:tblGrid>
              <a:tr h="4413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800" dirty="0">
                          <a:latin typeface="+mn-lt"/>
                        </a:rPr>
                        <a:t>Difusión y agenda en medios</a:t>
                      </a:r>
                      <a:endParaRPr lang="es-EC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9801973"/>
                  </a:ext>
                </a:extLst>
              </a:tr>
              <a:tr h="6305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800" dirty="0">
                          <a:latin typeface="+mn-lt"/>
                        </a:rPr>
                        <a:t>Entrevistas</a:t>
                      </a:r>
                      <a:r>
                        <a:rPr lang="es-EC" sz="1800" baseline="0" dirty="0">
                          <a:latin typeface="+mn-lt"/>
                        </a:rPr>
                        <a:t> en medios y Radio Municipal</a:t>
                      </a:r>
                      <a:endParaRPr lang="es-EC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8484992"/>
                  </a:ext>
                </a:extLst>
              </a:tr>
              <a:tr h="498505">
                <a:tc>
                  <a:txBody>
                    <a:bodyPr/>
                    <a:lstStyle/>
                    <a:p>
                      <a:r>
                        <a:rPr lang="es-EC" sz="1800" dirty="0">
                          <a:latin typeface="+mn-lt"/>
                        </a:rPr>
                        <a:t>Promoción en redes</a:t>
                      </a:r>
                      <a:endParaRPr lang="es-EC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2958502"/>
                  </a:ext>
                </a:extLst>
              </a:tr>
              <a:tr h="63050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800" dirty="0">
                          <a:latin typeface="+mn-lt"/>
                        </a:rPr>
                        <a:t>Videos y</a:t>
                      </a:r>
                      <a:r>
                        <a:rPr lang="es-EC" sz="1800" baseline="0" dirty="0">
                          <a:latin typeface="+mn-lt"/>
                        </a:rPr>
                        <a:t> </a:t>
                      </a:r>
                      <a:r>
                        <a:rPr lang="es-EC" sz="1800" baseline="0" dirty="0" err="1">
                          <a:latin typeface="+mn-lt"/>
                        </a:rPr>
                        <a:t>lives</a:t>
                      </a:r>
                      <a:r>
                        <a:rPr lang="es-EC" sz="1800" baseline="0" dirty="0">
                          <a:latin typeface="+mn-lt"/>
                        </a:rPr>
                        <a:t> promocionales</a:t>
                      </a:r>
                      <a:endParaRPr lang="es-EC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3437278"/>
                  </a:ext>
                </a:extLst>
              </a:tr>
              <a:tr h="56611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C" sz="1800" dirty="0">
                          <a:latin typeface="+mn-lt"/>
                        </a:rPr>
                        <a:t>Pauta</a:t>
                      </a:r>
                      <a:endParaRPr lang="es-EC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s-EC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8799366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s-EC" sz="1800" dirty="0">
                          <a:latin typeface="+mn-lt"/>
                        </a:rPr>
                        <a:t>Boletines de prensa</a:t>
                      </a:r>
                      <a:endParaRPr lang="es-EC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372165"/>
                  </a:ext>
                </a:extLst>
              </a:tr>
              <a:tr h="921798">
                <a:tc>
                  <a:txBody>
                    <a:bodyPr/>
                    <a:lstStyle/>
                    <a:p>
                      <a:r>
                        <a:rPr lang="es-EC" sz="1800" dirty="0">
                          <a:latin typeface="+mn-lt"/>
                        </a:rPr>
                        <a:t>Coordinación permanente con la Secretaría de Cultura, SECOM y Administraciones Zonales ZETS La Mariscal / Centro Histórico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5806024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206" y="1080099"/>
            <a:ext cx="3357153" cy="2376031"/>
          </a:xfrm>
          <a:prstGeom prst="rect">
            <a:avLst/>
          </a:prstGeom>
        </p:spPr>
      </p:pic>
      <p:pic>
        <p:nvPicPr>
          <p:cNvPr id="12" name="Imagen 11" descr="Imagen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360" y="2508069"/>
            <a:ext cx="2993164" cy="2815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n 12" descr="Imagen"/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8776" y="3456131"/>
            <a:ext cx="3296583" cy="1867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n 15"/>
          <p:cNvPicPr/>
          <p:nvPr/>
        </p:nvPicPr>
        <p:blipFill rotWithShape="1">
          <a:blip r:embed="rId6"/>
          <a:srcRect l="23989" t="9099" r="31385" b="40702"/>
          <a:stretch/>
        </p:blipFill>
        <p:spPr bwMode="auto">
          <a:xfrm>
            <a:off x="8595359" y="973750"/>
            <a:ext cx="2993165" cy="15343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414889549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7982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502353" y="125938"/>
            <a:ext cx="11876800" cy="63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Actividades realizadas en mayo y junio 2023</a:t>
            </a: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A652772F-FACB-6522-8E7F-8B081CF745A3}"/>
              </a:ext>
            </a:extLst>
          </p:cNvPr>
          <p:cNvGraphicFramePr>
            <a:graphicFrameLocks noGrp="1"/>
          </p:cNvGraphicFramePr>
          <p:nvPr/>
        </p:nvGraphicFramePr>
        <p:xfrm>
          <a:off x="229477" y="826265"/>
          <a:ext cx="11291963" cy="4430335"/>
        </p:xfrm>
        <a:graphic>
          <a:graphicData uri="http://schemas.openxmlformats.org/drawingml/2006/table">
            <a:tbl>
              <a:tblPr/>
              <a:tblGrid>
                <a:gridCol w="1861756">
                  <a:extLst>
                    <a:ext uri="{9D8B030D-6E8A-4147-A177-3AD203B41FA5}">
                      <a16:colId xmlns:a16="http://schemas.microsoft.com/office/drawing/2014/main" val="1632956160"/>
                    </a:ext>
                  </a:extLst>
                </a:gridCol>
                <a:gridCol w="7146975">
                  <a:extLst>
                    <a:ext uri="{9D8B030D-6E8A-4147-A177-3AD203B41FA5}">
                      <a16:colId xmlns:a16="http://schemas.microsoft.com/office/drawing/2014/main" val="3150706054"/>
                    </a:ext>
                  </a:extLst>
                </a:gridCol>
                <a:gridCol w="659077">
                  <a:extLst>
                    <a:ext uri="{9D8B030D-6E8A-4147-A177-3AD203B41FA5}">
                      <a16:colId xmlns:a16="http://schemas.microsoft.com/office/drawing/2014/main" val="380972152"/>
                    </a:ext>
                  </a:extLst>
                </a:gridCol>
                <a:gridCol w="494306">
                  <a:extLst>
                    <a:ext uri="{9D8B030D-6E8A-4147-A177-3AD203B41FA5}">
                      <a16:colId xmlns:a16="http://schemas.microsoft.com/office/drawing/2014/main" val="575715482"/>
                    </a:ext>
                  </a:extLst>
                </a:gridCol>
                <a:gridCol w="1129849">
                  <a:extLst>
                    <a:ext uri="{9D8B030D-6E8A-4147-A177-3AD203B41FA5}">
                      <a16:colId xmlns:a16="http://schemas.microsoft.com/office/drawing/2014/main" val="2851839177"/>
                    </a:ext>
                  </a:extLst>
                </a:gridCol>
              </a:tblGrid>
              <a:tr h="206964">
                <a:tc gridSpan="5">
                  <a:txBody>
                    <a:bodyPr/>
                    <a:lstStyle/>
                    <a:p>
                      <a:pPr algn="ctr" fontAlgn="ctr"/>
                      <a:endParaRPr lang="es-ES" sz="12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ACTIVIDADES REALIZADAS  EN MAYO Y JUNIO 2023</a:t>
                      </a:r>
                    </a:p>
                    <a:p>
                      <a:pPr algn="ctr" fontAlgn="ctr"/>
                      <a:endParaRPr lang="es-ES" sz="12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73" marR="8073" marT="807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73" marR="8073" marT="807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73" marR="8073" marT="807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s-ES" sz="1050" b="1" i="0" u="none" strike="noStrike" dirty="0">
                        <a:solidFill>
                          <a:srgbClr val="FFFF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073" marR="8073" marT="807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7951645"/>
                  </a:ext>
                </a:extLst>
              </a:tr>
              <a:tr h="23119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Programa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Actividades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Mayo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Junio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TOTAL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572210"/>
                  </a:ext>
                </a:extLst>
              </a:tr>
              <a:tr h="75756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CAPACITACIÓN TURÍSTICA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Charlas de autogestión</a:t>
                      </a:r>
                      <a:r>
                        <a:rPr lang="es-ES" sz="1200" b="0" i="0" u="none" strike="noStrike" baseline="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, dirigidas a la industria turística del DMQ.</a:t>
                      </a:r>
                      <a:endParaRPr lang="es-ES" sz="12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08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200" b="1" i="0" u="none" strike="noStrike" kern="1200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860437"/>
                  </a:ext>
                </a:extLst>
              </a:tr>
              <a:tr h="423588">
                <a:tc rowSpan="3"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  <a:ea typeface="+mn-ea"/>
                          <a:cs typeface="+mn-cs"/>
                        </a:rPr>
                        <a:t>DISTINTIVO Q</a:t>
                      </a:r>
                      <a:endParaRPr lang="es-EC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Visitas a nuevos establecimientos turísticos postulantes Distintivo Q.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25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25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887580"/>
                  </a:ext>
                </a:extLst>
              </a:tr>
              <a:tr h="40019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Visitas de renovación a establecimientos Distintivo Q 2023.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05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01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06</a:t>
                      </a:r>
                      <a:endParaRPr lang="es-EC" sz="12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840502"/>
                  </a:ext>
                </a:extLst>
              </a:tr>
              <a:tr h="423588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Declaraciones responsables de cumplimiento de la norma Distintivo Q de los establecimientos renovados.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52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425895"/>
                  </a:ext>
                </a:extLst>
              </a:tr>
              <a:tr h="354178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REGULACIÓN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Participación en operativos de control interinstitucionales en el DMQ.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03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02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05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99457"/>
                  </a:ext>
                </a:extLst>
              </a:tr>
              <a:tr h="375236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Participación en barridos de control en el DMQ.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04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06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10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071856"/>
                  </a:ext>
                </a:extLst>
              </a:tr>
              <a:tr h="543439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Inspecciones de verificación de normativa técnica Turística a </a:t>
                      </a:r>
                    </a:p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establecimientos ubicados en el DMQ.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661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871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1,532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057143"/>
                  </a:ext>
                </a:extLst>
              </a:tr>
              <a:tr h="364649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Registros Turísticos emitidos a establecimientos nuevos en el DMQ.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91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92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183</a:t>
                      </a:r>
                    </a:p>
                  </a:txBody>
                  <a:tcPr marL="8073" marR="8073" marT="807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97465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203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446498" y="60342"/>
            <a:ext cx="7028500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Catastro turístico con corte a junio 2023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C2850819-02A0-22E2-2683-C66D12F4D248}"/>
              </a:ext>
            </a:extLst>
          </p:cNvPr>
          <p:cNvGraphicFramePr>
            <a:graphicFrameLocks noGrp="1"/>
          </p:cNvGraphicFramePr>
          <p:nvPr/>
        </p:nvGraphicFramePr>
        <p:xfrm>
          <a:off x="4935" y="514903"/>
          <a:ext cx="12187065" cy="2435905"/>
        </p:xfrm>
        <a:graphic>
          <a:graphicData uri="http://schemas.openxmlformats.org/drawingml/2006/table">
            <a:tbl>
              <a:tblPr/>
              <a:tblGrid>
                <a:gridCol w="2234035">
                  <a:extLst>
                    <a:ext uri="{9D8B030D-6E8A-4147-A177-3AD203B41FA5}">
                      <a16:colId xmlns:a16="http://schemas.microsoft.com/office/drawing/2014/main" val="1651304382"/>
                    </a:ext>
                  </a:extLst>
                </a:gridCol>
                <a:gridCol w="338220">
                  <a:extLst>
                    <a:ext uri="{9D8B030D-6E8A-4147-A177-3AD203B41FA5}">
                      <a16:colId xmlns:a16="http://schemas.microsoft.com/office/drawing/2014/main" val="1945653814"/>
                    </a:ext>
                  </a:extLst>
                </a:gridCol>
                <a:gridCol w="347121">
                  <a:extLst>
                    <a:ext uri="{9D8B030D-6E8A-4147-A177-3AD203B41FA5}">
                      <a16:colId xmlns:a16="http://schemas.microsoft.com/office/drawing/2014/main" val="3188264942"/>
                    </a:ext>
                  </a:extLst>
                </a:gridCol>
                <a:gridCol w="311519">
                  <a:extLst>
                    <a:ext uri="{9D8B030D-6E8A-4147-A177-3AD203B41FA5}">
                      <a16:colId xmlns:a16="http://schemas.microsoft.com/office/drawing/2014/main" val="733404603"/>
                    </a:ext>
                  </a:extLst>
                </a:gridCol>
                <a:gridCol w="329320">
                  <a:extLst>
                    <a:ext uri="{9D8B030D-6E8A-4147-A177-3AD203B41FA5}">
                      <a16:colId xmlns:a16="http://schemas.microsoft.com/office/drawing/2014/main" val="5609616"/>
                    </a:ext>
                  </a:extLst>
                </a:gridCol>
                <a:gridCol w="667541">
                  <a:extLst>
                    <a:ext uri="{9D8B030D-6E8A-4147-A177-3AD203B41FA5}">
                      <a16:colId xmlns:a16="http://schemas.microsoft.com/office/drawing/2014/main" val="934947719"/>
                    </a:ext>
                  </a:extLst>
                </a:gridCol>
                <a:gridCol w="311519">
                  <a:extLst>
                    <a:ext uri="{9D8B030D-6E8A-4147-A177-3AD203B41FA5}">
                      <a16:colId xmlns:a16="http://schemas.microsoft.com/office/drawing/2014/main" val="1983935266"/>
                    </a:ext>
                  </a:extLst>
                </a:gridCol>
                <a:gridCol w="340446">
                  <a:extLst>
                    <a:ext uri="{9D8B030D-6E8A-4147-A177-3AD203B41FA5}">
                      <a16:colId xmlns:a16="http://schemas.microsoft.com/office/drawing/2014/main" val="1395143246"/>
                    </a:ext>
                  </a:extLst>
                </a:gridCol>
                <a:gridCol w="329320">
                  <a:extLst>
                    <a:ext uri="{9D8B030D-6E8A-4147-A177-3AD203B41FA5}">
                      <a16:colId xmlns:a16="http://schemas.microsoft.com/office/drawing/2014/main" val="352552022"/>
                    </a:ext>
                  </a:extLst>
                </a:gridCol>
                <a:gridCol w="356022">
                  <a:extLst>
                    <a:ext uri="{9D8B030D-6E8A-4147-A177-3AD203B41FA5}">
                      <a16:colId xmlns:a16="http://schemas.microsoft.com/office/drawing/2014/main" val="1393127605"/>
                    </a:ext>
                  </a:extLst>
                </a:gridCol>
                <a:gridCol w="667541">
                  <a:extLst>
                    <a:ext uri="{9D8B030D-6E8A-4147-A177-3AD203B41FA5}">
                      <a16:colId xmlns:a16="http://schemas.microsoft.com/office/drawing/2014/main" val="206315114"/>
                    </a:ext>
                  </a:extLst>
                </a:gridCol>
                <a:gridCol w="347121">
                  <a:extLst>
                    <a:ext uri="{9D8B030D-6E8A-4147-A177-3AD203B41FA5}">
                      <a16:colId xmlns:a16="http://schemas.microsoft.com/office/drawing/2014/main" val="3747389690"/>
                    </a:ext>
                  </a:extLst>
                </a:gridCol>
                <a:gridCol w="338220">
                  <a:extLst>
                    <a:ext uri="{9D8B030D-6E8A-4147-A177-3AD203B41FA5}">
                      <a16:colId xmlns:a16="http://schemas.microsoft.com/office/drawing/2014/main" val="3330944413"/>
                    </a:ext>
                  </a:extLst>
                </a:gridCol>
                <a:gridCol w="311519">
                  <a:extLst>
                    <a:ext uri="{9D8B030D-6E8A-4147-A177-3AD203B41FA5}">
                      <a16:colId xmlns:a16="http://schemas.microsoft.com/office/drawing/2014/main" val="1375121558"/>
                    </a:ext>
                  </a:extLst>
                </a:gridCol>
                <a:gridCol w="329320">
                  <a:extLst>
                    <a:ext uri="{9D8B030D-6E8A-4147-A177-3AD203B41FA5}">
                      <a16:colId xmlns:a16="http://schemas.microsoft.com/office/drawing/2014/main" val="3143373997"/>
                    </a:ext>
                  </a:extLst>
                </a:gridCol>
                <a:gridCol w="658640">
                  <a:extLst>
                    <a:ext uri="{9D8B030D-6E8A-4147-A177-3AD203B41FA5}">
                      <a16:colId xmlns:a16="http://schemas.microsoft.com/office/drawing/2014/main" val="3374471602"/>
                    </a:ext>
                  </a:extLst>
                </a:gridCol>
                <a:gridCol w="313744">
                  <a:extLst>
                    <a:ext uri="{9D8B030D-6E8A-4147-A177-3AD203B41FA5}">
                      <a16:colId xmlns:a16="http://schemas.microsoft.com/office/drawing/2014/main" val="3720869715"/>
                    </a:ext>
                  </a:extLst>
                </a:gridCol>
                <a:gridCol w="338220">
                  <a:extLst>
                    <a:ext uri="{9D8B030D-6E8A-4147-A177-3AD203B41FA5}">
                      <a16:colId xmlns:a16="http://schemas.microsoft.com/office/drawing/2014/main" val="415988648"/>
                    </a:ext>
                  </a:extLst>
                </a:gridCol>
                <a:gridCol w="320420">
                  <a:extLst>
                    <a:ext uri="{9D8B030D-6E8A-4147-A177-3AD203B41FA5}">
                      <a16:colId xmlns:a16="http://schemas.microsoft.com/office/drawing/2014/main" val="1718294692"/>
                    </a:ext>
                  </a:extLst>
                </a:gridCol>
                <a:gridCol w="320420">
                  <a:extLst>
                    <a:ext uri="{9D8B030D-6E8A-4147-A177-3AD203B41FA5}">
                      <a16:colId xmlns:a16="http://schemas.microsoft.com/office/drawing/2014/main" val="2060898150"/>
                    </a:ext>
                  </a:extLst>
                </a:gridCol>
                <a:gridCol w="687566">
                  <a:extLst>
                    <a:ext uri="{9D8B030D-6E8A-4147-A177-3AD203B41FA5}">
                      <a16:colId xmlns:a16="http://schemas.microsoft.com/office/drawing/2014/main" val="3707643604"/>
                    </a:ext>
                  </a:extLst>
                </a:gridCol>
                <a:gridCol w="329320">
                  <a:extLst>
                    <a:ext uri="{9D8B030D-6E8A-4147-A177-3AD203B41FA5}">
                      <a16:colId xmlns:a16="http://schemas.microsoft.com/office/drawing/2014/main" val="3616520001"/>
                    </a:ext>
                  </a:extLst>
                </a:gridCol>
                <a:gridCol w="320420">
                  <a:extLst>
                    <a:ext uri="{9D8B030D-6E8A-4147-A177-3AD203B41FA5}">
                      <a16:colId xmlns:a16="http://schemas.microsoft.com/office/drawing/2014/main" val="1489306835"/>
                    </a:ext>
                  </a:extLst>
                </a:gridCol>
                <a:gridCol w="311519">
                  <a:extLst>
                    <a:ext uri="{9D8B030D-6E8A-4147-A177-3AD203B41FA5}">
                      <a16:colId xmlns:a16="http://schemas.microsoft.com/office/drawing/2014/main" val="2303800190"/>
                    </a:ext>
                  </a:extLst>
                </a:gridCol>
                <a:gridCol w="340446">
                  <a:extLst>
                    <a:ext uri="{9D8B030D-6E8A-4147-A177-3AD203B41FA5}">
                      <a16:colId xmlns:a16="http://schemas.microsoft.com/office/drawing/2014/main" val="465956256"/>
                    </a:ext>
                  </a:extLst>
                </a:gridCol>
                <a:gridCol w="687566">
                  <a:extLst>
                    <a:ext uri="{9D8B030D-6E8A-4147-A177-3AD203B41FA5}">
                      <a16:colId xmlns:a16="http://schemas.microsoft.com/office/drawing/2014/main" val="677002980"/>
                    </a:ext>
                  </a:extLst>
                </a:gridCol>
              </a:tblGrid>
              <a:tr h="210886">
                <a:tc>
                  <a:txBody>
                    <a:bodyPr/>
                    <a:lstStyle/>
                    <a:p>
                      <a:pPr algn="ctr" fontAlgn="ctr"/>
                      <a:endParaRPr lang="es-EC" sz="800" b="0" i="0" u="none" strike="noStrike" dirty="0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5765" marR="5765" marT="576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CALDERÓN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ELOY ALFARO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EUGENIO ESPEJO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LA DELICIA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LA MARISCAL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483750"/>
                  </a:ext>
                </a:extLst>
              </a:tr>
              <a:tr h="283886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ACTIVIDAD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75747"/>
                  </a:ext>
                </a:extLst>
              </a:tr>
              <a:tr h="13788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ALIMENTOS Y BEBIDAS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39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235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219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246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1039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1059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1050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1198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1298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182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218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229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672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706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742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844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888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0988222"/>
                  </a:ext>
                </a:extLst>
              </a:tr>
              <a:tr h="13788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ALOJAMIENTO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52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147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146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82931089"/>
                  </a:ext>
                </a:extLst>
              </a:tr>
              <a:tr h="13788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CENTRO TURÍSTICO COMUNITARIO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43065"/>
                  </a:ext>
                </a:extLst>
              </a:tr>
              <a:tr h="13788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OPERACIÓN E INTERMEDIACIÓN TURÍSTICA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21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358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372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385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426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432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21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233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240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240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232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238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470341"/>
                  </a:ext>
                </a:extLst>
              </a:tr>
              <a:tr h="13788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RECREACIÓN, DIVERSIÓN Y ESPARCIMIENTO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35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53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5031426"/>
                  </a:ext>
                </a:extLst>
              </a:tr>
              <a:tr h="275774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RECREACIÓN, DIVERSIÓN Y ESPARCIMIENTO / ALIMENTOS Y BEBIDAS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39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1794186"/>
                  </a:ext>
                </a:extLst>
              </a:tr>
              <a:tr h="194664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TRANSPORTE TURÍSTICO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17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3706337"/>
                  </a:ext>
                </a:extLst>
              </a:tr>
              <a:tr h="14599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TOTAL DE ESTABLECIMIENTOS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62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387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375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358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408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423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1616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1657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1661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1842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1960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293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298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281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336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354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1122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1160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1182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1287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1338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6253060"/>
                  </a:ext>
                </a:extLst>
              </a:tr>
              <a:tr h="16222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CRECIMIENTO ANUAL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29%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-3%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-5%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14%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-6%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7680940"/>
                  </a:ext>
                </a:extLst>
              </a:tr>
              <a:tr h="145998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% PARTICIPACIÓN POR ADMINISTRACIÓN ZONAL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1.91%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7.23%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33.51%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6.05%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22.88%</a:t>
                      </a:r>
                    </a:p>
                  </a:txBody>
                  <a:tcPr marL="5765" marR="5765" marT="576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8689841"/>
                  </a:ext>
                </a:extLst>
              </a:tr>
            </a:tbl>
          </a:graphicData>
        </a:graphic>
      </p:graphicFrame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2892EF90-B168-0833-5868-A6A96754E4A2}"/>
              </a:ext>
            </a:extLst>
          </p:cNvPr>
          <p:cNvGraphicFramePr>
            <a:graphicFrameLocks noGrp="1"/>
          </p:cNvGraphicFramePr>
          <p:nvPr/>
        </p:nvGraphicFramePr>
        <p:xfrm>
          <a:off x="0" y="3061768"/>
          <a:ext cx="12187065" cy="2301802"/>
        </p:xfrm>
        <a:graphic>
          <a:graphicData uri="http://schemas.openxmlformats.org/drawingml/2006/table">
            <a:tbl>
              <a:tblPr/>
              <a:tblGrid>
                <a:gridCol w="2486954">
                  <a:extLst>
                    <a:ext uri="{9D8B030D-6E8A-4147-A177-3AD203B41FA5}">
                      <a16:colId xmlns:a16="http://schemas.microsoft.com/office/drawing/2014/main" val="4212464939"/>
                    </a:ext>
                  </a:extLst>
                </a:gridCol>
                <a:gridCol w="349264">
                  <a:extLst>
                    <a:ext uri="{9D8B030D-6E8A-4147-A177-3AD203B41FA5}">
                      <a16:colId xmlns:a16="http://schemas.microsoft.com/office/drawing/2014/main" val="2449220323"/>
                    </a:ext>
                  </a:extLst>
                </a:gridCol>
                <a:gridCol w="386420">
                  <a:extLst>
                    <a:ext uri="{9D8B030D-6E8A-4147-A177-3AD203B41FA5}">
                      <a16:colId xmlns:a16="http://schemas.microsoft.com/office/drawing/2014/main" val="3939874610"/>
                    </a:ext>
                  </a:extLst>
                </a:gridCol>
                <a:gridCol w="376511">
                  <a:extLst>
                    <a:ext uri="{9D8B030D-6E8A-4147-A177-3AD203B41FA5}">
                      <a16:colId xmlns:a16="http://schemas.microsoft.com/office/drawing/2014/main" val="204720334"/>
                    </a:ext>
                  </a:extLst>
                </a:gridCol>
                <a:gridCol w="366603">
                  <a:extLst>
                    <a:ext uri="{9D8B030D-6E8A-4147-A177-3AD203B41FA5}">
                      <a16:colId xmlns:a16="http://schemas.microsoft.com/office/drawing/2014/main" val="1286848795"/>
                    </a:ext>
                  </a:extLst>
                </a:gridCol>
                <a:gridCol w="765407">
                  <a:extLst>
                    <a:ext uri="{9D8B030D-6E8A-4147-A177-3AD203B41FA5}">
                      <a16:colId xmlns:a16="http://schemas.microsoft.com/office/drawing/2014/main" val="3746871675"/>
                    </a:ext>
                  </a:extLst>
                </a:gridCol>
                <a:gridCol w="376511">
                  <a:extLst>
                    <a:ext uri="{9D8B030D-6E8A-4147-A177-3AD203B41FA5}">
                      <a16:colId xmlns:a16="http://schemas.microsoft.com/office/drawing/2014/main" val="2175924975"/>
                    </a:ext>
                  </a:extLst>
                </a:gridCol>
                <a:gridCol w="378987">
                  <a:extLst>
                    <a:ext uri="{9D8B030D-6E8A-4147-A177-3AD203B41FA5}">
                      <a16:colId xmlns:a16="http://schemas.microsoft.com/office/drawing/2014/main" val="315197246"/>
                    </a:ext>
                  </a:extLst>
                </a:gridCol>
                <a:gridCol w="346786">
                  <a:extLst>
                    <a:ext uri="{9D8B030D-6E8A-4147-A177-3AD203B41FA5}">
                      <a16:colId xmlns:a16="http://schemas.microsoft.com/office/drawing/2014/main" val="4286810277"/>
                    </a:ext>
                  </a:extLst>
                </a:gridCol>
                <a:gridCol w="356695">
                  <a:extLst>
                    <a:ext uri="{9D8B030D-6E8A-4147-A177-3AD203B41FA5}">
                      <a16:colId xmlns:a16="http://schemas.microsoft.com/office/drawing/2014/main" val="1062694145"/>
                    </a:ext>
                  </a:extLst>
                </a:gridCol>
                <a:gridCol w="765407">
                  <a:extLst>
                    <a:ext uri="{9D8B030D-6E8A-4147-A177-3AD203B41FA5}">
                      <a16:colId xmlns:a16="http://schemas.microsoft.com/office/drawing/2014/main" val="3169688298"/>
                    </a:ext>
                  </a:extLst>
                </a:gridCol>
                <a:gridCol w="346786">
                  <a:extLst>
                    <a:ext uri="{9D8B030D-6E8A-4147-A177-3AD203B41FA5}">
                      <a16:colId xmlns:a16="http://schemas.microsoft.com/office/drawing/2014/main" val="1651556068"/>
                    </a:ext>
                  </a:extLst>
                </a:gridCol>
                <a:gridCol w="378987">
                  <a:extLst>
                    <a:ext uri="{9D8B030D-6E8A-4147-A177-3AD203B41FA5}">
                      <a16:colId xmlns:a16="http://schemas.microsoft.com/office/drawing/2014/main" val="4261758139"/>
                    </a:ext>
                  </a:extLst>
                </a:gridCol>
                <a:gridCol w="396328">
                  <a:extLst>
                    <a:ext uri="{9D8B030D-6E8A-4147-A177-3AD203B41FA5}">
                      <a16:colId xmlns:a16="http://schemas.microsoft.com/office/drawing/2014/main" val="2662942378"/>
                    </a:ext>
                  </a:extLst>
                </a:gridCol>
                <a:gridCol w="366603">
                  <a:extLst>
                    <a:ext uri="{9D8B030D-6E8A-4147-A177-3AD203B41FA5}">
                      <a16:colId xmlns:a16="http://schemas.microsoft.com/office/drawing/2014/main" val="463056142"/>
                    </a:ext>
                  </a:extLst>
                </a:gridCol>
                <a:gridCol w="765407">
                  <a:extLst>
                    <a:ext uri="{9D8B030D-6E8A-4147-A177-3AD203B41FA5}">
                      <a16:colId xmlns:a16="http://schemas.microsoft.com/office/drawing/2014/main" val="3820051177"/>
                    </a:ext>
                  </a:extLst>
                </a:gridCol>
                <a:gridCol w="366603">
                  <a:extLst>
                    <a:ext uri="{9D8B030D-6E8A-4147-A177-3AD203B41FA5}">
                      <a16:colId xmlns:a16="http://schemas.microsoft.com/office/drawing/2014/main" val="3228193805"/>
                    </a:ext>
                  </a:extLst>
                </a:gridCol>
                <a:gridCol w="386420">
                  <a:extLst>
                    <a:ext uri="{9D8B030D-6E8A-4147-A177-3AD203B41FA5}">
                      <a16:colId xmlns:a16="http://schemas.microsoft.com/office/drawing/2014/main" val="3269425928"/>
                    </a:ext>
                  </a:extLst>
                </a:gridCol>
                <a:gridCol w="346786">
                  <a:extLst>
                    <a:ext uri="{9D8B030D-6E8A-4147-A177-3AD203B41FA5}">
                      <a16:colId xmlns:a16="http://schemas.microsoft.com/office/drawing/2014/main" val="2629372559"/>
                    </a:ext>
                  </a:extLst>
                </a:gridCol>
                <a:gridCol w="378987">
                  <a:extLst>
                    <a:ext uri="{9D8B030D-6E8A-4147-A177-3AD203B41FA5}">
                      <a16:colId xmlns:a16="http://schemas.microsoft.com/office/drawing/2014/main" val="3057470066"/>
                    </a:ext>
                  </a:extLst>
                </a:gridCol>
                <a:gridCol w="765407">
                  <a:extLst>
                    <a:ext uri="{9D8B030D-6E8A-4147-A177-3AD203B41FA5}">
                      <a16:colId xmlns:a16="http://schemas.microsoft.com/office/drawing/2014/main" val="2544803429"/>
                    </a:ext>
                  </a:extLst>
                </a:gridCol>
                <a:gridCol w="733206">
                  <a:extLst>
                    <a:ext uri="{9D8B030D-6E8A-4147-A177-3AD203B41FA5}">
                      <a16:colId xmlns:a16="http://schemas.microsoft.com/office/drawing/2014/main" val="82624394"/>
                    </a:ext>
                  </a:extLst>
                </a:gridCol>
              </a:tblGrid>
              <a:tr h="214125">
                <a:tc>
                  <a:txBody>
                    <a:bodyPr/>
                    <a:lstStyle/>
                    <a:p>
                      <a:pPr algn="ctr" fontAlgn="ctr"/>
                      <a:endParaRPr lang="es-EC" sz="800" b="0" i="0" u="none" strike="noStrike">
                        <a:solidFill>
                          <a:srgbClr val="000000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6422" marR="6422" marT="642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LOS CHILLOS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MANUELA SÁENZ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QUITUMBE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TUMBACO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TOTAL 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GENERAL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3174423"/>
                  </a:ext>
                </a:extLst>
              </a:tr>
              <a:tr h="2882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ACTIVIDAD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2019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ENE- JUN</a:t>
                      </a:r>
                      <a:b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2023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368352"/>
                  </a:ext>
                </a:extLst>
              </a:tr>
              <a:tr h="14503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ALIMENTOS Y BEBIDAS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35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29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423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420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452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480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503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73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88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264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304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406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446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3859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796996"/>
                  </a:ext>
                </a:extLst>
              </a:tr>
              <a:tr h="14503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ALOJAMIENTO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23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24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170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157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69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756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7155748"/>
                  </a:ext>
                </a:extLst>
              </a:tr>
              <a:tr h="14503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CENTRO TURÍSTICO COMUNITARIO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67562"/>
                  </a:ext>
                </a:extLst>
              </a:tr>
              <a:tr h="14503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OPERACIÓN E INTERMEDIACIÓN TURÍSTICA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49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54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28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27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859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676520"/>
                  </a:ext>
                </a:extLst>
              </a:tr>
              <a:tr h="14503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RECREACIÓN, DIVERSIÓN Y ESPARCIMIENTO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18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28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28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6703415"/>
                  </a:ext>
                </a:extLst>
              </a:tr>
              <a:tr h="28183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RECREACIÓN, DIVERSIÓN Y ESPARCIMIENTO / ALIMENTOS Y BEBIDAS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18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19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178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2277234"/>
                  </a:ext>
                </a:extLst>
              </a:tr>
              <a:tr h="197653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TRANSPORTE TURÍSTICO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116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6515210"/>
                  </a:ext>
                </a:extLst>
              </a:tr>
              <a:tr h="14824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TOTAL DE ESTABLECIMIENTOS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75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71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77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105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128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647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632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666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700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726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146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144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147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168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182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405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410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454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574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626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5849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F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3993925"/>
                  </a:ext>
                </a:extLst>
              </a:tr>
              <a:tr h="16471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CRECIMIENTO ANUAL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-5%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-1%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14%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11%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9%</a:t>
                      </a:r>
                    </a:p>
                  </a:txBody>
                  <a:tcPr marL="6422" marR="6422" marT="642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EA9DB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8390066"/>
                  </a:ext>
                </a:extLst>
              </a:tr>
              <a:tr h="281831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% PARTICIPACIÓN POR ADMINISTRACIÓN ZONAL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2.19%</a:t>
                      </a:r>
                    </a:p>
                  </a:txBody>
                  <a:tcPr marL="6422" marR="6422" marT="642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12.41%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3.11%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s-EC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10.70%</a:t>
                      </a:r>
                    </a:p>
                  </a:txBody>
                  <a:tcPr marL="6422" marR="6422" marT="642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7198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13763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446497" y="60342"/>
            <a:ext cx="8388221" cy="659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Ordenanza de Simplificación de Trámites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00D8233-7EA8-1BF5-7FCE-96F68F2D29F0}"/>
              </a:ext>
            </a:extLst>
          </p:cNvPr>
          <p:cNvSpPr txBox="1"/>
          <p:nvPr/>
        </p:nvSpPr>
        <p:spPr>
          <a:xfrm>
            <a:off x="5801412" y="606162"/>
            <a:ext cx="6066612" cy="5929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</a:pPr>
            <a:r>
              <a:rPr lang="es-ES" sz="1600" b="1" dirty="0">
                <a:latin typeface="Montserrat" panose="00000500000000000000" pitchFamily="2" charset="0"/>
              </a:rPr>
              <a:t>ORDENANZA DE SIMPLIFICACIÓN DE TRÁMITES</a:t>
            </a: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C" sz="1300" dirty="0">
                <a:solidFill>
                  <a:srgbClr val="000000"/>
                </a:solidFill>
                <a:latin typeface="Montserrat" panose="00000500000000000000" pitchFamily="2" charset="0"/>
              </a:rPr>
              <a:t>Aprobación del Proyecto de Reforma Capítulo IV del Título V del libro III.6 del Código Municipal para el Distrito Metropolitano de Quito, “de los procedimientos administrativos para el Otorgamiento de la LUAE”.  04 de abril 2023;</a:t>
            </a: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C" sz="1300" dirty="0">
                <a:solidFill>
                  <a:srgbClr val="000000"/>
                </a:solidFill>
                <a:latin typeface="Montserrat" panose="00000500000000000000" pitchFamily="2" charset="0"/>
              </a:rPr>
              <a:t>Resolución SDPC-2023-0003-R, de fecha 27 de abril 2023 </a:t>
            </a:r>
            <a:r>
              <a:rPr lang="es-ES" sz="1300" dirty="0">
                <a:solidFill>
                  <a:srgbClr val="000000"/>
                </a:solidFill>
                <a:latin typeface="Montserrat" panose="00000500000000000000" pitchFamily="2" charset="0"/>
              </a:rPr>
              <a:t>que contiene la categorización de actividades económicas inmersas en categorías turísticas en la clasificación internacional de Industrial Uniforme (CIIU) de acuerdo a las disposiciones aprobadas por Ordenanza Metropolitana No. 054-2023;</a:t>
            </a: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300" dirty="0">
                <a:solidFill>
                  <a:srgbClr val="000000"/>
                </a:solidFill>
                <a:latin typeface="Montserrat" panose="00000500000000000000" pitchFamily="2" charset="0"/>
              </a:rPr>
              <a:t>Con fecha 15 de junio de 2023, se aprobó la Resolución Administrativa No. EPMGDT-GG-CR-2023-025, la cual Resuelve el “PROTOCOLO QUE DETERMINA EL PROCESO DE VERIFICACIÓN DE CUMPLIMIENTO DE LAS NORMAS ADMINISTRATIVAS Y/O REGLAS TÉCNICAS, POSTERIOR AL OTORGAMIENTO DE LA LUAE”</a:t>
            </a: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300" dirty="0" err="1">
                <a:solidFill>
                  <a:srgbClr val="000000"/>
                </a:solidFill>
                <a:latin typeface="Montserrat" panose="00000500000000000000" pitchFamily="2" charset="0"/>
              </a:rPr>
              <a:t>Webservice</a:t>
            </a:r>
            <a:r>
              <a:rPr lang="es-ES" sz="1300" dirty="0">
                <a:solidFill>
                  <a:srgbClr val="000000"/>
                </a:solidFill>
                <a:latin typeface="Montserrat" panose="00000500000000000000" pitchFamily="2" charset="0"/>
              </a:rPr>
              <a:t>: Automatizado 83%</a:t>
            </a: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300" dirty="0">
                <a:solidFill>
                  <a:srgbClr val="000000"/>
                </a:solidFill>
                <a:latin typeface="Montserrat" panose="00000500000000000000" pitchFamily="2" charset="0"/>
              </a:rPr>
              <a:t>Proceso Externo: Automatizado 85%</a:t>
            </a: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300" dirty="0">
                <a:solidFill>
                  <a:srgbClr val="000000"/>
                </a:solidFill>
                <a:latin typeface="Montserrat" panose="00000500000000000000" pitchFamily="2" charset="0"/>
              </a:rPr>
              <a:t>Proceso Interno: Automatizado 50%</a:t>
            </a: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300" dirty="0">
                <a:latin typeface="Montserrat" panose="00000500000000000000" pitchFamily="2" charset="0"/>
              </a:rPr>
              <a:t>INICIO DE IMPLEMENTACIÓN – OCTUBRE 2023</a:t>
            </a:r>
            <a:endParaRPr lang="es-ES" sz="13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s-ES" sz="1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marL="285750" indent="-2857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endParaRPr lang="es-EC" sz="1600" dirty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spcBef>
                <a:spcPts val="1000"/>
              </a:spcBef>
            </a:pPr>
            <a:endParaRPr lang="es-ES" sz="1600" b="1" dirty="0"/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90F96A4A-AC40-F152-657C-34AA0EA55C98}"/>
              </a:ext>
            </a:extLst>
          </p:cNvPr>
          <p:cNvGraphicFramePr>
            <a:graphicFrameLocks noGrp="1"/>
          </p:cNvGraphicFramePr>
          <p:nvPr/>
        </p:nvGraphicFramePr>
        <p:xfrm>
          <a:off x="568647" y="875455"/>
          <a:ext cx="4934500" cy="1298924"/>
        </p:xfrm>
        <a:graphic>
          <a:graphicData uri="http://schemas.openxmlformats.org/drawingml/2006/table">
            <a:tbl>
              <a:tblPr/>
              <a:tblGrid>
                <a:gridCol w="1435491">
                  <a:extLst>
                    <a:ext uri="{9D8B030D-6E8A-4147-A177-3AD203B41FA5}">
                      <a16:colId xmlns:a16="http://schemas.microsoft.com/office/drawing/2014/main" val="3038321206"/>
                    </a:ext>
                  </a:extLst>
                </a:gridCol>
                <a:gridCol w="1632871">
                  <a:extLst>
                    <a:ext uri="{9D8B030D-6E8A-4147-A177-3AD203B41FA5}">
                      <a16:colId xmlns:a16="http://schemas.microsoft.com/office/drawing/2014/main" val="2703480833"/>
                    </a:ext>
                  </a:extLst>
                </a:gridCol>
                <a:gridCol w="1866138">
                  <a:extLst>
                    <a:ext uri="{9D8B030D-6E8A-4147-A177-3AD203B41FA5}">
                      <a16:colId xmlns:a16="http://schemas.microsoft.com/office/drawing/2014/main" val="2000691266"/>
                    </a:ext>
                  </a:extLst>
                </a:gridCol>
              </a:tblGrid>
              <a:tr h="565350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MES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REGISTROS </a:t>
                      </a:r>
                      <a:b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</a:br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TURÍSTICOS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INSPECCIONES PLANIFICADAS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5047924"/>
                  </a:ext>
                </a:extLst>
              </a:tr>
              <a:tr h="265017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Mayo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6336924"/>
                  </a:ext>
                </a:extLst>
              </a:tr>
              <a:tr h="245672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Junio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3717734"/>
                  </a:ext>
                </a:extLst>
              </a:tr>
              <a:tr h="20834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4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2027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037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3528060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62A99E6B-C044-1BF4-C555-D039ECAFBD8D}"/>
              </a:ext>
            </a:extLst>
          </p:cNvPr>
          <p:cNvSpPr txBox="1"/>
          <p:nvPr/>
        </p:nvSpPr>
        <p:spPr>
          <a:xfrm>
            <a:off x="446498" y="2405071"/>
            <a:ext cx="5178798" cy="33906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spcBef>
                <a:spcPts val="1000"/>
              </a:spcBef>
            </a:pPr>
            <a:r>
              <a:rPr lang="es-ES" sz="1400" b="1" dirty="0">
                <a:latin typeface="Montserrat" panose="00000500000000000000" pitchFamily="2" charset="0"/>
              </a:rPr>
              <a:t>ORDENANZA DE SIMPLIFICACIÓN DE TRÁMITES</a:t>
            </a:r>
          </a:p>
          <a:p>
            <a:pPr algn="just"/>
            <a:endParaRPr lang="es-EC" sz="13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algn="just"/>
            <a:r>
              <a:rPr lang="es-EC" sz="1300" dirty="0">
                <a:solidFill>
                  <a:srgbClr val="000000"/>
                </a:solidFill>
                <a:latin typeface="Montserrat" panose="00000500000000000000" pitchFamily="2" charset="0"/>
              </a:rPr>
              <a:t>DISPOSICIONES TRANSITORIAS:</a:t>
            </a:r>
          </a:p>
          <a:p>
            <a:pPr algn="just"/>
            <a:endParaRPr lang="es-EC" sz="13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marL="358775" lvl="1" indent="-342900" algn="just">
              <a:buFont typeface="+mj-lt"/>
              <a:buAutoNum type="arabicPeriod"/>
            </a:pPr>
            <a:r>
              <a:rPr lang="es-ES" sz="1300" dirty="0">
                <a:solidFill>
                  <a:srgbClr val="000000"/>
                </a:solidFill>
                <a:latin typeface="Montserrat" panose="00000500000000000000" pitchFamily="2" charset="0"/>
              </a:rPr>
              <a:t>Actualización a la categorización de actividades por parte de la SDPC.</a:t>
            </a:r>
          </a:p>
          <a:p>
            <a:pPr marL="358775" lvl="1" indent="-342900" algn="just">
              <a:buFont typeface="+mj-lt"/>
              <a:buAutoNum type="arabicPeriod"/>
            </a:pPr>
            <a:r>
              <a:rPr lang="es-EC" sz="1300" dirty="0">
                <a:solidFill>
                  <a:srgbClr val="000000"/>
                </a:solidFill>
                <a:latin typeface="Montserrat" panose="00000500000000000000" pitchFamily="2" charset="0"/>
              </a:rPr>
              <a:t>Protocolo que determina el proceso de verificación de cumplimiento </a:t>
            </a:r>
            <a:r>
              <a:rPr lang="es-ES" sz="1300" dirty="0">
                <a:solidFill>
                  <a:srgbClr val="000000"/>
                </a:solidFill>
                <a:latin typeface="Montserrat" panose="00000500000000000000" pitchFamily="2" charset="0"/>
              </a:rPr>
              <a:t>de las normas administrativas y/o Reglas Técnicas, posterior al otorgamiento de la LUAE.</a:t>
            </a:r>
            <a:r>
              <a:rPr lang="es-EC" sz="1300" dirty="0">
                <a:solidFill>
                  <a:srgbClr val="000000"/>
                </a:solidFill>
                <a:latin typeface="Montserrat" panose="00000500000000000000" pitchFamily="2" charset="0"/>
              </a:rPr>
              <a:t> </a:t>
            </a:r>
          </a:p>
          <a:p>
            <a:pPr marL="358775" lvl="1" indent="-342900" algn="just">
              <a:buFont typeface="+mj-lt"/>
              <a:buAutoNum type="arabicPeriod"/>
            </a:pPr>
            <a:r>
              <a:rPr lang="es-EC" sz="1300" dirty="0">
                <a:solidFill>
                  <a:srgbClr val="000000"/>
                </a:solidFill>
                <a:latin typeface="Montserrat" panose="00000500000000000000" pitchFamily="2" charset="0"/>
              </a:rPr>
              <a:t>Revisión de factibilidad posibles beneficios, establecimientos que cumplan temas de sostenibilidad y Calidad.</a:t>
            </a:r>
            <a:endParaRPr lang="es-ES" sz="1300" dirty="0">
              <a:solidFill>
                <a:srgbClr val="000000"/>
              </a:solidFill>
              <a:latin typeface="Montserrat" panose="00000500000000000000" pitchFamily="2" charset="0"/>
            </a:endParaRPr>
          </a:p>
          <a:p>
            <a:pPr marL="342900" lvl="1" indent="-342900" algn="just">
              <a:buFont typeface="+mj-lt"/>
              <a:buAutoNum type="arabicPeriod"/>
            </a:pPr>
            <a:r>
              <a:rPr lang="es-EC" sz="1300" dirty="0">
                <a:solidFill>
                  <a:srgbClr val="000000"/>
                </a:solidFill>
                <a:latin typeface="Montserrat" panose="00000500000000000000" pitchFamily="2" charset="0"/>
              </a:rPr>
              <a:t>Municipio actualización plataforma tecnológica de Catastro de Establecimientos Turísticos</a:t>
            </a:r>
            <a:r>
              <a:rPr lang="es-EC" sz="1600" dirty="0">
                <a:solidFill>
                  <a:srgbClr val="000000"/>
                </a:solidFill>
                <a:latin typeface="Calibri" panose="020F0502020204030204" pitchFamily="34" charset="0"/>
              </a:rPr>
              <a:t>.</a:t>
            </a:r>
          </a:p>
          <a:p>
            <a:pPr algn="just">
              <a:spcBef>
                <a:spcPts val="1000"/>
              </a:spcBef>
            </a:pP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31275623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446497" y="60342"/>
            <a:ext cx="8388221" cy="1243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sz="2800" b="1" dirty="0">
                <a:solidFill>
                  <a:srgbClr val="223F86"/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SISTEMA DE CATASTRO DE ESTABLECIMIENTOS TURÍSTICOS “SICET”</a:t>
            </a:r>
          </a:p>
          <a:p>
            <a:endParaRPr lang="es-EC" sz="2800" b="1" dirty="0">
              <a:solidFill>
                <a:srgbClr val="223F86"/>
              </a:solidFill>
              <a:latin typeface="Montserrat ExtraBold" pitchFamily="2" charset="77"/>
              <a:ea typeface="HGSMinchoE" panose="02020900000000000000" pitchFamily="18" charset="-128"/>
            </a:endParaRP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E7D494F-6FAC-2DDB-B4EA-DE67C5ED51AF}"/>
              </a:ext>
            </a:extLst>
          </p:cNvPr>
          <p:cNvSpPr txBox="1">
            <a:spLocks/>
          </p:cNvSpPr>
          <p:nvPr/>
        </p:nvSpPr>
        <p:spPr>
          <a:xfrm>
            <a:off x="446498" y="976076"/>
            <a:ext cx="2155371" cy="5246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s-EC" b="1" dirty="0">
              <a:solidFill>
                <a:srgbClr val="75BBE9"/>
              </a:solidFill>
              <a:latin typeface="Montserrat" pitchFamily="2" charset="77"/>
              <a:ea typeface="HGSMinchoE" panose="02020900000000000000" pitchFamily="18" charset="-128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81F8E55-F95C-6392-8DAE-6DE128C02F19}"/>
              </a:ext>
            </a:extLst>
          </p:cNvPr>
          <p:cNvSpPr txBox="1"/>
          <p:nvPr/>
        </p:nvSpPr>
        <p:spPr>
          <a:xfrm>
            <a:off x="6630372" y="974482"/>
            <a:ext cx="5003100" cy="39241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600" dirty="0">
                <a:latin typeface="Montserrat" panose="00000500000000000000" pitchFamily="2" charset="0"/>
              </a:rPr>
              <a:t>Quito turismo trabaja en la implementación de un sistema para la obtención del registro turístico inmediato, posterior a la declaración responsable de cumplimiento de la normativa vigente en materia turística.</a:t>
            </a:r>
          </a:p>
          <a:p>
            <a:pPr marL="171450" indent="-1714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600" dirty="0">
                <a:latin typeface="Montserrat" panose="00000500000000000000" pitchFamily="2" charset="0"/>
              </a:rPr>
              <a:t>El sistema esta conectado mediante web service con el sistema municipal de licenciamiento del Municipio.</a:t>
            </a:r>
          </a:p>
          <a:p>
            <a:pPr marL="171450" indent="-1714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600" dirty="0">
                <a:latin typeface="Montserrat" panose="00000500000000000000" pitchFamily="2" charset="0"/>
              </a:rPr>
              <a:t>Actualmente el sistema se encuentra automatizado al 80%.</a:t>
            </a:r>
          </a:p>
          <a:p>
            <a:pPr marL="171450" indent="-171450" algn="just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s-ES" sz="1600" dirty="0">
                <a:latin typeface="Montserrat" panose="00000500000000000000" pitchFamily="2" charset="0"/>
              </a:rPr>
              <a:t>Esta herramienta permitirá mantener información inmediata y actualizada de los datos complementarios de los establecimientos turísticos del DMQ.</a:t>
            </a:r>
          </a:p>
        </p:txBody>
      </p:sp>
      <p:sp>
        <p:nvSpPr>
          <p:cNvPr id="7" name="AutoShape 2">
            <a:extLst>
              <a:ext uri="{FF2B5EF4-FFF2-40B4-BE49-F238E27FC236}">
                <a16:creationId xmlns:a16="http://schemas.microsoft.com/office/drawing/2014/main" id="{BC6AD166-D06E-E6EC-CCC5-91CD7342AD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C"/>
          </a:p>
        </p:txBody>
      </p:sp>
      <p:pic>
        <p:nvPicPr>
          <p:cNvPr id="4" name="Imagen 3" descr="Interfaz de usuario gráfica, Aplicación&#10;&#10;Descripción generada automáticamente">
            <a:extLst>
              <a:ext uri="{FF2B5EF4-FFF2-40B4-BE49-F238E27FC236}">
                <a16:creationId xmlns:a16="http://schemas.microsoft.com/office/drawing/2014/main" id="{0B959A32-1CB5-1A1A-0AE1-80AF70260BC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099" y="1078747"/>
            <a:ext cx="6295696" cy="43123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5240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442CC3A6-9E7B-D6BD-2ED0-6D2506F3B18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7" y="0"/>
            <a:ext cx="12187065" cy="6858000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6E7B8C0-8799-8FEF-E05D-8DD7C7463BC1}"/>
              </a:ext>
            </a:extLst>
          </p:cNvPr>
          <p:cNvSpPr txBox="1">
            <a:spLocks/>
          </p:cNvSpPr>
          <p:nvPr/>
        </p:nvSpPr>
        <p:spPr>
          <a:xfrm>
            <a:off x="502353" y="125938"/>
            <a:ext cx="11876800" cy="6321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C" sz="2800" b="1" dirty="0">
                <a:solidFill>
                  <a:srgbClr val="223F86"/>
                </a:solidFill>
                <a:latin typeface="Montserrat" panose="00000500000000000000" pitchFamily="2" charset="0"/>
                <a:ea typeface="HGSMinchoE" panose="02020900000000000000" pitchFamily="18" charset="-128"/>
              </a:rPr>
              <a:t>Actividades Planificadas julio a diciembre 2023</a:t>
            </a:r>
          </a:p>
        </p:txBody>
      </p:sp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0259E65D-387E-8FD1-0438-2426E021ACC6}"/>
              </a:ext>
            </a:extLst>
          </p:cNvPr>
          <p:cNvGraphicFramePr>
            <a:graphicFrameLocks noGrp="1"/>
          </p:cNvGraphicFramePr>
          <p:nvPr/>
        </p:nvGraphicFramePr>
        <p:xfrm>
          <a:off x="229477" y="826265"/>
          <a:ext cx="11699926" cy="4660134"/>
        </p:xfrm>
        <a:graphic>
          <a:graphicData uri="http://schemas.openxmlformats.org/drawingml/2006/table">
            <a:tbl>
              <a:tblPr/>
              <a:tblGrid>
                <a:gridCol w="1593522">
                  <a:extLst>
                    <a:ext uri="{9D8B030D-6E8A-4147-A177-3AD203B41FA5}">
                      <a16:colId xmlns:a16="http://schemas.microsoft.com/office/drawing/2014/main" val="1632956160"/>
                    </a:ext>
                  </a:extLst>
                </a:gridCol>
                <a:gridCol w="6117268">
                  <a:extLst>
                    <a:ext uri="{9D8B030D-6E8A-4147-A177-3AD203B41FA5}">
                      <a16:colId xmlns:a16="http://schemas.microsoft.com/office/drawing/2014/main" val="3150706054"/>
                    </a:ext>
                  </a:extLst>
                </a:gridCol>
                <a:gridCol w="483532">
                  <a:extLst>
                    <a:ext uri="{9D8B030D-6E8A-4147-A177-3AD203B41FA5}">
                      <a16:colId xmlns:a16="http://schemas.microsoft.com/office/drawing/2014/main" val="2881292441"/>
                    </a:ext>
                  </a:extLst>
                </a:gridCol>
                <a:gridCol w="564120">
                  <a:extLst>
                    <a:ext uri="{9D8B030D-6E8A-4147-A177-3AD203B41FA5}">
                      <a16:colId xmlns:a16="http://schemas.microsoft.com/office/drawing/2014/main" val="380972152"/>
                    </a:ext>
                  </a:extLst>
                </a:gridCol>
                <a:gridCol w="423088">
                  <a:extLst>
                    <a:ext uri="{9D8B030D-6E8A-4147-A177-3AD203B41FA5}">
                      <a16:colId xmlns:a16="http://schemas.microsoft.com/office/drawing/2014/main" val="575715482"/>
                    </a:ext>
                  </a:extLst>
                </a:gridCol>
                <a:gridCol w="443239">
                  <a:extLst>
                    <a:ext uri="{9D8B030D-6E8A-4147-A177-3AD203B41FA5}">
                      <a16:colId xmlns:a16="http://schemas.microsoft.com/office/drawing/2014/main" val="1435622303"/>
                    </a:ext>
                  </a:extLst>
                </a:gridCol>
                <a:gridCol w="483532">
                  <a:extLst>
                    <a:ext uri="{9D8B030D-6E8A-4147-A177-3AD203B41FA5}">
                      <a16:colId xmlns:a16="http://schemas.microsoft.com/office/drawing/2014/main" val="2831614977"/>
                    </a:ext>
                  </a:extLst>
                </a:gridCol>
                <a:gridCol w="624560">
                  <a:extLst>
                    <a:ext uri="{9D8B030D-6E8A-4147-A177-3AD203B41FA5}">
                      <a16:colId xmlns:a16="http://schemas.microsoft.com/office/drawing/2014/main" val="1321264237"/>
                    </a:ext>
                  </a:extLst>
                </a:gridCol>
                <a:gridCol w="967065">
                  <a:extLst>
                    <a:ext uri="{9D8B030D-6E8A-4147-A177-3AD203B41FA5}">
                      <a16:colId xmlns:a16="http://schemas.microsoft.com/office/drawing/2014/main" val="2851839177"/>
                    </a:ext>
                  </a:extLst>
                </a:gridCol>
              </a:tblGrid>
              <a:tr h="471388">
                <a:tc gridSpan="9">
                  <a:txBody>
                    <a:bodyPr/>
                    <a:lstStyle/>
                    <a:p>
                      <a:pPr algn="ctr" fontAlgn="ctr"/>
                      <a:endParaRPr lang="es-ES" sz="10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  <a:p>
                      <a:pPr algn="ctr" fontAlgn="ctr"/>
                      <a:r>
                        <a:rPr lang="es-E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ACTIVIDADES PLANIFICADAS JULIO - DICIEMBRE 2023</a:t>
                      </a:r>
                    </a:p>
                    <a:p>
                      <a:pPr algn="ctr" fontAlgn="ctr"/>
                      <a:endParaRPr lang="es-ES" sz="10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 dirty="0"/>
                    </a:p>
                  </a:txBody>
                  <a:tcPr marL="8073" marR="8073" marT="8073" marB="0" anchor="ctr"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7951645"/>
                  </a:ext>
                </a:extLst>
              </a:tr>
              <a:tr h="213185"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Programa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Actividades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Jul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Ago</a:t>
                      </a:r>
                      <a:endParaRPr lang="es-EC" sz="10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Sep</a:t>
                      </a:r>
                      <a:endParaRPr lang="es-EC" sz="1000" b="1" i="0" u="none" strike="noStrike" dirty="0">
                        <a:solidFill>
                          <a:srgbClr val="FFFFFF"/>
                        </a:solidFill>
                        <a:effectLst/>
                        <a:latin typeface="Montserrat" panose="00000500000000000000" pitchFamily="2" charset="0"/>
                      </a:endParaRP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Oct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Nov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Dic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TOTAL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11572210"/>
                  </a:ext>
                </a:extLst>
              </a:tr>
              <a:tr h="39060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CAPACITACIÓN TURÍSTICA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Capacitación turística dirigida al sector turístico del DMQ, virtuales, presenciales y/o mixtas (Contratadas)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32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8860437"/>
                  </a:ext>
                </a:extLst>
              </a:tr>
              <a:tr h="581681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Al menos 50 charlas dirigidas a actores del sector turístico del DMQ, en coordinación con entidades e individuos expertos en las diferentes temáticas solicitadas. (Autogestión)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25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0660428"/>
                  </a:ext>
                </a:extLst>
              </a:tr>
              <a:tr h="390600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DISTINTIVO Q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Incorporar al menos 50 nuevos establecimientos al programa, Distintivo Q.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50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8645215"/>
                  </a:ext>
                </a:extLst>
              </a:tr>
              <a:tr h="39060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50 visitas a nuevos establecimientos turísticos postulantes Distintivo Q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25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5887580"/>
                  </a:ext>
                </a:extLst>
              </a:tr>
              <a:tr h="213185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30 visitas de renovación a establecimientos Distintivo Q 2023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15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840502"/>
                  </a:ext>
                </a:extLst>
              </a:tr>
              <a:tr h="39060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210 declaraciones responsables de cumplimiento de los establecimientos renovados.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26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28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106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425895"/>
                  </a:ext>
                </a:extLst>
              </a:tr>
              <a:tr h="581681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Realizar el evento de entrega del reconocimiento a la calidad turística DQ y rueda de negocios para establecimientos que conforman el programa de calidad turísticas, DQ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 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1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0 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047847"/>
                  </a:ext>
                </a:extLst>
              </a:tr>
              <a:tr h="213185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REGULACIÓN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Participación en operativos de control interinstitucionales en el DMQ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12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499457"/>
                  </a:ext>
                </a:extLst>
              </a:tr>
              <a:tr h="213185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Participación en barridos de control en el DMQ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24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071856"/>
                  </a:ext>
                </a:extLst>
              </a:tr>
              <a:tr h="390600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Inspecciones de verificación de normativa técnica Turística a establecimientos ubicados en el Distrito Metropolitano de Quito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608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672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714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672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588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630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3,884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3057143"/>
                  </a:ext>
                </a:extLst>
              </a:tr>
              <a:tr h="219644">
                <a:tc vMerge="1">
                  <a:txBody>
                    <a:bodyPr/>
                    <a:lstStyle/>
                    <a:p>
                      <a:endParaRPr lang="es-EC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Registros Turísticos a establecimientos nuevos en el DMQ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Montserrat" panose="00000500000000000000" pitchFamily="2" charset="0"/>
                        </a:rPr>
                        <a:t>85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EC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Montserrat" panose="00000500000000000000" pitchFamily="2" charset="0"/>
                        </a:rPr>
                        <a:t>510</a:t>
                      </a:r>
                    </a:p>
                  </a:txBody>
                  <a:tcPr marL="8073" marR="8073" marT="807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0549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97465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43921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2669</TotalTime>
  <Words>3972</Words>
  <Application>Microsoft Office PowerPoint</Application>
  <PresentationFormat>Panorámica</PresentationFormat>
  <Paragraphs>1148</Paragraphs>
  <Slides>49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49</vt:i4>
      </vt:variant>
    </vt:vector>
  </HeadingPairs>
  <TitlesOfParts>
    <vt:vector size="62" baseType="lpstr">
      <vt:lpstr>Arial</vt:lpstr>
      <vt:lpstr>Calibri</vt:lpstr>
      <vt:lpstr>Calibri Light</vt:lpstr>
      <vt:lpstr>Gotham-MediumItalic</vt:lpstr>
      <vt:lpstr>Montserrat</vt:lpstr>
      <vt:lpstr>Montserrat ExtraBold</vt:lpstr>
      <vt:lpstr>Montserrat Light</vt:lpstr>
      <vt:lpstr>Montserrat SemiBold</vt:lpstr>
      <vt:lpstr>Söhne</vt:lpstr>
      <vt:lpstr>Verdana</vt:lpstr>
      <vt:lpstr>Wingdings</vt:lpstr>
      <vt:lpstr>Tema de Office</vt:lpstr>
      <vt:lpstr>Hoja de cálculo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APP VISIT QUITO – NUEVAS FUNCIONES</vt:lpstr>
      <vt:lpstr>INTEGRACIÓN DE RUTAS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GIRO DE ITALIA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Edu Guamialamá Ruano</dc:creator>
  <cp:lastModifiedBy>Giselle Narvaez</cp:lastModifiedBy>
  <cp:revision>45</cp:revision>
  <dcterms:created xsi:type="dcterms:W3CDTF">2023-05-18T18:00:48Z</dcterms:created>
  <dcterms:modified xsi:type="dcterms:W3CDTF">2023-07-20T21:07:25Z</dcterms:modified>
</cp:coreProperties>
</file>