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301" r:id="rId3"/>
    <p:sldId id="304" r:id="rId4"/>
    <p:sldId id="302" r:id="rId5"/>
    <p:sldId id="264" r:id="rId6"/>
  </p:sldIdLst>
  <p:sldSz cx="12192000" cy="6858000"/>
  <p:notesSz cx="7023100" cy="93091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53" autoAdjust="0"/>
    <p:restoredTop sz="94668" autoAdjust="0"/>
  </p:normalViewPr>
  <p:slideViewPr>
    <p:cSldViewPr snapToGrid="0">
      <p:cViewPr varScale="1">
        <p:scale>
          <a:sx n="86" d="100"/>
          <a:sy n="86" d="100"/>
        </p:scale>
        <p:origin x="45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6C398B3A-3ED3-4ACB-8FEE-A8751ED8A2E9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1D01A269-8D95-4CA4-87A2-82EFA277F90F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6052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5CE844-794C-675D-048B-2DCE6CBBA0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350772-D8EB-5FA9-1C6B-F1FB727D25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4D2071-F9F6-2B73-3DD4-EAA13B664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614713B-66FD-BED9-CA8D-709A8236C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9FFBD7-B0C9-FD5B-7C53-6FD421BC8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94237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05E7E7-242A-8F82-3D2D-EDCCDA2E6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05EC412-1960-287B-31C8-6AD6AA86C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095B17-91E1-775E-5D30-C57C13559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2176E4-1D61-1CD5-4855-E6393D290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25922D-2DB6-2261-47D8-649E33826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31395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6AA0370-F0E9-7FDD-0328-10246D84FE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5604AC3-1526-B810-3F12-45770D6271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00DCB32-C8AC-4A0A-C9A3-C0563A0F5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59D39A5-4254-8969-3549-B4F8CB817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3473F1-F590-9C0E-C704-18BC23751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1812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FF5FD9-7232-767D-0CD7-FF472C06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34C1B7A-4A80-E34F-D60A-611371A2D7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0B60AF-AA51-60BA-93B6-8A1B5C349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47ABD7-CB38-5C86-6E64-00376F51A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B55B922-8746-7CE0-E68B-F3FF0EBCB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03519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D1A54C-396F-DB97-94A1-A89667433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E2BB7FB-62A0-3CE9-89D2-E8960A2730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E330A63-E8F2-58D0-439E-37CE3049E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C8FEE0-9931-1583-58AC-FAC24D6C5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A47D9A4-C5D5-B098-5C2D-86AA1328E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07560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518E2-EB36-3F1D-D1A0-56BFD9890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9B58A56-73BF-8887-920D-F38159F4A8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3B51362-BF7F-F266-9C6D-1BFCEE1EB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2B23FB7-CB89-00B3-333A-9E2CF8100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CAB5E6D-C9B9-2542-7C09-4A155B126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4665374-39FD-6853-B2BA-8B65C0E00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208577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CD743B-A0C8-B664-3022-B8D06AE7B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3031D7E-DEF1-A909-CD8D-B07A4D1AD2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F9C917C-771F-D343-FCD6-7414626403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01081C0-5E47-CE40-2E2A-5E90A789DA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5D49586-0984-33F9-178E-2D10EEFEA4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1FB2184-CDD6-C598-C641-352919508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F55DD4B-BE41-53B1-EF9A-2E868A5E8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A0F1FD6-4278-2830-C165-0C4CFDCE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43618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2B2EFF-8DE5-2518-781F-B4260F931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C585A29-4471-8962-A953-52636955B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E2AB068-3128-08DC-CEE2-8195C62A1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5DAD2A4-0B31-B7F5-CFA2-8A0EDCAF2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22624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462329A-39B6-F045-74C0-92213F484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8E9E15-479E-8E17-5C28-02358E73B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54CE9C3-50CB-B424-4427-BF8B33CCD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3716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2EC735-C782-2742-6EB7-5A72D51AF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FEC62AE-B268-0D2B-F83B-588736337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430D489-D391-EC02-05FA-976038B28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815AF6B-A83C-B89C-0315-3B7A3ED8F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6BBA8E8-3CFE-0B4D-29DC-BB3C28DD6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B24566F-AAD2-EB0D-23A4-49E743282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148174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01D6BF-39C9-06F7-4624-68838F2B8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AA67086-8367-29B3-EA42-8597081298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80169BE-F74F-C45B-1CE2-39F8E7E26A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A9B500-60E0-41FB-BC25-DB39BBDAD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D3B122-01A6-697A-D687-2D845D62A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B76DCF9-DEE6-07C4-BDA5-8BAC00C75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480171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097A0FC-4943-3B72-8343-3B40898D6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187F185-A608-9573-8745-CC1544575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56E003B-3856-3C6E-F48F-083380036F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75FABB6-C43F-9AFC-3BC6-F9DE8AAB67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2C84E08-A39F-C895-5808-69802A358F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21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8402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15EBB36-5E39-73CE-4C32-EFE4BB05846B}"/>
              </a:ext>
            </a:extLst>
          </p:cNvPr>
          <p:cNvSpPr txBox="1">
            <a:spLocks/>
          </p:cNvSpPr>
          <p:nvPr/>
        </p:nvSpPr>
        <p:spPr>
          <a:xfrm>
            <a:off x="681012" y="585695"/>
            <a:ext cx="6136882" cy="5823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es-MX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</a:br>
            <a:endParaRPr lang="es-EC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64E2E16-1C85-C641-0703-C73457428D23}"/>
              </a:ext>
            </a:extLst>
          </p:cNvPr>
          <p:cNvSpPr txBox="1"/>
          <p:nvPr/>
        </p:nvSpPr>
        <p:spPr>
          <a:xfrm>
            <a:off x="1351463" y="470207"/>
            <a:ext cx="9312431" cy="916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es-MX" sz="2400" b="1" dirty="0"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Ejecución Presupuestaria de la Empresa Pública Metropolitana de Gestión de Destino Turístico Quito Turismo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5A04C27A-EEFA-AD0E-17E1-441600A680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6931645"/>
              </p:ext>
            </p:extLst>
          </p:nvPr>
        </p:nvGraphicFramePr>
        <p:xfrm>
          <a:off x="884903" y="1502549"/>
          <a:ext cx="10167796" cy="3968394"/>
        </p:xfrm>
        <a:graphic>
          <a:graphicData uri="http://schemas.openxmlformats.org/drawingml/2006/table">
            <a:tbl>
              <a:tblPr firstRow="1" firstCol="1" bandRow="1"/>
              <a:tblGrid>
                <a:gridCol w="2267772">
                  <a:extLst>
                    <a:ext uri="{9D8B030D-6E8A-4147-A177-3AD203B41FA5}">
                      <a16:colId xmlns:a16="http://schemas.microsoft.com/office/drawing/2014/main" val="4066367559"/>
                    </a:ext>
                  </a:extLst>
                </a:gridCol>
                <a:gridCol w="1765888">
                  <a:extLst>
                    <a:ext uri="{9D8B030D-6E8A-4147-A177-3AD203B41FA5}">
                      <a16:colId xmlns:a16="http://schemas.microsoft.com/office/drawing/2014/main" val="976565496"/>
                    </a:ext>
                  </a:extLst>
                </a:gridCol>
                <a:gridCol w="1580005">
                  <a:extLst>
                    <a:ext uri="{9D8B030D-6E8A-4147-A177-3AD203B41FA5}">
                      <a16:colId xmlns:a16="http://schemas.microsoft.com/office/drawing/2014/main" val="3761651778"/>
                    </a:ext>
                  </a:extLst>
                </a:gridCol>
                <a:gridCol w="1580005">
                  <a:extLst>
                    <a:ext uri="{9D8B030D-6E8A-4147-A177-3AD203B41FA5}">
                      <a16:colId xmlns:a16="http://schemas.microsoft.com/office/drawing/2014/main" val="1423205055"/>
                    </a:ext>
                  </a:extLst>
                </a:gridCol>
                <a:gridCol w="1356945">
                  <a:extLst>
                    <a:ext uri="{9D8B030D-6E8A-4147-A177-3AD203B41FA5}">
                      <a16:colId xmlns:a16="http://schemas.microsoft.com/office/drawing/2014/main" val="2827222885"/>
                    </a:ext>
                  </a:extLst>
                </a:gridCol>
                <a:gridCol w="1617181">
                  <a:extLst>
                    <a:ext uri="{9D8B030D-6E8A-4147-A177-3AD203B41FA5}">
                      <a16:colId xmlns:a16="http://schemas.microsoft.com/office/drawing/2014/main" val="2490963069"/>
                    </a:ext>
                  </a:extLst>
                </a:gridCol>
              </a:tblGrid>
              <a:tr h="4440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Areas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Fuente  Recurso Municipal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b="1" kern="100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Fuente otros ingresos propios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Fuente  TFST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Presupuesto Total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Codificado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3872905"/>
                  </a:ext>
                </a:extLst>
              </a:tr>
              <a:tr h="6519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GERENCIA FINANCIERA ADMINISTRATIVA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1.311.793,63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524.871,62 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                -  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$ 1.836.665,25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1.836.665,25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1616044"/>
                  </a:ext>
                </a:extLst>
              </a:tr>
              <a:tr h="2173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MERCADEO</a:t>
                      </a:r>
                      <a:endParaRPr lang="es-EC" sz="11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   478.602,16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329.996,23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459.073,25 </a:t>
                      </a:r>
                      <a:endParaRPr lang="es-EC" sz="11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$ 1.267.671,64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1.267.671,64 </a:t>
                      </a:r>
                      <a:endParaRPr lang="es-EC" sz="1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8753593"/>
                  </a:ext>
                </a:extLst>
              </a:tr>
              <a:tr h="2173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DESARROLLO</a:t>
                      </a:r>
                      <a:endParaRPr lang="es-EC" sz="11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   512.453,66 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 95.244,17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104.334,83 </a:t>
                      </a:r>
                      <a:endParaRPr lang="es-EC" sz="11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712.032,66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712.032,66 </a:t>
                      </a:r>
                      <a:endParaRPr lang="es-EC" sz="1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1584308"/>
                  </a:ext>
                </a:extLst>
              </a:tr>
              <a:tr h="2173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CALIDAD</a:t>
                      </a:r>
                      <a:endParaRPr lang="es-EC" sz="11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   377.515,27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 51.692,53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104.334,83 </a:t>
                      </a:r>
                      <a:endParaRPr lang="es-EC" sz="11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533.542,63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533.542,63 </a:t>
                      </a:r>
                      <a:endParaRPr lang="es-EC" sz="1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0192276"/>
                  </a:ext>
                </a:extLst>
              </a:tr>
              <a:tr h="2173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MICE</a:t>
                      </a:r>
                      <a:endParaRPr lang="es-EC" sz="11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   277.117,71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 56.857,47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166.935,73 </a:t>
                      </a:r>
                      <a:endParaRPr lang="es-EC" sz="11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500.910,91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500.910,91 </a:t>
                      </a:r>
                      <a:endParaRPr lang="es-EC" sz="14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9651792"/>
                  </a:ext>
                </a:extLst>
              </a:tr>
              <a:tr h="2173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COMUNICACIÓN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   247.289,98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                -  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                -  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247.289,98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266.989,55 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2124037"/>
                  </a:ext>
                </a:extLst>
              </a:tr>
              <a:tr h="2173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COMERCIALIZACIÓN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   178.394,39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 88.595,16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                -  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266.989,55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247.289,98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3326356"/>
                  </a:ext>
                </a:extLst>
              </a:tr>
              <a:tr h="4440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INTELIGENCIA DE MERCADOS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      91.833,20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                -  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                -  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91.833,20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       91.833,20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682293"/>
                  </a:ext>
                </a:extLst>
              </a:tr>
              <a:tr h="2551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Total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 3.475.000,00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$ 1.147.257,18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 834.678,64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  </a:t>
                      </a:r>
                      <a:r>
                        <a:rPr lang="es-EC" sz="11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5.456.935,82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$ 5.456.935,82 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3331116"/>
                  </a:ext>
                </a:extLst>
              </a:tr>
              <a:tr h="21731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EC" sz="11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EC" sz="11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EC" sz="11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EC" sz="11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EC" sz="11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EC" sz="11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9014751"/>
                  </a:ext>
                </a:extLst>
              </a:tr>
              <a:tr h="2173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Proyecto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Codificado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Comprometido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Devengado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b="1" kern="10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Ejecución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EC" sz="1100" kern="10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436800"/>
                  </a:ext>
                </a:extLst>
              </a:tr>
              <a:tr h="4346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0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Quito Destino Turístico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$5.456.935,82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$ 3.049.415,55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$ 1.996.614,50 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37%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s-EC" sz="1100" kern="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166657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25085515-ADF1-3E90-62D6-1F6705A5F8F3}"/>
              </a:ext>
            </a:extLst>
          </p:cNvPr>
          <p:cNvSpPr txBox="1"/>
          <p:nvPr/>
        </p:nvSpPr>
        <p:spPr>
          <a:xfrm>
            <a:off x="884903" y="5470941"/>
            <a:ext cx="63681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200" dirty="0"/>
              <a:t>Fuente: Sistema Financiero Olympo, corte al 30 de junio 2023</a:t>
            </a:r>
          </a:p>
        </p:txBody>
      </p:sp>
    </p:spTree>
    <p:extLst>
      <p:ext uri="{BB962C8B-B14F-4D97-AF65-F5344CB8AC3E}">
        <p14:creationId xmlns:p14="http://schemas.microsoft.com/office/powerpoint/2010/main" val="643315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15EBB36-5E39-73CE-4C32-EFE4BB05846B}"/>
              </a:ext>
            </a:extLst>
          </p:cNvPr>
          <p:cNvSpPr txBox="1">
            <a:spLocks/>
          </p:cNvSpPr>
          <p:nvPr/>
        </p:nvSpPr>
        <p:spPr>
          <a:xfrm>
            <a:off x="681012" y="585695"/>
            <a:ext cx="6136882" cy="5823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es-MX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</a:br>
            <a:endParaRPr lang="es-EC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64E2E16-1C85-C641-0703-C73457428D23}"/>
              </a:ext>
            </a:extLst>
          </p:cNvPr>
          <p:cNvSpPr txBox="1"/>
          <p:nvPr/>
        </p:nvSpPr>
        <p:spPr>
          <a:xfrm>
            <a:off x="1261664" y="127268"/>
            <a:ext cx="9312431" cy="9168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s-EC" sz="2400" b="1" dirty="0">
                <a:latin typeface="Calibri" panose="020F0502020204030204" pitchFamily="34" charset="0"/>
                <a:cs typeface="Calibri" panose="020F0502020204030204" pitchFamily="34" charset="0"/>
              </a:rPr>
              <a:t>Ejecución Presupuestaria por Fuente de Financiamiento</a:t>
            </a:r>
          </a:p>
          <a:p>
            <a:pPr lvl="0" algn="ctr">
              <a:lnSpc>
                <a:spcPct val="115000"/>
              </a:lnSpc>
            </a:pPr>
            <a:endParaRPr lang="es-MX" sz="2400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25085515-ADF1-3E90-62D6-1F6705A5F8F3}"/>
              </a:ext>
            </a:extLst>
          </p:cNvPr>
          <p:cNvSpPr txBox="1"/>
          <p:nvPr/>
        </p:nvSpPr>
        <p:spPr>
          <a:xfrm>
            <a:off x="985661" y="5971094"/>
            <a:ext cx="63681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200" dirty="0"/>
              <a:t>Fuente: Sistema Financiero Olympo, corte al 30 de junio 2023</a:t>
            </a: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558DA926-D6DC-86AC-EE06-4B30731541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831919"/>
              </p:ext>
            </p:extLst>
          </p:nvPr>
        </p:nvGraphicFramePr>
        <p:xfrm>
          <a:off x="1056681" y="772808"/>
          <a:ext cx="9996017" cy="2217060"/>
        </p:xfrm>
        <a:graphic>
          <a:graphicData uri="http://schemas.openxmlformats.org/drawingml/2006/table">
            <a:tbl>
              <a:tblPr firstRow="1" firstCol="1" bandRow="1"/>
              <a:tblGrid>
                <a:gridCol w="1026714">
                  <a:extLst>
                    <a:ext uri="{9D8B030D-6E8A-4147-A177-3AD203B41FA5}">
                      <a16:colId xmlns:a16="http://schemas.microsoft.com/office/drawing/2014/main" val="12213758"/>
                    </a:ext>
                  </a:extLst>
                </a:gridCol>
                <a:gridCol w="1472291">
                  <a:extLst>
                    <a:ext uri="{9D8B030D-6E8A-4147-A177-3AD203B41FA5}">
                      <a16:colId xmlns:a16="http://schemas.microsoft.com/office/drawing/2014/main" val="2493410933"/>
                    </a:ext>
                  </a:extLst>
                </a:gridCol>
                <a:gridCol w="1249502">
                  <a:extLst>
                    <a:ext uri="{9D8B030D-6E8A-4147-A177-3AD203B41FA5}">
                      <a16:colId xmlns:a16="http://schemas.microsoft.com/office/drawing/2014/main" val="1648380495"/>
                    </a:ext>
                  </a:extLst>
                </a:gridCol>
                <a:gridCol w="1249502">
                  <a:extLst>
                    <a:ext uri="{9D8B030D-6E8A-4147-A177-3AD203B41FA5}">
                      <a16:colId xmlns:a16="http://schemas.microsoft.com/office/drawing/2014/main" val="1349077696"/>
                    </a:ext>
                  </a:extLst>
                </a:gridCol>
                <a:gridCol w="1249502">
                  <a:extLst>
                    <a:ext uri="{9D8B030D-6E8A-4147-A177-3AD203B41FA5}">
                      <a16:colId xmlns:a16="http://schemas.microsoft.com/office/drawing/2014/main" val="2468509699"/>
                    </a:ext>
                  </a:extLst>
                </a:gridCol>
                <a:gridCol w="1249502">
                  <a:extLst>
                    <a:ext uri="{9D8B030D-6E8A-4147-A177-3AD203B41FA5}">
                      <a16:colId xmlns:a16="http://schemas.microsoft.com/office/drawing/2014/main" val="2484742258"/>
                    </a:ext>
                  </a:extLst>
                </a:gridCol>
                <a:gridCol w="1249502">
                  <a:extLst>
                    <a:ext uri="{9D8B030D-6E8A-4147-A177-3AD203B41FA5}">
                      <a16:colId xmlns:a16="http://schemas.microsoft.com/office/drawing/2014/main" val="3998576055"/>
                    </a:ext>
                  </a:extLst>
                </a:gridCol>
                <a:gridCol w="1249502">
                  <a:extLst>
                    <a:ext uri="{9D8B030D-6E8A-4147-A177-3AD203B41FA5}">
                      <a16:colId xmlns:a16="http://schemas.microsoft.com/office/drawing/2014/main" val="753034375"/>
                    </a:ext>
                  </a:extLst>
                </a:gridCol>
              </a:tblGrid>
              <a:tr h="439419">
                <a:tc>
                  <a:txBody>
                    <a:bodyPr/>
                    <a:lstStyle/>
                    <a:p>
                      <a:pPr algn="ctr"/>
                      <a:r>
                        <a:rPr lang="es-EC" sz="1000" b="1" dirty="0">
                          <a:solidFill>
                            <a:schemeClr val="bg1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Fuente de Financiamiento</a:t>
                      </a:r>
                      <a:endParaRPr lang="es-EC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000" b="1" dirty="0">
                          <a:solidFill>
                            <a:schemeClr val="bg1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Descripción de Fuente </a:t>
                      </a:r>
                      <a:endParaRPr lang="es-EC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000" b="1" dirty="0">
                          <a:solidFill>
                            <a:schemeClr val="bg1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Asignación Inicial</a:t>
                      </a:r>
                      <a:endParaRPr lang="es-EC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000" b="1" dirty="0">
                          <a:solidFill>
                            <a:schemeClr val="bg1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Reformas</a:t>
                      </a:r>
                      <a:endParaRPr lang="es-EC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000" b="1" dirty="0">
                          <a:solidFill>
                            <a:schemeClr val="bg1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Codificado</a:t>
                      </a:r>
                      <a:endParaRPr lang="es-EC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000" b="1" dirty="0">
                          <a:solidFill>
                            <a:schemeClr val="bg1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Comprometido</a:t>
                      </a:r>
                      <a:endParaRPr lang="es-EC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000" b="1" dirty="0">
                          <a:solidFill>
                            <a:schemeClr val="bg1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Devengado</a:t>
                      </a:r>
                      <a:endParaRPr lang="es-EC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000" b="1" dirty="0">
                          <a:solidFill>
                            <a:schemeClr val="bg1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 de Ejecución</a:t>
                      </a:r>
                      <a:endParaRPr lang="es-EC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1099826"/>
                  </a:ext>
                </a:extLst>
              </a:tr>
              <a:tr h="439419">
                <a:tc>
                  <a:txBody>
                    <a:bodyPr/>
                    <a:lstStyle/>
                    <a:p>
                      <a:pPr algn="ct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s-EC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SECTOR TURISTICO Y HOTELERO</a:t>
                      </a:r>
                      <a:endParaRPr lang="es-EC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834,678.64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s-EC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834,678.64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772,790.56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360,784.12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6.61%</a:t>
                      </a:r>
                      <a:endParaRPr lang="es-EC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4014318"/>
                  </a:ext>
                </a:extLst>
              </a:tr>
              <a:tr h="439419">
                <a:tc>
                  <a:txBody>
                    <a:bodyPr/>
                    <a:lstStyle/>
                    <a:p>
                      <a:pPr algn="ct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ENTIDADES DEL GOBIERNO SECCIONAL</a:t>
                      </a:r>
                      <a:endParaRPr lang="es-EC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3,475,000.00</a:t>
                      </a:r>
                      <a:endParaRPr lang="es-EC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s-EC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3,475,000.00</a:t>
                      </a:r>
                      <a:endParaRPr lang="es-EC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1,531,439.73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1,309,790.31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24.00%</a:t>
                      </a:r>
                      <a:endParaRPr lang="es-EC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5341143"/>
                  </a:ext>
                </a:extLst>
              </a:tr>
              <a:tr h="394791">
                <a:tc>
                  <a:txBody>
                    <a:bodyPr/>
                    <a:lstStyle/>
                    <a:p>
                      <a:pPr algn="ct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OTROS INGRESOS</a:t>
                      </a:r>
                      <a:endParaRPr lang="es-EC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1,147,257.18</a:t>
                      </a:r>
                      <a:endParaRPr lang="es-EC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s-EC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1,147,257.18</a:t>
                      </a:r>
                      <a:endParaRPr lang="es-EC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745,185.26</a:t>
                      </a:r>
                      <a:endParaRPr lang="es-EC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326,040.07</a:t>
                      </a:r>
                      <a:endParaRPr lang="es-EC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5.97%</a:t>
                      </a:r>
                      <a:endParaRPr lang="es-EC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504359"/>
                  </a:ext>
                </a:extLst>
              </a:tr>
              <a:tr h="394791">
                <a:tc gridSpan="2">
                  <a:txBody>
                    <a:bodyPr/>
                    <a:lstStyle/>
                    <a:p>
                      <a:pPr algn="ct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Ingresos</a:t>
                      </a:r>
                      <a:endParaRPr lang="es-EC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5,456,935.82</a:t>
                      </a:r>
                      <a:endParaRPr lang="es-EC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endParaRPr lang="es-EC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5,456,935.82</a:t>
                      </a:r>
                      <a:endParaRPr lang="es-EC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3,049,415.55</a:t>
                      </a:r>
                      <a:endParaRPr lang="es-EC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1,996,614.50</a:t>
                      </a:r>
                      <a:endParaRPr lang="es-EC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36.59%</a:t>
                      </a:r>
                      <a:endParaRPr lang="es-EC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4761197"/>
                  </a:ext>
                </a:extLst>
              </a:tr>
            </a:tbl>
          </a:graphicData>
        </a:graphic>
      </p:graphicFrame>
      <p:sp>
        <p:nvSpPr>
          <p:cNvPr id="12" name="CuadroTexto 11">
            <a:extLst>
              <a:ext uri="{FF2B5EF4-FFF2-40B4-BE49-F238E27FC236}">
                <a16:creationId xmlns:a16="http://schemas.microsoft.com/office/drawing/2014/main" id="{F752DCCD-C700-C50D-002F-CBE216725462}"/>
              </a:ext>
            </a:extLst>
          </p:cNvPr>
          <p:cNvSpPr txBox="1"/>
          <p:nvPr/>
        </p:nvSpPr>
        <p:spPr>
          <a:xfrm>
            <a:off x="985661" y="3200209"/>
            <a:ext cx="10360001" cy="4921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200"/>
              </a:spcAft>
            </a:pPr>
            <a:r>
              <a:rPr lang="es-EC" sz="2400" b="1" dirty="0">
                <a:latin typeface="Calibri" panose="020F0502020204030204" pitchFamily="34" charset="0"/>
                <a:cs typeface="Calibri" panose="020F0502020204030204" pitchFamily="34" charset="0"/>
              </a:rPr>
              <a:t>Ejecución Presupuestaria de Gastos con Fuente de Financiamiento 001</a:t>
            </a:r>
          </a:p>
        </p:txBody>
      </p:sp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A46B28D8-FB00-8E06-6DEF-79FB32F0A7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1949060"/>
              </p:ext>
            </p:extLst>
          </p:nvPr>
        </p:nvGraphicFramePr>
        <p:xfrm>
          <a:off x="1074954" y="3916031"/>
          <a:ext cx="9977744" cy="1969863"/>
        </p:xfrm>
        <a:graphic>
          <a:graphicData uri="http://schemas.openxmlformats.org/drawingml/2006/table">
            <a:tbl>
              <a:tblPr firstRow="1" firstCol="1" bandRow="1"/>
              <a:tblGrid>
                <a:gridCol w="1020176">
                  <a:extLst>
                    <a:ext uri="{9D8B030D-6E8A-4147-A177-3AD203B41FA5}">
                      <a16:colId xmlns:a16="http://schemas.microsoft.com/office/drawing/2014/main" val="2612471552"/>
                    </a:ext>
                  </a:extLst>
                </a:gridCol>
                <a:gridCol w="1830608">
                  <a:extLst>
                    <a:ext uri="{9D8B030D-6E8A-4147-A177-3AD203B41FA5}">
                      <a16:colId xmlns:a16="http://schemas.microsoft.com/office/drawing/2014/main" val="1619438556"/>
                    </a:ext>
                  </a:extLst>
                </a:gridCol>
                <a:gridCol w="1425392">
                  <a:extLst>
                    <a:ext uri="{9D8B030D-6E8A-4147-A177-3AD203B41FA5}">
                      <a16:colId xmlns:a16="http://schemas.microsoft.com/office/drawing/2014/main" val="3257226442"/>
                    </a:ext>
                  </a:extLst>
                </a:gridCol>
                <a:gridCol w="1425392">
                  <a:extLst>
                    <a:ext uri="{9D8B030D-6E8A-4147-A177-3AD203B41FA5}">
                      <a16:colId xmlns:a16="http://schemas.microsoft.com/office/drawing/2014/main" val="1719402388"/>
                    </a:ext>
                  </a:extLst>
                </a:gridCol>
                <a:gridCol w="1425392">
                  <a:extLst>
                    <a:ext uri="{9D8B030D-6E8A-4147-A177-3AD203B41FA5}">
                      <a16:colId xmlns:a16="http://schemas.microsoft.com/office/drawing/2014/main" val="2053175021"/>
                    </a:ext>
                  </a:extLst>
                </a:gridCol>
                <a:gridCol w="1425392">
                  <a:extLst>
                    <a:ext uri="{9D8B030D-6E8A-4147-A177-3AD203B41FA5}">
                      <a16:colId xmlns:a16="http://schemas.microsoft.com/office/drawing/2014/main" val="1961799655"/>
                    </a:ext>
                  </a:extLst>
                </a:gridCol>
                <a:gridCol w="1425392">
                  <a:extLst>
                    <a:ext uri="{9D8B030D-6E8A-4147-A177-3AD203B41FA5}">
                      <a16:colId xmlns:a16="http://schemas.microsoft.com/office/drawing/2014/main" val="3132465771"/>
                    </a:ext>
                  </a:extLst>
                </a:gridCol>
              </a:tblGrid>
              <a:tr h="29774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C" sz="1200" b="1" kern="1200" dirty="0">
                          <a:solidFill>
                            <a:schemeClr val="bg1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Programa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C" sz="1200" b="1" kern="1200" dirty="0">
                          <a:solidFill>
                            <a:schemeClr val="bg1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Descripción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C" sz="1200" b="1" kern="1200">
                          <a:solidFill>
                            <a:schemeClr val="bg1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Codificado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C" sz="1200" b="1" kern="1200" dirty="0">
                          <a:solidFill>
                            <a:schemeClr val="bg1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Comprometido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C" sz="1200" b="1" kern="1200" dirty="0">
                          <a:solidFill>
                            <a:schemeClr val="bg1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Devengado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C" sz="1200" b="1" kern="1200" dirty="0">
                          <a:solidFill>
                            <a:schemeClr val="bg1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Pagado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C" sz="1200" b="1" kern="1200" dirty="0">
                          <a:solidFill>
                            <a:schemeClr val="bg1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% Dev. / Cod.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9498534"/>
                  </a:ext>
                </a:extLst>
              </a:tr>
              <a:tr h="323381">
                <a:tc>
                  <a:txBody>
                    <a:bodyPr/>
                    <a:lstStyle/>
                    <a:p>
                      <a:pPr algn="ct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EC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MERCADEO</a:t>
                      </a:r>
                      <a:endParaRPr lang="es-EC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459,073.25</a:t>
                      </a:r>
                      <a:endParaRPr lang="es-EC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438,785.00</a:t>
                      </a:r>
                      <a:endParaRPr lang="es-EC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295,947.00</a:t>
                      </a:r>
                      <a:endParaRPr lang="es-EC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295,947.00</a:t>
                      </a:r>
                      <a:endParaRPr lang="es-EC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64.47%</a:t>
                      </a:r>
                      <a:endParaRPr lang="es-EC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2545695"/>
                  </a:ext>
                </a:extLst>
              </a:tr>
              <a:tr h="378592">
                <a:tc>
                  <a:txBody>
                    <a:bodyPr/>
                    <a:lstStyle/>
                    <a:p>
                      <a:pPr algn="ctr"/>
                      <a:r>
                        <a:rPr lang="es-EC" sz="1200" b="1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EC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INDUSTRIA DE REUNIONES MICE RICE</a:t>
                      </a:r>
                      <a:endParaRPr lang="es-EC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166,935.73</a:t>
                      </a:r>
                      <a:endParaRPr lang="es-EC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164,635.73</a:t>
                      </a:r>
                      <a:endParaRPr lang="es-EC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51,802.12</a:t>
                      </a:r>
                      <a:endParaRPr lang="es-EC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51,802.12</a:t>
                      </a:r>
                      <a:endParaRPr lang="es-EC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31.03%</a:t>
                      </a:r>
                      <a:endParaRPr lang="es-EC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4072467"/>
                  </a:ext>
                </a:extLst>
              </a:tr>
              <a:tr h="323381">
                <a:tc>
                  <a:txBody>
                    <a:bodyPr/>
                    <a:lstStyle/>
                    <a:p>
                      <a:pPr algn="ctr"/>
                      <a:r>
                        <a:rPr lang="es-EC" sz="1200" b="1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EC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DESARROLLO</a:t>
                      </a:r>
                      <a:endParaRPr lang="es-EC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104,334.83</a:t>
                      </a:r>
                      <a:endParaRPr lang="es-EC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104,334.83</a:t>
                      </a:r>
                      <a:endParaRPr lang="es-EC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s-EC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s-EC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0.00%</a:t>
                      </a:r>
                      <a:endParaRPr lang="es-EC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8154000"/>
                  </a:ext>
                </a:extLst>
              </a:tr>
              <a:tr h="323381">
                <a:tc>
                  <a:txBody>
                    <a:bodyPr/>
                    <a:lstStyle/>
                    <a:p>
                      <a:pPr algn="ctr"/>
                      <a:r>
                        <a:rPr lang="es-EC" sz="1200" b="1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s-EC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CALIDAD</a:t>
                      </a:r>
                      <a:endParaRPr lang="es-EC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104,334.83</a:t>
                      </a:r>
                      <a:endParaRPr lang="es-EC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65,035.00</a:t>
                      </a:r>
                      <a:endParaRPr lang="es-EC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13,035.00</a:t>
                      </a:r>
                      <a:endParaRPr lang="es-EC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13,035.00</a:t>
                      </a:r>
                      <a:endParaRPr lang="es-EC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12.49%</a:t>
                      </a:r>
                      <a:endParaRPr lang="es-EC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0354451"/>
                  </a:ext>
                </a:extLst>
              </a:tr>
              <a:tr h="323381">
                <a:tc gridSpan="2">
                  <a:txBody>
                    <a:bodyPr/>
                    <a:lstStyle/>
                    <a:p>
                      <a:pPr algn="ct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Gasto </a:t>
                      </a:r>
                      <a:endParaRPr lang="es-EC" sz="2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834,678.64</a:t>
                      </a:r>
                      <a:endParaRPr lang="es-EC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772,790.56</a:t>
                      </a:r>
                      <a:endParaRPr lang="es-EC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360,784.12</a:t>
                      </a:r>
                      <a:endParaRPr lang="es-EC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360,784.12</a:t>
                      </a:r>
                      <a:endParaRPr lang="es-EC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Calibri Light" panose="020F03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43.22%</a:t>
                      </a:r>
                      <a:endParaRPr lang="es-EC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40147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39983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15EBB36-5E39-73CE-4C32-EFE4BB05846B}"/>
              </a:ext>
            </a:extLst>
          </p:cNvPr>
          <p:cNvSpPr txBox="1">
            <a:spLocks/>
          </p:cNvSpPr>
          <p:nvPr/>
        </p:nvSpPr>
        <p:spPr>
          <a:xfrm>
            <a:off x="681012" y="585695"/>
            <a:ext cx="6136882" cy="5823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es-MX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</a:br>
            <a:endParaRPr lang="es-EC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64E2E16-1C85-C641-0703-C73457428D23}"/>
              </a:ext>
            </a:extLst>
          </p:cNvPr>
          <p:cNvSpPr txBox="1"/>
          <p:nvPr/>
        </p:nvSpPr>
        <p:spPr>
          <a:xfrm>
            <a:off x="681013" y="389537"/>
            <a:ext cx="10460464" cy="7784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es-EC" sz="2000" b="1" dirty="0">
                <a:latin typeface="Montserrat" pitchFamily="2" charset="0"/>
              </a:rPr>
              <a:t>Establecimientos agentes de percepción de la Tasa de Facilidades y Servicios Turísticos :</a:t>
            </a:r>
            <a:endParaRPr lang="es-MX" sz="2000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12D179F-9F21-867B-39C0-D9CCAE4BDDC4}"/>
              </a:ext>
            </a:extLst>
          </p:cNvPr>
          <p:cNvSpPr txBox="1"/>
          <p:nvPr/>
        </p:nvSpPr>
        <p:spPr>
          <a:xfrm>
            <a:off x="84078" y="3065664"/>
            <a:ext cx="6011922" cy="391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es-EC" b="1" dirty="0">
                <a:latin typeface="Montserrat" pitchFamily="2" charset="0"/>
                <a:ea typeface="Times New Roman" panose="02020603050405020304" pitchFamily="18" charset="0"/>
                <a:cs typeface="Calibri" panose="020F0502020204030204" pitchFamily="34" charset="0"/>
              </a:rPr>
              <a:t>Facilidades de pago concedidas a junio 2023:</a:t>
            </a:r>
            <a:endParaRPr lang="es-MX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graphicFrame>
        <p:nvGraphicFramePr>
          <p:cNvPr id="13" name="Tabla 12">
            <a:extLst>
              <a:ext uri="{FF2B5EF4-FFF2-40B4-BE49-F238E27FC236}">
                <a16:creationId xmlns:a16="http://schemas.microsoft.com/office/drawing/2014/main" id="{F5A53FCD-BF78-5C33-D15C-931DD2C486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8826898"/>
              </p:ext>
            </p:extLst>
          </p:nvPr>
        </p:nvGraphicFramePr>
        <p:xfrm>
          <a:off x="136515" y="3477405"/>
          <a:ext cx="5959485" cy="2794897"/>
        </p:xfrm>
        <a:graphic>
          <a:graphicData uri="http://schemas.openxmlformats.org/drawingml/2006/table">
            <a:tbl>
              <a:tblPr/>
              <a:tblGrid>
                <a:gridCol w="974024">
                  <a:extLst>
                    <a:ext uri="{9D8B030D-6E8A-4147-A177-3AD203B41FA5}">
                      <a16:colId xmlns:a16="http://schemas.microsoft.com/office/drawing/2014/main" val="550195130"/>
                    </a:ext>
                  </a:extLst>
                </a:gridCol>
                <a:gridCol w="1475643">
                  <a:extLst>
                    <a:ext uri="{9D8B030D-6E8A-4147-A177-3AD203B41FA5}">
                      <a16:colId xmlns:a16="http://schemas.microsoft.com/office/drawing/2014/main" val="3496117403"/>
                    </a:ext>
                  </a:extLst>
                </a:gridCol>
                <a:gridCol w="1061944">
                  <a:extLst>
                    <a:ext uri="{9D8B030D-6E8A-4147-A177-3AD203B41FA5}">
                      <a16:colId xmlns:a16="http://schemas.microsoft.com/office/drawing/2014/main" val="3310921867"/>
                    </a:ext>
                  </a:extLst>
                </a:gridCol>
                <a:gridCol w="833046">
                  <a:extLst>
                    <a:ext uri="{9D8B030D-6E8A-4147-A177-3AD203B41FA5}">
                      <a16:colId xmlns:a16="http://schemas.microsoft.com/office/drawing/2014/main" val="3234212845"/>
                    </a:ext>
                  </a:extLst>
                </a:gridCol>
                <a:gridCol w="833046">
                  <a:extLst>
                    <a:ext uri="{9D8B030D-6E8A-4147-A177-3AD203B41FA5}">
                      <a16:colId xmlns:a16="http://schemas.microsoft.com/office/drawing/2014/main" val="2873606938"/>
                    </a:ext>
                  </a:extLst>
                </a:gridCol>
                <a:gridCol w="781782">
                  <a:extLst>
                    <a:ext uri="{9D8B030D-6E8A-4147-A177-3AD203B41FA5}">
                      <a16:colId xmlns:a16="http://schemas.microsoft.com/office/drawing/2014/main" val="3880627115"/>
                    </a:ext>
                  </a:extLst>
                </a:gridCol>
              </a:tblGrid>
              <a:tr h="507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RUC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ESTABLECIMIENTO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CUENTA POR COBRAR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ABONO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SALDO POR COBRAR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ESTADO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9793722"/>
                  </a:ext>
                </a:extLst>
              </a:tr>
              <a:tr h="507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1790033287001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HOTEL COLON INTERNACIONAL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$ 106.152,88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64.172,93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41.979,95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3898972"/>
                  </a:ext>
                </a:extLst>
              </a:tr>
              <a:tr h="507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1792620074001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EXCELENCIA HOTELERA SPA GADEL CIA. LTDA.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13.636,50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10.002,89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3.633,61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7912402"/>
                  </a:ext>
                </a:extLst>
              </a:tr>
              <a:tr h="507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1708375835001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GUERRA ESPINOSA MARITZA DE LOS ANGELES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6.213,00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2.967,31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3.245,69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3287776"/>
                  </a:ext>
                </a:extLst>
              </a:tr>
              <a:tr h="507222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1790033287001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HOTEL COLON INTERNACIONAL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$ 104.170,00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24.531,00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79.639,00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ACTIVO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7060920"/>
                  </a:ext>
                </a:extLst>
              </a:tr>
              <a:tr h="258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$ 230.172,38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$101.674,13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$128.498,25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1071218"/>
                  </a:ext>
                </a:extLst>
              </a:tr>
            </a:tbl>
          </a:graphicData>
        </a:graphic>
      </p:graphicFrame>
      <p:graphicFrame>
        <p:nvGraphicFramePr>
          <p:cNvPr id="18" name="Tabla 17">
            <a:extLst>
              <a:ext uri="{FF2B5EF4-FFF2-40B4-BE49-F238E27FC236}">
                <a16:creationId xmlns:a16="http://schemas.microsoft.com/office/drawing/2014/main" id="{0C070B77-7D58-370B-C117-C20F44019D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8334512"/>
              </p:ext>
            </p:extLst>
          </p:nvPr>
        </p:nvGraphicFramePr>
        <p:xfrm>
          <a:off x="3098800" y="1266730"/>
          <a:ext cx="4766816" cy="1488168"/>
        </p:xfrm>
        <a:graphic>
          <a:graphicData uri="http://schemas.openxmlformats.org/drawingml/2006/table">
            <a:tbl>
              <a:tblPr/>
              <a:tblGrid>
                <a:gridCol w="2125934">
                  <a:extLst>
                    <a:ext uri="{9D8B030D-6E8A-4147-A177-3AD203B41FA5}">
                      <a16:colId xmlns:a16="http://schemas.microsoft.com/office/drawing/2014/main" val="2550192958"/>
                    </a:ext>
                  </a:extLst>
                </a:gridCol>
                <a:gridCol w="1176350">
                  <a:extLst>
                    <a:ext uri="{9D8B030D-6E8A-4147-A177-3AD203B41FA5}">
                      <a16:colId xmlns:a16="http://schemas.microsoft.com/office/drawing/2014/main" val="3149202412"/>
                    </a:ext>
                  </a:extLst>
                </a:gridCol>
                <a:gridCol w="1464532">
                  <a:extLst>
                    <a:ext uri="{9D8B030D-6E8A-4147-A177-3AD203B41FA5}">
                      <a16:colId xmlns:a16="http://schemas.microsoft.com/office/drawing/2014/main" val="1615244558"/>
                    </a:ext>
                  </a:extLst>
                </a:gridCol>
              </a:tblGrid>
              <a:tr h="180991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CATEGORIAS ESTABLECIMIENTOS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TARIFAS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194511"/>
                  </a:ext>
                </a:extLst>
              </a:tr>
              <a:tr h="331817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UNICA (casa huéspedes)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5,00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2367837"/>
                  </a:ext>
                </a:extLst>
              </a:tr>
              <a:tr h="180991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 ESTRELLAS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1,50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9289760"/>
                  </a:ext>
                </a:extLst>
              </a:tr>
              <a:tr h="180991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 ESTRELLAS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1,50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8911637"/>
                  </a:ext>
                </a:extLst>
              </a:tr>
              <a:tr h="180991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ESTRELLAS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$            2,75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0469130"/>
                  </a:ext>
                </a:extLst>
              </a:tr>
              <a:tr h="180991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8827417"/>
                  </a:ext>
                </a:extLst>
              </a:tr>
            </a:tbl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D799DD9B-DB68-EEDA-F376-47135D231A0B}"/>
              </a:ext>
            </a:extLst>
          </p:cNvPr>
          <p:cNvSpPr txBox="1"/>
          <p:nvPr/>
        </p:nvSpPr>
        <p:spPr>
          <a:xfrm>
            <a:off x="6354617" y="2962796"/>
            <a:ext cx="4866613" cy="391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</a:pPr>
            <a:r>
              <a:rPr lang="es-EC" b="1" dirty="0">
                <a:latin typeface="Montserrat" pitchFamily="2" charset="0"/>
              </a:rPr>
              <a:t>Procesos coactivos por la TFST:</a:t>
            </a:r>
            <a:endParaRPr lang="es-MX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B33C8F1F-1979-06A2-4EC3-62D16DAA91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505604"/>
              </p:ext>
            </p:extLst>
          </p:nvPr>
        </p:nvGraphicFramePr>
        <p:xfrm>
          <a:off x="6451936" y="3440956"/>
          <a:ext cx="5524481" cy="2799290"/>
        </p:xfrm>
        <a:graphic>
          <a:graphicData uri="http://schemas.openxmlformats.org/drawingml/2006/table">
            <a:tbl>
              <a:tblPr firstRow="1" bandRow="1"/>
              <a:tblGrid>
                <a:gridCol w="306916">
                  <a:extLst>
                    <a:ext uri="{9D8B030D-6E8A-4147-A177-3AD203B41FA5}">
                      <a16:colId xmlns:a16="http://schemas.microsoft.com/office/drawing/2014/main" val="888510951"/>
                    </a:ext>
                  </a:extLst>
                </a:gridCol>
                <a:gridCol w="1124958">
                  <a:extLst>
                    <a:ext uri="{9D8B030D-6E8A-4147-A177-3AD203B41FA5}">
                      <a16:colId xmlns:a16="http://schemas.microsoft.com/office/drawing/2014/main" val="249693644"/>
                    </a:ext>
                  </a:extLst>
                </a:gridCol>
                <a:gridCol w="1100831">
                  <a:extLst>
                    <a:ext uri="{9D8B030D-6E8A-4147-A177-3AD203B41FA5}">
                      <a16:colId xmlns:a16="http://schemas.microsoft.com/office/drawing/2014/main" val="1158278393"/>
                    </a:ext>
                  </a:extLst>
                </a:gridCol>
                <a:gridCol w="2169242">
                  <a:extLst>
                    <a:ext uri="{9D8B030D-6E8A-4147-A177-3AD203B41FA5}">
                      <a16:colId xmlns:a16="http://schemas.microsoft.com/office/drawing/2014/main" val="3745014758"/>
                    </a:ext>
                  </a:extLst>
                </a:gridCol>
                <a:gridCol w="822534">
                  <a:extLst>
                    <a:ext uri="{9D8B030D-6E8A-4147-A177-3AD203B41FA5}">
                      <a16:colId xmlns:a16="http://schemas.microsoft.com/office/drawing/2014/main" val="1050863716"/>
                    </a:ext>
                  </a:extLst>
                </a:gridCol>
              </a:tblGrid>
              <a:tr h="116943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No.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ESTABLECIMIENTO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PROCESO COACTIVO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CONCEPTO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MONTO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176956"/>
                  </a:ext>
                </a:extLst>
              </a:tr>
              <a:tr h="22173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rowSpan="8"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“HOSTAL QUITO ANTIGUO”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016-2022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VALORES PENDIENTES DEL MES DE NOVIEMBRE A DICIEMBRE 2014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USD. 337,00 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5491403"/>
                  </a:ext>
                </a:extLst>
              </a:tr>
              <a:tr h="22173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017-2022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VALORES PENDIENTES DEL PERIODO ENERO A DICIEMBRE 2015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USD. 1.198,00 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20308968"/>
                  </a:ext>
                </a:extLst>
              </a:tr>
              <a:tr h="22173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018-2022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VALORES PENDIENTES DEL PERIODO ENERO A DICIEMBRE 2016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USD. 964,00 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846851"/>
                  </a:ext>
                </a:extLst>
              </a:tr>
              <a:tr h="22173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019-2022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VALORES PENDIENTES DEL PERIODO ENERO A DICIEMBRE 2017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USD. 1.107,00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2877993"/>
                  </a:ext>
                </a:extLst>
              </a:tr>
              <a:tr h="22173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020-2022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VALORES PENDIENTES DEL PERIODO ENERO A DICIEMBRE 2018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USD. 1.227,00 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3171263"/>
                  </a:ext>
                </a:extLst>
              </a:tr>
              <a:tr h="22173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021-2022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VALORES PENDIENTES DEL PERIODO ENERO A DICIEMBRE 2019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USD. 819,00 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8835279"/>
                  </a:ext>
                </a:extLst>
              </a:tr>
              <a:tr h="22173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022-2022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VALORES PENDIENTES DEL PERIODO ENERO A DICIEMBRE 2020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USD. 315,00 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9931260"/>
                  </a:ext>
                </a:extLst>
              </a:tr>
              <a:tr h="22173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023-2022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VALORES PENDIENTES DEL PERIODO ENERO A DICIEMBRE 2021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USD. 93,00 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1688269"/>
                  </a:ext>
                </a:extLst>
              </a:tr>
              <a:tr h="116943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000" b="1" i="0" u="sng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6,060,00</a:t>
                      </a:r>
                    </a:p>
                  </a:txBody>
                  <a:tcPr marL="7133" marR="7133" marT="713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513264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DBF634D7-E1ED-05A3-8E71-B43D1F6AF3FC}"/>
              </a:ext>
            </a:extLst>
          </p:cNvPr>
          <p:cNvSpPr txBox="1"/>
          <p:nvPr/>
        </p:nvSpPr>
        <p:spPr>
          <a:xfrm>
            <a:off x="136515" y="6406100"/>
            <a:ext cx="63681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200" dirty="0"/>
              <a:t>Fuente: Sistema Financiero Olympo, corte al 30 de junio 2023</a:t>
            </a:r>
          </a:p>
        </p:txBody>
      </p:sp>
    </p:spTree>
    <p:extLst>
      <p:ext uri="{BB962C8B-B14F-4D97-AF65-F5344CB8AC3E}">
        <p14:creationId xmlns:p14="http://schemas.microsoft.com/office/powerpoint/2010/main" val="26290336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798248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928</TotalTime>
  <Words>630</Words>
  <Application>Microsoft Office PowerPoint</Application>
  <PresentationFormat>Panorámica</PresentationFormat>
  <Paragraphs>258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Montserrat</vt:lpstr>
      <vt:lpstr>Montserrat ExtraBold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Edu Guamialamá Ruano</dc:creator>
  <cp:lastModifiedBy>María Karina Gordillo</cp:lastModifiedBy>
  <cp:revision>60</cp:revision>
  <cp:lastPrinted>2023-07-20T19:47:38Z</cp:lastPrinted>
  <dcterms:created xsi:type="dcterms:W3CDTF">2023-05-18T18:00:48Z</dcterms:created>
  <dcterms:modified xsi:type="dcterms:W3CDTF">2023-07-20T19:47:55Z</dcterms:modified>
</cp:coreProperties>
</file>