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88" r:id="rId4"/>
    <p:sldId id="270" r:id="rId5"/>
    <p:sldId id="285" r:id="rId6"/>
    <p:sldId id="289" r:id="rId7"/>
    <p:sldId id="286" r:id="rId8"/>
    <p:sldId id="280" r:id="rId9"/>
    <p:sldId id="281" r:id="rId10"/>
    <p:sldId id="264" r:id="rId11"/>
  </p:sldIdLst>
  <p:sldSz cx="12192000" cy="6858000"/>
  <p:notesSz cx="6858000" cy="9926638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337" autoAdjust="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FA9B5-B0B8-4A85-A342-7FF8A297150D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91E37-B465-4BA4-89C1-820EA507996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36939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80217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3927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84200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91E37-B465-4BA4-89C1-820EA5079960}" type="slidenum">
              <a:rPr lang="es-EC" smtClean="0"/>
              <a:t>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457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564565" y="1042438"/>
            <a:ext cx="9392575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 smtClean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Empresa </a:t>
            </a:r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Pública Metropolitana de Gestión de Destino </a:t>
            </a:r>
            <a:r>
              <a:rPr lang="es-EC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Turístico – Quito Turismo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endParaRPr lang="es-EC" sz="4200" b="1" dirty="0" smtClean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42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Presupuesto </a:t>
            </a:r>
            <a:r>
              <a:rPr lang="es-EC" sz="42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Plurianual </a:t>
            </a:r>
            <a:r>
              <a:rPr lang="es-EC" sz="42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2024 </a:t>
            </a:r>
            <a:r>
              <a:rPr lang="es-EC" sz="42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– </a:t>
            </a:r>
            <a:r>
              <a:rPr lang="es-EC" sz="42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2027 </a:t>
            </a:r>
            <a:endParaRPr lang="es-EC" sz="42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4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12383" y="410097"/>
            <a:ext cx="4703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PROFORMA PRESUPUESTARIA DE INGRESOS</a:t>
            </a:r>
            <a:endParaRPr lang="es-ES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  <a:cs typeface="+mj-cs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963" y="1405377"/>
            <a:ext cx="6804880" cy="298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DD51E01-C81D-7F7B-4AC0-84288273B053}"/>
              </a:ext>
            </a:extLst>
          </p:cNvPr>
          <p:cNvSpPr txBox="1"/>
          <p:nvPr/>
        </p:nvSpPr>
        <p:spPr>
          <a:xfrm>
            <a:off x="751416" y="787356"/>
            <a:ext cx="10565075" cy="38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El presupuesto de ingresos correspondientes a los ejercicios fiscales </a:t>
            </a: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2024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2027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se presenta así: </a:t>
            </a:r>
            <a:endParaRPr lang="es-EC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3913019" y="325691"/>
            <a:ext cx="42418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PROYECCIÓN DE INGRESOS 2024 – 2027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84" y="1439215"/>
            <a:ext cx="10195395" cy="355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DD51E01-C81D-7F7B-4AC0-84288273B053}"/>
              </a:ext>
            </a:extLst>
          </p:cNvPr>
          <p:cNvSpPr txBox="1"/>
          <p:nvPr/>
        </p:nvSpPr>
        <p:spPr>
          <a:xfrm>
            <a:off x="751416" y="787356"/>
            <a:ext cx="10565075" cy="38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Ejercicios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fiscales </a:t>
            </a: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2024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2027 </a:t>
            </a:r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se presenta así: </a:t>
            </a:r>
            <a:endParaRPr lang="es-EC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4040459" y="325691"/>
            <a:ext cx="3986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PROYECCIÓN DE </a:t>
            </a:r>
            <a:r>
              <a:rPr lang="es-ES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GASTO  </a:t>
            </a:r>
            <a:r>
              <a:rPr lang="es-ES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2024 – 2027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558" y="1634960"/>
            <a:ext cx="11886881" cy="3130463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8B43BC9-D74E-2C3E-1E66-80991B920BA4}"/>
              </a:ext>
            </a:extLst>
          </p:cNvPr>
          <p:cNvSpPr txBox="1"/>
          <p:nvPr/>
        </p:nvSpPr>
        <p:spPr>
          <a:xfrm>
            <a:off x="152558" y="5040338"/>
            <a:ext cx="3375161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Fuente: J. Financiera</a:t>
            </a:r>
            <a:endParaRPr lang="es-EC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5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651247" y="290319"/>
            <a:ext cx="8868792" cy="44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Gastos </a:t>
            </a:r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por Programa</a:t>
            </a:r>
          </a:p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7E64F8-6190-A2C0-06A5-58FBDA6E820C}"/>
              </a:ext>
            </a:extLst>
          </p:cNvPr>
          <p:cNvSpPr txBox="1"/>
          <p:nvPr/>
        </p:nvSpPr>
        <p:spPr>
          <a:xfrm>
            <a:off x="443656" y="933932"/>
            <a:ext cx="108339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6000"/>
              </a:lnSpc>
              <a:spcAft>
                <a:spcPts val="800"/>
              </a:spcAft>
            </a:pPr>
            <a:r>
              <a:rPr lang="es-EC" dirty="0">
                <a:latin typeface="+mj-lt"/>
                <a:cs typeface="Calibri" panose="020F0502020204030204" pitchFamily="34" charset="0"/>
              </a:rPr>
              <a:t>A continuación, se presenta el detalle de grupo de gasto por programa para los años 2024 al 2027: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238E3CD-BFA6-3524-09BD-D9BA29A24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" y="1508263"/>
            <a:ext cx="11264900" cy="380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0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651247" y="290319"/>
            <a:ext cx="8868792" cy="44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Resumen de Gasto por Proyectos de Inversión</a:t>
            </a:r>
          </a:p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7E64F8-6190-A2C0-06A5-58FBDA6E820C}"/>
              </a:ext>
            </a:extLst>
          </p:cNvPr>
          <p:cNvSpPr txBox="1"/>
          <p:nvPr/>
        </p:nvSpPr>
        <p:spPr>
          <a:xfrm>
            <a:off x="443656" y="933932"/>
            <a:ext cx="108339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6000"/>
              </a:lnSpc>
              <a:spcAft>
                <a:spcPts val="800"/>
              </a:spcAft>
            </a:pPr>
            <a:r>
              <a:rPr lang="es-EC" dirty="0">
                <a:latin typeface="+mj-lt"/>
                <a:cs typeface="Calibri" panose="020F0502020204030204" pitchFamily="34" charset="0"/>
              </a:rPr>
              <a:t>A continuación, se presenta el detalle de grupo de gasto por programa para los años 2024 al 2027: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8B43BC9-D74E-2C3E-1E66-80991B920BA4}"/>
              </a:ext>
            </a:extLst>
          </p:cNvPr>
          <p:cNvSpPr txBox="1"/>
          <p:nvPr/>
        </p:nvSpPr>
        <p:spPr>
          <a:xfrm>
            <a:off x="237066" y="5073863"/>
            <a:ext cx="3375161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s-ES" b="1" dirty="0">
                <a:latin typeface="Calibri" panose="020F0502020204030204" pitchFamily="34" charset="0"/>
                <a:cs typeface="Calibri" panose="020F0502020204030204" pitchFamily="34" charset="0"/>
              </a:rPr>
              <a:t>Total PIC USD.  26.161.918,82</a:t>
            </a:r>
            <a:endParaRPr lang="es-EC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5D9C442-35E7-E014-39A9-9232E31EB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15" y="1508263"/>
            <a:ext cx="10990785" cy="289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2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426232" y="554766"/>
            <a:ext cx="8868792" cy="379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 smtClean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Detalle de Fondo Fideicomiso FIDEVAL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7E64F8-6190-A2C0-06A5-58FBDA6E820C}"/>
              </a:ext>
            </a:extLst>
          </p:cNvPr>
          <p:cNvSpPr txBox="1"/>
          <p:nvPr/>
        </p:nvSpPr>
        <p:spPr>
          <a:xfrm>
            <a:off x="443656" y="933932"/>
            <a:ext cx="10833944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lnSpc>
                <a:spcPct val="106000"/>
              </a:lnSpc>
              <a:spcAft>
                <a:spcPts val="800"/>
              </a:spcAft>
            </a:pPr>
            <a:r>
              <a:rPr lang="es-EC" dirty="0" smtClean="0">
                <a:latin typeface="+mj-lt"/>
                <a:cs typeface="Calibri" panose="020F0502020204030204" pitchFamily="34" charset="0"/>
              </a:rPr>
              <a:t>Saldo al 21 de diciembre 2023:</a:t>
            </a:r>
            <a:endParaRPr lang="es-EC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8B43BC9-D74E-2C3E-1E66-80991B920BA4}"/>
              </a:ext>
            </a:extLst>
          </p:cNvPr>
          <p:cNvSpPr txBox="1"/>
          <p:nvPr/>
        </p:nvSpPr>
        <p:spPr>
          <a:xfrm>
            <a:off x="1090392" y="4525223"/>
            <a:ext cx="3375161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Fuente: J. Financiera</a:t>
            </a:r>
            <a:endParaRPr lang="es-EC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392" y="1488698"/>
            <a:ext cx="9543103" cy="26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7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651247" y="290319"/>
            <a:ext cx="8868792" cy="44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S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Detalle  </a:t>
            </a:r>
            <a:r>
              <a:rPr lang="es-ES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proyección de la recuperación del fondo mediante desembolsos </a:t>
            </a:r>
            <a:r>
              <a:rPr lang="es-ES" sz="2400" dirty="0" smtClean="0"/>
              <a:t> 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3D5F0D4-C413-16D0-3EB6-1B9F0C1E47F3}"/>
              </a:ext>
            </a:extLst>
          </p:cNvPr>
          <p:cNvSpPr txBox="1"/>
          <p:nvPr/>
        </p:nvSpPr>
        <p:spPr>
          <a:xfrm>
            <a:off x="2521189" y="4682254"/>
            <a:ext cx="3706822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ES" dirty="0" smtClean="0">
                <a:latin typeface="Calibri" panose="020F0502020204030204" pitchFamily="34" charset="0"/>
                <a:cs typeface="Calibri" panose="020F0502020204030204" pitchFamily="34" charset="0"/>
              </a:rPr>
              <a:t>Fuente: J. Financiera</a:t>
            </a:r>
            <a:endParaRPr lang="es-EC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8643" y="1413290"/>
            <a:ext cx="5598748" cy="310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7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19463</TotalTime>
  <Words>152</Words>
  <Application>Microsoft Office PowerPoint</Application>
  <PresentationFormat>Panorámica</PresentationFormat>
  <Paragraphs>28</Paragraphs>
  <Slides>10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HGSMinchoE</vt:lpstr>
      <vt:lpstr>Montserrat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Rosa Mera</cp:lastModifiedBy>
  <cp:revision>107</cp:revision>
  <dcterms:created xsi:type="dcterms:W3CDTF">2023-05-18T18:00:48Z</dcterms:created>
  <dcterms:modified xsi:type="dcterms:W3CDTF">2023-12-22T18:55:13Z</dcterms:modified>
</cp:coreProperties>
</file>