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79" r:id="rId3"/>
    <p:sldId id="282" r:id="rId4"/>
    <p:sldId id="281" r:id="rId5"/>
    <p:sldId id="274" r:id="rId6"/>
  </p:sldIdLst>
  <p:sldSz cx="12192000" cy="6858000"/>
  <p:notesSz cx="6858000" cy="9144000"/>
  <p:defaultText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87688" autoAdjust="0"/>
  </p:normalViewPr>
  <p:slideViewPr>
    <p:cSldViewPr snapToGrid="0">
      <p:cViewPr>
        <p:scale>
          <a:sx n="75" d="100"/>
          <a:sy n="75" d="100"/>
        </p:scale>
        <p:origin x="974"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C"/>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97257C-7308-48FA-BDEF-18173331328A}" type="datetimeFigureOut">
              <a:rPr lang="es-EC" smtClean="0"/>
              <a:t>17/8/2023</a:t>
            </a:fld>
            <a:endParaRPr lang="es-EC"/>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C"/>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C"/>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43913C6-8C51-44F0-BE18-CACDD2FA6AE6}" type="slidenum">
              <a:rPr lang="es-EC" smtClean="0"/>
              <a:t>‹Nº›</a:t>
            </a:fld>
            <a:endParaRPr lang="es-EC"/>
          </a:p>
        </p:txBody>
      </p:sp>
    </p:spTree>
    <p:extLst>
      <p:ext uri="{BB962C8B-B14F-4D97-AF65-F5344CB8AC3E}">
        <p14:creationId xmlns:p14="http://schemas.microsoft.com/office/powerpoint/2010/main" val="13745504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C" dirty="0"/>
              <a:t>4,857,789,03 Patrimonio antes de donación</a:t>
            </a:r>
          </a:p>
        </p:txBody>
      </p:sp>
      <p:sp>
        <p:nvSpPr>
          <p:cNvPr id="4" name="Marcador de número de diapositiva 3"/>
          <p:cNvSpPr>
            <a:spLocks noGrp="1"/>
          </p:cNvSpPr>
          <p:nvPr>
            <p:ph type="sldNum" sz="quarter" idx="5"/>
          </p:nvPr>
        </p:nvSpPr>
        <p:spPr/>
        <p:txBody>
          <a:bodyPr/>
          <a:lstStyle/>
          <a:p>
            <a:fld id="{F43913C6-8C51-44F0-BE18-CACDD2FA6AE6}" type="slidenum">
              <a:rPr lang="es-EC" smtClean="0"/>
              <a:t>3</a:t>
            </a:fld>
            <a:endParaRPr lang="es-EC"/>
          </a:p>
        </p:txBody>
      </p:sp>
    </p:spTree>
    <p:extLst>
      <p:ext uri="{BB962C8B-B14F-4D97-AF65-F5344CB8AC3E}">
        <p14:creationId xmlns:p14="http://schemas.microsoft.com/office/powerpoint/2010/main" val="27817063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C" dirty="0"/>
              <a:t>4,857,789,03 Patrimonio antes de donación</a:t>
            </a:r>
          </a:p>
        </p:txBody>
      </p:sp>
      <p:sp>
        <p:nvSpPr>
          <p:cNvPr id="4" name="Marcador de número de diapositiva 3"/>
          <p:cNvSpPr>
            <a:spLocks noGrp="1"/>
          </p:cNvSpPr>
          <p:nvPr>
            <p:ph type="sldNum" sz="quarter" idx="5"/>
          </p:nvPr>
        </p:nvSpPr>
        <p:spPr/>
        <p:txBody>
          <a:bodyPr/>
          <a:lstStyle/>
          <a:p>
            <a:fld id="{F43913C6-8C51-44F0-BE18-CACDD2FA6AE6}" type="slidenum">
              <a:rPr lang="es-EC" smtClean="0"/>
              <a:t>4</a:t>
            </a:fld>
            <a:endParaRPr lang="es-EC"/>
          </a:p>
        </p:txBody>
      </p:sp>
    </p:spTree>
    <p:extLst>
      <p:ext uri="{BB962C8B-B14F-4D97-AF65-F5344CB8AC3E}">
        <p14:creationId xmlns:p14="http://schemas.microsoft.com/office/powerpoint/2010/main" val="38368631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55CE844-794C-675D-048B-2DCE6CBBA065}"/>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EC"/>
          </a:p>
        </p:txBody>
      </p:sp>
      <p:sp>
        <p:nvSpPr>
          <p:cNvPr id="3" name="Subtítulo 2">
            <a:extLst>
              <a:ext uri="{FF2B5EF4-FFF2-40B4-BE49-F238E27FC236}">
                <a16:creationId xmlns:a16="http://schemas.microsoft.com/office/drawing/2014/main" id="{B7350772-D8EB-5FA9-1C6B-F1FB727D25F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EC"/>
          </a:p>
        </p:txBody>
      </p:sp>
      <p:sp>
        <p:nvSpPr>
          <p:cNvPr id="4" name="Marcador de fecha 3">
            <a:extLst>
              <a:ext uri="{FF2B5EF4-FFF2-40B4-BE49-F238E27FC236}">
                <a16:creationId xmlns:a16="http://schemas.microsoft.com/office/drawing/2014/main" id="{A84D2071-F9F6-2B73-3DD4-EAA13B6645AA}"/>
              </a:ext>
            </a:extLst>
          </p:cNvPr>
          <p:cNvSpPr>
            <a:spLocks noGrp="1"/>
          </p:cNvSpPr>
          <p:nvPr>
            <p:ph type="dt" sz="half" idx="10"/>
          </p:nvPr>
        </p:nvSpPr>
        <p:spPr/>
        <p:txBody>
          <a:bodyPr/>
          <a:lstStyle/>
          <a:p>
            <a:fld id="{EAC9580A-96E3-4720-B3A1-C6037A66C228}" type="datetimeFigureOut">
              <a:rPr lang="es-EC" smtClean="0"/>
              <a:t>17/8/2023</a:t>
            </a:fld>
            <a:endParaRPr lang="es-EC"/>
          </a:p>
        </p:txBody>
      </p:sp>
      <p:sp>
        <p:nvSpPr>
          <p:cNvPr id="5" name="Marcador de pie de página 4">
            <a:extLst>
              <a:ext uri="{FF2B5EF4-FFF2-40B4-BE49-F238E27FC236}">
                <a16:creationId xmlns:a16="http://schemas.microsoft.com/office/drawing/2014/main" id="{1614713B-66FD-BED9-CA8D-709A8236CA45}"/>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549FFBD7-B0C9-FD5B-7C53-6FD421BC8930}"/>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17942378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705E7E7-242A-8F82-3D2D-EDCCDA2E68DA}"/>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texto vertical 2">
            <a:extLst>
              <a:ext uri="{FF2B5EF4-FFF2-40B4-BE49-F238E27FC236}">
                <a16:creationId xmlns:a16="http://schemas.microsoft.com/office/drawing/2014/main" id="{E05EC412-1960-287B-31C8-6AD6AA86CE73}"/>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16095B17-91E1-775E-5D30-C57C135597FD}"/>
              </a:ext>
            </a:extLst>
          </p:cNvPr>
          <p:cNvSpPr>
            <a:spLocks noGrp="1"/>
          </p:cNvSpPr>
          <p:nvPr>
            <p:ph type="dt" sz="half" idx="10"/>
          </p:nvPr>
        </p:nvSpPr>
        <p:spPr/>
        <p:txBody>
          <a:bodyPr/>
          <a:lstStyle/>
          <a:p>
            <a:fld id="{EAC9580A-96E3-4720-B3A1-C6037A66C228}" type="datetimeFigureOut">
              <a:rPr lang="es-EC" smtClean="0"/>
              <a:t>17/8/2023</a:t>
            </a:fld>
            <a:endParaRPr lang="es-EC"/>
          </a:p>
        </p:txBody>
      </p:sp>
      <p:sp>
        <p:nvSpPr>
          <p:cNvPr id="5" name="Marcador de pie de página 4">
            <a:extLst>
              <a:ext uri="{FF2B5EF4-FFF2-40B4-BE49-F238E27FC236}">
                <a16:creationId xmlns:a16="http://schemas.microsoft.com/office/drawing/2014/main" id="{CA2176E4-1D61-1CD5-4855-E6393D290252}"/>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A825922D-2DB6-2261-47D8-649E3382628F}"/>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19313951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86AA0370-F0E9-7FDD-0328-10246D84FE51}"/>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EC"/>
          </a:p>
        </p:txBody>
      </p:sp>
      <p:sp>
        <p:nvSpPr>
          <p:cNvPr id="3" name="Marcador de texto vertical 2">
            <a:extLst>
              <a:ext uri="{FF2B5EF4-FFF2-40B4-BE49-F238E27FC236}">
                <a16:creationId xmlns:a16="http://schemas.microsoft.com/office/drawing/2014/main" id="{25604AC3-1526-B810-3F12-45770D6271B3}"/>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000DCB32-C8AC-4A0A-C9A3-C0563A0F5FDC}"/>
              </a:ext>
            </a:extLst>
          </p:cNvPr>
          <p:cNvSpPr>
            <a:spLocks noGrp="1"/>
          </p:cNvSpPr>
          <p:nvPr>
            <p:ph type="dt" sz="half" idx="10"/>
          </p:nvPr>
        </p:nvSpPr>
        <p:spPr/>
        <p:txBody>
          <a:bodyPr/>
          <a:lstStyle/>
          <a:p>
            <a:fld id="{EAC9580A-96E3-4720-B3A1-C6037A66C228}" type="datetimeFigureOut">
              <a:rPr lang="es-EC" smtClean="0"/>
              <a:t>17/8/2023</a:t>
            </a:fld>
            <a:endParaRPr lang="es-EC"/>
          </a:p>
        </p:txBody>
      </p:sp>
      <p:sp>
        <p:nvSpPr>
          <p:cNvPr id="5" name="Marcador de pie de página 4">
            <a:extLst>
              <a:ext uri="{FF2B5EF4-FFF2-40B4-BE49-F238E27FC236}">
                <a16:creationId xmlns:a16="http://schemas.microsoft.com/office/drawing/2014/main" id="{459D39A5-4254-8969-3549-B4F8CB8177A3}"/>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A83473F1-F590-9C0E-C704-18BC23751814}"/>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4118127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EFF5FD9-7232-767D-0CD7-FF472C0609BE}"/>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contenido 2">
            <a:extLst>
              <a:ext uri="{FF2B5EF4-FFF2-40B4-BE49-F238E27FC236}">
                <a16:creationId xmlns:a16="http://schemas.microsoft.com/office/drawing/2014/main" id="{134C1B7A-4A80-E34F-D60A-611371A2D7E5}"/>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B80B60AF-AA51-60BA-93B6-8A1B5C349A39}"/>
              </a:ext>
            </a:extLst>
          </p:cNvPr>
          <p:cNvSpPr>
            <a:spLocks noGrp="1"/>
          </p:cNvSpPr>
          <p:nvPr>
            <p:ph type="dt" sz="half" idx="10"/>
          </p:nvPr>
        </p:nvSpPr>
        <p:spPr/>
        <p:txBody>
          <a:bodyPr/>
          <a:lstStyle/>
          <a:p>
            <a:fld id="{EAC9580A-96E3-4720-B3A1-C6037A66C228}" type="datetimeFigureOut">
              <a:rPr lang="es-EC" smtClean="0"/>
              <a:t>17/8/2023</a:t>
            </a:fld>
            <a:endParaRPr lang="es-EC"/>
          </a:p>
        </p:txBody>
      </p:sp>
      <p:sp>
        <p:nvSpPr>
          <p:cNvPr id="5" name="Marcador de pie de página 4">
            <a:extLst>
              <a:ext uri="{FF2B5EF4-FFF2-40B4-BE49-F238E27FC236}">
                <a16:creationId xmlns:a16="http://schemas.microsoft.com/office/drawing/2014/main" id="{4B47ABD7-CB38-5C86-6E64-00376F51A360}"/>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BB55B922-8746-7CE0-E68B-F3FF0EBCB935}"/>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39035196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7D1A54C-396F-DB97-94A1-A89667433B01}"/>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EC"/>
          </a:p>
        </p:txBody>
      </p:sp>
      <p:sp>
        <p:nvSpPr>
          <p:cNvPr id="3" name="Marcador de texto 2">
            <a:extLst>
              <a:ext uri="{FF2B5EF4-FFF2-40B4-BE49-F238E27FC236}">
                <a16:creationId xmlns:a16="http://schemas.microsoft.com/office/drawing/2014/main" id="{0E2BB7FB-62A0-3CE9-89D2-E8960A2730C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0E330A63-E8F2-58D0-439E-37CE3049EE42}"/>
              </a:ext>
            </a:extLst>
          </p:cNvPr>
          <p:cNvSpPr>
            <a:spLocks noGrp="1"/>
          </p:cNvSpPr>
          <p:nvPr>
            <p:ph type="dt" sz="half" idx="10"/>
          </p:nvPr>
        </p:nvSpPr>
        <p:spPr/>
        <p:txBody>
          <a:bodyPr/>
          <a:lstStyle/>
          <a:p>
            <a:fld id="{EAC9580A-96E3-4720-B3A1-C6037A66C228}" type="datetimeFigureOut">
              <a:rPr lang="es-EC" smtClean="0"/>
              <a:t>17/8/2023</a:t>
            </a:fld>
            <a:endParaRPr lang="es-EC"/>
          </a:p>
        </p:txBody>
      </p:sp>
      <p:sp>
        <p:nvSpPr>
          <p:cNvPr id="5" name="Marcador de pie de página 4">
            <a:extLst>
              <a:ext uri="{FF2B5EF4-FFF2-40B4-BE49-F238E27FC236}">
                <a16:creationId xmlns:a16="http://schemas.microsoft.com/office/drawing/2014/main" id="{77C8FEE0-9931-1583-58AC-FAC24D6C5BF9}"/>
              </a:ext>
            </a:extLst>
          </p:cNvPr>
          <p:cNvSpPr>
            <a:spLocks noGrp="1"/>
          </p:cNvSpPr>
          <p:nvPr>
            <p:ph type="ftr" sz="quarter" idx="11"/>
          </p:nvPr>
        </p:nvSpPr>
        <p:spPr/>
        <p:txBody>
          <a:bodyPr/>
          <a:lstStyle/>
          <a:p>
            <a:endParaRPr lang="es-EC"/>
          </a:p>
        </p:txBody>
      </p:sp>
      <p:sp>
        <p:nvSpPr>
          <p:cNvPr id="6" name="Marcador de número de diapositiva 5">
            <a:extLst>
              <a:ext uri="{FF2B5EF4-FFF2-40B4-BE49-F238E27FC236}">
                <a16:creationId xmlns:a16="http://schemas.microsoft.com/office/drawing/2014/main" id="{3A47D9A4-C5D5-B098-5C2D-86AA1328EE7F}"/>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4075604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D2518E2-EB36-3F1D-D1A0-56BFD9890BE8}"/>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contenido 2">
            <a:extLst>
              <a:ext uri="{FF2B5EF4-FFF2-40B4-BE49-F238E27FC236}">
                <a16:creationId xmlns:a16="http://schemas.microsoft.com/office/drawing/2014/main" id="{C9B58A56-73BF-8887-920D-F38159F4A872}"/>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contenido 3">
            <a:extLst>
              <a:ext uri="{FF2B5EF4-FFF2-40B4-BE49-F238E27FC236}">
                <a16:creationId xmlns:a16="http://schemas.microsoft.com/office/drawing/2014/main" id="{53B51362-BF7F-F266-9C6D-1BFCEE1EBCA2}"/>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5" name="Marcador de fecha 4">
            <a:extLst>
              <a:ext uri="{FF2B5EF4-FFF2-40B4-BE49-F238E27FC236}">
                <a16:creationId xmlns:a16="http://schemas.microsoft.com/office/drawing/2014/main" id="{22B23FB7-CB89-00B3-333A-9E2CF810000B}"/>
              </a:ext>
            </a:extLst>
          </p:cNvPr>
          <p:cNvSpPr>
            <a:spLocks noGrp="1"/>
          </p:cNvSpPr>
          <p:nvPr>
            <p:ph type="dt" sz="half" idx="10"/>
          </p:nvPr>
        </p:nvSpPr>
        <p:spPr/>
        <p:txBody>
          <a:bodyPr/>
          <a:lstStyle/>
          <a:p>
            <a:fld id="{EAC9580A-96E3-4720-B3A1-C6037A66C228}" type="datetimeFigureOut">
              <a:rPr lang="es-EC" smtClean="0"/>
              <a:t>17/8/2023</a:t>
            </a:fld>
            <a:endParaRPr lang="es-EC"/>
          </a:p>
        </p:txBody>
      </p:sp>
      <p:sp>
        <p:nvSpPr>
          <p:cNvPr id="6" name="Marcador de pie de página 5">
            <a:extLst>
              <a:ext uri="{FF2B5EF4-FFF2-40B4-BE49-F238E27FC236}">
                <a16:creationId xmlns:a16="http://schemas.microsoft.com/office/drawing/2014/main" id="{2CAB5E6D-C9B9-2542-7C09-4A155B12672E}"/>
              </a:ext>
            </a:extLst>
          </p:cNvPr>
          <p:cNvSpPr>
            <a:spLocks noGrp="1"/>
          </p:cNvSpPr>
          <p:nvPr>
            <p:ph type="ftr" sz="quarter" idx="11"/>
          </p:nvPr>
        </p:nvSpPr>
        <p:spPr/>
        <p:txBody>
          <a:bodyPr/>
          <a:lstStyle/>
          <a:p>
            <a:endParaRPr lang="es-EC"/>
          </a:p>
        </p:txBody>
      </p:sp>
      <p:sp>
        <p:nvSpPr>
          <p:cNvPr id="7" name="Marcador de número de diapositiva 6">
            <a:extLst>
              <a:ext uri="{FF2B5EF4-FFF2-40B4-BE49-F238E27FC236}">
                <a16:creationId xmlns:a16="http://schemas.microsoft.com/office/drawing/2014/main" id="{34665374-39FD-6853-B2BA-8B65C0E006FD}"/>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42085777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8CD743B-A0C8-B664-3022-B8D06AE7B584}"/>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EC"/>
          </a:p>
        </p:txBody>
      </p:sp>
      <p:sp>
        <p:nvSpPr>
          <p:cNvPr id="3" name="Marcador de texto 2">
            <a:extLst>
              <a:ext uri="{FF2B5EF4-FFF2-40B4-BE49-F238E27FC236}">
                <a16:creationId xmlns:a16="http://schemas.microsoft.com/office/drawing/2014/main" id="{13031D7E-DEF1-A909-CD8D-B07A4D1AD20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0F9C917C-771F-D343-FCD6-741462640378}"/>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5" name="Marcador de texto 4">
            <a:extLst>
              <a:ext uri="{FF2B5EF4-FFF2-40B4-BE49-F238E27FC236}">
                <a16:creationId xmlns:a16="http://schemas.microsoft.com/office/drawing/2014/main" id="{901081C0-5E47-CE40-2E2A-5E90A789DA1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E5D49586-0984-33F9-178E-2D10EEFEA459}"/>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7" name="Marcador de fecha 6">
            <a:extLst>
              <a:ext uri="{FF2B5EF4-FFF2-40B4-BE49-F238E27FC236}">
                <a16:creationId xmlns:a16="http://schemas.microsoft.com/office/drawing/2014/main" id="{01FB2184-CDD6-C598-C641-352919508182}"/>
              </a:ext>
            </a:extLst>
          </p:cNvPr>
          <p:cNvSpPr>
            <a:spLocks noGrp="1"/>
          </p:cNvSpPr>
          <p:nvPr>
            <p:ph type="dt" sz="half" idx="10"/>
          </p:nvPr>
        </p:nvSpPr>
        <p:spPr/>
        <p:txBody>
          <a:bodyPr/>
          <a:lstStyle/>
          <a:p>
            <a:fld id="{EAC9580A-96E3-4720-B3A1-C6037A66C228}" type="datetimeFigureOut">
              <a:rPr lang="es-EC" smtClean="0"/>
              <a:t>17/8/2023</a:t>
            </a:fld>
            <a:endParaRPr lang="es-EC"/>
          </a:p>
        </p:txBody>
      </p:sp>
      <p:sp>
        <p:nvSpPr>
          <p:cNvPr id="8" name="Marcador de pie de página 7">
            <a:extLst>
              <a:ext uri="{FF2B5EF4-FFF2-40B4-BE49-F238E27FC236}">
                <a16:creationId xmlns:a16="http://schemas.microsoft.com/office/drawing/2014/main" id="{6F55DD4B-BE41-53B1-EF9A-2E868A5E8F13}"/>
              </a:ext>
            </a:extLst>
          </p:cNvPr>
          <p:cNvSpPr>
            <a:spLocks noGrp="1"/>
          </p:cNvSpPr>
          <p:nvPr>
            <p:ph type="ftr" sz="quarter" idx="11"/>
          </p:nvPr>
        </p:nvSpPr>
        <p:spPr/>
        <p:txBody>
          <a:bodyPr/>
          <a:lstStyle/>
          <a:p>
            <a:endParaRPr lang="es-EC"/>
          </a:p>
        </p:txBody>
      </p:sp>
      <p:sp>
        <p:nvSpPr>
          <p:cNvPr id="9" name="Marcador de número de diapositiva 8">
            <a:extLst>
              <a:ext uri="{FF2B5EF4-FFF2-40B4-BE49-F238E27FC236}">
                <a16:creationId xmlns:a16="http://schemas.microsoft.com/office/drawing/2014/main" id="{CA0F1FD6-4278-2830-C165-0C4CFDCE9960}"/>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1743618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C2B2EFF-8DE5-2518-781F-B4260F931D60}"/>
              </a:ext>
            </a:extLst>
          </p:cNvPr>
          <p:cNvSpPr>
            <a:spLocks noGrp="1"/>
          </p:cNvSpPr>
          <p:nvPr>
            <p:ph type="title"/>
          </p:nvPr>
        </p:nvSpPr>
        <p:spPr/>
        <p:txBody>
          <a:bodyPr/>
          <a:lstStyle/>
          <a:p>
            <a:r>
              <a:rPr lang="es-ES"/>
              <a:t>Haga clic para modificar el estilo de título del patrón</a:t>
            </a:r>
            <a:endParaRPr lang="es-EC"/>
          </a:p>
        </p:txBody>
      </p:sp>
      <p:sp>
        <p:nvSpPr>
          <p:cNvPr id="3" name="Marcador de fecha 2">
            <a:extLst>
              <a:ext uri="{FF2B5EF4-FFF2-40B4-BE49-F238E27FC236}">
                <a16:creationId xmlns:a16="http://schemas.microsoft.com/office/drawing/2014/main" id="{3C585A29-4471-8962-A953-52636955B052}"/>
              </a:ext>
            </a:extLst>
          </p:cNvPr>
          <p:cNvSpPr>
            <a:spLocks noGrp="1"/>
          </p:cNvSpPr>
          <p:nvPr>
            <p:ph type="dt" sz="half" idx="10"/>
          </p:nvPr>
        </p:nvSpPr>
        <p:spPr/>
        <p:txBody>
          <a:bodyPr/>
          <a:lstStyle/>
          <a:p>
            <a:fld id="{EAC9580A-96E3-4720-B3A1-C6037A66C228}" type="datetimeFigureOut">
              <a:rPr lang="es-EC" smtClean="0"/>
              <a:t>17/8/2023</a:t>
            </a:fld>
            <a:endParaRPr lang="es-EC"/>
          </a:p>
        </p:txBody>
      </p:sp>
      <p:sp>
        <p:nvSpPr>
          <p:cNvPr id="4" name="Marcador de pie de página 3">
            <a:extLst>
              <a:ext uri="{FF2B5EF4-FFF2-40B4-BE49-F238E27FC236}">
                <a16:creationId xmlns:a16="http://schemas.microsoft.com/office/drawing/2014/main" id="{5E2AB068-3128-08DC-CEE2-8195C62A1F40}"/>
              </a:ext>
            </a:extLst>
          </p:cNvPr>
          <p:cNvSpPr>
            <a:spLocks noGrp="1"/>
          </p:cNvSpPr>
          <p:nvPr>
            <p:ph type="ftr" sz="quarter" idx="11"/>
          </p:nvPr>
        </p:nvSpPr>
        <p:spPr/>
        <p:txBody>
          <a:bodyPr/>
          <a:lstStyle/>
          <a:p>
            <a:endParaRPr lang="es-EC"/>
          </a:p>
        </p:txBody>
      </p:sp>
      <p:sp>
        <p:nvSpPr>
          <p:cNvPr id="5" name="Marcador de número de diapositiva 4">
            <a:extLst>
              <a:ext uri="{FF2B5EF4-FFF2-40B4-BE49-F238E27FC236}">
                <a16:creationId xmlns:a16="http://schemas.microsoft.com/office/drawing/2014/main" id="{45DAD2A4-0B31-B7F5-CFA2-8A0EDCAF2C53}"/>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22226246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B462329A-39B6-F045-74C0-92213F4846B3}"/>
              </a:ext>
            </a:extLst>
          </p:cNvPr>
          <p:cNvSpPr>
            <a:spLocks noGrp="1"/>
          </p:cNvSpPr>
          <p:nvPr>
            <p:ph type="dt" sz="half" idx="10"/>
          </p:nvPr>
        </p:nvSpPr>
        <p:spPr/>
        <p:txBody>
          <a:bodyPr/>
          <a:lstStyle/>
          <a:p>
            <a:fld id="{EAC9580A-96E3-4720-B3A1-C6037A66C228}" type="datetimeFigureOut">
              <a:rPr lang="es-EC" smtClean="0"/>
              <a:t>17/8/2023</a:t>
            </a:fld>
            <a:endParaRPr lang="es-EC"/>
          </a:p>
        </p:txBody>
      </p:sp>
      <p:sp>
        <p:nvSpPr>
          <p:cNvPr id="3" name="Marcador de pie de página 2">
            <a:extLst>
              <a:ext uri="{FF2B5EF4-FFF2-40B4-BE49-F238E27FC236}">
                <a16:creationId xmlns:a16="http://schemas.microsoft.com/office/drawing/2014/main" id="{B68E9E15-479E-8E17-5C28-02358E73B970}"/>
              </a:ext>
            </a:extLst>
          </p:cNvPr>
          <p:cNvSpPr>
            <a:spLocks noGrp="1"/>
          </p:cNvSpPr>
          <p:nvPr>
            <p:ph type="ftr" sz="quarter" idx="11"/>
          </p:nvPr>
        </p:nvSpPr>
        <p:spPr/>
        <p:txBody>
          <a:bodyPr/>
          <a:lstStyle/>
          <a:p>
            <a:endParaRPr lang="es-EC"/>
          </a:p>
        </p:txBody>
      </p:sp>
      <p:sp>
        <p:nvSpPr>
          <p:cNvPr id="4" name="Marcador de número de diapositiva 3">
            <a:extLst>
              <a:ext uri="{FF2B5EF4-FFF2-40B4-BE49-F238E27FC236}">
                <a16:creationId xmlns:a16="http://schemas.microsoft.com/office/drawing/2014/main" id="{C54CE9C3-50CB-B424-4427-BF8B33CCDDAA}"/>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237166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C2EC735-C782-2742-6EB7-5A72D51AF54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EC"/>
          </a:p>
        </p:txBody>
      </p:sp>
      <p:sp>
        <p:nvSpPr>
          <p:cNvPr id="3" name="Marcador de contenido 2">
            <a:extLst>
              <a:ext uri="{FF2B5EF4-FFF2-40B4-BE49-F238E27FC236}">
                <a16:creationId xmlns:a16="http://schemas.microsoft.com/office/drawing/2014/main" id="{FFEC62AE-B268-0D2B-F83B-58873633722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texto 3">
            <a:extLst>
              <a:ext uri="{FF2B5EF4-FFF2-40B4-BE49-F238E27FC236}">
                <a16:creationId xmlns:a16="http://schemas.microsoft.com/office/drawing/2014/main" id="{D430D489-D391-EC02-05FA-976038B2885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815AF6B-A83C-B89C-0315-3B7A3ED8FB10}"/>
              </a:ext>
            </a:extLst>
          </p:cNvPr>
          <p:cNvSpPr>
            <a:spLocks noGrp="1"/>
          </p:cNvSpPr>
          <p:nvPr>
            <p:ph type="dt" sz="half" idx="10"/>
          </p:nvPr>
        </p:nvSpPr>
        <p:spPr/>
        <p:txBody>
          <a:bodyPr/>
          <a:lstStyle/>
          <a:p>
            <a:fld id="{EAC9580A-96E3-4720-B3A1-C6037A66C228}" type="datetimeFigureOut">
              <a:rPr lang="es-EC" smtClean="0"/>
              <a:t>17/8/2023</a:t>
            </a:fld>
            <a:endParaRPr lang="es-EC"/>
          </a:p>
        </p:txBody>
      </p:sp>
      <p:sp>
        <p:nvSpPr>
          <p:cNvPr id="6" name="Marcador de pie de página 5">
            <a:extLst>
              <a:ext uri="{FF2B5EF4-FFF2-40B4-BE49-F238E27FC236}">
                <a16:creationId xmlns:a16="http://schemas.microsoft.com/office/drawing/2014/main" id="{76BBA8E8-3CFE-0B4D-29DC-BB3C28DD6FCE}"/>
              </a:ext>
            </a:extLst>
          </p:cNvPr>
          <p:cNvSpPr>
            <a:spLocks noGrp="1"/>
          </p:cNvSpPr>
          <p:nvPr>
            <p:ph type="ftr" sz="quarter" idx="11"/>
          </p:nvPr>
        </p:nvSpPr>
        <p:spPr/>
        <p:txBody>
          <a:bodyPr/>
          <a:lstStyle/>
          <a:p>
            <a:endParaRPr lang="es-EC"/>
          </a:p>
        </p:txBody>
      </p:sp>
      <p:sp>
        <p:nvSpPr>
          <p:cNvPr id="7" name="Marcador de número de diapositiva 6">
            <a:extLst>
              <a:ext uri="{FF2B5EF4-FFF2-40B4-BE49-F238E27FC236}">
                <a16:creationId xmlns:a16="http://schemas.microsoft.com/office/drawing/2014/main" id="{4B24566F-AAD2-EB0D-23A4-49E743282E19}"/>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11481745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001D6BF-39C9-06F7-4624-68838F2B863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EC"/>
          </a:p>
        </p:txBody>
      </p:sp>
      <p:sp>
        <p:nvSpPr>
          <p:cNvPr id="3" name="Marcador de posición de imagen 2">
            <a:extLst>
              <a:ext uri="{FF2B5EF4-FFF2-40B4-BE49-F238E27FC236}">
                <a16:creationId xmlns:a16="http://schemas.microsoft.com/office/drawing/2014/main" id="{AAA67086-8367-29B3-EA42-8597081298C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C"/>
          </a:p>
        </p:txBody>
      </p:sp>
      <p:sp>
        <p:nvSpPr>
          <p:cNvPr id="4" name="Marcador de texto 3">
            <a:extLst>
              <a:ext uri="{FF2B5EF4-FFF2-40B4-BE49-F238E27FC236}">
                <a16:creationId xmlns:a16="http://schemas.microsoft.com/office/drawing/2014/main" id="{E80169BE-F74F-C45B-1CE2-39F8E7E26AB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EDA9B500-60E0-41FB-BC25-DB39BBDADDB5}"/>
              </a:ext>
            </a:extLst>
          </p:cNvPr>
          <p:cNvSpPr>
            <a:spLocks noGrp="1"/>
          </p:cNvSpPr>
          <p:nvPr>
            <p:ph type="dt" sz="half" idx="10"/>
          </p:nvPr>
        </p:nvSpPr>
        <p:spPr/>
        <p:txBody>
          <a:bodyPr/>
          <a:lstStyle/>
          <a:p>
            <a:fld id="{EAC9580A-96E3-4720-B3A1-C6037A66C228}" type="datetimeFigureOut">
              <a:rPr lang="es-EC" smtClean="0"/>
              <a:t>17/8/2023</a:t>
            </a:fld>
            <a:endParaRPr lang="es-EC"/>
          </a:p>
        </p:txBody>
      </p:sp>
      <p:sp>
        <p:nvSpPr>
          <p:cNvPr id="6" name="Marcador de pie de página 5">
            <a:extLst>
              <a:ext uri="{FF2B5EF4-FFF2-40B4-BE49-F238E27FC236}">
                <a16:creationId xmlns:a16="http://schemas.microsoft.com/office/drawing/2014/main" id="{A6D3B122-01A6-697A-D687-2D845D62A319}"/>
              </a:ext>
            </a:extLst>
          </p:cNvPr>
          <p:cNvSpPr>
            <a:spLocks noGrp="1"/>
          </p:cNvSpPr>
          <p:nvPr>
            <p:ph type="ftr" sz="quarter" idx="11"/>
          </p:nvPr>
        </p:nvSpPr>
        <p:spPr/>
        <p:txBody>
          <a:bodyPr/>
          <a:lstStyle/>
          <a:p>
            <a:endParaRPr lang="es-EC"/>
          </a:p>
        </p:txBody>
      </p:sp>
      <p:sp>
        <p:nvSpPr>
          <p:cNvPr id="7" name="Marcador de número de diapositiva 6">
            <a:extLst>
              <a:ext uri="{FF2B5EF4-FFF2-40B4-BE49-F238E27FC236}">
                <a16:creationId xmlns:a16="http://schemas.microsoft.com/office/drawing/2014/main" id="{4B76DCF9-DEE6-07C4-BDA5-8BAC00C75F3B}"/>
              </a:ext>
            </a:extLst>
          </p:cNvPr>
          <p:cNvSpPr>
            <a:spLocks noGrp="1"/>
          </p:cNvSpPr>
          <p:nvPr>
            <p:ph type="sldNum" sz="quarter" idx="12"/>
          </p:nvPr>
        </p:nvSpPr>
        <p:spPr/>
        <p:txBody>
          <a:bodyPr/>
          <a:lstStyle/>
          <a:p>
            <a:fld id="{9C8D1C54-6A61-4A09-B29A-3B8D2A7BC786}" type="slidenum">
              <a:rPr lang="es-EC" smtClean="0"/>
              <a:t>‹Nº›</a:t>
            </a:fld>
            <a:endParaRPr lang="es-EC"/>
          </a:p>
        </p:txBody>
      </p:sp>
    </p:spTree>
    <p:extLst>
      <p:ext uri="{BB962C8B-B14F-4D97-AF65-F5344CB8AC3E}">
        <p14:creationId xmlns:p14="http://schemas.microsoft.com/office/powerpoint/2010/main" val="24801717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7097A0FC-4943-3B72-8343-3B40898D647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EC"/>
          </a:p>
        </p:txBody>
      </p:sp>
      <p:sp>
        <p:nvSpPr>
          <p:cNvPr id="3" name="Marcador de texto 2">
            <a:extLst>
              <a:ext uri="{FF2B5EF4-FFF2-40B4-BE49-F238E27FC236}">
                <a16:creationId xmlns:a16="http://schemas.microsoft.com/office/drawing/2014/main" id="{5187F185-A608-9573-8745-CC1544575D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4" name="Marcador de fecha 3">
            <a:extLst>
              <a:ext uri="{FF2B5EF4-FFF2-40B4-BE49-F238E27FC236}">
                <a16:creationId xmlns:a16="http://schemas.microsoft.com/office/drawing/2014/main" id="{656E003B-3856-3C6E-F48F-083380036F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C9580A-96E3-4720-B3A1-C6037A66C228}" type="datetimeFigureOut">
              <a:rPr lang="es-EC" smtClean="0"/>
              <a:t>17/8/2023</a:t>
            </a:fld>
            <a:endParaRPr lang="es-EC"/>
          </a:p>
        </p:txBody>
      </p:sp>
      <p:sp>
        <p:nvSpPr>
          <p:cNvPr id="5" name="Marcador de pie de página 4">
            <a:extLst>
              <a:ext uri="{FF2B5EF4-FFF2-40B4-BE49-F238E27FC236}">
                <a16:creationId xmlns:a16="http://schemas.microsoft.com/office/drawing/2014/main" id="{A75FABB6-C43F-9AFC-3BC6-F9DE8AAB67B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C"/>
          </a:p>
        </p:txBody>
      </p:sp>
      <p:sp>
        <p:nvSpPr>
          <p:cNvPr id="6" name="Marcador de número de diapositiva 5">
            <a:extLst>
              <a:ext uri="{FF2B5EF4-FFF2-40B4-BE49-F238E27FC236}">
                <a16:creationId xmlns:a16="http://schemas.microsoft.com/office/drawing/2014/main" id="{82C84E08-A39F-C895-5808-69802A358FE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8D1C54-6A61-4A09-B29A-3B8D2A7BC786}" type="slidenum">
              <a:rPr lang="es-EC" smtClean="0"/>
              <a:t>‹Nº›</a:t>
            </a:fld>
            <a:endParaRPr lang="es-EC"/>
          </a:p>
        </p:txBody>
      </p:sp>
    </p:spTree>
    <p:extLst>
      <p:ext uri="{BB962C8B-B14F-4D97-AF65-F5344CB8AC3E}">
        <p14:creationId xmlns:p14="http://schemas.microsoft.com/office/powerpoint/2010/main" val="39217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84021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Imagen que contiene Texto&#10;&#10;Descripción generada automáticamente">
            <a:extLst>
              <a:ext uri="{FF2B5EF4-FFF2-40B4-BE49-F238E27FC236}">
                <a16:creationId xmlns:a16="http://schemas.microsoft.com/office/drawing/2014/main" id="{B0C71058-2F3B-58A2-0BFD-624D268CD636}"/>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5" name="Título 1">
            <a:extLst>
              <a:ext uri="{FF2B5EF4-FFF2-40B4-BE49-F238E27FC236}">
                <a16:creationId xmlns:a16="http://schemas.microsoft.com/office/drawing/2014/main" id="{085E993A-554C-E84B-0C97-C2C71FED6354}"/>
              </a:ext>
            </a:extLst>
          </p:cNvPr>
          <p:cNvSpPr txBox="1">
            <a:spLocks/>
          </p:cNvSpPr>
          <p:nvPr/>
        </p:nvSpPr>
        <p:spPr>
          <a:xfrm>
            <a:off x="1443359" y="1726637"/>
            <a:ext cx="8916881" cy="66278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es-419" sz="3200" b="1" dirty="0">
                <a:solidFill>
                  <a:srgbClr val="223F86"/>
                </a:solidFill>
                <a:latin typeface="Montserrat ExtraBold" pitchFamily="2" charset="77"/>
                <a:ea typeface="HGSMinchoE" panose="02020900000000000000" pitchFamily="18" charset="-128"/>
              </a:rPr>
              <a:t>Reporte de avances para cumplimiento de recomendaciones de auditoria financiera al 31 de diciembre de 2022 de la EMGDT, en apego a la Resolución adoptada en el Directorio del 25 de julio de 2023.</a:t>
            </a:r>
            <a:endParaRPr lang="es-EC" sz="3200" b="1" dirty="0">
              <a:solidFill>
                <a:srgbClr val="223F86"/>
              </a:solidFill>
              <a:latin typeface="Montserrat ExtraBold" pitchFamily="2" charset="77"/>
              <a:ea typeface="HGSMinchoE" panose="02020900000000000000" pitchFamily="18" charset="-128"/>
            </a:endParaRPr>
          </a:p>
        </p:txBody>
      </p:sp>
    </p:spTree>
    <p:extLst>
      <p:ext uri="{BB962C8B-B14F-4D97-AF65-F5344CB8AC3E}">
        <p14:creationId xmlns:p14="http://schemas.microsoft.com/office/powerpoint/2010/main" val="41531729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n 12" descr="Imagen que contiene Forma&#10;&#10;Descripción generada automáticamente">
            <a:extLst>
              <a:ext uri="{FF2B5EF4-FFF2-40B4-BE49-F238E27FC236}">
                <a16:creationId xmlns:a16="http://schemas.microsoft.com/office/drawing/2014/main" id="{442CC3A6-9E7B-D6BD-2ED0-6D2506F3B181}"/>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sp>
        <p:nvSpPr>
          <p:cNvPr id="2" name="CuadroTexto 1">
            <a:extLst>
              <a:ext uri="{FF2B5EF4-FFF2-40B4-BE49-F238E27FC236}">
                <a16:creationId xmlns:a16="http://schemas.microsoft.com/office/drawing/2014/main" id="{BECA119A-FFBF-E9FE-7157-E1CEF8977F1F}"/>
              </a:ext>
            </a:extLst>
          </p:cNvPr>
          <p:cNvSpPr txBox="1"/>
          <p:nvPr/>
        </p:nvSpPr>
        <p:spPr>
          <a:xfrm>
            <a:off x="769510" y="1280446"/>
            <a:ext cx="10487770" cy="3416320"/>
          </a:xfrm>
          <a:prstGeom prst="rect">
            <a:avLst/>
          </a:prstGeom>
          <a:solidFill>
            <a:schemeClr val="bg1">
              <a:lumMod val="95000"/>
            </a:schemeClr>
          </a:solidFill>
        </p:spPr>
        <p:txBody>
          <a:bodyPr wrap="square">
            <a:spAutoFit/>
          </a:bodyPr>
          <a:lstStyle/>
          <a:p>
            <a:pPr algn="just"/>
            <a:r>
              <a:rPr lang="es-419" b="1" dirty="0">
                <a:latin typeface="Calibri" panose="020F0502020204030204" pitchFamily="34" charset="0"/>
                <a:cs typeface="Calibri" panose="020F0502020204030204" pitchFamily="34" charset="0"/>
              </a:rPr>
              <a:t>Antecedentes:</a:t>
            </a:r>
          </a:p>
          <a:p>
            <a:pPr algn="just"/>
            <a:endParaRPr lang="es-419" b="1" dirty="0">
              <a:latin typeface="+mj-lt"/>
            </a:endParaRPr>
          </a:p>
          <a:p>
            <a:pPr algn="just"/>
            <a:r>
              <a:rPr lang="es-EC" sz="1800" dirty="0">
                <a:effectLst/>
                <a:latin typeface="Calibri" panose="020F0502020204030204" pitchFamily="34" charset="0"/>
                <a:ea typeface="Calibri" panose="020F0502020204030204" pitchFamily="34" charset="0"/>
                <a:cs typeface="Calibri" panose="020F0502020204030204" pitchFamily="34" charset="0"/>
              </a:rPr>
              <a:t>En reunión de Directorio de la Empresa Pública Metropolitana de Gestión de Destino Turístico – Quito Turismo; a los 25 días del mes de julio de 2023, se reúnen los miembros del Directorio y entre los puntos revisados se encuentra: </a:t>
            </a:r>
            <a:endParaRPr lang="es-EC"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es-EC" sz="1800" dirty="0">
                <a:effectLst/>
                <a:latin typeface="Calibri" panose="020F0502020204030204" pitchFamily="34" charset="0"/>
                <a:ea typeface="Calibri" panose="020F0502020204030204" pitchFamily="34" charset="0"/>
                <a:cs typeface="Calibri" panose="020F0502020204030204" pitchFamily="34" charset="0"/>
              </a:rPr>
              <a:t> </a:t>
            </a:r>
            <a:endParaRPr lang="es-EC"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es-EC" sz="1800" dirty="0">
                <a:effectLst/>
                <a:latin typeface="Calibri" panose="020F0502020204030204" pitchFamily="34" charset="0"/>
                <a:ea typeface="Calibri" panose="020F0502020204030204" pitchFamily="34" charset="0"/>
                <a:cs typeface="Calibri" panose="020F0502020204030204" pitchFamily="34" charset="0"/>
              </a:rPr>
              <a:t>PUNTO 3.- Conocimiento del Informe de auditoría de estados financieros a diciembre 2022.</a:t>
            </a:r>
            <a:endParaRPr lang="es-EC"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es-EC" sz="1800" dirty="0">
                <a:effectLst/>
                <a:latin typeface="Calibri" panose="020F0502020204030204" pitchFamily="34" charset="0"/>
                <a:ea typeface="Calibri" panose="020F0502020204030204" pitchFamily="34" charset="0"/>
                <a:cs typeface="Calibri" panose="020F0502020204030204" pitchFamily="34" charset="0"/>
              </a:rPr>
              <a:t> </a:t>
            </a:r>
            <a:endParaRPr lang="es-EC"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es-EC" sz="1800" dirty="0">
                <a:effectLst/>
                <a:latin typeface="Calibri" panose="020F0502020204030204" pitchFamily="34" charset="0"/>
                <a:ea typeface="Calibri" panose="020F0502020204030204" pitchFamily="34" charset="0"/>
                <a:cs typeface="Calibri" panose="020F0502020204030204" pitchFamily="34" charset="0"/>
              </a:rPr>
              <a:t>Sesión en la que se dio por conocido los resultados de las Auditorías a los Estados Financieros y desde la Presidencia del Directorio se solicita que en la próxima sesión se presente por parte de Quito Turismo un reporte de los avances para el cumplimiento de las recomendaciones referentes a la “</a:t>
            </a:r>
            <a:r>
              <a:rPr lang="es-EC" sz="1800" dirty="0">
                <a:effectLst/>
                <a:latin typeface="Calibri" panose="020F0502020204030204" pitchFamily="34" charset="0"/>
                <a:ea typeface="Calibri" panose="020F0502020204030204" pitchFamily="34" charset="0"/>
              </a:rPr>
              <a:t>Revalorización de Bienes Propiedad Planta y Equipo”.</a:t>
            </a:r>
            <a:endParaRPr lang="es-EC"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831748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n 12" descr="Imagen que contiene Forma&#10;&#10;Descripción generada automáticamente">
            <a:extLst>
              <a:ext uri="{FF2B5EF4-FFF2-40B4-BE49-F238E27FC236}">
                <a16:creationId xmlns:a16="http://schemas.microsoft.com/office/drawing/2014/main" id="{442CC3A6-9E7B-D6BD-2ED0-6D2506F3B181}"/>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2467" y="0"/>
            <a:ext cx="12187065" cy="6858000"/>
          </a:xfrm>
          <a:prstGeom prst="rect">
            <a:avLst/>
          </a:prstGeom>
        </p:spPr>
      </p:pic>
      <p:graphicFrame>
        <p:nvGraphicFramePr>
          <p:cNvPr id="9" name="Tabla 8">
            <a:extLst>
              <a:ext uri="{FF2B5EF4-FFF2-40B4-BE49-F238E27FC236}">
                <a16:creationId xmlns:a16="http://schemas.microsoft.com/office/drawing/2014/main" id="{44226D34-4F78-B857-B3CB-9E5A796FCF3F}"/>
              </a:ext>
            </a:extLst>
          </p:cNvPr>
          <p:cNvGraphicFramePr>
            <a:graphicFrameLocks noGrp="1"/>
          </p:cNvGraphicFramePr>
          <p:nvPr>
            <p:extLst>
              <p:ext uri="{D42A27DB-BD31-4B8C-83A1-F6EECF244321}">
                <p14:modId xmlns:p14="http://schemas.microsoft.com/office/powerpoint/2010/main" val="1091001308"/>
              </p:ext>
            </p:extLst>
          </p:nvPr>
        </p:nvGraphicFramePr>
        <p:xfrm>
          <a:off x="487680" y="230505"/>
          <a:ext cx="11379201" cy="5028123"/>
        </p:xfrm>
        <a:graphic>
          <a:graphicData uri="http://schemas.openxmlformats.org/drawingml/2006/table">
            <a:tbl>
              <a:tblPr firstRow="1" bandRow="1"/>
              <a:tblGrid>
                <a:gridCol w="2896815">
                  <a:extLst>
                    <a:ext uri="{9D8B030D-6E8A-4147-A177-3AD203B41FA5}">
                      <a16:colId xmlns:a16="http://schemas.microsoft.com/office/drawing/2014/main" val="600900612"/>
                    </a:ext>
                  </a:extLst>
                </a:gridCol>
                <a:gridCol w="3472977">
                  <a:extLst>
                    <a:ext uri="{9D8B030D-6E8A-4147-A177-3AD203B41FA5}">
                      <a16:colId xmlns:a16="http://schemas.microsoft.com/office/drawing/2014/main" val="2013407984"/>
                    </a:ext>
                  </a:extLst>
                </a:gridCol>
                <a:gridCol w="1456409">
                  <a:extLst>
                    <a:ext uri="{9D8B030D-6E8A-4147-A177-3AD203B41FA5}">
                      <a16:colId xmlns:a16="http://schemas.microsoft.com/office/drawing/2014/main" val="3779216208"/>
                    </a:ext>
                  </a:extLst>
                </a:gridCol>
                <a:gridCol w="2096591">
                  <a:extLst>
                    <a:ext uri="{9D8B030D-6E8A-4147-A177-3AD203B41FA5}">
                      <a16:colId xmlns:a16="http://schemas.microsoft.com/office/drawing/2014/main" val="740348930"/>
                    </a:ext>
                  </a:extLst>
                </a:gridCol>
                <a:gridCol w="1456409">
                  <a:extLst>
                    <a:ext uri="{9D8B030D-6E8A-4147-A177-3AD203B41FA5}">
                      <a16:colId xmlns:a16="http://schemas.microsoft.com/office/drawing/2014/main" val="2177507880"/>
                    </a:ext>
                  </a:extLst>
                </a:gridCol>
              </a:tblGrid>
              <a:tr h="308947">
                <a:tc gridSpan="5">
                  <a:txBody>
                    <a:bodyPr/>
                    <a:lstStyle/>
                    <a:p>
                      <a:pPr algn="ctr" rtl="0" fontAlgn="ctr"/>
                      <a:r>
                        <a:rPr lang="es-MX" sz="1000" b="1" i="0" u="none" strike="noStrike" dirty="0">
                          <a:solidFill>
                            <a:srgbClr val="000000"/>
                          </a:solidFill>
                          <a:effectLst/>
                          <a:latin typeface="Calibri" panose="020F0502020204030204" pitchFamily="34" charset="0"/>
                        </a:rPr>
                        <a:t>REPORTE AVANCES CUMPLIMIENTO DE RECOMENDACIONES AUDITORÍA A LOS ESTADOS FINANCIEROS DE LA EPMGDT, POR EL EJERCICIO TERMINADO AL 31 DE DICIEMBRE DE 2022</a:t>
                      </a:r>
                    </a:p>
                  </a:txBody>
                  <a:tcPr marL="4792" marR="4792" marT="4792"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9050" cap="flat" cmpd="sng" algn="ctr">
                      <a:solidFill>
                        <a:srgbClr val="A5A5A5"/>
                      </a:solidFill>
                      <a:prstDash val="solid"/>
                      <a:round/>
                      <a:headEnd type="none" w="med" len="med"/>
                      <a:tailEnd type="none" w="med" len="med"/>
                    </a:lnB>
                    <a:solidFill>
                      <a:srgbClr val="B4C7E7"/>
                    </a:solidFill>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extLst>
                  <a:ext uri="{0D108BD9-81ED-4DB2-BD59-A6C34878D82A}">
                    <a16:rowId xmlns:a16="http://schemas.microsoft.com/office/drawing/2014/main" val="806986297"/>
                  </a:ext>
                </a:extLst>
              </a:tr>
              <a:tr h="259021">
                <a:tc>
                  <a:txBody>
                    <a:bodyPr/>
                    <a:lstStyle/>
                    <a:p>
                      <a:pPr algn="ctr" rtl="0" fontAlgn="ctr"/>
                      <a:r>
                        <a:rPr lang="es-MX" sz="900" b="1" i="0" u="none" strike="noStrike">
                          <a:solidFill>
                            <a:srgbClr val="000000"/>
                          </a:solidFill>
                          <a:effectLst/>
                          <a:latin typeface="Calibri" panose="020F0502020204030204" pitchFamily="34" charset="0"/>
                        </a:rPr>
                        <a:t>RECOMENDACIONES Y/O DICTÁMENES EMANADOS</a:t>
                      </a:r>
                    </a:p>
                  </a:txBody>
                  <a:tcPr marL="4792" marR="4792" marT="4792"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905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B4C7E7"/>
                    </a:solidFill>
                  </a:tcPr>
                </a:tc>
                <a:tc>
                  <a:txBody>
                    <a:bodyPr/>
                    <a:lstStyle/>
                    <a:p>
                      <a:pPr algn="ctr" rtl="0" fontAlgn="ctr"/>
                      <a:r>
                        <a:rPr lang="es-EC" sz="900" b="1" i="0" u="none" strike="noStrike" dirty="0">
                          <a:solidFill>
                            <a:srgbClr val="000000"/>
                          </a:solidFill>
                          <a:effectLst/>
                          <a:latin typeface="Calibri" panose="020F0502020204030204" pitchFamily="34" charset="0"/>
                        </a:rPr>
                        <a:t>FASE PREPARATORIA</a:t>
                      </a:r>
                    </a:p>
                  </a:txBody>
                  <a:tcPr marL="4792" marR="4792" marT="4792"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905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FCE4D6"/>
                    </a:solidFill>
                  </a:tcPr>
                </a:tc>
                <a:tc>
                  <a:txBody>
                    <a:bodyPr/>
                    <a:lstStyle/>
                    <a:p>
                      <a:pPr algn="ctr" rtl="0" fontAlgn="ctr"/>
                      <a:r>
                        <a:rPr lang="es-EC" sz="900" b="1" i="0" u="none" strike="noStrike">
                          <a:solidFill>
                            <a:srgbClr val="000000"/>
                          </a:solidFill>
                          <a:effectLst/>
                          <a:latin typeface="Calibri" panose="020F0502020204030204" pitchFamily="34" charset="0"/>
                        </a:rPr>
                        <a:t>% CUMPLIMIENTO </a:t>
                      </a:r>
                    </a:p>
                  </a:txBody>
                  <a:tcPr marL="4792" marR="4792" marT="4792"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905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FCE4D6"/>
                    </a:solidFill>
                  </a:tcPr>
                </a:tc>
                <a:tc>
                  <a:txBody>
                    <a:bodyPr/>
                    <a:lstStyle/>
                    <a:p>
                      <a:pPr algn="ctr" rtl="0" fontAlgn="ctr"/>
                      <a:r>
                        <a:rPr lang="es-EC" sz="900" b="1" i="0" u="none" strike="noStrike">
                          <a:solidFill>
                            <a:srgbClr val="000000"/>
                          </a:solidFill>
                          <a:effectLst/>
                          <a:latin typeface="Calibri" panose="020F0502020204030204" pitchFamily="34" charset="0"/>
                        </a:rPr>
                        <a:t>FASE PRECONTRACTUAL</a:t>
                      </a:r>
                    </a:p>
                  </a:txBody>
                  <a:tcPr marL="4792" marR="4792" marT="4792"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905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C6E0B4"/>
                    </a:solidFill>
                  </a:tcPr>
                </a:tc>
                <a:tc>
                  <a:txBody>
                    <a:bodyPr/>
                    <a:lstStyle/>
                    <a:p>
                      <a:pPr algn="ctr" rtl="0" fontAlgn="ctr"/>
                      <a:r>
                        <a:rPr lang="es-EC" sz="900" b="1" i="0" u="none" strike="noStrike">
                          <a:solidFill>
                            <a:srgbClr val="000000"/>
                          </a:solidFill>
                          <a:effectLst/>
                          <a:latin typeface="Calibri" panose="020F0502020204030204" pitchFamily="34" charset="0"/>
                        </a:rPr>
                        <a:t>% CUMPLIMIENTO </a:t>
                      </a:r>
                    </a:p>
                  </a:txBody>
                  <a:tcPr marL="4792" marR="4792" marT="4792"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905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C6E0B4"/>
                    </a:solidFill>
                  </a:tcPr>
                </a:tc>
                <a:extLst>
                  <a:ext uri="{0D108BD9-81ED-4DB2-BD59-A6C34878D82A}">
                    <a16:rowId xmlns:a16="http://schemas.microsoft.com/office/drawing/2014/main" val="750837059"/>
                  </a:ext>
                </a:extLst>
              </a:tr>
              <a:tr h="140770">
                <a:tc>
                  <a:txBody>
                    <a:bodyPr/>
                    <a:lstStyle/>
                    <a:p>
                      <a:pPr algn="l" rtl="0" fontAlgn="ctr"/>
                      <a:r>
                        <a:rPr lang="es-EC" sz="900" b="1" i="0" u="none" strike="noStrike">
                          <a:solidFill>
                            <a:srgbClr val="000000"/>
                          </a:solidFill>
                          <a:effectLst/>
                          <a:latin typeface="Calibri" panose="020F0502020204030204" pitchFamily="34" charset="0"/>
                        </a:rPr>
                        <a:t>Al Gerente General</a:t>
                      </a:r>
                    </a:p>
                  </a:txBody>
                  <a:tcPr marL="57507" marR="4792" marT="4792"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a:noFill/>
                    </a:lnB>
                    <a:solidFill>
                      <a:srgbClr val="F2F2F2"/>
                    </a:solidFill>
                  </a:tcPr>
                </a:tc>
                <a:tc rowSpan="10">
                  <a:txBody>
                    <a:bodyPr/>
                    <a:lstStyle/>
                    <a:p>
                      <a:pPr algn="ctr" rtl="0" fontAlgn="ctr"/>
                      <a:r>
                        <a:rPr lang="es-MX" sz="900" b="0" i="0" u="none" strike="noStrike" dirty="0">
                          <a:solidFill>
                            <a:srgbClr val="000000"/>
                          </a:solidFill>
                          <a:effectLst/>
                          <a:latin typeface="Calibri" panose="020F0502020204030204" pitchFamily="34" charset="0"/>
                        </a:rPr>
                        <a:t>Al 06 de agosto de 2023 el área Administrativa bajo la supervisión de la Gerencia Financiera Administrativa culmina la fase preparatoria del proceso denominado: </a:t>
                      </a:r>
                      <a:r>
                        <a:rPr lang="es-MX" sz="900" b="1" i="1" u="none" strike="noStrike" dirty="0">
                          <a:solidFill>
                            <a:srgbClr val="000000"/>
                          </a:solidFill>
                          <a:effectLst/>
                          <a:latin typeface="Calibri" panose="020F0502020204030204" pitchFamily="34" charset="0"/>
                        </a:rPr>
                        <a:t>Levantamiento de inventarios y revalorización de bienes Propiedad Planta y Equipos de la Empresa Pública Metropolitana de Gestión de Destino Turístico.                                                                    </a:t>
                      </a:r>
                    </a:p>
                    <a:p>
                      <a:pPr algn="ctr" rtl="0" fontAlgn="ctr"/>
                      <a:endParaRPr lang="es-MX" sz="900" b="1" i="1" u="none" strike="noStrike" dirty="0">
                        <a:solidFill>
                          <a:srgbClr val="000000"/>
                        </a:solidFill>
                        <a:effectLst/>
                        <a:latin typeface="Calibri" panose="020F0502020204030204" pitchFamily="34" charset="0"/>
                      </a:endParaRPr>
                    </a:p>
                    <a:p>
                      <a:pPr algn="ctr" rtl="0" fontAlgn="ctr"/>
                      <a:r>
                        <a:rPr lang="es-MX" sz="900" b="0" i="0" u="none" strike="noStrike" dirty="0">
                          <a:solidFill>
                            <a:srgbClr val="000000"/>
                          </a:solidFill>
                          <a:effectLst/>
                          <a:latin typeface="Calibri" panose="020F0502020204030204" pitchFamily="34" charset="0"/>
                        </a:rPr>
                        <a:t>(Documentos verificables:                                                                                      1. Memorando No. EPMGDT-GFA-2023-1313, con solicitud de aprobación de informe de justificación de la necesidad.                                                               2. Memorando No. epmgdt-gfa-2023-1361, solicitud de publicación de necesidad en la herramienta del Portal de Compras Públicas.                          3. Memorando No. EPMGDT-JCP-2023-0030, confirmación de publicación con No. NC-1768154420001-2023-00013.                                                               4. Memorando No. EPMGDT-GFA-2023-1424, nueva solicitud de publicación.                                                                                                                5. Memorando No. EPMGDT-JCP-2023-1438, confirmación de segunda publicación con No. NC-1768154420001-2023-00016.                                      6. Memorando No. EPMGDT-GFA-2023-1500, solitud de tercera publicación por haberse receptado dos ofertas.                                                    7. Memorando No. EPMGDT-GFA-2023-1506, confirmación publicación de necesidad No.  NC-1768154420001-2023-00017.                                                      8. Memorando No. EPMGDT-GFA-2023-1632, se realiza la solicitud de certificación PAC No. JCP-CPACCE-2023-024.                                                                  9. Memorando EPMGDT-GFA-2023-1634, requerimiento de certificación presupuestaria.                                                                                                        10. Memorando No. EPMGDT-GFA-2023-1641, emisión de disponibilidad presupuestaria).                                                                                            </a:t>
                      </a:r>
                    </a:p>
                  </a:txBody>
                  <a:tcPr marL="4792" marR="4792" marT="4792"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FCE4D6"/>
                    </a:solidFill>
                  </a:tcPr>
                </a:tc>
                <a:tc rowSpan="10">
                  <a:txBody>
                    <a:bodyPr/>
                    <a:lstStyle/>
                    <a:p>
                      <a:pPr algn="ctr" rtl="0" fontAlgn="ctr"/>
                      <a:r>
                        <a:rPr lang="es-EC" sz="900" b="0" i="0" u="none" strike="noStrike" dirty="0">
                          <a:solidFill>
                            <a:srgbClr val="000000"/>
                          </a:solidFill>
                          <a:effectLst/>
                          <a:latin typeface="Calibri" panose="020F0502020204030204" pitchFamily="34" charset="0"/>
                        </a:rPr>
                        <a:t>100%</a:t>
                      </a:r>
                    </a:p>
                  </a:txBody>
                  <a:tcPr marL="4792" marR="4792" marT="4792"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FCE4D6"/>
                    </a:solidFill>
                  </a:tcPr>
                </a:tc>
                <a:tc rowSpan="10">
                  <a:txBody>
                    <a:bodyPr/>
                    <a:lstStyle/>
                    <a:p>
                      <a:pPr algn="ctr" rtl="0" fontAlgn="ctr"/>
                      <a:r>
                        <a:rPr lang="es-MX" sz="900" b="0" i="0" u="none" strike="noStrike" dirty="0">
                          <a:solidFill>
                            <a:srgbClr val="000000"/>
                          </a:solidFill>
                          <a:effectLst/>
                          <a:latin typeface="Calibri" panose="020F0502020204030204" pitchFamily="34" charset="0"/>
                        </a:rPr>
                        <a:t>Al 17 de agosto de 2023, </a:t>
                      </a:r>
                    </a:p>
                    <a:p>
                      <a:pPr algn="ctr" rtl="0" fontAlgn="ctr"/>
                      <a:r>
                        <a:rPr lang="es-MX" sz="900" b="0" i="0" u="none" strike="noStrike" dirty="0">
                          <a:solidFill>
                            <a:srgbClr val="000000"/>
                          </a:solidFill>
                          <a:effectLst/>
                          <a:latin typeface="Calibri" panose="020F0502020204030204" pitchFamily="34" charset="0"/>
                        </a:rPr>
                        <a:t>fecha de la emisión de reporte, en el Portal de Compras Públicas el proceso de contratación signado No. CDC-EPMGDT-03-2023, ha cumplido las actividades de Publicación, Preguntas, Respuestas, Recepción de Ofertas, Apertura de ofertas, Inicio de evaluación de ofertas y Negociación. La fecha estimada de adjudicación es el 21 de agosto de 2023. </a:t>
                      </a:r>
                    </a:p>
                    <a:p>
                      <a:pPr algn="ctr" rtl="0" fontAlgn="ctr"/>
                      <a:r>
                        <a:rPr lang="es-MX" sz="900" b="0" i="0" u="none" strike="noStrike" dirty="0">
                          <a:solidFill>
                            <a:srgbClr val="000000"/>
                          </a:solidFill>
                          <a:effectLst/>
                          <a:latin typeface="Calibri" panose="020F0502020204030204" pitchFamily="34" charset="0"/>
                        </a:rPr>
                        <a:t> </a:t>
                      </a:r>
                    </a:p>
                    <a:p>
                      <a:pPr algn="ctr" rtl="0" fontAlgn="ctr"/>
                      <a:r>
                        <a:rPr lang="es-MX" sz="900" b="0" i="0" u="none" strike="noStrike" dirty="0">
                          <a:solidFill>
                            <a:srgbClr val="000000"/>
                          </a:solidFill>
                          <a:effectLst/>
                          <a:latin typeface="Calibri" panose="020F0502020204030204" pitchFamily="34" charset="0"/>
                        </a:rPr>
                        <a:t>(Documentos verificables:                            Acta de Preguntas y respuestas, Acta de apertura de oferta, Acta de Calificación y  Acta de Negociación </a:t>
                      </a:r>
                    </a:p>
                    <a:p>
                      <a:pPr algn="ctr" rtl="0" fontAlgn="ctr"/>
                      <a:r>
                        <a:rPr lang="es-MX" sz="900" b="0" i="0" u="none" strike="noStrike" dirty="0">
                          <a:solidFill>
                            <a:srgbClr val="000000"/>
                          </a:solidFill>
                          <a:effectLst/>
                          <a:latin typeface="Calibri" panose="020F0502020204030204" pitchFamily="34" charset="0"/>
                        </a:rPr>
                        <a:t>- Link https://www.compraspublicas.gob.ec/ProcesoContratacion/compras/PC/informacionProcesoContratacion2.cpe?idSoliCompra=CXIWzvBDgRYJs2x9CzR1RhLehAWJN__I1vANIUEIqY4,) </a:t>
                      </a:r>
                    </a:p>
                  </a:txBody>
                  <a:tcPr marL="4792" marR="4792" marT="4792"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C6E0B4"/>
                    </a:solidFill>
                  </a:tcPr>
                </a:tc>
                <a:tc rowSpan="10">
                  <a:txBody>
                    <a:bodyPr/>
                    <a:lstStyle/>
                    <a:p>
                      <a:pPr algn="ctr" rtl="0" fontAlgn="ctr"/>
                      <a:r>
                        <a:rPr lang="es-EC" sz="900" b="0" i="0" u="none" strike="noStrike">
                          <a:solidFill>
                            <a:srgbClr val="000000"/>
                          </a:solidFill>
                          <a:effectLst/>
                          <a:latin typeface="Calibri" panose="020F0502020204030204" pitchFamily="34" charset="0"/>
                        </a:rPr>
                        <a:t>70%</a:t>
                      </a:r>
                    </a:p>
                  </a:txBody>
                  <a:tcPr marL="4792" marR="4792" marT="4792"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w="12700" cap="flat" cmpd="sng" algn="ctr">
                      <a:solidFill>
                        <a:srgbClr val="A5A5A5"/>
                      </a:solidFill>
                      <a:prstDash val="solid"/>
                      <a:round/>
                      <a:headEnd type="none" w="med" len="med"/>
                      <a:tailEnd type="none" w="med" len="med"/>
                    </a:lnB>
                    <a:solidFill>
                      <a:srgbClr val="C6E0B4"/>
                    </a:solidFill>
                  </a:tcPr>
                </a:tc>
                <a:extLst>
                  <a:ext uri="{0D108BD9-81ED-4DB2-BD59-A6C34878D82A}">
                    <a16:rowId xmlns:a16="http://schemas.microsoft.com/office/drawing/2014/main" val="468115645"/>
                  </a:ext>
                </a:extLst>
              </a:tr>
              <a:tr h="501852">
                <a:tc>
                  <a:txBody>
                    <a:bodyPr/>
                    <a:lstStyle/>
                    <a:p>
                      <a:pPr algn="l" rtl="0" fontAlgn="ctr"/>
                      <a:r>
                        <a:rPr lang="es-MX" sz="900" b="0" i="0" u="none" strike="noStrike" dirty="0">
                          <a:solidFill>
                            <a:srgbClr val="000000"/>
                          </a:solidFill>
                          <a:effectLst/>
                          <a:latin typeface="Calibri" panose="020F0502020204030204" pitchFamily="34" charset="0"/>
                        </a:rPr>
                        <a:t>1. Observará, vigilará y dispondrá el cumplimiento de las Recomendaciones que constan en los informes de auditoría y exámenes especiales.</a:t>
                      </a:r>
                    </a:p>
                  </a:txBody>
                  <a:tcPr marL="57507" marR="4792" marT="4792"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a:noFill/>
                    </a:lnT>
                    <a:lnB w="12700" cap="flat" cmpd="sng" algn="ctr">
                      <a:solidFill>
                        <a:srgbClr val="A5A5A5"/>
                      </a:solidFill>
                      <a:prstDash val="solid"/>
                      <a:round/>
                      <a:headEnd type="none" w="med" len="med"/>
                      <a:tailEnd type="none" w="med" len="med"/>
                    </a:lnB>
                    <a:solidFill>
                      <a:srgbClr val="F2F2F2"/>
                    </a:solidFill>
                  </a:tcPr>
                </a:tc>
                <a:tc vMerge="1">
                  <a:txBody>
                    <a:bodyPr/>
                    <a:lstStyle/>
                    <a:p>
                      <a:endParaRPr lang="es-EC"/>
                    </a:p>
                  </a:txBody>
                  <a:tcPr/>
                </a:tc>
                <a:tc vMerge="1">
                  <a:txBody>
                    <a:bodyPr/>
                    <a:lstStyle/>
                    <a:p>
                      <a:endParaRPr lang="es-EC"/>
                    </a:p>
                  </a:txBody>
                  <a:tcPr/>
                </a:tc>
                <a:tc vMerge="1">
                  <a:txBody>
                    <a:bodyPr/>
                    <a:lstStyle/>
                    <a:p>
                      <a:endParaRPr lang="es-EC"/>
                    </a:p>
                  </a:txBody>
                  <a:tcPr/>
                </a:tc>
                <a:tc vMerge="1">
                  <a:txBody>
                    <a:bodyPr/>
                    <a:lstStyle/>
                    <a:p>
                      <a:endParaRPr lang="es-EC"/>
                    </a:p>
                  </a:txBody>
                  <a:tcPr/>
                </a:tc>
                <a:extLst>
                  <a:ext uri="{0D108BD9-81ED-4DB2-BD59-A6C34878D82A}">
                    <a16:rowId xmlns:a16="http://schemas.microsoft.com/office/drawing/2014/main" val="2611972178"/>
                  </a:ext>
                </a:extLst>
              </a:tr>
              <a:tr h="140770">
                <a:tc>
                  <a:txBody>
                    <a:bodyPr/>
                    <a:lstStyle/>
                    <a:p>
                      <a:pPr algn="l" rtl="0" fontAlgn="ctr"/>
                      <a:r>
                        <a:rPr lang="es-EC" sz="900" b="1" i="0" u="none" strike="noStrike">
                          <a:solidFill>
                            <a:srgbClr val="000000"/>
                          </a:solidFill>
                          <a:effectLst/>
                          <a:latin typeface="Calibri" panose="020F0502020204030204" pitchFamily="34" charset="0"/>
                        </a:rPr>
                        <a:t>Al Gerente Financiero Administrativo</a:t>
                      </a:r>
                    </a:p>
                  </a:txBody>
                  <a:tcPr marL="57507" marR="4792" marT="4792"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a:noFill/>
                    </a:lnB>
                    <a:solidFill>
                      <a:srgbClr val="F2F2F2"/>
                    </a:solidFill>
                  </a:tcPr>
                </a:tc>
                <a:tc vMerge="1">
                  <a:txBody>
                    <a:bodyPr/>
                    <a:lstStyle/>
                    <a:p>
                      <a:endParaRPr lang="es-EC"/>
                    </a:p>
                  </a:txBody>
                  <a:tcPr/>
                </a:tc>
                <a:tc vMerge="1">
                  <a:txBody>
                    <a:bodyPr/>
                    <a:lstStyle/>
                    <a:p>
                      <a:endParaRPr lang="es-EC"/>
                    </a:p>
                  </a:txBody>
                  <a:tcPr/>
                </a:tc>
                <a:tc vMerge="1">
                  <a:txBody>
                    <a:bodyPr/>
                    <a:lstStyle/>
                    <a:p>
                      <a:endParaRPr lang="es-EC"/>
                    </a:p>
                  </a:txBody>
                  <a:tcPr/>
                </a:tc>
                <a:tc vMerge="1">
                  <a:txBody>
                    <a:bodyPr/>
                    <a:lstStyle/>
                    <a:p>
                      <a:endParaRPr lang="es-EC"/>
                    </a:p>
                  </a:txBody>
                  <a:tcPr/>
                </a:tc>
                <a:extLst>
                  <a:ext uri="{0D108BD9-81ED-4DB2-BD59-A6C34878D82A}">
                    <a16:rowId xmlns:a16="http://schemas.microsoft.com/office/drawing/2014/main" val="7440851"/>
                  </a:ext>
                </a:extLst>
              </a:tr>
              <a:tr h="874193">
                <a:tc>
                  <a:txBody>
                    <a:bodyPr/>
                    <a:lstStyle/>
                    <a:p>
                      <a:pPr algn="l" rtl="0" fontAlgn="ctr"/>
                      <a:r>
                        <a:rPr lang="es-MX" sz="900" b="0" i="0" u="none" strike="noStrike" dirty="0">
                          <a:solidFill>
                            <a:srgbClr val="000000"/>
                          </a:solidFill>
                          <a:effectLst/>
                          <a:latin typeface="Calibri" panose="020F0502020204030204" pitchFamily="34" charset="0"/>
                        </a:rPr>
                        <a:t>2. Dispondrá al Gerente Financiero Administrativo, de acuerdo con lo referido por la comisión técnica, la contratación de una empresa especializada para que se inicie el proceso de revalorización de Bienes de Larga Duración.</a:t>
                      </a:r>
                    </a:p>
                  </a:txBody>
                  <a:tcPr marL="57507" marR="4792" marT="4792"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a:noFill/>
                    </a:lnT>
                    <a:lnB w="12700" cap="flat" cmpd="sng" algn="ctr">
                      <a:solidFill>
                        <a:srgbClr val="A5A5A5"/>
                      </a:solidFill>
                      <a:prstDash val="solid"/>
                      <a:round/>
                      <a:headEnd type="none" w="med" len="med"/>
                      <a:tailEnd type="none" w="med" len="med"/>
                    </a:lnB>
                    <a:solidFill>
                      <a:srgbClr val="F2F2F2"/>
                    </a:solidFill>
                  </a:tcPr>
                </a:tc>
                <a:tc vMerge="1">
                  <a:txBody>
                    <a:bodyPr/>
                    <a:lstStyle/>
                    <a:p>
                      <a:endParaRPr lang="es-EC"/>
                    </a:p>
                  </a:txBody>
                  <a:tcPr/>
                </a:tc>
                <a:tc vMerge="1">
                  <a:txBody>
                    <a:bodyPr/>
                    <a:lstStyle/>
                    <a:p>
                      <a:endParaRPr lang="es-EC"/>
                    </a:p>
                  </a:txBody>
                  <a:tcPr/>
                </a:tc>
                <a:tc vMerge="1">
                  <a:txBody>
                    <a:bodyPr/>
                    <a:lstStyle/>
                    <a:p>
                      <a:endParaRPr lang="es-EC"/>
                    </a:p>
                  </a:txBody>
                  <a:tcPr/>
                </a:tc>
                <a:tc vMerge="1">
                  <a:txBody>
                    <a:bodyPr/>
                    <a:lstStyle/>
                    <a:p>
                      <a:endParaRPr lang="es-EC"/>
                    </a:p>
                  </a:txBody>
                  <a:tcPr/>
                </a:tc>
                <a:extLst>
                  <a:ext uri="{0D108BD9-81ED-4DB2-BD59-A6C34878D82A}">
                    <a16:rowId xmlns:a16="http://schemas.microsoft.com/office/drawing/2014/main" val="1800587709"/>
                  </a:ext>
                </a:extLst>
              </a:tr>
              <a:tr h="140770">
                <a:tc>
                  <a:txBody>
                    <a:bodyPr/>
                    <a:lstStyle/>
                    <a:p>
                      <a:pPr algn="l" rtl="0" fontAlgn="ctr"/>
                      <a:r>
                        <a:rPr lang="es-EC" sz="900" b="1" i="0" u="none" strike="noStrike" dirty="0">
                          <a:solidFill>
                            <a:srgbClr val="000000"/>
                          </a:solidFill>
                          <a:effectLst/>
                          <a:latin typeface="Calibri" panose="020F0502020204030204" pitchFamily="34" charset="0"/>
                        </a:rPr>
                        <a:t>Al Jefe Financiero</a:t>
                      </a:r>
                    </a:p>
                  </a:txBody>
                  <a:tcPr marL="57507" marR="4792" marT="4792"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a:noFill/>
                    </a:lnB>
                    <a:solidFill>
                      <a:srgbClr val="F2F2F2"/>
                    </a:solidFill>
                  </a:tcPr>
                </a:tc>
                <a:tc vMerge="1">
                  <a:txBody>
                    <a:bodyPr/>
                    <a:lstStyle/>
                    <a:p>
                      <a:endParaRPr lang="es-EC"/>
                    </a:p>
                  </a:txBody>
                  <a:tcPr/>
                </a:tc>
                <a:tc vMerge="1">
                  <a:txBody>
                    <a:bodyPr/>
                    <a:lstStyle/>
                    <a:p>
                      <a:endParaRPr lang="es-EC"/>
                    </a:p>
                  </a:txBody>
                  <a:tcPr/>
                </a:tc>
                <a:tc vMerge="1">
                  <a:txBody>
                    <a:bodyPr/>
                    <a:lstStyle/>
                    <a:p>
                      <a:endParaRPr lang="es-EC"/>
                    </a:p>
                  </a:txBody>
                  <a:tcPr/>
                </a:tc>
                <a:tc vMerge="1">
                  <a:txBody>
                    <a:bodyPr/>
                    <a:lstStyle/>
                    <a:p>
                      <a:endParaRPr lang="es-EC"/>
                    </a:p>
                  </a:txBody>
                  <a:tcPr/>
                </a:tc>
                <a:extLst>
                  <a:ext uri="{0D108BD9-81ED-4DB2-BD59-A6C34878D82A}">
                    <a16:rowId xmlns:a16="http://schemas.microsoft.com/office/drawing/2014/main" val="3793740548"/>
                  </a:ext>
                </a:extLst>
              </a:tr>
              <a:tr h="625965">
                <a:tc>
                  <a:txBody>
                    <a:bodyPr/>
                    <a:lstStyle/>
                    <a:p>
                      <a:pPr algn="l" rtl="0" fontAlgn="ctr"/>
                      <a:r>
                        <a:rPr lang="es-MX" sz="900" b="0" i="0" u="none" strike="noStrike" dirty="0">
                          <a:solidFill>
                            <a:srgbClr val="000000"/>
                          </a:solidFill>
                          <a:effectLst/>
                          <a:latin typeface="Calibri" panose="020F0502020204030204" pitchFamily="34" charset="0"/>
                        </a:rPr>
                        <a:t>3. Gestionará la realización de la revalorización de Bienes de larga duración con una empresa especializada a fin de utilizar los saldos al valor actual de mercado.</a:t>
                      </a:r>
                    </a:p>
                  </a:txBody>
                  <a:tcPr marL="57507" marR="4792" marT="4792"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a:noFill/>
                    </a:lnT>
                    <a:lnB w="12700" cap="flat" cmpd="sng" algn="ctr">
                      <a:solidFill>
                        <a:srgbClr val="A5A5A5"/>
                      </a:solidFill>
                      <a:prstDash val="solid"/>
                      <a:round/>
                      <a:headEnd type="none" w="med" len="med"/>
                      <a:tailEnd type="none" w="med" len="med"/>
                    </a:lnB>
                    <a:solidFill>
                      <a:srgbClr val="F2F2F2"/>
                    </a:solidFill>
                  </a:tcPr>
                </a:tc>
                <a:tc vMerge="1">
                  <a:txBody>
                    <a:bodyPr/>
                    <a:lstStyle/>
                    <a:p>
                      <a:endParaRPr lang="es-EC"/>
                    </a:p>
                  </a:txBody>
                  <a:tcPr/>
                </a:tc>
                <a:tc vMerge="1">
                  <a:txBody>
                    <a:bodyPr/>
                    <a:lstStyle/>
                    <a:p>
                      <a:endParaRPr lang="es-EC"/>
                    </a:p>
                  </a:txBody>
                  <a:tcPr/>
                </a:tc>
                <a:tc vMerge="1">
                  <a:txBody>
                    <a:bodyPr/>
                    <a:lstStyle/>
                    <a:p>
                      <a:endParaRPr lang="es-EC"/>
                    </a:p>
                  </a:txBody>
                  <a:tcPr/>
                </a:tc>
                <a:tc vMerge="1">
                  <a:txBody>
                    <a:bodyPr/>
                    <a:lstStyle/>
                    <a:p>
                      <a:endParaRPr lang="es-EC"/>
                    </a:p>
                  </a:txBody>
                  <a:tcPr/>
                </a:tc>
                <a:extLst>
                  <a:ext uri="{0D108BD9-81ED-4DB2-BD59-A6C34878D82A}">
                    <a16:rowId xmlns:a16="http://schemas.microsoft.com/office/drawing/2014/main" val="1235883247"/>
                  </a:ext>
                </a:extLst>
              </a:tr>
              <a:tr h="140770">
                <a:tc>
                  <a:txBody>
                    <a:bodyPr/>
                    <a:lstStyle/>
                    <a:p>
                      <a:pPr algn="l" rtl="0" fontAlgn="ctr"/>
                      <a:r>
                        <a:rPr lang="es-EC" sz="900" b="1" i="0" u="none" strike="noStrike" dirty="0">
                          <a:solidFill>
                            <a:srgbClr val="000000"/>
                          </a:solidFill>
                          <a:effectLst/>
                          <a:latin typeface="Calibri" panose="020F0502020204030204" pitchFamily="34" charset="0"/>
                        </a:rPr>
                        <a:t>Al Jefe Financiero</a:t>
                      </a:r>
                    </a:p>
                  </a:txBody>
                  <a:tcPr marL="57507" marR="4792" marT="4792"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a:noFill/>
                    </a:lnB>
                    <a:solidFill>
                      <a:srgbClr val="F2F2F2"/>
                    </a:solidFill>
                  </a:tcPr>
                </a:tc>
                <a:tc vMerge="1">
                  <a:txBody>
                    <a:bodyPr/>
                    <a:lstStyle/>
                    <a:p>
                      <a:endParaRPr lang="es-EC"/>
                    </a:p>
                  </a:txBody>
                  <a:tcPr/>
                </a:tc>
                <a:tc vMerge="1">
                  <a:txBody>
                    <a:bodyPr/>
                    <a:lstStyle/>
                    <a:p>
                      <a:endParaRPr lang="es-EC"/>
                    </a:p>
                  </a:txBody>
                  <a:tcPr/>
                </a:tc>
                <a:tc vMerge="1">
                  <a:txBody>
                    <a:bodyPr/>
                    <a:lstStyle/>
                    <a:p>
                      <a:endParaRPr lang="es-EC"/>
                    </a:p>
                  </a:txBody>
                  <a:tcPr/>
                </a:tc>
                <a:tc vMerge="1">
                  <a:txBody>
                    <a:bodyPr/>
                    <a:lstStyle/>
                    <a:p>
                      <a:endParaRPr lang="es-EC"/>
                    </a:p>
                  </a:txBody>
                  <a:tcPr/>
                </a:tc>
                <a:extLst>
                  <a:ext uri="{0D108BD9-81ED-4DB2-BD59-A6C34878D82A}">
                    <a16:rowId xmlns:a16="http://schemas.microsoft.com/office/drawing/2014/main" val="791226726"/>
                  </a:ext>
                </a:extLst>
              </a:tr>
              <a:tr h="750079">
                <a:tc>
                  <a:txBody>
                    <a:bodyPr/>
                    <a:lstStyle/>
                    <a:p>
                      <a:pPr algn="l" rtl="0" fontAlgn="ctr"/>
                      <a:r>
                        <a:rPr lang="es-MX" sz="900" b="0" i="0" u="none" strike="noStrike" dirty="0">
                          <a:solidFill>
                            <a:srgbClr val="000000"/>
                          </a:solidFill>
                          <a:effectLst/>
                          <a:latin typeface="Calibri" panose="020F0502020204030204" pitchFamily="34" charset="0"/>
                        </a:rPr>
                        <a:t>4. Dispondrá y supervisará que el personal bajo su cargo ejecute la implementación de los productos y/o resultados de los servicios contratados, en cuanto se presenten los informes respectivos.</a:t>
                      </a:r>
                    </a:p>
                  </a:txBody>
                  <a:tcPr marL="57507" marR="4792" marT="4792"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a:noFill/>
                    </a:lnT>
                    <a:lnB w="12700" cap="flat" cmpd="sng" algn="ctr">
                      <a:solidFill>
                        <a:srgbClr val="A5A5A5"/>
                      </a:solidFill>
                      <a:prstDash val="solid"/>
                      <a:round/>
                      <a:headEnd type="none" w="med" len="med"/>
                      <a:tailEnd type="none" w="med" len="med"/>
                    </a:lnB>
                    <a:solidFill>
                      <a:srgbClr val="F2F2F2"/>
                    </a:solidFill>
                  </a:tcPr>
                </a:tc>
                <a:tc vMerge="1">
                  <a:txBody>
                    <a:bodyPr/>
                    <a:lstStyle/>
                    <a:p>
                      <a:endParaRPr lang="es-EC"/>
                    </a:p>
                  </a:txBody>
                  <a:tcPr/>
                </a:tc>
                <a:tc vMerge="1">
                  <a:txBody>
                    <a:bodyPr/>
                    <a:lstStyle/>
                    <a:p>
                      <a:endParaRPr lang="es-EC"/>
                    </a:p>
                  </a:txBody>
                  <a:tcPr/>
                </a:tc>
                <a:tc vMerge="1">
                  <a:txBody>
                    <a:bodyPr/>
                    <a:lstStyle/>
                    <a:p>
                      <a:endParaRPr lang="es-EC"/>
                    </a:p>
                  </a:txBody>
                  <a:tcPr/>
                </a:tc>
                <a:tc vMerge="1">
                  <a:txBody>
                    <a:bodyPr/>
                    <a:lstStyle/>
                    <a:p>
                      <a:endParaRPr lang="es-EC"/>
                    </a:p>
                  </a:txBody>
                  <a:tcPr/>
                </a:tc>
                <a:extLst>
                  <a:ext uri="{0D108BD9-81ED-4DB2-BD59-A6C34878D82A}">
                    <a16:rowId xmlns:a16="http://schemas.microsoft.com/office/drawing/2014/main" val="4188501290"/>
                  </a:ext>
                </a:extLst>
              </a:tr>
              <a:tr h="140770">
                <a:tc>
                  <a:txBody>
                    <a:bodyPr/>
                    <a:lstStyle/>
                    <a:p>
                      <a:pPr algn="l" rtl="0" fontAlgn="ctr"/>
                      <a:r>
                        <a:rPr lang="es-EC" sz="900" b="1" i="0" u="none" strike="noStrike" dirty="0">
                          <a:solidFill>
                            <a:srgbClr val="000000"/>
                          </a:solidFill>
                          <a:effectLst/>
                          <a:latin typeface="Calibri" panose="020F0502020204030204" pitchFamily="34" charset="0"/>
                        </a:rPr>
                        <a:t>Al Jefe Administrativo</a:t>
                      </a:r>
                    </a:p>
                  </a:txBody>
                  <a:tcPr marL="57507" marR="4792" marT="4792"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w="12700" cap="flat" cmpd="sng" algn="ctr">
                      <a:solidFill>
                        <a:srgbClr val="A5A5A5"/>
                      </a:solidFill>
                      <a:prstDash val="solid"/>
                      <a:round/>
                      <a:headEnd type="none" w="med" len="med"/>
                      <a:tailEnd type="none" w="med" len="med"/>
                    </a:lnT>
                    <a:lnB>
                      <a:noFill/>
                    </a:lnB>
                    <a:solidFill>
                      <a:srgbClr val="F2F2F2"/>
                    </a:solidFill>
                  </a:tcPr>
                </a:tc>
                <a:tc vMerge="1">
                  <a:txBody>
                    <a:bodyPr/>
                    <a:lstStyle/>
                    <a:p>
                      <a:endParaRPr lang="es-EC"/>
                    </a:p>
                  </a:txBody>
                  <a:tcPr/>
                </a:tc>
                <a:tc vMerge="1">
                  <a:txBody>
                    <a:bodyPr/>
                    <a:lstStyle/>
                    <a:p>
                      <a:endParaRPr lang="es-EC"/>
                    </a:p>
                  </a:txBody>
                  <a:tcPr/>
                </a:tc>
                <a:tc vMerge="1">
                  <a:txBody>
                    <a:bodyPr/>
                    <a:lstStyle/>
                    <a:p>
                      <a:endParaRPr lang="es-EC"/>
                    </a:p>
                  </a:txBody>
                  <a:tcPr/>
                </a:tc>
                <a:tc vMerge="1">
                  <a:txBody>
                    <a:bodyPr/>
                    <a:lstStyle/>
                    <a:p>
                      <a:endParaRPr lang="es-EC"/>
                    </a:p>
                  </a:txBody>
                  <a:tcPr/>
                </a:tc>
                <a:extLst>
                  <a:ext uri="{0D108BD9-81ED-4DB2-BD59-A6C34878D82A}">
                    <a16:rowId xmlns:a16="http://schemas.microsoft.com/office/drawing/2014/main" val="2441804869"/>
                  </a:ext>
                </a:extLst>
              </a:tr>
              <a:tr h="998306">
                <a:tc>
                  <a:txBody>
                    <a:bodyPr/>
                    <a:lstStyle/>
                    <a:p>
                      <a:pPr algn="l" rtl="0" fontAlgn="ctr"/>
                      <a:r>
                        <a:rPr lang="es-MX" sz="900" b="0" i="0" u="none" strike="noStrike" dirty="0">
                          <a:solidFill>
                            <a:srgbClr val="000000"/>
                          </a:solidFill>
                          <a:effectLst/>
                          <a:latin typeface="Calibri" panose="020F0502020204030204" pitchFamily="34" charset="0"/>
                        </a:rPr>
                        <a:t>5. Iniciará el proceso de contratación física, levantamiento de información, conciliación, análisis contable; y, revalorización o baja que incluya estudio de deterioro del valor de propiedad planta y equipo para el cierre y presentación de los estados financieros 2023. </a:t>
                      </a:r>
                    </a:p>
                  </a:txBody>
                  <a:tcPr marL="57507" marR="4792" marT="4792" marB="0" anchor="ctr">
                    <a:lnL w="12700" cap="flat" cmpd="sng" algn="ctr">
                      <a:solidFill>
                        <a:srgbClr val="A5A5A5"/>
                      </a:solidFill>
                      <a:prstDash val="solid"/>
                      <a:round/>
                      <a:headEnd type="none" w="med" len="med"/>
                      <a:tailEnd type="none" w="med" len="med"/>
                    </a:lnL>
                    <a:lnR w="12700" cap="flat" cmpd="sng" algn="ctr">
                      <a:solidFill>
                        <a:srgbClr val="A5A5A5"/>
                      </a:solidFill>
                      <a:prstDash val="solid"/>
                      <a:round/>
                      <a:headEnd type="none" w="med" len="med"/>
                      <a:tailEnd type="none" w="med" len="med"/>
                    </a:lnR>
                    <a:lnT>
                      <a:noFill/>
                    </a:lnT>
                    <a:lnB w="12700" cap="flat" cmpd="sng" algn="ctr">
                      <a:solidFill>
                        <a:srgbClr val="A5A5A5"/>
                      </a:solidFill>
                      <a:prstDash val="solid"/>
                      <a:round/>
                      <a:headEnd type="none" w="med" len="med"/>
                      <a:tailEnd type="none" w="med" len="med"/>
                    </a:lnB>
                    <a:solidFill>
                      <a:srgbClr val="F2F2F2"/>
                    </a:solidFill>
                  </a:tcPr>
                </a:tc>
                <a:tc vMerge="1">
                  <a:txBody>
                    <a:bodyPr/>
                    <a:lstStyle/>
                    <a:p>
                      <a:endParaRPr lang="es-EC"/>
                    </a:p>
                  </a:txBody>
                  <a:tcPr/>
                </a:tc>
                <a:tc vMerge="1">
                  <a:txBody>
                    <a:bodyPr/>
                    <a:lstStyle/>
                    <a:p>
                      <a:endParaRPr lang="es-EC"/>
                    </a:p>
                  </a:txBody>
                  <a:tcPr/>
                </a:tc>
                <a:tc vMerge="1">
                  <a:txBody>
                    <a:bodyPr/>
                    <a:lstStyle/>
                    <a:p>
                      <a:endParaRPr lang="es-EC"/>
                    </a:p>
                  </a:txBody>
                  <a:tcPr/>
                </a:tc>
                <a:tc vMerge="1">
                  <a:txBody>
                    <a:bodyPr/>
                    <a:lstStyle/>
                    <a:p>
                      <a:endParaRPr lang="es-EC"/>
                    </a:p>
                  </a:txBody>
                  <a:tcPr/>
                </a:tc>
                <a:extLst>
                  <a:ext uri="{0D108BD9-81ED-4DB2-BD59-A6C34878D82A}">
                    <a16:rowId xmlns:a16="http://schemas.microsoft.com/office/drawing/2014/main" val="2066939865"/>
                  </a:ext>
                </a:extLst>
              </a:tr>
            </a:tbl>
          </a:graphicData>
        </a:graphic>
      </p:graphicFrame>
    </p:spTree>
    <p:extLst>
      <p:ext uri="{BB962C8B-B14F-4D97-AF65-F5344CB8AC3E}">
        <p14:creationId xmlns:p14="http://schemas.microsoft.com/office/powerpoint/2010/main" val="35035336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3877292"/>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650</TotalTime>
  <Words>725</Words>
  <Application>Microsoft Office PowerPoint</Application>
  <PresentationFormat>Panorámica</PresentationFormat>
  <Paragraphs>38</Paragraphs>
  <Slides>5</Slides>
  <Notes>2</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5</vt:i4>
      </vt:variant>
    </vt:vector>
  </HeadingPairs>
  <TitlesOfParts>
    <vt:vector size="10" baseType="lpstr">
      <vt:lpstr>Arial</vt:lpstr>
      <vt:lpstr>Calibri</vt:lpstr>
      <vt:lpstr>Calibri Light</vt:lpstr>
      <vt:lpstr>Montserrat ExtraBold</vt:lpstr>
      <vt:lpstr>Tema de Office</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Edu Guamialamá Ruano</dc:creator>
  <cp:lastModifiedBy>María Karina Gordillo</cp:lastModifiedBy>
  <cp:revision>31</cp:revision>
  <dcterms:created xsi:type="dcterms:W3CDTF">2023-05-18T18:00:48Z</dcterms:created>
  <dcterms:modified xsi:type="dcterms:W3CDTF">2023-08-18T03:08:12Z</dcterms:modified>
</cp:coreProperties>
</file>