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handoutMasterIdLst>
    <p:handoutMasterId r:id="rId28"/>
  </p:handoutMasterIdLst>
  <p:sldIdLst>
    <p:sldId id="256" r:id="rId3"/>
    <p:sldId id="290" r:id="rId4"/>
    <p:sldId id="334" r:id="rId5"/>
    <p:sldId id="305" r:id="rId6"/>
    <p:sldId id="308" r:id="rId7"/>
    <p:sldId id="361" r:id="rId8"/>
    <p:sldId id="362" r:id="rId9"/>
    <p:sldId id="371" r:id="rId10"/>
    <p:sldId id="372" r:id="rId11"/>
    <p:sldId id="273" r:id="rId12"/>
    <p:sldId id="363" r:id="rId13"/>
    <p:sldId id="364" r:id="rId14"/>
    <p:sldId id="360" r:id="rId15"/>
    <p:sldId id="370" r:id="rId16"/>
    <p:sldId id="367" r:id="rId17"/>
    <p:sldId id="368" r:id="rId18"/>
    <p:sldId id="373" r:id="rId19"/>
    <p:sldId id="354" r:id="rId20"/>
    <p:sldId id="369" r:id="rId21"/>
    <p:sldId id="355" r:id="rId22"/>
    <p:sldId id="331" r:id="rId23"/>
    <p:sldId id="356" r:id="rId24"/>
    <p:sldId id="332" r:id="rId25"/>
    <p:sldId id="264" r:id="rId26"/>
  </p:sldIdLst>
  <p:sldSz cx="12192000" cy="6858000"/>
  <p:notesSz cx="7023100" cy="93091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3" autoAdjust="0"/>
    <p:restoredTop sz="95024" autoAdjust="0"/>
  </p:normalViewPr>
  <p:slideViewPr>
    <p:cSldViewPr snapToGrid="0">
      <p:cViewPr varScale="1">
        <p:scale>
          <a:sx n="105" d="100"/>
          <a:sy n="105" d="100"/>
        </p:scale>
        <p:origin x="696" y="108"/>
      </p:cViewPr>
      <p:guideLst/>
    </p:cSldViewPr>
  </p:slideViewPr>
  <p:notesTextViewPr>
    <p:cViewPr>
      <p:scale>
        <a:sx n="1" d="1"/>
        <a:sy n="1" d="1"/>
      </p:scale>
      <p:origin x="0" y="0"/>
    </p:cViewPr>
  </p:notesTextViewPr>
  <p:notesViewPr>
    <p:cSldViewPr snapToGrid="0">
      <p:cViewPr varScale="1">
        <p:scale>
          <a:sx n="83" d="100"/>
          <a:sy n="83" d="100"/>
        </p:scale>
        <p:origin x="388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889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s-EC"/>
          </a:p>
        </p:txBody>
      </p:sp>
      <p:sp>
        <p:nvSpPr>
          <p:cNvPr id="3" name="Marcador de fecha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6C398B3A-3ED3-4ACB-8FEE-A8751ED8A2E9}" type="datetimeFigureOut">
              <a:rPr lang="es-EC" smtClean="0"/>
              <a:t>14/12/2023</a:t>
            </a:fld>
            <a:endParaRPr lang="es-EC"/>
          </a:p>
        </p:txBody>
      </p:sp>
      <p:sp>
        <p:nvSpPr>
          <p:cNvPr id="4" name="Marcador de imagen de diapositiva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s-EC"/>
          </a:p>
        </p:txBody>
      </p:sp>
      <p:sp>
        <p:nvSpPr>
          <p:cNvPr id="5" name="Marcador de notas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1D01A269-8D95-4CA4-87A2-82EFA277F90F}" type="slidenum">
              <a:rPr lang="es-EC" smtClean="0"/>
              <a:t>‹Nº›</a:t>
            </a:fld>
            <a:endParaRPr lang="es-EC"/>
          </a:p>
        </p:txBody>
      </p:sp>
    </p:spTree>
    <p:extLst>
      <p:ext uri="{BB962C8B-B14F-4D97-AF65-F5344CB8AC3E}">
        <p14:creationId xmlns:p14="http://schemas.microsoft.com/office/powerpoint/2010/main" val="196052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a:t>
            </a:fld>
            <a:endParaRPr lang="es-EC"/>
          </a:p>
        </p:txBody>
      </p:sp>
    </p:spTree>
    <p:extLst>
      <p:ext uri="{BB962C8B-B14F-4D97-AF65-F5344CB8AC3E}">
        <p14:creationId xmlns:p14="http://schemas.microsoft.com/office/powerpoint/2010/main" val="470141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Dato de ventas preliminar al 30 de noviembre 2023</a:t>
            </a:r>
            <a:endParaRPr lang="es-EC" dirty="0"/>
          </a:p>
        </p:txBody>
      </p:sp>
      <p:sp>
        <p:nvSpPr>
          <p:cNvPr id="4" name="Marcador de número de diapositiva 3"/>
          <p:cNvSpPr>
            <a:spLocks noGrp="1"/>
          </p:cNvSpPr>
          <p:nvPr>
            <p:ph type="sldNum" sz="quarter" idx="5"/>
          </p:nvPr>
        </p:nvSpPr>
        <p:spPr/>
        <p:txBody>
          <a:bodyPr/>
          <a:lstStyle/>
          <a:p>
            <a:fld id="{1D01A269-8D95-4CA4-87A2-82EFA277F90F}" type="slidenum">
              <a:rPr lang="es-EC" smtClean="0"/>
              <a:t>10</a:t>
            </a:fld>
            <a:endParaRPr lang="es-EC"/>
          </a:p>
        </p:txBody>
      </p:sp>
    </p:spTree>
    <p:extLst>
      <p:ext uri="{BB962C8B-B14F-4D97-AF65-F5344CB8AC3E}">
        <p14:creationId xmlns:p14="http://schemas.microsoft.com/office/powerpoint/2010/main" val="3084436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11</a:t>
            </a:fld>
            <a:endParaRPr lang="es-EC"/>
          </a:p>
        </p:txBody>
      </p:sp>
    </p:spTree>
    <p:extLst>
      <p:ext uri="{BB962C8B-B14F-4D97-AF65-F5344CB8AC3E}">
        <p14:creationId xmlns:p14="http://schemas.microsoft.com/office/powerpoint/2010/main" val="932468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12</a:t>
            </a:fld>
            <a:endParaRPr lang="es-EC"/>
          </a:p>
        </p:txBody>
      </p:sp>
    </p:spTree>
    <p:extLst>
      <p:ext uri="{BB962C8B-B14F-4D97-AF65-F5344CB8AC3E}">
        <p14:creationId xmlns:p14="http://schemas.microsoft.com/office/powerpoint/2010/main" val="4021114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13</a:t>
            </a:fld>
            <a:endParaRPr lang="es-EC"/>
          </a:p>
        </p:txBody>
      </p:sp>
    </p:spTree>
    <p:extLst>
      <p:ext uri="{BB962C8B-B14F-4D97-AF65-F5344CB8AC3E}">
        <p14:creationId xmlns:p14="http://schemas.microsoft.com/office/powerpoint/2010/main" val="41097053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14</a:t>
            </a:fld>
            <a:endParaRPr lang="es-EC"/>
          </a:p>
        </p:txBody>
      </p:sp>
    </p:spTree>
    <p:extLst>
      <p:ext uri="{BB962C8B-B14F-4D97-AF65-F5344CB8AC3E}">
        <p14:creationId xmlns:p14="http://schemas.microsoft.com/office/powerpoint/2010/main" val="1542184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15</a:t>
            </a:fld>
            <a:endParaRPr lang="es-EC"/>
          </a:p>
        </p:txBody>
      </p:sp>
    </p:spTree>
    <p:extLst>
      <p:ext uri="{BB962C8B-B14F-4D97-AF65-F5344CB8AC3E}">
        <p14:creationId xmlns:p14="http://schemas.microsoft.com/office/powerpoint/2010/main" val="1244740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16</a:t>
            </a:fld>
            <a:endParaRPr lang="es-EC"/>
          </a:p>
        </p:txBody>
      </p:sp>
    </p:spTree>
    <p:extLst>
      <p:ext uri="{BB962C8B-B14F-4D97-AF65-F5344CB8AC3E}">
        <p14:creationId xmlns:p14="http://schemas.microsoft.com/office/powerpoint/2010/main" val="3841313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17</a:t>
            </a:fld>
            <a:endParaRPr lang="es-EC"/>
          </a:p>
        </p:txBody>
      </p:sp>
    </p:spTree>
    <p:extLst>
      <p:ext uri="{BB962C8B-B14F-4D97-AF65-F5344CB8AC3E}">
        <p14:creationId xmlns:p14="http://schemas.microsoft.com/office/powerpoint/2010/main" val="2998021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18</a:t>
            </a:fld>
            <a:endParaRPr lang="es-EC"/>
          </a:p>
        </p:txBody>
      </p:sp>
    </p:spTree>
    <p:extLst>
      <p:ext uri="{BB962C8B-B14F-4D97-AF65-F5344CB8AC3E}">
        <p14:creationId xmlns:p14="http://schemas.microsoft.com/office/powerpoint/2010/main" val="740082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19</a:t>
            </a:fld>
            <a:endParaRPr lang="es-EC"/>
          </a:p>
        </p:txBody>
      </p:sp>
    </p:spTree>
    <p:extLst>
      <p:ext uri="{BB962C8B-B14F-4D97-AF65-F5344CB8AC3E}">
        <p14:creationId xmlns:p14="http://schemas.microsoft.com/office/powerpoint/2010/main" val="2285018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2</a:t>
            </a:fld>
            <a:endParaRPr lang="es-EC"/>
          </a:p>
        </p:txBody>
      </p:sp>
    </p:spTree>
    <p:extLst>
      <p:ext uri="{BB962C8B-B14F-4D97-AF65-F5344CB8AC3E}">
        <p14:creationId xmlns:p14="http://schemas.microsoft.com/office/powerpoint/2010/main" val="38689829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20</a:t>
            </a:fld>
            <a:endParaRPr lang="es-EC"/>
          </a:p>
        </p:txBody>
      </p:sp>
    </p:spTree>
    <p:extLst>
      <p:ext uri="{BB962C8B-B14F-4D97-AF65-F5344CB8AC3E}">
        <p14:creationId xmlns:p14="http://schemas.microsoft.com/office/powerpoint/2010/main" val="11967018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21</a:t>
            </a:fld>
            <a:endParaRPr lang="es-EC"/>
          </a:p>
        </p:txBody>
      </p:sp>
    </p:spTree>
    <p:extLst>
      <p:ext uri="{BB962C8B-B14F-4D97-AF65-F5344CB8AC3E}">
        <p14:creationId xmlns:p14="http://schemas.microsoft.com/office/powerpoint/2010/main" val="4287771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22</a:t>
            </a:fld>
            <a:endParaRPr lang="es-EC"/>
          </a:p>
        </p:txBody>
      </p:sp>
    </p:spTree>
    <p:extLst>
      <p:ext uri="{BB962C8B-B14F-4D97-AF65-F5344CB8AC3E}">
        <p14:creationId xmlns:p14="http://schemas.microsoft.com/office/powerpoint/2010/main" val="21913160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23</a:t>
            </a:fld>
            <a:endParaRPr lang="es-EC"/>
          </a:p>
        </p:txBody>
      </p:sp>
    </p:spTree>
    <p:extLst>
      <p:ext uri="{BB962C8B-B14F-4D97-AF65-F5344CB8AC3E}">
        <p14:creationId xmlns:p14="http://schemas.microsoft.com/office/powerpoint/2010/main" val="814999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24</a:t>
            </a:fld>
            <a:endParaRPr lang="es-EC"/>
          </a:p>
        </p:txBody>
      </p:sp>
    </p:spTree>
    <p:extLst>
      <p:ext uri="{BB962C8B-B14F-4D97-AF65-F5344CB8AC3E}">
        <p14:creationId xmlns:p14="http://schemas.microsoft.com/office/powerpoint/2010/main" val="1681505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3</a:t>
            </a:fld>
            <a:endParaRPr lang="es-EC"/>
          </a:p>
        </p:txBody>
      </p:sp>
    </p:spTree>
    <p:extLst>
      <p:ext uri="{BB962C8B-B14F-4D97-AF65-F5344CB8AC3E}">
        <p14:creationId xmlns:p14="http://schemas.microsoft.com/office/powerpoint/2010/main" val="2005782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4</a:t>
            </a:fld>
            <a:endParaRPr lang="es-EC"/>
          </a:p>
        </p:txBody>
      </p:sp>
    </p:spTree>
    <p:extLst>
      <p:ext uri="{BB962C8B-B14F-4D97-AF65-F5344CB8AC3E}">
        <p14:creationId xmlns:p14="http://schemas.microsoft.com/office/powerpoint/2010/main" val="544510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5</a:t>
            </a:fld>
            <a:endParaRPr lang="es-EC"/>
          </a:p>
        </p:txBody>
      </p:sp>
    </p:spTree>
    <p:extLst>
      <p:ext uri="{BB962C8B-B14F-4D97-AF65-F5344CB8AC3E}">
        <p14:creationId xmlns:p14="http://schemas.microsoft.com/office/powerpoint/2010/main" val="1663475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6</a:t>
            </a:fld>
            <a:endParaRPr lang="es-EC"/>
          </a:p>
        </p:txBody>
      </p:sp>
    </p:spTree>
    <p:extLst>
      <p:ext uri="{BB962C8B-B14F-4D97-AF65-F5344CB8AC3E}">
        <p14:creationId xmlns:p14="http://schemas.microsoft.com/office/powerpoint/2010/main" val="4023094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7</a:t>
            </a:fld>
            <a:endParaRPr lang="es-EC"/>
          </a:p>
        </p:txBody>
      </p:sp>
    </p:spTree>
    <p:extLst>
      <p:ext uri="{BB962C8B-B14F-4D97-AF65-F5344CB8AC3E}">
        <p14:creationId xmlns:p14="http://schemas.microsoft.com/office/powerpoint/2010/main" val="2239573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8</a:t>
            </a:fld>
            <a:endParaRPr lang="es-EC"/>
          </a:p>
        </p:txBody>
      </p:sp>
    </p:spTree>
    <p:extLst>
      <p:ext uri="{BB962C8B-B14F-4D97-AF65-F5344CB8AC3E}">
        <p14:creationId xmlns:p14="http://schemas.microsoft.com/office/powerpoint/2010/main" val="16672515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a:p>
        </p:txBody>
      </p:sp>
      <p:sp>
        <p:nvSpPr>
          <p:cNvPr id="4" name="Marcador de número de diapositiva 3"/>
          <p:cNvSpPr>
            <a:spLocks noGrp="1"/>
          </p:cNvSpPr>
          <p:nvPr>
            <p:ph type="sldNum" sz="quarter" idx="5"/>
          </p:nvPr>
        </p:nvSpPr>
        <p:spPr/>
        <p:txBody>
          <a:bodyPr/>
          <a:lstStyle/>
          <a:p>
            <a:fld id="{1D01A269-8D95-4CA4-87A2-82EFA277F90F}" type="slidenum">
              <a:rPr lang="es-EC" smtClean="0"/>
              <a:t>9</a:t>
            </a:fld>
            <a:endParaRPr lang="es-EC"/>
          </a:p>
        </p:txBody>
      </p:sp>
    </p:spTree>
    <p:extLst>
      <p:ext uri="{BB962C8B-B14F-4D97-AF65-F5344CB8AC3E}">
        <p14:creationId xmlns:p14="http://schemas.microsoft.com/office/powerpoint/2010/main" val="1629098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5CE844-794C-675D-048B-2DCE6CBBA06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B7350772-D8EB-5FA9-1C6B-F1FB727D25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A84D2071-F9F6-2B73-3DD4-EAA13B6645AA}"/>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5" name="Marcador de pie de página 4">
            <a:extLst>
              <a:ext uri="{FF2B5EF4-FFF2-40B4-BE49-F238E27FC236}">
                <a16:creationId xmlns:a16="http://schemas.microsoft.com/office/drawing/2014/main" id="{1614713B-66FD-BED9-CA8D-709A8236CA45}"/>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549FFBD7-B0C9-FD5B-7C53-6FD421BC893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94237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05E7E7-242A-8F82-3D2D-EDCCDA2E68D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E05EC412-1960-287B-31C8-6AD6AA86CE7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16095B17-91E1-775E-5D30-C57C135597FD}"/>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5" name="Marcador de pie de página 4">
            <a:extLst>
              <a:ext uri="{FF2B5EF4-FFF2-40B4-BE49-F238E27FC236}">
                <a16:creationId xmlns:a16="http://schemas.microsoft.com/office/drawing/2014/main" id="{CA2176E4-1D61-1CD5-4855-E6393D290252}"/>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25922D-2DB6-2261-47D8-649E3382628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931395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6AA0370-F0E9-7FDD-0328-10246D84FE5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25604AC3-1526-B810-3F12-45770D6271B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000DCB32-C8AC-4A0A-C9A3-C0563A0F5FDC}"/>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5" name="Marcador de pie de página 4">
            <a:extLst>
              <a:ext uri="{FF2B5EF4-FFF2-40B4-BE49-F238E27FC236}">
                <a16:creationId xmlns:a16="http://schemas.microsoft.com/office/drawing/2014/main" id="{459D39A5-4254-8969-3549-B4F8CB8177A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3473F1-F590-9C0E-C704-18BC23751814}"/>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11812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04D778-661B-6182-02E8-9BF789E45F1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38247563-DB8B-644F-9482-1B12907291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C8151D2E-2D08-E38D-8581-149BB6717ACB}"/>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5" name="Marcador de pie de página 4">
            <a:extLst>
              <a:ext uri="{FF2B5EF4-FFF2-40B4-BE49-F238E27FC236}">
                <a16:creationId xmlns:a16="http://schemas.microsoft.com/office/drawing/2014/main" id="{63983EC5-E40E-57BD-3539-7D5F8C87E24A}"/>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CAE20CC2-9323-C842-F6F4-FF135E532B18}"/>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725202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962BAA-E2C9-853F-09A0-C33139FBCEC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867F4DC-77F9-2376-237D-FCD5D7305D4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3D96019-CA00-6DB5-E297-DD09159A925F}"/>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5" name="Marcador de pie de página 4">
            <a:extLst>
              <a:ext uri="{FF2B5EF4-FFF2-40B4-BE49-F238E27FC236}">
                <a16:creationId xmlns:a16="http://schemas.microsoft.com/office/drawing/2014/main" id="{AE3CEFE0-1C60-ABB7-8975-60358BB9BD91}"/>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999BEDDD-F48C-E1F8-0941-CB17F35D2FF4}"/>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1411426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E7C85C-BC6C-3ADB-1E09-2DB09C47A28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8C3D7B92-5D0D-F455-2E8B-178919BADA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D68F21A-47F1-627B-9162-C47337EB3AFE}"/>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5" name="Marcador de pie de página 4">
            <a:extLst>
              <a:ext uri="{FF2B5EF4-FFF2-40B4-BE49-F238E27FC236}">
                <a16:creationId xmlns:a16="http://schemas.microsoft.com/office/drawing/2014/main" id="{6142A706-065D-7DA3-4F16-47317FEAB72F}"/>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4373E8F-73C5-BBE5-5E1D-023596351091}"/>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2086485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8A8EA7-EBEB-7348-A361-9A35A9CD21DF}"/>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7F1CDE50-E6D0-D1BC-9B2B-EDAB20AD0C4F}"/>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778A4EE2-CC6E-A4D3-4B41-E4F5B0E1E9B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997DEF55-7A4C-953A-46D9-BD62C02D5E8E}"/>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6" name="Marcador de pie de página 5">
            <a:extLst>
              <a:ext uri="{FF2B5EF4-FFF2-40B4-BE49-F238E27FC236}">
                <a16:creationId xmlns:a16="http://schemas.microsoft.com/office/drawing/2014/main" id="{60B7A380-0A85-F664-51C3-3B15564E9E38}"/>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37B6D8FC-1A84-E083-5758-1BC462947E83}"/>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34696238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CFC9D-748F-D032-2FD9-D8A787C5293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0EA4592F-D0CE-B402-79F1-E5BE118B9F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B7AFE2D-A37A-8C7C-F37D-1031A313992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612FC9A8-BD24-87B9-F6C8-3985AC784F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51D5C3-64F7-B560-FAA7-73954699614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D1E290A3-CCD7-363A-8B3C-4D4506B02BA6}"/>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8" name="Marcador de pie de página 7">
            <a:extLst>
              <a:ext uri="{FF2B5EF4-FFF2-40B4-BE49-F238E27FC236}">
                <a16:creationId xmlns:a16="http://schemas.microsoft.com/office/drawing/2014/main" id="{4C5695BD-6616-F7C9-3FDB-F6F640A2D41B}"/>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7F736CC5-421B-F612-204F-BD163B9A6D35}"/>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3651269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A051F4-97F8-92AA-13B9-190A408BDFC5}"/>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A89D0A43-5A0B-E267-9622-13B94813FFFD}"/>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4" name="Marcador de pie de página 3">
            <a:extLst>
              <a:ext uri="{FF2B5EF4-FFF2-40B4-BE49-F238E27FC236}">
                <a16:creationId xmlns:a16="http://schemas.microsoft.com/office/drawing/2014/main" id="{27D5FB7F-638E-E5C9-2D54-53B5B0049A9E}"/>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5BC40AC6-0EF4-1E88-A874-02DBF4F79372}"/>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8458315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DC4BF78-FB51-1020-1207-E45C43EBF385}"/>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3" name="Marcador de pie de página 2">
            <a:extLst>
              <a:ext uri="{FF2B5EF4-FFF2-40B4-BE49-F238E27FC236}">
                <a16:creationId xmlns:a16="http://schemas.microsoft.com/office/drawing/2014/main" id="{E3470083-95B4-223F-2196-4984F2B33525}"/>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6A7F73B4-802C-EEBB-236F-832C342ACBD3}"/>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13489146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E33A98-EB4F-9DEC-3C36-95218327536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0019904C-A3DF-BAE2-2007-35EAC07F1B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0D1935B4-051B-94CE-52E8-6AE9F5228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A3F32D9-2520-A742-9B59-BE65322B92B8}"/>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6" name="Marcador de pie de página 5">
            <a:extLst>
              <a:ext uri="{FF2B5EF4-FFF2-40B4-BE49-F238E27FC236}">
                <a16:creationId xmlns:a16="http://schemas.microsoft.com/office/drawing/2014/main" id="{E3ED0B6B-381D-1F5B-54A9-9DFEB7052ABF}"/>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11338796-82C8-8932-B0E7-170FB97EBF3D}"/>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294512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FF5FD9-7232-767D-0CD7-FF472C0609BE}"/>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134C1B7A-4A80-E34F-D60A-611371A2D7E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80B60AF-AA51-60BA-93B6-8A1B5C349A39}"/>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5" name="Marcador de pie de página 4">
            <a:extLst>
              <a:ext uri="{FF2B5EF4-FFF2-40B4-BE49-F238E27FC236}">
                <a16:creationId xmlns:a16="http://schemas.microsoft.com/office/drawing/2014/main" id="{4B47ABD7-CB38-5C86-6E64-00376F51A36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B55B922-8746-7CE0-E68B-F3FF0EBCB935}"/>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39035196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BEA78B-516C-239E-2E06-A1127C44CE2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EBAABFFD-FA53-7677-FD09-DEE9D5C157C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3BD2D26E-7247-1122-2F53-994B0975B1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62EC7A4-2A0C-5F12-4BC7-1DE324F371EC}"/>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6" name="Marcador de pie de página 5">
            <a:extLst>
              <a:ext uri="{FF2B5EF4-FFF2-40B4-BE49-F238E27FC236}">
                <a16:creationId xmlns:a16="http://schemas.microsoft.com/office/drawing/2014/main" id="{412A6119-B299-4DB8-87DF-9A09A764C63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6D306FB5-B4EE-85CD-B4BD-FDF8555CCD63}"/>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3292540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037508-59CC-94B6-79CA-4004F43E5E93}"/>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2BFD6C60-91A9-57CC-32E1-8D16D8D1894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40C6ECE-BF19-1739-CC3F-B77648A5FF60}"/>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5" name="Marcador de pie de página 4">
            <a:extLst>
              <a:ext uri="{FF2B5EF4-FFF2-40B4-BE49-F238E27FC236}">
                <a16:creationId xmlns:a16="http://schemas.microsoft.com/office/drawing/2014/main" id="{3EB33491-3A84-B462-B25B-E9951B7BE81F}"/>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FB53ECA4-029F-5C4E-013A-B8C30EA73B5A}"/>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3128478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DBCD056-BE82-020D-E424-0E7FE278ED6C}"/>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B911BCC5-93C0-913A-A1A8-439491948ABC}"/>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E6E8E649-1478-6DF2-DCCB-08E982C636F5}"/>
              </a:ext>
            </a:extLst>
          </p:cNvPr>
          <p:cNvSpPr>
            <a:spLocks noGrp="1"/>
          </p:cNvSpPr>
          <p:nvPr>
            <p:ph type="dt" sz="half" idx="10"/>
          </p:nvPr>
        </p:nvSpPr>
        <p:spPr/>
        <p:txBody>
          <a:bodyPr/>
          <a:lstStyle/>
          <a:p>
            <a:fld id="{5075B86E-280A-4FB5-B0C5-7B8C99693DA8}" type="datetimeFigureOut">
              <a:rPr lang="es-EC" smtClean="0"/>
              <a:t>14/12/2023</a:t>
            </a:fld>
            <a:endParaRPr lang="es-EC"/>
          </a:p>
        </p:txBody>
      </p:sp>
      <p:sp>
        <p:nvSpPr>
          <p:cNvPr id="5" name="Marcador de pie de página 4">
            <a:extLst>
              <a:ext uri="{FF2B5EF4-FFF2-40B4-BE49-F238E27FC236}">
                <a16:creationId xmlns:a16="http://schemas.microsoft.com/office/drawing/2014/main" id="{30E96B66-AD34-7A3A-E936-F44F79039A2C}"/>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EF72EF41-6BD5-D821-93CA-392F33DE2248}"/>
              </a:ext>
            </a:extLst>
          </p:cNvPr>
          <p:cNvSpPr>
            <a:spLocks noGrp="1"/>
          </p:cNvSpPr>
          <p:nvPr>
            <p:ph type="sldNum" sz="quarter" idx="12"/>
          </p:nvPr>
        </p:nvSpPr>
        <p:spPr/>
        <p:txBody>
          <a:bodyPr/>
          <a:lstStyle/>
          <a:p>
            <a:fld id="{3738575B-8A72-48A4-8515-FB6AF6308733}" type="slidenum">
              <a:rPr lang="es-EC" smtClean="0"/>
              <a:t>‹Nº›</a:t>
            </a:fld>
            <a:endParaRPr lang="es-EC"/>
          </a:p>
        </p:txBody>
      </p:sp>
    </p:spTree>
    <p:extLst>
      <p:ext uri="{BB962C8B-B14F-4D97-AF65-F5344CB8AC3E}">
        <p14:creationId xmlns:p14="http://schemas.microsoft.com/office/powerpoint/2010/main" val="219708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D1A54C-396F-DB97-94A1-A89667433B0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0E2BB7FB-62A0-3CE9-89D2-E8960A2730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E330A63-E8F2-58D0-439E-37CE3049EE42}"/>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5" name="Marcador de pie de página 4">
            <a:extLst>
              <a:ext uri="{FF2B5EF4-FFF2-40B4-BE49-F238E27FC236}">
                <a16:creationId xmlns:a16="http://schemas.microsoft.com/office/drawing/2014/main" id="{77C8FEE0-9931-1583-58AC-FAC24D6C5BF9}"/>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3A47D9A4-C5D5-B098-5C2D-86AA1328EE7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07560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2518E2-EB36-3F1D-D1A0-56BFD9890BE8}"/>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9B58A56-73BF-8887-920D-F38159F4A87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53B51362-BF7F-F266-9C6D-1BFCEE1EBCA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22B23FB7-CB89-00B3-333A-9E2CF810000B}"/>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6" name="Marcador de pie de página 5">
            <a:extLst>
              <a:ext uri="{FF2B5EF4-FFF2-40B4-BE49-F238E27FC236}">
                <a16:creationId xmlns:a16="http://schemas.microsoft.com/office/drawing/2014/main" id="{2CAB5E6D-C9B9-2542-7C09-4A155B12672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34665374-39FD-6853-B2BA-8B65C0E006FD}"/>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208577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CD743B-A0C8-B664-3022-B8D06AE7B58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13031D7E-DEF1-A909-CD8D-B07A4D1AD2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F9C917C-771F-D343-FCD6-74146264037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901081C0-5E47-CE40-2E2A-5E90A789DA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5D49586-0984-33F9-178E-2D10EEFEA45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01FB2184-CDD6-C598-C641-352919508182}"/>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8" name="Marcador de pie de página 7">
            <a:extLst>
              <a:ext uri="{FF2B5EF4-FFF2-40B4-BE49-F238E27FC236}">
                <a16:creationId xmlns:a16="http://schemas.microsoft.com/office/drawing/2014/main" id="{6F55DD4B-BE41-53B1-EF9A-2E868A5E8F13}"/>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CA0F1FD6-4278-2830-C165-0C4CFDCE996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43618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2B2EFF-8DE5-2518-781F-B4260F931D60}"/>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3C585A29-4471-8962-A953-52636955B052}"/>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4" name="Marcador de pie de página 3">
            <a:extLst>
              <a:ext uri="{FF2B5EF4-FFF2-40B4-BE49-F238E27FC236}">
                <a16:creationId xmlns:a16="http://schemas.microsoft.com/office/drawing/2014/main" id="{5E2AB068-3128-08DC-CEE2-8195C62A1F40}"/>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45DAD2A4-0B31-B7F5-CFA2-8A0EDCAF2C53}"/>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22262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62329A-39B6-F045-74C0-92213F4846B3}"/>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3" name="Marcador de pie de página 2">
            <a:extLst>
              <a:ext uri="{FF2B5EF4-FFF2-40B4-BE49-F238E27FC236}">
                <a16:creationId xmlns:a16="http://schemas.microsoft.com/office/drawing/2014/main" id="{B68E9E15-479E-8E17-5C28-02358E73B970}"/>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C54CE9C3-50CB-B424-4427-BF8B33CCDDAA}"/>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371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EC735-C782-2742-6EB7-5A72D51AF54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FFEC62AE-B268-0D2B-F83B-5887363372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D430D489-D391-EC02-05FA-976038B288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815AF6B-A83C-B89C-0315-3B7A3ED8FB10}"/>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6" name="Marcador de pie de página 5">
            <a:extLst>
              <a:ext uri="{FF2B5EF4-FFF2-40B4-BE49-F238E27FC236}">
                <a16:creationId xmlns:a16="http://schemas.microsoft.com/office/drawing/2014/main" id="{76BBA8E8-3CFE-0B4D-29DC-BB3C28DD6FC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24566F-AAD2-EB0D-23A4-49E743282E19}"/>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148174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01D6BF-39C9-06F7-4624-68838F2B863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AAA67086-8367-29B3-EA42-8597081298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E80169BE-F74F-C45B-1CE2-39F8E7E26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DA9B500-60E0-41FB-BC25-DB39BBDADDB5}"/>
              </a:ext>
            </a:extLst>
          </p:cNvPr>
          <p:cNvSpPr>
            <a:spLocks noGrp="1"/>
          </p:cNvSpPr>
          <p:nvPr>
            <p:ph type="dt" sz="half" idx="10"/>
          </p:nvPr>
        </p:nvSpPr>
        <p:spPr/>
        <p:txBody>
          <a:bodyPr/>
          <a:lstStyle/>
          <a:p>
            <a:fld id="{EAC9580A-96E3-4720-B3A1-C6037A66C228}" type="datetimeFigureOut">
              <a:rPr lang="es-EC" smtClean="0"/>
              <a:t>14/12/2023</a:t>
            </a:fld>
            <a:endParaRPr lang="es-EC"/>
          </a:p>
        </p:txBody>
      </p:sp>
      <p:sp>
        <p:nvSpPr>
          <p:cNvPr id="6" name="Marcador de pie de página 5">
            <a:extLst>
              <a:ext uri="{FF2B5EF4-FFF2-40B4-BE49-F238E27FC236}">
                <a16:creationId xmlns:a16="http://schemas.microsoft.com/office/drawing/2014/main" id="{A6D3B122-01A6-697A-D687-2D845D62A319}"/>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76DCF9-DEE6-07C4-BDA5-8BAC00C75F3B}"/>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480171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097A0FC-4943-3B72-8343-3B40898D6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5187F185-A608-9573-8745-CC1544575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56E003B-3856-3C6E-F48F-083380036F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C9580A-96E3-4720-B3A1-C6037A66C228}" type="datetimeFigureOut">
              <a:rPr lang="es-EC" smtClean="0"/>
              <a:t>14/12/2023</a:t>
            </a:fld>
            <a:endParaRPr lang="es-EC"/>
          </a:p>
        </p:txBody>
      </p:sp>
      <p:sp>
        <p:nvSpPr>
          <p:cNvPr id="5" name="Marcador de pie de página 4">
            <a:extLst>
              <a:ext uri="{FF2B5EF4-FFF2-40B4-BE49-F238E27FC236}">
                <a16:creationId xmlns:a16="http://schemas.microsoft.com/office/drawing/2014/main" id="{A75FABB6-C43F-9AFC-3BC6-F9DE8AAB6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82C84E08-A39F-C895-5808-69802A358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8D1C54-6A61-4A09-B29A-3B8D2A7BC786}" type="slidenum">
              <a:rPr lang="es-EC" smtClean="0"/>
              <a:t>‹Nº›</a:t>
            </a:fld>
            <a:endParaRPr lang="es-EC"/>
          </a:p>
        </p:txBody>
      </p:sp>
    </p:spTree>
    <p:extLst>
      <p:ext uri="{BB962C8B-B14F-4D97-AF65-F5344CB8AC3E}">
        <p14:creationId xmlns:p14="http://schemas.microsoft.com/office/powerpoint/2010/main" val="3921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3085790-88BB-18C9-4CEF-4CE435F9A3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558A8C01-DE82-0C34-9E74-64C8E4AAF8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8A1A62BA-4085-5A10-09D9-4CBDE65112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75B86E-280A-4FB5-B0C5-7B8C99693DA8}" type="datetimeFigureOut">
              <a:rPr lang="es-EC" smtClean="0"/>
              <a:t>14/12/2023</a:t>
            </a:fld>
            <a:endParaRPr lang="es-EC"/>
          </a:p>
        </p:txBody>
      </p:sp>
      <p:sp>
        <p:nvSpPr>
          <p:cNvPr id="5" name="Marcador de pie de página 4">
            <a:extLst>
              <a:ext uri="{FF2B5EF4-FFF2-40B4-BE49-F238E27FC236}">
                <a16:creationId xmlns:a16="http://schemas.microsoft.com/office/drawing/2014/main" id="{89747941-A178-7145-9D64-31B8259B9B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688D568A-7130-23AA-7610-EDD996C4D1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38575B-8A72-48A4-8515-FB6AF6308733}" type="slidenum">
              <a:rPr lang="es-EC" smtClean="0"/>
              <a:t>‹Nº›</a:t>
            </a:fld>
            <a:endParaRPr lang="es-EC"/>
          </a:p>
        </p:txBody>
      </p:sp>
    </p:spTree>
    <p:extLst>
      <p:ext uri="{BB962C8B-B14F-4D97-AF65-F5344CB8AC3E}">
        <p14:creationId xmlns:p14="http://schemas.microsoft.com/office/powerpoint/2010/main" val="21801773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5.jp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5.jp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15.jp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5.jp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402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áfico 8">
            <a:extLst>
              <a:ext uri="{FF2B5EF4-FFF2-40B4-BE49-F238E27FC236}">
                <a16:creationId xmlns:a16="http://schemas.microsoft.com/office/drawing/2014/main" id="{F2B8004B-57B3-91D4-A222-D90234302D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10506" y="1900685"/>
            <a:ext cx="7889165" cy="4336864"/>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2173317" y="287561"/>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Ventas CCMQ 2022 - 2023</a:t>
            </a:r>
            <a:endParaRPr lang="es-EC" sz="3600" b="1" dirty="0">
              <a:solidFill>
                <a:srgbClr val="223F86"/>
              </a:solidFill>
              <a:latin typeface="Montserrat ExtraBold" pitchFamily="2" charset="77"/>
              <a:ea typeface="HGSMinchoE" panose="02020900000000000000" pitchFamily="18" charset="-128"/>
            </a:endParaRPr>
          </a:p>
        </p:txBody>
      </p:sp>
      <p:sp>
        <p:nvSpPr>
          <p:cNvPr id="3" name="Título 1">
            <a:extLst>
              <a:ext uri="{FF2B5EF4-FFF2-40B4-BE49-F238E27FC236}">
                <a16:creationId xmlns:a16="http://schemas.microsoft.com/office/drawing/2014/main" id="{57BCCAB9-9B37-D651-A7CB-83F7BA05BB0D}"/>
              </a:ext>
            </a:extLst>
          </p:cNvPr>
          <p:cNvSpPr txBox="1">
            <a:spLocks/>
          </p:cNvSpPr>
          <p:nvPr/>
        </p:nvSpPr>
        <p:spPr>
          <a:xfrm>
            <a:off x="2173317" y="1155297"/>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75BBE9"/>
                </a:solidFill>
                <a:latin typeface="Montserrat" pitchFamily="2" charset="77"/>
                <a:ea typeface="HGSMinchoE" panose="02020900000000000000" pitchFamily="18" charset="-128"/>
              </a:rPr>
              <a:t>Facturado</a:t>
            </a:r>
            <a:endParaRPr lang="es-EC" sz="2000" b="1" dirty="0">
              <a:solidFill>
                <a:srgbClr val="75BBE9"/>
              </a:solidFill>
              <a:latin typeface="Montserrat" pitchFamily="2" charset="77"/>
              <a:ea typeface="HGSMinchoE" panose="02020900000000000000" pitchFamily="18" charset="-128"/>
            </a:endParaRPr>
          </a:p>
        </p:txBody>
      </p:sp>
      <p:graphicFrame>
        <p:nvGraphicFramePr>
          <p:cNvPr id="5" name="Tabla 4">
            <a:extLst>
              <a:ext uri="{FF2B5EF4-FFF2-40B4-BE49-F238E27FC236}">
                <a16:creationId xmlns:a16="http://schemas.microsoft.com/office/drawing/2014/main" id="{4CA4FC53-70BE-49C0-0E21-FD99FCEADBB1}"/>
              </a:ext>
            </a:extLst>
          </p:cNvPr>
          <p:cNvGraphicFramePr>
            <a:graphicFrameLocks noGrp="1"/>
          </p:cNvGraphicFramePr>
          <p:nvPr>
            <p:extLst>
              <p:ext uri="{D42A27DB-BD31-4B8C-83A1-F6EECF244321}">
                <p14:modId xmlns:p14="http://schemas.microsoft.com/office/powerpoint/2010/main" val="3615635576"/>
              </p:ext>
            </p:extLst>
          </p:nvPr>
        </p:nvGraphicFramePr>
        <p:xfrm>
          <a:off x="281542" y="1900685"/>
          <a:ext cx="6662056" cy="3987534"/>
        </p:xfrm>
        <a:graphic>
          <a:graphicData uri="http://schemas.openxmlformats.org/drawingml/2006/table">
            <a:tbl>
              <a:tblPr firstRow="1" firstCol="1" bandRow="1"/>
              <a:tblGrid>
                <a:gridCol w="2230977">
                  <a:extLst>
                    <a:ext uri="{9D8B030D-6E8A-4147-A177-3AD203B41FA5}">
                      <a16:colId xmlns:a16="http://schemas.microsoft.com/office/drawing/2014/main" val="1597351056"/>
                    </a:ext>
                  </a:extLst>
                </a:gridCol>
                <a:gridCol w="1630782">
                  <a:extLst>
                    <a:ext uri="{9D8B030D-6E8A-4147-A177-3AD203B41FA5}">
                      <a16:colId xmlns:a16="http://schemas.microsoft.com/office/drawing/2014/main" val="1369901641"/>
                    </a:ext>
                  </a:extLst>
                </a:gridCol>
                <a:gridCol w="2800297">
                  <a:extLst>
                    <a:ext uri="{9D8B030D-6E8A-4147-A177-3AD203B41FA5}">
                      <a16:colId xmlns:a16="http://schemas.microsoft.com/office/drawing/2014/main" val="2268374454"/>
                    </a:ext>
                  </a:extLst>
                </a:gridCol>
              </a:tblGrid>
              <a:tr h="752258">
                <a:tc gridSpan="3">
                  <a:txBody>
                    <a:bodyPr/>
                    <a:lstStyle/>
                    <a:p>
                      <a:pPr algn="ct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RESUMEN DE INGRESOS CCQM 2022-2023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402478024"/>
                  </a:ext>
                </a:extLst>
              </a:tr>
              <a:tr h="415721">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PRESUPUESTO VENTAS 2022</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$ 1´000.000,00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171344"/>
                  </a:ext>
                </a:extLst>
              </a:tr>
              <a:tr h="415721">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INGRESOS 2022</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$ 1´331.985,85 </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9674579"/>
                  </a:ext>
                </a:extLst>
              </a:tr>
              <a:tr h="435518">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EXTRA INGRESOS SOBRE PRESUPUESTO</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33,20%</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0958280"/>
                  </a:ext>
                </a:extLst>
              </a:tr>
              <a:tr h="435518">
                <a:tc>
                  <a:txBody>
                    <a:bodyPr/>
                    <a:lstStyle/>
                    <a:p>
                      <a:endParaRPr lang="es-EC" sz="1400">
                        <a:effectLst/>
                        <a:latin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s-EC" sz="1400" dirty="0">
                        <a:effectLst/>
                        <a:latin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s-EC" sz="1400">
                        <a:effectLst/>
                        <a:latin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7151364"/>
                  </a:ext>
                </a:extLst>
              </a:tr>
              <a:tr h="435518">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PRESUPUESTO VENTAS 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$ 1´894.824,17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8964536"/>
                  </a:ext>
                </a:extLst>
              </a:tr>
              <a:tr h="415721">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FACTURADO Al 30 DE NOVIEMBRE 2023 (INCLUYE PRE VENTA 2024)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$1´870.554,39 USD USD</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2321673"/>
                  </a:ext>
                </a:extLst>
              </a:tr>
              <a:tr h="435518">
                <a:tc gridSpan="2">
                  <a:txBody>
                    <a:bodyPr/>
                    <a:lstStyle/>
                    <a:p>
                      <a:r>
                        <a:rPr lang="es-EC" sz="18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VENTA REAL INGRESOS 2022 -2023</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C"/>
                    </a:p>
                  </a:txBody>
                  <a:tcPr/>
                </a:tc>
                <a:tc>
                  <a:txBody>
                    <a:bodyPr/>
                    <a:lstStyle/>
                    <a:p>
                      <a:pPr algn="r"/>
                      <a:r>
                        <a:rPr lang="es-EC" sz="20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$ 3´202.540,24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1173658"/>
                  </a:ext>
                </a:extLst>
              </a:tr>
            </a:tbl>
          </a:graphicData>
        </a:graphic>
      </p:graphicFrame>
    </p:spTree>
    <p:extLst>
      <p:ext uri="{BB962C8B-B14F-4D97-AF65-F5344CB8AC3E}">
        <p14:creationId xmlns:p14="http://schemas.microsoft.com/office/powerpoint/2010/main" val="2705510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AE90FE1-6FC1-BF82-EBE5-BB48AA2C26BE}"/>
              </a:ext>
            </a:extLst>
          </p:cNvPr>
          <p:cNvPicPr>
            <a:picLocks noChangeAspect="1"/>
          </p:cNvPicPr>
          <p:nvPr/>
        </p:nvPicPr>
        <p:blipFill>
          <a:blip r:embed="rId3"/>
          <a:stretch>
            <a:fillRect/>
          </a:stretch>
        </p:blipFill>
        <p:spPr>
          <a:xfrm>
            <a:off x="5496084" y="1656609"/>
            <a:ext cx="6815919" cy="3773751"/>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829110" y="35812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nacionales e internacionales</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26642" y="798905"/>
            <a:ext cx="66920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5">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pic>
        <p:nvPicPr>
          <p:cNvPr id="12" name="Imagen 11">
            <a:extLst>
              <a:ext uri="{FF2B5EF4-FFF2-40B4-BE49-F238E27FC236}">
                <a16:creationId xmlns:a16="http://schemas.microsoft.com/office/drawing/2014/main" id="{403E8159-7FA9-7B6C-C4A4-64F57EDF3A40}"/>
              </a:ext>
            </a:extLst>
          </p:cNvPr>
          <p:cNvPicPr>
            <a:picLocks noChangeAspect="1"/>
          </p:cNvPicPr>
          <p:nvPr/>
        </p:nvPicPr>
        <p:blipFill>
          <a:blip r:embed="rId6"/>
          <a:stretch>
            <a:fillRect/>
          </a:stretch>
        </p:blipFill>
        <p:spPr>
          <a:xfrm>
            <a:off x="1473293" y="1695208"/>
            <a:ext cx="2743583" cy="3467584"/>
          </a:xfrm>
          <a:prstGeom prst="rect">
            <a:avLst/>
          </a:prstGeom>
        </p:spPr>
      </p:pic>
      <p:sp>
        <p:nvSpPr>
          <p:cNvPr id="4" name="CuadroTexto 3">
            <a:extLst>
              <a:ext uri="{FF2B5EF4-FFF2-40B4-BE49-F238E27FC236}">
                <a16:creationId xmlns:a16="http://schemas.microsoft.com/office/drawing/2014/main" id="{5619E68F-72CF-5593-B519-1887961AE7F1}"/>
              </a:ext>
            </a:extLst>
          </p:cNvPr>
          <p:cNvSpPr txBox="1"/>
          <p:nvPr/>
        </p:nvSpPr>
        <p:spPr>
          <a:xfrm>
            <a:off x="6431082" y="6112554"/>
            <a:ext cx="6236406" cy="646331"/>
          </a:xfrm>
          <a:prstGeom prst="rect">
            <a:avLst/>
          </a:prstGeom>
          <a:noFill/>
        </p:spPr>
        <p:txBody>
          <a:bodyPr wrap="square" rtlCol="0">
            <a:spAutoFit/>
          </a:bodyPr>
          <a:lstStyle/>
          <a:p>
            <a:pPr marL="285750" indent="-285750">
              <a:buFont typeface="Arial" panose="020B0604020202020204" pitchFamily="34" charset="0"/>
              <a:buChar char="•"/>
            </a:pPr>
            <a:r>
              <a:rPr lang="es-MX" dirty="0">
                <a:solidFill>
                  <a:srgbClr val="5B5B5B"/>
                </a:solidFill>
                <a:latin typeface="Montserrat" pitchFamily="2" charset="77"/>
              </a:rPr>
              <a:t>Destacados: ExpoMinas, Oil&amp;Power, ExpoFlor AutoMundo, Smart City </a:t>
            </a:r>
          </a:p>
        </p:txBody>
      </p:sp>
    </p:spTree>
    <p:extLst>
      <p:ext uri="{BB962C8B-B14F-4D97-AF65-F5344CB8AC3E}">
        <p14:creationId xmlns:p14="http://schemas.microsoft.com/office/powerpoint/2010/main" val="3200635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77789"/>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Diciembre 2023</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6344906" y="-77790"/>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CCMQ</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3" name="Título 1">
            <a:extLst>
              <a:ext uri="{FF2B5EF4-FFF2-40B4-BE49-F238E27FC236}">
                <a16:creationId xmlns:a16="http://schemas.microsoft.com/office/drawing/2014/main" id="{A4307F0A-C254-BD74-18DB-3D516AD947E7}"/>
              </a:ext>
            </a:extLst>
          </p:cNvPr>
          <p:cNvSpPr txBox="1">
            <a:spLocks/>
          </p:cNvSpPr>
          <p:nvPr/>
        </p:nvSpPr>
        <p:spPr>
          <a:xfrm>
            <a:off x="6344906" y="5633046"/>
            <a:ext cx="347789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s-EC" sz="1800" b="1" dirty="0">
              <a:solidFill>
                <a:srgbClr val="75BBE9"/>
              </a:solidFill>
              <a:latin typeface="Montserrat" pitchFamily="2" charset="77"/>
              <a:ea typeface="HGSMinchoE" panose="02020900000000000000" pitchFamily="18" charset="-128"/>
            </a:endParaRPr>
          </a:p>
        </p:txBody>
      </p:sp>
      <p:graphicFrame>
        <p:nvGraphicFramePr>
          <p:cNvPr id="8" name="Tabla 7">
            <a:extLst>
              <a:ext uri="{FF2B5EF4-FFF2-40B4-BE49-F238E27FC236}">
                <a16:creationId xmlns:a16="http://schemas.microsoft.com/office/drawing/2014/main" id="{0EE448B2-DCFD-C896-ED78-E560F15583A9}"/>
              </a:ext>
            </a:extLst>
          </p:cNvPr>
          <p:cNvGraphicFramePr>
            <a:graphicFrameLocks noGrp="1"/>
          </p:cNvGraphicFramePr>
          <p:nvPr>
            <p:extLst>
              <p:ext uri="{D42A27DB-BD31-4B8C-83A1-F6EECF244321}">
                <p14:modId xmlns:p14="http://schemas.microsoft.com/office/powerpoint/2010/main" val="996365274"/>
              </p:ext>
            </p:extLst>
          </p:nvPr>
        </p:nvGraphicFramePr>
        <p:xfrm>
          <a:off x="0" y="763155"/>
          <a:ext cx="12189531" cy="5921666"/>
        </p:xfrm>
        <a:graphic>
          <a:graphicData uri="http://schemas.openxmlformats.org/drawingml/2006/table">
            <a:tbl>
              <a:tblPr>
                <a:tableStyleId>{5C22544A-7EE6-4342-B048-85BDC9FD1C3A}</a:tableStyleId>
              </a:tblPr>
              <a:tblGrid>
                <a:gridCol w="2974245">
                  <a:extLst>
                    <a:ext uri="{9D8B030D-6E8A-4147-A177-3AD203B41FA5}">
                      <a16:colId xmlns:a16="http://schemas.microsoft.com/office/drawing/2014/main" val="3965294223"/>
                    </a:ext>
                  </a:extLst>
                </a:gridCol>
                <a:gridCol w="1730914">
                  <a:extLst>
                    <a:ext uri="{9D8B030D-6E8A-4147-A177-3AD203B41FA5}">
                      <a16:colId xmlns:a16="http://schemas.microsoft.com/office/drawing/2014/main" val="367570585"/>
                    </a:ext>
                  </a:extLst>
                </a:gridCol>
                <a:gridCol w="1535882">
                  <a:extLst>
                    <a:ext uri="{9D8B030D-6E8A-4147-A177-3AD203B41FA5}">
                      <a16:colId xmlns:a16="http://schemas.microsoft.com/office/drawing/2014/main" val="2842935764"/>
                    </a:ext>
                  </a:extLst>
                </a:gridCol>
                <a:gridCol w="1170194">
                  <a:extLst>
                    <a:ext uri="{9D8B030D-6E8A-4147-A177-3AD203B41FA5}">
                      <a16:colId xmlns:a16="http://schemas.microsoft.com/office/drawing/2014/main" val="2702097407"/>
                    </a:ext>
                  </a:extLst>
                </a:gridCol>
                <a:gridCol w="1609018">
                  <a:extLst>
                    <a:ext uri="{9D8B030D-6E8A-4147-A177-3AD203B41FA5}">
                      <a16:colId xmlns:a16="http://schemas.microsoft.com/office/drawing/2014/main" val="3476958596"/>
                    </a:ext>
                  </a:extLst>
                </a:gridCol>
                <a:gridCol w="1609018">
                  <a:extLst>
                    <a:ext uri="{9D8B030D-6E8A-4147-A177-3AD203B41FA5}">
                      <a16:colId xmlns:a16="http://schemas.microsoft.com/office/drawing/2014/main" val="1932294731"/>
                    </a:ext>
                  </a:extLst>
                </a:gridCol>
                <a:gridCol w="1560260">
                  <a:extLst>
                    <a:ext uri="{9D8B030D-6E8A-4147-A177-3AD203B41FA5}">
                      <a16:colId xmlns:a16="http://schemas.microsoft.com/office/drawing/2014/main" val="100213219"/>
                    </a:ext>
                  </a:extLst>
                </a:gridCol>
              </a:tblGrid>
              <a:tr h="500726">
                <a:tc>
                  <a:txBody>
                    <a:bodyPr/>
                    <a:lstStyle/>
                    <a:p>
                      <a:pPr algn="ctr" fontAlgn="ctr"/>
                      <a:r>
                        <a:rPr lang="es-EC" sz="1600" u="sng" strike="noStrike" dirty="0">
                          <a:effectLst/>
                        </a:rPr>
                        <a:t>NOMBRE EVENTO</a:t>
                      </a:r>
                      <a:endParaRPr lang="es-EC" sz="1600" b="0" i="0" u="sng"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sng" strike="noStrike">
                          <a:effectLst/>
                        </a:rPr>
                        <a:t>TIPO DE EVENTO</a:t>
                      </a:r>
                      <a:endParaRPr lang="es-EC" sz="1600" b="0" i="0" u="sng"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sng" strike="noStrike">
                          <a:effectLst/>
                        </a:rPr>
                        <a:t>SALÓN / SALONES</a:t>
                      </a:r>
                      <a:endParaRPr lang="es-EC" sz="1600" b="0" i="0" u="sng"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sng" strike="noStrike">
                          <a:effectLst/>
                        </a:rPr>
                        <a:t>N. DE PAX</a:t>
                      </a:r>
                      <a:endParaRPr lang="es-EC" sz="1600" b="0" i="0" u="sng"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sng" strike="noStrike">
                          <a:effectLst/>
                        </a:rPr>
                        <a:t>FECHAS MONTAJE</a:t>
                      </a:r>
                      <a:endParaRPr lang="es-EC" sz="1600" b="0" i="0" u="sng"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sng" strike="noStrike">
                          <a:effectLst/>
                        </a:rPr>
                        <a:t>FECHAS EVENTO</a:t>
                      </a:r>
                      <a:endParaRPr lang="es-EC" sz="1600" b="0" i="0" u="sng"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sng" strike="noStrike">
                          <a:effectLst/>
                        </a:rPr>
                        <a:t>FECHAS DESMONTAJE</a:t>
                      </a:r>
                      <a:endParaRPr lang="es-EC" sz="1600" b="0" i="0" u="sng"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2136280771"/>
                  </a:ext>
                </a:extLst>
              </a:tr>
              <a:tr h="706000">
                <a:tc>
                  <a:txBody>
                    <a:bodyPr/>
                    <a:lstStyle/>
                    <a:p>
                      <a:pPr algn="ctr" fontAlgn="ctr"/>
                      <a:r>
                        <a:rPr lang="es-EC" sz="1600" u="none" strike="noStrike" dirty="0">
                          <a:effectLst/>
                        </a:rPr>
                        <a:t>FERIA DEL LIBRO</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FERIA</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MITAD DEL MUNDO COMPLETO</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15000</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29/11/2023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30/11/2023  - 3/12/2023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4/8/2023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1903912196"/>
                  </a:ext>
                </a:extLst>
              </a:tr>
              <a:tr h="328344">
                <a:tc>
                  <a:txBody>
                    <a:bodyPr/>
                    <a:lstStyle/>
                    <a:p>
                      <a:pPr algn="ctr" fontAlgn="ctr"/>
                      <a:r>
                        <a:rPr lang="es-EC" sz="1600" u="none" strike="noStrike">
                          <a:effectLst/>
                        </a:rPr>
                        <a:t>BANCO INTERNACIONAL</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FIESTA</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MX" sz="1600" u="none" strike="noStrike">
                          <a:effectLst/>
                        </a:rPr>
                        <a:t>PANECILLO I,II Y III</a:t>
                      </a:r>
                      <a:endParaRPr lang="es-MX"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1000</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30/11/2023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2/12/2023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3/12/2023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797869223"/>
                  </a:ext>
                </a:extLst>
              </a:tr>
              <a:tr h="472797">
                <a:tc>
                  <a:txBody>
                    <a:bodyPr/>
                    <a:lstStyle/>
                    <a:p>
                      <a:pPr algn="ctr" fontAlgn="ctr"/>
                      <a:r>
                        <a:rPr lang="es-EC" sz="1600" u="none" strike="noStrike">
                          <a:effectLst/>
                        </a:rPr>
                        <a:t>FIESTA DEPRATI</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FIESTA</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PANECILLO COMPLETO</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1000</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5/12/2023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6/12/2023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7/12/2023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812979746"/>
                  </a:ext>
                </a:extLst>
              </a:tr>
              <a:tr h="706000">
                <a:tc>
                  <a:txBody>
                    <a:bodyPr/>
                    <a:lstStyle/>
                    <a:p>
                      <a:pPr algn="ctr" fontAlgn="ctr"/>
                      <a:r>
                        <a:rPr lang="es-EC" sz="1600" u="none" strike="noStrike">
                          <a:effectLst/>
                        </a:rPr>
                        <a:t>GANOITOUCH</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CAPACITACIÓN/MULTINIVEL</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MITAD DEL MUNDO COMPLETO</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4000</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8/12/2023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9/12/2023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9/12/2023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1683056962"/>
                  </a:ext>
                </a:extLst>
              </a:tr>
              <a:tr h="492518">
                <a:tc>
                  <a:txBody>
                    <a:bodyPr/>
                    <a:lstStyle/>
                    <a:p>
                      <a:pPr algn="ctr" fontAlgn="ctr"/>
                      <a:r>
                        <a:rPr lang="es-EC" sz="1600" u="none" strike="noStrike">
                          <a:effectLst/>
                        </a:rPr>
                        <a:t>MADERA ECUADOR</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FERIA</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MX" sz="1600" u="none" strike="noStrike" dirty="0">
                          <a:effectLst/>
                        </a:rPr>
                        <a:t>MITAD DEL MUNDO SUR A</a:t>
                      </a:r>
                      <a:endParaRPr lang="es-MX"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2000</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12/12/2023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14/12/2023 - 16/12/2023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17/12/2023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1987937257"/>
                  </a:ext>
                </a:extLst>
              </a:tr>
              <a:tr h="328344">
                <a:tc>
                  <a:txBody>
                    <a:bodyPr/>
                    <a:lstStyle/>
                    <a:p>
                      <a:pPr algn="ctr" fontAlgn="ctr"/>
                      <a:r>
                        <a:rPr lang="es-EC" sz="1600" u="none" strike="noStrike">
                          <a:effectLst/>
                        </a:rPr>
                        <a:t>TELEFÓNICA</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FIESTA</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PANECILLO I,II YIII</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550</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14/12/2023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15/12/2023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15/12/2023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2732966719"/>
                  </a:ext>
                </a:extLst>
              </a:tr>
              <a:tr h="492518">
                <a:tc>
                  <a:txBody>
                    <a:bodyPr/>
                    <a:lstStyle/>
                    <a:p>
                      <a:pPr algn="ctr" fontAlgn="ctr"/>
                      <a:r>
                        <a:rPr lang="es-MX" sz="1600" u="none" strike="noStrike">
                          <a:effectLst/>
                        </a:rPr>
                        <a:t>ADMINISTRACION ZONAL EUGENIO ESPEJO: Espumilla por la vida"</a:t>
                      </a:r>
                      <a:endParaRPr lang="es-MX"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GRATUIDAD 40.000 m</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FOYER INTERIOR Y EXTERIOR</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500</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17/12/2023</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17/12/2023</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17/12/2023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2590720045"/>
                  </a:ext>
                </a:extLst>
              </a:tr>
              <a:tr h="492518">
                <a:tc>
                  <a:txBody>
                    <a:bodyPr/>
                    <a:lstStyle/>
                    <a:p>
                      <a:pPr algn="ctr" fontAlgn="ctr"/>
                      <a:r>
                        <a:rPr lang="es-MX" sz="1600" u="none" strike="noStrike">
                          <a:effectLst/>
                        </a:rPr>
                        <a:t>PATRONATO SAN JOSE AGASAJO NAVIDEÑO NIÑOS</a:t>
                      </a:r>
                      <a:endParaRPr lang="es-MX"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GRATUIDAD 40.000 m</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MITAD DEL MUNDO NORTE</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1000</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15/12/2023</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16/12/2023</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16/12/2023</a:t>
                      </a:r>
                      <a:endParaRPr lang="es-EC" sz="1600" b="0" i="0" u="none" strike="noStrike">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398325933"/>
                  </a:ext>
                </a:extLst>
              </a:tr>
              <a:tr h="328344">
                <a:tc>
                  <a:txBody>
                    <a:bodyPr/>
                    <a:lstStyle/>
                    <a:p>
                      <a:pPr algn="ctr" fontAlgn="ctr"/>
                      <a:r>
                        <a:rPr lang="es-EC" sz="1600" u="none" strike="noStrike" dirty="0">
                          <a:effectLst/>
                        </a:rPr>
                        <a:t>BANCO GUAYAQUIL</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a:effectLst/>
                        </a:rPr>
                        <a:t>FIESTA</a:t>
                      </a:r>
                      <a:endParaRPr lang="es-EC" sz="1600" b="0" i="0" u="none" strike="noStrike">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PANECILLO III Y IV</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400</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15/12/2023</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16/12/2023</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16/12/2023</a:t>
                      </a:r>
                      <a:endParaRPr lang="es-EC" sz="1600" b="0" i="0" u="none" strike="noStrike" dirty="0">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3473373039"/>
                  </a:ext>
                </a:extLst>
              </a:tr>
              <a:tr h="328344">
                <a:tc>
                  <a:txBody>
                    <a:bodyPr/>
                    <a:lstStyle/>
                    <a:p>
                      <a:pPr algn="ctr" fontAlgn="ctr"/>
                      <a:r>
                        <a:rPr lang="es-MX" sz="1600" u="none" strike="noStrike" dirty="0">
                          <a:effectLst/>
                        </a:rPr>
                        <a:t>ADMINISTRACIÓN GENERAL DEL GAD DEL DISTRITO METROPOLITANO</a:t>
                      </a:r>
                      <a:br>
                        <a:rPr lang="es-MX" sz="1600" u="none" strike="noStrike" dirty="0">
                          <a:effectLst/>
                        </a:rPr>
                      </a:br>
                      <a:r>
                        <a:rPr lang="es-MX" sz="1600" u="none" strike="noStrike" dirty="0">
                          <a:effectLst/>
                        </a:rPr>
                        <a:t>DE QUITO: Valientes Guerreros:</a:t>
                      </a:r>
                      <a:endParaRPr lang="es-MX"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GRATUIDAD 40.000 m</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POR DEFINIR</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300</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22/12/2023</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23/12/2023</a:t>
                      </a:r>
                      <a:endParaRPr lang="es-EC" sz="1600" b="0" i="0" u="none" strike="noStrike" dirty="0">
                        <a:solidFill>
                          <a:srgbClr val="000000"/>
                        </a:solidFill>
                        <a:effectLst/>
                        <a:latin typeface="Calibri" panose="020F0502020204030204" pitchFamily="34" charset="0"/>
                      </a:endParaRPr>
                    </a:p>
                  </a:txBody>
                  <a:tcPr marL="6684" marR="6684" marT="6684" marB="0" anchor="ctr"/>
                </a:tc>
                <a:tc>
                  <a:txBody>
                    <a:bodyPr/>
                    <a:lstStyle/>
                    <a:p>
                      <a:pPr algn="ctr" fontAlgn="ctr"/>
                      <a:r>
                        <a:rPr lang="es-EC" sz="1600" u="none" strike="noStrike" dirty="0">
                          <a:effectLst/>
                        </a:rPr>
                        <a:t>23/12/2023</a:t>
                      </a:r>
                      <a:endParaRPr lang="es-EC" sz="1600" b="0" i="0" u="none" strike="noStrike" dirty="0">
                        <a:solidFill>
                          <a:srgbClr val="000000"/>
                        </a:solidFill>
                        <a:effectLst/>
                        <a:latin typeface="Calibri" panose="020F0502020204030204" pitchFamily="34" charset="0"/>
                      </a:endParaRPr>
                    </a:p>
                  </a:txBody>
                  <a:tcPr marL="6684" marR="6684" marT="6684" marB="0" anchor="ctr"/>
                </a:tc>
                <a:extLst>
                  <a:ext uri="{0D108BD9-81ED-4DB2-BD59-A6C34878D82A}">
                    <a16:rowId xmlns:a16="http://schemas.microsoft.com/office/drawing/2014/main" val="1241453382"/>
                  </a:ext>
                </a:extLst>
              </a:tr>
            </a:tbl>
          </a:graphicData>
        </a:graphic>
      </p:graphicFrame>
    </p:spTree>
    <p:extLst>
      <p:ext uri="{BB962C8B-B14F-4D97-AF65-F5344CB8AC3E}">
        <p14:creationId xmlns:p14="http://schemas.microsoft.com/office/powerpoint/2010/main" val="2398342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A9E6D79E-F06B-2E38-D295-988EAEA6C32B}"/>
              </a:ext>
            </a:extLst>
          </p:cNvPr>
          <p:cNvPicPr>
            <a:picLocks noChangeAspect="1"/>
          </p:cNvPicPr>
          <p:nvPr/>
        </p:nvPicPr>
        <p:blipFill>
          <a:blip r:embed="rId3"/>
          <a:stretch>
            <a:fillRect/>
          </a:stretch>
        </p:blipFill>
        <p:spPr>
          <a:xfrm>
            <a:off x="4769465" y="948906"/>
            <a:ext cx="9144000" cy="6858000"/>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Diciembre</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662781"/>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5">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3" name="Título 1">
            <a:extLst>
              <a:ext uri="{FF2B5EF4-FFF2-40B4-BE49-F238E27FC236}">
                <a16:creationId xmlns:a16="http://schemas.microsoft.com/office/drawing/2014/main" id="{A4307F0A-C254-BD74-18DB-3D516AD947E7}"/>
              </a:ext>
            </a:extLst>
          </p:cNvPr>
          <p:cNvSpPr txBox="1">
            <a:spLocks/>
          </p:cNvSpPr>
          <p:nvPr/>
        </p:nvSpPr>
        <p:spPr>
          <a:xfrm>
            <a:off x="6344906" y="5633046"/>
            <a:ext cx="347789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1800" b="1" dirty="0">
                <a:solidFill>
                  <a:srgbClr val="75BBE9"/>
                </a:solidFill>
                <a:latin typeface="Montserrat" pitchFamily="2" charset="77"/>
                <a:ea typeface="HGSMinchoE" panose="02020900000000000000" pitchFamily="18" charset="-128"/>
              </a:rPr>
              <a:t>Feria del Libro</a:t>
            </a:r>
            <a:endParaRPr lang="es-EC" sz="1800" b="1" dirty="0">
              <a:solidFill>
                <a:srgbClr val="75BBE9"/>
              </a:solidFill>
              <a:latin typeface="Montserrat" pitchFamily="2" charset="77"/>
              <a:ea typeface="HGSMinchoE" panose="02020900000000000000" pitchFamily="18" charset="-128"/>
            </a:endParaRPr>
          </a:p>
        </p:txBody>
      </p:sp>
      <p:pic>
        <p:nvPicPr>
          <p:cNvPr id="7" name="Imagen 6">
            <a:extLst>
              <a:ext uri="{FF2B5EF4-FFF2-40B4-BE49-F238E27FC236}">
                <a16:creationId xmlns:a16="http://schemas.microsoft.com/office/drawing/2014/main" id="{FA027430-1DBA-F183-6F24-D292A339F818}"/>
              </a:ext>
            </a:extLst>
          </p:cNvPr>
          <p:cNvPicPr>
            <a:picLocks noChangeAspect="1"/>
          </p:cNvPicPr>
          <p:nvPr/>
        </p:nvPicPr>
        <p:blipFill>
          <a:blip r:embed="rId6"/>
          <a:stretch>
            <a:fillRect/>
          </a:stretch>
        </p:blipFill>
        <p:spPr>
          <a:xfrm>
            <a:off x="404766" y="2114550"/>
            <a:ext cx="3962400" cy="2971800"/>
          </a:xfrm>
          <a:prstGeom prst="rect">
            <a:avLst/>
          </a:prstGeom>
        </p:spPr>
      </p:pic>
    </p:spTree>
    <p:extLst>
      <p:ext uri="{BB962C8B-B14F-4D97-AF65-F5344CB8AC3E}">
        <p14:creationId xmlns:p14="http://schemas.microsoft.com/office/powerpoint/2010/main" val="3479588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0728AE03-C01A-49A4-DE9C-7D80B8C41DB6}"/>
              </a:ext>
            </a:extLst>
          </p:cNvPr>
          <p:cNvPicPr>
            <a:picLocks noChangeAspect="1"/>
          </p:cNvPicPr>
          <p:nvPr/>
        </p:nvPicPr>
        <p:blipFill>
          <a:blip r:embed="rId3"/>
          <a:stretch>
            <a:fillRect/>
          </a:stretch>
        </p:blipFill>
        <p:spPr>
          <a:xfrm>
            <a:off x="3144716" y="662781"/>
            <a:ext cx="9144000" cy="6858000"/>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217148" y="0"/>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Eventos Diciembre</a:t>
            </a:r>
            <a:endParaRPr lang="es-EC" sz="36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214680" y="662781"/>
            <a:ext cx="43425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000" b="1" dirty="0">
                <a:solidFill>
                  <a:srgbClr val="75BBE9"/>
                </a:solidFill>
                <a:latin typeface="Montserrat" pitchFamily="2" charset="77"/>
                <a:ea typeface="HGSMinchoE" panose="02020900000000000000" pitchFamily="18" charset="-128"/>
              </a:rPr>
              <a:t>Centro de Convenciones Metropolitano de Quito</a:t>
            </a: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5">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3" name="Título 1">
            <a:extLst>
              <a:ext uri="{FF2B5EF4-FFF2-40B4-BE49-F238E27FC236}">
                <a16:creationId xmlns:a16="http://schemas.microsoft.com/office/drawing/2014/main" id="{A4307F0A-C254-BD74-18DB-3D516AD947E7}"/>
              </a:ext>
            </a:extLst>
          </p:cNvPr>
          <p:cNvSpPr txBox="1">
            <a:spLocks/>
          </p:cNvSpPr>
          <p:nvPr/>
        </p:nvSpPr>
        <p:spPr>
          <a:xfrm>
            <a:off x="6344906" y="5633046"/>
            <a:ext cx="347789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1800" b="1" dirty="0" err="1">
                <a:solidFill>
                  <a:srgbClr val="75BBE9"/>
                </a:solidFill>
                <a:latin typeface="Montserrat" pitchFamily="2" charset="77"/>
                <a:ea typeface="HGSMinchoE" panose="02020900000000000000" pitchFamily="18" charset="-128"/>
              </a:rPr>
              <a:t>Ganoltouch</a:t>
            </a:r>
            <a:endParaRPr lang="es-EC" sz="1800" b="1" dirty="0">
              <a:solidFill>
                <a:srgbClr val="75BBE9"/>
              </a:solidFill>
              <a:latin typeface="Montserrat" pitchFamily="2" charset="77"/>
              <a:ea typeface="HGSMinchoE" panose="02020900000000000000" pitchFamily="18" charset="-128"/>
            </a:endParaRPr>
          </a:p>
        </p:txBody>
      </p:sp>
      <p:pic>
        <p:nvPicPr>
          <p:cNvPr id="4" name="Imagen 3">
            <a:extLst>
              <a:ext uri="{FF2B5EF4-FFF2-40B4-BE49-F238E27FC236}">
                <a16:creationId xmlns:a16="http://schemas.microsoft.com/office/drawing/2014/main" id="{80A5595E-F55F-53F1-4DF5-04AB28101D14}"/>
              </a:ext>
            </a:extLst>
          </p:cNvPr>
          <p:cNvPicPr>
            <a:picLocks noChangeAspect="1"/>
          </p:cNvPicPr>
          <p:nvPr/>
        </p:nvPicPr>
        <p:blipFill>
          <a:blip r:embed="rId6"/>
          <a:stretch>
            <a:fillRect/>
          </a:stretch>
        </p:blipFill>
        <p:spPr>
          <a:xfrm>
            <a:off x="375661" y="1988344"/>
            <a:ext cx="4020610" cy="3015458"/>
          </a:xfrm>
          <a:prstGeom prst="rect">
            <a:avLst/>
          </a:prstGeom>
        </p:spPr>
      </p:pic>
    </p:spTree>
    <p:extLst>
      <p:ext uri="{BB962C8B-B14F-4D97-AF65-F5344CB8AC3E}">
        <p14:creationId xmlns:p14="http://schemas.microsoft.com/office/powerpoint/2010/main" val="2738160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5459665D-204D-926A-4F1E-2E6276DE10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8550" y="776918"/>
            <a:ext cx="707231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747192" y="-182804"/>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Participación en IMEX AMERICA 2023</a:t>
            </a:r>
            <a:endParaRPr lang="es-EC" sz="3600" b="1" dirty="0">
              <a:solidFill>
                <a:srgbClr val="223F86"/>
              </a:solidFill>
              <a:latin typeface="Montserrat ExtraBold" pitchFamily="2" charset="77"/>
              <a:ea typeface="HGSMinchoE" panose="02020900000000000000" pitchFamily="18" charset="-128"/>
            </a:endParaRP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5">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7" name="Título 1">
            <a:extLst>
              <a:ext uri="{FF2B5EF4-FFF2-40B4-BE49-F238E27FC236}">
                <a16:creationId xmlns:a16="http://schemas.microsoft.com/office/drawing/2014/main" id="{E7C5E4B3-0C5A-0E9E-FDC3-BD363CEF9330}"/>
              </a:ext>
            </a:extLst>
          </p:cNvPr>
          <p:cNvSpPr txBox="1">
            <a:spLocks/>
          </p:cNvSpPr>
          <p:nvPr/>
        </p:nvSpPr>
        <p:spPr>
          <a:xfrm>
            <a:off x="5635363" y="5720766"/>
            <a:ext cx="67093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https://www.quito-turismo.gob.ec/news/quito-se-promociona-como-destino-de-eventos-en-la-region/</a:t>
            </a:r>
            <a:endParaRPr lang="es-EC" sz="2000" b="1" dirty="0">
              <a:solidFill>
                <a:srgbClr val="75BBE9"/>
              </a:solidFill>
              <a:latin typeface="Montserrat" pitchFamily="2" charset="77"/>
              <a:ea typeface="HGSMinchoE" panose="02020900000000000000" pitchFamily="18" charset="-128"/>
            </a:endParaRPr>
          </a:p>
        </p:txBody>
      </p:sp>
      <p:sp>
        <p:nvSpPr>
          <p:cNvPr id="11" name="Título 1">
            <a:extLst>
              <a:ext uri="{FF2B5EF4-FFF2-40B4-BE49-F238E27FC236}">
                <a16:creationId xmlns:a16="http://schemas.microsoft.com/office/drawing/2014/main" id="{31F2A417-D083-1857-9958-C51ABCB35762}"/>
              </a:ext>
            </a:extLst>
          </p:cNvPr>
          <p:cNvSpPr txBox="1">
            <a:spLocks/>
          </p:cNvSpPr>
          <p:nvPr/>
        </p:nvSpPr>
        <p:spPr>
          <a:xfrm>
            <a:off x="744724" y="354273"/>
            <a:ext cx="3456184" cy="11658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200" b="1" dirty="0">
                <a:solidFill>
                  <a:srgbClr val="75BBE9"/>
                </a:solidFill>
                <a:latin typeface="Montserrat" pitchFamily="2" charset="77"/>
                <a:ea typeface="HGSMinchoE" panose="02020900000000000000" pitchFamily="18" charset="-128"/>
              </a:rPr>
              <a:t>MICE</a:t>
            </a:r>
            <a:endParaRPr lang="es-EC" sz="3200" b="1" dirty="0">
              <a:solidFill>
                <a:srgbClr val="75BBE9"/>
              </a:solidFill>
              <a:latin typeface="Montserrat" pitchFamily="2" charset="77"/>
              <a:ea typeface="HGSMinchoE" panose="02020900000000000000" pitchFamily="18" charset="-128"/>
            </a:endParaRPr>
          </a:p>
        </p:txBody>
      </p:sp>
      <p:pic>
        <p:nvPicPr>
          <p:cNvPr id="1030" name="Picture 6">
            <a:extLst>
              <a:ext uri="{FF2B5EF4-FFF2-40B4-BE49-F238E27FC236}">
                <a16:creationId xmlns:a16="http://schemas.microsoft.com/office/drawing/2014/main" id="{BBD582C0-03F7-33CD-810F-2DAABF863E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797" y="1331088"/>
            <a:ext cx="2960225" cy="3946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530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8962F4FB-8FF2-A186-BBCE-39C9497BB50E}"/>
              </a:ext>
            </a:extLst>
          </p:cNvPr>
          <p:cNvPicPr>
            <a:picLocks noChangeAspect="1"/>
          </p:cNvPicPr>
          <p:nvPr/>
        </p:nvPicPr>
        <p:blipFill>
          <a:blip r:embed="rId3"/>
          <a:stretch>
            <a:fillRect/>
          </a:stretch>
        </p:blipFill>
        <p:spPr>
          <a:xfrm>
            <a:off x="5187348" y="724387"/>
            <a:ext cx="7002184" cy="6133613"/>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465237" y="-228297"/>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Presentación de Destino en México</a:t>
            </a:r>
            <a:endParaRPr lang="es-EC" sz="3600" b="1" dirty="0">
              <a:solidFill>
                <a:srgbClr val="223F86"/>
              </a:solidFill>
              <a:latin typeface="Montserrat ExtraBold" pitchFamily="2" charset="77"/>
              <a:ea typeface="HGSMinchoE" panose="02020900000000000000" pitchFamily="18" charset="-128"/>
            </a:endParaRP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5">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7" name="Título 1">
            <a:extLst>
              <a:ext uri="{FF2B5EF4-FFF2-40B4-BE49-F238E27FC236}">
                <a16:creationId xmlns:a16="http://schemas.microsoft.com/office/drawing/2014/main" id="{E7C5E4B3-0C5A-0E9E-FDC3-BD363CEF9330}"/>
              </a:ext>
            </a:extLst>
          </p:cNvPr>
          <p:cNvSpPr txBox="1">
            <a:spLocks/>
          </p:cNvSpPr>
          <p:nvPr/>
        </p:nvSpPr>
        <p:spPr>
          <a:xfrm>
            <a:off x="5635363" y="5720766"/>
            <a:ext cx="67093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https://www.quito-turismo.gob.ec/news/quito-promocionado-como-destino-turistico-en-el-mercado-mexicano/</a:t>
            </a:r>
            <a:endParaRPr lang="es-EC" sz="2000" b="1" dirty="0">
              <a:solidFill>
                <a:srgbClr val="75BBE9"/>
              </a:solidFill>
              <a:latin typeface="Montserrat" pitchFamily="2" charset="77"/>
              <a:ea typeface="HGSMinchoE" panose="02020900000000000000" pitchFamily="18" charset="-128"/>
            </a:endParaRPr>
          </a:p>
        </p:txBody>
      </p:sp>
      <p:sp>
        <p:nvSpPr>
          <p:cNvPr id="11" name="Título 1">
            <a:extLst>
              <a:ext uri="{FF2B5EF4-FFF2-40B4-BE49-F238E27FC236}">
                <a16:creationId xmlns:a16="http://schemas.microsoft.com/office/drawing/2014/main" id="{31F2A417-D083-1857-9958-C51ABCB35762}"/>
              </a:ext>
            </a:extLst>
          </p:cNvPr>
          <p:cNvSpPr txBox="1">
            <a:spLocks/>
          </p:cNvSpPr>
          <p:nvPr/>
        </p:nvSpPr>
        <p:spPr>
          <a:xfrm>
            <a:off x="462769" y="308780"/>
            <a:ext cx="3456184" cy="11658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200" b="1" dirty="0">
                <a:solidFill>
                  <a:srgbClr val="75BBE9"/>
                </a:solidFill>
                <a:latin typeface="Montserrat" pitchFamily="2" charset="77"/>
                <a:ea typeface="HGSMinchoE" panose="02020900000000000000" pitchFamily="18" charset="-128"/>
              </a:rPr>
              <a:t>MICE</a:t>
            </a:r>
            <a:endParaRPr lang="es-EC" sz="3200" b="1" dirty="0">
              <a:solidFill>
                <a:srgbClr val="75BBE9"/>
              </a:solidFill>
              <a:latin typeface="Montserrat" pitchFamily="2" charset="77"/>
              <a:ea typeface="HGSMinchoE" panose="02020900000000000000" pitchFamily="18" charset="-128"/>
            </a:endParaRPr>
          </a:p>
        </p:txBody>
      </p:sp>
      <p:sp>
        <p:nvSpPr>
          <p:cNvPr id="6" name="CuadroTexto 5">
            <a:extLst>
              <a:ext uri="{FF2B5EF4-FFF2-40B4-BE49-F238E27FC236}">
                <a16:creationId xmlns:a16="http://schemas.microsoft.com/office/drawing/2014/main" id="{7F93801F-094C-EC37-941D-AF16B8C54180}"/>
              </a:ext>
            </a:extLst>
          </p:cNvPr>
          <p:cNvSpPr txBox="1"/>
          <p:nvPr/>
        </p:nvSpPr>
        <p:spPr>
          <a:xfrm>
            <a:off x="3497898" y="2415378"/>
            <a:ext cx="1770167" cy="1938992"/>
          </a:xfrm>
          <a:prstGeom prst="rect">
            <a:avLst/>
          </a:prstGeom>
          <a:noFill/>
        </p:spPr>
        <p:txBody>
          <a:bodyPr wrap="square" rtlCol="0">
            <a:spAutoFit/>
          </a:bodyPr>
          <a:lstStyle/>
          <a:p>
            <a:r>
              <a:rPr lang="es-MX" sz="1200" dirty="0">
                <a:solidFill>
                  <a:srgbClr val="5B5B5B"/>
                </a:solidFill>
                <a:latin typeface="Montserrat" pitchFamily="2" charset="77"/>
              </a:rPr>
              <a:t>55 participantes, entre tour operadoras, agencias de viajes mayoristas; instituciones como la Asociación Mexicana de Agencias de Viajes, AMAV, y Conexstur</a:t>
            </a:r>
          </a:p>
        </p:txBody>
      </p:sp>
      <p:pic>
        <p:nvPicPr>
          <p:cNvPr id="4" name="Imagen 3">
            <a:extLst>
              <a:ext uri="{FF2B5EF4-FFF2-40B4-BE49-F238E27FC236}">
                <a16:creationId xmlns:a16="http://schemas.microsoft.com/office/drawing/2014/main" id="{D2DC3C55-B93C-27E1-92D7-ADD8AF033511}"/>
              </a:ext>
            </a:extLst>
          </p:cNvPr>
          <p:cNvPicPr>
            <a:picLocks noChangeAspect="1"/>
          </p:cNvPicPr>
          <p:nvPr/>
        </p:nvPicPr>
        <p:blipFill rotWithShape="1">
          <a:blip r:embed="rId6"/>
          <a:srcRect l="1071" t="6729" r="45944"/>
          <a:stretch/>
        </p:blipFill>
        <p:spPr>
          <a:xfrm>
            <a:off x="307638" y="1301683"/>
            <a:ext cx="3107075" cy="4166382"/>
          </a:xfrm>
          <a:prstGeom prst="rect">
            <a:avLst/>
          </a:prstGeom>
        </p:spPr>
      </p:pic>
    </p:spTree>
    <p:extLst>
      <p:ext uri="{BB962C8B-B14F-4D97-AF65-F5344CB8AC3E}">
        <p14:creationId xmlns:p14="http://schemas.microsoft.com/office/powerpoint/2010/main" val="789508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0"/>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Resultados CCMQ 2022 - 2023</a:t>
            </a:r>
            <a:endParaRPr lang="es-EC" sz="3600" b="1" dirty="0">
              <a:solidFill>
                <a:srgbClr val="223F86"/>
              </a:solidFill>
              <a:latin typeface="Montserrat ExtraBold" pitchFamily="2" charset="77"/>
              <a:ea typeface="HGSMinchoE" panose="02020900000000000000" pitchFamily="18" charset="-128"/>
            </a:endParaRPr>
          </a:p>
        </p:txBody>
      </p:sp>
      <p:sp>
        <p:nvSpPr>
          <p:cNvPr id="3" name="Título 1">
            <a:extLst>
              <a:ext uri="{FF2B5EF4-FFF2-40B4-BE49-F238E27FC236}">
                <a16:creationId xmlns:a16="http://schemas.microsoft.com/office/drawing/2014/main" id="{57BCCAB9-9B37-D651-A7CB-83F7BA05BB0D}"/>
              </a:ext>
            </a:extLst>
          </p:cNvPr>
          <p:cNvSpPr txBox="1">
            <a:spLocks/>
          </p:cNvSpPr>
          <p:nvPr/>
        </p:nvSpPr>
        <p:spPr>
          <a:xfrm>
            <a:off x="619019" y="867736"/>
            <a:ext cx="3235086" cy="5246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400" b="1" dirty="0">
                <a:solidFill>
                  <a:srgbClr val="75BBE9"/>
                </a:solidFill>
                <a:latin typeface="Montserrat" pitchFamily="2" charset="77"/>
                <a:ea typeface="HGSMinchoE" panose="02020900000000000000" pitchFamily="18" charset="-128"/>
              </a:rPr>
              <a:t>Al 14 –dic-2023</a:t>
            </a:r>
            <a:endParaRPr lang="es-EC" sz="2000" b="1" dirty="0">
              <a:solidFill>
                <a:srgbClr val="75BBE9"/>
              </a:solidFill>
              <a:latin typeface="Montserrat" pitchFamily="2" charset="77"/>
              <a:ea typeface="HGSMinchoE" panose="02020900000000000000" pitchFamily="18" charset="-128"/>
            </a:endParaRPr>
          </a:p>
        </p:txBody>
      </p:sp>
      <p:graphicFrame>
        <p:nvGraphicFramePr>
          <p:cNvPr id="6" name="Tabla 5">
            <a:extLst>
              <a:ext uri="{FF2B5EF4-FFF2-40B4-BE49-F238E27FC236}">
                <a16:creationId xmlns:a16="http://schemas.microsoft.com/office/drawing/2014/main" id="{3ECFDEAC-9C1C-E333-5B8D-F77DE46F75DB}"/>
              </a:ext>
            </a:extLst>
          </p:cNvPr>
          <p:cNvGraphicFramePr>
            <a:graphicFrameLocks noGrp="1"/>
          </p:cNvGraphicFramePr>
          <p:nvPr>
            <p:extLst>
              <p:ext uri="{D42A27DB-BD31-4B8C-83A1-F6EECF244321}">
                <p14:modId xmlns:p14="http://schemas.microsoft.com/office/powerpoint/2010/main" val="2368162335"/>
              </p:ext>
            </p:extLst>
          </p:nvPr>
        </p:nvGraphicFramePr>
        <p:xfrm>
          <a:off x="1670223" y="1622213"/>
          <a:ext cx="8851552" cy="3020785"/>
        </p:xfrm>
        <a:graphic>
          <a:graphicData uri="http://schemas.openxmlformats.org/drawingml/2006/table">
            <a:tbl>
              <a:tblPr>
                <a:tableStyleId>{5C22544A-7EE6-4342-B048-85BDC9FD1C3A}</a:tableStyleId>
              </a:tblPr>
              <a:tblGrid>
                <a:gridCol w="1160706">
                  <a:extLst>
                    <a:ext uri="{9D8B030D-6E8A-4147-A177-3AD203B41FA5}">
                      <a16:colId xmlns:a16="http://schemas.microsoft.com/office/drawing/2014/main" val="3285116198"/>
                    </a:ext>
                  </a:extLst>
                </a:gridCol>
                <a:gridCol w="1841119">
                  <a:extLst>
                    <a:ext uri="{9D8B030D-6E8A-4147-A177-3AD203B41FA5}">
                      <a16:colId xmlns:a16="http://schemas.microsoft.com/office/drawing/2014/main" val="1767016603"/>
                    </a:ext>
                  </a:extLst>
                </a:gridCol>
                <a:gridCol w="1894485">
                  <a:extLst>
                    <a:ext uri="{9D8B030D-6E8A-4147-A177-3AD203B41FA5}">
                      <a16:colId xmlns:a16="http://schemas.microsoft.com/office/drawing/2014/main" val="313482673"/>
                    </a:ext>
                  </a:extLst>
                </a:gridCol>
                <a:gridCol w="1894485">
                  <a:extLst>
                    <a:ext uri="{9D8B030D-6E8A-4147-A177-3AD203B41FA5}">
                      <a16:colId xmlns:a16="http://schemas.microsoft.com/office/drawing/2014/main" val="2177883655"/>
                    </a:ext>
                  </a:extLst>
                </a:gridCol>
                <a:gridCol w="2060757">
                  <a:extLst>
                    <a:ext uri="{9D8B030D-6E8A-4147-A177-3AD203B41FA5}">
                      <a16:colId xmlns:a16="http://schemas.microsoft.com/office/drawing/2014/main" val="1677323647"/>
                    </a:ext>
                  </a:extLst>
                </a:gridCol>
              </a:tblGrid>
              <a:tr h="359617">
                <a:tc gridSpan="5">
                  <a:txBody>
                    <a:bodyPr/>
                    <a:lstStyle/>
                    <a:p>
                      <a:pPr algn="ctr" fontAlgn="b"/>
                      <a:r>
                        <a:rPr lang="es-EC" sz="1800" b="1" u="none" strike="noStrike" dirty="0">
                          <a:effectLst/>
                        </a:rPr>
                        <a:t>RESULTADOS CCMQ</a:t>
                      </a:r>
                      <a:endParaRPr lang="es-EC" sz="1800" b="1" i="0" u="none" strike="noStrike" dirty="0">
                        <a:solidFill>
                          <a:srgbClr val="000000"/>
                        </a:solidFill>
                        <a:effectLst/>
                        <a:latin typeface="Calibri" panose="020F0502020204030204" pitchFamily="34" charset="0"/>
                      </a:endParaRPr>
                    </a:p>
                  </a:txBody>
                  <a:tcPr marL="0" marR="0" marT="0" marB="0" anchor="b"/>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1086948638"/>
                  </a:ext>
                </a:extLst>
              </a:tr>
              <a:tr h="359617">
                <a:tc>
                  <a:txBody>
                    <a:bodyPr/>
                    <a:lstStyle/>
                    <a:p>
                      <a:pPr algn="l" fontAlgn="ctr"/>
                      <a:r>
                        <a:rPr lang="es-EC" sz="1800" u="none" strike="noStrike">
                          <a:effectLst/>
                        </a:rPr>
                        <a:t> </a:t>
                      </a:r>
                      <a:endParaRPr lang="es-EC"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b"/>
                      <a:r>
                        <a:rPr lang="es-EC" sz="1800" b="1" u="none" strike="noStrike" dirty="0">
                          <a:effectLst/>
                        </a:rPr>
                        <a:t>2022</a:t>
                      </a:r>
                      <a:endParaRPr lang="es-EC"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b="1" u="none" strike="noStrike" dirty="0">
                          <a:effectLst/>
                        </a:rPr>
                        <a:t>2023</a:t>
                      </a:r>
                      <a:endParaRPr lang="es-EC"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b="1" u="none" strike="noStrike" dirty="0">
                          <a:effectLst/>
                        </a:rPr>
                        <a:t>2024 (pre venta)</a:t>
                      </a:r>
                      <a:endParaRPr lang="es-EC"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b="1" u="none" strike="noStrike" dirty="0">
                          <a:effectLst/>
                        </a:rPr>
                        <a:t>TOTAL</a:t>
                      </a:r>
                      <a:endParaRPr lang="es-EC" sz="18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94510230"/>
                  </a:ext>
                </a:extLst>
              </a:tr>
              <a:tr h="287694">
                <a:tc>
                  <a:txBody>
                    <a:bodyPr/>
                    <a:lstStyle/>
                    <a:p>
                      <a:pPr algn="l" fontAlgn="ctr"/>
                      <a:r>
                        <a:rPr lang="es-EC" sz="1800" b="1" u="none" strike="noStrike" dirty="0">
                          <a:effectLst/>
                        </a:rPr>
                        <a:t>Ventas </a:t>
                      </a:r>
                      <a:endParaRPr lang="es-EC" sz="18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s-EC" sz="1800" u="none" strike="noStrike">
                          <a:effectLst/>
                        </a:rPr>
                        <a:t>$1.331.985,85</a:t>
                      </a:r>
                      <a:endParaRPr lang="es-EC" sz="18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$1.441.221,18</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a:effectLst/>
                        </a:rPr>
                        <a:t>$1.310.157,13</a:t>
                      </a:r>
                      <a:endParaRPr lang="es-EC" sz="1800" b="0" i="0" u="none" strike="noStrike">
                        <a:solidFill>
                          <a:srgbClr val="000000"/>
                        </a:solidFill>
                        <a:effectLst/>
                        <a:latin typeface="Calibri" panose="020F0502020204030204" pitchFamily="34" charset="0"/>
                      </a:endParaRPr>
                    </a:p>
                  </a:txBody>
                  <a:tcPr marL="0" marR="0" marT="0" marB="0" anchor="b"/>
                </a:tc>
                <a:tc>
                  <a:txBody>
                    <a:bodyPr/>
                    <a:lstStyle/>
                    <a:p>
                      <a:pPr algn="ctr" fontAlgn="ctr"/>
                      <a:r>
                        <a:rPr lang="es-EC" sz="1800" u="none" strike="noStrike">
                          <a:effectLst/>
                        </a:rPr>
                        <a:t>$4.083.364,16</a:t>
                      </a:r>
                      <a:endParaRPr lang="es-EC" sz="18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955085092"/>
                  </a:ext>
                </a:extLst>
              </a:tr>
              <a:tr h="575388">
                <a:tc>
                  <a:txBody>
                    <a:bodyPr/>
                    <a:lstStyle/>
                    <a:p>
                      <a:pPr algn="l" fontAlgn="ctr"/>
                      <a:r>
                        <a:rPr lang="es-EC" sz="1800" b="1" u="none" strike="noStrike" dirty="0">
                          <a:effectLst/>
                        </a:rPr>
                        <a:t>Número de Eventos</a:t>
                      </a:r>
                      <a:endParaRPr lang="es-EC" sz="18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s-EC" sz="1800" u="none" strike="noStrike">
                          <a:effectLst/>
                        </a:rPr>
                        <a:t>54</a:t>
                      </a:r>
                      <a:endParaRPr lang="es-EC"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EC" sz="1800" u="none" strike="noStrike" dirty="0">
                          <a:effectLst/>
                        </a:rPr>
                        <a:t>86</a:t>
                      </a:r>
                      <a:endParaRPr lang="es-EC" sz="18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s-EC" sz="1800" u="none" strike="noStrike">
                          <a:effectLst/>
                        </a:rPr>
                        <a:t>21</a:t>
                      </a:r>
                      <a:endParaRPr lang="es-EC" sz="1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s-EC" sz="1800" u="none" strike="noStrike">
                          <a:effectLst/>
                        </a:rPr>
                        <a:t>161</a:t>
                      </a:r>
                      <a:endParaRPr lang="es-EC" sz="18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98748443"/>
                  </a:ext>
                </a:extLst>
              </a:tr>
              <a:tr h="575388">
                <a:tc>
                  <a:txBody>
                    <a:bodyPr/>
                    <a:lstStyle/>
                    <a:p>
                      <a:pPr algn="l" fontAlgn="ctr"/>
                      <a:r>
                        <a:rPr lang="es-EC" sz="1800" b="1" u="none" strike="noStrike" dirty="0">
                          <a:effectLst/>
                        </a:rPr>
                        <a:t>Número de asistentes</a:t>
                      </a:r>
                      <a:endParaRPr lang="es-EC" sz="18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s-EC" sz="1800" u="none" strike="noStrike">
                          <a:effectLst/>
                        </a:rPr>
                        <a:t>201200</a:t>
                      </a:r>
                      <a:endParaRPr lang="es-EC" sz="18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136790</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N/A</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ctr"/>
                      <a:r>
                        <a:rPr lang="es-EC" sz="1800" u="none" strike="noStrike">
                          <a:effectLst/>
                        </a:rPr>
                        <a:t>337990</a:t>
                      </a:r>
                      <a:endParaRPr lang="es-EC" sz="18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857995918"/>
                  </a:ext>
                </a:extLst>
              </a:tr>
              <a:tr h="863081">
                <a:tc>
                  <a:txBody>
                    <a:bodyPr/>
                    <a:lstStyle/>
                    <a:p>
                      <a:pPr algn="l" fontAlgn="ctr"/>
                      <a:r>
                        <a:rPr lang="es-EC" sz="1800" b="1" u="none" strike="noStrike" dirty="0">
                          <a:effectLst/>
                        </a:rPr>
                        <a:t>Metraje entregado (40.000m)</a:t>
                      </a:r>
                      <a:endParaRPr lang="es-EC" sz="18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s-EC" sz="1800" u="none" strike="noStrike" dirty="0">
                          <a:effectLst/>
                        </a:rPr>
                        <a:t>40000</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31050</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N/A</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ctr"/>
                      <a:r>
                        <a:rPr lang="es-EC" sz="1800" u="none" strike="noStrike" dirty="0">
                          <a:effectLst/>
                        </a:rPr>
                        <a:t>71050</a:t>
                      </a:r>
                      <a:endParaRPr lang="es-EC" sz="18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768347428"/>
                  </a:ext>
                </a:extLst>
              </a:tr>
            </a:tbl>
          </a:graphicData>
        </a:graphic>
      </p:graphicFrame>
      <p:graphicFrame>
        <p:nvGraphicFramePr>
          <p:cNvPr id="7" name="Tabla 6">
            <a:extLst>
              <a:ext uri="{FF2B5EF4-FFF2-40B4-BE49-F238E27FC236}">
                <a16:creationId xmlns:a16="http://schemas.microsoft.com/office/drawing/2014/main" id="{B4C6B605-5537-4D6C-806F-D98121214411}"/>
              </a:ext>
            </a:extLst>
          </p:cNvPr>
          <p:cNvGraphicFramePr>
            <a:graphicFrameLocks noGrp="1"/>
          </p:cNvGraphicFramePr>
          <p:nvPr>
            <p:extLst>
              <p:ext uri="{D42A27DB-BD31-4B8C-83A1-F6EECF244321}">
                <p14:modId xmlns:p14="http://schemas.microsoft.com/office/powerpoint/2010/main" val="269972306"/>
              </p:ext>
            </p:extLst>
          </p:nvPr>
        </p:nvGraphicFramePr>
        <p:xfrm>
          <a:off x="1670223" y="4872819"/>
          <a:ext cx="8916866" cy="822960"/>
        </p:xfrm>
        <a:graphic>
          <a:graphicData uri="http://schemas.openxmlformats.org/drawingml/2006/table">
            <a:tbl>
              <a:tblPr>
                <a:tableStyleId>{5C22544A-7EE6-4342-B048-85BDC9FD1C3A}</a:tableStyleId>
              </a:tblPr>
              <a:tblGrid>
                <a:gridCol w="1666691">
                  <a:extLst>
                    <a:ext uri="{9D8B030D-6E8A-4147-A177-3AD203B41FA5}">
                      <a16:colId xmlns:a16="http://schemas.microsoft.com/office/drawing/2014/main" val="1607607108"/>
                    </a:ext>
                  </a:extLst>
                </a:gridCol>
                <a:gridCol w="1417989">
                  <a:extLst>
                    <a:ext uri="{9D8B030D-6E8A-4147-A177-3AD203B41FA5}">
                      <a16:colId xmlns:a16="http://schemas.microsoft.com/office/drawing/2014/main" val="3481622192"/>
                    </a:ext>
                  </a:extLst>
                </a:gridCol>
                <a:gridCol w="1950137">
                  <a:extLst>
                    <a:ext uri="{9D8B030D-6E8A-4147-A177-3AD203B41FA5}">
                      <a16:colId xmlns:a16="http://schemas.microsoft.com/office/drawing/2014/main" val="1027111455"/>
                    </a:ext>
                  </a:extLst>
                </a:gridCol>
                <a:gridCol w="1950137">
                  <a:extLst>
                    <a:ext uri="{9D8B030D-6E8A-4147-A177-3AD203B41FA5}">
                      <a16:colId xmlns:a16="http://schemas.microsoft.com/office/drawing/2014/main" val="3177036051"/>
                    </a:ext>
                  </a:extLst>
                </a:gridCol>
                <a:gridCol w="1931912">
                  <a:extLst>
                    <a:ext uri="{9D8B030D-6E8A-4147-A177-3AD203B41FA5}">
                      <a16:colId xmlns:a16="http://schemas.microsoft.com/office/drawing/2014/main" val="2413545635"/>
                    </a:ext>
                  </a:extLst>
                </a:gridCol>
              </a:tblGrid>
              <a:tr h="190500">
                <a:tc rowSpan="2">
                  <a:txBody>
                    <a:bodyPr/>
                    <a:lstStyle/>
                    <a:p>
                      <a:pPr algn="ctr" fontAlgn="ctr"/>
                      <a:r>
                        <a:rPr lang="es-MX" sz="1800" b="1" u="none" strike="noStrike" dirty="0">
                          <a:effectLst/>
                        </a:rPr>
                        <a:t>Inversión realizada por el operador</a:t>
                      </a:r>
                      <a:endParaRPr lang="es-MX" sz="18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es-EC" sz="1800" b="1" u="none" strike="noStrike" dirty="0">
                          <a:effectLst/>
                        </a:rPr>
                        <a:t>DIAGNÓSTICO</a:t>
                      </a:r>
                      <a:endParaRPr lang="es-EC"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b="1" u="none" strike="noStrike" dirty="0">
                          <a:effectLst/>
                        </a:rPr>
                        <a:t>60 DÍAS</a:t>
                      </a:r>
                      <a:endParaRPr lang="es-EC"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b="1" u="none" strike="noStrike" dirty="0">
                          <a:effectLst/>
                        </a:rPr>
                        <a:t>AÑO 1</a:t>
                      </a:r>
                      <a:endParaRPr lang="es-EC" sz="18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b="1" u="none" strike="noStrike" dirty="0">
                          <a:effectLst/>
                        </a:rPr>
                        <a:t>AÑO 2 (APROX)</a:t>
                      </a:r>
                      <a:endParaRPr lang="es-EC" sz="18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5339317"/>
                  </a:ext>
                </a:extLst>
              </a:tr>
              <a:tr h="190500">
                <a:tc vMerge="1">
                  <a:txBody>
                    <a:bodyPr/>
                    <a:lstStyle/>
                    <a:p>
                      <a:endParaRPr lang="es-EC"/>
                    </a:p>
                  </a:txBody>
                  <a:tcPr/>
                </a:tc>
                <a:tc>
                  <a:txBody>
                    <a:bodyPr/>
                    <a:lstStyle/>
                    <a:p>
                      <a:pPr algn="ctr" fontAlgn="b"/>
                      <a:r>
                        <a:rPr lang="es-EC" sz="1800" u="none" strike="noStrike" dirty="0">
                          <a:effectLst/>
                        </a:rPr>
                        <a:t>$259.419,91</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$587.978,98</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$1.534.320,00</a:t>
                      </a:r>
                      <a:endParaRPr lang="es-EC" sz="18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s-EC" sz="1800" u="none" strike="noStrike" dirty="0">
                          <a:effectLst/>
                        </a:rPr>
                        <a:t>$1.480.000,00</a:t>
                      </a:r>
                      <a:endParaRPr lang="es-EC" sz="18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58400679"/>
                  </a:ext>
                </a:extLst>
              </a:tr>
            </a:tbl>
          </a:graphicData>
        </a:graphic>
      </p:graphicFrame>
    </p:spTree>
    <p:extLst>
      <p:ext uri="{BB962C8B-B14F-4D97-AF65-F5344CB8AC3E}">
        <p14:creationId xmlns:p14="http://schemas.microsoft.com/office/powerpoint/2010/main" val="316994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3">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3" y="2103437"/>
            <a:ext cx="10754559" cy="2533877"/>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s-MX" sz="2800" b="1" dirty="0">
                <a:solidFill>
                  <a:srgbClr val="223F86"/>
                </a:solidFill>
                <a:latin typeface="Montserrat ExtraBold" pitchFamily="2" charset="77"/>
                <a:ea typeface="HGSMinchoE" panose="02020900000000000000" pitchFamily="18" charset="-128"/>
              </a:rPr>
              <a:t>3. Aprobación del tarifario 2024, conforme la cláusula DÉCIMA OCTAVA, numeral 18.4, en concordancia con la cláusula VIGÉSIMA CUARTA, numeral 24.2 del Contrato de Alianza Estratégica Empresa Pública Metropolitana de Gestión de Destino Turístico – Quito Turismo y el Consorcio Prostatus Vitelsa para la Operación, Equipamiento, Administración, Comercialización y Mantenimiento del Centro de Convenciones Metropolitano de Quito (CCMQ)</a:t>
            </a:r>
          </a:p>
          <a:p>
            <a:endParaRPr lang="es-MX" sz="2800" b="1" dirty="0">
              <a:solidFill>
                <a:srgbClr val="223F86"/>
              </a:solidFill>
              <a:latin typeface="Montserrat ExtraBold" pitchFamily="2" charset="77"/>
              <a:ea typeface="HGSMinchoE" panose="02020900000000000000" pitchFamily="18" charset="-128"/>
            </a:endParaRPr>
          </a:p>
          <a:p>
            <a:endParaRPr lang="es-MX" sz="2800" b="1" dirty="0">
              <a:solidFill>
                <a:srgbClr val="223F86"/>
              </a:solidFill>
              <a:latin typeface="Montserrat ExtraBold" pitchFamily="2" charset="77"/>
              <a:ea typeface="HGSMinchoE" panose="02020900000000000000" pitchFamily="18" charset="-128"/>
            </a:endParaRPr>
          </a:p>
          <a:p>
            <a:endParaRPr lang="es-MX" sz="2800" b="1" dirty="0">
              <a:solidFill>
                <a:srgbClr val="223F86"/>
              </a:solidFill>
              <a:latin typeface="Montserrat ExtraBold" pitchFamily="2" charset="77"/>
              <a:ea typeface="HGSMinchoE" panose="02020900000000000000" pitchFamily="18" charset="-128"/>
            </a:endParaRPr>
          </a:p>
          <a:p>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3625994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FD7028F1-746F-AD06-300E-5EC7FF7B76AD}"/>
              </a:ext>
            </a:extLst>
          </p:cNvPr>
          <p:cNvSpPr txBox="1">
            <a:spLocks/>
          </p:cNvSpPr>
          <p:nvPr/>
        </p:nvSpPr>
        <p:spPr>
          <a:xfrm>
            <a:off x="465237" y="-228297"/>
            <a:ext cx="960565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Tarifario 2024</a:t>
            </a:r>
            <a:endParaRPr lang="es-EC" sz="3600" b="1" dirty="0">
              <a:solidFill>
                <a:srgbClr val="223F86"/>
              </a:solidFill>
              <a:latin typeface="Montserrat ExtraBold" pitchFamily="2" charset="77"/>
              <a:ea typeface="HGSMinchoE" panose="02020900000000000000" pitchFamily="18" charset="-128"/>
            </a:endParaRPr>
          </a:p>
        </p:txBody>
      </p:sp>
      <p:pic>
        <p:nvPicPr>
          <p:cNvPr id="2" name="Imagen 1">
            <a:extLst>
              <a:ext uri="{FF2B5EF4-FFF2-40B4-BE49-F238E27FC236}">
                <a16:creationId xmlns:a16="http://schemas.microsoft.com/office/drawing/2014/main" id="{ED8FDAC8-5852-689B-5027-27F90796F007}"/>
              </a:ext>
            </a:extLst>
          </p:cNvPr>
          <p:cNvPicPr>
            <a:picLocks noChangeAspect="1"/>
          </p:cNvPicPr>
          <p:nvPr/>
        </p:nvPicPr>
        <p:blipFill rotWithShape="1">
          <a:blip r:embed="rId4">
            <a:extLst>
              <a:ext uri="{28A0092B-C50C-407E-A947-70E740481C1C}">
                <a14:useLocalDpi xmlns:a14="http://schemas.microsoft.com/office/drawing/2010/main" val="0"/>
              </a:ext>
            </a:extLst>
          </a:blip>
          <a:srcRect l="26182" t="12848" r="28818" b="12969"/>
          <a:stretch/>
        </p:blipFill>
        <p:spPr>
          <a:xfrm>
            <a:off x="11601296" y="5361350"/>
            <a:ext cx="590704" cy="547744"/>
          </a:xfrm>
          <a:prstGeom prst="rect">
            <a:avLst/>
          </a:prstGeom>
        </p:spPr>
      </p:pic>
      <p:sp>
        <p:nvSpPr>
          <p:cNvPr id="11" name="Título 1">
            <a:extLst>
              <a:ext uri="{FF2B5EF4-FFF2-40B4-BE49-F238E27FC236}">
                <a16:creationId xmlns:a16="http://schemas.microsoft.com/office/drawing/2014/main" id="{31F2A417-D083-1857-9958-C51ABCB35762}"/>
              </a:ext>
            </a:extLst>
          </p:cNvPr>
          <p:cNvSpPr txBox="1">
            <a:spLocks/>
          </p:cNvSpPr>
          <p:nvPr/>
        </p:nvSpPr>
        <p:spPr>
          <a:xfrm>
            <a:off x="462769" y="308780"/>
            <a:ext cx="3456184" cy="11658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200" b="1" dirty="0">
                <a:solidFill>
                  <a:srgbClr val="75BBE9"/>
                </a:solidFill>
                <a:latin typeface="Montserrat" pitchFamily="2" charset="77"/>
                <a:ea typeface="HGSMinchoE" panose="02020900000000000000" pitchFamily="18" charset="-128"/>
              </a:rPr>
              <a:t>CCMQ</a:t>
            </a:r>
            <a:endParaRPr lang="es-EC" sz="3200" b="1" dirty="0">
              <a:solidFill>
                <a:srgbClr val="75BBE9"/>
              </a:solidFill>
              <a:latin typeface="Montserrat" pitchFamily="2" charset="77"/>
              <a:ea typeface="HGSMinchoE" panose="02020900000000000000" pitchFamily="18" charset="-128"/>
            </a:endParaRPr>
          </a:p>
        </p:txBody>
      </p:sp>
      <p:sp>
        <p:nvSpPr>
          <p:cNvPr id="6" name="CuadroTexto 5">
            <a:extLst>
              <a:ext uri="{FF2B5EF4-FFF2-40B4-BE49-F238E27FC236}">
                <a16:creationId xmlns:a16="http://schemas.microsoft.com/office/drawing/2014/main" id="{7F93801F-094C-EC37-941D-AF16B8C54180}"/>
              </a:ext>
            </a:extLst>
          </p:cNvPr>
          <p:cNvSpPr txBox="1"/>
          <p:nvPr/>
        </p:nvSpPr>
        <p:spPr>
          <a:xfrm>
            <a:off x="593171" y="2182505"/>
            <a:ext cx="3211386" cy="2492990"/>
          </a:xfrm>
          <a:prstGeom prst="rect">
            <a:avLst/>
          </a:prstGeom>
          <a:noFill/>
        </p:spPr>
        <p:txBody>
          <a:bodyPr wrap="square" rtlCol="0">
            <a:spAutoFit/>
          </a:bodyPr>
          <a:lstStyle/>
          <a:p>
            <a:r>
              <a:rPr lang="es-MX" sz="1200" dirty="0">
                <a:solidFill>
                  <a:srgbClr val="5B5B5B"/>
                </a:solidFill>
                <a:latin typeface="Montserrat" pitchFamily="2" charset="77"/>
              </a:rPr>
              <a:t>Para efectos del segundo año de operación y en adelante, los precios por Servicio Básico de los eventos que se realicen en el CCMQ, serán determinados por el OPERADOR, el cual deberá presentar al Directorio del CCMQ, a más tardar sesenta (60) días calendario previos a la finalización del año fiscal, una propuesta de tarifario para el año siguiente junto con un análisis justificativo de mercado,  el cual deberá ser conocido por el Directorio del CCMQ</a:t>
            </a:r>
          </a:p>
        </p:txBody>
      </p:sp>
      <p:graphicFrame>
        <p:nvGraphicFramePr>
          <p:cNvPr id="3" name="Tabla 2">
            <a:extLst>
              <a:ext uri="{FF2B5EF4-FFF2-40B4-BE49-F238E27FC236}">
                <a16:creationId xmlns:a16="http://schemas.microsoft.com/office/drawing/2014/main" id="{9C4CC3C4-665D-E04F-E30C-B335E6EC9C89}"/>
              </a:ext>
            </a:extLst>
          </p:cNvPr>
          <p:cNvGraphicFramePr>
            <a:graphicFrameLocks noGrp="1"/>
          </p:cNvGraphicFramePr>
          <p:nvPr>
            <p:extLst>
              <p:ext uri="{D42A27DB-BD31-4B8C-83A1-F6EECF244321}">
                <p14:modId xmlns:p14="http://schemas.microsoft.com/office/powerpoint/2010/main" val="4088981388"/>
              </p:ext>
            </p:extLst>
          </p:nvPr>
        </p:nvGraphicFramePr>
        <p:xfrm>
          <a:off x="4082143" y="527008"/>
          <a:ext cx="7516686" cy="6283662"/>
        </p:xfrm>
        <a:graphic>
          <a:graphicData uri="http://schemas.openxmlformats.org/drawingml/2006/table">
            <a:tbl>
              <a:tblPr>
                <a:tableStyleId>{5C22544A-7EE6-4342-B048-85BDC9FD1C3A}</a:tableStyleId>
              </a:tblPr>
              <a:tblGrid>
                <a:gridCol w="2353442">
                  <a:extLst>
                    <a:ext uri="{9D8B030D-6E8A-4147-A177-3AD203B41FA5}">
                      <a16:colId xmlns:a16="http://schemas.microsoft.com/office/drawing/2014/main" val="327176581"/>
                    </a:ext>
                  </a:extLst>
                </a:gridCol>
                <a:gridCol w="744682">
                  <a:extLst>
                    <a:ext uri="{9D8B030D-6E8A-4147-A177-3AD203B41FA5}">
                      <a16:colId xmlns:a16="http://schemas.microsoft.com/office/drawing/2014/main" val="1273378182"/>
                    </a:ext>
                  </a:extLst>
                </a:gridCol>
                <a:gridCol w="836661">
                  <a:extLst>
                    <a:ext uri="{9D8B030D-6E8A-4147-A177-3AD203B41FA5}">
                      <a16:colId xmlns:a16="http://schemas.microsoft.com/office/drawing/2014/main" val="2895335812"/>
                    </a:ext>
                  </a:extLst>
                </a:gridCol>
                <a:gridCol w="1241725">
                  <a:extLst>
                    <a:ext uri="{9D8B030D-6E8A-4147-A177-3AD203B41FA5}">
                      <a16:colId xmlns:a16="http://schemas.microsoft.com/office/drawing/2014/main" val="530894814"/>
                    </a:ext>
                  </a:extLst>
                </a:gridCol>
                <a:gridCol w="1033003">
                  <a:extLst>
                    <a:ext uri="{9D8B030D-6E8A-4147-A177-3AD203B41FA5}">
                      <a16:colId xmlns:a16="http://schemas.microsoft.com/office/drawing/2014/main" val="2853693481"/>
                    </a:ext>
                  </a:extLst>
                </a:gridCol>
                <a:gridCol w="1307173">
                  <a:extLst>
                    <a:ext uri="{9D8B030D-6E8A-4147-A177-3AD203B41FA5}">
                      <a16:colId xmlns:a16="http://schemas.microsoft.com/office/drawing/2014/main" val="1801787493"/>
                    </a:ext>
                  </a:extLst>
                </a:gridCol>
              </a:tblGrid>
              <a:tr h="707607">
                <a:tc>
                  <a:txBody>
                    <a:bodyPr/>
                    <a:lstStyle/>
                    <a:p>
                      <a:pPr algn="ctr">
                        <a:lnSpc>
                          <a:spcPct val="115000"/>
                        </a:lnSpc>
                      </a:pPr>
                      <a:r>
                        <a:rPr lang="es-ES_tradnl" sz="1400" dirty="0">
                          <a:effectLst/>
                        </a:rPr>
                        <a:t>NOBRE DEL SALÓN</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ctr"/>
                </a:tc>
                <a:tc>
                  <a:txBody>
                    <a:bodyPr/>
                    <a:lstStyle/>
                    <a:p>
                      <a:pPr algn="ctr">
                        <a:lnSpc>
                          <a:spcPct val="115000"/>
                        </a:lnSpc>
                      </a:pPr>
                      <a:r>
                        <a:rPr lang="es-ES_tradnl" sz="1400">
                          <a:effectLst/>
                        </a:rPr>
                        <a:t>M2</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ctr"/>
                </a:tc>
                <a:tc>
                  <a:txBody>
                    <a:bodyPr/>
                    <a:lstStyle/>
                    <a:p>
                      <a:pPr algn="ctr">
                        <a:lnSpc>
                          <a:spcPct val="115000"/>
                        </a:lnSpc>
                      </a:pPr>
                      <a:r>
                        <a:rPr lang="es-ES_tradnl" sz="1400">
                          <a:effectLst/>
                        </a:rPr>
                        <a:t>PRECIO POR M2</a:t>
                      </a:r>
                      <a:endParaRPr lang="es-EC" sz="1800">
                        <a:effectLst/>
                      </a:endParaRPr>
                    </a:p>
                    <a:p>
                      <a:pPr algn="ctr">
                        <a:lnSpc>
                          <a:spcPct val="115000"/>
                        </a:lnSpc>
                      </a:pPr>
                      <a:r>
                        <a:rPr lang="es-ES_tradnl" sz="1400">
                          <a:effectLst/>
                        </a:rPr>
                        <a:t>Tarifa Rack</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ctr"/>
                </a:tc>
                <a:tc>
                  <a:txBody>
                    <a:bodyPr/>
                    <a:lstStyle/>
                    <a:p>
                      <a:pPr algn="ctr">
                        <a:lnSpc>
                          <a:spcPct val="115000"/>
                        </a:lnSpc>
                      </a:pPr>
                      <a:r>
                        <a:rPr lang="es-ES_tradnl" sz="1400">
                          <a:effectLst/>
                        </a:rPr>
                        <a:t>PRECIO POR DÍA</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ctr"/>
                </a:tc>
                <a:tc>
                  <a:txBody>
                    <a:bodyPr/>
                    <a:lstStyle/>
                    <a:p>
                      <a:pPr algn="ctr">
                        <a:lnSpc>
                          <a:spcPct val="115000"/>
                        </a:lnSpc>
                      </a:pPr>
                      <a:r>
                        <a:rPr lang="es-ES_tradnl" sz="1400">
                          <a:effectLst/>
                        </a:rPr>
                        <a:t>PRECIO X M2 MONTAJE/ DESMONTAJE</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ctr"/>
                </a:tc>
                <a:tc>
                  <a:txBody>
                    <a:bodyPr/>
                    <a:lstStyle/>
                    <a:p>
                      <a:pPr algn="ctr">
                        <a:lnSpc>
                          <a:spcPct val="115000"/>
                        </a:lnSpc>
                      </a:pPr>
                      <a:r>
                        <a:rPr lang="es-ES_tradnl" sz="1400">
                          <a:effectLst/>
                        </a:rPr>
                        <a:t>PRECIO POR DÍA</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ctr"/>
                </a:tc>
                <a:extLst>
                  <a:ext uri="{0D108BD9-81ED-4DB2-BD59-A6C34878D82A}">
                    <a16:rowId xmlns:a16="http://schemas.microsoft.com/office/drawing/2014/main" val="3441578242"/>
                  </a:ext>
                </a:extLst>
              </a:tr>
              <a:tr h="239525">
                <a:tc>
                  <a:txBody>
                    <a:bodyPr/>
                    <a:lstStyle/>
                    <a:p>
                      <a:pPr algn="ctr">
                        <a:lnSpc>
                          <a:spcPct val="115000"/>
                        </a:lnSpc>
                      </a:pPr>
                      <a:r>
                        <a:rPr lang="es-ES_tradnl" sz="1200" dirty="0">
                          <a:effectLst/>
                        </a:rPr>
                        <a:t>AUDITORIO</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600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$ 4.84</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$ 2,904.00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$ 2.42</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$ 1,452.00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1021360243"/>
                  </a:ext>
                </a:extLst>
              </a:tr>
              <a:tr h="239525">
                <a:tc>
                  <a:txBody>
                    <a:bodyPr/>
                    <a:lstStyle/>
                    <a:p>
                      <a:pPr algn="ctr">
                        <a:lnSpc>
                          <a:spcPct val="115000"/>
                        </a:lnSpc>
                      </a:pPr>
                      <a:r>
                        <a:rPr lang="es-ES_tradnl" sz="1200">
                          <a:effectLst/>
                        </a:rPr>
                        <a:t>FOYER AUDITORIO</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dirty="0">
                          <a:effectLst/>
                        </a:rPr>
                        <a:t>100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$ 75.00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593143142"/>
                  </a:ext>
                </a:extLst>
              </a:tr>
              <a:tr h="239525">
                <a:tc>
                  <a:txBody>
                    <a:bodyPr/>
                    <a:lstStyle/>
                    <a:p>
                      <a:pPr algn="ctr">
                        <a:lnSpc>
                          <a:spcPct val="115000"/>
                        </a:lnSpc>
                      </a:pPr>
                      <a:r>
                        <a:rPr lang="es-ES_tradnl" sz="1200">
                          <a:effectLst/>
                        </a:rPr>
                        <a:t>PANECILLO COMPLETO</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2480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$ 9,920.00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$ 4,960.00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1816262021"/>
                  </a:ext>
                </a:extLst>
              </a:tr>
              <a:tr h="239525">
                <a:tc>
                  <a:txBody>
                    <a:bodyPr/>
                    <a:lstStyle/>
                    <a:p>
                      <a:pPr algn="ctr">
                        <a:lnSpc>
                          <a:spcPct val="115000"/>
                        </a:lnSpc>
                      </a:pPr>
                      <a:r>
                        <a:rPr lang="es-ES_tradnl" sz="1200">
                          <a:effectLst/>
                        </a:rPr>
                        <a:t>PANECILLO I</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620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$ 2,480.00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$ 1,240.00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1598387140"/>
                  </a:ext>
                </a:extLst>
              </a:tr>
              <a:tr h="239525">
                <a:tc>
                  <a:txBody>
                    <a:bodyPr/>
                    <a:lstStyle/>
                    <a:p>
                      <a:pPr algn="ctr">
                        <a:lnSpc>
                          <a:spcPct val="115000"/>
                        </a:lnSpc>
                      </a:pPr>
                      <a:r>
                        <a:rPr lang="es-ES_tradnl" sz="1200">
                          <a:effectLst/>
                        </a:rPr>
                        <a:t>PANECILLO II</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620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$ 4.00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$ 2,480.00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$ 1,240.00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445528517"/>
                  </a:ext>
                </a:extLst>
              </a:tr>
              <a:tr h="239525">
                <a:tc>
                  <a:txBody>
                    <a:bodyPr/>
                    <a:lstStyle/>
                    <a:p>
                      <a:pPr algn="ctr">
                        <a:lnSpc>
                          <a:spcPct val="115000"/>
                        </a:lnSpc>
                      </a:pPr>
                      <a:r>
                        <a:rPr lang="es-ES_tradnl" sz="1200">
                          <a:effectLst/>
                        </a:rPr>
                        <a:t>PANECILLO III</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620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$ 2,480.00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$ 1,240.00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1842952471"/>
                  </a:ext>
                </a:extLst>
              </a:tr>
              <a:tr h="239525">
                <a:tc>
                  <a:txBody>
                    <a:bodyPr/>
                    <a:lstStyle/>
                    <a:p>
                      <a:pPr algn="ctr">
                        <a:lnSpc>
                          <a:spcPct val="115000"/>
                        </a:lnSpc>
                      </a:pPr>
                      <a:r>
                        <a:rPr lang="es-ES_tradnl" sz="1200">
                          <a:effectLst/>
                        </a:rPr>
                        <a:t>PANECILLO IV</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620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$ 2,480.00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$ 1,240.00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2975736862"/>
                  </a:ext>
                </a:extLst>
              </a:tr>
              <a:tr h="239525">
                <a:tc>
                  <a:txBody>
                    <a:bodyPr/>
                    <a:lstStyle/>
                    <a:p>
                      <a:pPr algn="ctr">
                        <a:lnSpc>
                          <a:spcPct val="115000"/>
                        </a:lnSpc>
                      </a:pPr>
                      <a:r>
                        <a:rPr lang="es-ES_tradnl" sz="1200">
                          <a:effectLst/>
                        </a:rPr>
                        <a:t>FOYER SUR</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600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$ 900.00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$ 450.00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215007028"/>
                  </a:ext>
                </a:extLst>
              </a:tr>
              <a:tr h="239525">
                <a:tc>
                  <a:txBody>
                    <a:bodyPr/>
                    <a:lstStyle/>
                    <a:p>
                      <a:pPr algn="ctr">
                        <a:lnSpc>
                          <a:spcPct val="115000"/>
                        </a:lnSpc>
                      </a:pPr>
                      <a:r>
                        <a:rPr lang="es-ES_tradnl" sz="1200">
                          <a:effectLst/>
                        </a:rPr>
                        <a:t>FOYER SUR COMPLETO</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1440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$ 2,160.00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$ 0.75</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$ 1,080.00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2423400089"/>
                  </a:ext>
                </a:extLst>
              </a:tr>
              <a:tr h="239525">
                <a:tc>
                  <a:txBody>
                    <a:bodyPr/>
                    <a:lstStyle/>
                    <a:p>
                      <a:pPr algn="ctr">
                        <a:lnSpc>
                          <a:spcPct val="115000"/>
                        </a:lnSpc>
                      </a:pPr>
                      <a:r>
                        <a:rPr lang="es-ES_tradnl" sz="1200">
                          <a:effectLst/>
                        </a:rPr>
                        <a:t>ITCHIMBIA</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1180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$ 4,720.00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$ 2.00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$ 2,360.00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902325600"/>
                  </a:ext>
                </a:extLst>
              </a:tr>
              <a:tr h="239525">
                <a:tc>
                  <a:txBody>
                    <a:bodyPr/>
                    <a:lstStyle/>
                    <a:p>
                      <a:pPr algn="ctr">
                        <a:lnSpc>
                          <a:spcPct val="115000"/>
                        </a:lnSpc>
                      </a:pPr>
                      <a:r>
                        <a:rPr lang="es-ES_tradnl" sz="1200">
                          <a:effectLst/>
                        </a:rPr>
                        <a:t>FOYER ITCHIMBIA</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160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$ 240.00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$ 120.00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1111360272"/>
                  </a:ext>
                </a:extLst>
              </a:tr>
              <a:tr h="239525">
                <a:tc>
                  <a:txBody>
                    <a:bodyPr/>
                    <a:lstStyle/>
                    <a:p>
                      <a:pPr algn="ctr">
                        <a:lnSpc>
                          <a:spcPct val="115000"/>
                        </a:lnSpc>
                      </a:pPr>
                      <a:r>
                        <a:rPr lang="es-ES_tradnl" sz="1200">
                          <a:effectLst/>
                        </a:rPr>
                        <a:t>FOYER TRIÁNGULO</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165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$ 247.50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$ 123.75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848913144"/>
                  </a:ext>
                </a:extLst>
              </a:tr>
              <a:tr h="239525">
                <a:tc>
                  <a:txBody>
                    <a:bodyPr/>
                    <a:lstStyle/>
                    <a:p>
                      <a:pPr algn="ctr">
                        <a:lnSpc>
                          <a:spcPct val="115000"/>
                        </a:lnSpc>
                      </a:pPr>
                      <a:r>
                        <a:rPr lang="es-ES_tradnl" sz="1200">
                          <a:effectLst/>
                        </a:rPr>
                        <a:t>MITAD DEL MUNDO COMPLETO</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5000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$ 3.50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$ 17,500.00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$ 1.75</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$ 8,750.00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975048743"/>
                  </a:ext>
                </a:extLst>
              </a:tr>
              <a:tr h="239525">
                <a:tc>
                  <a:txBody>
                    <a:bodyPr/>
                    <a:lstStyle/>
                    <a:p>
                      <a:pPr algn="ctr">
                        <a:lnSpc>
                          <a:spcPct val="115000"/>
                        </a:lnSpc>
                      </a:pPr>
                      <a:r>
                        <a:rPr lang="es-ES_tradnl" sz="1200">
                          <a:effectLst/>
                        </a:rPr>
                        <a:t>MITAD DEL MUNDO NORTE</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2500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$ 3.50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$ 8,750.00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$ 4,375.00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019326024"/>
                  </a:ext>
                </a:extLst>
              </a:tr>
              <a:tr h="239525">
                <a:tc>
                  <a:txBody>
                    <a:bodyPr/>
                    <a:lstStyle/>
                    <a:p>
                      <a:pPr algn="ctr">
                        <a:lnSpc>
                          <a:spcPct val="115000"/>
                        </a:lnSpc>
                      </a:pPr>
                      <a:r>
                        <a:rPr lang="es-ES_tradnl" sz="1200">
                          <a:effectLst/>
                        </a:rPr>
                        <a:t>MITAD DEL MUNDO SUR</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2500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$ 3.50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$ 8,750.00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$ 4,375.00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2288956297"/>
                  </a:ext>
                </a:extLst>
              </a:tr>
              <a:tr h="239525">
                <a:tc>
                  <a:txBody>
                    <a:bodyPr/>
                    <a:lstStyle/>
                    <a:p>
                      <a:pPr algn="ctr">
                        <a:lnSpc>
                          <a:spcPct val="115000"/>
                        </a:lnSpc>
                      </a:pPr>
                      <a:r>
                        <a:rPr lang="es-ES_tradnl" sz="1200">
                          <a:effectLst/>
                        </a:rPr>
                        <a:t>FOYER 1</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800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$ 1,200.00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$ 600.00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87358799"/>
                  </a:ext>
                </a:extLst>
              </a:tr>
              <a:tr h="239525">
                <a:tc>
                  <a:txBody>
                    <a:bodyPr/>
                    <a:lstStyle/>
                    <a:p>
                      <a:pPr algn="ctr">
                        <a:lnSpc>
                          <a:spcPct val="115000"/>
                        </a:lnSpc>
                      </a:pPr>
                      <a:r>
                        <a:rPr lang="es-ES_tradnl" sz="1200">
                          <a:effectLst/>
                        </a:rPr>
                        <a:t>FOYER 2</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800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$ 1,200.00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$ 600.00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1387467938"/>
                  </a:ext>
                </a:extLst>
              </a:tr>
              <a:tr h="239525">
                <a:tc>
                  <a:txBody>
                    <a:bodyPr/>
                    <a:lstStyle/>
                    <a:p>
                      <a:pPr algn="ctr">
                        <a:lnSpc>
                          <a:spcPct val="115000"/>
                        </a:lnSpc>
                      </a:pPr>
                      <a:r>
                        <a:rPr lang="es-ES_tradnl" sz="1200">
                          <a:effectLst/>
                        </a:rPr>
                        <a:t>SALA 1</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$ 250.00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275601083"/>
                  </a:ext>
                </a:extLst>
              </a:tr>
              <a:tr h="239525">
                <a:tc>
                  <a:txBody>
                    <a:bodyPr/>
                    <a:lstStyle/>
                    <a:p>
                      <a:pPr algn="ctr">
                        <a:lnSpc>
                          <a:spcPct val="115000"/>
                        </a:lnSpc>
                      </a:pPr>
                      <a:r>
                        <a:rPr lang="es-ES_tradnl" sz="1200">
                          <a:effectLst/>
                        </a:rPr>
                        <a:t>SALA 2</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$ 250.00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588724043"/>
                  </a:ext>
                </a:extLst>
              </a:tr>
              <a:tr h="239525">
                <a:tc>
                  <a:txBody>
                    <a:bodyPr/>
                    <a:lstStyle/>
                    <a:p>
                      <a:pPr algn="ctr">
                        <a:lnSpc>
                          <a:spcPct val="115000"/>
                        </a:lnSpc>
                      </a:pPr>
                      <a:r>
                        <a:rPr lang="es-ES_tradnl" sz="1200">
                          <a:effectLst/>
                        </a:rPr>
                        <a:t>SALA 3</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60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$ 300.00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$ 150.00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1711966493"/>
                  </a:ext>
                </a:extLst>
              </a:tr>
              <a:tr h="239525">
                <a:tc>
                  <a:txBody>
                    <a:bodyPr/>
                    <a:lstStyle/>
                    <a:p>
                      <a:pPr algn="ctr">
                        <a:lnSpc>
                          <a:spcPct val="115000"/>
                        </a:lnSpc>
                      </a:pPr>
                      <a:r>
                        <a:rPr lang="es-ES_tradnl" sz="1200">
                          <a:effectLst/>
                        </a:rPr>
                        <a:t>SALA 4</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$ 500.00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$ 2.50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$ 250.00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516906074"/>
                  </a:ext>
                </a:extLst>
              </a:tr>
              <a:tr h="239525">
                <a:tc>
                  <a:txBody>
                    <a:bodyPr/>
                    <a:lstStyle/>
                    <a:p>
                      <a:pPr algn="ctr">
                        <a:lnSpc>
                          <a:spcPct val="115000"/>
                        </a:lnSpc>
                      </a:pPr>
                      <a:r>
                        <a:rPr lang="es-ES_tradnl" sz="1200">
                          <a:effectLst/>
                        </a:rPr>
                        <a:t>FOYER SALAS</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120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$ 1.50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$ 180.00</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$ 90.00</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288218339"/>
                  </a:ext>
                </a:extLst>
              </a:tr>
              <a:tr h="239525">
                <a:tc>
                  <a:txBody>
                    <a:bodyPr/>
                    <a:lstStyle/>
                    <a:p>
                      <a:pPr algn="ctr">
                        <a:lnSpc>
                          <a:spcPct val="115000"/>
                        </a:lnSpc>
                      </a:pPr>
                      <a:r>
                        <a:rPr lang="es-ES_tradnl" sz="1200">
                          <a:effectLst/>
                        </a:rPr>
                        <a:t>TERRAZA ITCHIMBIA</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ctr">
                        <a:lnSpc>
                          <a:spcPct val="115000"/>
                        </a:lnSpc>
                      </a:pPr>
                      <a:r>
                        <a:rPr lang="es-ES_tradnl" sz="1200">
                          <a:effectLst/>
                        </a:rPr>
                        <a:t>315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$ 1.75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$ 551.25</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a:effectLst/>
                        </a:rPr>
                        <a:t>$ 0.88</a:t>
                      </a:r>
                      <a:endParaRPr lang="es-EC" sz="180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tc>
                  <a:txBody>
                    <a:bodyPr/>
                    <a:lstStyle/>
                    <a:p>
                      <a:pPr algn="r">
                        <a:lnSpc>
                          <a:spcPct val="115000"/>
                        </a:lnSpc>
                      </a:pPr>
                      <a:r>
                        <a:rPr lang="es-ES_tradnl" sz="1200" dirty="0">
                          <a:effectLst/>
                        </a:rPr>
                        <a:t>$ 275.63</a:t>
                      </a:r>
                      <a:endParaRPr lang="es-EC" sz="1800" dirty="0">
                        <a:effectLst/>
                        <a:latin typeface="Cambria" panose="02040503050406030204" pitchFamily="18" charset="0"/>
                        <a:ea typeface="Cambria" panose="02040503050406030204" pitchFamily="18" charset="0"/>
                        <a:cs typeface="Cambria" panose="02040503050406030204" pitchFamily="18" charset="0"/>
                      </a:endParaRPr>
                    </a:p>
                  </a:txBody>
                  <a:tcPr marL="21610" marR="21610" marT="21610" marB="21610" anchor="b"/>
                </a:tc>
                <a:extLst>
                  <a:ext uri="{0D108BD9-81ED-4DB2-BD59-A6C34878D82A}">
                    <a16:rowId xmlns:a16="http://schemas.microsoft.com/office/drawing/2014/main" val="330522326"/>
                  </a:ext>
                </a:extLst>
              </a:tr>
            </a:tbl>
          </a:graphicData>
        </a:graphic>
      </p:graphicFrame>
    </p:spTree>
    <p:extLst>
      <p:ext uri="{BB962C8B-B14F-4D97-AF65-F5344CB8AC3E}">
        <p14:creationId xmlns:p14="http://schemas.microsoft.com/office/powerpoint/2010/main" val="2036133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EED6057B-1A45-DB24-7CB7-C34AC5EF1FFD}"/>
              </a:ext>
            </a:extLst>
          </p:cNvPr>
          <p:cNvPicPr>
            <a:picLocks noChangeAspect="1"/>
          </p:cNvPicPr>
          <p:nvPr/>
        </p:nvPicPr>
        <p:blipFill>
          <a:blip r:embed="rId3"/>
          <a:stretch>
            <a:fillRect/>
          </a:stretch>
        </p:blipFill>
        <p:spPr>
          <a:xfrm>
            <a:off x="4606686" y="0"/>
            <a:ext cx="8096250" cy="6543675"/>
          </a:xfrm>
          <a:prstGeom prst="rect">
            <a:avLst/>
          </a:prstGeom>
        </p:spPr>
      </p:pic>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085E993A-554C-E84B-0C97-C2C71FED6354}"/>
              </a:ext>
            </a:extLst>
          </p:cNvPr>
          <p:cNvSpPr txBox="1">
            <a:spLocks/>
          </p:cNvSpPr>
          <p:nvPr/>
        </p:nvSpPr>
        <p:spPr>
          <a:xfrm>
            <a:off x="-584875" y="1622332"/>
            <a:ext cx="5363176" cy="207654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MX" sz="3600" b="1" dirty="0">
                <a:solidFill>
                  <a:srgbClr val="223F86"/>
                </a:solidFill>
                <a:latin typeface="Montserrat ExtraBold" pitchFamily="2" charset="77"/>
                <a:ea typeface="HGSMinchoE" panose="02020900000000000000" pitchFamily="18" charset="-128"/>
              </a:rPr>
              <a:t>DIRECTORIO</a:t>
            </a:r>
          </a:p>
          <a:p>
            <a:pPr algn="r"/>
            <a:r>
              <a:rPr lang="es-MX" sz="3600" b="1" dirty="0">
                <a:solidFill>
                  <a:srgbClr val="223F86"/>
                </a:solidFill>
                <a:latin typeface="Montserrat ExtraBold" pitchFamily="2" charset="77"/>
                <a:ea typeface="HGSMinchoE" panose="02020900000000000000" pitchFamily="18" charset="-128"/>
              </a:rPr>
              <a:t>CENTRO DE CONVENCIONES METROPOLITANO</a:t>
            </a:r>
            <a:endParaRPr lang="es-EC" sz="3600" b="1" dirty="0">
              <a:solidFill>
                <a:srgbClr val="223F86"/>
              </a:solidFill>
              <a:latin typeface="Montserrat ExtraBold" pitchFamily="2" charset="77"/>
              <a:ea typeface="HGSMinchoE" panose="02020900000000000000" pitchFamily="18" charset="-128"/>
            </a:endParaRPr>
          </a:p>
        </p:txBody>
      </p:sp>
      <p:pic>
        <p:nvPicPr>
          <p:cNvPr id="6" name="Imagen 5">
            <a:extLst>
              <a:ext uri="{FF2B5EF4-FFF2-40B4-BE49-F238E27FC236}">
                <a16:creationId xmlns:a16="http://schemas.microsoft.com/office/drawing/2014/main" id="{B57F36C1-EE49-E1EE-E8BE-9723B2FDB6E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29249" y="3645555"/>
            <a:ext cx="2449052" cy="722161"/>
          </a:xfrm>
          <a:prstGeom prst="rect">
            <a:avLst/>
          </a:prstGeom>
        </p:spPr>
      </p:pic>
      <p:sp>
        <p:nvSpPr>
          <p:cNvPr id="7" name="Título 1">
            <a:extLst>
              <a:ext uri="{FF2B5EF4-FFF2-40B4-BE49-F238E27FC236}">
                <a16:creationId xmlns:a16="http://schemas.microsoft.com/office/drawing/2014/main" id="{0665A5D3-7617-E9AB-2CB2-5657F77CA3DD}"/>
              </a:ext>
            </a:extLst>
          </p:cNvPr>
          <p:cNvSpPr txBox="1">
            <a:spLocks/>
          </p:cNvSpPr>
          <p:nvPr/>
        </p:nvSpPr>
        <p:spPr>
          <a:xfrm>
            <a:off x="2452629" y="3645555"/>
            <a:ext cx="4020858" cy="7765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200" b="1" dirty="0">
                <a:solidFill>
                  <a:schemeClr val="bg1"/>
                </a:solidFill>
                <a:latin typeface="Montserrat ExtraBold" pitchFamily="2" charset="77"/>
                <a:ea typeface="HGSMinchoE" panose="02020900000000000000" pitchFamily="18" charset="-128"/>
              </a:rPr>
              <a:t>DE QUITO</a:t>
            </a:r>
            <a:endParaRPr lang="es-EC" sz="3200" b="1" dirty="0">
              <a:solidFill>
                <a:schemeClr val="bg1"/>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27119148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3">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3" y="2103437"/>
            <a:ext cx="10754559" cy="25338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4. Conocimiento del Informe Técnico Jurídico respecto a los Indicadores de Calidad</a:t>
            </a:r>
          </a:p>
          <a:p>
            <a:endParaRPr lang="es-MX" sz="2800" b="1" dirty="0">
              <a:solidFill>
                <a:srgbClr val="223F86"/>
              </a:solidFill>
              <a:latin typeface="Montserrat ExtraBold" pitchFamily="2" charset="77"/>
              <a:ea typeface="HGSMinchoE" panose="02020900000000000000" pitchFamily="18" charset="-128"/>
            </a:endParaRPr>
          </a:p>
          <a:p>
            <a:endParaRPr lang="es-MX" sz="2800" b="1" dirty="0">
              <a:solidFill>
                <a:srgbClr val="223F86"/>
              </a:solidFill>
              <a:latin typeface="Montserrat ExtraBold" pitchFamily="2" charset="77"/>
              <a:ea typeface="HGSMinchoE" panose="02020900000000000000" pitchFamily="18" charset="-128"/>
            </a:endParaRPr>
          </a:p>
          <a:p>
            <a:endParaRPr lang="es-MX" sz="2800" b="1" dirty="0">
              <a:solidFill>
                <a:srgbClr val="223F86"/>
              </a:solidFill>
              <a:latin typeface="Montserrat ExtraBold" pitchFamily="2" charset="77"/>
              <a:ea typeface="HGSMinchoE" panose="02020900000000000000" pitchFamily="18" charset="-128"/>
            </a:endParaRPr>
          </a:p>
          <a:p>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2806808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525249"/>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Indicadores de Gestión</a:t>
            </a:r>
            <a:endParaRPr lang="es-EC" sz="36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619019" y="1058648"/>
            <a:ext cx="69966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Cronograma de cumplimiento</a:t>
            </a:r>
          </a:p>
        </p:txBody>
      </p:sp>
      <p:graphicFrame>
        <p:nvGraphicFramePr>
          <p:cNvPr id="7" name="Tabla 6">
            <a:extLst>
              <a:ext uri="{FF2B5EF4-FFF2-40B4-BE49-F238E27FC236}">
                <a16:creationId xmlns:a16="http://schemas.microsoft.com/office/drawing/2014/main" id="{E47253CC-4977-B866-8186-76B788FD5793}"/>
              </a:ext>
            </a:extLst>
          </p:cNvPr>
          <p:cNvGraphicFramePr>
            <a:graphicFrameLocks noGrp="1"/>
          </p:cNvGraphicFramePr>
          <p:nvPr/>
        </p:nvGraphicFramePr>
        <p:xfrm>
          <a:off x="365760" y="2047942"/>
          <a:ext cx="6315260" cy="4776621"/>
        </p:xfrm>
        <a:graphic>
          <a:graphicData uri="http://schemas.openxmlformats.org/drawingml/2006/table">
            <a:tbl>
              <a:tblPr>
                <a:tableStyleId>{5C22544A-7EE6-4342-B048-85BDC9FD1C3A}</a:tableStyleId>
              </a:tblPr>
              <a:tblGrid>
                <a:gridCol w="377952">
                  <a:extLst>
                    <a:ext uri="{9D8B030D-6E8A-4147-A177-3AD203B41FA5}">
                      <a16:colId xmlns:a16="http://schemas.microsoft.com/office/drawing/2014/main" val="2576769672"/>
                    </a:ext>
                  </a:extLst>
                </a:gridCol>
                <a:gridCol w="3305952">
                  <a:extLst>
                    <a:ext uri="{9D8B030D-6E8A-4147-A177-3AD203B41FA5}">
                      <a16:colId xmlns:a16="http://schemas.microsoft.com/office/drawing/2014/main" val="1174738517"/>
                    </a:ext>
                  </a:extLst>
                </a:gridCol>
                <a:gridCol w="2631356">
                  <a:extLst>
                    <a:ext uri="{9D8B030D-6E8A-4147-A177-3AD203B41FA5}">
                      <a16:colId xmlns:a16="http://schemas.microsoft.com/office/drawing/2014/main" val="352067903"/>
                    </a:ext>
                  </a:extLst>
                </a:gridCol>
              </a:tblGrid>
              <a:tr h="269278">
                <a:tc>
                  <a:txBody>
                    <a:bodyPr/>
                    <a:lstStyle/>
                    <a:p>
                      <a:pPr algn="ctr" fontAlgn="b"/>
                      <a:r>
                        <a:rPr lang="es-MX" sz="1200" b="1" i="0" u="none" strike="noStrike" dirty="0">
                          <a:solidFill>
                            <a:srgbClr val="000000"/>
                          </a:solidFill>
                          <a:effectLst/>
                          <a:latin typeface="Calibri" panose="020F0502020204030204" pitchFamily="34" charset="0"/>
                        </a:rPr>
                        <a:t>N.</a:t>
                      </a:r>
                      <a:endParaRPr lang="es-EC" sz="1200" b="1"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b="1" u="none" strike="noStrike" dirty="0">
                          <a:effectLst/>
                        </a:rPr>
                        <a:t>ÁMBITO</a:t>
                      </a:r>
                      <a:endParaRPr lang="es-EC" sz="1200" b="1"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b="1" u="none" strike="noStrike">
                          <a:effectLst/>
                        </a:rPr>
                        <a:t>INDICADOR</a:t>
                      </a:r>
                      <a:endParaRPr lang="es-EC" sz="1200" b="1"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2097805846"/>
                  </a:ext>
                </a:extLst>
              </a:tr>
              <a:tr h="269278">
                <a:tc>
                  <a:txBody>
                    <a:bodyPr/>
                    <a:lstStyle/>
                    <a:p>
                      <a:pPr algn="ctr" fontAlgn="b"/>
                      <a:r>
                        <a:rPr lang="es-MX" sz="1200" b="0" i="0" u="none" strike="noStrike" dirty="0">
                          <a:solidFill>
                            <a:srgbClr val="000000"/>
                          </a:solidFill>
                          <a:effectLst/>
                          <a:latin typeface="Calibri" panose="020F0502020204030204" pitchFamily="34" charset="0"/>
                        </a:rPr>
                        <a:t>1</a:t>
                      </a:r>
                    </a:p>
                  </a:txBody>
                  <a:tcPr marL="4979" marR="4979" marT="4979" marB="0" anchor="b"/>
                </a:tc>
                <a:tc>
                  <a:txBody>
                    <a:bodyPr/>
                    <a:lstStyle/>
                    <a:p>
                      <a:pPr algn="l" fontAlgn="b"/>
                      <a:r>
                        <a:rPr lang="es-MX" sz="1200" u="none" strike="noStrike" dirty="0">
                          <a:effectLst/>
                        </a:rPr>
                        <a:t>CALIDAD DE SERVICIO Y ATENCIÓN AL CLIENTE</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a:effectLst/>
                        </a:rPr>
                        <a:t>Nivel de Satisfacción del cliente en relación al servicio brindado</a:t>
                      </a:r>
                      <a:endParaRPr lang="es-MX" sz="1200" b="0"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897439026"/>
                  </a:ext>
                </a:extLst>
              </a:tr>
              <a:tr h="269278">
                <a:tc>
                  <a:txBody>
                    <a:bodyPr/>
                    <a:lstStyle/>
                    <a:p>
                      <a:pPr algn="ctr" fontAlgn="b"/>
                      <a:r>
                        <a:rPr lang="es-MX" sz="1200" b="0" i="0" u="none" strike="noStrike" dirty="0">
                          <a:solidFill>
                            <a:srgbClr val="000000"/>
                          </a:solidFill>
                          <a:effectLst/>
                          <a:latin typeface="Calibri" panose="020F0502020204030204" pitchFamily="34" charset="0"/>
                        </a:rPr>
                        <a:t>2</a:t>
                      </a:r>
                    </a:p>
                  </a:txBody>
                  <a:tcPr marL="4979" marR="4979" marT="4979" marB="0" anchor="b"/>
                </a:tc>
                <a:tc>
                  <a:txBody>
                    <a:bodyPr/>
                    <a:lstStyle/>
                    <a:p>
                      <a:pPr algn="l" fontAlgn="b"/>
                      <a:r>
                        <a:rPr lang="es-MX" sz="1200" u="none" strike="noStrike" dirty="0">
                          <a:effectLst/>
                        </a:rPr>
                        <a:t>RAZONABILIDAD Y COMPETITIVIDAD DEL PRECIO</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Relación calidad- precio: Tarifas CCMQ Mercado Nacional </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1518504881"/>
                  </a:ext>
                </a:extLst>
              </a:tr>
              <a:tr h="269278">
                <a:tc>
                  <a:txBody>
                    <a:bodyPr/>
                    <a:lstStyle/>
                    <a:p>
                      <a:pPr algn="ctr" fontAlgn="b"/>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effectLst/>
                        </a:rPr>
                        <a:t> </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a:effectLst/>
                        </a:rPr>
                        <a:t>Relación calidad- precio: Tarifas CCMQ Mercado Internacional </a:t>
                      </a:r>
                      <a:endParaRPr lang="es-MX" sz="1200" b="0" i="0" u="none" strike="noStrike">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349274795"/>
                  </a:ext>
                </a:extLst>
              </a:tr>
              <a:tr h="288706">
                <a:tc>
                  <a:txBody>
                    <a:bodyPr/>
                    <a:lstStyle/>
                    <a:p>
                      <a:pPr algn="ctr" fontAlgn="b"/>
                      <a:r>
                        <a:rPr lang="es-MX" sz="1200" b="0" i="0" u="none" strike="noStrike" dirty="0">
                          <a:solidFill>
                            <a:srgbClr val="000000"/>
                          </a:solidFill>
                          <a:effectLst/>
                          <a:latin typeface="Calibri" panose="020F0502020204030204" pitchFamily="34" charset="0"/>
                        </a:rPr>
                        <a:t>3</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solidFill>
                            <a:schemeClr val="tx1"/>
                          </a:solidFill>
                          <a:effectLst/>
                        </a:rPr>
                        <a:t>COMPETITIVIDAD INTERNACIONAL</a:t>
                      </a:r>
                      <a:endParaRPr lang="es-EC" sz="1200" b="0" i="0" u="none" strike="noStrike" dirty="0">
                        <a:solidFill>
                          <a:schemeClr val="tx1"/>
                        </a:solidFill>
                        <a:effectLst/>
                        <a:latin typeface="Calibri" panose="020F0502020204030204" pitchFamily="34" charset="0"/>
                      </a:endParaRPr>
                    </a:p>
                  </a:txBody>
                  <a:tcPr marL="4979" marR="4979" marT="4979" marB="0" anchor="b"/>
                </a:tc>
                <a:tc>
                  <a:txBody>
                    <a:bodyPr/>
                    <a:lstStyle/>
                    <a:p>
                      <a:pPr algn="l" fontAlgn="b"/>
                      <a:r>
                        <a:rPr lang="es-EC" sz="1200" u="none" strike="noStrike" dirty="0">
                          <a:solidFill>
                            <a:schemeClr val="accent1"/>
                          </a:solidFill>
                          <a:effectLst/>
                        </a:rPr>
                        <a:t>Número de eventos internacionales captados anualmente</a:t>
                      </a:r>
                      <a:endParaRPr lang="es-EC" sz="1200" b="0" i="0" u="none" strike="noStrike" dirty="0">
                        <a:solidFill>
                          <a:schemeClr val="accent1"/>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3135160833"/>
                  </a:ext>
                </a:extLst>
              </a:tr>
              <a:tr h="341376">
                <a:tc>
                  <a:txBody>
                    <a:bodyPr/>
                    <a:lstStyle/>
                    <a:p>
                      <a:pPr algn="ctr" fontAlgn="b"/>
                      <a:r>
                        <a:rPr lang="es-MX" sz="1200" b="0" i="0" u="none" strike="noStrike" dirty="0">
                          <a:solidFill>
                            <a:srgbClr val="000000"/>
                          </a:solidFill>
                          <a:effectLst/>
                          <a:latin typeface="Calibri" panose="020F0502020204030204" pitchFamily="34" charset="0"/>
                        </a:rPr>
                        <a:t>4</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EC" sz="1200" u="none" strike="noStrike" dirty="0">
                          <a:effectLst/>
                        </a:rPr>
                        <a:t>EFICIENCIA Y APROVECHAMIENTO</a:t>
                      </a:r>
                      <a:endParaRPr lang="es-EC"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Porcentaje de ocupación anual del CCMQ</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1060947271"/>
                  </a:ext>
                </a:extLst>
              </a:tr>
              <a:tr h="550614">
                <a:tc>
                  <a:txBody>
                    <a:bodyPr/>
                    <a:lstStyle/>
                    <a:p>
                      <a:pPr algn="ctr" fontAlgn="b"/>
                      <a:r>
                        <a:rPr lang="es-MX" sz="1200" b="0" i="0" u="none" strike="noStrike" dirty="0">
                          <a:solidFill>
                            <a:srgbClr val="000000"/>
                          </a:solidFill>
                          <a:effectLst/>
                          <a:latin typeface="Calibri" panose="020F0502020204030204" pitchFamily="34" charset="0"/>
                        </a:rPr>
                        <a:t>5</a:t>
                      </a:r>
                    </a:p>
                  </a:txBody>
                  <a:tcPr marL="4979" marR="4979" marT="4979" marB="0" anchor="b"/>
                </a:tc>
                <a:tc>
                  <a:txBody>
                    <a:bodyPr/>
                    <a:lstStyle/>
                    <a:p>
                      <a:pPr algn="l" fontAlgn="b"/>
                      <a:r>
                        <a:rPr lang="es-MX" sz="1200" u="none" strike="noStrike" dirty="0">
                          <a:effectLst/>
                        </a:rPr>
                        <a:t>CUMPLIMIENTO DE PLANES DE MANTENIMIENTO, </a:t>
                      </a:r>
                      <a:br>
                        <a:rPr lang="es-MX" sz="1200" u="none" strike="noStrike" dirty="0">
                          <a:effectLst/>
                        </a:rPr>
                      </a:br>
                      <a:r>
                        <a:rPr lang="es-MX" sz="1200" u="none" strike="noStrike" dirty="0">
                          <a:effectLst/>
                        </a:rPr>
                        <a:t>EMERGENCIAS Y BIOSEGURIDAD</a:t>
                      </a:r>
                      <a:endParaRPr lang="es-MX" sz="1200" b="0" i="0" u="none" strike="noStrike" dirty="0">
                        <a:solidFill>
                          <a:srgbClr val="000000"/>
                        </a:solidFill>
                        <a:effectLst/>
                        <a:latin typeface="Calibri" panose="020F0502020204030204" pitchFamily="34" charset="0"/>
                      </a:endParaRPr>
                    </a:p>
                  </a:txBody>
                  <a:tcPr marL="4979" marR="4979" marT="4979" marB="0" anchor="b"/>
                </a:tc>
                <a:tc>
                  <a:txBody>
                    <a:bodyPr/>
                    <a:lstStyle/>
                    <a:p>
                      <a:pPr algn="l" fontAlgn="b"/>
                      <a:r>
                        <a:rPr lang="es-MX" sz="1200" u="none" strike="noStrike" dirty="0">
                          <a:effectLst/>
                        </a:rPr>
                        <a:t>Porcentaje de cumplimiento de mantenimientos preventivos y correctivos de los equipos; así como, de mantenimiento y limpieza de instalaciones y baños.</a:t>
                      </a:r>
                      <a:endParaRPr lang="es-MX" sz="1200" b="0" i="0" u="none" strike="noStrike" dirty="0">
                        <a:solidFill>
                          <a:srgbClr val="000000"/>
                        </a:solidFill>
                        <a:effectLst/>
                        <a:latin typeface="Calibri" panose="020F0502020204030204" pitchFamily="34" charset="0"/>
                      </a:endParaRPr>
                    </a:p>
                  </a:txBody>
                  <a:tcPr marL="4979" marR="4979" marT="4979" marB="0" anchor="b"/>
                </a:tc>
                <a:extLst>
                  <a:ext uri="{0D108BD9-81ED-4DB2-BD59-A6C34878D82A}">
                    <a16:rowId xmlns:a16="http://schemas.microsoft.com/office/drawing/2014/main" val="2078971360"/>
                  </a:ext>
                </a:extLst>
              </a:tr>
              <a:tr h="302826">
                <a:tc>
                  <a:txBody>
                    <a:bodyPr/>
                    <a:lstStyle/>
                    <a:p>
                      <a:pPr algn="ctr" fontAlgn="b"/>
                      <a:r>
                        <a:rPr lang="es-MX" sz="1200" b="0" i="0" u="none" strike="noStrike" dirty="0">
                          <a:solidFill>
                            <a:srgbClr val="000000"/>
                          </a:solidFill>
                          <a:effectLst/>
                          <a:latin typeface="Calibri" panose="020F0502020204030204" pitchFamily="34" charset="0"/>
                        </a:rPr>
                        <a:t>6</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NIVEL DE INCIDENCIAS O EMERGENCIAS</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Número de accidentes por año</a:t>
                      </a:r>
                    </a:p>
                  </a:txBody>
                  <a:tcPr marL="4979" marR="4979" marT="4979" marB="0" anchor="b"/>
                </a:tc>
                <a:extLst>
                  <a:ext uri="{0D108BD9-81ED-4DB2-BD59-A6C34878D82A}">
                    <a16:rowId xmlns:a16="http://schemas.microsoft.com/office/drawing/2014/main" val="4076616386"/>
                  </a:ext>
                </a:extLst>
              </a:tr>
              <a:tr h="402336">
                <a:tc>
                  <a:txBody>
                    <a:bodyPr/>
                    <a:lstStyle/>
                    <a:p>
                      <a:pPr algn="ctr" fontAlgn="b"/>
                      <a:r>
                        <a:rPr lang="es-MX" sz="1200" b="0" i="0" u="none" strike="noStrike" dirty="0">
                          <a:solidFill>
                            <a:srgbClr val="000000"/>
                          </a:solidFill>
                          <a:effectLst/>
                          <a:latin typeface="Calibri" panose="020F0502020204030204" pitchFamily="34" charset="0"/>
                        </a:rPr>
                        <a:t>7</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ECONÓMICO</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Generación de empleo</a:t>
                      </a:r>
                    </a:p>
                    <a:p>
                      <a:pPr algn="l" fontAlgn="b"/>
                      <a:r>
                        <a:rPr lang="es-MX" sz="1200" b="0" i="0" u="none" strike="noStrike" dirty="0">
                          <a:solidFill>
                            <a:srgbClr val="000000"/>
                          </a:solidFill>
                          <a:effectLst/>
                          <a:latin typeface="Calibri" panose="020F0502020204030204" pitchFamily="34" charset="0"/>
                        </a:rPr>
                        <a:t>Directo e Indirecto</a:t>
                      </a:r>
                    </a:p>
                    <a:p>
                      <a:pPr algn="l" fontAlgn="b"/>
                      <a:r>
                        <a:rPr lang="es-MX" sz="1200" b="0" i="0" u="none" strike="noStrike" dirty="0">
                          <a:solidFill>
                            <a:srgbClr val="000000"/>
                          </a:solidFill>
                          <a:effectLst/>
                          <a:latin typeface="Calibri" panose="020F0502020204030204" pitchFamily="34" charset="0"/>
                        </a:rPr>
                        <a:t>Aporte al PIB (Ciudad)</a:t>
                      </a:r>
                    </a:p>
                  </a:txBody>
                  <a:tcPr marL="4979" marR="4979" marT="4979" marB="0" anchor="b"/>
                </a:tc>
                <a:extLst>
                  <a:ext uri="{0D108BD9-81ED-4DB2-BD59-A6C34878D82A}">
                    <a16:rowId xmlns:a16="http://schemas.microsoft.com/office/drawing/2014/main" val="2076250817"/>
                  </a:ext>
                </a:extLst>
              </a:tr>
              <a:tr h="339445">
                <a:tc>
                  <a:txBody>
                    <a:bodyPr/>
                    <a:lstStyle/>
                    <a:p>
                      <a:pPr algn="ctr" fontAlgn="b"/>
                      <a:r>
                        <a:rPr lang="es-MX" sz="1200" b="0" i="0" u="none" strike="noStrike" dirty="0">
                          <a:solidFill>
                            <a:srgbClr val="000000"/>
                          </a:solidFill>
                          <a:effectLst/>
                          <a:latin typeface="Calibri" panose="020F0502020204030204" pitchFamily="34" charset="0"/>
                        </a:rPr>
                        <a:t>8</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CERTIFICACIÓN LEED</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Obtención y mantenimiento de la certificación</a:t>
                      </a:r>
                    </a:p>
                  </a:txBody>
                  <a:tcPr marL="4979" marR="4979" marT="4979" marB="0" anchor="b"/>
                </a:tc>
                <a:extLst>
                  <a:ext uri="{0D108BD9-81ED-4DB2-BD59-A6C34878D82A}">
                    <a16:rowId xmlns:a16="http://schemas.microsoft.com/office/drawing/2014/main" val="3184764349"/>
                  </a:ext>
                </a:extLst>
              </a:tr>
              <a:tr h="536448">
                <a:tc>
                  <a:txBody>
                    <a:bodyPr/>
                    <a:lstStyle/>
                    <a:p>
                      <a:pPr algn="ctr" fontAlgn="b"/>
                      <a:r>
                        <a:rPr lang="es-MX" sz="1200" b="0" i="0" u="none" strike="noStrike" dirty="0">
                          <a:solidFill>
                            <a:srgbClr val="000000"/>
                          </a:solidFill>
                          <a:effectLst/>
                          <a:latin typeface="Calibri" panose="020F0502020204030204" pitchFamily="34" charset="0"/>
                        </a:rPr>
                        <a:t>9</a:t>
                      </a:r>
                    </a:p>
                  </a:txBody>
                  <a:tcPr marL="4979" marR="4979" marT="4979" marB="0" anchor="b"/>
                </a:tc>
                <a:tc>
                  <a:txBody>
                    <a:bodyPr/>
                    <a:lstStyle/>
                    <a:p>
                      <a:pPr algn="l" fontAlgn="b"/>
                      <a:r>
                        <a:rPr lang="es-MX" sz="1200" b="0" i="0" u="none" strike="noStrike" dirty="0">
                          <a:solidFill>
                            <a:srgbClr val="000000"/>
                          </a:solidFill>
                          <a:effectLst/>
                          <a:latin typeface="Calibri" panose="020F0502020204030204" pitchFamily="34" charset="0"/>
                        </a:rPr>
                        <a:t>CERTIFICACIÓN EN ACCESIBILIDAD Y DISEÑO UNVIVERSAL DESIGN COMMISION</a:t>
                      </a:r>
                    </a:p>
                  </a:txBody>
                  <a:tcPr marL="4979" marR="4979" marT="4979"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MX" sz="1200" b="0" i="0" u="none" strike="noStrike" dirty="0">
                          <a:solidFill>
                            <a:srgbClr val="000000"/>
                          </a:solidFill>
                          <a:effectLst/>
                          <a:latin typeface="Calibri" panose="020F0502020204030204" pitchFamily="34" charset="0"/>
                        </a:rPr>
                        <a:t>Obtención y mantenimiento de la certificación</a:t>
                      </a:r>
                    </a:p>
                  </a:txBody>
                  <a:tcPr marL="4979" marR="4979" marT="4979" marB="0" anchor="b"/>
                </a:tc>
                <a:extLst>
                  <a:ext uri="{0D108BD9-81ED-4DB2-BD59-A6C34878D82A}">
                    <a16:rowId xmlns:a16="http://schemas.microsoft.com/office/drawing/2014/main" val="1046583395"/>
                  </a:ext>
                </a:extLst>
              </a:tr>
            </a:tbl>
          </a:graphicData>
        </a:graphic>
      </p:graphicFrame>
      <p:sp>
        <p:nvSpPr>
          <p:cNvPr id="2" name="CuadroTexto 1">
            <a:extLst>
              <a:ext uri="{FF2B5EF4-FFF2-40B4-BE49-F238E27FC236}">
                <a16:creationId xmlns:a16="http://schemas.microsoft.com/office/drawing/2014/main" id="{B4267C4E-1239-A4AF-38D3-C9609069B0DC}"/>
              </a:ext>
            </a:extLst>
          </p:cNvPr>
          <p:cNvSpPr txBox="1"/>
          <p:nvPr/>
        </p:nvSpPr>
        <p:spPr>
          <a:xfrm>
            <a:off x="7044313" y="2065231"/>
            <a:ext cx="3871171" cy="3539430"/>
          </a:xfrm>
          <a:prstGeom prst="rect">
            <a:avLst/>
          </a:prstGeom>
          <a:noFill/>
        </p:spPr>
        <p:txBody>
          <a:bodyPr wrap="square" rtlCol="0">
            <a:spAutoFit/>
          </a:bodyPr>
          <a:lstStyle/>
          <a:p>
            <a:pPr marL="285750" indent="-285750">
              <a:buFont typeface="Arial" panose="020B0604020202020204" pitchFamily="34" charset="0"/>
              <a:buChar char="•"/>
            </a:pPr>
            <a:r>
              <a:rPr lang="es-MX" sz="1600" dirty="0">
                <a:solidFill>
                  <a:srgbClr val="5B5B5B"/>
                </a:solidFill>
                <a:latin typeface="Montserrat" pitchFamily="2" charset="77"/>
              </a:rPr>
              <a:t>El informe justifica la necesidad de replantear el indicador de Competitividad Internacional, ya que la meta planteada para el indicador no es aplicable, considerando que ICCA mantiene su ranking basado en destinos turísticos y no en Centros de Convenciones, sin que esto implique una adenda al Contrato ya que los indicadores no fueron definidos ni en las bases del concurso ni en el contrato propiamente dicho.</a:t>
            </a:r>
          </a:p>
        </p:txBody>
      </p:sp>
    </p:spTree>
    <p:extLst>
      <p:ext uri="{BB962C8B-B14F-4D97-AF65-F5344CB8AC3E}">
        <p14:creationId xmlns:p14="http://schemas.microsoft.com/office/powerpoint/2010/main" val="243948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3">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3" y="2103437"/>
            <a:ext cx="10754559" cy="25338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5. Aprobación de la reforma al segundo inciso del artículo 10 del Reglamento de Funcionamiento del Directorio del Centro de Convenciones Metropolitano de Quito “CCMQ”; con base al Informe Jurídico presentado.</a:t>
            </a:r>
          </a:p>
          <a:p>
            <a:endParaRPr lang="es-MX" sz="2800" b="1" dirty="0">
              <a:solidFill>
                <a:srgbClr val="223F86"/>
              </a:solidFill>
              <a:latin typeface="Montserrat ExtraBold" pitchFamily="2" charset="77"/>
              <a:ea typeface="HGSMinchoE" panose="02020900000000000000" pitchFamily="18" charset="-128"/>
            </a:endParaRPr>
          </a:p>
          <a:p>
            <a:endParaRPr lang="es-MX" sz="2800" b="1" dirty="0">
              <a:solidFill>
                <a:srgbClr val="223F86"/>
              </a:solidFill>
              <a:latin typeface="Montserrat ExtraBold" pitchFamily="2" charset="77"/>
              <a:ea typeface="HGSMinchoE" panose="02020900000000000000" pitchFamily="18" charset="-128"/>
            </a:endParaRPr>
          </a:p>
          <a:p>
            <a:endParaRPr lang="es-MX" sz="2800" b="1" dirty="0">
              <a:solidFill>
                <a:srgbClr val="223F86"/>
              </a:solidFill>
              <a:latin typeface="Montserrat ExtraBold" pitchFamily="2" charset="77"/>
              <a:ea typeface="HGSMinchoE" panose="02020900000000000000" pitchFamily="18" charset="-128"/>
            </a:endParaRPr>
          </a:p>
          <a:p>
            <a:endParaRPr lang="es-MX" sz="2800" b="1" dirty="0">
              <a:solidFill>
                <a:srgbClr val="223F86"/>
              </a:solidFill>
              <a:latin typeface="Montserrat ExtraBold" pitchFamily="2" charset="77"/>
              <a:ea typeface="HGSMinchoE" panose="02020900000000000000" pitchFamily="18" charset="-128"/>
            </a:endParaRPr>
          </a:p>
          <a:p>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3957852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3">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800" b="1" dirty="0">
                <a:solidFill>
                  <a:srgbClr val="223F86"/>
                </a:solidFill>
                <a:latin typeface="Montserrat ExtraBold" pitchFamily="2" charset="77"/>
                <a:ea typeface="HGSMinchoE" panose="02020900000000000000" pitchFamily="18" charset="-128"/>
              </a:rPr>
              <a:t>6. Varios</a:t>
            </a:r>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4182773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982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8144EB8A-6C0A-657E-F55A-8D46DE48245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CuadroTexto 3">
            <a:extLst>
              <a:ext uri="{FF2B5EF4-FFF2-40B4-BE49-F238E27FC236}">
                <a16:creationId xmlns:a16="http://schemas.microsoft.com/office/drawing/2014/main" id="{B1060A79-05DB-6782-8874-DA5F73924712}"/>
              </a:ext>
            </a:extLst>
          </p:cNvPr>
          <p:cNvSpPr txBox="1"/>
          <p:nvPr/>
        </p:nvSpPr>
        <p:spPr>
          <a:xfrm>
            <a:off x="404601" y="1861458"/>
            <a:ext cx="11784931" cy="3691652"/>
          </a:xfrm>
          <a:prstGeom prst="rect">
            <a:avLst/>
          </a:prstGeom>
          <a:noFill/>
        </p:spPr>
        <p:txBody>
          <a:bodyPr wrap="square" rtlCol="0">
            <a:spAutoFit/>
          </a:bodyPr>
          <a:lstStyle/>
          <a:p>
            <a:r>
              <a:rPr lang="es-MX" sz="1500" b="1" dirty="0">
                <a:solidFill>
                  <a:srgbClr val="223F86"/>
                </a:solidFill>
                <a:latin typeface="Montserrat ExtraBold" pitchFamily="2" charset="77"/>
                <a:ea typeface="HGSMinchoE" panose="02020900000000000000" pitchFamily="18" charset="-128"/>
              </a:rPr>
              <a:t>1. Aprobación del acta de la sesión ordinaria 005-2023 de 14 de septiembre de 2023.</a:t>
            </a:r>
          </a:p>
          <a:p>
            <a:pPr marL="342900" indent="-342900">
              <a:buAutoNum type="arabicPeriod"/>
            </a:pPr>
            <a:endParaRPr lang="es-MX" sz="1500" dirty="0">
              <a:solidFill>
                <a:srgbClr val="5B5B5B"/>
              </a:solidFill>
              <a:latin typeface="Montserrat" pitchFamily="2" charset="77"/>
            </a:endParaRPr>
          </a:p>
          <a:p>
            <a:r>
              <a:rPr lang="es-MX" sz="1500" b="1" dirty="0">
                <a:solidFill>
                  <a:srgbClr val="223F86"/>
                </a:solidFill>
                <a:latin typeface="Montserrat ExtraBold" pitchFamily="2" charset="77"/>
                <a:ea typeface="HGSMinchoE" panose="02020900000000000000" pitchFamily="18" charset="-128"/>
              </a:rPr>
              <a:t>2. Conocimiento informe trimestral de gestión de la ejecución del Contrato y de los eventos por realizarse en diciembre 2023.</a:t>
            </a:r>
            <a:r>
              <a:rPr lang="es-MX" sz="1500" dirty="0">
                <a:solidFill>
                  <a:srgbClr val="5B5B5B"/>
                </a:solidFill>
                <a:latin typeface="Montserrat" pitchFamily="2" charset="77"/>
              </a:rPr>
              <a:t> </a:t>
            </a:r>
          </a:p>
          <a:p>
            <a:endParaRPr lang="es-MX" sz="1500" dirty="0">
              <a:solidFill>
                <a:srgbClr val="5B5B5B"/>
              </a:solidFill>
              <a:latin typeface="Montserrat" pitchFamily="2" charset="77"/>
            </a:endParaRPr>
          </a:p>
          <a:p>
            <a:r>
              <a:rPr lang="es-MX" sz="1500" b="1" dirty="0">
                <a:solidFill>
                  <a:srgbClr val="223F86"/>
                </a:solidFill>
                <a:latin typeface="Montserrat ExtraBold" pitchFamily="2" charset="77"/>
                <a:ea typeface="HGSMinchoE" panose="02020900000000000000" pitchFamily="18" charset="-128"/>
              </a:rPr>
              <a:t>3. Aprobación del tarifario 2024, conforme la cláusula DÉCIMA OCTAVA, numeral 18.4, en concordancia con la cláusula VIGÉSIMA CUARTA, numeral 24.2 del Contrato de Alianza Estratégica Empresa Pública Metropolitana de Gestión de Destino Turístico – Quito Turismo y el Consorcio Prostatus Vitelsa para la Operación, Equipamiento, Administración, Comercialización y Mantenimiento del Centro de Convenciones Metropolitano de Quito (CCMQ)</a:t>
            </a:r>
          </a:p>
          <a:p>
            <a:endParaRPr lang="es-MX" sz="1500" dirty="0">
              <a:solidFill>
                <a:srgbClr val="5B5B5B"/>
              </a:solidFill>
              <a:latin typeface="Montserrat" pitchFamily="2" charset="77"/>
            </a:endParaRPr>
          </a:p>
          <a:p>
            <a:r>
              <a:rPr lang="es-MX" sz="1500" b="1" dirty="0">
                <a:solidFill>
                  <a:srgbClr val="223F86"/>
                </a:solidFill>
                <a:latin typeface="Montserrat ExtraBold" pitchFamily="2" charset="77"/>
                <a:ea typeface="HGSMinchoE" panose="02020900000000000000" pitchFamily="18" charset="-128"/>
              </a:rPr>
              <a:t>4. Conocimiento del Informe Técnico Jurídico respecto a los Indicadores de Calidad</a:t>
            </a:r>
          </a:p>
          <a:p>
            <a:endParaRPr lang="es-MX" sz="1500" b="1" dirty="0">
              <a:solidFill>
                <a:srgbClr val="223F86"/>
              </a:solidFill>
              <a:latin typeface="Montserrat ExtraBold" pitchFamily="2" charset="77"/>
              <a:ea typeface="HGSMinchoE" panose="02020900000000000000" pitchFamily="18" charset="-128"/>
            </a:endParaRPr>
          </a:p>
          <a:p>
            <a:pPr algn="just">
              <a:lnSpc>
                <a:spcPct val="107000"/>
              </a:lnSpc>
              <a:spcAft>
                <a:spcPts val="800"/>
              </a:spcAft>
            </a:pPr>
            <a:r>
              <a:rPr lang="es-MX" sz="1500" b="1" dirty="0">
                <a:solidFill>
                  <a:srgbClr val="223F86"/>
                </a:solidFill>
                <a:latin typeface="Montserrat ExtraBold" pitchFamily="2" charset="77"/>
                <a:ea typeface="HGSMinchoE" panose="02020900000000000000" pitchFamily="18" charset="-128"/>
              </a:rPr>
              <a:t>5. Aprobación de la reforma al segundo inciso del artículo 10 del Reglamento de Funcionamiento del Directorio del Centro de Convenciones Metropolitano de Quito “CCMQ”; con base al Informe Jurídico presentado.</a:t>
            </a:r>
          </a:p>
          <a:p>
            <a:pPr algn="just">
              <a:lnSpc>
                <a:spcPct val="107000"/>
              </a:lnSpc>
              <a:spcAft>
                <a:spcPts val="800"/>
              </a:spcAft>
            </a:pPr>
            <a:r>
              <a:rPr lang="es-MX" sz="1500" b="1" dirty="0">
                <a:solidFill>
                  <a:srgbClr val="223F86"/>
                </a:solidFill>
                <a:latin typeface="Montserrat ExtraBold" pitchFamily="2" charset="77"/>
                <a:ea typeface="HGSMinchoE" panose="02020900000000000000" pitchFamily="18" charset="-128"/>
              </a:rPr>
              <a:t>6. Varios</a:t>
            </a:r>
            <a:endParaRPr lang="es-EC" sz="1500" dirty="0">
              <a:solidFill>
                <a:srgbClr val="5B5B5B"/>
              </a:solidFill>
              <a:latin typeface="Montserrat" pitchFamily="2" charset="77"/>
            </a:endParaRPr>
          </a:p>
        </p:txBody>
      </p:sp>
      <p:sp>
        <p:nvSpPr>
          <p:cNvPr id="5" name="Título 1">
            <a:extLst>
              <a:ext uri="{FF2B5EF4-FFF2-40B4-BE49-F238E27FC236}">
                <a16:creationId xmlns:a16="http://schemas.microsoft.com/office/drawing/2014/main" id="{FD7028F1-746F-AD06-300E-5EC7FF7B76AD}"/>
              </a:ext>
            </a:extLst>
          </p:cNvPr>
          <p:cNvSpPr txBox="1">
            <a:spLocks/>
          </p:cNvSpPr>
          <p:nvPr/>
        </p:nvSpPr>
        <p:spPr>
          <a:xfrm>
            <a:off x="809205" y="464105"/>
            <a:ext cx="6810795" cy="865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223F86"/>
                </a:solidFill>
                <a:latin typeface="Montserrat ExtraBold" pitchFamily="2" charset="77"/>
                <a:ea typeface="HGSMinchoE" panose="02020900000000000000" pitchFamily="18" charset="-128"/>
              </a:rPr>
              <a:t> </a:t>
            </a:r>
            <a:r>
              <a:rPr lang="es-EC" sz="2800" b="1" dirty="0">
                <a:solidFill>
                  <a:srgbClr val="223F86"/>
                </a:solidFill>
                <a:latin typeface="Montserrat ExtraBold" pitchFamily="2" charset="77"/>
                <a:ea typeface="HGSMinchoE" panose="02020900000000000000" pitchFamily="18" charset="-128"/>
              </a:rPr>
              <a:t>Puntos a tratar</a:t>
            </a:r>
            <a:endParaRPr lang="es-EC" sz="3000" b="1" dirty="0">
              <a:solidFill>
                <a:srgbClr val="223F86"/>
              </a:solidFill>
              <a:latin typeface="Montserrat ExtraBold" pitchFamily="2" charset="77"/>
              <a:ea typeface="HGSMinchoE" panose="02020900000000000000" pitchFamily="18" charset="-128"/>
            </a:endParaRPr>
          </a:p>
        </p:txBody>
      </p:sp>
      <p:sp>
        <p:nvSpPr>
          <p:cNvPr id="6" name="Título 1">
            <a:extLst>
              <a:ext uri="{FF2B5EF4-FFF2-40B4-BE49-F238E27FC236}">
                <a16:creationId xmlns:a16="http://schemas.microsoft.com/office/drawing/2014/main" id="{6EB10D69-D462-A5D8-8203-B94F8971DEC5}"/>
              </a:ext>
            </a:extLst>
          </p:cNvPr>
          <p:cNvSpPr txBox="1">
            <a:spLocks/>
          </p:cNvSpPr>
          <p:nvPr/>
        </p:nvSpPr>
        <p:spPr>
          <a:xfrm>
            <a:off x="809205" y="837493"/>
            <a:ext cx="8509607" cy="98508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b="1" dirty="0">
                <a:solidFill>
                  <a:srgbClr val="75BBE9"/>
                </a:solidFill>
                <a:latin typeface="Montserrat" pitchFamily="2" charset="77"/>
                <a:ea typeface="HGSMinchoE" panose="02020900000000000000" pitchFamily="18" charset="-128"/>
              </a:rPr>
              <a:t> </a:t>
            </a:r>
            <a:r>
              <a:rPr lang="es-EC" sz="2800" b="1" dirty="0">
                <a:solidFill>
                  <a:srgbClr val="75BBE9"/>
                </a:solidFill>
                <a:latin typeface="Montserrat" pitchFamily="2" charset="77"/>
                <a:ea typeface="HGSMinchoE" panose="02020900000000000000" pitchFamily="18" charset="-128"/>
              </a:rPr>
              <a:t>Orden del día Directorio Diciembre 2023</a:t>
            </a:r>
            <a:endParaRPr lang="es-EC" b="1" dirty="0">
              <a:solidFill>
                <a:srgbClr val="75BBE9"/>
              </a:solidFill>
              <a:latin typeface="Montserrat" pitchFamily="2" charset="77"/>
              <a:ea typeface="HGSMinchoE" panose="02020900000000000000" pitchFamily="18" charset="-128"/>
            </a:endParaRPr>
          </a:p>
        </p:txBody>
      </p:sp>
    </p:spTree>
    <p:extLst>
      <p:ext uri="{BB962C8B-B14F-4D97-AF65-F5344CB8AC3E}">
        <p14:creationId xmlns:p14="http://schemas.microsoft.com/office/powerpoint/2010/main" val="2812682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3">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1. Aprobación del acta de la sesión ordinaria 005-2023 de 14 de septiembre de 2023.</a:t>
            </a:r>
          </a:p>
          <a:p>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941922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Imagen que contiene Texto&#10;&#10;Descripción generada automáticamente">
            <a:extLst>
              <a:ext uri="{FF2B5EF4-FFF2-40B4-BE49-F238E27FC236}">
                <a16:creationId xmlns:a16="http://schemas.microsoft.com/office/drawing/2014/main" id="{41AEABBC-7DAD-CFB1-F3D6-4EC083954FC6}"/>
              </a:ext>
            </a:extLst>
          </p:cNvPr>
          <p:cNvPicPr/>
          <p:nvPr/>
        </p:nvPicPr>
        <p:blipFill rotWithShape="1">
          <a:blip r:embed="rId3">
            <a:extLst>
              <a:ext uri="{28A0092B-C50C-407E-A947-70E740481C1C}">
                <a14:useLocalDpi xmlns:a14="http://schemas.microsoft.com/office/drawing/2010/main" val="0"/>
              </a:ext>
            </a:extLst>
          </a:blip>
          <a:srcRect r="67340"/>
          <a:stretch/>
        </p:blipFill>
        <p:spPr>
          <a:xfrm>
            <a:off x="2467" y="0"/>
            <a:ext cx="3980253" cy="6858000"/>
          </a:xfrm>
          <a:prstGeom prst="rect">
            <a:avLst/>
          </a:prstGeom>
        </p:spPr>
      </p:pic>
      <p:sp>
        <p:nvSpPr>
          <p:cNvPr id="4" name="Título 1">
            <a:extLst>
              <a:ext uri="{FF2B5EF4-FFF2-40B4-BE49-F238E27FC236}">
                <a16:creationId xmlns:a16="http://schemas.microsoft.com/office/drawing/2014/main" id="{C7AFB9CE-D084-6A79-91EC-920294863056}"/>
              </a:ext>
            </a:extLst>
          </p:cNvPr>
          <p:cNvSpPr txBox="1">
            <a:spLocks/>
          </p:cNvSpPr>
          <p:nvPr/>
        </p:nvSpPr>
        <p:spPr>
          <a:xfrm>
            <a:off x="985684" y="2103437"/>
            <a:ext cx="102206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2. Conocimiento informe trimestral de gestión de la ejecución del Contrato y de los eventos por realizarse en diciembre 2023. </a:t>
            </a:r>
          </a:p>
          <a:p>
            <a:endParaRPr lang="es-EC" sz="28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1964856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11ECF14-064D-7B38-1E45-F206A63ABC73}"/>
              </a:ext>
            </a:extLst>
          </p:cNvPr>
          <p:cNvPicPr>
            <a:picLocks noChangeAspect="1"/>
          </p:cNvPicPr>
          <p:nvPr/>
        </p:nvPicPr>
        <p:blipFill>
          <a:blip r:embed="rId3"/>
          <a:stretch>
            <a:fillRect/>
          </a:stretch>
        </p:blipFill>
        <p:spPr>
          <a:xfrm>
            <a:off x="3063929" y="1597554"/>
            <a:ext cx="7968257" cy="5793845"/>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525249"/>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Mantenimiento de los equipos e</a:t>
            </a:r>
            <a:endParaRPr lang="es-EC" sz="36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619019" y="1058648"/>
            <a:ext cx="69966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infraestructura</a:t>
            </a:r>
          </a:p>
        </p:txBody>
      </p:sp>
      <p:sp>
        <p:nvSpPr>
          <p:cNvPr id="6" name="CuadroTexto 5">
            <a:extLst>
              <a:ext uri="{FF2B5EF4-FFF2-40B4-BE49-F238E27FC236}">
                <a16:creationId xmlns:a16="http://schemas.microsoft.com/office/drawing/2014/main" id="{C87D4E37-F802-3C01-A356-6C71FC45B9C1}"/>
              </a:ext>
            </a:extLst>
          </p:cNvPr>
          <p:cNvSpPr txBox="1"/>
          <p:nvPr/>
        </p:nvSpPr>
        <p:spPr>
          <a:xfrm>
            <a:off x="964859" y="6036288"/>
            <a:ext cx="4198139" cy="584775"/>
          </a:xfrm>
          <a:prstGeom prst="rect">
            <a:avLst/>
          </a:prstGeom>
          <a:noFill/>
        </p:spPr>
        <p:txBody>
          <a:bodyPr wrap="square" rtlCol="0">
            <a:spAutoFit/>
          </a:bodyPr>
          <a:lstStyle/>
          <a:p>
            <a:pPr marL="285750" indent="-285750">
              <a:buFont typeface="Arial" panose="020B0604020202020204" pitchFamily="34" charset="0"/>
              <a:buChar char="•"/>
            </a:pPr>
            <a:r>
              <a:rPr lang="es-MX" sz="1600" dirty="0">
                <a:solidFill>
                  <a:srgbClr val="5B5B5B"/>
                </a:solidFill>
                <a:latin typeface="Montserrat" pitchFamily="2" charset="77"/>
              </a:rPr>
              <a:t>Finalización de colocación del logos CCMQ (pendiente zona norte)</a:t>
            </a:r>
            <a:endParaRPr lang="es-EC" sz="1600" dirty="0">
              <a:solidFill>
                <a:srgbClr val="5B5B5B"/>
              </a:solidFill>
              <a:latin typeface="Montserrat" pitchFamily="2" charset="77"/>
            </a:endParaRPr>
          </a:p>
        </p:txBody>
      </p:sp>
      <p:pic>
        <p:nvPicPr>
          <p:cNvPr id="9" name="Imagen 8">
            <a:extLst>
              <a:ext uri="{FF2B5EF4-FFF2-40B4-BE49-F238E27FC236}">
                <a16:creationId xmlns:a16="http://schemas.microsoft.com/office/drawing/2014/main" id="{23925B6E-E765-FB5A-8B07-CD4D0F0B6686}"/>
              </a:ext>
            </a:extLst>
          </p:cNvPr>
          <p:cNvPicPr>
            <a:picLocks noChangeAspect="1"/>
          </p:cNvPicPr>
          <p:nvPr/>
        </p:nvPicPr>
        <p:blipFill>
          <a:blip r:embed="rId5"/>
          <a:stretch>
            <a:fillRect/>
          </a:stretch>
        </p:blipFill>
        <p:spPr>
          <a:xfrm>
            <a:off x="1159814" y="2038599"/>
            <a:ext cx="5014338" cy="3760753"/>
          </a:xfrm>
          <a:prstGeom prst="rect">
            <a:avLst/>
          </a:prstGeom>
        </p:spPr>
      </p:pic>
    </p:spTree>
    <p:extLst>
      <p:ext uri="{BB962C8B-B14F-4D97-AF65-F5344CB8AC3E}">
        <p14:creationId xmlns:p14="http://schemas.microsoft.com/office/powerpoint/2010/main" val="3882065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619019" y="525249"/>
            <a:ext cx="109539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3600" b="1" dirty="0">
                <a:solidFill>
                  <a:srgbClr val="223F86"/>
                </a:solidFill>
                <a:latin typeface="Montserrat ExtraBold" pitchFamily="2" charset="77"/>
                <a:ea typeface="HGSMinchoE" panose="02020900000000000000" pitchFamily="18" charset="-128"/>
              </a:rPr>
              <a:t>Mantenimiento de los equipos e</a:t>
            </a:r>
            <a:endParaRPr lang="es-EC" sz="36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619019" y="1058648"/>
            <a:ext cx="69966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3200" b="1" dirty="0">
                <a:solidFill>
                  <a:srgbClr val="75BBE9"/>
                </a:solidFill>
                <a:latin typeface="Montserrat" pitchFamily="2" charset="77"/>
                <a:ea typeface="HGSMinchoE" panose="02020900000000000000" pitchFamily="18" charset="-128"/>
              </a:rPr>
              <a:t>infraestructura</a:t>
            </a:r>
          </a:p>
        </p:txBody>
      </p:sp>
      <p:sp>
        <p:nvSpPr>
          <p:cNvPr id="6" name="CuadroTexto 5">
            <a:extLst>
              <a:ext uri="{FF2B5EF4-FFF2-40B4-BE49-F238E27FC236}">
                <a16:creationId xmlns:a16="http://schemas.microsoft.com/office/drawing/2014/main" id="{C87D4E37-F802-3C01-A356-6C71FC45B9C1}"/>
              </a:ext>
            </a:extLst>
          </p:cNvPr>
          <p:cNvSpPr txBox="1"/>
          <p:nvPr/>
        </p:nvSpPr>
        <p:spPr>
          <a:xfrm>
            <a:off x="733177" y="5501754"/>
            <a:ext cx="3384146" cy="584775"/>
          </a:xfrm>
          <a:prstGeom prst="rect">
            <a:avLst/>
          </a:prstGeom>
          <a:noFill/>
        </p:spPr>
        <p:txBody>
          <a:bodyPr wrap="square" rtlCol="0">
            <a:spAutoFit/>
          </a:bodyPr>
          <a:lstStyle/>
          <a:p>
            <a:pPr marL="285750" indent="-285750">
              <a:buFont typeface="Arial" panose="020B0604020202020204" pitchFamily="34" charset="0"/>
              <a:buChar char="•"/>
            </a:pPr>
            <a:r>
              <a:rPr lang="es-MX" sz="1600" dirty="0">
                <a:solidFill>
                  <a:srgbClr val="5B5B5B"/>
                </a:solidFill>
                <a:latin typeface="Montserrat" pitchFamily="2" charset="77"/>
              </a:rPr>
              <a:t>Mantenimiento de las instalaciones y exteriores</a:t>
            </a:r>
            <a:endParaRPr lang="es-EC" sz="1600" dirty="0">
              <a:solidFill>
                <a:srgbClr val="5B5B5B"/>
              </a:solidFill>
              <a:latin typeface="Montserrat" pitchFamily="2" charset="77"/>
            </a:endParaRPr>
          </a:p>
        </p:txBody>
      </p:sp>
      <p:pic>
        <p:nvPicPr>
          <p:cNvPr id="7" name="Imagen 6">
            <a:extLst>
              <a:ext uri="{FF2B5EF4-FFF2-40B4-BE49-F238E27FC236}">
                <a16:creationId xmlns:a16="http://schemas.microsoft.com/office/drawing/2014/main" id="{9E2851A5-17CF-1B60-7A8E-0A3C71B1C619}"/>
              </a:ext>
            </a:extLst>
          </p:cNvPr>
          <p:cNvPicPr>
            <a:picLocks noChangeAspect="1"/>
          </p:cNvPicPr>
          <p:nvPr/>
        </p:nvPicPr>
        <p:blipFill>
          <a:blip r:embed="rId4"/>
          <a:stretch>
            <a:fillRect/>
          </a:stretch>
        </p:blipFill>
        <p:spPr>
          <a:xfrm>
            <a:off x="1038224" y="1977125"/>
            <a:ext cx="2571750" cy="3429000"/>
          </a:xfrm>
          <a:prstGeom prst="rect">
            <a:avLst/>
          </a:prstGeom>
        </p:spPr>
      </p:pic>
      <p:pic>
        <p:nvPicPr>
          <p:cNvPr id="10" name="Imagen 9">
            <a:extLst>
              <a:ext uri="{FF2B5EF4-FFF2-40B4-BE49-F238E27FC236}">
                <a16:creationId xmlns:a16="http://schemas.microsoft.com/office/drawing/2014/main" id="{E9639746-29CB-E3DE-2757-95F6714C25ED}"/>
              </a:ext>
            </a:extLst>
          </p:cNvPr>
          <p:cNvPicPr>
            <a:picLocks noChangeAspect="1"/>
          </p:cNvPicPr>
          <p:nvPr/>
        </p:nvPicPr>
        <p:blipFill>
          <a:blip r:embed="rId5"/>
          <a:stretch>
            <a:fillRect/>
          </a:stretch>
        </p:blipFill>
        <p:spPr>
          <a:xfrm>
            <a:off x="4848033" y="1603443"/>
            <a:ext cx="6305744" cy="4729308"/>
          </a:xfrm>
          <a:prstGeom prst="rect">
            <a:avLst/>
          </a:prstGeom>
        </p:spPr>
      </p:pic>
    </p:spTree>
    <p:extLst>
      <p:ext uri="{BB962C8B-B14F-4D97-AF65-F5344CB8AC3E}">
        <p14:creationId xmlns:p14="http://schemas.microsoft.com/office/powerpoint/2010/main" val="1718094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CEC946A-F108-5476-745A-96FB826DBA81}"/>
              </a:ext>
            </a:extLst>
          </p:cNvPr>
          <p:cNvPicPr>
            <a:picLocks noChangeAspect="1"/>
          </p:cNvPicPr>
          <p:nvPr/>
        </p:nvPicPr>
        <p:blipFill>
          <a:blip r:embed="rId3"/>
          <a:stretch>
            <a:fillRect/>
          </a:stretch>
        </p:blipFill>
        <p:spPr>
          <a:xfrm>
            <a:off x="5419796" y="1633950"/>
            <a:ext cx="10791171" cy="4424563"/>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405936" y="162842"/>
            <a:ext cx="876607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Devengamiento Metraje anual 40.000m</a:t>
            </a:r>
            <a:endParaRPr lang="es-EC" sz="28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405936" y="553937"/>
            <a:ext cx="16423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75BBE9"/>
                </a:solidFill>
                <a:latin typeface="Montserrat" pitchFamily="2" charset="77"/>
                <a:ea typeface="HGSMinchoE" panose="02020900000000000000" pitchFamily="18" charset="-128"/>
              </a:rPr>
              <a:t>CCMQ</a:t>
            </a:r>
            <a:endParaRPr lang="es-EC" b="1" dirty="0">
              <a:solidFill>
                <a:srgbClr val="75BBE9"/>
              </a:solidFill>
              <a:latin typeface="Montserrat" pitchFamily="2" charset="77"/>
              <a:ea typeface="HGSMinchoE" panose="02020900000000000000" pitchFamily="18" charset="-128"/>
            </a:endParaRPr>
          </a:p>
        </p:txBody>
      </p:sp>
      <p:graphicFrame>
        <p:nvGraphicFramePr>
          <p:cNvPr id="3" name="Tabla 2">
            <a:extLst>
              <a:ext uri="{FF2B5EF4-FFF2-40B4-BE49-F238E27FC236}">
                <a16:creationId xmlns:a16="http://schemas.microsoft.com/office/drawing/2014/main" id="{5498E693-E164-5EDD-4070-F6E23BA55F00}"/>
              </a:ext>
            </a:extLst>
          </p:cNvPr>
          <p:cNvGraphicFramePr>
            <a:graphicFrameLocks noGrp="1"/>
          </p:cNvGraphicFramePr>
          <p:nvPr>
            <p:extLst>
              <p:ext uri="{D42A27DB-BD31-4B8C-83A1-F6EECF244321}">
                <p14:modId xmlns:p14="http://schemas.microsoft.com/office/powerpoint/2010/main" val="597726227"/>
              </p:ext>
            </p:extLst>
          </p:nvPr>
        </p:nvGraphicFramePr>
        <p:xfrm>
          <a:off x="421377" y="1499628"/>
          <a:ext cx="11364687" cy="5260219"/>
        </p:xfrm>
        <a:graphic>
          <a:graphicData uri="http://schemas.openxmlformats.org/drawingml/2006/table">
            <a:tbl>
              <a:tblPr>
                <a:tableStyleId>{5C22544A-7EE6-4342-B048-85BDC9FD1C3A}</a:tableStyleId>
              </a:tblPr>
              <a:tblGrid>
                <a:gridCol w="705294">
                  <a:extLst>
                    <a:ext uri="{9D8B030D-6E8A-4147-A177-3AD203B41FA5}">
                      <a16:colId xmlns:a16="http://schemas.microsoft.com/office/drawing/2014/main" val="568601689"/>
                    </a:ext>
                  </a:extLst>
                </a:gridCol>
                <a:gridCol w="1191986">
                  <a:extLst>
                    <a:ext uri="{9D8B030D-6E8A-4147-A177-3AD203B41FA5}">
                      <a16:colId xmlns:a16="http://schemas.microsoft.com/office/drawing/2014/main" val="1467646088"/>
                    </a:ext>
                  </a:extLst>
                </a:gridCol>
                <a:gridCol w="3827253">
                  <a:extLst>
                    <a:ext uri="{9D8B030D-6E8A-4147-A177-3AD203B41FA5}">
                      <a16:colId xmlns:a16="http://schemas.microsoft.com/office/drawing/2014/main" val="4249478230"/>
                    </a:ext>
                  </a:extLst>
                </a:gridCol>
                <a:gridCol w="2948866">
                  <a:extLst>
                    <a:ext uri="{9D8B030D-6E8A-4147-A177-3AD203B41FA5}">
                      <a16:colId xmlns:a16="http://schemas.microsoft.com/office/drawing/2014/main" val="3842362009"/>
                    </a:ext>
                  </a:extLst>
                </a:gridCol>
                <a:gridCol w="932626">
                  <a:extLst>
                    <a:ext uri="{9D8B030D-6E8A-4147-A177-3AD203B41FA5}">
                      <a16:colId xmlns:a16="http://schemas.microsoft.com/office/drawing/2014/main" val="867266530"/>
                    </a:ext>
                  </a:extLst>
                </a:gridCol>
                <a:gridCol w="812715">
                  <a:extLst>
                    <a:ext uri="{9D8B030D-6E8A-4147-A177-3AD203B41FA5}">
                      <a16:colId xmlns:a16="http://schemas.microsoft.com/office/drawing/2014/main" val="3571737324"/>
                    </a:ext>
                  </a:extLst>
                </a:gridCol>
                <a:gridCol w="945947">
                  <a:extLst>
                    <a:ext uri="{9D8B030D-6E8A-4147-A177-3AD203B41FA5}">
                      <a16:colId xmlns:a16="http://schemas.microsoft.com/office/drawing/2014/main" val="1348962034"/>
                    </a:ext>
                  </a:extLst>
                </a:gridCol>
              </a:tblGrid>
              <a:tr h="286006">
                <a:tc gridSpan="7">
                  <a:txBody>
                    <a:bodyPr/>
                    <a:lstStyle/>
                    <a:p>
                      <a:pPr algn="ctr" fontAlgn="b"/>
                      <a:r>
                        <a:rPr lang="es-MX" sz="1300" u="none" strike="noStrike" dirty="0">
                          <a:effectLst/>
                        </a:rPr>
                        <a:t>METRAJE CUADRADO UTILIZADO POR QUITO TURISMO AÑO 2023</a:t>
                      </a:r>
                      <a:endParaRPr lang="es-MX" sz="1300" b="1" i="0" u="none" strike="noStrike" dirty="0">
                        <a:solidFill>
                          <a:srgbClr val="000000"/>
                        </a:solidFill>
                        <a:effectLst/>
                        <a:latin typeface="Calibri" panose="020F0502020204030204" pitchFamily="34" charset="0"/>
                      </a:endParaRPr>
                    </a:p>
                  </a:txBody>
                  <a:tcPr marL="7743" marR="7743" marT="7743" marB="0" anchor="b"/>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3864146870"/>
                  </a:ext>
                </a:extLst>
              </a:tr>
              <a:tr h="182003">
                <a:tc>
                  <a:txBody>
                    <a:bodyPr/>
                    <a:lstStyle/>
                    <a:p>
                      <a:pPr algn="ctr" fontAlgn="b"/>
                      <a:r>
                        <a:rPr lang="es-EC" sz="1200" u="none" strike="noStrike" dirty="0">
                          <a:effectLst/>
                        </a:rPr>
                        <a:t>N.</a:t>
                      </a:r>
                      <a:endParaRPr lang="es-EC" sz="1200" b="1"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200" u="none" strike="noStrike" dirty="0">
                          <a:effectLst/>
                        </a:rPr>
                        <a:t>FECHA</a:t>
                      </a:r>
                      <a:endParaRPr lang="es-EC" sz="1200" b="1"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200" u="none" strike="noStrike" dirty="0">
                          <a:effectLst/>
                        </a:rPr>
                        <a:t>EVENTO</a:t>
                      </a:r>
                      <a:endParaRPr lang="es-EC" sz="1200" b="1"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200" u="none" strike="noStrike" dirty="0">
                          <a:effectLst/>
                        </a:rPr>
                        <a:t>SALÓN</a:t>
                      </a:r>
                      <a:endParaRPr lang="es-EC" sz="1200" b="1"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200" u="none" strike="noStrike">
                          <a:effectLst/>
                        </a:rPr>
                        <a:t>M2</a:t>
                      </a:r>
                      <a:endParaRPr lang="es-EC" sz="1200" b="1"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200" u="none" strike="noStrike">
                          <a:effectLst/>
                        </a:rPr>
                        <a:t>N. DÌAS</a:t>
                      </a:r>
                      <a:endParaRPr lang="es-EC" sz="1200" b="1"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200" u="none" strike="noStrike" dirty="0">
                          <a:effectLst/>
                        </a:rPr>
                        <a:t>TOTAL M2</a:t>
                      </a:r>
                      <a:endParaRPr lang="es-EC" sz="1200" b="1" i="0" u="none" strike="noStrike" dirty="0">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3148547058"/>
                  </a:ext>
                </a:extLst>
              </a:tr>
              <a:tr h="338006">
                <a:tc>
                  <a:txBody>
                    <a:bodyPr/>
                    <a:lstStyle/>
                    <a:p>
                      <a:pPr algn="ctr" fontAlgn="b"/>
                      <a:r>
                        <a:rPr lang="es-EC" sz="1400" u="none" strike="noStrike" dirty="0">
                          <a:effectLst/>
                        </a:rPr>
                        <a:t>1</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27-mar-23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dirty="0">
                          <a:effectLst/>
                        </a:rPr>
                        <a:t>EP SEGURIDAD ENTREGA 50 CAMIONETAS</a:t>
                      </a:r>
                      <a:endParaRPr lang="es-MX"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a:effectLst/>
                        </a:rPr>
                        <a:t>EXTERIORES CCMQ</a:t>
                      </a:r>
                      <a:endParaRPr lang="es-EC" sz="14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450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1</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450</a:t>
                      </a:r>
                      <a:endParaRPr lang="es-EC" sz="1800" b="0" i="0" u="none" strike="noStrike" dirty="0">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1646977185"/>
                  </a:ext>
                </a:extLst>
              </a:tr>
              <a:tr h="338006">
                <a:tc>
                  <a:txBody>
                    <a:bodyPr/>
                    <a:lstStyle/>
                    <a:p>
                      <a:pPr algn="ctr" fontAlgn="b"/>
                      <a:r>
                        <a:rPr lang="es-EC" sz="1400" u="none" strike="noStrike">
                          <a:effectLst/>
                        </a:rPr>
                        <a:t>2</a:t>
                      </a:r>
                      <a:endParaRPr lang="es-EC" sz="14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a:effectLst/>
                        </a:rPr>
                        <a:t>2 y 3 -may-23</a:t>
                      </a:r>
                      <a:endParaRPr lang="es-EC" sz="1400" b="0" i="0" u="none" strike="noStrike">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dirty="0">
                          <a:effectLst/>
                        </a:rPr>
                        <a:t>RENDCIÓN DE CUENTAS ALCALDÍA</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a:effectLst/>
                        </a:rPr>
                        <a:t>PANECILLO III Y IV / SALAS 1,2, 3 Y 4</a:t>
                      </a:r>
                      <a:endParaRPr lang="es-MX" sz="14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2600</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2</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5200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56061894"/>
                  </a:ext>
                </a:extLst>
              </a:tr>
              <a:tr h="338006">
                <a:tc>
                  <a:txBody>
                    <a:bodyPr/>
                    <a:lstStyle/>
                    <a:p>
                      <a:pPr algn="ctr" fontAlgn="b"/>
                      <a:r>
                        <a:rPr lang="es-EC" sz="1400" u="none" strike="noStrike" dirty="0">
                          <a:effectLst/>
                        </a:rPr>
                        <a:t>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1-jun-23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dirty="0">
                          <a:effectLst/>
                        </a:rPr>
                        <a:t>PACTO NACIONAL POR LA SOSTENIBILIDAD</a:t>
                      </a:r>
                      <a:endParaRPr lang="es-MX"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a:effectLst/>
                        </a:rPr>
                        <a:t>MITAD DEL MUNDO NORTE</a:t>
                      </a:r>
                      <a:endParaRPr lang="es-EC" sz="14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2500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1</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2500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4148068925"/>
                  </a:ext>
                </a:extLst>
              </a:tr>
              <a:tr h="338006">
                <a:tc>
                  <a:txBody>
                    <a:bodyPr/>
                    <a:lstStyle/>
                    <a:p>
                      <a:pPr algn="ctr" fontAlgn="b"/>
                      <a:r>
                        <a:rPr lang="es-EC" sz="1400" u="none" strike="noStrike" dirty="0">
                          <a:effectLst/>
                        </a:rPr>
                        <a:t>4</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9 y 10 -jun-23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dirty="0">
                          <a:effectLst/>
                        </a:rPr>
                        <a:t>ENTREGA CHIPS ÚLTIMAS NOTICIAS</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a:effectLst/>
                        </a:rPr>
                        <a:t>PANECILLO II, III Y IV</a:t>
                      </a:r>
                      <a:endParaRPr lang="es-MX" sz="14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2500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2</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5000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1878302196"/>
                  </a:ext>
                </a:extLst>
              </a:tr>
              <a:tr h="406427">
                <a:tc>
                  <a:txBody>
                    <a:bodyPr/>
                    <a:lstStyle/>
                    <a:p>
                      <a:pPr algn="ctr" fontAlgn="b"/>
                      <a:r>
                        <a:rPr lang="es-EC" sz="1400" u="none" strike="noStrike">
                          <a:effectLst/>
                        </a:rPr>
                        <a:t>5</a:t>
                      </a:r>
                      <a:endParaRPr lang="es-EC" sz="14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30 y 31 -jul-23</a:t>
                      </a:r>
                      <a:br>
                        <a:rPr lang="es-EC" sz="1400" u="none" strike="noStrike" dirty="0">
                          <a:effectLst/>
                        </a:rPr>
                      </a:br>
                      <a:r>
                        <a:rPr lang="es-EC" sz="1400" u="none" strike="noStrike" dirty="0">
                          <a:effectLst/>
                        </a:rPr>
                        <a:t>01-ago-23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dirty="0">
                          <a:effectLst/>
                        </a:rPr>
                        <a:t>SECRETARIA DE DESARROLLO PRODUCTIVO: INVIERTE EN QUITO</a:t>
                      </a:r>
                      <a:endParaRPr lang="es-MX"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dirty="0">
                          <a:effectLst/>
                        </a:rPr>
                        <a:t>ITCHIMBÍA</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620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3</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1860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1133894475"/>
                  </a:ext>
                </a:extLst>
              </a:tr>
              <a:tr h="338006">
                <a:tc>
                  <a:txBody>
                    <a:bodyPr/>
                    <a:lstStyle/>
                    <a:p>
                      <a:pPr algn="ctr" fontAlgn="b"/>
                      <a:r>
                        <a:rPr lang="es-EC" sz="1400" u="none" strike="noStrike" dirty="0">
                          <a:effectLst/>
                        </a:rPr>
                        <a:t>6</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19-oct-23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a:effectLst/>
                        </a:rPr>
                        <a:t>AUTOMUNDO 2023 (AEADE)</a:t>
                      </a:r>
                      <a:endParaRPr lang="es-EC" sz="1400" b="0" i="0" u="none" strike="noStrike">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dirty="0">
                          <a:effectLst/>
                        </a:rPr>
                        <a:t>PANECILLO</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5000</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1</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5000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2782974204"/>
                  </a:ext>
                </a:extLst>
              </a:tr>
              <a:tr h="406427">
                <a:tc>
                  <a:txBody>
                    <a:bodyPr/>
                    <a:lstStyle/>
                    <a:p>
                      <a:pPr algn="ctr" fontAlgn="b"/>
                      <a:r>
                        <a:rPr lang="es-EC" sz="1400" u="none" strike="noStrike" dirty="0">
                          <a:effectLst/>
                        </a:rPr>
                        <a:t>7</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30 y 31-oct-3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a:effectLst/>
                        </a:rPr>
                        <a:t>SECRETARÍA DE MOVILIDAD: INVIERTE EN QUITO</a:t>
                      </a:r>
                      <a:endParaRPr lang="es-MX" sz="1400" b="0" i="0" u="none" strike="noStrike">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dirty="0">
                          <a:effectLst/>
                        </a:rPr>
                        <a:t>ITCHIMBÍA</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800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2</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1600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871761574"/>
                  </a:ext>
                </a:extLst>
              </a:tr>
              <a:tr h="406427">
                <a:tc>
                  <a:txBody>
                    <a:bodyPr/>
                    <a:lstStyle/>
                    <a:p>
                      <a:pPr algn="ctr" fontAlgn="b"/>
                      <a:r>
                        <a:rPr lang="es-EC" sz="1400" u="none" strike="noStrike" dirty="0">
                          <a:effectLst/>
                        </a:rPr>
                        <a:t>8</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27-nov-23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a:effectLst/>
                        </a:rPr>
                        <a:t>SECRETARÍA DE INCLUSIÓN SOCIAL: ONU Mujeres</a:t>
                      </a:r>
                      <a:endParaRPr lang="es-MX" sz="1400" b="0" i="0" u="none" strike="noStrike">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dirty="0">
                          <a:effectLst/>
                        </a:rPr>
                        <a:t>AUDITORIO</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620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2</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1240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2855801513"/>
                  </a:ext>
                </a:extLst>
              </a:tr>
              <a:tr h="406427">
                <a:tc>
                  <a:txBody>
                    <a:bodyPr/>
                    <a:lstStyle/>
                    <a:p>
                      <a:pPr algn="ctr" fontAlgn="b"/>
                      <a:r>
                        <a:rPr lang="es-EC" sz="1400" u="none" strike="noStrike" dirty="0">
                          <a:effectLst/>
                        </a:rPr>
                        <a:t>9</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17-dic-23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a:effectLst/>
                        </a:rPr>
                        <a:t>ADMINISTRACION ZONAL EUGENIO ESPEJO: Espumilla por la vida"</a:t>
                      </a:r>
                      <a:endParaRPr lang="es-MX" sz="1400" b="0" i="0" u="none" strike="noStrike">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dirty="0">
                          <a:effectLst/>
                        </a:rPr>
                        <a:t>500 </a:t>
                      </a:r>
                      <a:r>
                        <a:rPr lang="es-MX" sz="1400" u="none" strike="noStrike" dirty="0" err="1">
                          <a:effectLst/>
                        </a:rPr>
                        <a:t>pax</a:t>
                      </a:r>
                      <a:r>
                        <a:rPr lang="es-MX" sz="1400" u="none" strike="noStrike" dirty="0">
                          <a:effectLst/>
                        </a:rPr>
                        <a:t>: foyer 1 interior y exterior, </a:t>
                      </a:r>
                      <a:endParaRPr lang="es-MX"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800</a:t>
                      </a:r>
                      <a:endParaRPr lang="es-EC" sz="1800" b="0" i="0" u="none" strike="noStrike">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2</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1600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3340723445"/>
                  </a:ext>
                </a:extLst>
              </a:tr>
              <a:tr h="693347">
                <a:tc>
                  <a:txBody>
                    <a:bodyPr/>
                    <a:lstStyle/>
                    <a:p>
                      <a:pPr algn="ctr" fontAlgn="b"/>
                      <a:r>
                        <a:rPr lang="es-EC" sz="1400" u="none" strike="noStrike" dirty="0">
                          <a:effectLst/>
                        </a:rPr>
                        <a:t>10</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22, 23/dic/23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a:effectLst/>
                        </a:rPr>
                        <a:t>ADMINISTRACIÓN GENERAL DEL GAD DEL DISTRITO METROPOLITANO</a:t>
                      </a:r>
                      <a:br>
                        <a:rPr lang="es-MX" sz="1400" u="none" strike="noStrike">
                          <a:effectLst/>
                        </a:rPr>
                      </a:br>
                      <a:r>
                        <a:rPr lang="es-MX" sz="1400" u="none" strike="noStrike">
                          <a:effectLst/>
                        </a:rPr>
                        <a:t>DE QUITO: Valientes Guerreros: </a:t>
                      </a:r>
                      <a:endParaRPr lang="es-MX" sz="1400" b="0" i="0" u="none" strike="noStrike">
                        <a:solidFill>
                          <a:srgbClr val="000000"/>
                        </a:solidFill>
                        <a:effectLst/>
                        <a:latin typeface="Calibri" panose="020F0502020204030204" pitchFamily="34" charset="0"/>
                      </a:endParaRPr>
                    </a:p>
                  </a:txBody>
                  <a:tcPr marL="7743" marR="7743" marT="7743" marB="0" anchor="b"/>
                </a:tc>
                <a:tc>
                  <a:txBody>
                    <a:bodyPr/>
                    <a:lstStyle/>
                    <a:p>
                      <a:pPr algn="l" fontAlgn="b"/>
                      <a:r>
                        <a:rPr lang="es-EC" sz="1400" u="none" strike="noStrike" dirty="0">
                          <a:effectLst/>
                        </a:rPr>
                        <a:t>300 </a:t>
                      </a:r>
                      <a:r>
                        <a:rPr lang="es-EC" sz="1400" u="none" strike="noStrike" dirty="0" err="1">
                          <a:effectLst/>
                        </a:rPr>
                        <a:t>pax</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800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2</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a:effectLst/>
                        </a:rPr>
                        <a:t>1600</a:t>
                      </a:r>
                      <a:endParaRPr lang="es-EC" sz="1800" b="0" i="0" u="none" strike="noStrike">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3516446824"/>
                  </a:ext>
                </a:extLst>
              </a:tr>
              <a:tr h="406427">
                <a:tc>
                  <a:txBody>
                    <a:bodyPr/>
                    <a:lstStyle/>
                    <a:p>
                      <a:pPr algn="ctr" fontAlgn="b"/>
                      <a:r>
                        <a:rPr lang="es-EC" sz="1400" u="none" strike="noStrike" dirty="0">
                          <a:effectLst/>
                        </a:rPr>
                        <a:t>11</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400" u="none" strike="noStrike" dirty="0">
                          <a:effectLst/>
                        </a:rPr>
                        <a:t>15,16/dic/23</a:t>
                      </a:r>
                      <a:endParaRPr lang="es-EC"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a:effectLst/>
                        </a:rPr>
                        <a:t>PATRONATO SAN JOSE AGASAJO NAVIDEÑO NIÑOS</a:t>
                      </a:r>
                      <a:endParaRPr lang="es-MX" sz="1400" b="0" i="0" u="none" strike="noStrike">
                        <a:solidFill>
                          <a:srgbClr val="000000"/>
                        </a:solidFill>
                        <a:effectLst/>
                        <a:latin typeface="Calibri" panose="020F0502020204030204" pitchFamily="34" charset="0"/>
                      </a:endParaRPr>
                    </a:p>
                  </a:txBody>
                  <a:tcPr marL="7743" marR="7743" marT="7743" marB="0" anchor="b"/>
                </a:tc>
                <a:tc>
                  <a:txBody>
                    <a:bodyPr/>
                    <a:lstStyle/>
                    <a:p>
                      <a:pPr algn="l" fontAlgn="b"/>
                      <a:r>
                        <a:rPr lang="es-MX" sz="1400" u="none" strike="noStrike" dirty="0">
                          <a:effectLst/>
                        </a:rPr>
                        <a:t>MITAD DEL MUNDO NORTE 1000 </a:t>
                      </a:r>
                      <a:r>
                        <a:rPr lang="es-MX" sz="1400" u="none" strike="noStrike" dirty="0" err="1">
                          <a:effectLst/>
                        </a:rPr>
                        <a:t>pax</a:t>
                      </a:r>
                      <a:r>
                        <a:rPr lang="es-MX" sz="1400" u="none" strike="noStrike" dirty="0">
                          <a:effectLst/>
                        </a:rPr>
                        <a:t> </a:t>
                      </a:r>
                      <a:endParaRPr lang="es-MX" sz="14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2500</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2</a:t>
                      </a:r>
                      <a:endParaRPr lang="es-EC" sz="1800" b="0"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800" u="none" strike="noStrike" dirty="0">
                          <a:effectLst/>
                        </a:rPr>
                        <a:t>5000</a:t>
                      </a:r>
                      <a:endParaRPr lang="es-EC" sz="1800" b="0" i="0" u="none" strike="noStrike" dirty="0">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1041168046"/>
                  </a:ext>
                </a:extLst>
              </a:tr>
              <a:tr h="312006">
                <a:tc gridSpan="4">
                  <a:txBody>
                    <a:bodyPr/>
                    <a:lstStyle/>
                    <a:p>
                      <a:pPr algn="ctr" fontAlgn="b"/>
                      <a:r>
                        <a:rPr lang="es-EC" sz="1500" u="none" strike="noStrike">
                          <a:effectLst/>
                        </a:rPr>
                        <a:t>METRAJE DEVENGADO TOTAL</a:t>
                      </a:r>
                      <a:endParaRPr lang="es-EC" sz="1500" b="1" i="0" u="none" strike="noStrike">
                        <a:solidFill>
                          <a:srgbClr val="000000"/>
                        </a:solidFill>
                        <a:effectLst/>
                        <a:latin typeface="Calibri" panose="020F0502020204030204" pitchFamily="34" charset="0"/>
                      </a:endParaRPr>
                    </a:p>
                  </a:txBody>
                  <a:tcPr marL="7743" marR="7743" marT="7743" marB="0" anchor="b"/>
                </a:tc>
                <a:tc hMerge="1">
                  <a:txBody>
                    <a:bodyPr/>
                    <a:lstStyle/>
                    <a:p>
                      <a:endParaRPr lang="es-EC"/>
                    </a:p>
                  </a:txBody>
                  <a:tcPr/>
                </a:tc>
                <a:tc hMerge="1">
                  <a:txBody>
                    <a:bodyPr/>
                    <a:lstStyle/>
                    <a:p>
                      <a:endParaRPr lang="es-EC"/>
                    </a:p>
                  </a:txBody>
                  <a:tcPr/>
                </a:tc>
                <a:tc hMerge="1">
                  <a:txBody>
                    <a:bodyPr/>
                    <a:lstStyle/>
                    <a:p>
                      <a:endParaRPr lang="es-EC"/>
                    </a:p>
                  </a:txBody>
                  <a:tcPr/>
                </a:tc>
                <a:tc>
                  <a:txBody>
                    <a:bodyPr/>
                    <a:lstStyle/>
                    <a:p>
                      <a:pPr algn="ctr" fontAlgn="b"/>
                      <a:r>
                        <a:rPr lang="es-EC" sz="1600" u="none" strike="noStrike" dirty="0">
                          <a:effectLst/>
                        </a:rPr>
                        <a:t> </a:t>
                      </a:r>
                      <a:endParaRPr lang="es-EC" sz="1600" b="1"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600" u="none" strike="noStrike" dirty="0">
                          <a:effectLst/>
                        </a:rPr>
                        <a:t> </a:t>
                      </a:r>
                      <a:endParaRPr lang="es-EC" sz="1600" b="1" i="0" u="none" strike="noStrike" dirty="0">
                        <a:solidFill>
                          <a:srgbClr val="000000"/>
                        </a:solidFill>
                        <a:effectLst/>
                        <a:latin typeface="Calibri" panose="020F0502020204030204" pitchFamily="34" charset="0"/>
                      </a:endParaRPr>
                    </a:p>
                  </a:txBody>
                  <a:tcPr marL="7743" marR="7743" marT="7743" marB="0" anchor="b"/>
                </a:tc>
                <a:tc>
                  <a:txBody>
                    <a:bodyPr/>
                    <a:lstStyle/>
                    <a:p>
                      <a:pPr algn="ctr" fontAlgn="b"/>
                      <a:r>
                        <a:rPr lang="es-EC" sz="1600" u="none" strike="noStrike" dirty="0">
                          <a:effectLst/>
                        </a:rPr>
                        <a:t>31050</a:t>
                      </a:r>
                      <a:endParaRPr lang="es-EC" sz="1600" b="1" i="0" u="none" strike="noStrike" dirty="0">
                        <a:solidFill>
                          <a:srgbClr val="000000"/>
                        </a:solidFill>
                        <a:effectLst/>
                        <a:latin typeface="Calibri" panose="020F0502020204030204" pitchFamily="34" charset="0"/>
                      </a:endParaRPr>
                    </a:p>
                  </a:txBody>
                  <a:tcPr marL="7743" marR="7743" marT="7743" marB="0" anchor="b"/>
                </a:tc>
                <a:extLst>
                  <a:ext uri="{0D108BD9-81ED-4DB2-BD59-A6C34878D82A}">
                    <a16:rowId xmlns:a16="http://schemas.microsoft.com/office/drawing/2014/main" val="4062000364"/>
                  </a:ext>
                </a:extLst>
              </a:tr>
            </a:tbl>
          </a:graphicData>
        </a:graphic>
      </p:graphicFrame>
    </p:spTree>
    <p:extLst>
      <p:ext uri="{BB962C8B-B14F-4D97-AF65-F5344CB8AC3E}">
        <p14:creationId xmlns:p14="http://schemas.microsoft.com/office/powerpoint/2010/main" val="1465121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CEC946A-F108-5476-745A-96FB826DBA81}"/>
              </a:ext>
            </a:extLst>
          </p:cNvPr>
          <p:cNvPicPr>
            <a:picLocks noChangeAspect="1"/>
          </p:cNvPicPr>
          <p:nvPr/>
        </p:nvPicPr>
        <p:blipFill>
          <a:blip r:embed="rId3"/>
          <a:stretch>
            <a:fillRect/>
          </a:stretch>
        </p:blipFill>
        <p:spPr>
          <a:xfrm>
            <a:off x="5419796" y="1633950"/>
            <a:ext cx="10791171" cy="4424563"/>
          </a:xfrm>
          <a:prstGeom prst="rect">
            <a:avLst/>
          </a:prstGeom>
        </p:spPr>
      </p:pic>
      <p:pic>
        <p:nvPicPr>
          <p:cNvPr id="20" name="Imagen 19" descr="Forma&#10;&#10;Descripción generada automáticamente con confianza media">
            <a:extLst>
              <a:ext uri="{FF2B5EF4-FFF2-40B4-BE49-F238E27FC236}">
                <a16:creationId xmlns:a16="http://schemas.microsoft.com/office/drawing/2014/main" id="{73D6495F-79CC-B87A-1935-41871CF57307}"/>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4" name="Título 1">
            <a:extLst>
              <a:ext uri="{FF2B5EF4-FFF2-40B4-BE49-F238E27FC236}">
                <a16:creationId xmlns:a16="http://schemas.microsoft.com/office/drawing/2014/main" id="{215EBB36-5E39-73CE-4C32-EFE4BB05846B}"/>
              </a:ext>
            </a:extLst>
          </p:cNvPr>
          <p:cNvSpPr txBox="1">
            <a:spLocks/>
          </p:cNvSpPr>
          <p:nvPr/>
        </p:nvSpPr>
        <p:spPr>
          <a:xfrm>
            <a:off x="405936" y="162842"/>
            <a:ext cx="876607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z="2800" b="1" dirty="0">
                <a:solidFill>
                  <a:srgbClr val="223F86"/>
                </a:solidFill>
                <a:latin typeface="Montserrat ExtraBold" pitchFamily="2" charset="77"/>
                <a:ea typeface="HGSMinchoE" panose="02020900000000000000" pitchFamily="18" charset="-128"/>
              </a:rPr>
              <a:t>Cancelaciones Metraje anual</a:t>
            </a:r>
            <a:endParaRPr lang="es-EC" sz="2800" b="1" dirty="0">
              <a:solidFill>
                <a:srgbClr val="223F86"/>
              </a:solidFill>
              <a:latin typeface="Montserrat ExtraBold" pitchFamily="2" charset="77"/>
              <a:ea typeface="HGSMinchoE" panose="02020900000000000000" pitchFamily="18" charset="-128"/>
            </a:endParaRPr>
          </a:p>
        </p:txBody>
      </p:sp>
      <p:sp>
        <p:nvSpPr>
          <p:cNvPr id="5" name="Título 1">
            <a:extLst>
              <a:ext uri="{FF2B5EF4-FFF2-40B4-BE49-F238E27FC236}">
                <a16:creationId xmlns:a16="http://schemas.microsoft.com/office/drawing/2014/main" id="{67D34AB2-134E-74E4-3F6B-2FD603CADD19}"/>
              </a:ext>
            </a:extLst>
          </p:cNvPr>
          <p:cNvSpPr txBox="1">
            <a:spLocks/>
          </p:cNvSpPr>
          <p:nvPr/>
        </p:nvSpPr>
        <p:spPr>
          <a:xfrm>
            <a:off x="405936" y="553937"/>
            <a:ext cx="16423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C" sz="2800" b="1" dirty="0">
                <a:solidFill>
                  <a:srgbClr val="75BBE9"/>
                </a:solidFill>
                <a:latin typeface="Montserrat" pitchFamily="2" charset="77"/>
                <a:ea typeface="HGSMinchoE" panose="02020900000000000000" pitchFamily="18" charset="-128"/>
              </a:rPr>
              <a:t>CCMQ</a:t>
            </a:r>
            <a:endParaRPr lang="es-EC" b="1" dirty="0">
              <a:solidFill>
                <a:srgbClr val="75BBE9"/>
              </a:solidFill>
              <a:latin typeface="Montserrat" pitchFamily="2" charset="77"/>
              <a:ea typeface="HGSMinchoE" panose="02020900000000000000" pitchFamily="18" charset="-128"/>
            </a:endParaRPr>
          </a:p>
        </p:txBody>
      </p:sp>
      <p:graphicFrame>
        <p:nvGraphicFramePr>
          <p:cNvPr id="3" name="Tabla 2">
            <a:extLst>
              <a:ext uri="{FF2B5EF4-FFF2-40B4-BE49-F238E27FC236}">
                <a16:creationId xmlns:a16="http://schemas.microsoft.com/office/drawing/2014/main" id="{E5290E1A-0E32-E8E0-38F3-C3A2A180613B}"/>
              </a:ext>
            </a:extLst>
          </p:cNvPr>
          <p:cNvGraphicFramePr>
            <a:graphicFrameLocks noGrp="1"/>
          </p:cNvGraphicFramePr>
          <p:nvPr>
            <p:extLst>
              <p:ext uri="{D42A27DB-BD31-4B8C-83A1-F6EECF244321}">
                <p14:modId xmlns:p14="http://schemas.microsoft.com/office/powerpoint/2010/main" val="3342186600"/>
              </p:ext>
            </p:extLst>
          </p:nvPr>
        </p:nvGraphicFramePr>
        <p:xfrm>
          <a:off x="405936" y="1593339"/>
          <a:ext cx="6180602" cy="3078480"/>
        </p:xfrm>
        <a:graphic>
          <a:graphicData uri="http://schemas.openxmlformats.org/drawingml/2006/table">
            <a:tbl>
              <a:tblPr>
                <a:tableStyleId>{5C22544A-7EE6-4342-B048-85BDC9FD1C3A}</a:tableStyleId>
              </a:tblPr>
              <a:tblGrid>
                <a:gridCol w="712593">
                  <a:extLst>
                    <a:ext uri="{9D8B030D-6E8A-4147-A177-3AD203B41FA5}">
                      <a16:colId xmlns:a16="http://schemas.microsoft.com/office/drawing/2014/main" val="3348310353"/>
                    </a:ext>
                  </a:extLst>
                </a:gridCol>
                <a:gridCol w="712593">
                  <a:extLst>
                    <a:ext uri="{9D8B030D-6E8A-4147-A177-3AD203B41FA5}">
                      <a16:colId xmlns:a16="http://schemas.microsoft.com/office/drawing/2014/main" val="3688874932"/>
                    </a:ext>
                  </a:extLst>
                </a:gridCol>
                <a:gridCol w="2087735">
                  <a:extLst>
                    <a:ext uri="{9D8B030D-6E8A-4147-A177-3AD203B41FA5}">
                      <a16:colId xmlns:a16="http://schemas.microsoft.com/office/drawing/2014/main" val="4152228928"/>
                    </a:ext>
                  </a:extLst>
                </a:gridCol>
                <a:gridCol w="1213705">
                  <a:extLst>
                    <a:ext uri="{9D8B030D-6E8A-4147-A177-3AD203B41FA5}">
                      <a16:colId xmlns:a16="http://schemas.microsoft.com/office/drawing/2014/main" val="1947748569"/>
                    </a:ext>
                  </a:extLst>
                </a:gridCol>
                <a:gridCol w="503853">
                  <a:extLst>
                    <a:ext uri="{9D8B030D-6E8A-4147-A177-3AD203B41FA5}">
                      <a16:colId xmlns:a16="http://schemas.microsoft.com/office/drawing/2014/main" val="3837943786"/>
                    </a:ext>
                  </a:extLst>
                </a:gridCol>
                <a:gridCol w="439072">
                  <a:extLst>
                    <a:ext uri="{9D8B030D-6E8A-4147-A177-3AD203B41FA5}">
                      <a16:colId xmlns:a16="http://schemas.microsoft.com/office/drawing/2014/main" val="3196649256"/>
                    </a:ext>
                  </a:extLst>
                </a:gridCol>
                <a:gridCol w="511051">
                  <a:extLst>
                    <a:ext uri="{9D8B030D-6E8A-4147-A177-3AD203B41FA5}">
                      <a16:colId xmlns:a16="http://schemas.microsoft.com/office/drawing/2014/main" val="97111676"/>
                    </a:ext>
                  </a:extLst>
                </a:gridCol>
              </a:tblGrid>
              <a:tr h="276225">
                <a:tc gridSpan="7">
                  <a:txBody>
                    <a:bodyPr/>
                    <a:lstStyle/>
                    <a:p>
                      <a:pPr algn="ctr" fontAlgn="b"/>
                      <a:r>
                        <a:rPr lang="es-EC" sz="1600" u="none" strike="noStrike" dirty="0">
                          <a:effectLst/>
                        </a:rPr>
                        <a:t>CANCELACIONES METRAJE AÑO 2023</a:t>
                      </a:r>
                      <a:endParaRPr lang="es-EC" sz="1600" b="1" i="0" u="none" strike="noStrike" dirty="0">
                        <a:solidFill>
                          <a:srgbClr val="FF0000"/>
                        </a:solidFill>
                        <a:effectLst/>
                        <a:latin typeface="Calibri" panose="020F0502020204030204" pitchFamily="34" charset="0"/>
                      </a:endParaRPr>
                    </a:p>
                  </a:txBody>
                  <a:tcPr marL="9525" marR="9525" marT="9525" marB="0" anchor="b"/>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2245920503"/>
                  </a:ext>
                </a:extLst>
              </a:tr>
              <a:tr h="200025">
                <a:tc>
                  <a:txBody>
                    <a:bodyPr/>
                    <a:lstStyle/>
                    <a:p>
                      <a:pPr algn="ctr" fontAlgn="b"/>
                      <a:r>
                        <a:rPr lang="es-EC" sz="1100" u="none" strike="noStrike">
                          <a:effectLst/>
                        </a:rPr>
                        <a:t>N.</a:t>
                      </a:r>
                      <a:endParaRPr lang="es-EC"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FECHA</a:t>
                      </a:r>
                      <a:endParaRPr lang="es-EC"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dirty="0">
                          <a:effectLst/>
                        </a:rPr>
                        <a:t>EVENTO</a:t>
                      </a:r>
                      <a:endParaRPr lang="es-EC"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SALÓN</a:t>
                      </a:r>
                      <a:endParaRPr lang="es-EC"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M2</a:t>
                      </a:r>
                      <a:endParaRPr lang="es-EC"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N. DÌAS</a:t>
                      </a:r>
                      <a:endParaRPr lang="es-EC"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100" u="none" strike="noStrike">
                          <a:effectLst/>
                        </a:rPr>
                        <a:t>TOTAL M2</a:t>
                      </a:r>
                      <a:endParaRPr lang="es-EC"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95099097"/>
                  </a:ext>
                </a:extLst>
              </a:tr>
              <a:tr h="571500">
                <a:tc>
                  <a:txBody>
                    <a:bodyPr/>
                    <a:lstStyle/>
                    <a:p>
                      <a:pPr algn="ctr" fontAlgn="b"/>
                      <a:r>
                        <a:rPr lang="es-EC" sz="1200" u="none" strike="noStrike" dirty="0">
                          <a:effectLst/>
                        </a:rPr>
                        <a:t>1</a:t>
                      </a:r>
                      <a:endParaRPr lang="es-EC"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dirty="0">
                          <a:effectLst/>
                        </a:rPr>
                        <a:t>12, 13 Y 14-nov-23</a:t>
                      </a:r>
                      <a:endParaRPr lang="es-EC"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s-EC" sz="1400" u="none" strike="noStrike" dirty="0">
                          <a:effectLst/>
                        </a:rPr>
                        <a:t>CNE: entrega de credenciales a las autoridades electas a las dignidades de Asambleístas Nacionales</a:t>
                      </a:r>
                      <a:endParaRPr lang="es-EC"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s-EC" sz="1400" u="none" strike="noStrike" dirty="0">
                          <a:effectLst/>
                        </a:rPr>
                        <a:t>PANECILLO  </a:t>
                      </a:r>
                      <a:endParaRPr lang="es-EC"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a:effectLst/>
                        </a:rPr>
                        <a:t>600</a:t>
                      </a:r>
                      <a:endParaRPr lang="es-EC"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a:effectLst/>
                        </a:rPr>
                        <a:t>3</a:t>
                      </a:r>
                      <a:endParaRPr lang="es-EC"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dirty="0">
                          <a:effectLst/>
                        </a:rPr>
                        <a:t>1800</a:t>
                      </a:r>
                      <a:endParaRPr lang="es-EC" sz="1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44800115"/>
                  </a:ext>
                </a:extLst>
              </a:tr>
              <a:tr h="581025">
                <a:tc>
                  <a:txBody>
                    <a:bodyPr/>
                    <a:lstStyle/>
                    <a:p>
                      <a:pPr algn="ctr" fontAlgn="b"/>
                      <a:r>
                        <a:rPr lang="es-EC" sz="1200" u="none" strike="noStrike">
                          <a:effectLst/>
                        </a:rPr>
                        <a:t>2</a:t>
                      </a:r>
                      <a:endParaRPr lang="es-EC"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dirty="0">
                          <a:effectLst/>
                        </a:rPr>
                        <a:t>24, 25, 26 /nov/23</a:t>
                      </a:r>
                      <a:endParaRPr lang="es-EC"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s-MX" sz="1400" u="none" strike="noStrike" dirty="0">
                          <a:effectLst/>
                        </a:rPr>
                        <a:t>DIRECCIÓN METROPOLITANA DE</a:t>
                      </a:r>
                      <a:br>
                        <a:rPr lang="es-MX" sz="1400" u="none" strike="noStrike" dirty="0">
                          <a:effectLst/>
                        </a:rPr>
                      </a:br>
                      <a:r>
                        <a:rPr lang="es-MX" sz="1400" u="none" strike="noStrike" dirty="0">
                          <a:effectLst/>
                        </a:rPr>
                        <a:t>PARTICIPACIÓN CIUDADANA: Asambleas ciudadanas</a:t>
                      </a:r>
                      <a:endParaRPr lang="es-MX"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it-IT" sz="1400" u="none" strike="noStrike" dirty="0">
                          <a:effectLst/>
                        </a:rPr>
                        <a:t>PANECILLO I II III IV</a:t>
                      </a:r>
                      <a:endParaRPr lang="it-IT"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dirty="0">
                          <a:effectLst/>
                        </a:rPr>
                        <a:t>2400</a:t>
                      </a:r>
                      <a:endParaRPr lang="es-EC"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a:effectLst/>
                        </a:rPr>
                        <a:t>3</a:t>
                      </a:r>
                      <a:endParaRPr lang="es-EC"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s-EC" sz="1400" u="none" strike="noStrike" dirty="0">
                          <a:effectLst/>
                        </a:rPr>
                        <a:t>7200</a:t>
                      </a:r>
                      <a:endParaRPr lang="es-EC" sz="1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28365285"/>
                  </a:ext>
                </a:extLst>
              </a:tr>
              <a:tr h="304800">
                <a:tc gridSpan="4">
                  <a:txBody>
                    <a:bodyPr/>
                    <a:lstStyle/>
                    <a:p>
                      <a:pPr algn="ctr" fontAlgn="b"/>
                      <a:r>
                        <a:rPr lang="es-EC" sz="1800" u="none" strike="noStrike" dirty="0">
                          <a:effectLst/>
                        </a:rPr>
                        <a:t>METRAJE CANCELADO TOTAL</a:t>
                      </a:r>
                      <a:endParaRPr lang="es-EC" sz="18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s-EC"/>
                    </a:p>
                  </a:txBody>
                  <a:tcPr/>
                </a:tc>
                <a:tc hMerge="1">
                  <a:txBody>
                    <a:bodyPr/>
                    <a:lstStyle/>
                    <a:p>
                      <a:endParaRPr lang="es-EC"/>
                    </a:p>
                  </a:txBody>
                  <a:tcPr/>
                </a:tc>
                <a:tc hMerge="1">
                  <a:txBody>
                    <a:bodyPr/>
                    <a:lstStyle/>
                    <a:p>
                      <a:endParaRPr lang="es-EC"/>
                    </a:p>
                  </a:txBody>
                  <a:tcPr/>
                </a:tc>
                <a:tc>
                  <a:txBody>
                    <a:bodyPr/>
                    <a:lstStyle/>
                    <a:p>
                      <a:pPr algn="ctr" fontAlgn="b"/>
                      <a:r>
                        <a:rPr lang="es-EC" sz="1600" u="none" strike="noStrike" dirty="0">
                          <a:effectLst/>
                        </a:rPr>
                        <a:t> </a:t>
                      </a:r>
                      <a:endParaRPr lang="es-EC"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600" u="none" strike="noStrike" dirty="0">
                          <a:effectLst/>
                        </a:rPr>
                        <a:t> </a:t>
                      </a:r>
                      <a:endParaRPr lang="es-EC"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s-EC" sz="1600" u="none" strike="noStrike" dirty="0">
                          <a:effectLst/>
                        </a:rPr>
                        <a:t>9000</a:t>
                      </a:r>
                      <a:endParaRPr lang="es-EC" sz="16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32004729"/>
                  </a:ext>
                </a:extLst>
              </a:tr>
            </a:tbl>
          </a:graphicData>
        </a:graphic>
      </p:graphicFrame>
      <p:sp>
        <p:nvSpPr>
          <p:cNvPr id="8" name="CuadroTexto 7">
            <a:extLst>
              <a:ext uri="{FF2B5EF4-FFF2-40B4-BE49-F238E27FC236}">
                <a16:creationId xmlns:a16="http://schemas.microsoft.com/office/drawing/2014/main" id="{59E0D2C1-8DD5-4B19-A949-B57176D138A8}"/>
              </a:ext>
            </a:extLst>
          </p:cNvPr>
          <p:cNvSpPr txBox="1"/>
          <p:nvPr/>
        </p:nvSpPr>
        <p:spPr>
          <a:xfrm>
            <a:off x="405936" y="4957312"/>
            <a:ext cx="5516594" cy="892552"/>
          </a:xfrm>
          <a:prstGeom prst="rect">
            <a:avLst/>
          </a:prstGeom>
          <a:solidFill>
            <a:schemeClr val="bg1">
              <a:lumMod val="85000"/>
            </a:schemeClr>
          </a:solidFill>
        </p:spPr>
        <p:txBody>
          <a:bodyPr wrap="square">
            <a:spAutoFit/>
          </a:bodyPr>
          <a:lstStyle/>
          <a:p>
            <a:r>
              <a:rPr lang="es-MX" sz="2800" b="1" i="0" u="none" strike="noStrike" dirty="0">
                <a:solidFill>
                  <a:srgbClr val="000000"/>
                </a:solidFill>
                <a:effectLst/>
                <a:latin typeface="Calibri" panose="020F0502020204030204" pitchFamily="34" charset="0"/>
              </a:rPr>
              <a:t>METRAJE TOTAL</a:t>
            </a:r>
            <a:r>
              <a:rPr lang="es-MX" sz="1050" dirty="0"/>
              <a:t> </a:t>
            </a:r>
          </a:p>
          <a:p>
            <a:r>
              <a:rPr lang="es-MX" sz="2400" b="1" dirty="0">
                <a:solidFill>
                  <a:srgbClr val="000000"/>
                </a:solidFill>
                <a:latin typeface="Calibri" panose="020F0502020204030204" pitchFamily="34" charset="0"/>
              </a:rPr>
              <a:t>40</a:t>
            </a:r>
            <a:r>
              <a:rPr lang="es-MX" sz="2400" b="1" i="0" u="none" strike="noStrike" dirty="0">
                <a:solidFill>
                  <a:srgbClr val="000000"/>
                </a:solidFill>
                <a:effectLst/>
                <a:latin typeface="Calibri" panose="020F0502020204030204" pitchFamily="34" charset="0"/>
              </a:rPr>
              <a:t>.050 metros: </a:t>
            </a:r>
            <a:r>
              <a:rPr lang="es-MX" sz="1200" b="1" i="0" u="none" strike="noStrike" dirty="0">
                <a:solidFill>
                  <a:srgbClr val="000000"/>
                </a:solidFill>
                <a:effectLst/>
                <a:latin typeface="Calibri" panose="020F0502020204030204" pitchFamily="34" charset="0"/>
              </a:rPr>
              <a:t>*Incluye eventos ejecutados y cancelaciones</a:t>
            </a:r>
            <a:r>
              <a:rPr lang="es-MX" sz="1200" dirty="0"/>
              <a:t>  </a:t>
            </a:r>
            <a:endParaRPr lang="es-EC" sz="1050" dirty="0"/>
          </a:p>
        </p:txBody>
      </p:sp>
      <p:sp>
        <p:nvSpPr>
          <p:cNvPr id="6" name="CuadroTexto 5">
            <a:extLst>
              <a:ext uri="{FF2B5EF4-FFF2-40B4-BE49-F238E27FC236}">
                <a16:creationId xmlns:a16="http://schemas.microsoft.com/office/drawing/2014/main" id="{1275E6C3-A59C-2D22-72A2-F998C69F3EBF}"/>
              </a:ext>
            </a:extLst>
          </p:cNvPr>
          <p:cNvSpPr txBox="1"/>
          <p:nvPr/>
        </p:nvSpPr>
        <p:spPr>
          <a:xfrm>
            <a:off x="405936" y="6004003"/>
            <a:ext cx="8123464" cy="400110"/>
          </a:xfrm>
          <a:prstGeom prst="rect">
            <a:avLst/>
          </a:prstGeom>
          <a:noFill/>
        </p:spPr>
        <p:txBody>
          <a:bodyPr wrap="square">
            <a:spAutoFit/>
          </a:bodyPr>
          <a:lstStyle/>
          <a:p>
            <a:r>
              <a:rPr lang="es-EC" sz="2000" b="1" i="0" u="none" strike="noStrike" dirty="0">
                <a:solidFill>
                  <a:srgbClr val="000000"/>
                </a:solidFill>
                <a:effectLst/>
                <a:latin typeface="Calibri" panose="020F0502020204030204" pitchFamily="34" charset="0"/>
              </a:rPr>
              <a:t>SALDO METRAJE POR UTILIZAR</a:t>
            </a:r>
            <a:r>
              <a:rPr lang="es-EC" sz="900" b="1" i="0" u="none" strike="noStrike" dirty="0">
                <a:solidFill>
                  <a:srgbClr val="000000"/>
                </a:solidFill>
                <a:effectLst/>
                <a:latin typeface="Calibri" panose="020F0502020204030204" pitchFamily="34" charset="0"/>
              </a:rPr>
              <a:t> </a:t>
            </a:r>
            <a:r>
              <a:rPr lang="es-EC" sz="2000" dirty="0"/>
              <a:t> </a:t>
            </a:r>
            <a:r>
              <a:rPr lang="es-EC" b="1" i="0" u="none" strike="noStrike" dirty="0">
                <a:solidFill>
                  <a:srgbClr val="000000"/>
                </a:solidFill>
                <a:effectLst/>
                <a:latin typeface="Calibri" panose="020F0502020204030204" pitchFamily="34" charset="0"/>
              </a:rPr>
              <a:t>8.950</a:t>
            </a:r>
            <a:r>
              <a:rPr lang="es-EC" sz="2000" dirty="0"/>
              <a:t> </a:t>
            </a:r>
          </a:p>
        </p:txBody>
      </p:sp>
    </p:spTree>
    <p:extLst>
      <p:ext uri="{BB962C8B-B14F-4D97-AF65-F5344CB8AC3E}">
        <p14:creationId xmlns:p14="http://schemas.microsoft.com/office/powerpoint/2010/main" val="223877737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4540</TotalTime>
  <Words>1726</Words>
  <Application>Microsoft Office PowerPoint</Application>
  <PresentationFormat>Panorámica</PresentationFormat>
  <Paragraphs>513</Paragraphs>
  <Slides>24</Slides>
  <Notes>24</Notes>
  <HiddenSlides>0</HiddenSlides>
  <MMClips>0</MMClips>
  <ScaleCrop>false</ScaleCrop>
  <HeadingPairs>
    <vt:vector size="6" baseType="variant">
      <vt:variant>
        <vt:lpstr>Fuentes usadas</vt:lpstr>
      </vt:variant>
      <vt:variant>
        <vt:i4>6</vt:i4>
      </vt:variant>
      <vt:variant>
        <vt:lpstr>Tema</vt:lpstr>
      </vt:variant>
      <vt:variant>
        <vt:i4>2</vt:i4>
      </vt:variant>
      <vt:variant>
        <vt:lpstr>Títulos de diapositiva</vt:lpstr>
      </vt:variant>
      <vt:variant>
        <vt:i4>24</vt:i4>
      </vt:variant>
    </vt:vector>
  </HeadingPairs>
  <TitlesOfParts>
    <vt:vector size="32" baseType="lpstr">
      <vt:lpstr>Arial</vt:lpstr>
      <vt:lpstr>Calibri</vt:lpstr>
      <vt:lpstr>Calibri Light</vt:lpstr>
      <vt:lpstr>Cambria</vt:lpstr>
      <vt:lpstr>Montserrat</vt:lpstr>
      <vt:lpstr>Montserrat ExtraBold</vt:lpstr>
      <vt:lpstr>Tema de Office</vt:lpstr>
      <vt:lpstr>Diseño personalizado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 Guamialamá Ruano</dc:creator>
  <cp:lastModifiedBy>Carlos Benitez</cp:lastModifiedBy>
  <cp:revision>85</cp:revision>
  <cp:lastPrinted>2023-12-14T15:19:34Z</cp:lastPrinted>
  <dcterms:created xsi:type="dcterms:W3CDTF">2023-05-18T18:00:48Z</dcterms:created>
  <dcterms:modified xsi:type="dcterms:W3CDTF">2023-12-14T15:32:36Z</dcterms:modified>
</cp:coreProperties>
</file>