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5"/>
  </p:notesMasterIdLst>
  <p:sldIdLst>
    <p:sldId id="256" r:id="rId2"/>
    <p:sldId id="257" r:id="rId3"/>
    <p:sldId id="279" r:id="rId4"/>
    <p:sldId id="280" r:id="rId5"/>
    <p:sldId id="281" r:id="rId6"/>
    <p:sldId id="274" r:id="rId7"/>
    <p:sldId id="270" r:id="rId8"/>
    <p:sldId id="275" r:id="rId9"/>
    <p:sldId id="278" r:id="rId10"/>
    <p:sldId id="276" r:id="rId11"/>
    <p:sldId id="277" r:id="rId12"/>
    <p:sldId id="283" r:id="rId13"/>
    <p:sldId id="264" r:id="rId14"/>
  </p:sldIdLst>
  <p:sldSz cx="12192000" cy="6858000"/>
  <p:notesSz cx="6858000" cy="9926638"/>
  <p:defaultTextStyle>
    <a:defPPr>
      <a:defRPr lang="es-EC"/>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DEBF7"/>
    <a:srgbClr val="222B3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B4B98B0-60AC-42C2-AFA5-B58CD77FA1E5}" styleName="Estilo claro 1 - Acento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B301B821-A1FF-4177-AEE7-76D212191A09}" styleName="Estilo medio 1 - Énfasis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5940675A-B579-460E-94D1-54222C63F5DA}" styleName="Sin estilo, cuadrícula de la tabla">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000" autoAdjust="0"/>
    <p:restoredTop sz="89950" autoAdjust="0"/>
  </p:normalViewPr>
  <p:slideViewPr>
    <p:cSldViewPr snapToGrid="0">
      <p:cViewPr varScale="1">
        <p:scale>
          <a:sx n="77" d="100"/>
          <a:sy n="77" d="100"/>
        </p:scale>
        <p:origin x="912" y="6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96888"/>
          </a:xfrm>
          <a:prstGeom prst="rect">
            <a:avLst/>
          </a:prstGeom>
        </p:spPr>
        <p:txBody>
          <a:bodyPr vert="horz" lIns="91440" tIns="45720" rIns="91440" bIns="45720" rtlCol="0"/>
          <a:lstStyle>
            <a:lvl1pPr algn="l">
              <a:defRPr sz="1200"/>
            </a:lvl1pPr>
          </a:lstStyle>
          <a:p>
            <a:endParaRPr lang="es-EC"/>
          </a:p>
        </p:txBody>
      </p:sp>
      <p:sp>
        <p:nvSpPr>
          <p:cNvPr id="3" name="Marcador de fecha 2"/>
          <p:cNvSpPr>
            <a:spLocks noGrp="1"/>
          </p:cNvSpPr>
          <p:nvPr>
            <p:ph type="dt" idx="1"/>
          </p:nvPr>
        </p:nvSpPr>
        <p:spPr>
          <a:xfrm>
            <a:off x="3884613" y="0"/>
            <a:ext cx="2971800" cy="496888"/>
          </a:xfrm>
          <a:prstGeom prst="rect">
            <a:avLst/>
          </a:prstGeom>
        </p:spPr>
        <p:txBody>
          <a:bodyPr vert="horz" lIns="91440" tIns="45720" rIns="91440" bIns="45720" rtlCol="0"/>
          <a:lstStyle>
            <a:lvl1pPr algn="r">
              <a:defRPr sz="1200"/>
            </a:lvl1pPr>
          </a:lstStyle>
          <a:p>
            <a:fld id="{FF1B17E7-D0A0-4EAA-B5F6-DE1A676BE85C}" type="datetimeFigureOut">
              <a:rPr lang="es-EC" smtClean="0"/>
              <a:t>12/10/2023</a:t>
            </a:fld>
            <a:endParaRPr lang="es-EC"/>
          </a:p>
        </p:txBody>
      </p:sp>
      <p:sp>
        <p:nvSpPr>
          <p:cNvPr id="4" name="Marcador de imagen de diapositiva 3"/>
          <p:cNvSpPr>
            <a:spLocks noGrp="1" noRot="1" noChangeAspect="1"/>
          </p:cNvSpPr>
          <p:nvPr>
            <p:ph type="sldImg" idx="2"/>
          </p:nvPr>
        </p:nvSpPr>
        <p:spPr>
          <a:xfrm>
            <a:off x="452438" y="1241425"/>
            <a:ext cx="5953125" cy="3349625"/>
          </a:xfrm>
          <a:prstGeom prst="rect">
            <a:avLst/>
          </a:prstGeom>
          <a:noFill/>
          <a:ln w="12700">
            <a:solidFill>
              <a:prstClr val="black"/>
            </a:solidFill>
          </a:ln>
        </p:spPr>
        <p:txBody>
          <a:bodyPr vert="horz" lIns="91440" tIns="45720" rIns="91440" bIns="45720" rtlCol="0" anchor="ctr"/>
          <a:lstStyle/>
          <a:p>
            <a:endParaRPr lang="es-EC"/>
          </a:p>
        </p:txBody>
      </p:sp>
      <p:sp>
        <p:nvSpPr>
          <p:cNvPr id="5" name="Marcador de notas 4"/>
          <p:cNvSpPr>
            <a:spLocks noGrp="1"/>
          </p:cNvSpPr>
          <p:nvPr>
            <p:ph type="body" sz="quarter" idx="3"/>
          </p:nvPr>
        </p:nvSpPr>
        <p:spPr>
          <a:xfrm>
            <a:off x="685800" y="4776788"/>
            <a:ext cx="5486400" cy="3908425"/>
          </a:xfrm>
          <a:prstGeom prst="rect">
            <a:avLst/>
          </a:prstGeom>
        </p:spPr>
        <p:txBody>
          <a:bodyPr vert="horz" lIns="91440" tIns="45720" rIns="91440" bIns="45720" rtlCol="0"/>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EC"/>
          </a:p>
        </p:txBody>
      </p:sp>
      <p:sp>
        <p:nvSpPr>
          <p:cNvPr id="6" name="Marcador de pie de página 5"/>
          <p:cNvSpPr>
            <a:spLocks noGrp="1"/>
          </p:cNvSpPr>
          <p:nvPr>
            <p:ph type="ftr" sz="quarter" idx="4"/>
          </p:nvPr>
        </p:nvSpPr>
        <p:spPr>
          <a:xfrm>
            <a:off x="0" y="9429750"/>
            <a:ext cx="2971800" cy="496888"/>
          </a:xfrm>
          <a:prstGeom prst="rect">
            <a:avLst/>
          </a:prstGeom>
        </p:spPr>
        <p:txBody>
          <a:bodyPr vert="horz" lIns="91440" tIns="45720" rIns="91440" bIns="45720" rtlCol="0" anchor="b"/>
          <a:lstStyle>
            <a:lvl1pPr algn="l">
              <a:defRPr sz="1200"/>
            </a:lvl1pPr>
          </a:lstStyle>
          <a:p>
            <a:endParaRPr lang="es-EC"/>
          </a:p>
        </p:txBody>
      </p:sp>
      <p:sp>
        <p:nvSpPr>
          <p:cNvPr id="7" name="Marcador de número de diapositiva 6"/>
          <p:cNvSpPr>
            <a:spLocks noGrp="1"/>
          </p:cNvSpPr>
          <p:nvPr>
            <p:ph type="sldNum" sz="quarter" idx="5"/>
          </p:nvPr>
        </p:nvSpPr>
        <p:spPr>
          <a:xfrm>
            <a:off x="3884613" y="9429750"/>
            <a:ext cx="2971800" cy="496888"/>
          </a:xfrm>
          <a:prstGeom prst="rect">
            <a:avLst/>
          </a:prstGeom>
        </p:spPr>
        <p:txBody>
          <a:bodyPr vert="horz" lIns="91440" tIns="45720" rIns="91440" bIns="45720" rtlCol="0" anchor="b"/>
          <a:lstStyle>
            <a:lvl1pPr algn="r">
              <a:defRPr sz="1200"/>
            </a:lvl1pPr>
          </a:lstStyle>
          <a:p>
            <a:fld id="{9FCE7258-EAD2-49E3-BAAC-92A98EC75653}" type="slidenum">
              <a:rPr lang="es-EC" smtClean="0"/>
              <a:t>‹Nº›</a:t>
            </a:fld>
            <a:endParaRPr lang="es-EC"/>
          </a:p>
        </p:txBody>
      </p:sp>
    </p:spTree>
    <p:extLst>
      <p:ext uri="{BB962C8B-B14F-4D97-AF65-F5344CB8AC3E}">
        <p14:creationId xmlns:p14="http://schemas.microsoft.com/office/powerpoint/2010/main" val="368333843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EC" sz="1200" dirty="0"/>
              <a:t>Valor total de las Obligaciones contraídas USD. </a:t>
            </a:r>
            <a:r>
              <a:rPr lang="es-EC" sz="1800" kern="0" dirty="0">
                <a:effectLst/>
                <a:latin typeface="Calibri Light" panose="020F0302020204030204" pitchFamily="34" charset="0"/>
                <a:ea typeface="Calibri" panose="020F0502020204030204" pitchFamily="34" charset="0"/>
              </a:rPr>
              <a:t>4.348.219,13, </a:t>
            </a:r>
            <a:r>
              <a:rPr lang="es-EC" sz="1200" dirty="0"/>
              <a:t>saldo disponible de USD. 1.108.716.69, de este le corresponde USD. 882.599,19 a fuente recurso municipal, quedando un saldo de recursos propios de USD. 226.117,50 de recursos propios.</a:t>
            </a:r>
          </a:p>
          <a:p>
            <a:r>
              <a:rPr lang="es-EC" dirty="0"/>
              <a:t>Del disponible de  recursos propios: USD. 144.922,66 corresponde a actividades del área </a:t>
            </a:r>
            <a:r>
              <a:rPr lang="es-EC" dirty="0" err="1"/>
              <a:t>agregadora</a:t>
            </a:r>
            <a:r>
              <a:rPr lang="es-EC" dirty="0"/>
              <a:t> de valor que permitirán complementar las acciones del proyecto de inversión, quedando un saldo final de USD. 81.194,84 que corresponde a actividades administrativas </a:t>
            </a:r>
          </a:p>
        </p:txBody>
      </p:sp>
      <p:sp>
        <p:nvSpPr>
          <p:cNvPr id="4" name="Marcador de número de diapositiva 3"/>
          <p:cNvSpPr>
            <a:spLocks noGrp="1"/>
          </p:cNvSpPr>
          <p:nvPr>
            <p:ph type="sldNum" sz="quarter" idx="5"/>
          </p:nvPr>
        </p:nvSpPr>
        <p:spPr/>
        <p:txBody>
          <a:bodyPr/>
          <a:lstStyle/>
          <a:p>
            <a:fld id="{9FCE7258-EAD2-49E3-BAAC-92A98EC75653}" type="slidenum">
              <a:rPr lang="es-EC" smtClean="0"/>
              <a:t>12</a:t>
            </a:fld>
            <a:endParaRPr lang="es-EC"/>
          </a:p>
        </p:txBody>
      </p:sp>
    </p:spTree>
    <p:extLst>
      <p:ext uri="{BB962C8B-B14F-4D97-AF65-F5344CB8AC3E}">
        <p14:creationId xmlns:p14="http://schemas.microsoft.com/office/powerpoint/2010/main" val="156315153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55CE844-794C-675D-048B-2DCE6CBBA065}"/>
              </a:ext>
            </a:extLst>
          </p:cNvPr>
          <p:cNvSpPr>
            <a:spLocks noGrp="1"/>
          </p:cNvSpPr>
          <p:nvPr>
            <p:ph type="ctrTitle"/>
          </p:nvPr>
        </p:nvSpPr>
        <p:spPr>
          <a:xfrm>
            <a:off x="1524000" y="1122363"/>
            <a:ext cx="9144000" cy="2387600"/>
          </a:xfrm>
        </p:spPr>
        <p:txBody>
          <a:bodyPr anchor="b"/>
          <a:lstStyle>
            <a:lvl1pPr algn="ctr">
              <a:defRPr sz="6000"/>
            </a:lvl1pPr>
          </a:lstStyle>
          <a:p>
            <a:r>
              <a:rPr lang="es-ES"/>
              <a:t>Haga clic para modificar el estilo de título del patrón</a:t>
            </a:r>
            <a:endParaRPr lang="es-EC"/>
          </a:p>
        </p:txBody>
      </p:sp>
      <p:sp>
        <p:nvSpPr>
          <p:cNvPr id="3" name="Subtítulo 2">
            <a:extLst>
              <a:ext uri="{FF2B5EF4-FFF2-40B4-BE49-F238E27FC236}">
                <a16:creationId xmlns:a16="http://schemas.microsoft.com/office/drawing/2014/main" id="{B7350772-D8EB-5FA9-1C6B-F1FB727D25F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endParaRPr lang="es-EC"/>
          </a:p>
        </p:txBody>
      </p:sp>
      <p:sp>
        <p:nvSpPr>
          <p:cNvPr id="4" name="Marcador de fecha 3">
            <a:extLst>
              <a:ext uri="{FF2B5EF4-FFF2-40B4-BE49-F238E27FC236}">
                <a16:creationId xmlns:a16="http://schemas.microsoft.com/office/drawing/2014/main" id="{A84D2071-F9F6-2B73-3DD4-EAA13B6645AA}"/>
              </a:ext>
            </a:extLst>
          </p:cNvPr>
          <p:cNvSpPr>
            <a:spLocks noGrp="1"/>
          </p:cNvSpPr>
          <p:nvPr>
            <p:ph type="dt" sz="half" idx="10"/>
          </p:nvPr>
        </p:nvSpPr>
        <p:spPr/>
        <p:txBody>
          <a:bodyPr/>
          <a:lstStyle/>
          <a:p>
            <a:fld id="{EAC9580A-96E3-4720-B3A1-C6037A66C228}" type="datetimeFigureOut">
              <a:rPr lang="es-EC" smtClean="0"/>
              <a:t>12/10/2023</a:t>
            </a:fld>
            <a:endParaRPr lang="es-EC"/>
          </a:p>
        </p:txBody>
      </p:sp>
      <p:sp>
        <p:nvSpPr>
          <p:cNvPr id="5" name="Marcador de pie de página 4">
            <a:extLst>
              <a:ext uri="{FF2B5EF4-FFF2-40B4-BE49-F238E27FC236}">
                <a16:creationId xmlns:a16="http://schemas.microsoft.com/office/drawing/2014/main" id="{1614713B-66FD-BED9-CA8D-709A8236CA45}"/>
              </a:ext>
            </a:extLst>
          </p:cNvPr>
          <p:cNvSpPr>
            <a:spLocks noGrp="1"/>
          </p:cNvSpPr>
          <p:nvPr>
            <p:ph type="ftr" sz="quarter" idx="11"/>
          </p:nvPr>
        </p:nvSpPr>
        <p:spPr/>
        <p:txBody>
          <a:bodyPr/>
          <a:lstStyle/>
          <a:p>
            <a:endParaRPr lang="es-EC"/>
          </a:p>
        </p:txBody>
      </p:sp>
      <p:sp>
        <p:nvSpPr>
          <p:cNvPr id="6" name="Marcador de número de diapositiva 5">
            <a:extLst>
              <a:ext uri="{FF2B5EF4-FFF2-40B4-BE49-F238E27FC236}">
                <a16:creationId xmlns:a16="http://schemas.microsoft.com/office/drawing/2014/main" id="{549FFBD7-B0C9-FD5B-7C53-6FD421BC8930}"/>
              </a:ext>
            </a:extLst>
          </p:cNvPr>
          <p:cNvSpPr>
            <a:spLocks noGrp="1"/>
          </p:cNvSpPr>
          <p:nvPr>
            <p:ph type="sldNum" sz="quarter" idx="12"/>
          </p:nvPr>
        </p:nvSpPr>
        <p:spPr/>
        <p:txBody>
          <a:bodyPr/>
          <a:lstStyle/>
          <a:p>
            <a:fld id="{9C8D1C54-6A61-4A09-B29A-3B8D2A7BC786}" type="slidenum">
              <a:rPr lang="es-EC" smtClean="0"/>
              <a:t>‹Nº›</a:t>
            </a:fld>
            <a:endParaRPr lang="es-EC"/>
          </a:p>
        </p:txBody>
      </p:sp>
    </p:spTree>
    <p:extLst>
      <p:ext uri="{BB962C8B-B14F-4D97-AF65-F5344CB8AC3E}">
        <p14:creationId xmlns:p14="http://schemas.microsoft.com/office/powerpoint/2010/main" val="179423783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705E7E7-242A-8F82-3D2D-EDCCDA2E68DA}"/>
              </a:ext>
            </a:extLst>
          </p:cNvPr>
          <p:cNvSpPr>
            <a:spLocks noGrp="1"/>
          </p:cNvSpPr>
          <p:nvPr>
            <p:ph type="title"/>
          </p:nvPr>
        </p:nvSpPr>
        <p:spPr/>
        <p:txBody>
          <a:bodyPr/>
          <a:lstStyle/>
          <a:p>
            <a:r>
              <a:rPr lang="es-ES"/>
              <a:t>Haga clic para modificar el estilo de título del patrón</a:t>
            </a:r>
            <a:endParaRPr lang="es-EC"/>
          </a:p>
        </p:txBody>
      </p:sp>
      <p:sp>
        <p:nvSpPr>
          <p:cNvPr id="3" name="Marcador de texto vertical 2">
            <a:extLst>
              <a:ext uri="{FF2B5EF4-FFF2-40B4-BE49-F238E27FC236}">
                <a16:creationId xmlns:a16="http://schemas.microsoft.com/office/drawing/2014/main" id="{E05EC412-1960-287B-31C8-6AD6AA86CE73}"/>
              </a:ext>
            </a:extLst>
          </p:cNvPr>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EC"/>
          </a:p>
        </p:txBody>
      </p:sp>
      <p:sp>
        <p:nvSpPr>
          <p:cNvPr id="4" name="Marcador de fecha 3">
            <a:extLst>
              <a:ext uri="{FF2B5EF4-FFF2-40B4-BE49-F238E27FC236}">
                <a16:creationId xmlns:a16="http://schemas.microsoft.com/office/drawing/2014/main" id="{16095B17-91E1-775E-5D30-C57C135597FD}"/>
              </a:ext>
            </a:extLst>
          </p:cNvPr>
          <p:cNvSpPr>
            <a:spLocks noGrp="1"/>
          </p:cNvSpPr>
          <p:nvPr>
            <p:ph type="dt" sz="half" idx="10"/>
          </p:nvPr>
        </p:nvSpPr>
        <p:spPr/>
        <p:txBody>
          <a:bodyPr/>
          <a:lstStyle/>
          <a:p>
            <a:fld id="{EAC9580A-96E3-4720-B3A1-C6037A66C228}" type="datetimeFigureOut">
              <a:rPr lang="es-EC" smtClean="0"/>
              <a:t>12/10/2023</a:t>
            </a:fld>
            <a:endParaRPr lang="es-EC"/>
          </a:p>
        </p:txBody>
      </p:sp>
      <p:sp>
        <p:nvSpPr>
          <p:cNvPr id="5" name="Marcador de pie de página 4">
            <a:extLst>
              <a:ext uri="{FF2B5EF4-FFF2-40B4-BE49-F238E27FC236}">
                <a16:creationId xmlns:a16="http://schemas.microsoft.com/office/drawing/2014/main" id="{CA2176E4-1D61-1CD5-4855-E6393D290252}"/>
              </a:ext>
            </a:extLst>
          </p:cNvPr>
          <p:cNvSpPr>
            <a:spLocks noGrp="1"/>
          </p:cNvSpPr>
          <p:nvPr>
            <p:ph type="ftr" sz="quarter" idx="11"/>
          </p:nvPr>
        </p:nvSpPr>
        <p:spPr/>
        <p:txBody>
          <a:bodyPr/>
          <a:lstStyle/>
          <a:p>
            <a:endParaRPr lang="es-EC"/>
          </a:p>
        </p:txBody>
      </p:sp>
      <p:sp>
        <p:nvSpPr>
          <p:cNvPr id="6" name="Marcador de número de diapositiva 5">
            <a:extLst>
              <a:ext uri="{FF2B5EF4-FFF2-40B4-BE49-F238E27FC236}">
                <a16:creationId xmlns:a16="http://schemas.microsoft.com/office/drawing/2014/main" id="{A825922D-2DB6-2261-47D8-649E3382628F}"/>
              </a:ext>
            </a:extLst>
          </p:cNvPr>
          <p:cNvSpPr>
            <a:spLocks noGrp="1"/>
          </p:cNvSpPr>
          <p:nvPr>
            <p:ph type="sldNum" sz="quarter" idx="12"/>
          </p:nvPr>
        </p:nvSpPr>
        <p:spPr/>
        <p:txBody>
          <a:bodyPr/>
          <a:lstStyle/>
          <a:p>
            <a:fld id="{9C8D1C54-6A61-4A09-B29A-3B8D2A7BC786}" type="slidenum">
              <a:rPr lang="es-EC" smtClean="0"/>
              <a:t>‹Nº›</a:t>
            </a:fld>
            <a:endParaRPr lang="es-EC"/>
          </a:p>
        </p:txBody>
      </p:sp>
    </p:spTree>
    <p:extLst>
      <p:ext uri="{BB962C8B-B14F-4D97-AF65-F5344CB8AC3E}">
        <p14:creationId xmlns:p14="http://schemas.microsoft.com/office/powerpoint/2010/main" val="193139515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86AA0370-F0E9-7FDD-0328-10246D84FE51}"/>
              </a:ext>
            </a:extLst>
          </p:cNvPr>
          <p:cNvSpPr>
            <a:spLocks noGrp="1"/>
          </p:cNvSpPr>
          <p:nvPr>
            <p:ph type="title" orient="vert"/>
          </p:nvPr>
        </p:nvSpPr>
        <p:spPr>
          <a:xfrm>
            <a:off x="8724900" y="365125"/>
            <a:ext cx="2628900" cy="5811838"/>
          </a:xfrm>
        </p:spPr>
        <p:txBody>
          <a:bodyPr vert="eaVert"/>
          <a:lstStyle/>
          <a:p>
            <a:r>
              <a:rPr lang="es-ES"/>
              <a:t>Haga clic para modificar el estilo de título del patrón</a:t>
            </a:r>
            <a:endParaRPr lang="es-EC"/>
          </a:p>
        </p:txBody>
      </p:sp>
      <p:sp>
        <p:nvSpPr>
          <p:cNvPr id="3" name="Marcador de texto vertical 2">
            <a:extLst>
              <a:ext uri="{FF2B5EF4-FFF2-40B4-BE49-F238E27FC236}">
                <a16:creationId xmlns:a16="http://schemas.microsoft.com/office/drawing/2014/main" id="{25604AC3-1526-B810-3F12-45770D6271B3}"/>
              </a:ext>
            </a:extLst>
          </p:cNvPr>
          <p:cNvSpPr>
            <a:spLocks noGrp="1"/>
          </p:cNvSpPr>
          <p:nvPr>
            <p:ph type="body" orient="vert" idx="1"/>
          </p:nvPr>
        </p:nvSpPr>
        <p:spPr>
          <a:xfrm>
            <a:off x="838200" y="365125"/>
            <a:ext cx="7734300" cy="5811838"/>
          </a:xfrm>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EC"/>
          </a:p>
        </p:txBody>
      </p:sp>
      <p:sp>
        <p:nvSpPr>
          <p:cNvPr id="4" name="Marcador de fecha 3">
            <a:extLst>
              <a:ext uri="{FF2B5EF4-FFF2-40B4-BE49-F238E27FC236}">
                <a16:creationId xmlns:a16="http://schemas.microsoft.com/office/drawing/2014/main" id="{000DCB32-C8AC-4A0A-C9A3-C0563A0F5FDC}"/>
              </a:ext>
            </a:extLst>
          </p:cNvPr>
          <p:cNvSpPr>
            <a:spLocks noGrp="1"/>
          </p:cNvSpPr>
          <p:nvPr>
            <p:ph type="dt" sz="half" idx="10"/>
          </p:nvPr>
        </p:nvSpPr>
        <p:spPr/>
        <p:txBody>
          <a:bodyPr/>
          <a:lstStyle/>
          <a:p>
            <a:fld id="{EAC9580A-96E3-4720-B3A1-C6037A66C228}" type="datetimeFigureOut">
              <a:rPr lang="es-EC" smtClean="0"/>
              <a:t>12/10/2023</a:t>
            </a:fld>
            <a:endParaRPr lang="es-EC"/>
          </a:p>
        </p:txBody>
      </p:sp>
      <p:sp>
        <p:nvSpPr>
          <p:cNvPr id="5" name="Marcador de pie de página 4">
            <a:extLst>
              <a:ext uri="{FF2B5EF4-FFF2-40B4-BE49-F238E27FC236}">
                <a16:creationId xmlns:a16="http://schemas.microsoft.com/office/drawing/2014/main" id="{459D39A5-4254-8969-3549-B4F8CB8177A3}"/>
              </a:ext>
            </a:extLst>
          </p:cNvPr>
          <p:cNvSpPr>
            <a:spLocks noGrp="1"/>
          </p:cNvSpPr>
          <p:nvPr>
            <p:ph type="ftr" sz="quarter" idx="11"/>
          </p:nvPr>
        </p:nvSpPr>
        <p:spPr/>
        <p:txBody>
          <a:bodyPr/>
          <a:lstStyle/>
          <a:p>
            <a:endParaRPr lang="es-EC"/>
          </a:p>
        </p:txBody>
      </p:sp>
      <p:sp>
        <p:nvSpPr>
          <p:cNvPr id="6" name="Marcador de número de diapositiva 5">
            <a:extLst>
              <a:ext uri="{FF2B5EF4-FFF2-40B4-BE49-F238E27FC236}">
                <a16:creationId xmlns:a16="http://schemas.microsoft.com/office/drawing/2014/main" id="{A83473F1-F590-9C0E-C704-18BC23751814}"/>
              </a:ext>
            </a:extLst>
          </p:cNvPr>
          <p:cNvSpPr>
            <a:spLocks noGrp="1"/>
          </p:cNvSpPr>
          <p:nvPr>
            <p:ph type="sldNum" sz="quarter" idx="12"/>
          </p:nvPr>
        </p:nvSpPr>
        <p:spPr/>
        <p:txBody>
          <a:bodyPr/>
          <a:lstStyle/>
          <a:p>
            <a:fld id="{9C8D1C54-6A61-4A09-B29A-3B8D2A7BC786}" type="slidenum">
              <a:rPr lang="es-EC" smtClean="0"/>
              <a:t>‹Nº›</a:t>
            </a:fld>
            <a:endParaRPr lang="es-EC"/>
          </a:p>
        </p:txBody>
      </p:sp>
    </p:spTree>
    <p:extLst>
      <p:ext uri="{BB962C8B-B14F-4D97-AF65-F5344CB8AC3E}">
        <p14:creationId xmlns:p14="http://schemas.microsoft.com/office/powerpoint/2010/main" val="41181277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EFF5FD9-7232-767D-0CD7-FF472C0609BE}"/>
              </a:ext>
            </a:extLst>
          </p:cNvPr>
          <p:cNvSpPr>
            <a:spLocks noGrp="1"/>
          </p:cNvSpPr>
          <p:nvPr>
            <p:ph type="title"/>
          </p:nvPr>
        </p:nvSpPr>
        <p:spPr/>
        <p:txBody>
          <a:bodyPr/>
          <a:lstStyle/>
          <a:p>
            <a:r>
              <a:rPr lang="es-ES"/>
              <a:t>Haga clic para modificar el estilo de título del patrón</a:t>
            </a:r>
            <a:endParaRPr lang="es-EC"/>
          </a:p>
        </p:txBody>
      </p:sp>
      <p:sp>
        <p:nvSpPr>
          <p:cNvPr id="3" name="Marcador de contenido 2">
            <a:extLst>
              <a:ext uri="{FF2B5EF4-FFF2-40B4-BE49-F238E27FC236}">
                <a16:creationId xmlns:a16="http://schemas.microsoft.com/office/drawing/2014/main" id="{134C1B7A-4A80-E34F-D60A-611371A2D7E5}"/>
              </a:ext>
            </a:extLst>
          </p:cNvPr>
          <p:cNvSpPr>
            <a:spLocks noGrp="1"/>
          </p:cNvSpPr>
          <p:nvPr>
            <p:ph idx="1"/>
          </p:nvPr>
        </p:nvSpPr>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EC"/>
          </a:p>
        </p:txBody>
      </p:sp>
      <p:sp>
        <p:nvSpPr>
          <p:cNvPr id="4" name="Marcador de fecha 3">
            <a:extLst>
              <a:ext uri="{FF2B5EF4-FFF2-40B4-BE49-F238E27FC236}">
                <a16:creationId xmlns:a16="http://schemas.microsoft.com/office/drawing/2014/main" id="{B80B60AF-AA51-60BA-93B6-8A1B5C349A39}"/>
              </a:ext>
            </a:extLst>
          </p:cNvPr>
          <p:cNvSpPr>
            <a:spLocks noGrp="1"/>
          </p:cNvSpPr>
          <p:nvPr>
            <p:ph type="dt" sz="half" idx="10"/>
          </p:nvPr>
        </p:nvSpPr>
        <p:spPr/>
        <p:txBody>
          <a:bodyPr/>
          <a:lstStyle/>
          <a:p>
            <a:fld id="{EAC9580A-96E3-4720-B3A1-C6037A66C228}" type="datetimeFigureOut">
              <a:rPr lang="es-EC" smtClean="0"/>
              <a:t>12/10/2023</a:t>
            </a:fld>
            <a:endParaRPr lang="es-EC"/>
          </a:p>
        </p:txBody>
      </p:sp>
      <p:sp>
        <p:nvSpPr>
          <p:cNvPr id="5" name="Marcador de pie de página 4">
            <a:extLst>
              <a:ext uri="{FF2B5EF4-FFF2-40B4-BE49-F238E27FC236}">
                <a16:creationId xmlns:a16="http://schemas.microsoft.com/office/drawing/2014/main" id="{4B47ABD7-CB38-5C86-6E64-00376F51A360}"/>
              </a:ext>
            </a:extLst>
          </p:cNvPr>
          <p:cNvSpPr>
            <a:spLocks noGrp="1"/>
          </p:cNvSpPr>
          <p:nvPr>
            <p:ph type="ftr" sz="quarter" idx="11"/>
          </p:nvPr>
        </p:nvSpPr>
        <p:spPr/>
        <p:txBody>
          <a:bodyPr/>
          <a:lstStyle/>
          <a:p>
            <a:endParaRPr lang="es-EC"/>
          </a:p>
        </p:txBody>
      </p:sp>
      <p:sp>
        <p:nvSpPr>
          <p:cNvPr id="6" name="Marcador de número de diapositiva 5">
            <a:extLst>
              <a:ext uri="{FF2B5EF4-FFF2-40B4-BE49-F238E27FC236}">
                <a16:creationId xmlns:a16="http://schemas.microsoft.com/office/drawing/2014/main" id="{BB55B922-8746-7CE0-E68B-F3FF0EBCB935}"/>
              </a:ext>
            </a:extLst>
          </p:cNvPr>
          <p:cNvSpPr>
            <a:spLocks noGrp="1"/>
          </p:cNvSpPr>
          <p:nvPr>
            <p:ph type="sldNum" sz="quarter" idx="12"/>
          </p:nvPr>
        </p:nvSpPr>
        <p:spPr/>
        <p:txBody>
          <a:bodyPr/>
          <a:lstStyle/>
          <a:p>
            <a:fld id="{9C8D1C54-6A61-4A09-B29A-3B8D2A7BC786}" type="slidenum">
              <a:rPr lang="es-EC" smtClean="0"/>
              <a:t>‹Nº›</a:t>
            </a:fld>
            <a:endParaRPr lang="es-EC"/>
          </a:p>
        </p:txBody>
      </p:sp>
    </p:spTree>
    <p:extLst>
      <p:ext uri="{BB962C8B-B14F-4D97-AF65-F5344CB8AC3E}">
        <p14:creationId xmlns:p14="http://schemas.microsoft.com/office/powerpoint/2010/main" val="390351968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7D1A54C-396F-DB97-94A1-A89667433B01}"/>
              </a:ext>
            </a:extLst>
          </p:cNvPr>
          <p:cNvSpPr>
            <a:spLocks noGrp="1"/>
          </p:cNvSpPr>
          <p:nvPr>
            <p:ph type="title"/>
          </p:nvPr>
        </p:nvSpPr>
        <p:spPr>
          <a:xfrm>
            <a:off x="831850" y="1709738"/>
            <a:ext cx="10515600" cy="2852737"/>
          </a:xfrm>
        </p:spPr>
        <p:txBody>
          <a:bodyPr anchor="b"/>
          <a:lstStyle>
            <a:lvl1pPr>
              <a:defRPr sz="6000"/>
            </a:lvl1pPr>
          </a:lstStyle>
          <a:p>
            <a:r>
              <a:rPr lang="es-ES"/>
              <a:t>Haga clic para modificar el estilo de título del patrón</a:t>
            </a:r>
            <a:endParaRPr lang="es-EC"/>
          </a:p>
        </p:txBody>
      </p:sp>
      <p:sp>
        <p:nvSpPr>
          <p:cNvPr id="3" name="Marcador de texto 2">
            <a:extLst>
              <a:ext uri="{FF2B5EF4-FFF2-40B4-BE49-F238E27FC236}">
                <a16:creationId xmlns:a16="http://schemas.microsoft.com/office/drawing/2014/main" id="{0E2BB7FB-62A0-3CE9-89D2-E8960A2730C6}"/>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los estilos de texto del patrón</a:t>
            </a:r>
          </a:p>
        </p:txBody>
      </p:sp>
      <p:sp>
        <p:nvSpPr>
          <p:cNvPr id="4" name="Marcador de fecha 3">
            <a:extLst>
              <a:ext uri="{FF2B5EF4-FFF2-40B4-BE49-F238E27FC236}">
                <a16:creationId xmlns:a16="http://schemas.microsoft.com/office/drawing/2014/main" id="{0E330A63-E8F2-58D0-439E-37CE3049EE42}"/>
              </a:ext>
            </a:extLst>
          </p:cNvPr>
          <p:cNvSpPr>
            <a:spLocks noGrp="1"/>
          </p:cNvSpPr>
          <p:nvPr>
            <p:ph type="dt" sz="half" idx="10"/>
          </p:nvPr>
        </p:nvSpPr>
        <p:spPr/>
        <p:txBody>
          <a:bodyPr/>
          <a:lstStyle/>
          <a:p>
            <a:fld id="{EAC9580A-96E3-4720-B3A1-C6037A66C228}" type="datetimeFigureOut">
              <a:rPr lang="es-EC" smtClean="0"/>
              <a:t>12/10/2023</a:t>
            </a:fld>
            <a:endParaRPr lang="es-EC"/>
          </a:p>
        </p:txBody>
      </p:sp>
      <p:sp>
        <p:nvSpPr>
          <p:cNvPr id="5" name="Marcador de pie de página 4">
            <a:extLst>
              <a:ext uri="{FF2B5EF4-FFF2-40B4-BE49-F238E27FC236}">
                <a16:creationId xmlns:a16="http://schemas.microsoft.com/office/drawing/2014/main" id="{77C8FEE0-9931-1583-58AC-FAC24D6C5BF9}"/>
              </a:ext>
            </a:extLst>
          </p:cNvPr>
          <p:cNvSpPr>
            <a:spLocks noGrp="1"/>
          </p:cNvSpPr>
          <p:nvPr>
            <p:ph type="ftr" sz="quarter" idx="11"/>
          </p:nvPr>
        </p:nvSpPr>
        <p:spPr/>
        <p:txBody>
          <a:bodyPr/>
          <a:lstStyle/>
          <a:p>
            <a:endParaRPr lang="es-EC"/>
          </a:p>
        </p:txBody>
      </p:sp>
      <p:sp>
        <p:nvSpPr>
          <p:cNvPr id="6" name="Marcador de número de diapositiva 5">
            <a:extLst>
              <a:ext uri="{FF2B5EF4-FFF2-40B4-BE49-F238E27FC236}">
                <a16:creationId xmlns:a16="http://schemas.microsoft.com/office/drawing/2014/main" id="{3A47D9A4-C5D5-B098-5C2D-86AA1328EE7F}"/>
              </a:ext>
            </a:extLst>
          </p:cNvPr>
          <p:cNvSpPr>
            <a:spLocks noGrp="1"/>
          </p:cNvSpPr>
          <p:nvPr>
            <p:ph type="sldNum" sz="quarter" idx="12"/>
          </p:nvPr>
        </p:nvSpPr>
        <p:spPr/>
        <p:txBody>
          <a:bodyPr/>
          <a:lstStyle/>
          <a:p>
            <a:fld id="{9C8D1C54-6A61-4A09-B29A-3B8D2A7BC786}" type="slidenum">
              <a:rPr lang="es-EC" smtClean="0"/>
              <a:t>‹Nº›</a:t>
            </a:fld>
            <a:endParaRPr lang="es-EC"/>
          </a:p>
        </p:txBody>
      </p:sp>
    </p:spTree>
    <p:extLst>
      <p:ext uri="{BB962C8B-B14F-4D97-AF65-F5344CB8AC3E}">
        <p14:creationId xmlns:p14="http://schemas.microsoft.com/office/powerpoint/2010/main" val="40756048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D2518E2-EB36-3F1D-D1A0-56BFD9890BE8}"/>
              </a:ext>
            </a:extLst>
          </p:cNvPr>
          <p:cNvSpPr>
            <a:spLocks noGrp="1"/>
          </p:cNvSpPr>
          <p:nvPr>
            <p:ph type="title"/>
          </p:nvPr>
        </p:nvSpPr>
        <p:spPr/>
        <p:txBody>
          <a:bodyPr/>
          <a:lstStyle/>
          <a:p>
            <a:r>
              <a:rPr lang="es-ES"/>
              <a:t>Haga clic para modificar el estilo de título del patrón</a:t>
            </a:r>
            <a:endParaRPr lang="es-EC"/>
          </a:p>
        </p:txBody>
      </p:sp>
      <p:sp>
        <p:nvSpPr>
          <p:cNvPr id="3" name="Marcador de contenido 2">
            <a:extLst>
              <a:ext uri="{FF2B5EF4-FFF2-40B4-BE49-F238E27FC236}">
                <a16:creationId xmlns:a16="http://schemas.microsoft.com/office/drawing/2014/main" id="{C9B58A56-73BF-8887-920D-F38159F4A872}"/>
              </a:ext>
            </a:extLst>
          </p:cNvPr>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EC"/>
          </a:p>
        </p:txBody>
      </p:sp>
      <p:sp>
        <p:nvSpPr>
          <p:cNvPr id="4" name="Marcador de contenido 3">
            <a:extLst>
              <a:ext uri="{FF2B5EF4-FFF2-40B4-BE49-F238E27FC236}">
                <a16:creationId xmlns:a16="http://schemas.microsoft.com/office/drawing/2014/main" id="{53B51362-BF7F-F266-9C6D-1BFCEE1EBCA2}"/>
              </a:ext>
            </a:extLst>
          </p:cNvPr>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EC"/>
          </a:p>
        </p:txBody>
      </p:sp>
      <p:sp>
        <p:nvSpPr>
          <p:cNvPr id="5" name="Marcador de fecha 4">
            <a:extLst>
              <a:ext uri="{FF2B5EF4-FFF2-40B4-BE49-F238E27FC236}">
                <a16:creationId xmlns:a16="http://schemas.microsoft.com/office/drawing/2014/main" id="{22B23FB7-CB89-00B3-333A-9E2CF810000B}"/>
              </a:ext>
            </a:extLst>
          </p:cNvPr>
          <p:cNvSpPr>
            <a:spLocks noGrp="1"/>
          </p:cNvSpPr>
          <p:nvPr>
            <p:ph type="dt" sz="half" idx="10"/>
          </p:nvPr>
        </p:nvSpPr>
        <p:spPr/>
        <p:txBody>
          <a:bodyPr/>
          <a:lstStyle/>
          <a:p>
            <a:fld id="{EAC9580A-96E3-4720-B3A1-C6037A66C228}" type="datetimeFigureOut">
              <a:rPr lang="es-EC" smtClean="0"/>
              <a:t>12/10/2023</a:t>
            </a:fld>
            <a:endParaRPr lang="es-EC"/>
          </a:p>
        </p:txBody>
      </p:sp>
      <p:sp>
        <p:nvSpPr>
          <p:cNvPr id="6" name="Marcador de pie de página 5">
            <a:extLst>
              <a:ext uri="{FF2B5EF4-FFF2-40B4-BE49-F238E27FC236}">
                <a16:creationId xmlns:a16="http://schemas.microsoft.com/office/drawing/2014/main" id="{2CAB5E6D-C9B9-2542-7C09-4A155B12672E}"/>
              </a:ext>
            </a:extLst>
          </p:cNvPr>
          <p:cNvSpPr>
            <a:spLocks noGrp="1"/>
          </p:cNvSpPr>
          <p:nvPr>
            <p:ph type="ftr" sz="quarter" idx="11"/>
          </p:nvPr>
        </p:nvSpPr>
        <p:spPr/>
        <p:txBody>
          <a:bodyPr/>
          <a:lstStyle/>
          <a:p>
            <a:endParaRPr lang="es-EC"/>
          </a:p>
        </p:txBody>
      </p:sp>
      <p:sp>
        <p:nvSpPr>
          <p:cNvPr id="7" name="Marcador de número de diapositiva 6">
            <a:extLst>
              <a:ext uri="{FF2B5EF4-FFF2-40B4-BE49-F238E27FC236}">
                <a16:creationId xmlns:a16="http://schemas.microsoft.com/office/drawing/2014/main" id="{34665374-39FD-6853-B2BA-8B65C0E006FD}"/>
              </a:ext>
            </a:extLst>
          </p:cNvPr>
          <p:cNvSpPr>
            <a:spLocks noGrp="1"/>
          </p:cNvSpPr>
          <p:nvPr>
            <p:ph type="sldNum" sz="quarter" idx="12"/>
          </p:nvPr>
        </p:nvSpPr>
        <p:spPr/>
        <p:txBody>
          <a:bodyPr/>
          <a:lstStyle/>
          <a:p>
            <a:fld id="{9C8D1C54-6A61-4A09-B29A-3B8D2A7BC786}" type="slidenum">
              <a:rPr lang="es-EC" smtClean="0"/>
              <a:t>‹Nº›</a:t>
            </a:fld>
            <a:endParaRPr lang="es-EC"/>
          </a:p>
        </p:txBody>
      </p:sp>
    </p:spTree>
    <p:extLst>
      <p:ext uri="{BB962C8B-B14F-4D97-AF65-F5344CB8AC3E}">
        <p14:creationId xmlns:p14="http://schemas.microsoft.com/office/powerpoint/2010/main" val="420857779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8CD743B-A0C8-B664-3022-B8D06AE7B584}"/>
              </a:ext>
            </a:extLst>
          </p:cNvPr>
          <p:cNvSpPr>
            <a:spLocks noGrp="1"/>
          </p:cNvSpPr>
          <p:nvPr>
            <p:ph type="title"/>
          </p:nvPr>
        </p:nvSpPr>
        <p:spPr>
          <a:xfrm>
            <a:off x="839788" y="365125"/>
            <a:ext cx="10515600" cy="1325563"/>
          </a:xfrm>
        </p:spPr>
        <p:txBody>
          <a:bodyPr/>
          <a:lstStyle/>
          <a:p>
            <a:r>
              <a:rPr lang="es-ES"/>
              <a:t>Haga clic para modificar el estilo de título del patrón</a:t>
            </a:r>
            <a:endParaRPr lang="es-EC"/>
          </a:p>
        </p:txBody>
      </p:sp>
      <p:sp>
        <p:nvSpPr>
          <p:cNvPr id="3" name="Marcador de texto 2">
            <a:extLst>
              <a:ext uri="{FF2B5EF4-FFF2-40B4-BE49-F238E27FC236}">
                <a16:creationId xmlns:a16="http://schemas.microsoft.com/office/drawing/2014/main" id="{13031D7E-DEF1-A909-CD8D-B07A4D1AD20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Marcador de contenido 3">
            <a:extLst>
              <a:ext uri="{FF2B5EF4-FFF2-40B4-BE49-F238E27FC236}">
                <a16:creationId xmlns:a16="http://schemas.microsoft.com/office/drawing/2014/main" id="{0F9C917C-771F-D343-FCD6-741462640378}"/>
              </a:ext>
            </a:extLst>
          </p:cNvPr>
          <p:cNvSpPr>
            <a:spLocks noGrp="1"/>
          </p:cNvSpPr>
          <p:nvPr>
            <p:ph sz="half" idx="2"/>
          </p:nvPr>
        </p:nvSpPr>
        <p:spPr>
          <a:xfrm>
            <a:off x="839788" y="2505075"/>
            <a:ext cx="5157787"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EC"/>
          </a:p>
        </p:txBody>
      </p:sp>
      <p:sp>
        <p:nvSpPr>
          <p:cNvPr id="5" name="Marcador de texto 4">
            <a:extLst>
              <a:ext uri="{FF2B5EF4-FFF2-40B4-BE49-F238E27FC236}">
                <a16:creationId xmlns:a16="http://schemas.microsoft.com/office/drawing/2014/main" id="{901081C0-5E47-CE40-2E2A-5E90A789DA1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Marcador de contenido 5">
            <a:extLst>
              <a:ext uri="{FF2B5EF4-FFF2-40B4-BE49-F238E27FC236}">
                <a16:creationId xmlns:a16="http://schemas.microsoft.com/office/drawing/2014/main" id="{E5D49586-0984-33F9-178E-2D10EEFEA459}"/>
              </a:ext>
            </a:extLst>
          </p:cNvPr>
          <p:cNvSpPr>
            <a:spLocks noGrp="1"/>
          </p:cNvSpPr>
          <p:nvPr>
            <p:ph sz="quarter" idx="4"/>
          </p:nvPr>
        </p:nvSpPr>
        <p:spPr>
          <a:xfrm>
            <a:off x="6172200" y="2505075"/>
            <a:ext cx="5183188"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EC"/>
          </a:p>
        </p:txBody>
      </p:sp>
      <p:sp>
        <p:nvSpPr>
          <p:cNvPr id="7" name="Marcador de fecha 6">
            <a:extLst>
              <a:ext uri="{FF2B5EF4-FFF2-40B4-BE49-F238E27FC236}">
                <a16:creationId xmlns:a16="http://schemas.microsoft.com/office/drawing/2014/main" id="{01FB2184-CDD6-C598-C641-352919508182}"/>
              </a:ext>
            </a:extLst>
          </p:cNvPr>
          <p:cNvSpPr>
            <a:spLocks noGrp="1"/>
          </p:cNvSpPr>
          <p:nvPr>
            <p:ph type="dt" sz="half" idx="10"/>
          </p:nvPr>
        </p:nvSpPr>
        <p:spPr/>
        <p:txBody>
          <a:bodyPr/>
          <a:lstStyle/>
          <a:p>
            <a:fld id="{EAC9580A-96E3-4720-B3A1-C6037A66C228}" type="datetimeFigureOut">
              <a:rPr lang="es-EC" smtClean="0"/>
              <a:t>12/10/2023</a:t>
            </a:fld>
            <a:endParaRPr lang="es-EC"/>
          </a:p>
        </p:txBody>
      </p:sp>
      <p:sp>
        <p:nvSpPr>
          <p:cNvPr id="8" name="Marcador de pie de página 7">
            <a:extLst>
              <a:ext uri="{FF2B5EF4-FFF2-40B4-BE49-F238E27FC236}">
                <a16:creationId xmlns:a16="http://schemas.microsoft.com/office/drawing/2014/main" id="{6F55DD4B-BE41-53B1-EF9A-2E868A5E8F13}"/>
              </a:ext>
            </a:extLst>
          </p:cNvPr>
          <p:cNvSpPr>
            <a:spLocks noGrp="1"/>
          </p:cNvSpPr>
          <p:nvPr>
            <p:ph type="ftr" sz="quarter" idx="11"/>
          </p:nvPr>
        </p:nvSpPr>
        <p:spPr/>
        <p:txBody>
          <a:bodyPr/>
          <a:lstStyle/>
          <a:p>
            <a:endParaRPr lang="es-EC"/>
          </a:p>
        </p:txBody>
      </p:sp>
      <p:sp>
        <p:nvSpPr>
          <p:cNvPr id="9" name="Marcador de número de diapositiva 8">
            <a:extLst>
              <a:ext uri="{FF2B5EF4-FFF2-40B4-BE49-F238E27FC236}">
                <a16:creationId xmlns:a16="http://schemas.microsoft.com/office/drawing/2014/main" id="{CA0F1FD6-4278-2830-C165-0C4CFDCE9960}"/>
              </a:ext>
            </a:extLst>
          </p:cNvPr>
          <p:cNvSpPr>
            <a:spLocks noGrp="1"/>
          </p:cNvSpPr>
          <p:nvPr>
            <p:ph type="sldNum" sz="quarter" idx="12"/>
          </p:nvPr>
        </p:nvSpPr>
        <p:spPr/>
        <p:txBody>
          <a:bodyPr/>
          <a:lstStyle/>
          <a:p>
            <a:fld id="{9C8D1C54-6A61-4A09-B29A-3B8D2A7BC786}" type="slidenum">
              <a:rPr lang="es-EC" smtClean="0"/>
              <a:t>‹Nº›</a:t>
            </a:fld>
            <a:endParaRPr lang="es-EC"/>
          </a:p>
        </p:txBody>
      </p:sp>
    </p:spTree>
    <p:extLst>
      <p:ext uri="{BB962C8B-B14F-4D97-AF65-F5344CB8AC3E}">
        <p14:creationId xmlns:p14="http://schemas.microsoft.com/office/powerpoint/2010/main" val="17436184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C2B2EFF-8DE5-2518-781F-B4260F931D60}"/>
              </a:ext>
            </a:extLst>
          </p:cNvPr>
          <p:cNvSpPr>
            <a:spLocks noGrp="1"/>
          </p:cNvSpPr>
          <p:nvPr>
            <p:ph type="title"/>
          </p:nvPr>
        </p:nvSpPr>
        <p:spPr/>
        <p:txBody>
          <a:bodyPr/>
          <a:lstStyle/>
          <a:p>
            <a:r>
              <a:rPr lang="es-ES"/>
              <a:t>Haga clic para modificar el estilo de título del patrón</a:t>
            </a:r>
            <a:endParaRPr lang="es-EC"/>
          </a:p>
        </p:txBody>
      </p:sp>
      <p:sp>
        <p:nvSpPr>
          <p:cNvPr id="3" name="Marcador de fecha 2">
            <a:extLst>
              <a:ext uri="{FF2B5EF4-FFF2-40B4-BE49-F238E27FC236}">
                <a16:creationId xmlns:a16="http://schemas.microsoft.com/office/drawing/2014/main" id="{3C585A29-4471-8962-A953-52636955B052}"/>
              </a:ext>
            </a:extLst>
          </p:cNvPr>
          <p:cNvSpPr>
            <a:spLocks noGrp="1"/>
          </p:cNvSpPr>
          <p:nvPr>
            <p:ph type="dt" sz="half" idx="10"/>
          </p:nvPr>
        </p:nvSpPr>
        <p:spPr/>
        <p:txBody>
          <a:bodyPr/>
          <a:lstStyle/>
          <a:p>
            <a:fld id="{EAC9580A-96E3-4720-B3A1-C6037A66C228}" type="datetimeFigureOut">
              <a:rPr lang="es-EC" smtClean="0"/>
              <a:t>12/10/2023</a:t>
            </a:fld>
            <a:endParaRPr lang="es-EC"/>
          </a:p>
        </p:txBody>
      </p:sp>
      <p:sp>
        <p:nvSpPr>
          <p:cNvPr id="4" name="Marcador de pie de página 3">
            <a:extLst>
              <a:ext uri="{FF2B5EF4-FFF2-40B4-BE49-F238E27FC236}">
                <a16:creationId xmlns:a16="http://schemas.microsoft.com/office/drawing/2014/main" id="{5E2AB068-3128-08DC-CEE2-8195C62A1F40}"/>
              </a:ext>
            </a:extLst>
          </p:cNvPr>
          <p:cNvSpPr>
            <a:spLocks noGrp="1"/>
          </p:cNvSpPr>
          <p:nvPr>
            <p:ph type="ftr" sz="quarter" idx="11"/>
          </p:nvPr>
        </p:nvSpPr>
        <p:spPr/>
        <p:txBody>
          <a:bodyPr/>
          <a:lstStyle/>
          <a:p>
            <a:endParaRPr lang="es-EC"/>
          </a:p>
        </p:txBody>
      </p:sp>
      <p:sp>
        <p:nvSpPr>
          <p:cNvPr id="5" name="Marcador de número de diapositiva 4">
            <a:extLst>
              <a:ext uri="{FF2B5EF4-FFF2-40B4-BE49-F238E27FC236}">
                <a16:creationId xmlns:a16="http://schemas.microsoft.com/office/drawing/2014/main" id="{45DAD2A4-0B31-B7F5-CFA2-8A0EDCAF2C53}"/>
              </a:ext>
            </a:extLst>
          </p:cNvPr>
          <p:cNvSpPr>
            <a:spLocks noGrp="1"/>
          </p:cNvSpPr>
          <p:nvPr>
            <p:ph type="sldNum" sz="quarter" idx="12"/>
          </p:nvPr>
        </p:nvSpPr>
        <p:spPr/>
        <p:txBody>
          <a:bodyPr/>
          <a:lstStyle/>
          <a:p>
            <a:fld id="{9C8D1C54-6A61-4A09-B29A-3B8D2A7BC786}" type="slidenum">
              <a:rPr lang="es-EC" smtClean="0"/>
              <a:t>‹Nº›</a:t>
            </a:fld>
            <a:endParaRPr lang="es-EC"/>
          </a:p>
        </p:txBody>
      </p:sp>
    </p:spTree>
    <p:extLst>
      <p:ext uri="{BB962C8B-B14F-4D97-AF65-F5344CB8AC3E}">
        <p14:creationId xmlns:p14="http://schemas.microsoft.com/office/powerpoint/2010/main" val="22226246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id="{B462329A-39B6-F045-74C0-92213F4846B3}"/>
              </a:ext>
            </a:extLst>
          </p:cNvPr>
          <p:cNvSpPr>
            <a:spLocks noGrp="1"/>
          </p:cNvSpPr>
          <p:nvPr>
            <p:ph type="dt" sz="half" idx="10"/>
          </p:nvPr>
        </p:nvSpPr>
        <p:spPr/>
        <p:txBody>
          <a:bodyPr/>
          <a:lstStyle/>
          <a:p>
            <a:fld id="{EAC9580A-96E3-4720-B3A1-C6037A66C228}" type="datetimeFigureOut">
              <a:rPr lang="es-EC" smtClean="0"/>
              <a:t>12/10/2023</a:t>
            </a:fld>
            <a:endParaRPr lang="es-EC"/>
          </a:p>
        </p:txBody>
      </p:sp>
      <p:sp>
        <p:nvSpPr>
          <p:cNvPr id="3" name="Marcador de pie de página 2">
            <a:extLst>
              <a:ext uri="{FF2B5EF4-FFF2-40B4-BE49-F238E27FC236}">
                <a16:creationId xmlns:a16="http://schemas.microsoft.com/office/drawing/2014/main" id="{B68E9E15-479E-8E17-5C28-02358E73B970}"/>
              </a:ext>
            </a:extLst>
          </p:cNvPr>
          <p:cNvSpPr>
            <a:spLocks noGrp="1"/>
          </p:cNvSpPr>
          <p:nvPr>
            <p:ph type="ftr" sz="quarter" idx="11"/>
          </p:nvPr>
        </p:nvSpPr>
        <p:spPr/>
        <p:txBody>
          <a:bodyPr/>
          <a:lstStyle/>
          <a:p>
            <a:endParaRPr lang="es-EC"/>
          </a:p>
        </p:txBody>
      </p:sp>
      <p:sp>
        <p:nvSpPr>
          <p:cNvPr id="4" name="Marcador de número de diapositiva 3">
            <a:extLst>
              <a:ext uri="{FF2B5EF4-FFF2-40B4-BE49-F238E27FC236}">
                <a16:creationId xmlns:a16="http://schemas.microsoft.com/office/drawing/2014/main" id="{C54CE9C3-50CB-B424-4427-BF8B33CCDDAA}"/>
              </a:ext>
            </a:extLst>
          </p:cNvPr>
          <p:cNvSpPr>
            <a:spLocks noGrp="1"/>
          </p:cNvSpPr>
          <p:nvPr>
            <p:ph type="sldNum" sz="quarter" idx="12"/>
          </p:nvPr>
        </p:nvSpPr>
        <p:spPr/>
        <p:txBody>
          <a:bodyPr/>
          <a:lstStyle/>
          <a:p>
            <a:fld id="{9C8D1C54-6A61-4A09-B29A-3B8D2A7BC786}" type="slidenum">
              <a:rPr lang="es-EC" smtClean="0"/>
              <a:t>‹Nº›</a:t>
            </a:fld>
            <a:endParaRPr lang="es-EC"/>
          </a:p>
        </p:txBody>
      </p:sp>
    </p:spTree>
    <p:extLst>
      <p:ext uri="{BB962C8B-B14F-4D97-AF65-F5344CB8AC3E}">
        <p14:creationId xmlns:p14="http://schemas.microsoft.com/office/powerpoint/2010/main" val="2371669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C2EC735-C782-2742-6EB7-5A72D51AF543}"/>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EC"/>
          </a:p>
        </p:txBody>
      </p:sp>
      <p:sp>
        <p:nvSpPr>
          <p:cNvPr id="3" name="Marcador de contenido 2">
            <a:extLst>
              <a:ext uri="{FF2B5EF4-FFF2-40B4-BE49-F238E27FC236}">
                <a16:creationId xmlns:a16="http://schemas.microsoft.com/office/drawing/2014/main" id="{FFEC62AE-B268-0D2B-F83B-58873633722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EC"/>
          </a:p>
        </p:txBody>
      </p:sp>
      <p:sp>
        <p:nvSpPr>
          <p:cNvPr id="4" name="Marcador de texto 3">
            <a:extLst>
              <a:ext uri="{FF2B5EF4-FFF2-40B4-BE49-F238E27FC236}">
                <a16:creationId xmlns:a16="http://schemas.microsoft.com/office/drawing/2014/main" id="{D430D489-D391-EC02-05FA-976038B2885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3815AF6B-A83C-B89C-0315-3B7A3ED8FB10}"/>
              </a:ext>
            </a:extLst>
          </p:cNvPr>
          <p:cNvSpPr>
            <a:spLocks noGrp="1"/>
          </p:cNvSpPr>
          <p:nvPr>
            <p:ph type="dt" sz="half" idx="10"/>
          </p:nvPr>
        </p:nvSpPr>
        <p:spPr/>
        <p:txBody>
          <a:bodyPr/>
          <a:lstStyle/>
          <a:p>
            <a:fld id="{EAC9580A-96E3-4720-B3A1-C6037A66C228}" type="datetimeFigureOut">
              <a:rPr lang="es-EC" smtClean="0"/>
              <a:t>12/10/2023</a:t>
            </a:fld>
            <a:endParaRPr lang="es-EC"/>
          </a:p>
        </p:txBody>
      </p:sp>
      <p:sp>
        <p:nvSpPr>
          <p:cNvPr id="6" name="Marcador de pie de página 5">
            <a:extLst>
              <a:ext uri="{FF2B5EF4-FFF2-40B4-BE49-F238E27FC236}">
                <a16:creationId xmlns:a16="http://schemas.microsoft.com/office/drawing/2014/main" id="{76BBA8E8-3CFE-0B4D-29DC-BB3C28DD6FCE}"/>
              </a:ext>
            </a:extLst>
          </p:cNvPr>
          <p:cNvSpPr>
            <a:spLocks noGrp="1"/>
          </p:cNvSpPr>
          <p:nvPr>
            <p:ph type="ftr" sz="quarter" idx="11"/>
          </p:nvPr>
        </p:nvSpPr>
        <p:spPr/>
        <p:txBody>
          <a:bodyPr/>
          <a:lstStyle/>
          <a:p>
            <a:endParaRPr lang="es-EC"/>
          </a:p>
        </p:txBody>
      </p:sp>
      <p:sp>
        <p:nvSpPr>
          <p:cNvPr id="7" name="Marcador de número de diapositiva 6">
            <a:extLst>
              <a:ext uri="{FF2B5EF4-FFF2-40B4-BE49-F238E27FC236}">
                <a16:creationId xmlns:a16="http://schemas.microsoft.com/office/drawing/2014/main" id="{4B24566F-AAD2-EB0D-23A4-49E743282E19}"/>
              </a:ext>
            </a:extLst>
          </p:cNvPr>
          <p:cNvSpPr>
            <a:spLocks noGrp="1"/>
          </p:cNvSpPr>
          <p:nvPr>
            <p:ph type="sldNum" sz="quarter" idx="12"/>
          </p:nvPr>
        </p:nvSpPr>
        <p:spPr/>
        <p:txBody>
          <a:bodyPr/>
          <a:lstStyle/>
          <a:p>
            <a:fld id="{9C8D1C54-6A61-4A09-B29A-3B8D2A7BC786}" type="slidenum">
              <a:rPr lang="es-EC" smtClean="0"/>
              <a:t>‹Nº›</a:t>
            </a:fld>
            <a:endParaRPr lang="es-EC"/>
          </a:p>
        </p:txBody>
      </p:sp>
    </p:spTree>
    <p:extLst>
      <p:ext uri="{BB962C8B-B14F-4D97-AF65-F5344CB8AC3E}">
        <p14:creationId xmlns:p14="http://schemas.microsoft.com/office/powerpoint/2010/main" val="114817452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001D6BF-39C9-06F7-4624-68838F2B8633}"/>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EC"/>
          </a:p>
        </p:txBody>
      </p:sp>
      <p:sp>
        <p:nvSpPr>
          <p:cNvPr id="3" name="Marcador de posición de imagen 2">
            <a:extLst>
              <a:ext uri="{FF2B5EF4-FFF2-40B4-BE49-F238E27FC236}">
                <a16:creationId xmlns:a16="http://schemas.microsoft.com/office/drawing/2014/main" id="{AAA67086-8367-29B3-EA42-8597081298C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EC"/>
          </a:p>
        </p:txBody>
      </p:sp>
      <p:sp>
        <p:nvSpPr>
          <p:cNvPr id="4" name="Marcador de texto 3">
            <a:extLst>
              <a:ext uri="{FF2B5EF4-FFF2-40B4-BE49-F238E27FC236}">
                <a16:creationId xmlns:a16="http://schemas.microsoft.com/office/drawing/2014/main" id="{E80169BE-F74F-C45B-1CE2-39F8E7E26AB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EDA9B500-60E0-41FB-BC25-DB39BBDADDB5}"/>
              </a:ext>
            </a:extLst>
          </p:cNvPr>
          <p:cNvSpPr>
            <a:spLocks noGrp="1"/>
          </p:cNvSpPr>
          <p:nvPr>
            <p:ph type="dt" sz="half" idx="10"/>
          </p:nvPr>
        </p:nvSpPr>
        <p:spPr/>
        <p:txBody>
          <a:bodyPr/>
          <a:lstStyle/>
          <a:p>
            <a:fld id="{EAC9580A-96E3-4720-B3A1-C6037A66C228}" type="datetimeFigureOut">
              <a:rPr lang="es-EC" smtClean="0"/>
              <a:t>12/10/2023</a:t>
            </a:fld>
            <a:endParaRPr lang="es-EC"/>
          </a:p>
        </p:txBody>
      </p:sp>
      <p:sp>
        <p:nvSpPr>
          <p:cNvPr id="6" name="Marcador de pie de página 5">
            <a:extLst>
              <a:ext uri="{FF2B5EF4-FFF2-40B4-BE49-F238E27FC236}">
                <a16:creationId xmlns:a16="http://schemas.microsoft.com/office/drawing/2014/main" id="{A6D3B122-01A6-697A-D687-2D845D62A319}"/>
              </a:ext>
            </a:extLst>
          </p:cNvPr>
          <p:cNvSpPr>
            <a:spLocks noGrp="1"/>
          </p:cNvSpPr>
          <p:nvPr>
            <p:ph type="ftr" sz="quarter" idx="11"/>
          </p:nvPr>
        </p:nvSpPr>
        <p:spPr/>
        <p:txBody>
          <a:bodyPr/>
          <a:lstStyle/>
          <a:p>
            <a:endParaRPr lang="es-EC"/>
          </a:p>
        </p:txBody>
      </p:sp>
      <p:sp>
        <p:nvSpPr>
          <p:cNvPr id="7" name="Marcador de número de diapositiva 6">
            <a:extLst>
              <a:ext uri="{FF2B5EF4-FFF2-40B4-BE49-F238E27FC236}">
                <a16:creationId xmlns:a16="http://schemas.microsoft.com/office/drawing/2014/main" id="{4B76DCF9-DEE6-07C4-BDA5-8BAC00C75F3B}"/>
              </a:ext>
            </a:extLst>
          </p:cNvPr>
          <p:cNvSpPr>
            <a:spLocks noGrp="1"/>
          </p:cNvSpPr>
          <p:nvPr>
            <p:ph type="sldNum" sz="quarter" idx="12"/>
          </p:nvPr>
        </p:nvSpPr>
        <p:spPr/>
        <p:txBody>
          <a:bodyPr/>
          <a:lstStyle/>
          <a:p>
            <a:fld id="{9C8D1C54-6A61-4A09-B29A-3B8D2A7BC786}" type="slidenum">
              <a:rPr lang="es-EC" smtClean="0"/>
              <a:t>‹Nº›</a:t>
            </a:fld>
            <a:endParaRPr lang="es-EC"/>
          </a:p>
        </p:txBody>
      </p:sp>
    </p:spTree>
    <p:extLst>
      <p:ext uri="{BB962C8B-B14F-4D97-AF65-F5344CB8AC3E}">
        <p14:creationId xmlns:p14="http://schemas.microsoft.com/office/powerpoint/2010/main" val="248017175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7097A0FC-4943-3B72-8343-3B40898D647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endParaRPr lang="es-EC"/>
          </a:p>
        </p:txBody>
      </p:sp>
      <p:sp>
        <p:nvSpPr>
          <p:cNvPr id="3" name="Marcador de texto 2">
            <a:extLst>
              <a:ext uri="{FF2B5EF4-FFF2-40B4-BE49-F238E27FC236}">
                <a16:creationId xmlns:a16="http://schemas.microsoft.com/office/drawing/2014/main" id="{5187F185-A608-9573-8745-CC1544575D8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EC"/>
          </a:p>
        </p:txBody>
      </p:sp>
      <p:sp>
        <p:nvSpPr>
          <p:cNvPr id="4" name="Marcador de fecha 3">
            <a:extLst>
              <a:ext uri="{FF2B5EF4-FFF2-40B4-BE49-F238E27FC236}">
                <a16:creationId xmlns:a16="http://schemas.microsoft.com/office/drawing/2014/main" id="{656E003B-3856-3C6E-F48F-083380036FD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AC9580A-96E3-4720-B3A1-C6037A66C228}" type="datetimeFigureOut">
              <a:rPr lang="es-EC" smtClean="0"/>
              <a:t>12/10/2023</a:t>
            </a:fld>
            <a:endParaRPr lang="es-EC"/>
          </a:p>
        </p:txBody>
      </p:sp>
      <p:sp>
        <p:nvSpPr>
          <p:cNvPr id="5" name="Marcador de pie de página 4">
            <a:extLst>
              <a:ext uri="{FF2B5EF4-FFF2-40B4-BE49-F238E27FC236}">
                <a16:creationId xmlns:a16="http://schemas.microsoft.com/office/drawing/2014/main" id="{A75FABB6-C43F-9AFC-3BC6-F9DE8AAB67B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EC"/>
          </a:p>
        </p:txBody>
      </p:sp>
      <p:sp>
        <p:nvSpPr>
          <p:cNvPr id="6" name="Marcador de número de diapositiva 5">
            <a:extLst>
              <a:ext uri="{FF2B5EF4-FFF2-40B4-BE49-F238E27FC236}">
                <a16:creationId xmlns:a16="http://schemas.microsoft.com/office/drawing/2014/main" id="{82C84E08-A39F-C895-5808-69802A358FE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C8D1C54-6A61-4A09-B29A-3B8D2A7BC786}" type="slidenum">
              <a:rPr lang="es-EC" smtClean="0"/>
              <a:t>‹Nº›</a:t>
            </a:fld>
            <a:endParaRPr lang="es-EC"/>
          </a:p>
        </p:txBody>
      </p:sp>
    </p:spTree>
    <p:extLst>
      <p:ext uri="{BB962C8B-B14F-4D97-AF65-F5344CB8AC3E}">
        <p14:creationId xmlns:p14="http://schemas.microsoft.com/office/powerpoint/2010/main" val="392170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EC"/>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g"/><Relationship Id="rId1" Type="http://schemas.openxmlformats.org/officeDocument/2006/relationships/slideLayout" Target="../slideLayouts/slideLayout1.xml"/><Relationship Id="rId4" Type="http://schemas.openxmlformats.org/officeDocument/2006/relationships/image" Target="../media/image4.emf"/></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Layout" Target="../slideLayouts/slideLayout1.xml"/><Relationship Id="rId5" Type="http://schemas.openxmlformats.org/officeDocument/2006/relationships/image" Target="../media/image8.png"/><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38840211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agen 8" descr="Imagen que contiene Texto&#10;&#10;Descripción generada automáticamente">
            <a:extLst>
              <a:ext uri="{FF2B5EF4-FFF2-40B4-BE49-F238E27FC236}">
                <a16:creationId xmlns:a16="http://schemas.microsoft.com/office/drawing/2014/main" id="{8144EB8A-6C0A-657E-F55A-8D46DE48245C}"/>
              </a:ext>
            </a:extLst>
          </p:cNvPr>
          <p:cNvPicPr>
            <a:picLocks noGrp="1" noRot="1" noChangeAspect="1" noMove="1" noResize="1" noEditPoints="1" noAdjustHandles="1" noChangeArrowheads="1" noChangeShapeType="1" noCrop="1"/>
          </p:cNvPicPr>
          <p:nvPr/>
        </p:nvPicPr>
        <p:blipFill>
          <a:blip r:embed="rId2">
            <a:extLst>
              <a:ext uri="{28A0092B-C50C-407E-A947-70E740481C1C}">
                <a14:useLocalDpi xmlns:a14="http://schemas.microsoft.com/office/drawing/2010/main" val="0"/>
              </a:ext>
            </a:extLst>
          </a:blip>
          <a:stretch>
            <a:fillRect/>
          </a:stretch>
        </p:blipFill>
        <p:spPr>
          <a:xfrm>
            <a:off x="2467" y="0"/>
            <a:ext cx="12187065" cy="6858000"/>
          </a:xfrm>
          <a:prstGeom prst="rect">
            <a:avLst/>
          </a:prstGeom>
          <a:ln>
            <a:solidFill>
              <a:schemeClr val="tx1"/>
            </a:solidFill>
          </a:ln>
        </p:spPr>
      </p:pic>
      <p:sp>
        <p:nvSpPr>
          <p:cNvPr id="2" name="CuadroTexto 1">
            <a:extLst>
              <a:ext uri="{FF2B5EF4-FFF2-40B4-BE49-F238E27FC236}">
                <a16:creationId xmlns:a16="http://schemas.microsoft.com/office/drawing/2014/main" id="{79D3EEE1-1936-9E53-0CE9-3FC93BC08E36}"/>
              </a:ext>
            </a:extLst>
          </p:cNvPr>
          <p:cNvSpPr txBox="1"/>
          <p:nvPr/>
        </p:nvSpPr>
        <p:spPr>
          <a:xfrm>
            <a:off x="4360598" y="4815687"/>
            <a:ext cx="2480573" cy="279820"/>
          </a:xfrm>
          <a:prstGeom prst="rect">
            <a:avLst/>
          </a:prstGeom>
          <a:noFill/>
        </p:spPr>
        <p:txBody>
          <a:bodyPr wrap="square">
            <a:spAutoFit/>
          </a:bodyPr>
          <a:lstStyle/>
          <a:p>
            <a:pPr algn="just">
              <a:lnSpc>
                <a:spcPct val="106000"/>
              </a:lnSpc>
              <a:spcAft>
                <a:spcPts val="800"/>
              </a:spcAft>
            </a:pPr>
            <a:r>
              <a:rPr lang="es-ES" sz="1200" dirty="0">
                <a:latin typeface="Calibri" panose="020F0502020204030204" pitchFamily="34" charset="0"/>
                <a:cs typeface="Calibri" panose="020F0502020204030204" pitchFamily="34" charset="0"/>
              </a:rPr>
              <a:t>Fuente: Sistema Financiero Olympo</a:t>
            </a:r>
            <a:endParaRPr lang="es-EC" sz="1200" dirty="0">
              <a:latin typeface="Calibri" panose="020F0502020204030204" pitchFamily="34" charset="0"/>
              <a:cs typeface="Calibri" panose="020F0502020204030204" pitchFamily="34" charset="0"/>
            </a:endParaRPr>
          </a:p>
        </p:txBody>
      </p:sp>
      <p:sp>
        <p:nvSpPr>
          <p:cNvPr id="3" name="Título 1">
            <a:extLst>
              <a:ext uri="{FF2B5EF4-FFF2-40B4-BE49-F238E27FC236}">
                <a16:creationId xmlns:a16="http://schemas.microsoft.com/office/drawing/2014/main" id="{AC4EEA9E-9FB8-E757-56A8-D57E5375AC6D}"/>
              </a:ext>
            </a:extLst>
          </p:cNvPr>
          <p:cNvSpPr txBox="1">
            <a:spLocks/>
          </p:cNvSpPr>
          <p:nvPr/>
        </p:nvSpPr>
        <p:spPr>
          <a:xfrm>
            <a:off x="619125" y="267858"/>
            <a:ext cx="10639425" cy="479394"/>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s-EC" sz="2400" b="1" dirty="0">
                <a:solidFill>
                  <a:srgbClr val="223F86"/>
                </a:solidFill>
                <a:latin typeface="Montserrat ExtraBold" pitchFamily="2" charset="77"/>
                <a:ea typeface="HGSMinchoE" panose="02020900000000000000" pitchFamily="18" charset="-128"/>
              </a:rPr>
              <a:t>Clasificación de los Gasto Presupuesto Prorrogado 2023</a:t>
            </a:r>
          </a:p>
        </p:txBody>
      </p:sp>
      <p:sp>
        <p:nvSpPr>
          <p:cNvPr id="6" name="CuadroTexto 5">
            <a:extLst>
              <a:ext uri="{FF2B5EF4-FFF2-40B4-BE49-F238E27FC236}">
                <a16:creationId xmlns:a16="http://schemas.microsoft.com/office/drawing/2014/main" id="{BCAD2145-9A4F-5823-18F5-07338F9E70C1}"/>
              </a:ext>
            </a:extLst>
          </p:cNvPr>
          <p:cNvSpPr txBox="1"/>
          <p:nvPr/>
        </p:nvSpPr>
        <p:spPr>
          <a:xfrm>
            <a:off x="900112" y="825813"/>
            <a:ext cx="8491537" cy="369332"/>
          </a:xfrm>
          <a:prstGeom prst="rect">
            <a:avLst/>
          </a:prstGeom>
          <a:noFill/>
        </p:spPr>
        <p:txBody>
          <a:bodyPr wrap="square">
            <a:spAutoFit/>
          </a:bodyPr>
          <a:lstStyle/>
          <a:p>
            <a:r>
              <a:rPr lang="es-ES" dirty="0">
                <a:latin typeface="Calibri" panose="020F0502020204030204" pitchFamily="34" charset="0"/>
                <a:cs typeface="Calibri" panose="020F0502020204030204" pitchFamily="34" charset="0"/>
              </a:rPr>
              <a:t>Se presenta a continuación los Gastos Prorrogados por Grupo:</a:t>
            </a:r>
            <a:endParaRPr lang="es-EC" dirty="0"/>
          </a:p>
        </p:txBody>
      </p:sp>
      <p:graphicFrame>
        <p:nvGraphicFramePr>
          <p:cNvPr id="8" name="Tabla 7">
            <a:extLst>
              <a:ext uri="{FF2B5EF4-FFF2-40B4-BE49-F238E27FC236}">
                <a16:creationId xmlns:a16="http://schemas.microsoft.com/office/drawing/2014/main" id="{0428D89D-1C79-2303-BA4A-374708543CAB}"/>
              </a:ext>
            </a:extLst>
          </p:cNvPr>
          <p:cNvGraphicFramePr>
            <a:graphicFrameLocks noGrp="1"/>
          </p:cNvGraphicFramePr>
          <p:nvPr>
            <p:extLst>
              <p:ext uri="{D42A27DB-BD31-4B8C-83A1-F6EECF244321}">
                <p14:modId xmlns:p14="http://schemas.microsoft.com/office/powerpoint/2010/main" val="1004935358"/>
              </p:ext>
            </p:extLst>
          </p:nvPr>
        </p:nvGraphicFramePr>
        <p:xfrm>
          <a:off x="979194" y="1273705"/>
          <a:ext cx="9878197" cy="3422578"/>
        </p:xfrm>
        <a:graphic>
          <a:graphicData uri="http://schemas.openxmlformats.org/drawingml/2006/table">
            <a:tbl>
              <a:tblPr/>
              <a:tblGrid>
                <a:gridCol w="825402">
                  <a:extLst>
                    <a:ext uri="{9D8B030D-6E8A-4147-A177-3AD203B41FA5}">
                      <a16:colId xmlns:a16="http://schemas.microsoft.com/office/drawing/2014/main" val="1579748906"/>
                    </a:ext>
                  </a:extLst>
                </a:gridCol>
                <a:gridCol w="5564806">
                  <a:extLst>
                    <a:ext uri="{9D8B030D-6E8A-4147-A177-3AD203B41FA5}">
                      <a16:colId xmlns:a16="http://schemas.microsoft.com/office/drawing/2014/main" val="2576370457"/>
                    </a:ext>
                  </a:extLst>
                </a:gridCol>
                <a:gridCol w="1810559">
                  <a:extLst>
                    <a:ext uri="{9D8B030D-6E8A-4147-A177-3AD203B41FA5}">
                      <a16:colId xmlns:a16="http://schemas.microsoft.com/office/drawing/2014/main" val="3274829722"/>
                    </a:ext>
                  </a:extLst>
                </a:gridCol>
                <a:gridCol w="1677430">
                  <a:extLst>
                    <a:ext uri="{9D8B030D-6E8A-4147-A177-3AD203B41FA5}">
                      <a16:colId xmlns:a16="http://schemas.microsoft.com/office/drawing/2014/main" val="4023133443"/>
                    </a:ext>
                  </a:extLst>
                </a:gridCol>
              </a:tblGrid>
              <a:tr h="460732">
                <a:tc>
                  <a:txBody>
                    <a:bodyPr/>
                    <a:lstStyle/>
                    <a:p>
                      <a:pPr algn="ctr" fontAlgn="ctr"/>
                      <a:r>
                        <a:rPr lang="es-EC" sz="1600" b="1" i="0" u="none" strike="noStrike" dirty="0">
                          <a:solidFill>
                            <a:srgbClr val="FFFFFF"/>
                          </a:solidFill>
                          <a:effectLst/>
                          <a:latin typeface="Calibri" panose="020F0502020204030204" pitchFamily="34" charset="0"/>
                        </a:rPr>
                        <a:t>CÓDIGO</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222B35"/>
                    </a:solidFill>
                  </a:tcPr>
                </a:tc>
                <a:tc>
                  <a:txBody>
                    <a:bodyPr/>
                    <a:lstStyle/>
                    <a:p>
                      <a:pPr algn="ctr" fontAlgn="ctr"/>
                      <a:r>
                        <a:rPr lang="es-EC" sz="1600" b="1" i="0" u="none" strike="noStrike" dirty="0">
                          <a:solidFill>
                            <a:srgbClr val="FFFFFF"/>
                          </a:solidFill>
                          <a:effectLst/>
                          <a:latin typeface="Calibri" panose="020F0502020204030204" pitchFamily="34" charset="0"/>
                        </a:rPr>
                        <a:t>GRUPO</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222B35"/>
                    </a:solidFill>
                  </a:tcPr>
                </a:tc>
                <a:tc>
                  <a:txBody>
                    <a:bodyPr/>
                    <a:lstStyle/>
                    <a:p>
                      <a:pPr algn="ctr" fontAlgn="ctr"/>
                      <a:r>
                        <a:rPr lang="es-EC" sz="1600" b="1" i="0" u="none" strike="noStrike">
                          <a:solidFill>
                            <a:srgbClr val="FFFFFF"/>
                          </a:solidFill>
                          <a:effectLst/>
                          <a:latin typeface="Calibri" panose="020F0502020204030204" pitchFamily="34" charset="0"/>
                        </a:rPr>
                        <a:t>ASIGNACIÓN 2023</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222B35"/>
                    </a:solidFill>
                  </a:tcPr>
                </a:tc>
                <a:tc>
                  <a:txBody>
                    <a:bodyPr/>
                    <a:lstStyle/>
                    <a:p>
                      <a:pPr algn="ctr" fontAlgn="ctr"/>
                      <a:r>
                        <a:rPr lang="es-EC" sz="1600" b="1" i="0" u="none" strike="noStrike">
                          <a:solidFill>
                            <a:srgbClr val="FFFFFF"/>
                          </a:solidFill>
                          <a:effectLst/>
                          <a:latin typeface="Calibri" panose="020F0502020204030204" pitchFamily="34" charset="0"/>
                        </a:rPr>
                        <a:t>%</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222B35"/>
                    </a:solidFill>
                  </a:tcPr>
                </a:tc>
                <a:extLst>
                  <a:ext uri="{0D108BD9-81ED-4DB2-BD59-A6C34878D82A}">
                    <a16:rowId xmlns:a16="http://schemas.microsoft.com/office/drawing/2014/main" val="297285781"/>
                  </a:ext>
                </a:extLst>
              </a:tr>
              <a:tr h="329094">
                <a:tc>
                  <a:txBody>
                    <a:bodyPr/>
                    <a:lstStyle/>
                    <a:p>
                      <a:pPr algn="ctr" fontAlgn="ctr"/>
                      <a:r>
                        <a:rPr lang="es-EC" sz="1600" b="0" i="0" u="none" strike="noStrike">
                          <a:solidFill>
                            <a:srgbClr val="000000"/>
                          </a:solidFill>
                          <a:effectLst/>
                          <a:latin typeface="Calibri" panose="020F0502020204030204" pitchFamily="34" charset="0"/>
                        </a:rPr>
                        <a:t>61</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l" fontAlgn="ctr"/>
                      <a:r>
                        <a:rPr lang="es-MX" sz="1600" b="0" i="0" u="none" strike="noStrike">
                          <a:solidFill>
                            <a:srgbClr val="000000"/>
                          </a:solidFill>
                          <a:effectLst/>
                          <a:latin typeface="Calibri" panose="020F0502020204030204" pitchFamily="34" charset="0"/>
                        </a:rPr>
                        <a:t>EGRESOS EN PERSONAL PARA LA PRODUCCIÓN</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l" fontAlgn="ctr"/>
                      <a:r>
                        <a:rPr lang="es-EC" sz="1600" b="0" i="0" u="none" strike="noStrike">
                          <a:solidFill>
                            <a:srgbClr val="000000"/>
                          </a:solidFill>
                          <a:effectLst/>
                          <a:latin typeface="Calibri" panose="020F0502020204030204" pitchFamily="34" charset="0"/>
                        </a:rPr>
                        <a:t> $           120.134,39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s-EC" sz="1600" b="0" i="0" u="none" strike="noStrike" dirty="0">
                          <a:solidFill>
                            <a:srgbClr val="000000"/>
                          </a:solidFill>
                          <a:effectLst/>
                          <a:latin typeface="Calibri" panose="020F0502020204030204" pitchFamily="34" charset="0"/>
                        </a:rPr>
                        <a:t>2,20%</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5929512"/>
                  </a:ext>
                </a:extLst>
              </a:tr>
              <a:tr h="329094">
                <a:tc>
                  <a:txBody>
                    <a:bodyPr/>
                    <a:lstStyle/>
                    <a:p>
                      <a:pPr algn="ctr" fontAlgn="ctr"/>
                      <a:r>
                        <a:rPr lang="es-EC" sz="1600" b="0" i="0" u="none" strike="noStrike">
                          <a:solidFill>
                            <a:srgbClr val="000000"/>
                          </a:solidFill>
                          <a:effectLst/>
                          <a:latin typeface="Calibri" panose="020F0502020204030204" pitchFamily="34" charset="0"/>
                        </a:rPr>
                        <a:t>63</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EBF7"/>
                    </a:solidFill>
                  </a:tcPr>
                </a:tc>
                <a:tc>
                  <a:txBody>
                    <a:bodyPr/>
                    <a:lstStyle/>
                    <a:p>
                      <a:pPr algn="l" fontAlgn="ctr"/>
                      <a:r>
                        <a:rPr lang="es-MX" sz="1600" b="0" i="0" u="none" strike="noStrike">
                          <a:solidFill>
                            <a:srgbClr val="000000"/>
                          </a:solidFill>
                          <a:effectLst/>
                          <a:latin typeface="Calibri" panose="020F0502020204030204" pitchFamily="34" charset="0"/>
                        </a:rPr>
                        <a:t>BIENES Y SERVICIOS PARA LA PRODUCCIÓN</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EBF7"/>
                    </a:solidFill>
                  </a:tcPr>
                </a:tc>
                <a:tc>
                  <a:txBody>
                    <a:bodyPr/>
                    <a:lstStyle/>
                    <a:p>
                      <a:pPr algn="l" fontAlgn="ctr"/>
                      <a:r>
                        <a:rPr lang="es-EC" sz="1600" b="0" i="0" u="none" strike="noStrike">
                          <a:solidFill>
                            <a:srgbClr val="000000"/>
                          </a:solidFill>
                          <a:effectLst/>
                          <a:latin typeface="Calibri" panose="020F0502020204030204" pitchFamily="34" charset="0"/>
                        </a:rPr>
                        <a:t> $             92.624,78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EBF7"/>
                    </a:solidFill>
                  </a:tcPr>
                </a:tc>
                <a:tc>
                  <a:txBody>
                    <a:bodyPr/>
                    <a:lstStyle/>
                    <a:p>
                      <a:pPr algn="ctr" fontAlgn="ctr"/>
                      <a:r>
                        <a:rPr lang="es-EC" sz="1600" b="0" i="0" u="none" strike="noStrike" dirty="0">
                          <a:solidFill>
                            <a:srgbClr val="000000"/>
                          </a:solidFill>
                          <a:effectLst/>
                          <a:latin typeface="Calibri" panose="020F0502020204030204" pitchFamily="34" charset="0"/>
                        </a:rPr>
                        <a:t>1,70%</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EBF7"/>
                    </a:solidFill>
                  </a:tcPr>
                </a:tc>
                <a:extLst>
                  <a:ext uri="{0D108BD9-81ED-4DB2-BD59-A6C34878D82A}">
                    <a16:rowId xmlns:a16="http://schemas.microsoft.com/office/drawing/2014/main" val="1004187485"/>
                  </a:ext>
                </a:extLst>
              </a:tr>
              <a:tr h="329094">
                <a:tc>
                  <a:txBody>
                    <a:bodyPr/>
                    <a:lstStyle/>
                    <a:p>
                      <a:pPr algn="ctr" fontAlgn="ctr"/>
                      <a:r>
                        <a:rPr lang="es-EC" sz="1600" b="0" i="0" u="none" strike="noStrike">
                          <a:solidFill>
                            <a:srgbClr val="000000"/>
                          </a:solidFill>
                          <a:effectLst/>
                          <a:latin typeface="Calibri" panose="020F0502020204030204" pitchFamily="34" charset="0"/>
                        </a:rPr>
                        <a:t>67</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l" fontAlgn="ctr"/>
                      <a:r>
                        <a:rPr lang="es-EC" sz="1600" b="0" i="0" u="none" strike="noStrike">
                          <a:solidFill>
                            <a:srgbClr val="000000"/>
                          </a:solidFill>
                          <a:effectLst/>
                          <a:latin typeface="Calibri" panose="020F0502020204030204" pitchFamily="34" charset="0"/>
                        </a:rPr>
                        <a:t>OTROS EGRESOS DE PRODUCCIÓN</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l" fontAlgn="ctr"/>
                      <a:r>
                        <a:rPr lang="es-EC" sz="1600" b="0" i="0" u="none" strike="noStrike">
                          <a:solidFill>
                            <a:srgbClr val="000000"/>
                          </a:solidFill>
                          <a:effectLst/>
                          <a:latin typeface="Calibri" panose="020F0502020204030204" pitchFamily="34" charset="0"/>
                        </a:rPr>
                        <a:t> $               1.800,00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s-EC" sz="1600" b="0" i="0" u="none" strike="noStrike" dirty="0">
                          <a:solidFill>
                            <a:srgbClr val="000000"/>
                          </a:solidFill>
                          <a:effectLst/>
                          <a:latin typeface="Calibri" panose="020F0502020204030204" pitchFamily="34" charset="0"/>
                        </a:rPr>
                        <a:t>0,03%</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204384142"/>
                  </a:ext>
                </a:extLst>
              </a:tr>
              <a:tr h="329094">
                <a:tc>
                  <a:txBody>
                    <a:bodyPr/>
                    <a:lstStyle/>
                    <a:p>
                      <a:pPr algn="ctr" fontAlgn="ctr"/>
                      <a:r>
                        <a:rPr lang="es-EC" sz="1600" b="0" i="0" u="none" strike="noStrike">
                          <a:solidFill>
                            <a:srgbClr val="000000"/>
                          </a:solidFill>
                          <a:effectLst/>
                          <a:latin typeface="Calibri" panose="020F0502020204030204" pitchFamily="34" charset="0"/>
                        </a:rPr>
                        <a:t>71</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EBF7"/>
                    </a:solidFill>
                  </a:tcPr>
                </a:tc>
                <a:tc>
                  <a:txBody>
                    <a:bodyPr/>
                    <a:lstStyle/>
                    <a:p>
                      <a:pPr algn="l" fontAlgn="ctr"/>
                      <a:r>
                        <a:rPr lang="es-MX" sz="1600" b="0" i="0" u="none" strike="noStrike" dirty="0">
                          <a:solidFill>
                            <a:srgbClr val="000000"/>
                          </a:solidFill>
                          <a:effectLst/>
                          <a:latin typeface="Calibri" panose="020F0502020204030204" pitchFamily="34" charset="0"/>
                        </a:rPr>
                        <a:t>EGRESOS EN PERSONAL PARA INVERSIÓN</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EBF7"/>
                    </a:solidFill>
                  </a:tcPr>
                </a:tc>
                <a:tc>
                  <a:txBody>
                    <a:bodyPr/>
                    <a:lstStyle/>
                    <a:p>
                      <a:pPr algn="l" fontAlgn="ctr"/>
                      <a:r>
                        <a:rPr lang="es-EC" sz="1600" b="0" i="0" u="none" strike="noStrike">
                          <a:solidFill>
                            <a:srgbClr val="000000"/>
                          </a:solidFill>
                          <a:effectLst/>
                          <a:latin typeface="Calibri" panose="020F0502020204030204" pitchFamily="34" charset="0"/>
                        </a:rPr>
                        <a:t> $       2.063.273,24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EBF7"/>
                    </a:solidFill>
                  </a:tcPr>
                </a:tc>
                <a:tc>
                  <a:txBody>
                    <a:bodyPr/>
                    <a:lstStyle/>
                    <a:p>
                      <a:pPr algn="ctr" fontAlgn="ctr"/>
                      <a:r>
                        <a:rPr lang="es-EC" sz="1600" b="0" i="0" u="none" strike="noStrike" dirty="0">
                          <a:solidFill>
                            <a:srgbClr val="000000"/>
                          </a:solidFill>
                          <a:effectLst/>
                          <a:latin typeface="Calibri" panose="020F0502020204030204" pitchFamily="34" charset="0"/>
                        </a:rPr>
                        <a:t>37,81%</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EBF7"/>
                    </a:solidFill>
                  </a:tcPr>
                </a:tc>
                <a:extLst>
                  <a:ext uri="{0D108BD9-81ED-4DB2-BD59-A6C34878D82A}">
                    <a16:rowId xmlns:a16="http://schemas.microsoft.com/office/drawing/2014/main" val="2227912933"/>
                  </a:ext>
                </a:extLst>
              </a:tr>
              <a:tr h="329094">
                <a:tc>
                  <a:txBody>
                    <a:bodyPr/>
                    <a:lstStyle/>
                    <a:p>
                      <a:pPr algn="ctr" fontAlgn="ctr"/>
                      <a:r>
                        <a:rPr lang="es-EC" sz="1600" b="0" i="0" u="none" strike="noStrike">
                          <a:solidFill>
                            <a:srgbClr val="000000"/>
                          </a:solidFill>
                          <a:effectLst/>
                          <a:latin typeface="Calibri" panose="020F0502020204030204" pitchFamily="34" charset="0"/>
                        </a:rPr>
                        <a:t>73</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l" fontAlgn="ctr"/>
                      <a:r>
                        <a:rPr lang="es-MX" sz="1600" b="0" i="0" u="none" strike="noStrike">
                          <a:solidFill>
                            <a:srgbClr val="000000"/>
                          </a:solidFill>
                          <a:effectLst/>
                          <a:latin typeface="Calibri" panose="020F0502020204030204" pitchFamily="34" charset="0"/>
                        </a:rPr>
                        <a:t>BIENES Y SERVICIOS PARA INVERSIÓN</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l" fontAlgn="ctr"/>
                      <a:r>
                        <a:rPr lang="es-EC" sz="1600" b="0" i="0" u="none" strike="noStrike">
                          <a:solidFill>
                            <a:srgbClr val="000000"/>
                          </a:solidFill>
                          <a:effectLst/>
                          <a:latin typeface="Calibri" panose="020F0502020204030204" pitchFamily="34" charset="0"/>
                        </a:rPr>
                        <a:t> $       2.973.649,38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s-EC" sz="1600" b="0" i="0" u="none" strike="noStrike" dirty="0">
                          <a:solidFill>
                            <a:srgbClr val="000000"/>
                          </a:solidFill>
                          <a:effectLst/>
                          <a:latin typeface="Calibri" panose="020F0502020204030204" pitchFamily="34" charset="0"/>
                        </a:rPr>
                        <a:t>54,49%</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280279441"/>
                  </a:ext>
                </a:extLst>
              </a:tr>
              <a:tr h="329094">
                <a:tc>
                  <a:txBody>
                    <a:bodyPr/>
                    <a:lstStyle/>
                    <a:p>
                      <a:pPr algn="ctr" fontAlgn="ctr"/>
                      <a:r>
                        <a:rPr lang="es-EC" sz="1600" b="0" i="0" u="none" strike="noStrike">
                          <a:solidFill>
                            <a:srgbClr val="000000"/>
                          </a:solidFill>
                          <a:effectLst/>
                          <a:latin typeface="Calibri" panose="020F0502020204030204" pitchFamily="34" charset="0"/>
                        </a:rPr>
                        <a:t>77</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EBF7"/>
                    </a:solidFill>
                  </a:tcPr>
                </a:tc>
                <a:tc>
                  <a:txBody>
                    <a:bodyPr/>
                    <a:lstStyle/>
                    <a:p>
                      <a:pPr algn="l" fontAlgn="ctr"/>
                      <a:r>
                        <a:rPr lang="es-EC" sz="1600" b="0" i="0" u="none" strike="noStrike">
                          <a:solidFill>
                            <a:srgbClr val="000000"/>
                          </a:solidFill>
                          <a:effectLst/>
                          <a:latin typeface="Calibri" panose="020F0502020204030204" pitchFamily="34" charset="0"/>
                        </a:rPr>
                        <a:t>OTROS EGRESOS DE INVERSIÓN</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EBF7"/>
                    </a:solidFill>
                  </a:tcPr>
                </a:tc>
                <a:tc>
                  <a:txBody>
                    <a:bodyPr/>
                    <a:lstStyle/>
                    <a:p>
                      <a:pPr algn="l" fontAlgn="ctr"/>
                      <a:r>
                        <a:rPr lang="es-EC" sz="1600" b="0" i="0" u="none" strike="noStrike">
                          <a:solidFill>
                            <a:srgbClr val="000000"/>
                          </a:solidFill>
                          <a:effectLst/>
                          <a:latin typeface="Calibri" panose="020F0502020204030204" pitchFamily="34" charset="0"/>
                        </a:rPr>
                        <a:t> $             92.565,56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EBF7"/>
                    </a:solidFill>
                  </a:tcPr>
                </a:tc>
                <a:tc>
                  <a:txBody>
                    <a:bodyPr/>
                    <a:lstStyle/>
                    <a:p>
                      <a:pPr algn="ctr" fontAlgn="ctr"/>
                      <a:r>
                        <a:rPr lang="es-EC" sz="1600" b="0" i="0" u="none" strike="noStrike" dirty="0">
                          <a:solidFill>
                            <a:srgbClr val="000000"/>
                          </a:solidFill>
                          <a:effectLst/>
                          <a:latin typeface="Calibri" panose="020F0502020204030204" pitchFamily="34" charset="0"/>
                        </a:rPr>
                        <a:t>1,70%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EBF7"/>
                    </a:solidFill>
                  </a:tcPr>
                </a:tc>
                <a:extLst>
                  <a:ext uri="{0D108BD9-81ED-4DB2-BD59-A6C34878D82A}">
                    <a16:rowId xmlns:a16="http://schemas.microsoft.com/office/drawing/2014/main" val="704745558"/>
                  </a:ext>
                </a:extLst>
              </a:tr>
              <a:tr h="329094">
                <a:tc>
                  <a:txBody>
                    <a:bodyPr/>
                    <a:lstStyle/>
                    <a:p>
                      <a:pPr algn="ctr" fontAlgn="ctr"/>
                      <a:r>
                        <a:rPr lang="es-EC" sz="1600" b="0" i="0" u="none" strike="noStrike">
                          <a:solidFill>
                            <a:srgbClr val="000000"/>
                          </a:solidFill>
                          <a:effectLst/>
                          <a:latin typeface="Calibri" panose="020F0502020204030204" pitchFamily="34" charset="0"/>
                        </a:rPr>
                        <a:t>78</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l" fontAlgn="ctr"/>
                      <a:r>
                        <a:rPr lang="es-MX" sz="1600" b="0" i="0" u="none" strike="noStrike">
                          <a:solidFill>
                            <a:srgbClr val="000000"/>
                          </a:solidFill>
                          <a:effectLst/>
                          <a:latin typeface="Calibri" panose="020F0502020204030204" pitchFamily="34" charset="0"/>
                        </a:rPr>
                        <a:t>TRANSFERENCIAS O DONACIONES PARA INVERSIÓN</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l" fontAlgn="ctr"/>
                      <a:r>
                        <a:rPr lang="es-EC" sz="1600" b="0" i="0" u="none" strike="noStrike">
                          <a:solidFill>
                            <a:srgbClr val="000000"/>
                          </a:solidFill>
                          <a:effectLst/>
                          <a:latin typeface="Calibri" panose="020F0502020204030204" pitchFamily="34" charset="0"/>
                        </a:rPr>
                        <a:t> $             15.432,00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s-EC" sz="1600" b="0" i="0" u="none" strike="noStrike" dirty="0">
                          <a:solidFill>
                            <a:srgbClr val="000000"/>
                          </a:solidFill>
                          <a:effectLst/>
                          <a:latin typeface="Calibri" panose="020F0502020204030204" pitchFamily="34" charset="0"/>
                        </a:rPr>
                        <a:t>0,28%</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219864998"/>
                  </a:ext>
                </a:extLst>
              </a:tr>
              <a:tr h="329094">
                <a:tc>
                  <a:txBody>
                    <a:bodyPr/>
                    <a:lstStyle/>
                    <a:p>
                      <a:pPr algn="ctr" fontAlgn="ctr"/>
                      <a:r>
                        <a:rPr lang="es-EC" sz="1600" b="0" i="0" u="none" strike="noStrike">
                          <a:solidFill>
                            <a:srgbClr val="000000"/>
                          </a:solidFill>
                          <a:effectLst/>
                          <a:latin typeface="Calibri" panose="020F0502020204030204" pitchFamily="34" charset="0"/>
                        </a:rPr>
                        <a:t>84</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EBF7"/>
                    </a:solidFill>
                  </a:tcPr>
                </a:tc>
                <a:tc>
                  <a:txBody>
                    <a:bodyPr/>
                    <a:lstStyle/>
                    <a:p>
                      <a:pPr algn="l" fontAlgn="ctr"/>
                      <a:r>
                        <a:rPr lang="es-MX" sz="1600" b="0" i="0" u="none" strike="noStrike">
                          <a:solidFill>
                            <a:srgbClr val="000000"/>
                          </a:solidFill>
                          <a:effectLst/>
                          <a:latin typeface="Calibri" panose="020F0502020204030204" pitchFamily="34" charset="0"/>
                        </a:rPr>
                        <a:t>BIENES DE LARGA DURACIÓN (PROPIEDADES PLANTA Y EQUIPO)</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EBF7"/>
                    </a:solidFill>
                  </a:tcPr>
                </a:tc>
                <a:tc>
                  <a:txBody>
                    <a:bodyPr/>
                    <a:lstStyle/>
                    <a:p>
                      <a:pPr algn="l" fontAlgn="ctr"/>
                      <a:r>
                        <a:rPr lang="es-EC" sz="1600" b="0" i="0" u="none" strike="noStrike">
                          <a:solidFill>
                            <a:srgbClr val="000000"/>
                          </a:solidFill>
                          <a:effectLst/>
                          <a:latin typeface="Calibri" panose="020F0502020204030204" pitchFamily="34" charset="0"/>
                        </a:rPr>
                        <a:t> $             97.456,47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EBF7"/>
                    </a:solidFill>
                  </a:tcPr>
                </a:tc>
                <a:tc>
                  <a:txBody>
                    <a:bodyPr/>
                    <a:lstStyle/>
                    <a:p>
                      <a:pPr algn="ctr" fontAlgn="ctr"/>
                      <a:r>
                        <a:rPr lang="es-EC" sz="1600" b="0" i="0" u="none" strike="noStrike" dirty="0">
                          <a:solidFill>
                            <a:srgbClr val="000000"/>
                          </a:solidFill>
                          <a:effectLst/>
                          <a:latin typeface="Calibri" panose="020F0502020204030204" pitchFamily="34" charset="0"/>
                        </a:rPr>
                        <a:t>1,79%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EBF7"/>
                    </a:solidFill>
                  </a:tcPr>
                </a:tc>
                <a:extLst>
                  <a:ext uri="{0D108BD9-81ED-4DB2-BD59-A6C34878D82A}">
                    <a16:rowId xmlns:a16="http://schemas.microsoft.com/office/drawing/2014/main" val="2192811132"/>
                  </a:ext>
                </a:extLst>
              </a:tr>
              <a:tr h="329094">
                <a:tc>
                  <a:txBody>
                    <a:bodyPr/>
                    <a:lstStyle/>
                    <a:p>
                      <a:pPr algn="ctr" fontAlgn="ctr"/>
                      <a:r>
                        <a:rPr lang="es-EC" sz="1600" b="0" i="0" u="none" strike="noStrike">
                          <a:solidFill>
                            <a:srgbClr val="000000"/>
                          </a:solidFill>
                          <a:effectLst/>
                          <a:latin typeface="Calibri" panose="020F0502020204030204" pitchFamily="34" charset="0"/>
                        </a:rPr>
                        <a:t>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BC2E6"/>
                    </a:solidFill>
                  </a:tcPr>
                </a:tc>
                <a:tc>
                  <a:txBody>
                    <a:bodyPr/>
                    <a:lstStyle/>
                    <a:p>
                      <a:pPr algn="ctr" fontAlgn="ctr"/>
                      <a:r>
                        <a:rPr lang="es-EC" sz="1600" b="1" i="0" u="none" strike="noStrike">
                          <a:solidFill>
                            <a:srgbClr val="000000"/>
                          </a:solidFill>
                          <a:effectLst/>
                          <a:latin typeface="Calibri" panose="020F0502020204030204" pitchFamily="34" charset="0"/>
                        </a:rPr>
                        <a:t>TOTALES</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BC2E6"/>
                    </a:solidFill>
                  </a:tcPr>
                </a:tc>
                <a:tc>
                  <a:txBody>
                    <a:bodyPr/>
                    <a:lstStyle/>
                    <a:p>
                      <a:pPr algn="r" fontAlgn="ctr"/>
                      <a:r>
                        <a:rPr lang="es-EC" sz="1600" b="1" i="0" u="none" strike="noStrike">
                          <a:solidFill>
                            <a:srgbClr val="000000"/>
                          </a:solidFill>
                          <a:effectLst/>
                          <a:latin typeface="Calibri" panose="020F0502020204030204" pitchFamily="34" charset="0"/>
                        </a:rPr>
                        <a:t> $       5.456.935,82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BC2E6"/>
                    </a:solidFill>
                  </a:tcPr>
                </a:tc>
                <a:tc>
                  <a:txBody>
                    <a:bodyPr/>
                    <a:lstStyle/>
                    <a:p>
                      <a:pPr algn="ctr" fontAlgn="ctr"/>
                      <a:r>
                        <a:rPr lang="es-EC" sz="1600" b="1" i="0" u="none" strike="noStrike" dirty="0">
                          <a:solidFill>
                            <a:srgbClr val="000000"/>
                          </a:solidFill>
                          <a:effectLst/>
                          <a:latin typeface="Calibri" panose="020F0502020204030204" pitchFamily="34" charset="0"/>
                        </a:rPr>
                        <a:t>100%</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BC2E6"/>
                    </a:solidFill>
                  </a:tcPr>
                </a:tc>
                <a:extLst>
                  <a:ext uri="{0D108BD9-81ED-4DB2-BD59-A6C34878D82A}">
                    <a16:rowId xmlns:a16="http://schemas.microsoft.com/office/drawing/2014/main" val="2070571187"/>
                  </a:ext>
                </a:extLst>
              </a:tr>
            </a:tbl>
          </a:graphicData>
        </a:graphic>
      </p:graphicFrame>
    </p:spTree>
    <p:extLst>
      <p:ext uri="{BB962C8B-B14F-4D97-AF65-F5344CB8AC3E}">
        <p14:creationId xmlns:p14="http://schemas.microsoft.com/office/powerpoint/2010/main" val="423837222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agen 8" descr="Imagen que contiene Texto&#10;&#10;Descripción generada automáticamente">
            <a:extLst>
              <a:ext uri="{FF2B5EF4-FFF2-40B4-BE49-F238E27FC236}">
                <a16:creationId xmlns:a16="http://schemas.microsoft.com/office/drawing/2014/main" id="{8144EB8A-6C0A-657E-F55A-8D46DE48245C}"/>
              </a:ext>
            </a:extLst>
          </p:cNvPr>
          <p:cNvPicPr>
            <a:picLocks noGrp="1" noRot="1" noChangeAspect="1" noMove="1" noResize="1" noEditPoints="1" noAdjustHandles="1" noChangeArrowheads="1" noChangeShapeType="1" noCrop="1"/>
          </p:cNvPicPr>
          <p:nvPr/>
        </p:nvPicPr>
        <p:blipFill>
          <a:blip r:embed="rId2">
            <a:extLst>
              <a:ext uri="{28A0092B-C50C-407E-A947-70E740481C1C}">
                <a14:useLocalDpi xmlns:a14="http://schemas.microsoft.com/office/drawing/2010/main" val="0"/>
              </a:ext>
            </a:extLst>
          </a:blip>
          <a:stretch>
            <a:fillRect/>
          </a:stretch>
        </p:blipFill>
        <p:spPr>
          <a:xfrm>
            <a:off x="2467" y="0"/>
            <a:ext cx="12187065" cy="6858000"/>
          </a:xfrm>
          <a:prstGeom prst="rect">
            <a:avLst/>
          </a:prstGeom>
          <a:ln>
            <a:solidFill>
              <a:schemeClr val="tx1"/>
            </a:solidFill>
          </a:ln>
        </p:spPr>
      </p:pic>
      <p:sp>
        <p:nvSpPr>
          <p:cNvPr id="2" name="CuadroTexto 1">
            <a:extLst>
              <a:ext uri="{FF2B5EF4-FFF2-40B4-BE49-F238E27FC236}">
                <a16:creationId xmlns:a16="http://schemas.microsoft.com/office/drawing/2014/main" id="{79D3EEE1-1936-9E53-0CE9-3FC93BC08E36}"/>
              </a:ext>
            </a:extLst>
          </p:cNvPr>
          <p:cNvSpPr txBox="1"/>
          <p:nvPr/>
        </p:nvSpPr>
        <p:spPr>
          <a:xfrm>
            <a:off x="2689310" y="5159228"/>
            <a:ext cx="2480573" cy="279820"/>
          </a:xfrm>
          <a:prstGeom prst="rect">
            <a:avLst/>
          </a:prstGeom>
          <a:noFill/>
        </p:spPr>
        <p:txBody>
          <a:bodyPr wrap="square">
            <a:spAutoFit/>
          </a:bodyPr>
          <a:lstStyle/>
          <a:p>
            <a:pPr algn="just">
              <a:lnSpc>
                <a:spcPct val="106000"/>
              </a:lnSpc>
              <a:spcAft>
                <a:spcPts val="800"/>
              </a:spcAft>
            </a:pPr>
            <a:r>
              <a:rPr lang="es-ES" sz="1200" dirty="0">
                <a:latin typeface="Calibri" panose="020F0502020204030204" pitchFamily="34" charset="0"/>
                <a:cs typeface="Calibri" panose="020F0502020204030204" pitchFamily="34" charset="0"/>
              </a:rPr>
              <a:t>Fuente: Sistema Financiero Olympo</a:t>
            </a:r>
            <a:endParaRPr lang="es-EC" sz="1200" dirty="0">
              <a:latin typeface="Calibri" panose="020F0502020204030204" pitchFamily="34" charset="0"/>
              <a:cs typeface="Calibri" panose="020F0502020204030204" pitchFamily="34" charset="0"/>
            </a:endParaRPr>
          </a:p>
        </p:txBody>
      </p:sp>
      <p:sp>
        <p:nvSpPr>
          <p:cNvPr id="3" name="Título 1">
            <a:extLst>
              <a:ext uri="{FF2B5EF4-FFF2-40B4-BE49-F238E27FC236}">
                <a16:creationId xmlns:a16="http://schemas.microsoft.com/office/drawing/2014/main" id="{414AB410-899A-7C3C-790B-60265B232742}"/>
              </a:ext>
            </a:extLst>
          </p:cNvPr>
          <p:cNvSpPr txBox="1">
            <a:spLocks/>
          </p:cNvSpPr>
          <p:nvPr/>
        </p:nvSpPr>
        <p:spPr>
          <a:xfrm>
            <a:off x="991593" y="305652"/>
            <a:ext cx="7623556" cy="479394"/>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EC" sz="2400" b="1" dirty="0">
                <a:solidFill>
                  <a:srgbClr val="223F86"/>
                </a:solidFill>
                <a:latin typeface="Montserrat ExtraBold" pitchFamily="2" charset="77"/>
                <a:ea typeface="HGSMinchoE" panose="02020900000000000000" pitchFamily="18" charset="-128"/>
              </a:rPr>
              <a:t>Clasificación de Gasto al 30 de septiembre </a:t>
            </a:r>
          </a:p>
        </p:txBody>
      </p:sp>
      <p:graphicFrame>
        <p:nvGraphicFramePr>
          <p:cNvPr id="10" name="Tabla 9">
            <a:extLst>
              <a:ext uri="{FF2B5EF4-FFF2-40B4-BE49-F238E27FC236}">
                <a16:creationId xmlns:a16="http://schemas.microsoft.com/office/drawing/2014/main" id="{34CA3C7A-4707-1615-F6B2-870FBA75E7AB}"/>
              </a:ext>
            </a:extLst>
          </p:cNvPr>
          <p:cNvGraphicFramePr>
            <a:graphicFrameLocks noGrp="1"/>
          </p:cNvGraphicFramePr>
          <p:nvPr>
            <p:extLst>
              <p:ext uri="{D42A27DB-BD31-4B8C-83A1-F6EECF244321}">
                <p14:modId xmlns:p14="http://schemas.microsoft.com/office/powerpoint/2010/main" val="1478326011"/>
              </p:ext>
            </p:extLst>
          </p:nvPr>
        </p:nvGraphicFramePr>
        <p:xfrm>
          <a:off x="1116984" y="862727"/>
          <a:ext cx="9571728" cy="2727643"/>
        </p:xfrm>
        <a:graphic>
          <a:graphicData uri="http://schemas.openxmlformats.org/drawingml/2006/table">
            <a:tbl>
              <a:tblPr/>
              <a:tblGrid>
                <a:gridCol w="1196466">
                  <a:extLst>
                    <a:ext uri="{9D8B030D-6E8A-4147-A177-3AD203B41FA5}">
                      <a16:colId xmlns:a16="http://schemas.microsoft.com/office/drawing/2014/main" val="1199669092"/>
                    </a:ext>
                  </a:extLst>
                </a:gridCol>
                <a:gridCol w="1196466">
                  <a:extLst>
                    <a:ext uri="{9D8B030D-6E8A-4147-A177-3AD203B41FA5}">
                      <a16:colId xmlns:a16="http://schemas.microsoft.com/office/drawing/2014/main" val="1820587852"/>
                    </a:ext>
                  </a:extLst>
                </a:gridCol>
                <a:gridCol w="1196466">
                  <a:extLst>
                    <a:ext uri="{9D8B030D-6E8A-4147-A177-3AD203B41FA5}">
                      <a16:colId xmlns:a16="http://schemas.microsoft.com/office/drawing/2014/main" val="997561219"/>
                    </a:ext>
                  </a:extLst>
                </a:gridCol>
                <a:gridCol w="1196466">
                  <a:extLst>
                    <a:ext uri="{9D8B030D-6E8A-4147-A177-3AD203B41FA5}">
                      <a16:colId xmlns:a16="http://schemas.microsoft.com/office/drawing/2014/main" val="3943517582"/>
                    </a:ext>
                  </a:extLst>
                </a:gridCol>
                <a:gridCol w="1196466">
                  <a:extLst>
                    <a:ext uri="{9D8B030D-6E8A-4147-A177-3AD203B41FA5}">
                      <a16:colId xmlns:a16="http://schemas.microsoft.com/office/drawing/2014/main" val="2405182390"/>
                    </a:ext>
                  </a:extLst>
                </a:gridCol>
                <a:gridCol w="1196466">
                  <a:extLst>
                    <a:ext uri="{9D8B030D-6E8A-4147-A177-3AD203B41FA5}">
                      <a16:colId xmlns:a16="http://schemas.microsoft.com/office/drawing/2014/main" val="2707590944"/>
                    </a:ext>
                  </a:extLst>
                </a:gridCol>
                <a:gridCol w="1196466">
                  <a:extLst>
                    <a:ext uri="{9D8B030D-6E8A-4147-A177-3AD203B41FA5}">
                      <a16:colId xmlns:a16="http://schemas.microsoft.com/office/drawing/2014/main" val="1961062127"/>
                    </a:ext>
                  </a:extLst>
                </a:gridCol>
                <a:gridCol w="1196466">
                  <a:extLst>
                    <a:ext uri="{9D8B030D-6E8A-4147-A177-3AD203B41FA5}">
                      <a16:colId xmlns:a16="http://schemas.microsoft.com/office/drawing/2014/main" val="4128017834"/>
                    </a:ext>
                  </a:extLst>
                </a:gridCol>
              </a:tblGrid>
              <a:tr h="292537">
                <a:tc>
                  <a:txBody>
                    <a:bodyPr/>
                    <a:lstStyle/>
                    <a:p>
                      <a:pPr algn="l" fontAlgn="t"/>
                      <a:endParaRPr lang="es-EC" sz="2000" b="0" i="0" u="none" strike="noStrike">
                        <a:solidFill>
                          <a:srgbClr val="000000"/>
                        </a:solidFill>
                        <a:effectLst/>
                        <a:latin typeface="Calibri" panose="020F0502020204030204" pitchFamily="34" charset="0"/>
                      </a:endParaRPr>
                    </a:p>
                  </a:txBody>
                  <a:tcPr marL="7620" marR="7620" marT="7620" marB="0">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gridSpan="3">
                  <a:txBody>
                    <a:bodyPr/>
                    <a:lstStyle/>
                    <a:p>
                      <a:pPr algn="ctr" fontAlgn="ctr"/>
                      <a:r>
                        <a:rPr lang="es-EC" sz="1050" b="1" i="0" u="none" strike="noStrike">
                          <a:solidFill>
                            <a:srgbClr val="000000"/>
                          </a:solidFill>
                          <a:effectLst/>
                          <a:latin typeface="Microsoft Sans Serif" panose="020B0604020202020204" pitchFamily="34" charset="0"/>
                        </a:rPr>
                        <a:t>CODIFICADO AL 30 DE SEPTIEMBRE DE 2023</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DD7EE"/>
                    </a:solidFill>
                  </a:tcPr>
                </a:tc>
                <a:tc hMerge="1">
                  <a:txBody>
                    <a:bodyPr/>
                    <a:lstStyle/>
                    <a:p>
                      <a:endParaRPr lang="es-EC"/>
                    </a:p>
                  </a:txBody>
                  <a:tcPr/>
                </a:tc>
                <a:tc hMerge="1">
                  <a:txBody>
                    <a:bodyPr/>
                    <a:lstStyle/>
                    <a:p>
                      <a:endParaRPr lang="es-EC"/>
                    </a:p>
                  </a:txBody>
                  <a:tcPr/>
                </a:tc>
                <a:tc gridSpan="3">
                  <a:txBody>
                    <a:bodyPr/>
                    <a:lstStyle/>
                    <a:p>
                      <a:pPr algn="ctr" fontAlgn="ctr"/>
                      <a:r>
                        <a:rPr lang="es-EC" sz="1050" b="1" i="0" u="none" strike="noStrike" dirty="0">
                          <a:solidFill>
                            <a:srgbClr val="000000"/>
                          </a:solidFill>
                          <a:effectLst/>
                          <a:latin typeface="Microsoft Sans Serif" panose="020B0604020202020204" pitchFamily="34" charset="0"/>
                        </a:rPr>
                        <a:t>CODIFICADO ACTUAL</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8CBAD"/>
                    </a:solidFill>
                  </a:tcPr>
                </a:tc>
                <a:tc hMerge="1">
                  <a:txBody>
                    <a:bodyPr/>
                    <a:lstStyle/>
                    <a:p>
                      <a:endParaRPr lang="es-EC"/>
                    </a:p>
                  </a:txBody>
                  <a:tcPr/>
                </a:tc>
                <a:tc hMerge="1">
                  <a:txBody>
                    <a:bodyPr/>
                    <a:lstStyle/>
                    <a:p>
                      <a:endParaRPr lang="es-EC"/>
                    </a:p>
                  </a:txBody>
                  <a:tcPr/>
                </a:tc>
                <a:tc>
                  <a:txBody>
                    <a:bodyPr/>
                    <a:lstStyle/>
                    <a:p>
                      <a:pPr algn="l" fontAlgn="t"/>
                      <a:endParaRPr lang="es-EC" sz="2000" b="0" i="0" u="none" strike="noStrike">
                        <a:solidFill>
                          <a:srgbClr val="000000"/>
                        </a:solidFill>
                        <a:effectLst/>
                        <a:latin typeface="Calibri" panose="020F0502020204030204" pitchFamily="34" charset="0"/>
                      </a:endParaRPr>
                    </a:p>
                  </a:txBody>
                  <a:tcPr marL="7620" marR="7620" marT="7620" marB="0">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46894672"/>
                  </a:ext>
                </a:extLst>
              </a:tr>
              <a:tr h="165975">
                <a:tc>
                  <a:txBody>
                    <a:bodyPr/>
                    <a:lstStyle/>
                    <a:p>
                      <a:pPr algn="ctr" fontAlgn="ctr"/>
                      <a:r>
                        <a:rPr lang="es-EC" sz="1050" b="1" i="0" u="none" strike="noStrike">
                          <a:solidFill>
                            <a:srgbClr val="FFFFFF"/>
                          </a:solidFill>
                          <a:effectLst/>
                          <a:latin typeface="Microsoft Sans Serif" panose="020B0604020202020204" pitchFamily="34" charset="0"/>
                        </a:rPr>
                        <a:t>GRUPO DE</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203764"/>
                    </a:solidFill>
                  </a:tcPr>
                </a:tc>
                <a:tc>
                  <a:txBody>
                    <a:bodyPr/>
                    <a:lstStyle/>
                    <a:p>
                      <a:pPr algn="ctr" fontAlgn="ctr"/>
                      <a:r>
                        <a:rPr lang="es-EC" sz="1050" b="1" i="0" u="none" strike="noStrike">
                          <a:solidFill>
                            <a:srgbClr val="FFFFFF"/>
                          </a:solidFill>
                          <a:effectLst/>
                          <a:latin typeface="Microsoft Sans Serif" panose="020B0604020202020204" pitchFamily="34" charset="0"/>
                        </a:rPr>
                        <a:t>RECURSO</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203764"/>
                    </a:solidFill>
                  </a:tcPr>
                </a:tc>
                <a:tc>
                  <a:txBody>
                    <a:bodyPr/>
                    <a:lstStyle/>
                    <a:p>
                      <a:pPr algn="ctr" fontAlgn="ctr"/>
                      <a:r>
                        <a:rPr lang="es-EC" sz="1050" b="1" i="0" u="none" strike="noStrike">
                          <a:solidFill>
                            <a:srgbClr val="FFFFFF"/>
                          </a:solidFill>
                          <a:effectLst/>
                          <a:latin typeface="Microsoft Sans Serif" panose="020B0604020202020204" pitchFamily="34" charset="0"/>
                        </a:rPr>
                        <a:t>RECURSOS</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203764"/>
                    </a:solidFill>
                  </a:tcPr>
                </a:tc>
                <a:tc>
                  <a:txBody>
                    <a:bodyPr/>
                    <a:lstStyle/>
                    <a:p>
                      <a:pPr algn="ctr" fontAlgn="ctr"/>
                      <a:r>
                        <a:rPr lang="es-EC" sz="1050" b="1" i="0" u="none" strike="noStrike">
                          <a:solidFill>
                            <a:srgbClr val="FFFFFF"/>
                          </a:solidFill>
                          <a:effectLst/>
                          <a:latin typeface="Microsoft Sans Serif" panose="020B0604020202020204" pitchFamily="34" charset="0"/>
                        </a:rPr>
                        <a:t>TOTAL</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203764"/>
                    </a:solidFill>
                  </a:tcPr>
                </a:tc>
                <a:tc>
                  <a:txBody>
                    <a:bodyPr/>
                    <a:lstStyle/>
                    <a:p>
                      <a:pPr algn="ctr" fontAlgn="ctr"/>
                      <a:r>
                        <a:rPr lang="es-EC" sz="1050" b="1" i="0" u="none" strike="noStrike">
                          <a:solidFill>
                            <a:srgbClr val="FFFFFF"/>
                          </a:solidFill>
                          <a:effectLst/>
                          <a:latin typeface="Microsoft Sans Serif" panose="020B0604020202020204" pitchFamily="34" charset="0"/>
                        </a:rPr>
                        <a:t>RECURSO</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203764"/>
                    </a:solidFill>
                  </a:tcPr>
                </a:tc>
                <a:tc>
                  <a:txBody>
                    <a:bodyPr/>
                    <a:lstStyle/>
                    <a:p>
                      <a:pPr algn="ctr" fontAlgn="ctr"/>
                      <a:r>
                        <a:rPr lang="es-EC" sz="1050" b="1" i="0" u="none" strike="noStrike">
                          <a:solidFill>
                            <a:srgbClr val="FFFFFF"/>
                          </a:solidFill>
                          <a:effectLst/>
                          <a:latin typeface="Microsoft Sans Serif" panose="020B0604020202020204" pitchFamily="34" charset="0"/>
                        </a:rPr>
                        <a:t>RECURSOS</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203764"/>
                    </a:solidFill>
                  </a:tcPr>
                </a:tc>
                <a:tc>
                  <a:txBody>
                    <a:bodyPr/>
                    <a:lstStyle/>
                    <a:p>
                      <a:pPr algn="ctr" fontAlgn="ctr"/>
                      <a:r>
                        <a:rPr lang="es-EC" sz="1050" b="1" i="0" u="none" strike="noStrike">
                          <a:solidFill>
                            <a:srgbClr val="FFFFFF"/>
                          </a:solidFill>
                          <a:effectLst/>
                          <a:latin typeface="Microsoft Sans Serif" panose="020B0604020202020204" pitchFamily="34" charset="0"/>
                        </a:rPr>
                        <a:t>TOTAL</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203764"/>
                    </a:solidFill>
                  </a:tcPr>
                </a:tc>
                <a:tc rowSpan="2">
                  <a:txBody>
                    <a:bodyPr/>
                    <a:lstStyle/>
                    <a:p>
                      <a:pPr algn="ctr" fontAlgn="ctr"/>
                      <a:r>
                        <a:rPr lang="es-EC" sz="1050" b="1" i="0" u="none" strike="noStrike">
                          <a:solidFill>
                            <a:srgbClr val="FFFFFF"/>
                          </a:solidFill>
                          <a:effectLst/>
                          <a:latin typeface="Microsoft Sans Serif" panose="020B0604020202020204" pitchFamily="34" charset="0"/>
                        </a:rPr>
                        <a:t>VARIACIÓN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203764"/>
                    </a:solidFill>
                  </a:tcPr>
                </a:tc>
                <a:extLst>
                  <a:ext uri="{0D108BD9-81ED-4DB2-BD59-A6C34878D82A}">
                    <a16:rowId xmlns:a16="http://schemas.microsoft.com/office/drawing/2014/main" val="2714174060"/>
                  </a:ext>
                </a:extLst>
              </a:tr>
              <a:tr h="172891">
                <a:tc>
                  <a:txBody>
                    <a:bodyPr/>
                    <a:lstStyle/>
                    <a:p>
                      <a:pPr algn="ctr" fontAlgn="ctr"/>
                      <a:r>
                        <a:rPr lang="es-EC" sz="1050" b="1" i="0" u="none" strike="noStrike">
                          <a:solidFill>
                            <a:srgbClr val="FFFFFF"/>
                          </a:solidFill>
                          <a:effectLst/>
                          <a:latin typeface="Microsoft Sans Serif" panose="020B0604020202020204" pitchFamily="34" charset="0"/>
                        </a:rPr>
                        <a:t>GASTO</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203764"/>
                    </a:solidFill>
                  </a:tcPr>
                </a:tc>
                <a:tc>
                  <a:txBody>
                    <a:bodyPr/>
                    <a:lstStyle/>
                    <a:p>
                      <a:pPr algn="ctr" fontAlgn="ctr"/>
                      <a:r>
                        <a:rPr lang="es-EC" sz="1050" b="1" i="0" u="none" strike="noStrike">
                          <a:solidFill>
                            <a:srgbClr val="FFFFFF"/>
                          </a:solidFill>
                          <a:effectLst/>
                          <a:latin typeface="Microsoft Sans Serif" panose="020B0604020202020204" pitchFamily="34" charset="0"/>
                        </a:rPr>
                        <a:t>MUNICIPAL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203764"/>
                    </a:solidFill>
                  </a:tcPr>
                </a:tc>
                <a:tc>
                  <a:txBody>
                    <a:bodyPr/>
                    <a:lstStyle/>
                    <a:p>
                      <a:pPr algn="ctr" fontAlgn="ctr"/>
                      <a:r>
                        <a:rPr lang="es-EC" sz="1050" b="1" i="0" u="none" strike="noStrike">
                          <a:solidFill>
                            <a:srgbClr val="FFFFFF"/>
                          </a:solidFill>
                          <a:effectLst/>
                          <a:latin typeface="Microsoft Sans Serif" panose="020B0604020202020204" pitchFamily="34" charset="0"/>
                        </a:rPr>
                        <a:t>PROPIOS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203764"/>
                    </a:solidFill>
                  </a:tcPr>
                </a:tc>
                <a:tc>
                  <a:txBody>
                    <a:bodyPr/>
                    <a:lstStyle/>
                    <a:p>
                      <a:pPr algn="ctr" fontAlgn="ctr"/>
                      <a:r>
                        <a:rPr lang="es-EC" sz="1050" b="1" i="0" u="none" strike="noStrike">
                          <a:solidFill>
                            <a:srgbClr val="FFFFFF"/>
                          </a:solidFill>
                          <a:effectLst/>
                          <a:latin typeface="Microsoft Sans Serif" panose="020B0604020202020204" pitchFamily="34" charset="0"/>
                        </a:rPr>
                        <a:t>GENERAL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203764"/>
                    </a:solidFill>
                  </a:tcPr>
                </a:tc>
                <a:tc>
                  <a:txBody>
                    <a:bodyPr/>
                    <a:lstStyle/>
                    <a:p>
                      <a:pPr algn="ctr" fontAlgn="ctr"/>
                      <a:r>
                        <a:rPr lang="es-EC" sz="1050" b="1" i="0" u="none" strike="noStrike">
                          <a:solidFill>
                            <a:srgbClr val="FFFFFF"/>
                          </a:solidFill>
                          <a:effectLst/>
                          <a:latin typeface="Microsoft Sans Serif" panose="020B0604020202020204" pitchFamily="34" charset="0"/>
                        </a:rPr>
                        <a:t>MUNICIPAL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203764"/>
                    </a:solidFill>
                  </a:tcPr>
                </a:tc>
                <a:tc>
                  <a:txBody>
                    <a:bodyPr/>
                    <a:lstStyle/>
                    <a:p>
                      <a:pPr algn="ctr" fontAlgn="ctr"/>
                      <a:r>
                        <a:rPr lang="es-EC" sz="1050" b="1" i="0" u="none" strike="noStrike">
                          <a:solidFill>
                            <a:srgbClr val="FFFFFF"/>
                          </a:solidFill>
                          <a:effectLst/>
                          <a:latin typeface="Microsoft Sans Serif" panose="020B0604020202020204" pitchFamily="34" charset="0"/>
                        </a:rPr>
                        <a:t>PROPIOS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203764"/>
                    </a:solidFill>
                  </a:tcPr>
                </a:tc>
                <a:tc>
                  <a:txBody>
                    <a:bodyPr/>
                    <a:lstStyle/>
                    <a:p>
                      <a:pPr algn="ctr" fontAlgn="ctr"/>
                      <a:r>
                        <a:rPr lang="es-EC" sz="1050" b="1" i="0" u="none" strike="noStrike">
                          <a:solidFill>
                            <a:srgbClr val="FFFFFF"/>
                          </a:solidFill>
                          <a:effectLst/>
                          <a:latin typeface="Microsoft Sans Serif" panose="020B0604020202020204" pitchFamily="34" charset="0"/>
                        </a:rPr>
                        <a:t>GENERAL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203764"/>
                    </a:solidFill>
                  </a:tcPr>
                </a:tc>
                <a:tc vMerge="1">
                  <a:txBody>
                    <a:bodyPr/>
                    <a:lstStyle/>
                    <a:p>
                      <a:endParaRPr lang="es-EC"/>
                    </a:p>
                  </a:txBody>
                  <a:tcPr/>
                </a:tc>
                <a:extLst>
                  <a:ext uri="{0D108BD9-81ED-4DB2-BD59-A6C34878D82A}">
                    <a16:rowId xmlns:a16="http://schemas.microsoft.com/office/drawing/2014/main" val="48450160"/>
                  </a:ext>
                </a:extLst>
              </a:tr>
              <a:tr h="172891">
                <a:tc>
                  <a:txBody>
                    <a:bodyPr/>
                    <a:lstStyle/>
                    <a:p>
                      <a:pPr algn="ctr" fontAlgn="ctr"/>
                      <a:r>
                        <a:rPr lang="es-EC" sz="1050" b="0" i="0" u="none" strike="noStrike">
                          <a:solidFill>
                            <a:srgbClr val="000000"/>
                          </a:solidFill>
                          <a:effectLst/>
                          <a:latin typeface="Microsoft Sans Serif" panose="020B0604020202020204" pitchFamily="34" charset="0"/>
                        </a:rPr>
                        <a:t>51</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l" fontAlgn="ctr"/>
                      <a:r>
                        <a:rPr lang="es-EC" sz="1050" b="0" i="0" u="none" strike="noStrike">
                          <a:solidFill>
                            <a:srgbClr val="000000"/>
                          </a:solidFill>
                          <a:effectLst/>
                          <a:latin typeface="Microsoft Sans Serif" panose="020B0604020202020204" pitchFamily="34" charset="0"/>
                        </a:rPr>
                        <a:t> $                      -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l" fontAlgn="ctr"/>
                      <a:r>
                        <a:rPr lang="es-EC" sz="1050" b="0" i="0" u="none" strike="noStrike">
                          <a:solidFill>
                            <a:srgbClr val="000000"/>
                          </a:solidFill>
                          <a:effectLst/>
                          <a:latin typeface="Microsoft Sans Serif" panose="020B0604020202020204" pitchFamily="34" charset="0"/>
                        </a:rPr>
                        <a:t> $                      -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l" fontAlgn="ctr"/>
                      <a:r>
                        <a:rPr lang="es-EC" sz="1050" b="0" i="0" u="none" strike="noStrike">
                          <a:solidFill>
                            <a:srgbClr val="000000"/>
                          </a:solidFill>
                          <a:effectLst/>
                          <a:latin typeface="Microsoft Sans Serif" panose="020B0604020202020204" pitchFamily="34" charset="0"/>
                        </a:rPr>
                        <a:t> $                      -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l" fontAlgn="ctr"/>
                      <a:r>
                        <a:rPr lang="es-EC" sz="1050" b="0" i="0" u="none" strike="noStrike">
                          <a:solidFill>
                            <a:srgbClr val="000000"/>
                          </a:solidFill>
                          <a:effectLst/>
                          <a:latin typeface="Microsoft Sans Serif" panose="020B0604020202020204" pitchFamily="34" charset="0"/>
                        </a:rPr>
                        <a:t> $                      -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l" fontAlgn="ctr"/>
                      <a:r>
                        <a:rPr lang="es-EC" sz="1050" b="0" i="0" u="none" strike="noStrike">
                          <a:solidFill>
                            <a:srgbClr val="000000"/>
                          </a:solidFill>
                          <a:effectLst/>
                          <a:latin typeface="Microsoft Sans Serif" panose="020B0604020202020204" pitchFamily="34" charset="0"/>
                        </a:rPr>
                        <a:t> $                      -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l" fontAlgn="ctr"/>
                      <a:r>
                        <a:rPr lang="es-EC" sz="1050" b="0" i="0" u="none" strike="noStrike">
                          <a:solidFill>
                            <a:srgbClr val="000000"/>
                          </a:solidFill>
                          <a:effectLst/>
                          <a:latin typeface="Microsoft Sans Serif" panose="020B0604020202020204" pitchFamily="34" charset="0"/>
                        </a:rPr>
                        <a:t> $                      -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s-EC" sz="1050" b="0" i="0" u="none" strike="noStrike">
                          <a:solidFill>
                            <a:srgbClr val="000000"/>
                          </a:solidFill>
                          <a:effectLst/>
                          <a:latin typeface="Microsoft Sans Serif" panose="020B0604020202020204" pitchFamily="34" charset="0"/>
                        </a:rPr>
                        <a:t>0,00%</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102943315"/>
                  </a:ext>
                </a:extLst>
              </a:tr>
              <a:tr h="172891">
                <a:tc>
                  <a:txBody>
                    <a:bodyPr/>
                    <a:lstStyle/>
                    <a:p>
                      <a:pPr algn="ctr" fontAlgn="ctr"/>
                      <a:r>
                        <a:rPr lang="es-EC" sz="1050" b="0" i="0" u="none" strike="noStrike">
                          <a:solidFill>
                            <a:srgbClr val="000000"/>
                          </a:solidFill>
                          <a:effectLst/>
                          <a:latin typeface="Microsoft Sans Serif" panose="020B0604020202020204" pitchFamily="34" charset="0"/>
                        </a:rPr>
                        <a:t>53</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EBF7"/>
                    </a:solidFill>
                  </a:tcPr>
                </a:tc>
                <a:tc>
                  <a:txBody>
                    <a:bodyPr/>
                    <a:lstStyle/>
                    <a:p>
                      <a:pPr algn="l" fontAlgn="ctr"/>
                      <a:r>
                        <a:rPr lang="es-EC" sz="1050" b="0" i="0" u="none" strike="noStrike">
                          <a:solidFill>
                            <a:srgbClr val="000000"/>
                          </a:solidFill>
                          <a:effectLst/>
                          <a:latin typeface="Microsoft Sans Serif" panose="020B0604020202020204" pitchFamily="34" charset="0"/>
                        </a:rPr>
                        <a:t> $                      -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EBF7"/>
                    </a:solidFill>
                  </a:tcPr>
                </a:tc>
                <a:tc>
                  <a:txBody>
                    <a:bodyPr/>
                    <a:lstStyle/>
                    <a:p>
                      <a:pPr algn="l" fontAlgn="ctr"/>
                      <a:r>
                        <a:rPr lang="es-EC" sz="1050" b="0" i="0" u="none" strike="noStrike">
                          <a:solidFill>
                            <a:srgbClr val="000000"/>
                          </a:solidFill>
                          <a:effectLst/>
                          <a:latin typeface="Microsoft Sans Serif" panose="020B0604020202020204" pitchFamily="34" charset="0"/>
                        </a:rPr>
                        <a:t> $                      -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EBF7"/>
                    </a:solidFill>
                  </a:tcPr>
                </a:tc>
                <a:tc>
                  <a:txBody>
                    <a:bodyPr/>
                    <a:lstStyle/>
                    <a:p>
                      <a:pPr algn="l" fontAlgn="ctr"/>
                      <a:r>
                        <a:rPr lang="es-EC" sz="1050" b="0" i="0" u="none" strike="noStrike">
                          <a:solidFill>
                            <a:srgbClr val="000000"/>
                          </a:solidFill>
                          <a:effectLst/>
                          <a:latin typeface="Microsoft Sans Serif" panose="020B0604020202020204" pitchFamily="34" charset="0"/>
                        </a:rPr>
                        <a:t> $                      -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EBF7"/>
                    </a:solidFill>
                  </a:tcPr>
                </a:tc>
                <a:tc>
                  <a:txBody>
                    <a:bodyPr/>
                    <a:lstStyle/>
                    <a:p>
                      <a:pPr algn="l" fontAlgn="ctr"/>
                      <a:r>
                        <a:rPr lang="es-EC" sz="1050" b="0" i="0" u="none" strike="noStrike">
                          <a:solidFill>
                            <a:srgbClr val="000000"/>
                          </a:solidFill>
                          <a:effectLst/>
                          <a:latin typeface="Microsoft Sans Serif" panose="020B0604020202020204" pitchFamily="34" charset="0"/>
                        </a:rPr>
                        <a:t> $                      -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EBF7"/>
                    </a:solidFill>
                  </a:tcPr>
                </a:tc>
                <a:tc>
                  <a:txBody>
                    <a:bodyPr/>
                    <a:lstStyle/>
                    <a:p>
                      <a:pPr algn="r" fontAlgn="ctr"/>
                      <a:r>
                        <a:rPr lang="es-EC" sz="1050" b="0" i="0" u="none" strike="noStrike">
                          <a:solidFill>
                            <a:srgbClr val="000000"/>
                          </a:solidFill>
                          <a:effectLst/>
                          <a:latin typeface="Microsoft Sans Serif" panose="020B0604020202020204" pitchFamily="34" charset="0"/>
                        </a:rPr>
                        <a:t>$80.508,84</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EBF7"/>
                    </a:solidFill>
                  </a:tcPr>
                </a:tc>
                <a:tc>
                  <a:txBody>
                    <a:bodyPr/>
                    <a:lstStyle/>
                    <a:p>
                      <a:pPr algn="r" fontAlgn="ctr"/>
                      <a:r>
                        <a:rPr lang="es-EC" sz="1050" b="0" i="0" u="none" strike="noStrike">
                          <a:solidFill>
                            <a:srgbClr val="000000"/>
                          </a:solidFill>
                          <a:effectLst/>
                          <a:latin typeface="Microsoft Sans Serif" panose="020B0604020202020204" pitchFamily="34" charset="0"/>
                        </a:rPr>
                        <a:t>$80.508,84</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EBF7"/>
                    </a:solidFill>
                  </a:tcPr>
                </a:tc>
                <a:tc>
                  <a:txBody>
                    <a:bodyPr/>
                    <a:lstStyle/>
                    <a:p>
                      <a:pPr algn="ctr" fontAlgn="ctr"/>
                      <a:r>
                        <a:rPr lang="es-EC" sz="1050" b="0" i="0" u="none" strike="noStrike">
                          <a:solidFill>
                            <a:srgbClr val="000000"/>
                          </a:solidFill>
                          <a:effectLst/>
                          <a:latin typeface="Microsoft Sans Serif" panose="020B0604020202020204" pitchFamily="34" charset="0"/>
                        </a:rPr>
                        <a:t>0,00%</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EBF7"/>
                    </a:solidFill>
                  </a:tcPr>
                </a:tc>
                <a:extLst>
                  <a:ext uri="{0D108BD9-81ED-4DB2-BD59-A6C34878D82A}">
                    <a16:rowId xmlns:a16="http://schemas.microsoft.com/office/drawing/2014/main" val="1407915796"/>
                  </a:ext>
                </a:extLst>
              </a:tr>
              <a:tr h="172891">
                <a:tc>
                  <a:txBody>
                    <a:bodyPr/>
                    <a:lstStyle/>
                    <a:p>
                      <a:pPr algn="ctr" fontAlgn="ctr"/>
                      <a:r>
                        <a:rPr lang="es-EC" sz="1050" b="0" i="0" u="none" strike="noStrike">
                          <a:solidFill>
                            <a:srgbClr val="000000"/>
                          </a:solidFill>
                          <a:effectLst/>
                          <a:latin typeface="Microsoft Sans Serif" panose="020B0604020202020204" pitchFamily="34" charset="0"/>
                        </a:rPr>
                        <a:t>84</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l" fontAlgn="ctr"/>
                      <a:r>
                        <a:rPr lang="es-EC" sz="1050" b="0" i="0" u="none" strike="noStrike">
                          <a:solidFill>
                            <a:srgbClr val="000000"/>
                          </a:solidFill>
                          <a:effectLst/>
                          <a:latin typeface="Microsoft Sans Serif" panose="020B0604020202020204" pitchFamily="34" charset="0"/>
                        </a:rPr>
                        <a:t>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l" fontAlgn="ctr"/>
                      <a:r>
                        <a:rPr lang="es-EC" sz="1050" b="0" i="0" u="none" strike="noStrike">
                          <a:solidFill>
                            <a:srgbClr val="000000"/>
                          </a:solidFill>
                          <a:effectLst/>
                          <a:latin typeface="Microsoft Sans Serif" panose="020B0604020202020204" pitchFamily="34" charset="0"/>
                        </a:rPr>
                        <a:t>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l" fontAlgn="ctr"/>
                      <a:r>
                        <a:rPr lang="es-EC" sz="1050" b="0" i="0" u="none" strike="noStrike">
                          <a:solidFill>
                            <a:srgbClr val="000000"/>
                          </a:solidFill>
                          <a:effectLst/>
                          <a:latin typeface="Microsoft Sans Serif" panose="020B0604020202020204" pitchFamily="34" charset="0"/>
                        </a:rPr>
                        <a:t>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l" fontAlgn="ctr"/>
                      <a:r>
                        <a:rPr lang="es-EC" sz="1050" b="0" i="0" u="none" strike="noStrike">
                          <a:solidFill>
                            <a:srgbClr val="000000"/>
                          </a:solidFill>
                          <a:effectLst/>
                          <a:latin typeface="Microsoft Sans Serif" panose="020B0604020202020204" pitchFamily="34" charset="0"/>
                        </a:rPr>
                        <a:t> $                      -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fontAlgn="ctr"/>
                      <a:r>
                        <a:rPr lang="es-EC" sz="1050" b="0" i="0" u="none" strike="noStrike">
                          <a:solidFill>
                            <a:srgbClr val="000000"/>
                          </a:solidFill>
                          <a:effectLst/>
                          <a:latin typeface="Microsoft Sans Serif" panose="020B0604020202020204" pitchFamily="34" charset="0"/>
                        </a:rPr>
                        <a:t>$686,00</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fontAlgn="ctr"/>
                      <a:r>
                        <a:rPr lang="es-EC" sz="1050" b="0" i="0" u="none" strike="noStrike">
                          <a:solidFill>
                            <a:srgbClr val="000000"/>
                          </a:solidFill>
                          <a:effectLst/>
                          <a:latin typeface="Microsoft Sans Serif" panose="020B0604020202020204" pitchFamily="34" charset="0"/>
                        </a:rPr>
                        <a:t>$686,00</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s-EC" sz="1050" b="0" i="0" u="none" strike="noStrike">
                          <a:solidFill>
                            <a:srgbClr val="000000"/>
                          </a:solidFill>
                          <a:effectLst/>
                          <a:latin typeface="Microsoft Sans Serif" panose="020B0604020202020204" pitchFamily="34" charset="0"/>
                        </a:rPr>
                        <a:t>0,00%</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636399682"/>
                  </a:ext>
                </a:extLst>
              </a:tr>
              <a:tr h="172891">
                <a:tc>
                  <a:txBody>
                    <a:bodyPr/>
                    <a:lstStyle/>
                    <a:p>
                      <a:pPr algn="ctr" fontAlgn="ctr"/>
                      <a:r>
                        <a:rPr lang="es-EC" sz="1050" b="0" i="0" u="none" strike="noStrike">
                          <a:solidFill>
                            <a:srgbClr val="000000"/>
                          </a:solidFill>
                          <a:effectLst/>
                          <a:latin typeface="Microsoft Sans Serif" panose="020B0604020202020204" pitchFamily="34" charset="0"/>
                        </a:rPr>
                        <a:t>61</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EBF7"/>
                    </a:solidFill>
                  </a:tcPr>
                </a:tc>
                <a:tc>
                  <a:txBody>
                    <a:bodyPr/>
                    <a:lstStyle/>
                    <a:p>
                      <a:pPr algn="r" fontAlgn="ctr"/>
                      <a:r>
                        <a:rPr lang="es-EC" sz="1050" b="0" i="0" u="none" strike="noStrike">
                          <a:solidFill>
                            <a:srgbClr val="000000"/>
                          </a:solidFill>
                          <a:effectLst/>
                          <a:latin typeface="Microsoft Sans Serif" panose="020B0604020202020204" pitchFamily="34" charset="0"/>
                        </a:rPr>
                        <a:t>$120.134,39</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EBF7"/>
                    </a:solidFill>
                  </a:tcPr>
                </a:tc>
                <a:tc>
                  <a:txBody>
                    <a:bodyPr/>
                    <a:lstStyle/>
                    <a:p>
                      <a:pPr algn="l" fontAlgn="ctr"/>
                      <a:r>
                        <a:rPr lang="es-EC" sz="1050" b="0" i="0" u="none" strike="noStrike">
                          <a:solidFill>
                            <a:srgbClr val="000000"/>
                          </a:solidFill>
                          <a:effectLst/>
                          <a:latin typeface="Microsoft Sans Serif" panose="020B0604020202020204" pitchFamily="34" charset="0"/>
                        </a:rPr>
                        <a:t> $                      -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EBF7"/>
                    </a:solidFill>
                  </a:tcPr>
                </a:tc>
                <a:tc>
                  <a:txBody>
                    <a:bodyPr/>
                    <a:lstStyle/>
                    <a:p>
                      <a:pPr algn="r" fontAlgn="ctr"/>
                      <a:r>
                        <a:rPr lang="es-EC" sz="1050" b="0" i="0" u="none" strike="noStrike">
                          <a:solidFill>
                            <a:srgbClr val="000000"/>
                          </a:solidFill>
                          <a:effectLst/>
                          <a:latin typeface="Microsoft Sans Serif" panose="020B0604020202020204" pitchFamily="34" charset="0"/>
                        </a:rPr>
                        <a:t>$120.134,39</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EBF7"/>
                    </a:solidFill>
                  </a:tcPr>
                </a:tc>
                <a:tc>
                  <a:txBody>
                    <a:bodyPr/>
                    <a:lstStyle/>
                    <a:p>
                      <a:pPr algn="r" fontAlgn="ctr"/>
                      <a:r>
                        <a:rPr lang="es-EC" sz="1050" b="0" i="0" u="none" strike="noStrike">
                          <a:solidFill>
                            <a:srgbClr val="000000"/>
                          </a:solidFill>
                          <a:effectLst/>
                          <a:latin typeface="Microsoft Sans Serif" panose="020B0604020202020204" pitchFamily="34" charset="0"/>
                        </a:rPr>
                        <a:t>$120.134,39</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EBF7"/>
                    </a:solidFill>
                  </a:tcPr>
                </a:tc>
                <a:tc>
                  <a:txBody>
                    <a:bodyPr/>
                    <a:lstStyle/>
                    <a:p>
                      <a:pPr algn="l" fontAlgn="ctr"/>
                      <a:r>
                        <a:rPr lang="es-EC" sz="1050" b="0" i="0" u="none" strike="noStrike">
                          <a:solidFill>
                            <a:srgbClr val="000000"/>
                          </a:solidFill>
                          <a:effectLst/>
                          <a:latin typeface="Microsoft Sans Serif" panose="020B0604020202020204" pitchFamily="34" charset="0"/>
                        </a:rPr>
                        <a:t> $                      -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EBF7"/>
                    </a:solidFill>
                  </a:tcPr>
                </a:tc>
                <a:tc>
                  <a:txBody>
                    <a:bodyPr/>
                    <a:lstStyle/>
                    <a:p>
                      <a:pPr algn="r" fontAlgn="ctr"/>
                      <a:r>
                        <a:rPr lang="es-EC" sz="1050" b="0" i="0" u="none" strike="noStrike">
                          <a:solidFill>
                            <a:srgbClr val="000000"/>
                          </a:solidFill>
                          <a:effectLst/>
                          <a:latin typeface="Microsoft Sans Serif" panose="020B0604020202020204" pitchFamily="34" charset="0"/>
                        </a:rPr>
                        <a:t>$120.134,39</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EBF7"/>
                    </a:solidFill>
                  </a:tcPr>
                </a:tc>
                <a:tc>
                  <a:txBody>
                    <a:bodyPr/>
                    <a:lstStyle/>
                    <a:p>
                      <a:pPr algn="ctr" fontAlgn="ctr"/>
                      <a:r>
                        <a:rPr lang="es-EC" sz="1050" b="0" i="0" u="none" strike="noStrike">
                          <a:solidFill>
                            <a:srgbClr val="000000"/>
                          </a:solidFill>
                          <a:effectLst/>
                          <a:latin typeface="Microsoft Sans Serif" panose="020B0604020202020204" pitchFamily="34" charset="0"/>
                        </a:rPr>
                        <a:t>0,00%</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EBF7"/>
                    </a:solidFill>
                  </a:tcPr>
                </a:tc>
                <a:extLst>
                  <a:ext uri="{0D108BD9-81ED-4DB2-BD59-A6C34878D82A}">
                    <a16:rowId xmlns:a16="http://schemas.microsoft.com/office/drawing/2014/main" val="282805770"/>
                  </a:ext>
                </a:extLst>
              </a:tr>
              <a:tr h="172891">
                <a:tc>
                  <a:txBody>
                    <a:bodyPr/>
                    <a:lstStyle/>
                    <a:p>
                      <a:pPr algn="ctr" fontAlgn="ctr"/>
                      <a:r>
                        <a:rPr lang="es-EC" sz="1050" b="0" i="0" u="none" strike="noStrike">
                          <a:solidFill>
                            <a:srgbClr val="000000"/>
                          </a:solidFill>
                          <a:effectLst/>
                          <a:latin typeface="Microsoft Sans Serif" panose="020B0604020202020204" pitchFamily="34" charset="0"/>
                        </a:rPr>
                        <a:t>63</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fontAlgn="ctr"/>
                      <a:r>
                        <a:rPr lang="es-EC" sz="1050" b="0" i="0" u="none" strike="noStrike">
                          <a:solidFill>
                            <a:srgbClr val="000000"/>
                          </a:solidFill>
                          <a:effectLst/>
                          <a:latin typeface="Microsoft Sans Serif" panose="020B0604020202020204" pitchFamily="34" charset="0"/>
                        </a:rPr>
                        <a:t>$40.000,00</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fontAlgn="ctr"/>
                      <a:r>
                        <a:rPr lang="es-EC" sz="1050" b="0" i="0" u="none" strike="noStrike">
                          <a:solidFill>
                            <a:srgbClr val="000000"/>
                          </a:solidFill>
                          <a:effectLst/>
                          <a:latin typeface="Microsoft Sans Serif" panose="020B0604020202020204" pitchFamily="34" charset="0"/>
                        </a:rPr>
                        <a:t>$52.624,78</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fontAlgn="ctr"/>
                      <a:r>
                        <a:rPr lang="es-EC" sz="1050" b="0" i="0" u="none" strike="noStrike">
                          <a:solidFill>
                            <a:srgbClr val="000000"/>
                          </a:solidFill>
                          <a:effectLst/>
                          <a:latin typeface="Microsoft Sans Serif" panose="020B0604020202020204" pitchFamily="34" charset="0"/>
                        </a:rPr>
                        <a:t>$92.624,78</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fontAlgn="ctr"/>
                      <a:r>
                        <a:rPr lang="es-EC" sz="1050" b="0" i="0" u="none" strike="noStrike">
                          <a:solidFill>
                            <a:srgbClr val="000000"/>
                          </a:solidFill>
                          <a:effectLst/>
                          <a:latin typeface="Microsoft Sans Serif" panose="020B0604020202020204" pitchFamily="34" charset="0"/>
                        </a:rPr>
                        <a:t>$40.000,00</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fontAlgn="ctr"/>
                      <a:r>
                        <a:rPr lang="es-EC" sz="1050" b="0" i="0" u="none" strike="noStrike">
                          <a:solidFill>
                            <a:srgbClr val="000000"/>
                          </a:solidFill>
                          <a:effectLst/>
                          <a:latin typeface="Microsoft Sans Serif" panose="020B0604020202020204" pitchFamily="34" charset="0"/>
                        </a:rPr>
                        <a:t>$52.624,78</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fontAlgn="ctr"/>
                      <a:r>
                        <a:rPr lang="es-EC" sz="1050" b="0" i="0" u="none" strike="noStrike">
                          <a:solidFill>
                            <a:srgbClr val="000000"/>
                          </a:solidFill>
                          <a:effectLst/>
                          <a:latin typeface="Microsoft Sans Serif" panose="020B0604020202020204" pitchFamily="34" charset="0"/>
                        </a:rPr>
                        <a:t>$92.624,78</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s-EC" sz="1050" b="0" i="0" u="none" strike="noStrike">
                          <a:solidFill>
                            <a:srgbClr val="000000"/>
                          </a:solidFill>
                          <a:effectLst/>
                          <a:latin typeface="Microsoft Sans Serif" panose="020B0604020202020204" pitchFamily="34" charset="0"/>
                        </a:rPr>
                        <a:t>0,00%</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620993425"/>
                  </a:ext>
                </a:extLst>
              </a:tr>
              <a:tr h="172891">
                <a:tc>
                  <a:txBody>
                    <a:bodyPr/>
                    <a:lstStyle/>
                    <a:p>
                      <a:pPr algn="ctr" fontAlgn="ctr"/>
                      <a:r>
                        <a:rPr lang="es-EC" sz="1050" b="0" i="0" u="none" strike="noStrike">
                          <a:solidFill>
                            <a:srgbClr val="000000"/>
                          </a:solidFill>
                          <a:effectLst/>
                          <a:latin typeface="Microsoft Sans Serif" panose="020B0604020202020204" pitchFamily="34" charset="0"/>
                        </a:rPr>
                        <a:t>67</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EBF7"/>
                    </a:solidFill>
                  </a:tcPr>
                </a:tc>
                <a:tc>
                  <a:txBody>
                    <a:bodyPr/>
                    <a:lstStyle/>
                    <a:p>
                      <a:pPr algn="l" fontAlgn="ctr"/>
                      <a:r>
                        <a:rPr lang="es-EC" sz="1050" b="0" i="0" u="none" strike="noStrike">
                          <a:solidFill>
                            <a:srgbClr val="000000"/>
                          </a:solidFill>
                          <a:effectLst/>
                          <a:latin typeface="Microsoft Sans Serif" panose="020B0604020202020204" pitchFamily="34" charset="0"/>
                        </a:rPr>
                        <a:t> $                      -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EBF7"/>
                    </a:solidFill>
                  </a:tcPr>
                </a:tc>
                <a:tc>
                  <a:txBody>
                    <a:bodyPr/>
                    <a:lstStyle/>
                    <a:p>
                      <a:pPr algn="r" fontAlgn="ctr"/>
                      <a:r>
                        <a:rPr lang="es-EC" sz="1050" b="0" i="0" u="none" strike="noStrike">
                          <a:solidFill>
                            <a:srgbClr val="000000"/>
                          </a:solidFill>
                          <a:effectLst/>
                          <a:latin typeface="Microsoft Sans Serif" panose="020B0604020202020204" pitchFamily="34" charset="0"/>
                        </a:rPr>
                        <a:t>$1.800,00</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EBF7"/>
                    </a:solidFill>
                  </a:tcPr>
                </a:tc>
                <a:tc>
                  <a:txBody>
                    <a:bodyPr/>
                    <a:lstStyle/>
                    <a:p>
                      <a:pPr algn="r" fontAlgn="ctr"/>
                      <a:r>
                        <a:rPr lang="es-EC" sz="1050" b="0" i="0" u="none" strike="noStrike">
                          <a:solidFill>
                            <a:srgbClr val="000000"/>
                          </a:solidFill>
                          <a:effectLst/>
                          <a:latin typeface="Microsoft Sans Serif" panose="020B0604020202020204" pitchFamily="34" charset="0"/>
                        </a:rPr>
                        <a:t>$1.800,00</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EBF7"/>
                    </a:solidFill>
                  </a:tcPr>
                </a:tc>
                <a:tc>
                  <a:txBody>
                    <a:bodyPr/>
                    <a:lstStyle/>
                    <a:p>
                      <a:pPr algn="l" fontAlgn="ctr"/>
                      <a:r>
                        <a:rPr lang="es-EC" sz="1050" b="0" i="0" u="none" strike="noStrike">
                          <a:solidFill>
                            <a:srgbClr val="000000"/>
                          </a:solidFill>
                          <a:effectLst/>
                          <a:latin typeface="Microsoft Sans Serif" panose="020B0604020202020204" pitchFamily="34" charset="0"/>
                        </a:rPr>
                        <a:t> $                      -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EBF7"/>
                    </a:solidFill>
                  </a:tcPr>
                </a:tc>
                <a:tc>
                  <a:txBody>
                    <a:bodyPr/>
                    <a:lstStyle/>
                    <a:p>
                      <a:pPr algn="r" fontAlgn="ctr"/>
                      <a:r>
                        <a:rPr lang="es-EC" sz="1050" b="0" i="0" u="none" strike="noStrike">
                          <a:solidFill>
                            <a:srgbClr val="000000"/>
                          </a:solidFill>
                          <a:effectLst/>
                          <a:latin typeface="Microsoft Sans Serif" panose="020B0604020202020204" pitchFamily="34" charset="0"/>
                        </a:rPr>
                        <a:t>$1.800,00</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EBF7"/>
                    </a:solidFill>
                  </a:tcPr>
                </a:tc>
                <a:tc>
                  <a:txBody>
                    <a:bodyPr/>
                    <a:lstStyle/>
                    <a:p>
                      <a:pPr algn="r" fontAlgn="ctr"/>
                      <a:r>
                        <a:rPr lang="es-EC" sz="1050" b="0" i="0" u="none" strike="noStrike">
                          <a:solidFill>
                            <a:srgbClr val="000000"/>
                          </a:solidFill>
                          <a:effectLst/>
                          <a:latin typeface="Microsoft Sans Serif" panose="020B0604020202020204" pitchFamily="34" charset="0"/>
                        </a:rPr>
                        <a:t>$1.800,00</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EBF7"/>
                    </a:solidFill>
                  </a:tcPr>
                </a:tc>
                <a:tc>
                  <a:txBody>
                    <a:bodyPr/>
                    <a:lstStyle/>
                    <a:p>
                      <a:pPr algn="ctr" fontAlgn="ctr"/>
                      <a:r>
                        <a:rPr lang="es-EC" sz="1050" b="0" i="0" u="none" strike="noStrike">
                          <a:solidFill>
                            <a:srgbClr val="000000"/>
                          </a:solidFill>
                          <a:effectLst/>
                          <a:latin typeface="Microsoft Sans Serif" panose="020B0604020202020204" pitchFamily="34" charset="0"/>
                        </a:rPr>
                        <a:t>0,00%</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EBF7"/>
                    </a:solidFill>
                  </a:tcPr>
                </a:tc>
                <a:extLst>
                  <a:ext uri="{0D108BD9-81ED-4DB2-BD59-A6C34878D82A}">
                    <a16:rowId xmlns:a16="http://schemas.microsoft.com/office/drawing/2014/main" val="2571237629"/>
                  </a:ext>
                </a:extLst>
              </a:tr>
              <a:tr h="172891">
                <a:tc>
                  <a:txBody>
                    <a:bodyPr/>
                    <a:lstStyle/>
                    <a:p>
                      <a:pPr algn="ctr" fontAlgn="ctr"/>
                      <a:r>
                        <a:rPr lang="es-EC" sz="1050" b="0" i="0" u="none" strike="noStrike">
                          <a:solidFill>
                            <a:srgbClr val="000000"/>
                          </a:solidFill>
                          <a:effectLst/>
                          <a:latin typeface="Microsoft Sans Serif" panose="020B0604020202020204" pitchFamily="34" charset="0"/>
                        </a:rPr>
                        <a:t>71</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fontAlgn="ctr"/>
                      <a:r>
                        <a:rPr lang="es-EC" sz="1050" b="0" i="0" u="none" strike="noStrike">
                          <a:solidFill>
                            <a:srgbClr val="000000"/>
                          </a:solidFill>
                          <a:effectLst/>
                          <a:latin typeface="Microsoft Sans Serif" panose="020B0604020202020204" pitchFamily="34" charset="0"/>
                        </a:rPr>
                        <a:t>$2.063.273,24</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l" fontAlgn="ctr"/>
                      <a:r>
                        <a:rPr lang="es-EC" sz="1050" b="0" i="0" u="none" strike="noStrike">
                          <a:solidFill>
                            <a:srgbClr val="000000"/>
                          </a:solidFill>
                          <a:effectLst/>
                          <a:latin typeface="Microsoft Sans Serif" panose="020B0604020202020204" pitchFamily="34" charset="0"/>
                        </a:rPr>
                        <a:t> $                      -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fontAlgn="ctr"/>
                      <a:r>
                        <a:rPr lang="es-EC" sz="1050" b="0" i="0" u="none" strike="noStrike">
                          <a:solidFill>
                            <a:srgbClr val="000000"/>
                          </a:solidFill>
                          <a:effectLst/>
                          <a:latin typeface="Microsoft Sans Serif" panose="020B0604020202020204" pitchFamily="34" charset="0"/>
                        </a:rPr>
                        <a:t>$2.063.273,24</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fontAlgn="ctr"/>
                      <a:r>
                        <a:rPr lang="es-EC" sz="1050" b="0" i="0" u="none" strike="noStrike">
                          <a:solidFill>
                            <a:srgbClr val="000000"/>
                          </a:solidFill>
                          <a:effectLst/>
                          <a:latin typeface="Microsoft Sans Serif" panose="020B0604020202020204" pitchFamily="34" charset="0"/>
                        </a:rPr>
                        <a:t>$2.063.273,24</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l" fontAlgn="ctr"/>
                      <a:r>
                        <a:rPr lang="es-EC" sz="1050" b="0" i="0" u="none" strike="noStrike">
                          <a:solidFill>
                            <a:srgbClr val="000000"/>
                          </a:solidFill>
                          <a:effectLst/>
                          <a:latin typeface="Microsoft Sans Serif" panose="020B0604020202020204" pitchFamily="34" charset="0"/>
                        </a:rPr>
                        <a:t> $                      -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fontAlgn="ctr"/>
                      <a:r>
                        <a:rPr lang="es-EC" sz="1050" b="0" i="0" u="none" strike="noStrike">
                          <a:solidFill>
                            <a:srgbClr val="000000"/>
                          </a:solidFill>
                          <a:effectLst/>
                          <a:latin typeface="Microsoft Sans Serif" panose="020B0604020202020204" pitchFamily="34" charset="0"/>
                        </a:rPr>
                        <a:t>$2.063.273,24</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s-EC" sz="1050" b="0" i="0" u="none" strike="noStrike">
                          <a:solidFill>
                            <a:srgbClr val="000000"/>
                          </a:solidFill>
                          <a:effectLst/>
                          <a:latin typeface="Microsoft Sans Serif" panose="020B0604020202020204" pitchFamily="34" charset="0"/>
                        </a:rPr>
                        <a:t>0,00%</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891729278"/>
                  </a:ext>
                </a:extLst>
              </a:tr>
              <a:tr h="172891">
                <a:tc>
                  <a:txBody>
                    <a:bodyPr/>
                    <a:lstStyle/>
                    <a:p>
                      <a:pPr algn="ctr" fontAlgn="ctr"/>
                      <a:r>
                        <a:rPr lang="es-EC" sz="1050" b="0" i="0" u="none" strike="noStrike">
                          <a:solidFill>
                            <a:srgbClr val="000000"/>
                          </a:solidFill>
                          <a:effectLst/>
                          <a:latin typeface="Microsoft Sans Serif" panose="020B0604020202020204" pitchFamily="34" charset="0"/>
                        </a:rPr>
                        <a:t>73</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EBF7"/>
                    </a:solidFill>
                  </a:tcPr>
                </a:tc>
                <a:tc>
                  <a:txBody>
                    <a:bodyPr/>
                    <a:lstStyle/>
                    <a:p>
                      <a:pPr algn="r" fontAlgn="ctr"/>
                      <a:r>
                        <a:rPr lang="es-EC" sz="1050" b="0" i="0" u="none" strike="noStrike">
                          <a:solidFill>
                            <a:srgbClr val="000000"/>
                          </a:solidFill>
                          <a:effectLst/>
                          <a:latin typeface="Microsoft Sans Serif" panose="020B0604020202020204" pitchFamily="34" charset="0"/>
                        </a:rPr>
                        <a:t>$1.208.388,89</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EBF7"/>
                    </a:solidFill>
                  </a:tcPr>
                </a:tc>
                <a:tc>
                  <a:txBody>
                    <a:bodyPr/>
                    <a:lstStyle/>
                    <a:p>
                      <a:pPr algn="r" fontAlgn="ctr"/>
                      <a:r>
                        <a:rPr lang="es-EC" sz="1050" b="0" i="0" u="none" strike="noStrike">
                          <a:solidFill>
                            <a:srgbClr val="000000"/>
                          </a:solidFill>
                          <a:effectLst/>
                          <a:latin typeface="Microsoft Sans Serif" panose="020B0604020202020204" pitchFamily="34" charset="0"/>
                        </a:rPr>
                        <a:t>$1.765.260,49</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EBF7"/>
                    </a:solidFill>
                  </a:tcPr>
                </a:tc>
                <a:tc>
                  <a:txBody>
                    <a:bodyPr/>
                    <a:lstStyle/>
                    <a:p>
                      <a:pPr algn="r" fontAlgn="ctr"/>
                      <a:r>
                        <a:rPr lang="es-EC" sz="1050" b="0" i="0" u="none" strike="noStrike">
                          <a:solidFill>
                            <a:srgbClr val="000000"/>
                          </a:solidFill>
                          <a:effectLst/>
                          <a:latin typeface="Microsoft Sans Serif" panose="020B0604020202020204" pitchFamily="34" charset="0"/>
                        </a:rPr>
                        <a:t>$2.973.649,38</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EBF7"/>
                    </a:solidFill>
                  </a:tcPr>
                </a:tc>
                <a:tc>
                  <a:txBody>
                    <a:bodyPr/>
                    <a:lstStyle/>
                    <a:p>
                      <a:pPr algn="r" fontAlgn="ctr"/>
                      <a:r>
                        <a:rPr lang="es-EC" sz="1050" b="0" i="0" u="none" strike="noStrike">
                          <a:solidFill>
                            <a:srgbClr val="000000"/>
                          </a:solidFill>
                          <a:effectLst/>
                          <a:latin typeface="Microsoft Sans Serif" panose="020B0604020202020204" pitchFamily="34" charset="0"/>
                        </a:rPr>
                        <a:t>$1.208.388,89</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EBF7"/>
                    </a:solidFill>
                  </a:tcPr>
                </a:tc>
                <a:tc>
                  <a:txBody>
                    <a:bodyPr/>
                    <a:lstStyle/>
                    <a:p>
                      <a:pPr algn="r" fontAlgn="ctr"/>
                      <a:r>
                        <a:rPr lang="es-EC" sz="1050" b="0" i="0" u="none" strike="noStrike">
                          <a:solidFill>
                            <a:srgbClr val="000000"/>
                          </a:solidFill>
                          <a:effectLst/>
                          <a:latin typeface="Microsoft Sans Serif" panose="020B0604020202020204" pitchFamily="34" charset="0"/>
                        </a:rPr>
                        <a:t>$1.928.293,90</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EBF7"/>
                    </a:solidFill>
                  </a:tcPr>
                </a:tc>
                <a:tc>
                  <a:txBody>
                    <a:bodyPr/>
                    <a:lstStyle/>
                    <a:p>
                      <a:pPr algn="r" fontAlgn="ctr"/>
                      <a:r>
                        <a:rPr lang="es-EC" sz="1050" b="0" i="0" u="none" strike="noStrike">
                          <a:solidFill>
                            <a:srgbClr val="000000"/>
                          </a:solidFill>
                          <a:effectLst/>
                          <a:latin typeface="Microsoft Sans Serif" panose="020B0604020202020204" pitchFamily="34" charset="0"/>
                        </a:rPr>
                        <a:t>$3.136.682,79</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EBF7"/>
                    </a:solidFill>
                  </a:tcPr>
                </a:tc>
                <a:tc>
                  <a:txBody>
                    <a:bodyPr/>
                    <a:lstStyle/>
                    <a:p>
                      <a:pPr algn="ctr" fontAlgn="ctr"/>
                      <a:r>
                        <a:rPr lang="es-EC" sz="1050" b="0" i="0" u="none" strike="noStrike">
                          <a:solidFill>
                            <a:srgbClr val="000000"/>
                          </a:solidFill>
                          <a:effectLst/>
                          <a:latin typeface="Microsoft Sans Serif" panose="020B0604020202020204" pitchFamily="34" charset="0"/>
                        </a:rPr>
                        <a:t>5,48%</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EBF7"/>
                    </a:solidFill>
                  </a:tcPr>
                </a:tc>
                <a:extLst>
                  <a:ext uri="{0D108BD9-81ED-4DB2-BD59-A6C34878D82A}">
                    <a16:rowId xmlns:a16="http://schemas.microsoft.com/office/drawing/2014/main" val="2088905762"/>
                  </a:ext>
                </a:extLst>
              </a:tr>
              <a:tr h="172891">
                <a:tc>
                  <a:txBody>
                    <a:bodyPr/>
                    <a:lstStyle/>
                    <a:p>
                      <a:pPr algn="ctr" fontAlgn="ctr"/>
                      <a:r>
                        <a:rPr lang="es-EC" sz="1050" b="0" i="0" u="none" strike="noStrike">
                          <a:solidFill>
                            <a:srgbClr val="000000"/>
                          </a:solidFill>
                          <a:effectLst/>
                          <a:latin typeface="Microsoft Sans Serif" panose="020B0604020202020204" pitchFamily="34" charset="0"/>
                        </a:rPr>
                        <a:t>77</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fontAlgn="ctr"/>
                      <a:r>
                        <a:rPr lang="es-EC" sz="1050" b="0" i="0" u="none" strike="noStrike">
                          <a:solidFill>
                            <a:srgbClr val="000000"/>
                          </a:solidFill>
                          <a:effectLst/>
                          <a:latin typeface="Microsoft Sans Serif" panose="020B0604020202020204" pitchFamily="34" charset="0"/>
                        </a:rPr>
                        <a:t>$14.124,99</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fontAlgn="ctr"/>
                      <a:r>
                        <a:rPr lang="es-EC" sz="1050" b="0" i="0" u="none" strike="noStrike">
                          <a:solidFill>
                            <a:srgbClr val="000000"/>
                          </a:solidFill>
                          <a:effectLst/>
                          <a:latin typeface="Microsoft Sans Serif" panose="020B0604020202020204" pitchFamily="34" charset="0"/>
                        </a:rPr>
                        <a:t>$78.440,57</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fontAlgn="ctr"/>
                      <a:r>
                        <a:rPr lang="es-EC" sz="1050" b="0" i="0" u="none" strike="noStrike">
                          <a:solidFill>
                            <a:srgbClr val="000000"/>
                          </a:solidFill>
                          <a:effectLst/>
                          <a:latin typeface="Microsoft Sans Serif" panose="020B0604020202020204" pitchFamily="34" charset="0"/>
                        </a:rPr>
                        <a:t>$92.565,56</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fontAlgn="ctr"/>
                      <a:r>
                        <a:rPr lang="es-EC" sz="1050" b="0" i="0" u="none" strike="noStrike">
                          <a:solidFill>
                            <a:srgbClr val="000000"/>
                          </a:solidFill>
                          <a:effectLst/>
                          <a:latin typeface="Microsoft Sans Serif" panose="020B0604020202020204" pitchFamily="34" charset="0"/>
                        </a:rPr>
                        <a:t>$14.124,99</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fontAlgn="ctr"/>
                      <a:r>
                        <a:rPr lang="es-EC" sz="1050" b="0" i="0" u="none" strike="noStrike">
                          <a:solidFill>
                            <a:srgbClr val="000000"/>
                          </a:solidFill>
                          <a:effectLst/>
                          <a:latin typeface="Microsoft Sans Serif" panose="020B0604020202020204" pitchFamily="34" charset="0"/>
                        </a:rPr>
                        <a:t>$50.898,32</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fontAlgn="ctr"/>
                      <a:r>
                        <a:rPr lang="es-EC" sz="1050" b="0" i="0" u="none" strike="noStrike">
                          <a:solidFill>
                            <a:srgbClr val="000000"/>
                          </a:solidFill>
                          <a:effectLst/>
                          <a:latin typeface="Microsoft Sans Serif" panose="020B0604020202020204" pitchFamily="34" charset="0"/>
                        </a:rPr>
                        <a:t>$65.023,31</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s-EC" sz="1050" b="0" i="0" u="none" strike="noStrike">
                          <a:solidFill>
                            <a:srgbClr val="000000"/>
                          </a:solidFill>
                          <a:effectLst/>
                          <a:latin typeface="Microsoft Sans Serif" panose="020B0604020202020204" pitchFamily="34" charset="0"/>
                        </a:rPr>
                        <a:t>-29,75%</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4079171452"/>
                  </a:ext>
                </a:extLst>
              </a:tr>
              <a:tr h="172891">
                <a:tc>
                  <a:txBody>
                    <a:bodyPr/>
                    <a:lstStyle/>
                    <a:p>
                      <a:pPr algn="ctr" fontAlgn="ctr"/>
                      <a:r>
                        <a:rPr lang="es-EC" sz="1050" b="0" i="0" u="none" strike="noStrike">
                          <a:solidFill>
                            <a:srgbClr val="000000"/>
                          </a:solidFill>
                          <a:effectLst/>
                          <a:latin typeface="Microsoft Sans Serif" panose="020B0604020202020204" pitchFamily="34" charset="0"/>
                        </a:rPr>
                        <a:t>78</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EBF7"/>
                    </a:solidFill>
                  </a:tcPr>
                </a:tc>
                <a:tc>
                  <a:txBody>
                    <a:bodyPr/>
                    <a:lstStyle/>
                    <a:p>
                      <a:pPr algn="l" fontAlgn="ctr"/>
                      <a:r>
                        <a:rPr lang="es-EC" sz="1050" b="0" i="0" u="none" strike="noStrike">
                          <a:solidFill>
                            <a:srgbClr val="000000"/>
                          </a:solidFill>
                          <a:effectLst/>
                          <a:latin typeface="Microsoft Sans Serif" panose="020B0604020202020204" pitchFamily="34" charset="0"/>
                        </a:rPr>
                        <a:t> $                      -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EBF7"/>
                    </a:solidFill>
                  </a:tcPr>
                </a:tc>
                <a:tc>
                  <a:txBody>
                    <a:bodyPr/>
                    <a:lstStyle/>
                    <a:p>
                      <a:pPr algn="r" fontAlgn="ctr"/>
                      <a:r>
                        <a:rPr lang="es-EC" sz="1050" b="0" i="0" u="none" strike="noStrike">
                          <a:solidFill>
                            <a:srgbClr val="000000"/>
                          </a:solidFill>
                          <a:effectLst/>
                          <a:latin typeface="Microsoft Sans Serif" panose="020B0604020202020204" pitchFamily="34" charset="0"/>
                        </a:rPr>
                        <a:t>$15.432,00</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EBF7"/>
                    </a:solidFill>
                  </a:tcPr>
                </a:tc>
                <a:tc>
                  <a:txBody>
                    <a:bodyPr/>
                    <a:lstStyle/>
                    <a:p>
                      <a:pPr algn="r" fontAlgn="ctr"/>
                      <a:r>
                        <a:rPr lang="es-EC" sz="1050" b="0" i="0" u="none" strike="noStrike">
                          <a:solidFill>
                            <a:srgbClr val="000000"/>
                          </a:solidFill>
                          <a:effectLst/>
                          <a:latin typeface="Microsoft Sans Serif" panose="020B0604020202020204" pitchFamily="34" charset="0"/>
                        </a:rPr>
                        <a:t>$15.432,00</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EBF7"/>
                    </a:solidFill>
                  </a:tcPr>
                </a:tc>
                <a:tc>
                  <a:txBody>
                    <a:bodyPr/>
                    <a:lstStyle/>
                    <a:p>
                      <a:pPr algn="l" fontAlgn="ctr"/>
                      <a:r>
                        <a:rPr lang="es-EC" sz="1050" b="0" i="0" u="none" strike="noStrike">
                          <a:solidFill>
                            <a:srgbClr val="000000"/>
                          </a:solidFill>
                          <a:effectLst/>
                          <a:latin typeface="Microsoft Sans Serif" panose="020B0604020202020204" pitchFamily="34" charset="0"/>
                        </a:rPr>
                        <a:t> $                      -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EBF7"/>
                    </a:solidFill>
                  </a:tcPr>
                </a:tc>
                <a:tc>
                  <a:txBody>
                    <a:bodyPr/>
                    <a:lstStyle/>
                    <a:p>
                      <a:pPr algn="r" fontAlgn="ctr"/>
                      <a:r>
                        <a:rPr lang="es-EC" sz="1050" b="0" i="0" u="none" strike="noStrike">
                          <a:solidFill>
                            <a:srgbClr val="000000"/>
                          </a:solidFill>
                          <a:effectLst/>
                          <a:latin typeface="Microsoft Sans Serif" panose="020B0604020202020204" pitchFamily="34" charset="0"/>
                        </a:rPr>
                        <a:t>$15.432,00</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EBF7"/>
                    </a:solidFill>
                  </a:tcPr>
                </a:tc>
                <a:tc>
                  <a:txBody>
                    <a:bodyPr/>
                    <a:lstStyle/>
                    <a:p>
                      <a:pPr algn="r" fontAlgn="ctr"/>
                      <a:r>
                        <a:rPr lang="es-EC" sz="1050" b="0" i="0" u="none" strike="noStrike">
                          <a:solidFill>
                            <a:srgbClr val="000000"/>
                          </a:solidFill>
                          <a:effectLst/>
                          <a:latin typeface="Microsoft Sans Serif" panose="020B0604020202020204" pitchFamily="34" charset="0"/>
                        </a:rPr>
                        <a:t>$15.432,00</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EBF7"/>
                    </a:solidFill>
                  </a:tcPr>
                </a:tc>
                <a:tc>
                  <a:txBody>
                    <a:bodyPr/>
                    <a:lstStyle/>
                    <a:p>
                      <a:pPr algn="ctr" fontAlgn="ctr"/>
                      <a:r>
                        <a:rPr lang="es-EC" sz="1050" b="0" i="0" u="none" strike="noStrike">
                          <a:solidFill>
                            <a:srgbClr val="000000"/>
                          </a:solidFill>
                          <a:effectLst/>
                          <a:latin typeface="Microsoft Sans Serif" panose="020B0604020202020204" pitchFamily="34" charset="0"/>
                        </a:rPr>
                        <a:t>0,00%</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EBF7"/>
                    </a:solidFill>
                  </a:tcPr>
                </a:tc>
                <a:extLst>
                  <a:ext uri="{0D108BD9-81ED-4DB2-BD59-A6C34878D82A}">
                    <a16:rowId xmlns:a16="http://schemas.microsoft.com/office/drawing/2014/main" val="3752332187"/>
                  </a:ext>
                </a:extLst>
              </a:tr>
              <a:tr h="172891">
                <a:tc>
                  <a:txBody>
                    <a:bodyPr/>
                    <a:lstStyle/>
                    <a:p>
                      <a:pPr algn="ctr" fontAlgn="ctr"/>
                      <a:r>
                        <a:rPr lang="es-EC" sz="1050" b="0" i="0" u="none" strike="noStrike">
                          <a:solidFill>
                            <a:srgbClr val="000000"/>
                          </a:solidFill>
                          <a:effectLst/>
                          <a:latin typeface="Microsoft Sans Serif" panose="020B0604020202020204" pitchFamily="34" charset="0"/>
                        </a:rPr>
                        <a:t>84</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fontAlgn="ctr"/>
                      <a:r>
                        <a:rPr lang="es-EC" sz="1050" b="0" i="0" u="none" strike="noStrike">
                          <a:solidFill>
                            <a:srgbClr val="000000"/>
                          </a:solidFill>
                          <a:effectLst/>
                          <a:latin typeface="Microsoft Sans Serif" panose="020B0604020202020204" pitchFamily="34" charset="0"/>
                        </a:rPr>
                        <a:t>$29.078,49</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fontAlgn="ctr"/>
                      <a:r>
                        <a:rPr lang="es-EC" sz="1050" b="0" i="0" u="none" strike="noStrike">
                          <a:solidFill>
                            <a:srgbClr val="000000"/>
                          </a:solidFill>
                          <a:effectLst/>
                          <a:latin typeface="Microsoft Sans Serif" panose="020B0604020202020204" pitchFamily="34" charset="0"/>
                        </a:rPr>
                        <a:t>$68.377,98</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fontAlgn="ctr"/>
                      <a:r>
                        <a:rPr lang="es-EC" sz="1050" b="0" i="0" u="none" strike="noStrike">
                          <a:solidFill>
                            <a:srgbClr val="000000"/>
                          </a:solidFill>
                          <a:effectLst/>
                          <a:latin typeface="Microsoft Sans Serif" panose="020B0604020202020204" pitchFamily="34" charset="0"/>
                        </a:rPr>
                        <a:t>$97.456,47</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fontAlgn="ctr"/>
                      <a:r>
                        <a:rPr lang="es-EC" sz="1050" b="0" i="0" u="none" strike="noStrike">
                          <a:solidFill>
                            <a:srgbClr val="000000"/>
                          </a:solidFill>
                          <a:effectLst/>
                          <a:latin typeface="Microsoft Sans Serif" panose="020B0604020202020204" pitchFamily="34" charset="0"/>
                        </a:rPr>
                        <a:t>$29.078,49</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fontAlgn="ctr"/>
                      <a:r>
                        <a:rPr lang="es-EC" sz="1050" b="0" i="0" u="none" strike="noStrike">
                          <a:solidFill>
                            <a:srgbClr val="000000"/>
                          </a:solidFill>
                          <a:effectLst/>
                          <a:latin typeface="Microsoft Sans Serif" panose="020B0604020202020204" pitchFamily="34" charset="0"/>
                        </a:rPr>
                        <a:t>$67.691,98</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fontAlgn="ctr"/>
                      <a:r>
                        <a:rPr lang="es-EC" sz="1050" b="0" i="0" u="none" strike="noStrike">
                          <a:solidFill>
                            <a:srgbClr val="000000"/>
                          </a:solidFill>
                          <a:effectLst/>
                          <a:latin typeface="Microsoft Sans Serif" panose="020B0604020202020204" pitchFamily="34" charset="0"/>
                        </a:rPr>
                        <a:t>$96.770,47</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s-EC" sz="1050" b="0" i="0" u="none" strike="noStrike">
                          <a:solidFill>
                            <a:srgbClr val="000000"/>
                          </a:solidFill>
                          <a:effectLst/>
                          <a:latin typeface="Microsoft Sans Serif" panose="020B0604020202020204" pitchFamily="34" charset="0"/>
                        </a:rPr>
                        <a:t>-0,70%</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641817463"/>
                  </a:ext>
                </a:extLst>
              </a:tr>
              <a:tr h="172891">
                <a:tc>
                  <a:txBody>
                    <a:bodyPr/>
                    <a:lstStyle/>
                    <a:p>
                      <a:pPr algn="l" fontAlgn="ctr"/>
                      <a:r>
                        <a:rPr lang="es-EC" sz="1050" b="1" i="0" u="none" strike="noStrike">
                          <a:solidFill>
                            <a:srgbClr val="000000"/>
                          </a:solidFill>
                          <a:effectLst/>
                          <a:latin typeface="Microsoft Sans Serif" panose="020B0604020202020204" pitchFamily="34" charset="0"/>
                        </a:rPr>
                        <a:t>TOTAL</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EBF7"/>
                    </a:solidFill>
                  </a:tcPr>
                </a:tc>
                <a:tc>
                  <a:txBody>
                    <a:bodyPr/>
                    <a:lstStyle/>
                    <a:p>
                      <a:pPr algn="r" fontAlgn="ctr"/>
                      <a:r>
                        <a:rPr lang="es-EC" sz="1050" b="1" i="0" u="none" strike="noStrike">
                          <a:solidFill>
                            <a:srgbClr val="000000"/>
                          </a:solidFill>
                          <a:effectLst/>
                          <a:latin typeface="Microsoft Sans Serif" panose="020B0604020202020204" pitchFamily="34" charset="0"/>
                        </a:rPr>
                        <a:t>$3.475.000,00</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EBF7"/>
                    </a:solidFill>
                  </a:tcPr>
                </a:tc>
                <a:tc>
                  <a:txBody>
                    <a:bodyPr/>
                    <a:lstStyle/>
                    <a:p>
                      <a:pPr algn="r" fontAlgn="ctr"/>
                      <a:r>
                        <a:rPr lang="es-EC" sz="1050" b="1" i="0" u="none" strike="noStrike">
                          <a:solidFill>
                            <a:srgbClr val="000000"/>
                          </a:solidFill>
                          <a:effectLst/>
                          <a:latin typeface="Microsoft Sans Serif" panose="020B0604020202020204" pitchFamily="34" charset="0"/>
                        </a:rPr>
                        <a:t>$1.981.935,82</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EBF7"/>
                    </a:solidFill>
                  </a:tcPr>
                </a:tc>
                <a:tc>
                  <a:txBody>
                    <a:bodyPr/>
                    <a:lstStyle/>
                    <a:p>
                      <a:pPr algn="r" fontAlgn="ctr"/>
                      <a:r>
                        <a:rPr lang="es-EC" sz="1050" b="1" i="0" u="none" strike="noStrike">
                          <a:solidFill>
                            <a:srgbClr val="000000"/>
                          </a:solidFill>
                          <a:effectLst/>
                          <a:latin typeface="Microsoft Sans Serif" panose="020B0604020202020204" pitchFamily="34" charset="0"/>
                        </a:rPr>
                        <a:t>$5.456.935,82</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EBF7"/>
                    </a:solidFill>
                  </a:tcPr>
                </a:tc>
                <a:tc>
                  <a:txBody>
                    <a:bodyPr/>
                    <a:lstStyle/>
                    <a:p>
                      <a:pPr algn="r" fontAlgn="ctr"/>
                      <a:r>
                        <a:rPr lang="es-EC" sz="1050" b="1" i="0" u="none" strike="noStrike">
                          <a:solidFill>
                            <a:srgbClr val="000000"/>
                          </a:solidFill>
                          <a:effectLst/>
                          <a:latin typeface="Microsoft Sans Serif" panose="020B0604020202020204" pitchFamily="34" charset="0"/>
                        </a:rPr>
                        <a:t>$3.475.000,00</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EBF7"/>
                    </a:solidFill>
                  </a:tcPr>
                </a:tc>
                <a:tc>
                  <a:txBody>
                    <a:bodyPr/>
                    <a:lstStyle/>
                    <a:p>
                      <a:pPr algn="r" fontAlgn="ctr"/>
                      <a:r>
                        <a:rPr lang="es-EC" sz="1050" b="1" i="0" u="none" strike="noStrike">
                          <a:solidFill>
                            <a:srgbClr val="000000"/>
                          </a:solidFill>
                          <a:effectLst/>
                          <a:latin typeface="Microsoft Sans Serif" panose="020B0604020202020204" pitchFamily="34" charset="0"/>
                        </a:rPr>
                        <a:t>$2.197.935,82</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EBF7"/>
                    </a:solidFill>
                  </a:tcPr>
                </a:tc>
                <a:tc>
                  <a:txBody>
                    <a:bodyPr/>
                    <a:lstStyle/>
                    <a:p>
                      <a:pPr algn="r" fontAlgn="ctr"/>
                      <a:r>
                        <a:rPr lang="es-EC" sz="1050" b="1" i="0" u="none" strike="noStrike">
                          <a:solidFill>
                            <a:srgbClr val="000000"/>
                          </a:solidFill>
                          <a:effectLst/>
                          <a:latin typeface="Microsoft Sans Serif" panose="020B0604020202020204" pitchFamily="34" charset="0"/>
                        </a:rPr>
                        <a:t>$5.672.935,82</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EBF7"/>
                    </a:solidFill>
                  </a:tcPr>
                </a:tc>
                <a:tc>
                  <a:txBody>
                    <a:bodyPr/>
                    <a:lstStyle/>
                    <a:p>
                      <a:pPr algn="ctr" fontAlgn="ctr"/>
                      <a:r>
                        <a:rPr lang="es-EC" sz="1050" b="1" i="0" u="none" strike="noStrike" dirty="0">
                          <a:solidFill>
                            <a:srgbClr val="000000"/>
                          </a:solidFill>
                          <a:effectLst/>
                          <a:latin typeface="Microsoft Sans Serif" panose="020B0604020202020204" pitchFamily="34" charset="0"/>
                        </a:rPr>
                        <a:t>3,96%</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EBF7"/>
                    </a:solidFill>
                  </a:tcPr>
                </a:tc>
                <a:extLst>
                  <a:ext uri="{0D108BD9-81ED-4DB2-BD59-A6C34878D82A}">
                    <a16:rowId xmlns:a16="http://schemas.microsoft.com/office/drawing/2014/main" val="3196885194"/>
                  </a:ext>
                </a:extLst>
              </a:tr>
            </a:tbl>
          </a:graphicData>
        </a:graphic>
      </p:graphicFrame>
      <p:sp>
        <p:nvSpPr>
          <p:cNvPr id="13" name="Título 1">
            <a:extLst>
              <a:ext uri="{FF2B5EF4-FFF2-40B4-BE49-F238E27FC236}">
                <a16:creationId xmlns:a16="http://schemas.microsoft.com/office/drawing/2014/main" id="{B7CB101C-9A58-69F2-3A7B-27DBA9D7A267}"/>
              </a:ext>
            </a:extLst>
          </p:cNvPr>
          <p:cNvSpPr txBox="1">
            <a:spLocks/>
          </p:cNvSpPr>
          <p:nvPr/>
        </p:nvSpPr>
        <p:spPr>
          <a:xfrm>
            <a:off x="991593" y="3690567"/>
            <a:ext cx="7623556" cy="479394"/>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EC" sz="2400" b="1" dirty="0">
                <a:solidFill>
                  <a:srgbClr val="223F86"/>
                </a:solidFill>
                <a:latin typeface="Montserrat ExtraBold" pitchFamily="2" charset="77"/>
                <a:ea typeface="HGSMinchoE" panose="02020900000000000000" pitchFamily="18" charset="-128"/>
              </a:rPr>
              <a:t>Resumen del tipo de gasto:</a:t>
            </a:r>
          </a:p>
        </p:txBody>
      </p:sp>
      <p:graphicFrame>
        <p:nvGraphicFramePr>
          <p:cNvPr id="17" name="Tabla 16">
            <a:extLst>
              <a:ext uri="{FF2B5EF4-FFF2-40B4-BE49-F238E27FC236}">
                <a16:creationId xmlns:a16="http://schemas.microsoft.com/office/drawing/2014/main" id="{661A3843-992D-66D8-210A-07E6E9B9D70E}"/>
              </a:ext>
            </a:extLst>
          </p:cNvPr>
          <p:cNvGraphicFramePr>
            <a:graphicFrameLocks noGrp="1"/>
          </p:cNvGraphicFramePr>
          <p:nvPr>
            <p:extLst>
              <p:ext uri="{D42A27DB-BD31-4B8C-83A1-F6EECF244321}">
                <p14:modId xmlns:p14="http://schemas.microsoft.com/office/powerpoint/2010/main" val="1317673033"/>
              </p:ext>
            </p:extLst>
          </p:nvPr>
        </p:nvGraphicFramePr>
        <p:xfrm>
          <a:off x="1116983" y="4214348"/>
          <a:ext cx="6009376" cy="944880"/>
        </p:xfrm>
        <a:graphic>
          <a:graphicData uri="http://schemas.openxmlformats.org/drawingml/2006/table">
            <a:tbl>
              <a:tblPr firstRow="1" firstCol="1" bandRow="1"/>
              <a:tblGrid>
                <a:gridCol w="1502344">
                  <a:extLst>
                    <a:ext uri="{9D8B030D-6E8A-4147-A177-3AD203B41FA5}">
                      <a16:colId xmlns:a16="http://schemas.microsoft.com/office/drawing/2014/main" val="4271971147"/>
                    </a:ext>
                  </a:extLst>
                </a:gridCol>
                <a:gridCol w="1502344">
                  <a:extLst>
                    <a:ext uri="{9D8B030D-6E8A-4147-A177-3AD203B41FA5}">
                      <a16:colId xmlns:a16="http://schemas.microsoft.com/office/drawing/2014/main" val="1117125566"/>
                    </a:ext>
                  </a:extLst>
                </a:gridCol>
                <a:gridCol w="1502344">
                  <a:extLst>
                    <a:ext uri="{9D8B030D-6E8A-4147-A177-3AD203B41FA5}">
                      <a16:colId xmlns:a16="http://schemas.microsoft.com/office/drawing/2014/main" val="3358451399"/>
                    </a:ext>
                  </a:extLst>
                </a:gridCol>
                <a:gridCol w="1502344">
                  <a:extLst>
                    <a:ext uri="{9D8B030D-6E8A-4147-A177-3AD203B41FA5}">
                      <a16:colId xmlns:a16="http://schemas.microsoft.com/office/drawing/2014/main" val="4247522793"/>
                    </a:ext>
                  </a:extLst>
                </a:gridCol>
              </a:tblGrid>
              <a:tr h="182880">
                <a:tc>
                  <a:txBody>
                    <a:bodyPr/>
                    <a:lstStyle/>
                    <a:p>
                      <a:pPr algn="ctr" fontAlgn="ctr"/>
                      <a:r>
                        <a:rPr lang="es-EC" sz="1050" b="1" i="0" u="none" strike="noStrike">
                          <a:solidFill>
                            <a:srgbClr val="FFFFFF"/>
                          </a:solidFill>
                          <a:effectLst/>
                          <a:latin typeface="Microsoft Sans Serif" panose="020B0604020202020204" pitchFamily="34" charset="0"/>
                        </a:rPr>
                        <a:t>TIPO DE</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203764"/>
                    </a:solidFill>
                  </a:tcPr>
                </a:tc>
                <a:tc>
                  <a:txBody>
                    <a:bodyPr/>
                    <a:lstStyle/>
                    <a:p>
                      <a:pPr algn="ctr" fontAlgn="ctr"/>
                      <a:r>
                        <a:rPr lang="es-EC" sz="1050" b="1" i="0" u="none" strike="noStrike">
                          <a:solidFill>
                            <a:srgbClr val="FFFFFF"/>
                          </a:solidFill>
                          <a:effectLst/>
                          <a:latin typeface="Microsoft Sans Serif" panose="020B0604020202020204" pitchFamily="34" charset="0"/>
                        </a:rPr>
                        <a:t>RECURSO</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203764"/>
                    </a:solidFill>
                  </a:tcPr>
                </a:tc>
                <a:tc>
                  <a:txBody>
                    <a:bodyPr/>
                    <a:lstStyle/>
                    <a:p>
                      <a:pPr algn="ctr" fontAlgn="ctr"/>
                      <a:r>
                        <a:rPr lang="es-EC" sz="1050" b="1" i="0" u="none" strike="noStrike">
                          <a:solidFill>
                            <a:srgbClr val="FFFFFF"/>
                          </a:solidFill>
                          <a:effectLst/>
                          <a:latin typeface="Microsoft Sans Serif" panose="020B0604020202020204" pitchFamily="34" charset="0"/>
                        </a:rPr>
                        <a:t>RECURSO</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203764"/>
                    </a:solidFill>
                  </a:tcPr>
                </a:tc>
                <a:tc rowSpan="2">
                  <a:txBody>
                    <a:bodyPr/>
                    <a:lstStyle/>
                    <a:p>
                      <a:pPr algn="ctr" fontAlgn="ctr"/>
                      <a:r>
                        <a:rPr lang="es-EC" sz="1050" b="1" i="0" u="none" strike="noStrike">
                          <a:solidFill>
                            <a:srgbClr val="FFFFFF"/>
                          </a:solidFill>
                          <a:effectLst/>
                          <a:latin typeface="Microsoft Sans Serif" panose="020B0604020202020204" pitchFamily="34" charset="0"/>
                        </a:rPr>
                        <a:t>TOTAL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203764"/>
                    </a:solidFill>
                  </a:tcPr>
                </a:tc>
                <a:extLst>
                  <a:ext uri="{0D108BD9-81ED-4DB2-BD59-A6C34878D82A}">
                    <a16:rowId xmlns:a16="http://schemas.microsoft.com/office/drawing/2014/main" val="3422794894"/>
                  </a:ext>
                </a:extLst>
              </a:tr>
              <a:tr h="190500">
                <a:tc>
                  <a:txBody>
                    <a:bodyPr/>
                    <a:lstStyle/>
                    <a:p>
                      <a:pPr algn="ctr" fontAlgn="ctr"/>
                      <a:r>
                        <a:rPr lang="es-EC" sz="1050" b="1" i="0" u="none" strike="noStrike">
                          <a:solidFill>
                            <a:srgbClr val="FFFFFF"/>
                          </a:solidFill>
                          <a:effectLst/>
                          <a:latin typeface="Microsoft Sans Serif" panose="020B0604020202020204" pitchFamily="34" charset="0"/>
                        </a:rPr>
                        <a:t>GASTO</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203764"/>
                    </a:solidFill>
                  </a:tcPr>
                </a:tc>
                <a:tc>
                  <a:txBody>
                    <a:bodyPr/>
                    <a:lstStyle/>
                    <a:p>
                      <a:pPr algn="ctr" fontAlgn="ctr"/>
                      <a:r>
                        <a:rPr lang="es-EC" sz="1050" b="1" i="0" u="none" strike="noStrike">
                          <a:solidFill>
                            <a:srgbClr val="FFFFFF"/>
                          </a:solidFill>
                          <a:effectLst/>
                          <a:latin typeface="Microsoft Sans Serif" panose="020B0604020202020204" pitchFamily="34" charset="0"/>
                        </a:rPr>
                        <a:t>MUNICIPAL</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203764"/>
                    </a:solidFill>
                  </a:tcPr>
                </a:tc>
                <a:tc>
                  <a:txBody>
                    <a:bodyPr/>
                    <a:lstStyle/>
                    <a:p>
                      <a:pPr algn="ctr" fontAlgn="ctr"/>
                      <a:r>
                        <a:rPr lang="es-EC" sz="1050" b="1" i="0" u="none" strike="noStrike">
                          <a:solidFill>
                            <a:srgbClr val="FFFFFF"/>
                          </a:solidFill>
                          <a:effectLst/>
                          <a:latin typeface="Microsoft Sans Serif" panose="020B0604020202020204" pitchFamily="34" charset="0"/>
                        </a:rPr>
                        <a:t>PROPIO</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203764"/>
                    </a:solidFill>
                  </a:tcPr>
                </a:tc>
                <a:tc vMerge="1">
                  <a:txBody>
                    <a:bodyPr/>
                    <a:lstStyle/>
                    <a:p>
                      <a:endParaRPr lang="es-EC"/>
                    </a:p>
                  </a:txBody>
                  <a:tcPr/>
                </a:tc>
                <a:extLst>
                  <a:ext uri="{0D108BD9-81ED-4DB2-BD59-A6C34878D82A}">
                    <a16:rowId xmlns:a16="http://schemas.microsoft.com/office/drawing/2014/main" val="579392195"/>
                  </a:ext>
                </a:extLst>
              </a:tr>
              <a:tr h="190500">
                <a:tc>
                  <a:txBody>
                    <a:bodyPr/>
                    <a:lstStyle/>
                    <a:p>
                      <a:pPr algn="l" fontAlgn="ctr"/>
                      <a:r>
                        <a:rPr lang="es-EC" sz="1050" b="0" i="0" u="none" strike="noStrike">
                          <a:solidFill>
                            <a:srgbClr val="000000"/>
                          </a:solidFill>
                          <a:effectLst/>
                          <a:latin typeface="Microsoft Sans Serif" panose="020B0604020202020204" pitchFamily="34" charset="0"/>
                        </a:rPr>
                        <a:t>CORRIENTE</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s-EC" sz="1050" b="0" i="0" u="none" strike="noStrike">
                          <a:solidFill>
                            <a:srgbClr val="000000"/>
                          </a:solidFill>
                          <a:effectLst/>
                          <a:latin typeface="Microsoft Sans Serif" panose="020B0604020202020204" pitchFamily="34" charset="0"/>
                        </a:rPr>
                        <a:t>$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s-EC" sz="1050" b="0" i="0" u="none" strike="noStrike">
                          <a:solidFill>
                            <a:srgbClr val="000000"/>
                          </a:solidFill>
                          <a:effectLst/>
                          <a:latin typeface="Microsoft Sans Serif" panose="020B0604020202020204" pitchFamily="34" charset="0"/>
                        </a:rPr>
                        <a:t>$81.194,84</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s-EC" sz="1050" b="0" i="0" u="none" strike="noStrike" dirty="0">
                          <a:solidFill>
                            <a:srgbClr val="000000"/>
                          </a:solidFill>
                          <a:effectLst/>
                          <a:latin typeface="Microsoft Sans Serif" panose="020B0604020202020204" pitchFamily="34" charset="0"/>
                        </a:rPr>
                        <a:t>$81.194,84</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017282280"/>
                  </a:ext>
                </a:extLst>
              </a:tr>
              <a:tr h="190500">
                <a:tc>
                  <a:txBody>
                    <a:bodyPr/>
                    <a:lstStyle/>
                    <a:p>
                      <a:pPr algn="l" fontAlgn="ctr"/>
                      <a:r>
                        <a:rPr lang="es-EC" sz="1050" b="0" i="0" u="none" strike="noStrike">
                          <a:solidFill>
                            <a:srgbClr val="000000"/>
                          </a:solidFill>
                          <a:effectLst/>
                          <a:latin typeface="Microsoft Sans Serif" panose="020B0604020202020204" pitchFamily="34" charset="0"/>
                        </a:rPr>
                        <a:t>INVERSIÓN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s-EC" sz="1050" b="0" i="0" u="none" strike="noStrike">
                          <a:solidFill>
                            <a:srgbClr val="000000"/>
                          </a:solidFill>
                          <a:effectLst/>
                          <a:latin typeface="Microsoft Sans Serif" panose="020B0604020202020204" pitchFamily="34" charset="0"/>
                        </a:rPr>
                        <a:t>$3.475.000,00</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s-EC" sz="1050" b="0" i="0" u="none" strike="noStrike">
                          <a:solidFill>
                            <a:srgbClr val="000000"/>
                          </a:solidFill>
                          <a:effectLst/>
                          <a:latin typeface="Microsoft Sans Serif" panose="020B0604020202020204" pitchFamily="34" charset="0"/>
                        </a:rPr>
                        <a:t>$2.116.740,98</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s-EC" sz="1050" b="0" i="0" u="none" strike="noStrike">
                          <a:solidFill>
                            <a:srgbClr val="000000"/>
                          </a:solidFill>
                          <a:effectLst/>
                          <a:latin typeface="Microsoft Sans Serif" panose="020B0604020202020204" pitchFamily="34" charset="0"/>
                        </a:rPr>
                        <a:t>$5.591.740,98</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545667742"/>
                  </a:ext>
                </a:extLst>
              </a:tr>
              <a:tr h="190500">
                <a:tc>
                  <a:txBody>
                    <a:bodyPr/>
                    <a:lstStyle/>
                    <a:p>
                      <a:pPr algn="l" fontAlgn="ctr"/>
                      <a:r>
                        <a:rPr lang="es-EC" sz="1050" b="1" i="0" u="none" strike="noStrike">
                          <a:solidFill>
                            <a:srgbClr val="000000"/>
                          </a:solidFill>
                          <a:effectLst/>
                          <a:latin typeface="Microsoft Sans Serif" panose="020B0604020202020204" pitchFamily="34" charset="0"/>
                        </a:rPr>
                        <a:t>TOTAL</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DD7EE"/>
                    </a:solidFill>
                  </a:tcPr>
                </a:tc>
                <a:tc>
                  <a:txBody>
                    <a:bodyPr/>
                    <a:lstStyle/>
                    <a:p>
                      <a:pPr algn="ctr" fontAlgn="ctr"/>
                      <a:r>
                        <a:rPr lang="es-EC" sz="1050" b="1" i="0" u="none" strike="noStrike">
                          <a:solidFill>
                            <a:srgbClr val="000000"/>
                          </a:solidFill>
                          <a:effectLst/>
                          <a:latin typeface="Microsoft Sans Serif" panose="020B0604020202020204" pitchFamily="34" charset="0"/>
                        </a:rPr>
                        <a:t>3.475.000,00</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EBF7"/>
                    </a:solidFill>
                  </a:tcPr>
                </a:tc>
                <a:tc>
                  <a:txBody>
                    <a:bodyPr/>
                    <a:lstStyle/>
                    <a:p>
                      <a:pPr algn="ctr" fontAlgn="ctr"/>
                      <a:r>
                        <a:rPr lang="es-EC" sz="1050" b="1" i="0" u="none" strike="noStrike" dirty="0">
                          <a:solidFill>
                            <a:srgbClr val="000000"/>
                          </a:solidFill>
                          <a:effectLst/>
                          <a:latin typeface="Microsoft Sans Serif" panose="020B0604020202020204" pitchFamily="34" charset="0"/>
                        </a:rPr>
                        <a:t>2.197.935,82</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EBF7"/>
                    </a:solidFill>
                  </a:tcPr>
                </a:tc>
                <a:tc>
                  <a:txBody>
                    <a:bodyPr/>
                    <a:lstStyle/>
                    <a:p>
                      <a:pPr algn="ctr" fontAlgn="ctr"/>
                      <a:r>
                        <a:rPr lang="es-EC" sz="1050" b="1" i="0" u="none" strike="noStrike" dirty="0">
                          <a:solidFill>
                            <a:srgbClr val="000000"/>
                          </a:solidFill>
                          <a:effectLst/>
                          <a:latin typeface="Microsoft Sans Serif" panose="020B0604020202020204" pitchFamily="34" charset="0"/>
                        </a:rPr>
                        <a:t>5.672.935,82</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EBF7"/>
                    </a:solidFill>
                  </a:tcPr>
                </a:tc>
                <a:extLst>
                  <a:ext uri="{0D108BD9-81ED-4DB2-BD59-A6C34878D82A}">
                    <a16:rowId xmlns:a16="http://schemas.microsoft.com/office/drawing/2014/main" val="335321802"/>
                  </a:ext>
                </a:extLst>
              </a:tr>
            </a:tbl>
          </a:graphicData>
        </a:graphic>
      </p:graphicFrame>
    </p:spTree>
    <p:extLst>
      <p:ext uri="{BB962C8B-B14F-4D97-AF65-F5344CB8AC3E}">
        <p14:creationId xmlns:p14="http://schemas.microsoft.com/office/powerpoint/2010/main" val="333012425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agen 8" descr="Imagen que contiene Texto&#10;&#10;Descripción generada automáticamente">
            <a:extLst>
              <a:ext uri="{FF2B5EF4-FFF2-40B4-BE49-F238E27FC236}">
                <a16:creationId xmlns:a16="http://schemas.microsoft.com/office/drawing/2014/main" id="{8144EB8A-6C0A-657E-F55A-8D46DE48245C}"/>
              </a:ext>
            </a:extLst>
          </p:cNvPr>
          <p:cNvPicPr>
            <a:picLocks noGrp="1" noRot="1" noChangeAspec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2467" y="0"/>
            <a:ext cx="12187065" cy="6858000"/>
          </a:xfrm>
          <a:prstGeom prst="rect">
            <a:avLst/>
          </a:prstGeom>
          <a:ln>
            <a:solidFill>
              <a:schemeClr val="tx1"/>
            </a:solidFill>
          </a:ln>
        </p:spPr>
      </p:pic>
      <p:sp>
        <p:nvSpPr>
          <p:cNvPr id="5" name="Título 1">
            <a:extLst>
              <a:ext uri="{FF2B5EF4-FFF2-40B4-BE49-F238E27FC236}">
                <a16:creationId xmlns:a16="http://schemas.microsoft.com/office/drawing/2014/main" id="{FD7028F1-746F-AD06-300E-5EC7FF7B76AD}"/>
              </a:ext>
            </a:extLst>
          </p:cNvPr>
          <p:cNvSpPr txBox="1">
            <a:spLocks/>
          </p:cNvSpPr>
          <p:nvPr/>
        </p:nvSpPr>
        <p:spPr>
          <a:xfrm>
            <a:off x="428624" y="233540"/>
            <a:ext cx="11334750" cy="479394"/>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ES" sz="2400" b="1" dirty="0">
                <a:solidFill>
                  <a:srgbClr val="223F86"/>
                </a:solidFill>
                <a:latin typeface="Montserrat ExtraBold" pitchFamily="2" charset="77"/>
                <a:ea typeface="HGSMinchoE" panose="02020900000000000000" pitchFamily="18" charset="-128"/>
              </a:rPr>
              <a:t>Inclusión programa fortalecimiento institucional</a:t>
            </a:r>
            <a:endParaRPr lang="es-EC" sz="2400" b="1" dirty="0">
              <a:solidFill>
                <a:srgbClr val="223F86"/>
              </a:solidFill>
              <a:latin typeface="Montserrat ExtraBold" pitchFamily="2" charset="77"/>
              <a:ea typeface="HGSMinchoE" panose="02020900000000000000" pitchFamily="18" charset="-128"/>
            </a:endParaRPr>
          </a:p>
        </p:txBody>
      </p:sp>
      <p:sp>
        <p:nvSpPr>
          <p:cNvPr id="12" name="Rectángulo 11"/>
          <p:cNvSpPr/>
          <p:nvPr/>
        </p:nvSpPr>
        <p:spPr>
          <a:xfrm>
            <a:off x="428624" y="741511"/>
            <a:ext cx="11334750" cy="1323439"/>
          </a:xfrm>
          <a:prstGeom prst="rect">
            <a:avLst/>
          </a:prstGeom>
        </p:spPr>
        <p:txBody>
          <a:bodyPr wrap="square">
            <a:spAutoFit/>
          </a:bodyPr>
          <a:lstStyle/>
          <a:p>
            <a:pPr algn="just"/>
            <a:r>
              <a:rPr lang="es-EC" sz="1600" dirty="0"/>
              <a:t>Desde el área Financiera se analizó la naturaleza del gasto y se verificó la información presupuestaria del proyecto de inversión Quito Destino Turístico, que a la presente fecha mantiene </a:t>
            </a:r>
            <a:r>
              <a:rPr lang="es-EC" sz="1600" b="1" dirty="0"/>
              <a:t>saldos disponibles</a:t>
            </a:r>
            <a:r>
              <a:rPr lang="es-EC" sz="1600" dirty="0"/>
              <a:t> en cada línea con fuente de </a:t>
            </a:r>
            <a:r>
              <a:rPr lang="es-EC" sz="1600" b="1" dirty="0"/>
              <a:t>financiamiento “recursos propios”</a:t>
            </a:r>
            <a:r>
              <a:rPr lang="es-EC" sz="1600" dirty="0"/>
              <a:t>; con la finalidad de efectuar la reclasificación del gasto de inversión a corriente y poder reubicar estos saldos disponibles al programa de Fortalecimiento Institucional a partir del mes de octubre de 2023.</a:t>
            </a:r>
            <a:endParaRPr lang="es-ES" sz="1600" dirty="0"/>
          </a:p>
          <a:p>
            <a:pPr algn="just"/>
            <a:endParaRPr lang="es-ES" sz="1600" dirty="0"/>
          </a:p>
        </p:txBody>
      </p:sp>
      <p:graphicFrame>
        <p:nvGraphicFramePr>
          <p:cNvPr id="3" name="Tabla 2">
            <a:extLst>
              <a:ext uri="{FF2B5EF4-FFF2-40B4-BE49-F238E27FC236}">
                <a16:creationId xmlns:a16="http://schemas.microsoft.com/office/drawing/2014/main" id="{CC9E3C71-CA33-0E1A-7AC3-06DBD988C957}"/>
              </a:ext>
            </a:extLst>
          </p:cNvPr>
          <p:cNvGraphicFramePr>
            <a:graphicFrameLocks noGrp="1"/>
          </p:cNvGraphicFramePr>
          <p:nvPr>
            <p:extLst>
              <p:ext uri="{D42A27DB-BD31-4B8C-83A1-F6EECF244321}">
                <p14:modId xmlns:p14="http://schemas.microsoft.com/office/powerpoint/2010/main" val="3999394986"/>
              </p:ext>
            </p:extLst>
          </p:nvPr>
        </p:nvGraphicFramePr>
        <p:xfrm>
          <a:off x="914400" y="1864945"/>
          <a:ext cx="10108096" cy="2195175"/>
        </p:xfrm>
        <a:graphic>
          <a:graphicData uri="http://schemas.openxmlformats.org/drawingml/2006/table">
            <a:tbl>
              <a:tblPr/>
              <a:tblGrid>
                <a:gridCol w="3700101">
                  <a:extLst>
                    <a:ext uri="{9D8B030D-6E8A-4147-A177-3AD203B41FA5}">
                      <a16:colId xmlns:a16="http://schemas.microsoft.com/office/drawing/2014/main" val="2986836354"/>
                    </a:ext>
                  </a:extLst>
                </a:gridCol>
                <a:gridCol w="1281599">
                  <a:extLst>
                    <a:ext uri="{9D8B030D-6E8A-4147-A177-3AD203B41FA5}">
                      <a16:colId xmlns:a16="http://schemas.microsoft.com/office/drawing/2014/main" val="955065104"/>
                    </a:ext>
                  </a:extLst>
                </a:gridCol>
                <a:gridCol w="1281599">
                  <a:extLst>
                    <a:ext uri="{9D8B030D-6E8A-4147-A177-3AD203B41FA5}">
                      <a16:colId xmlns:a16="http://schemas.microsoft.com/office/drawing/2014/main" val="3723809326"/>
                    </a:ext>
                  </a:extLst>
                </a:gridCol>
                <a:gridCol w="1281599">
                  <a:extLst>
                    <a:ext uri="{9D8B030D-6E8A-4147-A177-3AD203B41FA5}">
                      <a16:colId xmlns:a16="http://schemas.microsoft.com/office/drawing/2014/main" val="3169053293"/>
                    </a:ext>
                  </a:extLst>
                </a:gridCol>
                <a:gridCol w="1281599">
                  <a:extLst>
                    <a:ext uri="{9D8B030D-6E8A-4147-A177-3AD203B41FA5}">
                      <a16:colId xmlns:a16="http://schemas.microsoft.com/office/drawing/2014/main" val="3863336959"/>
                    </a:ext>
                  </a:extLst>
                </a:gridCol>
                <a:gridCol w="1281599">
                  <a:extLst>
                    <a:ext uri="{9D8B030D-6E8A-4147-A177-3AD203B41FA5}">
                      <a16:colId xmlns:a16="http://schemas.microsoft.com/office/drawing/2014/main" val="81315802"/>
                    </a:ext>
                  </a:extLst>
                </a:gridCol>
              </a:tblGrid>
              <a:tr h="297524">
                <a:tc>
                  <a:txBody>
                    <a:bodyPr/>
                    <a:lstStyle/>
                    <a:p>
                      <a:pPr algn="ctr" fontAlgn="ctr"/>
                      <a:r>
                        <a:rPr lang="es-EC" sz="1000" b="1" i="0" u="none" strike="noStrike" dirty="0">
                          <a:solidFill>
                            <a:srgbClr val="FFFFFF"/>
                          </a:solidFill>
                          <a:effectLst/>
                          <a:latin typeface="Calibri" panose="020F0502020204030204" pitchFamily="34" charset="0"/>
                        </a:rPr>
                        <a:t>ÁREAS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305496"/>
                    </a:solidFill>
                  </a:tcPr>
                </a:tc>
                <a:tc>
                  <a:txBody>
                    <a:bodyPr/>
                    <a:lstStyle/>
                    <a:p>
                      <a:pPr algn="ctr" fontAlgn="ctr"/>
                      <a:r>
                        <a:rPr lang="es-EC" sz="1000" b="1" i="0" u="none" strike="noStrike">
                          <a:solidFill>
                            <a:srgbClr val="FFFFFF"/>
                          </a:solidFill>
                          <a:effectLst/>
                          <a:latin typeface="Calibri" panose="020F0502020204030204" pitchFamily="34" charset="0"/>
                        </a:rPr>
                        <a:t>CODIFICADO</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305496"/>
                    </a:solidFill>
                  </a:tcPr>
                </a:tc>
                <a:tc>
                  <a:txBody>
                    <a:bodyPr/>
                    <a:lstStyle/>
                    <a:p>
                      <a:pPr algn="ctr" fontAlgn="ctr"/>
                      <a:r>
                        <a:rPr lang="es-EC" sz="1000" b="1" i="0" u="none" strike="noStrike">
                          <a:solidFill>
                            <a:srgbClr val="FFFFFF"/>
                          </a:solidFill>
                          <a:effectLst/>
                          <a:latin typeface="Calibri" panose="020F0502020204030204" pitchFamily="34" charset="0"/>
                        </a:rPr>
                        <a:t>CERTIFICACION PRESUPUESTARIA</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305496"/>
                    </a:solidFill>
                  </a:tcPr>
                </a:tc>
                <a:tc>
                  <a:txBody>
                    <a:bodyPr/>
                    <a:lstStyle/>
                    <a:p>
                      <a:pPr algn="ctr" fontAlgn="ctr"/>
                      <a:r>
                        <a:rPr lang="es-EC" sz="1000" b="1" i="0" u="none" strike="noStrike">
                          <a:solidFill>
                            <a:srgbClr val="FFFFFF"/>
                          </a:solidFill>
                          <a:effectLst/>
                          <a:latin typeface="Calibri" panose="020F0502020204030204" pitchFamily="34" charset="0"/>
                        </a:rPr>
                        <a:t>COMPROMISO</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305496"/>
                    </a:solidFill>
                  </a:tcPr>
                </a:tc>
                <a:tc>
                  <a:txBody>
                    <a:bodyPr/>
                    <a:lstStyle/>
                    <a:p>
                      <a:pPr algn="ctr" fontAlgn="ctr"/>
                      <a:r>
                        <a:rPr lang="es-EC" sz="1000" b="1" i="0" u="none" strike="noStrike">
                          <a:solidFill>
                            <a:srgbClr val="FFFFFF"/>
                          </a:solidFill>
                          <a:effectLst/>
                          <a:latin typeface="Calibri" panose="020F0502020204030204" pitchFamily="34" charset="0"/>
                        </a:rPr>
                        <a:t>DEVENGADO</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305496"/>
                    </a:solidFill>
                  </a:tcPr>
                </a:tc>
                <a:tc>
                  <a:txBody>
                    <a:bodyPr/>
                    <a:lstStyle/>
                    <a:p>
                      <a:pPr algn="ctr" fontAlgn="ctr"/>
                      <a:r>
                        <a:rPr lang="es-EC" sz="1000" b="1" i="0" u="none" strike="noStrike">
                          <a:solidFill>
                            <a:srgbClr val="FFFFFF"/>
                          </a:solidFill>
                          <a:effectLst/>
                          <a:latin typeface="Calibri" panose="020F0502020204030204" pitchFamily="34" charset="0"/>
                        </a:rPr>
                        <a:t>SALDO DISPONIBLE</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305496"/>
                    </a:solidFill>
                  </a:tcPr>
                </a:tc>
                <a:extLst>
                  <a:ext uri="{0D108BD9-81ED-4DB2-BD59-A6C34878D82A}">
                    <a16:rowId xmlns:a16="http://schemas.microsoft.com/office/drawing/2014/main" val="2179282591"/>
                  </a:ext>
                </a:extLst>
              </a:tr>
              <a:tr h="209195">
                <a:tc>
                  <a:txBody>
                    <a:bodyPr/>
                    <a:lstStyle/>
                    <a:p>
                      <a:pPr algn="l" fontAlgn="ctr"/>
                      <a:r>
                        <a:rPr lang="es-EC" sz="1000" b="0" i="0" u="none" strike="noStrike">
                          <a:solidFill>
                            <a:srgbClr val="000000"/>
                          </a:solidFill>
                          <a:effectLst/>
                          <a:latin typeface="Calibri" panose="020F0502020204030204" pitchFamily="34" charset="0"/>
                        </a:rPr>
                        <a:t>1  COMERCIALIZACION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fontAlgn="ctr"/>
                      <a:r>
                        <a:rPr lang="es-EC" sz="1000" b="0" i="0" u="none" strike="noStrike">
                          <a:solidFill>
                            <a:srgbClr val="000000"/>
                          </a:solidFill>
                          <a:effectLst/>
                          <a:latin typeface="Calibri" panose="020F0502020204030204" pitchFamily="34" charset="0"/>
                        </a:rPr>
                        <a:t> $        248.729,55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fontAlgn="ctr"/>
                      <a:r>
                        <a:rPr lang="es-EC" sz="1000" b="0" i="0" u="none" strike="noStrike">
                          <a:solidFill>
                            <a:srgbClr val="000000"/>
                          </a:solidFill>
                          <a:effectLst/>
                          <a:latin typeface="Calibri" panose="020F0502020204030204" pitchFamily="34" charset="0"/>
                        </a:rPr>
                        <a:t> $          72.940,96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fontAlgn="ctr"/>
                      <a:r>
                        <a:rPr lang="es-EC" sz="1000" b="0" i="0" u="none" strike="noStrike">
                          <a:solidFill>
                            <a:srgbClr val="000000"/>
                          </a:solidFill>
                          <a:effectLst/>
                          <a:latin typeface="Calibri" panose="020F0502020204030204" pitchFamily="34" charset="0"/>
                        </a:rPr>
                        <a:t> $        106.627,10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fontAlgn="ctr"/>
                      <a:r>
                        <a:rPr lang="es-EC" sz="1000" b="0" i="0" u="none" strike="noStrike">
                          <a:solidFill>
                            <a:srgbClr val="000000"/>
                          </a:solidFill>
                          <a:effectLst/>
                          <a:latin typeface="Calibri" panose="020F0502020204030204" pitchFamily="34" charset="0"/>
                        </a:rPr>
                        <a:t> $          98.891,51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fontAlgn="ctr"/>
                      <a:r>
                        <a:rPr lang="es-EC" sz="1000" b="0" i="0" u="none" strike="noStrike">
                          <a:solidFill>
                            <a:srgbClr val="000000"/>
                          </a:solidFill>
                          <a:effectLst/>
                          <a:latin typeface="Calibri" panose="020F0502020204030204" pitchFamily="34" charset="0"/>
                        </a:rPr>
                        <a:t> $          69.161,49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574496283"/>
                  </a:ext>
                </a:extLst>
              </a:tr>
              <a:tr h="209195">
                <a:tc>
                  <a:txBody>
                    <a:bodyPr/>
                    <a:lstStyle/>
                    <a:p>
                      <a:pPr algn="l" fontAlgn="ctr"/>
                      <a:r>
                        <a:rPr lang="es-EC" sz="1000" b="0" i="0" u="none" strike="noStrike">
                          <a:solidFill>
                            <a:srgbClr val="000000"/>
                          </a:solidFill>
                          <a:effectLst/>
                          <a:latin typeface="Calibri" panose="020F0502020204030204" pitchFamily="34" charset="0"/>
                        </a:rPr>
                        <a:t>2  MERCADEO</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EBF7"/>
                    </a:solidFill>
                  </a:tcPr>
                </a:tc>
                <a:tc>
                  <a:txBody>
                    <a:bodyPr/>
                    <a:lstStyle/>
                    <a:p>
                      <a:pPr algn="r" fontAlgn="ctr"/>
                      <a:r>
                        <a:rPr lang="es-EC" sz="1000" b="0" i="0" u="none" strike="noStrike">
                          <a:solidFill>
                            <a:srgbClr val="000000"/>
                          </a:solidFill>
                          <a:effectLst/>
                          <a:latin typeface="Calibri" panose="020F0502020204030204" pitchFamily="34" charset="0"/>
                        </a:rPr>
                        <a:t> $    1.465.336,51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EBF7"/>
                    </a:solidFill>
                  </a:tcPr>
                </a:tc>
                <a:tc>
                  <a:txBody>
                    <a:bodyPr/>
                    <a:lstStyle/>
                    <a:p>
                      <a:pPr algn="r" fontAlgn="ctr"/>
                      <a:r>
                        <a:rPr lang="es-EC" sz="1000" b="0" i="0" u="none" strike="noStrike">
                          <a:solidFill>
                            <a:srgbClr val="000000"/>
                          </a:solidFill>
                          <a:effectLst/>
                          <a:latin typeface="Calibri" panose="020F0502020204030204" pitchFamily="34" charset="0"/>
                        </a:rPr>
                        <a:t> $          16.946,88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EBF7"/>
                    </a:solidFill>
                  </a:tcPr>
                </a:tc>
                <a:tc>
                  <a:txBody>
                    <a:bodyPr/>
                    <a:lstStyle/>
                    <a:p>
                      <a:pPr algn="r" fontAlgn="ctr"/>
                      <a:r>
                        <a:rPr lang="es-EC" sz="1000" b="0" i="0" u="none" strike="noStrike">
                          <a:solidFill>
                            <a:srgbClr val="000000"/>
                          </a:solidFill>
                          <a:effectLst/>
                          <a:latin typeface="Calibri" panose="020F0502020204030204" pitchFamily="34" charset="0"/>
                        </a:rPr>
                        <a:t> $    1.261.674,92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EBF7"/>
                    </a:solidFill>
                  </a:tcPr>
                </a:tc>
                <a:tc>
                  <a:txBody>
                    <a:bodyPr/>
                    <a:lstStyle/>
                    <a:p>
                      <a:pPr algn="r" fontAlgn="ctr"/>
                      <a:r>
                        <a:rPr lang="es-EC" sz="1000" b="0" i="0" u="none" strike="noStrike">
                          <a:solidFill>
                            <a:srgbClr val="000000"/>
                          </a:solidFill>
                          <a:effectLst/>
                          <a:latin typeface="Calibri" panose="020F0502020204030204" pitchFamily="34" charset="0"/>
                        </a:rPr>
                        <a:t> $        957.025,36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EBF7"/>
                    </a:solidFill>
                  </a:tcPr>
                </a:tc>
                <a:tc>
                  <a:txBody>
                    <a:bodyPr/>
                    <a:lstStyle/>
                    <a:p>
                      <a:pPr algn="r" fontAlgn="ctr"/>
                      <a:r>
                        <a:rPr lang="es-EC" sz="1000" b="0" i="0" u="none" strike="noStrike">
                          <a:solidFill>
                            <a:srgbClr val="000000"/>
                          </a:solidFill>
                          <a:effectLst/>
                          <a:latin typeface="Calibri" panose="020F0502020204030204" pitchFamily="34" charset="0"/>
                        </a:rPr>
                        <a:t> $        186.714,71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EBF7"/>
                    </a:solidFill>
                  </a:tcPr>
                </a:tc>
                <a:extLst>
                  <a:ext uri="{0D108BD9-81ED-4DB2-BD59-A6C34878D82A}">
                    <a16:rowId xmlns:a16="http://schemas.microsoft.com/office/drawing/2014/main" val="1652124429"/>
                  </a:ext>
                </a:extLst>
              </a:tr>
              <a:tr h="209195">
                <a:tc>
                  <a:txBody>
                    <a:bodyPr/>
                    <a:lstStyle/>
                    <a:p>
                      <a:pPr algn="l" fontAlgn="ctr"/>
                      <a:r>
                        <a:rPr lang="es-EC" sz="1000" b="0" i="0" u="none" strike="noStrike">
                          <a:solidFill>
                            <a:srgbClr val="000000"/>
                          </a:solidFill>
                          <a:effectLst/>
                          <a:latin typeface="Calibri" panose="020F0502020204030204" pitchFamily="34" charset="0"/>
                        </a:rPr>
                        <a:t>3  INDUSTRIA DE REUNIONES MICE RICE</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fontAlgn="ctr"/>
                      <a:r>
                        <a:rPr lang="es-EC" sz="1000" b="0" i="0" u="none" strike="noStrike">
                          <a:solidFill>
                            <a:srgbClr val="000000"/>
                          </a:solidFill>
                          <a:effectLst/>
                          <a:latin typeface="Calibri" panose="020F0502020204030204" pitchFamily="34" charset="0"/>
                        </a:rPr>
                        <a:t> $        500.615,41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fontAlgn="ctr"/>
                      <a:r>
                        <a:rPr lang="es-EC" sz="1000" b="0" i="0" u="none" strike="noStrike">
                          <a:solidFill>
                            <a:srgbClr val="000000"/>
                          </a:solidFill>
                          <a:effectLst/>
                          <a:latin typeface="Calibri" panose="020F0502020204030204" pitchFamily="34" charset="0"/>
                        </a:rPr>
                        <a:t> $          11.691,37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fontAlgn="ctr"/>
                      <a:r>
                        <a:rPr lang="es-EC" sz="1000" b="0" i="0" u="none" strike="noStrike">
                          <a:solidFill>
                            <a:srgbClr val="000000"/>
                          </a:solidFill>
                          <a:effectLst/>
                          <a:latin typeface="Calibri" panose="020F0502020204030204" pitchFamily="34" charset="0"/>
                        </a:rPr>
                        <a:t> $        457.764,86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fontAlgn="ctr"/>
                      <a:r>
                        <a:rPr lang="es-EC" sz="1000" b="0" i="0" u="none" strike="noStrike">
                          <a:solidFill>
                            <a:srgbClr val="000000"/>
                          </a:solidFill>
                          <a:effectLst/>
                          <a:latin typeface="Calibri" panose="020F0502020204030204" pitchFamily="34" charset="0"/>
                        </a:rPr>
                        <a:t> $        388.030,88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fontAlgn="ctr"/>
                      <a:r>
                        <a:rPr lang="es-EC" sz="1000" b="0" i="0" u="none" strike="noStrike">
                          <a:solidFill>
                            <a:srgbClr val="000000"/>
                          </a:solidFill>
                          <a:effectLst/>
                          <a:latin typeface="Calibri" panose="020F0502020204030204" pitchFamily="34" charset="0"/>
                        </a:rPr>
                        <a:t> $          31.159,18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550959347"/>
                  </a:ext>
                </a:extLst>
              </a:tr>
              <a:tr h="209195">
                <a:tc>
                  <a:txBody>
                    <a:bodyPr/>
                    <a:lstStyle/>
                    <a:p>
                      <a:pPr algn="l" fontAlgn="ctr"/>
                      <a:r>
                        <a:rPr lang="es-EC" sz="1000" b="0" i="0" u="none" strike="noStrike" dirty="0">
                          <a:solidFill>
                            <a:srgbClr val="000000"/>
                          </a:solidFill>
                          <a:effectLst/>
                          <a:latin typeface="Calibri" panose="020F0502020204030204" pitchFamily="34" charset="0"/>
                        </a:rPr>
                        <a:t>4  COMUNICACION</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EBF7"/>
                    </a:solidFill>
                  </a:tcPr>
                </a:tc>
                <a:tc>
                  <a:txBody>
                    <a:bodyPr/>
                    <a:lstStyle/>
                    <a:p>
                      <a:pPr algn="r" fontAlgn="ctr"/>
                      <a:r>
                        <a:rPr lang="es-EC" sz="1000" b="0" i="0" u="none" strike="noStrike">
                          <a:solidFill>
                            <a:srgbClr val="000000"/>
                          </a:solidFill>
                          <a:effectLst/>
                          <a:latin typeface="Calibri" panose="020F0502020204030204" pitchFamily="34" charset="0"/>
                        </a:rPr>
                        <a:t> $        217.289,98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EBF7"/>
                    </a:solidFill>
                  </a:tcPr>
                </a:tc>
                <a:tc>
                  <a:txBody>
                    <a:bodyPr/>
                    <a:lstStyle/>
                    <a:p>
                      <a:pPr algn="r" fontAlgn="ctr"/>
                      <a:r>
                        <a:rPr lang="es-EC" sz="1000" b="0" i="0" u="none" strike="noStrike">
                          <a:solidFill>
                            <a:srgbClr val="000000"/>
                          </a:solidFill>
                          <a:effectLst/>
                          <a:latin typeface="Calibri" panose="020F0502020204030204" pitchFamily="34" charset="0"/>
                        </a:rPr>
                        <a:t> $          88.749,65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EBF7"/>
                    </a:solidFill>
                  </a:tcPr>
                </a:tc>
                <a:tc>
                  <a:txBody>
                    <a:bodyPr/>
                    <a:lstStyle/>
                    <a:p>
                      <a:pPr algn="r" fontAlgn="ctr"/>
                      <a:r>
                        <a:rPr lang="es-EC" sz="1000" b="0" i="0" u="none" strike="noStrike">
                          <a:solidFill>
                            <a:srgbClr val="000000"/>
                          </a:solidFill>
                          <a:effectLst/>
                          <a:latin typeface="Calibri" panose="020F0502020204030204" pitchFamily="34" charset="0"/>
                        </a:rPr>
                        <a:t> $          99.343,86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EBF7"/>
                    </a:solidFill>
                  </a:tcPr>
                </a:tc>
                <a:tc>
                  <a:txBody>
                    <a:bodyPr/>
                    <a:lstStyle/>
                    <a:p>
                      <a:pPr algn="r" fontAlgn="ctr"/>
                      <a:r>
                        <a:rPr lang="es-EC" sz="1000" b="0" i="0" u="none" strike="noStrike">
                          <a:solidFill>
                            <a:srgbClr val="000000"/>
                          </a:solidFill>
                          <a:effectLst/>
                          <a:latin typeface="Calibri" panose="020F0502020204030204" pitchFamily="34" charset="0"/>
                        </a:rPr>
                        <a:t> $          98.063,85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EBF7"/>
                    </a:solidFill>
                  </a:tcPr>
                </a:tc>
                <a:tc>
                  <a:txBody>
                    <a:bodyPr/>
                    <a:lstStyle/>
                    <a:p>
                      <a:pPr algn="r" fontAlgn="ctr"/>
                      <a:r>
                        <a:rPr lang="es-EC" sz="1000" b="0" i="0" u="none" strike="noStrike">
                          <a:solidFill>
                            <a:srgbClr val="000000"/>
                          </a:solidFill>
                          <a:effectLst/>
                          <a:latin typeface="Calibri" panose="020F0502020204030204" pitchFamily="34" charset="0"/>
                        </a:rPr>
                        <a:t> $          29.196,47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EBF7"/>
                    </a:solidFill>
                  </a:tcPr>
                </a:tc>
                <a:extLst>
                  <a:ext uri="{0D108BD9-81ED-4DB2-BD59-A6C34878D82A}">
                    <a16:rowId xmlns:a16="http://schemas.microsoft.com/office/drawing/2014/main" val="2192159246"/>
                  </a:ext>
                </a:extLst>
              </a:tr>
              <a:tr h="209195">
                <a:tc>
                  <a:txBody>
                    <a:bodyPr/>
                    <a:lstStyle/>
                    <a:p>
                      <a:pPr algn="l" fontAlgn="ctr"/>
                      <a:r>
                        <a:rPr lang="es-EC" sz="1000" b="0" i="0" u="none" strike="noStrike">
                          <a:solidFill>
                            <a:srgbClr val="000000"/>
                          </a:solidFill>
                          <a:effectLst/>
                          <a:latin typeface="Calibri" panose="020F0502020204030204" pitchFamily="34" charset="0"/>
                        </a:rPr>
                        <a:t>5  INTELIGENCIA DE MERCADOS</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fontAlgn="ctr"/>
                      <a:r>
                        <a:rPr lang="es-EC" sz="1000" b="0" i="0" u="none" strike="noStrike">
                          <a:solidFill>
                            <a:srgbClr val="000000"/>
                          </a:solidFill>
                          <a:effectLst/>
                          <a:latin typeface="Calibri" panose="020F0502020204030204" pitchFamily="34" charset="0"/>
                        </a:rPr>
                        <a:t> $          84.124,99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fontAlgn="ctr"/>
                      <a:r>
                        <a:rPr lang="es-EC" sz="1000" b="0" i="0" u="none" strike="noStrike">
                          <a:solidFill>
                            <a:srgbClr val="000000"/>
                          </a:solidFill>
                          <a:effectLst/>
                          <a:latin typeface="Calibri" panose="020F0502020204030204" pitchFamily="34" charset="0"/>
                        </a:rPr>
                        <a:t> $                         -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fontAlgn="ctr"/>
                      <a:r>
                        <a:rPr lang="es-EC" sz="1000" b="0" i="0" u="none" strike="noStrike">
                          <a:solidFill>
                            <a:srgbClr val="000000"/>
                          </a:solidFill>
                          <a:effectLst/>
                          <a:latin typeface="Calibri" panose="020F0502020204030204" pitchFamily="34" charset="0"/>
                        </a:rPr>
                        <a:t> $                         -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fontAlgn="ctr"/>
                      <a:r>
                        <a:rPr lang="es-EC" sz="1000" b="0" i="0" u="none" strike="noStrike">
                          <a:solidFill>
                            <a:srgbClr val="000000"/>
                          </a:solidFill>
                          <a:effectLst/>
                          <a:latin typeface="Calibri" panose="020F0502020204030204" pitchFamily="34" charset="0"/>
                        </a:rPr>
                        <a:t> $                         -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fontAlgn="ctr"/>
                      <a:r>
                        <a:rPr lang="es-EC" sz="1000" b="0" i="0" u="none" strike="noStrike">
                          <a:solidFill>
                            <a:srgbClr val="000000"/>
                          </a:solidFill>
                          <a:effectLst/>
                          <a:latin typeface="Calibri" panose="020F0502020204030204" pitchFamily="34" charset="0"/>
                        </a:rPr>
                        <a:t> $          84.124,99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863763286"/>
                  </a:ext>
                </a:extLst>
              </a:tr>
              <a:tr h="209195">
                <a:tc>
                  <a:txBody>
                    <a:bodyPr/>
                    <a:lstStyle/>
                    <a:p>
                      <a:pPr algn="l" fontAlgn="ctr"/>
                      <a:r>
                        <a:rPr lang="es-EC" sz="1000" b="0" i="0" u="none" strike="noStrike">
                          <a:solidFill>
                            <a:srgbClr val="000000"/>
                          </a:solidFill>
                          <a:effectLst/>
                          <a:latin typeface="Calibri" panose="020F0502020204030204" pitchFamily="34" charset="0"/>
                        </a:rPr>
                        <a:t>6  DESARROLLO</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EBF7"/>
                    </a:solidFill>
                  </a:tcPr>
                </a:tc>
                <a:tc>
                  <a:txBody>
                    <a:bodyPr/>
                    <a:lstStyle/>
                    <a:p>
                      <a:pPr algn="r" fontAlgn="ctr"/>
                      <a:r>
                        <a:rPr lang="es-EC" sz="1000" b="0" i="0" u="none" strike="noStrike">
                          <a:solidFill>
                            <a:srgbClr val="000000"/>
                          </a:solidFill>
                          <a:effectLst/>
                          <a:latin typeface="Calibri" panose="020F0502020204030204" pitchFamily="34" charset="0"/>
                        </a:rPr>
                        <a:t> $        728.220,50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EBF7"/>
                    </a:solidFill>
                  </a:tcPr>
                </a:tc>
                <a:tc>
                  <a:txBody>
                    <a:bodyPr/>
                    <a:lstStyle/>
                    <a:p>
                      <a:pPr algn="r" fontAlgn="ctr"/>
                      <a:r>
                        <a:rPr lang="es-EC" sz="1000" b="0" i="0" u="none" strike="noStrike">
                          <a:solidFill>
                            <a:srgbClr val="000000"/>
                          </a:solidFill>
                          <a:effectLst/>
                          <a:latin typeface="Calibri" panose="020F0502020204030204" pitchFamily="34" charset="0"/>
                        </a:rPr>
                        <a:t> $        144.363,62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EBF7"/>
                    </a:solidFill>
                  </a:tcPr>
                </a:tc>
                <a:tc>
                  <a:txBody>
                    <a:bodyPr/>
                    <a:lstStyle/>
                    <a:p>
                      <a:pPr algn="r" fontAlgn="ctr"/>
                      <a:r>
                        <a:rPr lang="es-EC" sz="1000" b="0" i="0" u="none" strike="noStrike">
                          <a:solidFill>
                            <a:srgbClr val="000000"/>
                          </a:solidFill>
                          <a:effectLst/>
                          <a:latin typeface="Calibri" panose="020F0502020204030204" pitchFamily="34" charset="0"/>
                        </a:rPr>
                        <a:t> $        313.386,72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EBF7"/>
                    </a:solidFill>
                  </a:tcPr>
                </a:tc>
                <a:tc>
                  <a:txBody>
                    <a:bodyPr/>
                    <a:lstStyle/>
                    <a:p>
                      <a:pPr algn="r" fontAlgn="ctr"/>
                      <a:r>
                        <a:rPr lang="es-EC" sz="1000" b="0" i="0" u="none" strike="noStrike">
                          <a:solidFill>
                            <a:srgbClr val="000000"/>
                          </a:solidFill>
                          <a:effectLst/>
                          <a:latin typeface="Calibri" panose="020F0502020204030204" pitchFamily="34" charset="0"/>
                        </a:rPr>
                        <a:t> $        268.641,82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EBF7"/>
                    </a:solidFill>
                  </a:tcPr>
                </a:tc>
                <a:tc>
                  <a:txBody>
                    <a:bodyPr/>
                    <a:lstStyle/>
                    <a:p>
                      <a:pPr algn="r" fontAlgn="ctr"/>
                      <a:r>
                        <a:rPr lang="es-EC" sz="1000" b="0" i="0" u="none" strike="noStrike">
                          <a:solidFill>
                            <a:srgbClr val="000000"/>
                          </a:solidFill>
                          <a:effectLst/>
                          <a:latin typeface="Calibri" panose="020F0502020204030204" pitchFamily="34" charset="0"/>
                        </a:rPr>
                        <a:t> $        145.470,16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EBF7"/>
                    </a:solidFill>
                  </a:tcPr>
                </a:tc>
                <a:extLst>
                  <a:ext uri="{0D108BD9-81ED-4DB2-BD59-A6C34878D82A}">
                    <a16:rowId xmlns:a16="http://schemas.microsoft.com/office/drawing/2014/main" val="2358257775"/>
                  </a:ext>
                </a:extLst>
              </a:tr>
              <a:tr h="209195">
                <a:tc>
                  <a:txBody>
                    <a:bodyPr/>
                    <a:lstStyle/>
                    <a:p>
                      <a:pPr algn="l" fontAlgn="ctr"/>
                      <a:r>
                        <a:rPr lang="es-EC" sz="1000" b="0" i="0" u="none" strike="noStrike">
                          <a:solidFill>
                            <a:srgbClr val="000000"/>
                          </a:solidFill>
                          <a:effectLst/>
                          <a:latin typeface="Calibri" panose="020F0502020204030204" pitchFamily="34" charset="0"/>
                        </a:rPr>
                        <a:t>7  CALIDAD</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fontAlgn="ctr"/>
                      <a:r>
                        <a:rPr lang="es-EC" sz="1000" b="0" i="0" u="none" strike="noStrike">
                          <a:solidFill>
                            <a:srgbClr val="000000"/>
                          </a:solidFill>
                          <a:effectLst/>
                          <a:latin typeface="Calibri" panose="020F0502020204030204" pitchFamily="34" charset="0"/>
                        </a:rPr>
                        <a:t> $        619.753,63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fontAlgn="ctr"/>
                      <a:r>
                        <a:rPr lang="es-EC" sz="1000" b="0" i="0" u="none" strike="noStrike" dirty="0">
                          <a:solidFill>
                            <a:srgbClr val="000000"/>
                          </a:solidFill>
                          <a:effectLst/>
                          <a:latin typeface="Calibri" panose="020F0502020204030204" pitchFamily="34" charset="0"/>
                        </a:rPr>
                        <a:t> $          86.022,16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fontAlgn="ctr"/>
                      <a:r>
                        <a:rPr lang="es-EC" sz="1000" b="0" i="0" u="none" strike="noStrike">
                          <a:solidFill>
                            <a:srgbClr val="000000"/>
                          </a:solidFill>
                          <a:effectLst/>
                          <a:latin typeface="Calibri" panose="020F0502020204030204" pitchFamily="34" charset="0"/>
                        </a:rPr>
                        <a:t> $        345.981,77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fontAlgn="ctr"/>
                      <a:r>
                        <a:rPr lang="es-EC" sz="1000" b="0" i="0" u="none" strike="noStrike">
                          <a:solidFill>
                            <a:srgbClr val="000000"/>
                          </a:solidFill>
                          <a:effectLst/>
                          <a:latin typeface="Calibri" panose="020F0502020204030204" pitchFamily="34" charset="0"/>
                        </a:rPr>
                        <a:t> $        307.467,50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fontAlgn="ctr"/>
                      <a:r>
                        <a:rPr lang="es-EC" sz="1000" b="0" i="0" u="none" strike="noStrike">
                          <a:solidFill>
                            <a:srgbClr val="000000"/>
                          </a:solidFill>
                          <a:effectLst/>
                          <a:latin typeface="Calibri" panose="020F0502020204030204" pitchFamily="34" charset="0"/>
                        </a:rPr>
                        <a:t> $        112.749,70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776727090"/>
                  </a:ext>
                </a:extLst>
              </a:tr>
              <a:tr h="209195">
                <a:tc>
                  <a:txBody>
                    <a:bodyPr/>
                    <a:lstStyle/>
                    <a:p>
                      <a:pPr algn="l" fontAlgn="ctr"/>
                      <a:r>
                        <a:rPr lang="es-EC" sz="1000" b="0" i="0" u="none" strike="noStrike">
                          <a:solidFill>
                            <a:srgbClr val="000000"/>
                          </a:solidFill>
                          <a:effectLst/>
                          <a:latin typeface="Calibri" panose="020F0502020204030204" pitchFamily="34" charset="0"/>
                        </a:rPr>
                        <a:t>8  FORTALECIMIENTO EMPRESARIAL ADMINISTRATIVO</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EBF7"/>
                    </a:solidFill>
                  </a:tcPr>
                </a:tc>
                <a:tc>
                  <a:txBody>
                    <a:bodyPr/>
                    <a:lstStyle/>
                    <a:p>
                      <a:pPr algn="r" fontAlgn="ctr"/>
                      <a:r>
                        <a:rPr lang="es-EC" sz="1000" b="0" i="0" u="none" strike="noStrike">
                          <a:solidFill>
                            <a:srgbClr val="000000"/>
                          </a:solidFill>
                          <a:effectLst/>
                          <a:latin typeface="Calibri" panose="020F0502020204030204" pitchFamily="34" charset="0"/>
                        </a:rPr>
                        <a:t> $    1.808.865,25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EBF7"/>
                    </a:solidFill>
                  </a:tcPr>
                </a:tc>
                <a:tc>
                  <a:txBody>
                    <a:bodyPr/>
                    <a:lstStyle/>
                    <a:p>
                      <a:pPr algn="r" fontAlgn="ctr"/>
                      <a:r>
                        <a:rPr lang="es-EC" sz="1000" b="0" i="0" u="none" strike="noStrike">
                          <a:solidFill>
                            <a:srgbClr val="000000"/>
                          </a:solidFill>
                          <a:effectLst/>
                          <a:latin typeface="Calibri" panose="020F0502020204030204" pitchFamily="34" charset="0"/>
                        </a:rPr>
                        <a:t> $        188.761,75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EBF7"/>
                    </a:solidFill>
                  </a:tcPr>
                </a:tc>
                <a:tc>
                  <a:txBody>
                    <a:bodyPr/>
                    <a:lstStyle/>
                    <a:p>
                      <a:pPr algn="r" fontAlgn="ctr"/>
                      <a:r>
                        <a:rPr lang="es-EC" sz="1000" b="0" i="0" u="none" strike="noStrike">
                          <a:solidFill>
                            <a:srgbClr val="000000"/>
                          </a:solidFill>
                          <a:effectLst/>
                          <a:latin typeface="Calibri" panose="020F0502020204030204" pitchFamily="34" charset="0"/>
                        </a:rPr>
                        <a:t> $    1.153.963,51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EBF7"/>
                    </a:solidFill>
                  </a:tcPr>
                </a:tc>
                <a:tc>
                  <a:txBody>
                    <a:bodyPr/>
                    <a:lstStyle/>
                    <a:p>
                      <a:pPr algn="r" fontAlgn="ctr"/>
                      <a:r>
                        <a:rPr lang="es-EC" sz="1000" b="0" i="0" u="none" strike="noStrike">
                          <a:solidFill>
                            <a:srgbClr val="000000"/>
                          </a:solidFill>
                          <a:effectLst/>
                          <a:latin typeface="Calibri" panose="020F0502020204030204" pitchFamily="34" charset="0"/>
                        </a:rPr>
                        <a:t> $    1.001.524,46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EBF7"/>
                    </a:solidFill>
                  </a:tcPr>
                </a:tc>
                <a:tc>
                  <a:txBody>
                    <a:bodyPr/>
                    <a:lstStyle/>
                    <a:p>
                      <a:pPr algn="r" fontAlgn="ctr"/>
                      <a:r>
                        <a:rPr lang="es-EC" sz="1000" b="0" i="0" u="none" strike="noStrike">
                          <a:solidFill>
                            <a:srgbClr val="000000"/>
                          </a:solidFill>
                          <a:effectLst/>
                          <a:latin typeface="Calibri" panose="020F0502020204030204" pitchFamily="34" charset="0"/>
                        </a:rPr>
                        <a:t> $        450.139,99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EBF7"/>
                    </a:solidFill>
                  </a:tcPr>
                </a:tc>
                <a:extLst>
                  <a:ext uri="{0D108BD9-81ED-4DB2-BD59-A6C34878D82A}">
                    <a16:rowId xmlns:a16="http://schemas.microsoft.com/office/drawing/2014/main" val="599290867"/>
                  </a:ext>
                </a:extLst>
              </a:tr>
              <a:tr h="209195">
                <a:tc>
                  <a:txBody>
                    <a:bodyPr/>
                    <a:lstStyle/>
                    <a:p>
                      <a:pPr algn="ctr" fontAlgn="ctr"/>
                      <a:r>
                        <a:rPr lang="es-EC" sz="1000" b="1" i="0" u="none" strike="noStrike">
                          <a:solidFill>
                            <a:srgbClr val="000000"/>
                          </a:solidFill>
                          <a:effectLst/>
                          <a:latin typeface="Calibri" panose="020F0502020204030204" pitchFamily="34" charset="0"/>
                        </a:rPr>
                        <a:t>TOTAL</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2F75B5"/>
                    </a:solidFill>
                  </a:tcPr>
                </a:tc>
                <a:tc>
                  <a:txBody>
                    <a:bodyPr/>
                    <a:lstStyle/>
                    <a:p>
                      <a:pPr algn="r" fontAlgn="ctr"/>
                      <a:r>
                        <a:rPr lang="es-EC" sz="1100" b="1" i="0" u="none" strike="noStrike" dirty="0">
                          <a:solidFill>
                            <a:srgbClr val="000000"/>
                          </a:solidFill>
                          <a:effectLst/>
                          <a:latin typeface="Calibri" panose="020F0502020204030204" pitchFamily="34" charset="0"/>
                        </a:rPr>
                        <a:t> $    5.672.935,82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2F75B5"/>
                    </a:solidFill>
                  </a:tcPr>
                </a:tc>
                <a:tc>
                  <a:txBody>
                    <a:bodyPr/>
                    <a:lstStyle/>
                    <a:p>
                      <a:pPr algn="r" fontAlgn="ctr"/>
                      <a:r>
                        <a:rPr lang="es-EC" sz="1100" b="1" i="0" u="none" strike="noStrike" dirty="0">
                          <a:solidFill>
                            <a:srgbClr val="000000"/>
                          </a:solidFill>
                          <a:effectLst/>
                          <a:latin typeface="Calibri" panose="020F0502020204030204" pitchFamily="34" charset="0"/>
                        </a:rPr>
                        <a:t> $        609.476,39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2F75B5"/>
                    </a:solidFill>
                  </a:tcPr>
                </a:tc>
                <a:tc>
                  <a:txBody>
                    <a:bodyPr/>
                    <a:lstStyle/>
                    <a:p>
                      <a:pPr algn="r" fontAlgn="ctr"/>
                      <a:r>
                        <a:rPr lang="es-EC" sz="1100" b="1" i="0" u="none" strike="noStrike" dirty="0">
                          <a:solidFill>
                            <a:srgbClr val="000000"/>
                          </a:solidFill>
                          <a:effectLst/>
                          <a:latin typeface="Calibri" panose="020F0502020204030204" pitchFamily="34" charset="0"/>
                        </a:rPr>
                        <a:t> $    3.738.742,74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2F75B5"/>
                    </a:solidFill>
                  </a:tcPr>
                </a:tc>
                <a:tc>
                  <a:txBody>
                    <a:bodyPr/>
                    <a:lstStyle/>
                    <a:p>
                      <a:pPr algn="r" fontAlgn="ctr"/>
                      <a:r>
                        <a:rPr lang="es-EC" sz="1100" b="1" i="0" u="none" strike="noStrike" dirty="0">
                          <a:solidFill>
                            <a:srgbClr val="000000"/>
                          </a:solidFill>
                          <a:effectLst/>
                          <a:latin typeface="Calibri" panose="020F0502020204030204" pitchFamily="34" charset="0"/>
                        </a:rPr>
                        <a:t> $    3.119.645,38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2F75B5"/>
                    </a:solidFill>
                  </a:tcPr>
                </a:tc>
                <a:tc>
                  <a:txBody>
                    <a:bodyPr/>
                    <a:lstStyle/>
                    <a:p>
                      <a:pPr algn="r" fontAlgn="ctr"/>
                      <a:r>
                        <a:rPr lang="es-EC" sz="1100" b="1" i="0" u="none" strike="noStrike" dirty="0">
                          <a:solidFill>
                            <a:srgbClr val="000000"/>
                          </a:solidFill>
                          <a:effectLst/>
                          <a:latin typeface="Calibri" panose="020F0502020204030204" pitchFamily="34" charset="0"/>
                        </a:rPr>
                        <a:t> $    1.108.716,69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2F75B5"/>
                    </a:solidFill>
                  </a:tcPr>
                </a:tc>
                <a:extLst>
                  <a:ext uri="{0D108BD9-81ED-4DB2-BD59-A6C34878D82A}">
                    <a16:rowId xmlns:a16="http://schemas.microsoft.com/office/drawing/2014/main" val="2915501382"/>
                  </a:ext>
                </a:extLst>
              </a:tr>
            </a:tbl>
          </a:graphicData>
        </a:graphic>
      </p:graphicFrame>
      <p:sp>
        <p:nvSpPr>
          <p:cNvPr id="4" name="CuadroTexto 3">
            <a:extLst>
              <a:ext uri="{FF2B5EF4-FFF2-40B4-BE49-F238E27FC236}">
                <a16:creationId xmlns:a16="http://schemas.microsoft.com/office/drawing/2014/main" id="{289F13E0-1FFA-9184-2663-D25B5DAD4084}"/>
              </a:ext>
            </a:extLst>
          </p:cNvPr>
          <p:cNvSpPr txBox="1"/>
          <p:nvPr/>
        </p:nvSpPr>
        <p:spPr>
          <a:xfrm>
            <a:off x="4855712" y="5836669"/>
            <a:ext cx="2480573" cy="279820"/>
          </a:xfrm>
          <a:prstGeom prst="rect">
            <a:avLst/>
          </a:prstGeom>
          <a:noFill/>
        </p:spPr>
        <p:txBody>
          <a:bodyPr wrap="square">
            <a:spAutoFit/>
          </a:bodyPr>
          <a:lstStyle/>
          <a:p>
            <a:pPr algn="just">
              <a:lnSpc>
                <a:spcPct val="106000"/>
              </a:lnSpc>
              <a:spcAft>
                <a:spcPts val="800"/>
              </a:spcAft>
            </a:pPr>
            <a:r>
              <a:rPr lang="es-ES" sz="1200" dirty="0">
                <a:latin typeface="Calibri" panose="020F0502020204030204" pitchFamily="34" charset="0"/>
                <a:cs typeface="Calibri" panose="020F0502020204030204" pitchFamily="34" charset="0"/>
              </a:rPr>
              <a:t>Fuente: Sistema Financiero Olympo</a:t>
            </a:r>
            <a:endParaRPr lang="es-EC" sz="1200" dirty="0">
              <a:latin typeface="Calibri" panose="020F0502020204030204" pitchFamily="34" charset="0"/>
              <a:cs typeface="Calibri" panose="020F0502020204030204" pitchFamily="34" charset="0"/>
            </a:endParaRPr>
          </a:p>
        </p:txBody>
      </p:sp>
      <p:graphicFrame>
        <p:nvGraphicFramePr>
          <p:cNvPr id="8" name="Tabla 7">
            <a:extLst>
              <a:ext uri="{FF2B5EF4-FFF2-40B4-BE49-F238E27FC236}">
                <a16:creationId xmlns:a16="http://schemas.microsoft.com/office/drawing/2014/main" id="{4B40A396-66FA-2D6A-02DB-0AB608186E1B}"/>
              </a:ext>
            </a:extLst>
          </p:cNvPr>
          <p:cNvGraphicFramePr>
            <a:graphicFrameLocks noGrp="1"/>
          </p:cNvGraphicFramePr>
          <p:nvPr>
            <p:extLst>
              <p:ext uri="{D42A27DB-BD31-4B8C-83A1-F6EECF244321}">
                <p14:modId xmlns:p14="http://schemas.microsoft.com/office/powerpoint/2010/main" val="24835195"/>
              </p:ext>
            </p:extLst>
          </p:nvPr>
        </p:nvGraphicFramePr>
        <p:xfrm>
          <a:off x="3677478" y="4271969"/>
          <a:ext cx="4899993" cy="1045464"/>
        </p:xfrm>
        <a:graphic>
          <a:graphicData uri="http://schemas.openxmlformats.org/drawingml/2006/table">
            <a:tbl>
              <a:tblPr/>
              <a:tblGrid>
                <a:gridCol w="946417">
                  <a:extLst>
                    <a:ext uri="{9D8B030D-6E8A-4147-A177-3AD203B41FA5}">
                      <a16:colId xmlns:a16="http://schemas.microsoft.com/office/drawing/2014/main" val="3523691527"/>
                    </a:ext>
                  </a:extLst>
                </a:gridCol>
                <a:gridCol w="2045480">
                  <a:extLst>
                    <a:ext uri="{9D8B030D-6E8A-4147-A177-3AD203B41FA5}">
                      <a16:colId xmlns:a16="http://schemas.microsoft.com/office/drawing/2014/main" val="3510451450"/>
                    </a:ext>
                  </a:extLst>
                </a:gridCol>
                <a:gridCol w="1083799">
                  <a:extLst>
                    <a:ext uri="{9D8B030D-6E8A-4147-A177-3AD203B41FA5}">
                      <a16:colId xmlns:a16="http://schemas.microsoft.com/office/drawing/2014/main" val="950911683"/>
                    </a:ext>
                  </a:extLst>
                </a:gridCol>
                <a:gridCol w="824297">
                  <a:extLst>
                    <a:ext uri="{9D8B030D-6E8A-4147-A177-3AD203B41FA5}">
                      <a16:colId xmlns:a16="http://schemas.microsoft.com/office/drawing/2014/main" val="543227370"/>
                    </a:ext>
                  </a:extLst>
                </a:gridCol>
              </a:tblGrid>
              <a:tr h="350919">
                <a:tc>
                  <a:txBody>
                    <a:bodyPr/>
                    <a:lstStyle/>
                    <a:p>
                      <a:pPr algn="ctr" fontAlgn="ctr"/>
                      <a:r>
                        <a:rPr lang="es-EC" sz="1000" b="1" i="0" u="none" strike="noStrike">
                          <a:solidFill>
                            <a:srgbClr val="000000"/>
                          </a:solidFill>
                          <a:effectLst/>
                          <a:latin typeface="Calibri" panose="020F0502020204030204" pitchFamily="34" charset="0"/>
                        </a:rPr>
                        <a:t> GRUPO</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B9BD5"/>
                    </a:solidFill>
                  </a:tcPr>
                </a:tc>
                <a:tc>
                  <a:txBody>
                    <a:bodyPr/>
                    <a:lstStyle/>
                    <a:p>
                      <a:pPr algn="ctr" fontAlgn="ctr"/>
                      <a:r>
                        <a:rPr lang="es-EC" sz="1000" b="1" i="0" u="none" strike="noStrike">
                          <a:solidFill>
                            <a:srgbClr val="000000"/>
                          </a:solidFill>
                          <a:effectLst/>
                          <a:latin typeface="Calibri" panose="020F0502020204030204" pitchFamily="34" charset="0"/>
                        </a:rPr>
                        <a:t>DETALLE DEL GRUPO DE GASTO</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B9BD5"/>
                    </a:solidFill>
                  </a:tcPr>
                </a:tc>
                <a:tc>
                  <a:txBody>
                    <a:bodyPr/>
                    <a:lstStyle/>
                    <a:p>
                      <a:pPr algn="ctr" fontAlgn="ctr"/>
                      <a:r>
                        <a:rPr lang="es-EC" sz="1000" b="1" i="0" u="none" strike="noStrike">
                          <a:solidFill>
                            <a:srgbClr val="000000"/>
                          </a:solidFill>
                          <a:effectLst/>
                          <a:latin typeface="Calibri" panose="020F0502020204030204" pitchFamily="34" charset="0"/>
                        </a:rPr>
                        <a:t>RECURSOS MUNICIPALES</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B9BD5"/>
                    </a:solidFill>
                  </a:tcPr>
                </a:tc>
                <a:tc>
                  <a:txBody>
                    <a:bodyPr/>
                    <a:lstStyle/>
                    <a:p>
                      <a:pPr algn="ctr" fontAlgn="ctr"/>
                      <a:r>
                        <a:rPr lang="es-EC" sz="1000" b="1" i="0" u="none" strike="noStrike">
                          <a:solidFill>
                            <a:srgbClr val="000000"/>
                          </a:solidFill>
                          <a:effectLst/>
                          <a:latin typeface="Calibri" panose="020F0502020204030204" pitchFamily="34" charset="0"/>
                        </a:rPr>
                        <a:t>RECURSOS PROPIOS</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B9BD5"/>
                    </a:solidFill>
                  </a:tcPr>
                </a:tc>
                <a:extLst>
                  <a:ext uri="{0D108BD9-81ED-4DB2-BD59-A6C34878D82A}">
                    <a16:rowId xmlns:a16="http://schemas.microsoft.com/office/drawing/2014/main" val="3755906590"/>
                  </a:ext>
                </a:extLst>
              </a:tr>
              <a:tr h="231515">
                <a:tc>
                  <a:txBody>
                    <a:bodyPr/>
                    <a:lstStyle/>
                    <a:p>
                      <a:pPr algn="ctr" fontAlgn="ctr"/>
                      <a:r>
                        <a:rPr lang="es-EC" sz="1000" b="0" i="0" u="none" strike="noStrike">
                          <a:solidFill>
                            <a:srgbClr val="000000"/>
                          </a:solidFill>
                          <a:effectLst/>
                          <a:latin typeface="Calibri" panose="020F0502020204030204" pitchFamily="34" charset="0"/>
                        </a:rPr>
                        <a:t>84</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l" fontAlgn="ctr"/>
                      <a:r>
                        <a:rPr lang="es-EC" sz="1000" b="0" i="0" u="none" strike="noStrike">
                          <a:solidFill>
                            <a:srgbClr val="000000"/>
                          </a:solidFill>
                          <a:effectLst/>
                          <a:latin typeface="Calibri" panose="020F0502020204030204" pitchFamily="34" charset="0"/>
                        </a:rPr>
                        <a:t>Bienes de Larga Duración</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l" fontAlgn="ctr"/>
                      <a:r>
                        <a:rPr lang="es-EC" sz="1000" b="0" i="0" u="none" strike="noStrike">
                          <a:solidFill>
                            <a:srgbClr val="000000"/>
                          </a:solidFill>
                          <a:effectLst/>
                          <a:latin typeface="Calibri" panose="020F0502020204030204" pitchFamily="34" charset="0"/>
                        </a:rPr>
                        <a:t> $                    -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fontAlgn="ctr"/>
                      <a:r>
                        <a:rPr lang="es-EC" sz="1000" b="0" i="0" u="none" strike="noStrike">
                          <a:solidFill>
                            <a:srgbClr val="000000"/>
                          </a:solidFill>
                          <a:effectLst/>
                          <a:latin typeface="Calibri" panose="020F0502020204030204" pitchFamily="34" charset="0"/>
                        </a:rPr>
                        <a:t>$686,00</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651650392"/>
                  </a:ext>
                </a:extLst>
              </a:tr>
              <a:tr h="231515">
                <a:tc>
                  <a:txBody>
                    <a:bodyPr/>
                    <a:lstStyle/>
                    <a:p>
                      <a:pPr algn="ctr" fontAlgn="ctr"/>
                      <a:r>
                        <a:rPr lang="es-EC" sz="1000" b="0" i="0" u="none" strike="noStrike">
                          <a:solidFill>
                            <a:srgbClr val="000000"/>
                          </a:solidFill>
                          <a:effectLst/>
                          <a:latin typeface="Calibri" panose="020F0502020204030204" pitchFamily="34" charset="0"/>
                        </a:rPr>
                        <a:t>53</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EBF7"/>
                    </a:solidFill>
                  </a:tcPr>
                </a:tc>
                <a:tc>
                  <a:txBody>
                    <a:bodyPr/>
                    <a:lstStyle/>
                    <a:p>
                      <a:pPr algn="l" fontAlgn="ctr"/>
                      <a:r>
                        <a:rPr lang="es-EC" sz="1000" b="0" i="0" u="none" strike="noStrike">
                          <a:solidFill>
                            <a:srgbClr val="000000"/>
                          </a:solidFill>
                          <a:effectLst/>
                          <a:latin typeface="Calibri" panose="020F0502020204030204" pitchFamily="34" charset="0"/>
                        </a:rPr>
                        <a:t>Bienes y Servicios de Consumo</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EBF7"/>
                    </a:solidFill>
                  </a:tcPr>
                </a:tc>
                <a:tc>
                  <a:txBody>
                    <a:bodyPr/>
                    <a:lstStyle/>
                    <a:p>
                      <a:pPr algn="l" fontAlgn="ctr"/>
                      <a:r>
                        <a:rPr lang="es-EC" sz="1000" b="0" i="0" u="none" strike="noStrike">
                          <a:solidFill>
                            <a:srgbClr val="000000"/>
                          </a:solidFill>
                          <a:effectLst/>
                          <a:latin typeface="Calibri" panose="020F0502020204030204" pitchFamily="34" charset="0"/>
                        </a:rPr>
                        <a:t> $                    -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EBF7"/>
                    </a:solidFill>
                  </a:tcPr>
                </a:tc>
                <a:tc>
                  <a:txBody>
                    <a:bodyPr/>
                    <a:lstStyle/>
                    <a:p>
                      <a:pPr algn="r" fontAlgn="ctr"/>
                      <a:r>
                        <a:rPr lang="es-EC" sz="1000" b="0" i="0" u="none" strike="noStrike">
                          <a:solidFill>
                            <a:srgbClr val="000000"/>
                          </a:solidFill>
                          <a:effectLst/>
                          <a:latin typeface="Calibri" panose="020F0502020204030204" pitchFamily="34" charset="0"/>
                        </a:rPr>
                        <a:t>$80.508,84</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EBF7"/>
                    </a:solidFill>
                  </a:tcPr>
                </a:tc>
                <a:extLst>
                  <a:ext uri="{0D108BD9-81ED-4DB2-BD59-A6C34878D82A}">
                    <a16:rowId xmlns:a16="http://schemas.microsoft.com/office/drawing/2014/main" val="2720681882"/>
                  </a:ext>
                </a:extLst>
              </a:tr>
              <a:tr h="231515">
                <a:tc gridSpan="2">
                  <a:txBody>
                    <a:bodyPr/>
                    <a:lstStyle/>
                    <a:p>
                      <a:pPr algn="ctr" fontAlgn="ctr"/>
                      <a:r>
                        <a:rPr lang="es-EC" sz="1000" b="1" i="0" u="none" strike="noStrike">
                          <a:solidFill>
                            <a:srgbClr val="000000"/>
                          </a:solidFill>
                          <a:effectLst/>
                          <a:latin typeface="Calibri" panose="020F0502020204030204" pitchFamily="34" charset="0"/>
                        </a:rPr>
                        <a:t>Total</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2F75B5"/>
                    </a:solidFill>
                  </a:tcPr>
                </a:tc>
                <a:tc hMerge="1">
                  <a:txBody>
                    <a:bodyPr/>
                    <a:lstStyle/>
                    <a:p>
                      <a:endParaRPr lang="es-EC"/>
                    </a:p>
                  </a:txBody>
                  <a:tcPr/>
                </a:tc>
                <a:tc>
                  <a:txBody>
                    <a:bodyPr/>
                    <a:lstStyle/>
                    <a:p>
                      <a:pPr algn="l" fontAlgn="ctr"/>
                      <a:r>
                        <a:rPr lang="es-EC" sz="1000" b="1" i="0" u="none" strike="noStrike">
                          <a:solidFill>
                            <a:srgbClr val="000000"/>
                          </a:solidFill>
                          <a:effectLst/>
                          <a:latin typeface="Calibri" panose="020F0502020204030204" pitchFamily="34" charset="0"/>
                        </a:rPr>
                        <a:t> $                    -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2F75B5"/>
                    </a:solidFill>
                  </a:tcPr>
                </a:tc>
                <a:tc>
                  <a:txBody>
                    <a:bodyPr/>
                    <a:lstStyle/>
                    <a:p>
                      <a:pPr algn="r" fontAlgn="ctr"/>
                      <a:r>
                        <a:rPr lang="es-EC" sz="1000" b="1" i="0" u="none" strike="noStrike" dirty="0">
                          <a:solidFill>
                            <a:srgbClr val="000000"/>
                          </a:solidFill>
                          <a:effectLst/>
                          <a:latin typeface="Calibri" panose="020F0502020204030204" pitchFamily="34" charset="0"/>
                        </a:rPr>
                        <a:t>$81.194,84</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2F75B5"/>
                    </a:solidFill>
                  </a:tcPr>
                </a:tc>
                <a:extLst>
                  <a:ext uri="{0D108BD9-81ED-4DB2-BD59-A6C34878D82A}">
                    <a16:rowId xmlns:a16="http://schemas.microsoft.com/office/drawing/2014/main" val="4262059573"/>
                  </a:ext>
                </a:extLst>
              </a:tr>
            </a:tbl>
          </a:graphicData>
        </a:graphic>
      </p:graphicFrame>
    </p:spTree>
    <p:extLst>
      <p:ext uri="{BB962C8B-B14F-4D97-AF65-F5344CB8AC3E}">
        <p14:creationId xmlns:p14="http://schemas.microsoft.com/office/powerpoint/2010/main" val="161130182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26798248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9" name="Imagen 8" descr="Imagen que contiene Texto&#10;&#10;Descripción generada automáticamente">
            <a:extLst>
              <a:ext uri="{FF2B5EF4-FFF2-40B4-BE49-F238E27FC236}">
                <a16:creationId xmlns:a16="http://schemas.microsoft.com/office/drawing/2014/main" id="{B0C71058-2F3B-58A2-0BFD-624D268CD636}"/>
              </a:ext>
            </a:extLst>
          </p:cNvPr>
          <p:cNvPicPr>
            <a:picLocks noGrp="1" noRot="1" noChangeAspec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2467" y="0"/>
            <a:ext cx="12187065" cy="6858000"/>
          </a:xfrm>
          <a:prstGeom prst="rect">
            <a:avLst/>
          </a:prstGeom>
        </p:spPr>
      </p:pic>
      <p:sp>
        <p:nvSpPr>
          <p:cNvPr id="5" name="Título 1">
            <a:extLst>
              <a:ext uri="{FF2B5EF4-FFF2-40B4-BE49-F238E27FC236}">
                <a16:creationId xmlns:a16="http://schemas.microsoft.com/office/drawing/2014/main" id="{085E993A-554C-E84B-0C97-C2C71FED6354}"/>
              </a:ext>
            </a:extLst>
          </p:cNvPr>
          <p:cNvSpPr txBox="1">
            <a:spLocks/>
          </p:cNvSpPr>
          <p:nvPr/>
        </p:nvSpPr>
        <p:spPr>
          <a:xfrm>
            <a:off x="1553276" y="1821371"/>
            <a:ext cx="9392575" cy="662782"/>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EC" b="1" dirty="0">
                <a:solidFill>
                  <a:srgbClr val="223F86"/>
                </a:solidFill>
                <a:latin typeface="Montserrat ExtraBold" pitchFamily="2" charset="77"/>
                <a:ea typeface="HGSMinchoE" panose="02020900000000000000" pitchFamily="18" charset="-128"/>
              </a:rPr>
              <a:t>Informe Técnico Programático</a:t>
            </a:r>
          </a:p>
        </p:txBody>
      </p:sp>
      <p:pic>
        <p:nvPicPr>
          <p:cNvPr id="6" name="Imagen 5">
            <a:extLst>
              <a:ext uri="{FF2B5EF4-FFF2-40B4-BE49-F238E27FC236}">
                <a16:creationId xmlns:a16="http://schemas.microsoft.com/office/drawing/2014/main" id="{B57F36C1-EE49-E1EE-E8BE-9723B2FDB6E8}"/>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642462" y="2815545"/>
            <a:ext cx="3805838" cy="776514"/>
          </a:xfrm>
          <a:prstGeom prst="rect">
            <a:avLst/>
          </a:prstGeom>
        </p:spPr>
      </p:pic>
      <p:sp>
        <p:nvSpPr>
          <p:cNvPr id="7" name="Título 1">
            <a:extLst>
              <a:ext uri="{FF2B5EF4-FFF2-40B4-BE49-F238E27FC236}">
                <a16:creationId xmlns:a16="http://schemas.microsoft.com/office/drawing/2014/main" id="{0665A5D3-7617-E9AB-2CB2-5657F77CA3DD}"/>
              </a:ext>
            </a:extLst>
          </p:cNvPr>
          <p:cNvSpPr txBox="1">
            <a:spLocks/>
          </p:cNvSpPr>
          <p:nvPr/>
        </p:nvSpPr>
        <p:spPr>
          <a:xfrm>
            <a:off x="1638984" y="2815544"/>
            <a:ext cx="4752291" cy="776516"/>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EC" sz="2400" b="1" dirty="0">
                <a:solidFill>
                  <a:schemeClr val="bg1"/>
                </a:solidFill>
                <a:latin typeface="Montserrat ExtraBold" pitchFamily="2" charset="77"/>
                <a:ea typeface="HGSMinchoE" panose="02020900000000000000" pitchFamily="18" charset="-128"/>
              </a:rPr>
              <a:t>POA 2023</a:t>
            </a:r>
          </a:p>
        </p:txBody>
      </p:sp>
    </p:spTree>
    <p:extLst>
      <p:ext uri="{BB962C8B-B14F-4D97-AF65-F5344CB8AC3E}">
        <p14:creationId xmlns:p14="http://schemas.microsoft.com/office/powerpoint/2010/main" val="338744764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agen 8" descr="Imagen que contiene Texto&#10;&#10;Descripción generada automáticamente">
            <a:extLst>
              <a:ext uri="{FF2B5EF4-FFF2-40B4-BE49-F238E27FC236}">
                <a16:creationId xmlns:a16="http://schemas.microsoft.com/office/drawing/2014/main" id="{8144EB8A-6C0A-657E-F55A-8D46DE48245C}"/>
              </a:ext>
            </a:extLst>
          </p:cNvPr>
          <p:cNvPicPr>
            <a:picLocks noGrp="1" noRot="1" noChangeAspect="1" noMove="1" noResize="1" noEditPoints="1" noAdjustHandles="1" noChangeArrowheads="1" noChangeShapeType="1" noCrop="1"/>
          </p:cNvPicPr>
          <p:nvPr/>
        </p:nvPicPr>
        <p:blipFill>
          <a:blip r:embed="rId2">
            <a:extLst>
              <a:ext uri="{28A0092B-C50C-407E-A947-70E740481C1C}">
                <a14:useLocalDpi xmlns:a14="http://schemas.microsoft.com/office/drawing/2010/main" val="0"/>
              </a:ext>
            </a:extLst>
          </a:blip>
          <a:stretch>
            <a:fillRect/>
          </a:stretch>
        </p:blipFill>
        <p:spPr>
          <a:xfrm>
            <a:off x="2467" y="0"/>
            <a:ext cx="12187065" cy="6858000"/>
          </a:xfrm>
          <a:prstGeom prst="rect">
            <a:avLst/>
          </a:prstGeom>
        </p:spPr>
      </p:pic>
      <p:sp>
        <p:nvSpPr>
          <p:cNvPr id="5" name="Título 1">
            <a:extLst>
              <a:ext uri="{FF2B5EF4-FFF2-40B4-BE49-F238E27FC236}">
                <a16:creationId xmlns:a16="http://schemas.microsoft.com/office/drawing/2014/main" id="{FD7028F1-746F-AD06-300E-5EC7FF7B76AD}"/>
              </a:ext>
            </a:extLst>
          </p:cNvPr>
          <p:cNvSpPr txBox="1">
            <a:spLocks/>
          </p:cNvSpPr>
          <p:nvPr/>
        </p:nvSpPr>
        <p:spPr>
          <a:xfrm>
            <a:off x="2068963" y="508864"/>
            <a:ext cx="7386221" cy="36397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s-EC" sz="2400" b="1" dirty="0">
                <a:solidFill>
                  <a:srgbClr val="223F86"/>
                </a:solidFill>
                <a:latin typeface="Montserrat ExtraBold" pitchFamily="2" charset="77"/>
                <a:ea typeface="HGSMinchoE" panose="02020900000000000000" pitchFamily="18" charset="-128"/>
              </a:rPr>
              <a:t>Plan Operativo Anual 2023</a:t>
            </a:r>
          </a:p>
        </p:txBody>
      </p:sp>
      <p:sp>
        <p:nvSpPr>
          <p:cNvPr id="2" name="Rectángulo: esquinas redondeadas 1">
            <a:extLst>
              <a:ext uri="{FF2B5EF4-FFF2-40B4-BE49-F238E27FC236}">
                <a16:creationId xmlns:a16="http://schemas.microsoft.com/office/drawing/2014/main" id="{AFC081B3-A945-2D29-C577-CEAE7F956E5E}"/>
              </a:ext>
            </a:extLst>
          </p:cNvPr>
          <p:cNvSpPr/>
          <p:nvPr/>
        </p:nvSpPr>
        <p:spPr>
          <a:xfrm>
            <a:off x="9025130" y="1767286"/>
            <a:ext cx="3075342" cy="1422723"/>
          </a:xfrm>
          <a:prstGeom prst="roundRect">
            <a:avLst/>
          </a:prstGeom>
          <a:solidFill>
            <a:schemeClr val="accent5">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ES" sz="1600" b="0" i="0" u="none" strike="noStrike" baseline="0" dirty="0">
                <a:solidFill>
                  <a:srgbClr val="000000"/>
                </a:solidFill>
                <a:latin typeface="Calibri" panose="020F0502020204030204" pitchFamily="34" charset="0"/>
              </a:rPr>
              <a:t>El Plan Operativo Anual 2023 de la EPMGDT es de </a:t>
            </a:r>
            <a:r>
              <a:rPr lang="es-ES" sz="1600" dirty="0">
                <a:solidFill>
                  <a:srgbClr val="000000"/>
                </a:solidFill>
                <a:latin typeface="Calibri" panose="020F0502020204030204" pitchFamily="34" charset="0"/>
              </a:rPr>
              <a:t>USD.</a:t>
            </a:r>
            <a:r>
              <a:rPr lang="es-ES" sz="1600" b="0" i="0" u="none" strike="noStrike" baseline="0" dirty="0">
                <a:solidFill>
                  <a:srgbClr val="000000"/>
                </a:solidFill>
                <a:latin typeface="Calibri" panose="020F0502020204030204" pitchFamily="34" charset="0"/>
              </a:rPr>
              <a:t>5.672.935,82, presupuesto</a:t>
            </a:r>
            <a:r>
              <a:rPr lang="es-ES" sz="1600" b="0" i="0" u="none" strike="noStrike" dirty="0">
                <a:solidFill>
                  <a:srgbClr val="000000"/>
                </a:solidFill>
                <a:latin typeface="Calibri" panose="020F0502020204030204" pitchFamily="34" charset="0"/>
              </a:rPr>
              <a:t> que contiene el incremento de USD.216.000,00.  Con un 54,99% ejecución</a:t>
            </a:r>
            <a:endParaRPr lang="es-EC" sz="1600" b="1" dirty="0">
              <a:solidFill>
                <a:schemeClr val="tx1"/>
              </a:solidFill>
            </a:endParaRPr>
          </a:p>
        </p:txBody>
      </p:sp>
      <p:graphicFrame>
        <p:nvGraphicFramePr>
          <p:cNvPr id="3" name="Tabla 2">
            <a:extLst>
              <a:ext uri="{FF2B5EF4-FFF2-40B4-BE49-F238E27FC236}">
                <a16:creationId xmlns:a16="http://schemas.microsoft.com/office/drawing/2014/main" id="{BF6B2B78-B6F7-2049-0D6C-7D5B058ABB6E}"/>
              </a:ext>
            </a:extLst>
          </p:cNvPr>
          <p:cNvGraphicFramePr>
            <a:graphicFrameLocks noGrp="1"/>
          </p:cNvGraphicFramePr>
          <p:nvPr>
            <p:extLst>
              <p:ext uri="{D42A27DB-BD31-4B8C-83A1-F6EECF244321}">
                <p14:modId xmlns:p14="http://schemas.microsoft.com/office/powerpoint/2010/main" val="2752069801"/>
              </p:ext>
            </p:extLst>
          </p:nvPr>
        </p:nvGraphicFramePr>
        <p:xfrm>
          <a:off x="340041" y="1246139"/>
          <a:ext cx="8596028" cy="3807836"/>
        </p:xfrm>
        <a:graphic>
          <a:graphicData uri="http://schemas.openxmlformats.org/drawingml/2006/table">
            <a:tbl>
              <a:tblPr firstRow="1" firstCol="1" bandRow="1">
                <a:tableStyleId>{5940675A-B579-460E-94D1-54222C63F5DA}</a:tableStyleId>
              </a:tblPr>
              <a:tblGrid>
                <a:gridCol w="4951313">
                  <a:extLst>
                    <a:ext uri="{9D8B030D-6E8A-4147-A177-3AD203B41FA5}">
                      <a16:colId xmlns:a16="http://schemas.microsoft.com/office/drawing/2014/main" val="2191251394"/>
                    </a:ext>
                  </a:extLst>
                </a:gridCol>
                <a:gridCol w="1165621">
                  <a:extLst>
                    <a:ext uri="{9D8B030D-6E8A-4147-A177-3AD203B41FA5}">
                      <a16:colId xmlns:a16="http://schemas.microsoft.com/office/drawing/2014/main" val="2397593354"/>
                    </a:ext>
                  </a:extLst>
                </a:gridCol>
                <a:gridCol w="1165621">
                  <a:extLst>
                    <a:ext uri="{9D8B030D-6E8A-4147-A177-3AD203B41FA5}">
                      <a16:colId xmlns:a16="http://schemas.microsoft.com/office/drawing/2014/main" val="318003502"/>
                    </a:ext>
                  </a:extLst>
                </a:gridCol>
                <a:gridCol w="1313473">
                  <a:extLst>
                    <a:ext uri="{9D8B030D-6E8A-4147-A177-3AD203B41FA5}">
                      <a16:colId xmlns:a16="http://schemas.microsoft.com/office/drawing/2014/main" val="2934117062"/>
                    </a:ext>
                  </a:extLst>
                </a:gridCol>
              </a:tblGrid>
              <a:tr h="307207">
                <a:tc>
                  <a:txBody>
                    <a:bodyPr/>
                    <a:lstStyle/>
                    <a:p>
                      <a:pPr algn="ctr">
                        <a:lnSpc>
                          <a:spcPct val="115000"/>
                        </a:lnSpc>
                      </a:pPr>
                      <a:r>
                        <a:rPr lang="es-EC" sz="1000" b="1" kern="100" dirty="0">
                          <a:solidFill>
                            <a:schemeClr val="bg1"/>
                          </a:solidFill>
                          <a:effectLst/>
                        </a:rPr>
                        <a:t>COMPONENTES</a:t>
                      </a:r>
                      <a:endParaRPr lang="es-EC" sz="1000" b="1" kern="1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solidFill>
                      <a:srgbClr val="222B35"/>
                    </a:solidFill>
                  </a:tcPr>
                </a:tc>
                <a:tc>
                  <a:txBody>
                    <a:bodyPr/>
                    <a:lstStyle/>
                    <a:p>
                      <a:pPr algn="ctr">
                        <a:lnSpc>
                          <a:spcPct val="115000"/>
                        </a:lnSpc>
                      </a:pPr>
                      <a:r>
                        <a:rPr lang="es-EC" sz="1000" b="1" kern="100" dirty="0">
                          <a:solidFill>
                            <a:schemeClr val="bg1"/>
                          </a:solidFill>
                          <a:effectLst/>
                        </a:rPr>
                        <a:t>RECURSOS MUNICIPALES</a:t>
                      </a:r>
                      <a:endParaRPr lang="es-EC" sz="1000" b="1" kern="1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solidFill>
                      <a:srgbClr val="222B35"/>
                    </a:solidFill>
                  </a:tcPr>
                </a:tc>
                <a:tc>
                  <a:txBody>
                    <a:bodyPr/>
                    <a:lstStyle/>
                    <a:p>
                      <a:pPr algn="ctr">
                        <a:lnSpc>
                          <a:spcPct val="115000"/>
                        </a:lnSpc>
                      </a:pPr>
                      <a:r>
                        <a:rPr lang="es-EC" sz="1000" b="1" kern="100" dirty="0">
                          <a:solidFill>
                            <a:schemeClr val="bg1"/>
                          </a:solidFill>
                          <a:effectLst/>
                        </a:rPr>
                        <a:t>FONDOS PROPIOS</a:t>
                      </a:r>
                      <a:endParaRPr lang="es-EC" sz="1000" b="1" kern="1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solidFill>
                      <a:srgbClr val="222B35"/>
                    </a:solidFill>
                  </a:tcPr>
                </a:tc>
                <a:tc>
                  <a:txBody>
                    <a:bodyPr/>
                    <a:lstStyle/>
                    <a:p>
                      <a:pPr algn="ctr">
                        <a:lnSpc>
                          <a:spcPct val="115000"/>
                        </a:lnSpc>
                      </a:pPr>
                      <a:r>
                        <a:rPr lang="es-EC" sz="1000" b="1" kern="100" dirty="0">
                          <a:solidFill>
                            <a:schemeClr val="bg1"/>
                          </a:solidFill>
                          <a:effectLst/>
                        </a:rPr>
                        <a:t>TOTAL</a:t>
                      </a:r>
                      <a:endParaRPr lang="es-EC" sz="1000" b="1" kern="1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solidFill>
                      <a:srgbClr val="222B35"/>
                    </a:solidFill>
                  </a:tcPr>
                </a:tc>
                <a:extLst>
                  <a:ext uri="{0D108BD9-81ED-4DB2-BD59-A6C34878D82A}">
                    <a16:rowId xmlns:a16="http://schemas.microsoft.com/office/drawing/2014/main" val="2916517126"/>
                  </a:ext>
                </a:extLst>
              </a:tr>
              <a:tr h="438999">
                <a:tc>
                  <a:txBody>
                    <a:bodyPr/>
                    <a:lstStyle/>
                    <a:p>
                      <a:pPr>
                        <a:lnSpc>
                          <a:spcPct val="115000"/>
                        </a:lnSpc>
                      </a:pPr>
                      <a:r>
                        <a:rPr lang="es-EC" sz="1000" kern="100" dirty="0">
                          <a:effectLst/>
                        </a:rPr>
                        <a:t>COMUNICACIÓN - DIFUSIÓN DE LOS PRODUCTOS TURÍSTICOS DE QUITO Y DE LAS ACTIVIDADES INSTITUCIONALES A NIVEL NACIONAL E INTERNACIONAL</a:t>
                      </a:r>
                      <a:endParaRPr lang="es-EC"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lnSpc>
                          <a:spcPct val="115000"/>
                        </a:lnSpc>
                      </a:pPr>
                      <a:r>
                        <a:rPr lang="es-EC" sz="1200" kern="100" dirty="0">
                          <a:effectLst/>
                        </a:rPr>
                        <a:t>217.289,98</a:t>
                      </a:r>
                      <a:endParaRPr lang="es-EC" sz="12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lnSpc>
                          <a:spcPct val="115000"/>
                        </a:lnSpc>
                      </a:pPr>
                      <a:r>
                        <a:rPr lang="es-EC" sz="1200" kern="100" dirty="0">
                          <a:effectLst/>
                        </a:rPr>
                        <a:t>-</a:t>
                      </a:r>
                      <a:endParaRPr lang="es-EC" sz="12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lnSpc>
                          <a:spcPct val="115000"/>
                        </a:lnSpc>
                      </a:pPr>
                      <a:r>
                        <a:rPr lang="es-EC" sz="1200" kern="100" dirty="0">
                          <a:effectLst/>
                        </a:rPr>
                        <a:t>217.289,98</a:t>
                      </a:r>
                      <a:endParaRPr lang="es-EC" sz="12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tc>
                <a:extLst>
                  <a:ext uri="{0D108BD9-81ED-4DB2-BD59-A6C34878D82A}">
                    <a16:rowId xmlns:a16="http://schemas.microsoft.com/office/drawing/2014/main" val="2536324024"/>
                  </a:ext>
                </a:extLst>
              </a:tr>
              <a:tr h="438999">
                <a:tc>
                  <a:txBody>
                    <a:bodyPr/>
                    <a:lstStyle/>
                    <a:p>
                      <a:pPr>
                        <a:lnSpc>
                          <a:spcPct val="115000"/>
                        </a:lnSpc>
                      </a:pPr>
                      <a:r>
                        <a:rPr lang="es-EC" sz="1000" kern="100" dirty="0">
                          <a:effectLst/>
                        </a:rPr>
                        <a:t>CALIDAD - FORTALECIMIENTO E IMPLEMENTACIÓN DE NORMATIVAS DE CALIDAD EN LOS ESTABLECIMIENTOS TURÍSTICOS DEL DISTRITO METROPOLITANO DE QUITO</a:t>
                      </a:r>
                      <a:endParaRPr lang="es-EC"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solidFill>
                      <a:srgbClr val="DDEBF7"/>
                    </a:solidFill>
                  </a:tcPr>
                </a:tc>
                <a:tc>
                  <a:txBody>
                    <a:bodyPr/>
                    <a:lstStyle/>
                    <a:p>
                      <a:pPr algn="ctr">
                        <a:lnSpc>
                          <a:spcPct val="115000"/>
                        </a:lnSpc>
                      </a:pPr>
                      <a:r>
                        <a:rPr lang="es-EC" sz="1200" kern="100" dirty="0">
                          <a:effectLst/>
                        </a:rPr>
                        <a:t>433.115,27</a:t>
                      </a:r>
                      <a:endParaRPr lang="es-EC" sz="12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solidFill>
                      <a:srgbClr val="DDEBF7"/>
                    </a:solidFill>
                  </a:tcPr>
                </a:tc>
                <a:tc>
                  <a:txBody>
                    <a:bodyPr/>
                    <a:lstStyle/>
                    <a:p>
                      <a:pPr algn="ctr">
                        <a:lnSpc>
                          <a:spcPct val="115000"/>
                        </a:lnSpc>
                      </a:pPr>
                      <a:r>
                        <a:rPr lang="es-EC" sz="1200" kern="100" dirty="0">
                          <a:effectLst/>
                        </a:rPr>
                        <a:t>186.638,36</a:t>
                      </a:r>
                      <a:endParaRPr lang="es-EC" sz="12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solidFill>
                      <a:srgbClr val="DDEBF7"/>
                    </a:solidFill>
                  </a:tcPr>
                </a:tc>
                <a:tc>
                  <a:txBody>
                    <a:bodyPr/>
                    <a:lstStyle/>
                    <a:p>
                      <a:pPr algn="ctr">
                        <a:lnSpc>
                          <a:spcPct val="115000"/>
                        </a:lnSpc>
                      </a:pPr>
                      <a:r>
                        <a:rPr lang="es-EC" sz="1200" kern="100" dirty="0">
                          <a:effectLst/>
                        </a:rPr>
                        <a:t>619.753,63</a:t>
                      </a:r>
                      <a:endParaRPr lang="es-EC" sz="12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solidFill>
                      <a:srgbClr val="DDEBF7"/>
                    </a:solidFill>
                  </a:tcPr>
                </a:tc>
                <a:extLst>
                  <a:ext uri="{0D108BD9-81ED-4DB2-BD59-A6C34878D82A}">
                    <a16:rowId xmlns:a16="http://schemas.microsoft.com/office/drawing/2014/main" val="1533364750"/>
                  </a:ext>
                </a:extLst>
              </a:tr>
              <a:tr h="438999">
                <a:tc>
                  <a:txBody>
                    <a:bodyPr/>
                    <a:lstStyle/>
                    <a:p>
                      <a:pPr>
                        <a:lnSpc>
                          <a:spcPct val="115000"/>
                        </a:lnSpc>
                      </a:pPr>
                      <a:r>
                        <a:rPr lang="es-EC" sz="1000" kern="100" dirty="0">
                          <a:effectLst/>
                        </a:rPr>
                        <a:t>COMERCIALIZACIÓN - COMERCIALIZACIÓN Y FORTALECIMIENTO DE UNIDADES DE NEGOCIO DE QUITO TURISMO Y DE ALIANZAS ESTRATÉGICAS FORTALECIDAS</a:t>
                      </a:r>
                      <a:endParaRPr lang="es-EC"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lnSpc>
                          <a:spcPct val="115000"/>
                        </a:lnSpc>
                      </a:pPr>
                      <a:r>
                        <a:rPr lang="es-EC" sz="1200" kern="100">
                          <a:effectLst/>
                        </a:rPr>
                        <a:t>160.134,39</a:t>
                      </a:r>
                      <a:endParaRPr lang="es-EC" sz="1200" kern="1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lnSpc>
                          <a:spcPct val="115000"/>
                        </a:lnSpc>
                      </a:pPr>
                      <a:r>
                        <a:rPr lang="es-EC" sz="1200" kern="100" dirty="0">
                          <a:effectLst/>
                        </a:rPr>
                        <a:t>88.595,16</a:t>
                      </a:r>
                      <a:endParaRPr lang="es-EC" sz="12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lnSpc>
                          <a:spcPct val="115000"/>
                        </a:lnSpc>
                      </a:pPr>
                      <a:r>
                        <a:rPr lang="es-EC" sz="1200" kern="100" dirty="0">
                          <a:effectLst/>
                        </a:rPr>
                        <a:t>248.729,55</a:t>
                      </a:r>
                      <a:endParaRPr lang="es-EC" sz="12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tc>
                <a:extLst>
                  <a:ext uri="{0D108BD9-81ED-4DB2-BD59-A6C34878D82A}">
                    <a16:rowId xmlns:a16="http://schemas.microsoft.com/office/drawing/2014/main" val="3695547290"/>
                  </a:ext>
                </a:extLst>
              </a:tr>
              <a:tr h="438999">
                <a:tc>
                  <a:txBody>
                    <a:bodyPr/>
                    <a:lstStyle/>
                    <a:p>
                      <a:pPr>
                        <a:lnSpc>
                          <a:spcPct val="115000"/>
                        </a:lnSpc>
                      </a:pPr>
                      <a:r>
                        <a:rPr lang="es-EC" sz="1000" kern="100" dirty="0">
                          <a:effectLst/>
                        </a:rPr>
                        <a:t>DESARROLLO Y FORTALECIMIENTO DE LOS PRODUCTOS TURÍSTICOS EXISTENTES Y POTENCIALES EN ZONAS URBANAS Y RURALES DEL DISTRITO METROPOLITANO DE QUITO - DESARROLLO</a:t>
                      </a:r>
                      <a:endParaRPr lang="es-EC"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solidFill>
                      <a:srgbClr val="DDEBF7"/>
                    </a:solidFill>
                  </a:tcPr>
                </a:tc>
                <a:tc>
                  <a:txBody>
                    <a:bodyPr/>
                    <a:lstStyle/>
                    <a:p>
                      <a:pPr algn="ctr">
                        <a:lnSpc>
                          <a:spcPct val="115000"/>
                        </a:lnSpc>
                      </a:pPr>
                      <a:r>
                        <a:rPr lang="es-EC" sz="1200" kern="100" dirty="0">
                          <a:effectLst/>
                        </a:rPr>
                        <a:t>410.829,66</a:t>
                      </a:r>
                      <a:endParaRPr lang="es-EC" sz="12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solidFill>
                      <a:srgbClr val="DDEBF7"/>
                    </a:solidFill>
                  </a:tcPr>
                </a:tc>
                <a:tc>
                  <a:txBody>
                    <a:bodyPr/>
                    <a:lstStyle/>
                    <a:p>
                      <a:pPr algn="ctr">
                        <a:lnSpc>
                          <a:spcPct val="115000"/>
                        </a:lnSpc>
                      </a:pPr>
                      <a:r>
                        <a:rPr lang="es-EC" sz="1200" kern="100" dirty="0">
                          <a:effectLst/>
                        </a:rPr>
                        <a:t>317.390,84</a:t>
                      </a:r>
                      <a:endParaRPr lang="es-EC" sz="12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solidFill>
                      <a:srgbClr val="DDEBF7"/>
                    </a:solidFill>
                  </a:tcPr>
                </a:tc>
                <a:tc>
                  <a:txBody>
                    <a:bodyPr/>
                    <a:lstStyle/>
                    <a:p>
                      <a:pPr algn="ctr">
                        <a:lnSpc>
                          <a:spcPct val="115000"/>
                        </a:lnSpc>
                      </a:pPr>
                      <a:r>
                        <a:rPr lang="es-EC" sz="1200" kern="100" dirty="0">
                          <a:effectLst/>
                        </a:rPr>
                        <a:t>728.220,5</a:t>
                      </a:r>
                      <a:endParaRPr lang="es-EC" sz="12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solidFill>
                      <a:srgbClr val="DDEBF7"/>
                    </a:solidFill>
                  </a:tcPr>
                </a:tc>
                <a:extLst>
                  <a:ext uri="{0D108BD9-81ED-4DB2-BD59-A6C34878D82A}">
                    <a16:rowId xmlns:a16="http://schemas.microsoft.com/office/drawing/2014/main" val="3798007743"/>
                  </a:ext>
                </a:extLst>
              </a:tr>
              <a:tr h="307207">
                <a:tc>
                  <a:txBody>
                    <a:bodyPr/>
                    <a:lstStyle/>
                    <a:p>
                      <a:pPr>
                        <a:lnSpc>
                          <a:spcPct val="115000"/>
                        </a:lnSpc>
                      </a:pPr>
                      <a:r>
                        <a:rPr lang="es-EC" sz="1000" kern="100" dirty="0">
                          <a:effectLst/>
                        </a:rPr>
                        <a:t>EJECUCIÓN Y GESTIÓN DE LOS GASTOS GENERALES DE OPERACIÓN DE QUITO TURISMO</a:t>
                      </a:r>
                      <a:endParaRPr lang="es-EC"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lnSpc>
                          <a:spcPct val="115000"/>
                        </a:lnSpc>
                      </a:pPr>
                      <a:r>
                        <a:rPr lang="es-EC" sz="1200" kern="100">
                          <a:effectLst/>
                        </a:rPr>
                        <a:t>1.267.993,63</a:t>
                      </a:r>
                      <a:endParaRPr lang="es-EC" sz="1200" kern="1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lnSpc>
                          <a:spcPct val="115000"/>
                        </a:lnSpc>
                      </a:pPr>
                      <a:r>
                        <a:rPr lang="es-EC" sz="1200" kern="100">
                          <a:effectLst/>
                        </a:rPr>
                        <a:t>540.871,62</a:t>
                      </a:r>
                      <a:endParaRPr lang="es-EC" sz="1200" kern="1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lnSpc>
                          <a:spcPct val="115000"/>
                        </a:lnSpc>
                      </a:pPr>
                      <a:r>
                        <a:rPr lang="es-EC" sz="1200" kern="100" dirty="0">
                          <a:effectLst/>
                        </a:rPr>
                        <a:t>1.808.871,25</a:t>
                      </a:r>
                      <a:endParaRPr lang="es-EC" sz="12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tc>
                <a:extLst>
                  <a:ext uri="{0D108BD9-81ED-4DB2-BD59-A6C34878D82A}">
                    <a16:rowId xmlns:a16="http://schemas.microsoft.com/office/drawing/2014/main" val="3035248661"/>
                  </a:ext>
                </a:extLst>
              </a:tr>
              <a:tr h="307207">
                <a:tc>
                  <a:txBody>
                    <a:bodyPr/>
                    <a:lstStyle/>
                    <a:p>
                      <a:pPr>
                        <a:lnSpc>
                          <a:spcPct val="115000"/>
                        </a:lnSpc>
                      </a:pPr>
                      <a:r>
                        <a:rPr lang="es-EC" sz="1000" kern="100" dirty="0">
                          <a:effectLst/>
                        </a:rPr>
                        <a:t>INTELIGENCIA DE MERCADOS - DESARROLLO Y FORTALECIMIENTO DEL SISTEMA INSTITUCIONAL DE INDICADORES TURÍSTICOS -</a:t>
                      </a:r>
                      <a:endParaRPr lang="es-EC"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solidFill>
                      <a:srgbClr val="DDEBF7"/>
                    </a:solidFill>
                  </a:tcPr>
                </a:tc>
                <a:tc>
                  <a:txBody>
                    <a:bodyPr/>
                    <a:lstStyle/>
                    <a:p>
                      <a:pPr algn="ctr">
                        <a:lnSpc>
                          <a:spcPct val="115000"/>
                        </a:lnSpc>
                      </a:pPr>
                      <a:r>
                        <a:rPr lang="es-EC" sz="1200" kern="100" dirty="0">
                          <a:effectLst/>
                        </a:rPr>
                        <a:t>84.124,99</a:t>
                      </a:r>
                      <a:endParaRPr lang="es-EC" sz="12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solidFill>
                      <a:srgbClr val="DDEBF7"/>
                    </a:solidFill>
                  </a:tcPr>
                </a:tc>
                <a:tc>
                  <a:txBody>
                    <a:bodyPr/>
                    <a:lstStyle/>
                    <a:p>
                      <a:pPr algn="ctr">
                        <a:lnSpc>
                          <a:spcPct val="115000"/>
                        </a:lnSpc>
                      </a:pPr>
                      <a:r>
                        <a:rPr lang="es-EC" sz="1200" kern="100" dirty="0">
                          <a:effectLst/>
                        </a:rPr>
                        <a:t>-</a:t>
                      </a:r>
                      <a:endParaRPr lang="es-EC" sz="12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solidFill>
                      <a:srgbClr val="DDEBF7"/>
                    </a:solidFill>
                  </a:tcPr>
                </a:tc>
                <a:tc>
                  <a:txBody>
                    <a:bodyPr/>
                    <a:lstStyle/>
                    <a:p>
                      <a:pPr algn="ctr">
                        <a:lnSpc>
                          <a:spcPct val="115000"/>
                        </a:lnSpc>
                      </a:pPr>
                      <a:r>
                        <a:rPr lang="es-EC" sz="1200" kern="100" dirty="0">
                          <a:effectLst/>
                        </a:rPr>
                        <a:t>84.124,99</a:t>
                      </a:r>
                      <a:endParaRPr lang="es-EC" sz="12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solidFill>
                      <a:srgbClr val="DDEBF7"/>
                    </a:solidFill>
                  </a:tcPr>
                </a:tc>
                <a:extLst>
                  <a:ext uri="{0D108BD9-81ED-4DB2-BD59-A6C34878D82A}">
                    <a16:rowId xmlns:a16="http://schemas.microsoft.com/office/drawing/2014/main" val="515242034"/>
                  </a:ext>
                </a:extLst>
              </a:tr>
              <a:tr h="307207">
                <a:tc>
                  <a:txBody>
                    <a:bodyPr/>
                    <a:lstStyle/>
                    <a:p>
                      <a:pPr>
                        <a:lnSpc>
                          <a:spcPct val="115000"/>
                        </a:lnSpc>
                      </a:pPr>
                      <a:r>
                        <a:rPr lang="es-EC" sz="1000" kern="100" dirty="0">
                          <a:effectLst/>
                        </a:rPr>
                        <a:t>MERCADEO - DESARROLLO Y FORTALECIMIENTO DE LOS MERCADOS PRIORITARIOS TURÍSTICOS DEL DISTRITO METROPOLITANO DE QUITO</a:t>
                      </a:r>
                      <a:endParaRPr lang="es-EC"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lnSpc>
                          <a:spcPct val="115000"/>
                        </a:lnSpc>
                      </a:pPr>
                      <a:r>
                        <a:rPr lang="es-EC" sz="1200" kern="100">
                          <a:effectLst/>
                        </a:rPr>
                        <a:t>631.204,87</a:t>
                      </a:r>
                      <a:endParaRPr lang="es-EC" sz="1200" kern="1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lnSpc>
                          <a:spcPct val="115000"/>
                        </a:lnSpc>
                      </a:pPr>
                      <a:r>
                        <a:rPr lang="es-EC" sz="1200" kern="100">
                          <a:effectLst/>
                        </a:rPr>
                        <a:t>834.131,64</a:t>
                      </a:r>
                      <a:endParaRPr lang="es-EC" sz="1200" kern="1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lnSpc>
                          <a:spcPct val="115000"/>
                        </a:lnSpc>
                      </a:pPr>
                      <a:r>
                        <a:rPr lang="es-EC" sz="1200" kern="100" dirty="0">
                          <a:effectLst/>
                        </a:rPr>
                        <a:t>1.465.336,51</a:t>
                      </a:r>
                      <a:endParaRPr lang="es-EC" sz="12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tc>
                <a:extLst>
                  <a:ext uri="{0D108BD9-81ED-4DB2-BD59-A6C34878D82A}">
                    <a16:rowId xmlns:a16="http://schemas.microsoft.com/office/drawing/2014/main" val="4103865299"/>
                  </a:ext>
                </a:extLst>
              </a:tr>
              <a:tr h="307207">
                <a:tc>
                  <a:txBody>
                    <a:bodyPr/>
                    <a:lstStyle/>
                    <a:p>
                      <a:pPr>
                        <a:lnSpc>
                          <a:spcPct val="115000"/>
                        </a:lnSpc>
                      </a:pPr>
                      <a:r>
                        <a:rPr lang="es-EC" sz="1000" kern="100" dirty="0">
                          <a:effectLst/>
                        </a:rPr>
                        <a:t>MICE - FORTALECIMIENTO DEL CLUSTER DEL SEGMENTO DE NEGOCIOS MICE EN EL DISTRITO METROPOLITANO DE QUITO</a:t>
                      </a:r>
                      <a:endParaRPr lang="es-EC"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solidFill>
                      <a:srgbClr val="DDEBF7"/>
                    </a:solidFill>
                  </a:tcPr>
                </a:tc>
                <a:tc>
                  <a:txBody>
                    <a:bodyPr/>
                    <a:lstStyle/>
                    <a:p>
                      <a:pPr algn="ctr">
                        <a:lnSpc>
                          <a:spcPct val="115000"/>
                        </a:lnSpc>
                      </a:pPr>
                      <a:r>
                        <a:rPr lang="es-EC" sz="1200" kern="100" dirty="0">
                          <a:effectLst/>
                        </a:rPr>
                        <a:t>270.307,21</a:t>
                      </a:r>
                      <a:endParaRPr lang="es-EC" sz="12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solidFill>
                      <a:srgbClr val="DDEBF7"/>
                    </a:solidFill>
                  </a:tcPr>
                </a:tc>
                <a:tc>
                  <a:txBody>
                    <a:bodyPr/>
                    <a:lstStyle/>
                    <a:p>
                      <a:pPr algn="ctr">
                        <a:lnSpc>
                          <a:spcPct val="115000"/>
                        </a:lnSpc>
                      </a:pPr>
                      <a:r>
                        <a:rPr lang="es-EC" sz="1200" kern="100" dirty="0">
                          <a:effectLst/>
                        </a:rPr>
                        <a:t>230.308,20</a:t>
                      </a:r>
                      <a:endParaRPr lang="es-EC" sz="12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solidFill>
                      <a:srgbClr val="DDEBF7"/>
                    </a:solidFill>
                  </a:tcPr>
                </a:tc>
                <a:tc>
                  <a:txBody>
                    <a:bodyPr/>
                    <a:lstStyle/>
                    <a:p>
                      <a:pPr algn="ctr">
                        <a:lnSpc>
                          <a:spcPct val="115000"/>
                        </a:lnSpc>
                      </a:pPr>
                      <a:r>
                        <a:rPr lang="es-EC" sz="1200" kern="100" dirty="0">
                          <a:effectLst/>
                        </a:rPr>
                        <a:t>500.615,41</a:t>
                      </a:r>
                      <a:endParaRPr lang="es-EC" sz="12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solidFill>
                      <a:srgbClr val="DDEBF7"/>
                    </a:solidFill>
                  </a:tcPr>
                </a:tc>
                <a:extLst>
                  <a:ext uri="{0D108BD9-81ED-4DB2-BD59-A6C34878D82A}">
                    <a16:rowId xmlns:a16="http://schemas.microsoft.com/office/drawing/2014/main" val="646989571"/>
                  </a:ext>
                </a:extLst>
              </a:tr>
              <a:tr h="307207">
                <a:tc>
                  <a:txBody>
                    <a:bodyPr/>
                    <a:lstStyle/>
                    <a:p>
                      <a:pPr algn="ctr">
                        <a:lnSpc>
                          <a:spcPct val="115000"/>
                        </a:lnSpc>
                      </a:pPr>
                      <a:r>
                        <a:rPr lang="es-EC" sz="1050" b="1" kern="100" dirty="0">
                          <a:effectLst/>
                        </a:rPr>
                        <a:t>TOTAL</a:t>
                      </a:r>
                      <a:endParaRPr lang="es-EC" sz="1050" b="1"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solidFill>
                      <a:schemeClr val="bg2">
                        <a:lumMod val="75000"/>
                      </a:schemeClr>
                    </a:solidFill>
                  </a:tcPr>
                </a:tc>
                <a:tc>
                  <a:txBody>
                    <a:bodyPr/>
                    <a:lstStyle/>
                    <a:p>
                      <a:pPr algn="ctr">
                        <a:lnSpc>
                          <a:spcPct val="115000"/>
                        </a:lnSpc>
                      </a:pPr>
                      <a:r>
                        <a:rPr lang="es-EC" sz="1050" b="1" kern="100" dirty="0">
                          <a:effectLst/>
                        </a:rPr>
                        <a:t>3.475.000,00</a:t>
                      </a:r>
                      <a:endParaRPr lang="es-EC" sz="1050" b="1"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solidFill>
                      <a:schemeClr val="bg2">
                        <a:lumMod val="75000"/>
                      </a:schemeClr>
                    </a:solidFill>
                  </a:tcPr>
                </a:tc>
                <a:tc>
                  <a:txBody>
                    <a:bodyPr/>
                    <a:lstStyle/>
                    <a:p>
                      <a:pPr algn="ctr">
                        <a:lnSpc>
                          <a:spcPct val="115000"/>
                        </a:lnSpc>
                      </a:pPr>
                      <a:r>
                        <a:rPr lang="es-EC" sz="1050" b="1" kern="100" dirty="0">
                          <a:effectLst/>
                        </a:rPr>
                        <a:t>2.197.935,82</a:t>
                      </a:r>
                      <a:endParaRPr lang="es-EC" sz="1050" b="1"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solidFill>
                      <a:schemeClr val="bg2">
                        <a:lumMod val="75000"/>
                      </a:schemeClr>
                    </a:solidFill>
                  </a:tcPr>
                </a:tc>
                <a:tc>
                  <a:txBody>
                    <a:bodyPr/>
                    <a:lstStyle/>
                    <a:p>
                      <a:pPr algn="ctr">
                        <a:lnSpc>
                          <a:spcPct val="115000"/>
                        </a:lnSpc>
                      </a:pPr>
                      <a:r>
                        <a:rPr lang="es-EC" sz="1050" b="1" kern="100" dirty="0">
                          <a:effectLst/>
                        </a:rPr>
                        <a:t>5.672.935,82</a:t>
                      </a:r>
                      <a:endParaRPr lang="es-EC" sz="1050" b="1"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solidFill>
                      <a:schemeClr val="bg2">
                        <a:lumMod val="75000"/>
                      </a:schemeClr>
                    </a:solidFill>
                  </a:tcPr>
                </a:tc>
                <a:extLst>
                  <a:ext uri="{0D108BD9-81ED-4DB2-BD59-A6C34878D82A}">
                    <a16:rowId xmlns:a16="http://schemas.microsoft.com/office/drawing/2014/main" val="1130405971"/>
                  </a:ext>
                </a:extLst>
              </a:tr>
            </a:tbl>
          </a:graphicData>
        </a:graphic>
      </p:graphicFrame>
    </p:spTree>
    <p:extLst>
      <p:ext uri="{BB962C8B-B14F-4D97-AF65-F5344CB8AC3E}">
        <p14:creationId xmlns:p14="http://schemas.microsoft.com/office/powerpoint/2010/main" val="257105618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agen 8" descr="Imagen que contiene Texto&#10;&#10;Descripción generada automáticamente">
            <a:extLst>
              <a:ext uri="{FF2B5EF4-FFF2-40B4-BE49-F238E27FC236}">
                <a16:creationId xmlns:a16="http://schemas.microsoft.com/office/drawing/2014/main" id="{8144EB8A-6C0A-657E-F55A-8D46DE48245C}"/>
              </a:ext>
            </a:extLst>
          </p:cNvPr>
          <p:cNvPicPr>
            <a:picLocks noGrp="1" noRot="1" noChangeAspect="1" noMove="1" noResize="1" noEditPoints="1" noAdjustHandles="1" noChangeArrowheads="1" noChangeShapeType="1" noCrop="1"/>
          </p:cNvPicPr>
          <p:nvPr/>
        </p:nvPicPr>
        <p:blipFill>
          <a:blip r:embed="rId2">
            <a:extLst>
              <a:ext uri="{28A0092B-C50C-407E-A947-70E740481C1C}">
                <a14:useLocalDpi xmlns:a14="http://schemas.microsoft.com/office/drawing/2010/main" val="0"/>
              </a:ext>
            </a:extLst>
          </a:blip>
          <a:stretch>
            <a:fillRect/>
          </a:stretch>
        </p:blipFill>
        <p:spPr>
          <a:xfrm>
            <a:off x="2467" y="0"/>
            <a:ext cx="12187065" cy="6858000"/>
          </a:xfrm>
          <a:prstGeom prst="rect">
            <a:avLst/>
          </a:prstGeom>
        </p:spPr>
      </p:pic>
      <p:sp>
        <p:nvSpPr>
          <p:cNvPr id="5" name="Título 1">
            <a:extLst>
              <a:ext uri="{FF2B5EF4-FFF2-40B4-BE49-F238E27FC236}">
                <a16:creationId xmlns:a16="http://schemas.microsoft.com/office/drawing/2014/main" id="{FD7028F1-746F-AD06-300E-5EC7FF7B76AD}"/>
              </a:ext>
            </a:extLst>
          </p:cNvPr>
          <p:cNvSpPr txBox="1">
            <a:spLocks/>
          </p:cNvSpPr>
          <p:nvPr/>
        </p:nvSpPr>
        <p:spPr>
          <a:xfrm>
            <a:off x="2100262" y="269982"/>
            <a:ext cx="7991474" cy="479394"/>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EC" sz="2400" b="1" dirty="0">
                <a:solidFill>
                  <a:srgbClr val="223F86"/>
                </a:solidFill>
                <a:latin typeface="Montserrat ExtraBold" pitchFamily="2" charset="77"/>
                <a:ea typeface="HGSMinchoE" panose="02020900000000000000" pitchFamily="18" charset="-128"/>
              </a:rPr>
              <a:t>Estructura programática – Avance programación</a:t>
            </a:r>
          </a:p>
        </p:txBody>
      </p:sp>
      <p:sp>
        <p:nvSpPr>
          <p:cNvPr id="2" name="CuadroTexto 1">
            <a:extLst>
              <a:ext uri="{FF2B5EF4-FFF2-40B4-BE49-F238E27FC236}">
                <a16:creationId xmlns:a16="http://schemas.microsoft.com/office/drawing/2014/main" id="{5D7E0D67-BBFF-4D23-3033-3EBBAD16D148}"/>
              </a:ext>
            </a:extLst>
          </p:cNvPr>
          <p:cNvSpPr txBox="1"/>
          <p:nvPr/>
        </p:nvSpPr>
        <p:spPr>
          <a:xfrm>
            <a:off x="133351" y="1116052"/>
            <a:ext cx="11316752" cy="923330"/>
          </a:xfrm>
          <a:prstGeom prst="rect">
            <a:avLst/>
          </a:prstGeom>
          <a:noFill/>
        </p:spPr>
        <p:txBody>
          <a:bodyPr wrap="square">
            <a:spAutoFit/>
          </a:bodyPr>
          <a:lstStyle/>
          <a:p>
            <a:pPr marL="449580" algn="just"/>
            <a:r>
              <a:rPr lang="es-EC" dirty="0">
                <a:effectLst/>
                <a:latin typeface="Calibri" panose="020F0502020204030204" pitchFamily="34" charset="0"/>
                <a:ea typeface="Calibri" panose="020F0502020204030204" pitchFamily="34" charset="0"/>
                <a:cs typeface="Calibri" panose="020F0502020204030204" pitchFamily="34" charset="0"/>
              </a:rPr>
              <a:t>La estructura programática que maneja la institución se encuentra reflejada en el Sistema Mi Ciudad, permitiendo la operatividad de la Empresa. Con corte al mes de septiembre el proyecto “Quito Destino Turístico” tiene un avance del 74,21%, la cual se encuentra acorde a lo programado.</a:t>
            </a:r>
            <a:endParaRPr lang="es-EC"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6" name="Imagen 5" descr="Interfaz de usuario gráfica, Aplicación, Tabla&#10;&#10;Descripción generada automáticamente">
            <a:extLst>
              <a:ext uri="{FF2B5EF4-FFF2-40B4-BE49-F238E27FC236}">
                <a16:creationId xmlns:a16="http://schemas.microsoft.com/office/drawing/2014/main" id="{BE12A1A3-71E7-F152-C14F-90D8C35F5BC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1055" y="2356259"/>
            <a:ext cx="10984848" cy="2226132"/>
          </a:xfrm>
          <a:prstGeom prst="rect">
            <a:avLst/>
          </a:prstGeom>
        </p:spPr>
      </p:pic>
    </p:spTree>
    <p:extLst>
      <p:ext uri="{BB962C8B-B14F-4D97-AF65-F5344CB8AC3E}">
        <p14:creationId xmlns:p14="http://schemas.microsoft.com/office/powerpoint/2010/main" val="273962728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agen 8" descr="Imagen que contiene Texto&#10;&#10;Descripción generada automáticamente">
            <a:extLst>
              <a:ext uri="{FF2B5EF4-FFF2-40B4-BE49-F238E27FC236}">
                <a16:creationId xmlns:a16="http://schemas.microsoft.com/office/drawing/2014/main" id="{8144EB8A-6C0A-657E-F55A-8D46DE48245C}"/>
              </a:ext>
            </a:extLst>
          </p:cNvPr>
          <p:cNvPicPr>
            <a:picLocks noGrp="1" noRot="1" noChangeAspect="1" noMove="1" noResize="1" noEditPoints="1" noAdjustHandles="1" noChangeArrowheads="1" noChangeShapeType="1" noCrop="1"/>
          </p:cNvPicPr>
          <p:nvPr/>
        </p:nvPicPr>
        <p:blipFill>
          <a:blip r:embed="rId2">
            <a:extLst>
              <a:ext uri="{28A0092B-C50C-407E-A947-70E740481C1C}">
                <a14:useLocalDpi xmlns:a14="http://schemas.microsoft.com/office/drawing/2010/main" val="0"/>
              </a:ext>
            </a:extLst>
          </a:blip>
          <a:stretch>
            <a:fillRect/>
          </a:stretch>
        </p:blipFill>
        <p:spPr>
          <a:xfrm>
            <a:off x="2467" y="0"/>
            <a:ext cx="12187065" cy="6858000"/>
          </a:xfrm>
          <a:prstGeom prst="rect">
            <a:avLst/>
          </a:prstGeom>
        </p:spPr>
      </p:pic>
      <p:sp>
        <p:nvSpPr>
          <p:cNvPr id="5" name="Título 1">
            <a:extLst>
              <a:ext uri="{FF2B5EF4-FFF2-40B4-BE49-F238E27FC236}">
                <a16:creationId xmlns:a16="http://schemas.microsoft.com/office/drawing/2014/main" id="{FD7028F1-746F-AD06-300E-5EC7FF7B76AD}"/>
              </a:ext>
            </a:extLst>
          </p:cNvPr>
          <p:cNvSpPr txBox="1">
            <a:spLocks/>
          </p:cNvSpPr>
          <p:nvPr/>
        </p:nvSpPr>
        <p:spPr>
          <a:xfrm>
            <a:off x="2736685" y="249966"/>
            <a:ext cx="6718628" cy="479394"/>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EC" sz="2400" b="1" dirty="0">
                <a:solidFill>
                  <a:srgbClr val="223F86"/>
                </a:solidFill>
                <a:latin typeface="Montserrat ExtraBold" pitchFamily="2" charset="77"/>
                <a:ea typeface="HGSMinchoE" panose="02020900000000000000" pitchFamily="18" charset="-128"/>
              </a:rPr>
              <a:t>Detalle Programático – Metas proyecto: “Quito Destino Turístico”</a:t>
            </a:r>
          </a:p>
        </p:txBody>
      </p:sp>
      <p:pic>
        <p:nvPicPr>
          <p:cNvPr id="10" name="Imagen 9">
            <a:extLst>
              <a:ext uri="{FF2B5EF4-FFF2-40B4-BE49-F238E27FC236}">
                <a16:creationId xmlns:a16="http://schemas.microsoft.com/office/drawing/2014/main" id="{5FA45EF3-1EEB-6E98-A718-E72E5FD02904}"/>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962026" y="748443"/>
            <a:ext cx="9229110" cy="1374936"/>
          </a:xfrm>
          <a:prstGeom prst="rect">
            <a:avLst/>
          </a:prstGeom>
        </p:spPr>
      </p:pic>
      <p:sp>
        <p:nvSpPr>
          <p:cNvPr id="18" name="Elipse 17">
            <a:extLst>
              <a:ext uri="{FF2B5EF4-FFF2-40B4-BE49-F238E27FC236}">
                <a16:creationId xmlns:a16="http://schemas.microsoft.com/office/drawing/2014/main" id="{0B8F1A53-6C30-B052-3635-69C4E796C0E6}"/>
              </a:ext>
            </a:extLst>
          </p:cNvPr>
          <p:cNvSpPr/>
          <p:nvPr/>
        </p:nvSpPr>
        <p:spPr>
          <a:xfrm>
            <a:off x="439437" y="1169507"/>
            <a:ext cx="428625" cy="424176"/>
          </a:xfrm>
          <a:prstGeom prst="ellipse">
            <a:avLst/>
          </a:prstGeom>
          <a:solidFill>
            <a:schemeClr val="accent5">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EC" b="1" dirty="0">
                <a:solidFill>
                  <a:schemeClr val="tx1"/>
                </a:solidFill>
              </a:rPr>
              <a:t>1</a:t>
            </a:r>
          </a:p>
        </p:txBody>
      </p:sp>
      <p:sp>
        <p:nvSpPr>
          <p:cNvPr id="19" name="Elipse 18">
            <a:extLst>
              <a:ext uri="{FF2B5EF4-FFF2-40B4-BE49-F238E27FC236}">
                <a16:creationId xmlns:a16="http://schemas.microsoft.com/office/drawing/2014/main" id="{E4406CBA-72B4-4BEB-5DC9-D562036E27F4}"/>
              </a:ext>
            </a:extLst>
          </p:cNvPr>
          <p:cNvSpPr/>
          <p:nvPr/>
        </p:nvSpPr>
        <p:spPr>
          <a:xfrm>
            <a:off x="161020" y="4461247"/>
            <a:ext cx="428625" cy="424176"/>
          </a:xfrm>
          <a:prstGeom prst="ellipse">
            <a:avLst/>
          </a:prstGeom>
          <a:solidFill>
            <a:schemeClr val="accent5">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EC" b="1" dirty="0">
                <a:solidFill>
                  <a:schemeClr val="tx1"/>
                </a:solidFill>
              </a:rPr>
              <a:t>1</a:t>
            </a:r>
          </a:p>
        </p:txBody>
      </p:sp>
      <p:sp>
        <p:nvSpPr>
          <p:cNvPr id="20" name="Elipse 19">
            <a:extLst>
              <a:ext uri="{FF2B5EF4-FFF2-40B4-BE49-F238E27FC236}">
                <a16:creationId xmlns:a16="http://schemas.microsoft.com/office/drawing/2014/main" id="{8654383F-DB8D-73A0-FD62-47E4DB288871}"/>
              </a:ext>
            </a:extLst>
          </p:cNvPr>
          <p:cNvSpPr/>
          <p:nvPr/>
        </p:nvSpPr>
        <p:spPr>
          <a:xfrm>
            <a:off x="436410" y="1657942"/>
            <a:ext cx="428625" cy="424176"/>
          </a:xfrm>
          <a:prstGeom prst="ellipse">
            <a:avLst/>
          </a:prstGeom>
          <a:solidFill>
            <a:schemeClr val="accent5">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EC" b="1" dirty="0">
                <a:solidFill>
                  <a:schemeClr val="tx1"/>
                </a:solidFill>
              </a:rPr>
              <a:t>2</a:t>
            </a:r>
          </a:p>
        </p:txBody>
      </p:sp>
      <p:pic>
        <p:nvPicPr>
          <p:cNvPr id="3" name="Imagen 2" descr="Tabla&#10;&#10;Descripción generada automáticamente">
            <a:extLst>
              <a:ext uri="{FF2B5EF4-FFF2-40B4-BE49-F238E27FC236}">
                <a16:creationId xmlns:a16="http://schemas.microsoft.com/office/drawing/2014/main" id="{1A1F6D8F-1B7B-AC01-9C30-84C5E75FD8C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62159" y="2373016"/>
            <a:ext cx="5464592" cy="4391466"/>
          </a:xfrm>
          <a:prstGeom prst="rect">
            <a:avLst/>
          </a:prstGeom>
        </p:spPr>
      </p:pic>
      <p:pic>
        <p:nvPicPr>
          <p:cNvPr id="12" name="Imagen 11" descr="Tabla&#10;&#10;Descripción generada automáticamente">
            <a:extLst>
              <a:ext uri="{FF2B5EF4-FFF2-40B4-BE49-F238E27FC236}">
                <a16:creationId xmlns:a16="http://schemas.microsoft.com/office/drawing/2014/main" id="{BC0DDAE0-B4D8-C2DB-441D-709B24FD46E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786443" y="2304167"/>
            <a:ext cx="4726684" cy="4413591"/>
          </a:xfrm>
          <a:prstGeom prst="rect">
            <a:avLst/>
          </a:prstGeom>
        </p:spPr>
      </p:pic>
      <p:sp>
        <p:nvSpPr>
          <p:cNvPr id="16" name="Elipse 15">
            <a:extLst>
              <a:ext uri="{FF2B5EF4-FFF2-40B4-BE49-F238E27FC236}">
                <a16:creationId xmlns:a16="http://schemas.microsoft.com/office/drawing/2014/main" id="{E4406CBA-72B4-4BEB-5DC9-D562036E27F4}"/>
              </a:ext>
            </a:extLst>
          </p:cNvPr>
          <p:cNvSpPr/>
          <p:nvPr/>
        </p:nvSpPr>
        <p:spPr>
          <a:xfrm>
            <a:off x="6246656" y="4471679"/>
            <a:ext cx="428625" cy="424176"/>
          </a:xfrm>
          <a:prstGeom prst="ellipse">
            <a:avLst/>
          </a:prstGeom>
          <a:solidFill>
            <a:schemeClr val="accent5">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EC" b="1" dirty="0">
                <a:solidFill>
                  <a:schemeClr val="tx1"/>
                </a:solidFill>
              </a:rPr>
              <a:t>2</a:t>
            </a:r>
          </a:p>
        </p:txBody>
      </p:sp>
    </p:spTree>
    <p:extLst>
      <p:ext uri="{BB962C8B-B14F-4D97-AF65-F5344CB8AC3E}">
        <p14:creationId xmlns:p14="http://schemas.microsoft.com/office/powerpoint/2010/main" val="188354462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agen 8" descr="Imagen que contiene Texto&#10;&#10;Descripción generada automáticamente">
            <a:extLst>
              <a:ext uri="{FF2B5EF4-FFF2-40B4-BE49-F238E27FC236}">
                <a16:creationId xmlns:a16="http://schemas.microsoft.com/office/drawing/2014/main" id="{B0C71058-2F3B-58A2-0BFD-624D268CD636}"/>
              </a:ext>
            </a:extLst>
          </p:cNvPr>
          <p:cNvPicPr>
            <a:picLocks noGrp="1" noRot="1" noChangeAspect="1" noMove="1" noResize="1" noEditPoints="1" noAdjustHandles="1" noChangeArrowheads="1" noChangeShapeType="1" noCrop="1"/>
          </p:cNvPicPr>
          <p:nvPr/>
        </p:nvPicPr>
        <p:blipFill>
          <a:blip r:embed="rId2">
            <a:extLst>
              <a:ext uri="{28A0092B-C50C-407E-A947-70E740481C1C}">
                <a14:useLocalDpi xmlns:a14="http://schemas.microsoft.com/office/drawing/2010/main" val="0"/>
              </a:ext>
            </a:extLst>
          </a:blip>
          <a:stretch>
            <a:fillRect/>
          </a:stretch>
        </p:blipFill>
        <p:spPr>
          <a:xfrm>
            <a:off x="2467" y="0"/>
            <a:ext cx="12187065" cy="6858000"/>
          </a:xfrm>
          <a:prstGeom prst="rect">
            <a:avLst/>
          </a:prstGeom>
        </p:spPr>
      </p:pic>
      <p:sp>
        <p:nvSpPr>
          <p:cNvPr id="5" name="Título 1">
            <a:extLst>
              <a:ext uri="{FF2B5EF4-FFF2-40B4-BE49-F238E27FC236}">
                <a16:creationId xmlns:a16="http://schemas.microsoft.com/office/drawing/2014/main" id="{085E993A-554C-E84B-0C97-C2C71FED6354}"/>
              </a:ext>
            </a:extLst>
          </p:cNvPr>
          <p:cNvSpPr txBox="1">
            <a:spLocks/>
          </p:cNvSpPr>
          <p:nvPr/>
        </p:nvSpPr>
        <p:spPr>
          <a:xfrm>
            <a:off x="1508888" y="2194232"/>
            <a:ext cx="9392575" cy="1234767"/>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EC" sz="5400" b="1" dirty="0">
                <a:solidFill>
                  <a:srgbClr val="223F86"/>
                </a:solidFill>
                <a:latin typeface="Montserrat ExtraBold" pitchFamily="2" charset="77"/>
                <a:ea typeface="HGSMinchoE" panose="02020900000000000000" pitchFamily="18" charset="-128"/>
              </a:rPr>
              <a:t>Proforma Presupuestaria 2023</a:t>
            </a:r>
          </a:p>
        </p:txBody>
      </p:sp>
    </p:spTree>
    <p:extLst>
      <p:ext uri="{BB962C8B-B14F-4D97-AF65-F5344CB8AC3E}">
        <p14:creationId xmlns:p14="http://schemas.microsoft.com/office/powerpoint/2010/main" val="161985123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agen 8" descr="Imagen que contiene Texto&#10;&#10;Descripción generada automáticamente">
            <a:extLst>
              <a:ext uri="{FF2B5EF4-FFF2-40B4-BE49-F238E27FC236}">
                <a16:creationId xmlns:a16="http://schemas.microsoft.com/office/drawing/2014/main" id="{8144EB8A-6C0A-657E-F55A-8D46DE48245C}"/>
              </a:ext>
            </a:extLst>
          </p:cNvPr>
          <p:cNvPicPr>
            <a:picLocks noGrp="1" noRot="1" noChangeAspect="1" noMove="1" noResize="1" noEditPoints="1" noAdjustHandles="1" noChangeArrowheads="1" noChangeShapeType="1" noCrop="1"/>
          </p:cNvPicPr>
          <p:nvPr/>
        </p:nvPicPr>
        <p:blipFill>
          <a:blip r:embed="rId2">
            <a:extLst>
              <a:ext uri="{28A0092B-C50C-407E-A947-70E740481C1C}">
                <a14:useLocalDpi xmlns:a14="http://schemas.microsoft.com/office/drawing/2010/main" val="0"/>
              </a:ext>
            </a:extLst>
          </a:blip>
          <a:stretch>
            <a:fillRect/>
          </a:stretch>
        </p:blipFill>
        <p:spPr>
          <a:xfrm>
            <a:off x="2467" y="0"/>
            <a:ext cx="12187065" cy="6858000"/>
          </a:xfrm>
          <a:prstGeom prst="rect">
            <a:avLst/>
          </a:prstGeom>
          <a:ln>
            <a:solidFill>
              <a:schemeClr val="tx1"/>
            </a:solidFill>
          </a:ln>
        </p:spPr>
      </p:pic>
      <p:sp>
        <p:nvSpPr>
          <p:cNvPr id="5" name="Título 1">
            <a:extLst>
              <a:ext uri="{FF2B5EF4-FFF2-40B4-BE49-F238E27FC236}">
                <a16:creationId xmlns:a16="http://schemas.microsoft.com/office/drawing/2014/main" id="{FD7028F1-746F-AD06-300E-5EC7FF7B76AD}"/>
              </a:ext>
            </a:extLst>
          </p:cNvPr>
          <p:cNvSpPr txBox="1">
            <a:spLocks/>
          </p:cNvSpPr>
          <p:nvPr/>
        </p:nvSpPr>
        <p:spPr>
          <a:xfrm>
            <a:off x="2630153" y="145098"/>
            <a:ext cx="6718628" cy="479394"/>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s-EC" sz="2400" b="1" dirty="0">
                <a:solidFill>
                  <a:srgbClr val="223F86"/>
                </a:solidFill>
                <a:latin typeface="Montserrat ExtraBold" pitchFamily="2" charset="77"/>
                <a:ea typeface="HGSMinchoE" panose="02020900000000000000" pitchFamily="18" charset="-128"/>
              </a:rPr>
              <a:t>Proforma Presupuestaria 2023</a:t>
            </a:r>
          </a:p>
        </p:txBody>
      </p:sp>
      <p:sp>
        <p:nvSpPr>
          <p:cNvPr id="17" name="Rectángulo: esquinas redondeadas 16">
            <a:extLst>
              <a:ext uri="{FF2B5EF4-FFF2-40B4-BE49-F238E27FC236}">
                <a16:creationId xmlns:a16="http://schemas.microsoft.com/office/drawing/2014/main" id="{7F3F29D3-8C16-F4DE-B804-E70248F6D381}"/>
              </a:ext>
            </a:extLst>
          </p:cNvPr>
          <p:cNvSpPr/>
          <p:nvPr/>
        </p:nvSpPr>
        <p:spPr>
          <a:xfrm>
            <a:off x="746748" y="769590"/>
            <a:ext cx="10110642" cy="4412202"/>
          </a:xfrm>
          <a:prstGeom prst="roundRect">
            <a:avLst/>
          </a:prstGeom>
          <a:solidFill>
            <a:schemeClr val="accent5">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endParaRPr lang="es-ES" sz="1400" dirty="0">
              <a:solidFill>
                <a:schemeClr val="tx1"/>
              </a:solidFill>
              <a:effectLst/>
              <a:latin typeface="Calibri" panose="020F0502020204030204" pitchFamily="34" charset="0"/>
              <a:ea typeface="Calibri" panose="020F0502020204030204" pitchFamily="34" charset="0"/>
            </a:endParaRPr>
          </a:p>
          <a:p>
            <a:pPr algn="just"/>
            <a:endParaRPr lang="es-ES" sz="1600" dirty="0">
              <a:solidFill>
                <a:schemeClr val="tx1"/>
              </a:solidFill>
              <a:latin typeface="Calibri" panose="020F0502020204030204" pitchFamily="34" charset="0"/>
              <a:ea typeface="Calibri" panose="020F0502020204030204" pitchFamily="34" charset="0"/>
            </a:endParaRPr>
          </a:p>
          <a:p>
            <a:pPr algn="just"/>
            <a:r>
              <a:rPr lang="es-ES" sz="1600" dirty="0">
                <a:solidFill>
                  <a:schemeClr val="tx1"/>
                </a:solidFill>
                <a:effectLst/>
                <a:latin typeface="Calibri" panose="020F0502020204030204" pitchFamily="34" charset="0"/>
                <a:ea typeface="Calibri" panose="020F0502020204030204" pitchFamily="34" charset="0"/>
              </a:rPr>
              <a:t>La</a:t>
            </a:r>
            <a:r>
              <a:rPr lang="es-ES" sz="1600" spc="55" dirty="0">
                <a:solidFill>
                  <a:schemeClr val="tx1"/>
                </a:solidFill>
                <a:effectLst/>
                <a:latin typeface="Calibri" panose="020F0502020204030204" pitchFamily="34" charset="0"/>
                <a:ea typeface="Calibri" panose="020F0502020204030204" pitchFamily="34" charset="0"/>
              </a:rPr>
              <a:t> </a:t>
            </a:r>
            <a:r>
              <a:rPr lang="es-ES" sz="1600" dirty="0">
                <a:solidFill>
                  <a:schemeClr val="tx1"/>
                </a:solidFill>
                <a:effectLst/>
                <a:latin typeface="Calibri" panose="020F0502020204030204" pitchFamily="34" charset="0"/>
                <a:ea typeface="Calibri" panose="020F0502020204030204" pitchFamily="34" charset="0"/>
              </a:rPr>
              <a:t>Empresa</a:t>
            </a:r>
            <a:r>
              <a:rPr lang="es-ES" sz="1600" spc="50" dirty="0">
                <a:solidFill>
                  <a:schemeClr val="tx1"/>
                </a:solidFill>
                <a:effectLst/>
                <a:latin typeface="Calibri" panose="020F0502020204030204" pitchFamily="34" charset="0"/>
                <a:ea typeface="Calibri" panose="020F0502020204030204" pitchFamily="34" charset="0"/>
              </a:rPr>
              <a:t> </a:t>
            </a:r>
            <a:r>
              <a:rPr lang="es-ES" sz="1600" dirty="0">
                <a:solidFill>
                  <a:schemeClr val="tx1"/>
                </a:solidFill>
                <a:effectLst/>
                <a:latin typeface="Calibri" panose="020F0502020204030204" pitchFamily="34" charset="0"/>
                <a:ea typeface="Calibri" panose="020F0502020204030204" pitchFamily="34" charset="0"/>
              </a:rPr>
              <a:t>Pública</a:t>
            </a:r>
            <a:r>
              <a:rPr lang="es-ES" sz="1600" spc="50" dirty="0">
                <a:solidFill>
                  <a:schemeClr val="tx1"/>
                </a:solidFill>
                <a:effectLst/>
                <a:latin typeface="Calibri" panose="020F0502020204030204" pitchFamily="34" charset="0"/>
                <a:ea typeface="Calibri" panose="020F0502020204030204" pitchFamily="34" charset="0"/>
              </a:rPr>
              <a:t> </a:t>
            </a:r>
            <a:r>
              <a:rPr lang="es-ES" sz="1600" dirty="0">
                <a:solidFill>
                  <a:schemeClr val="tx1"/>
                </a:solidFill>
                <a:effectLst/>
                <a:latin typeface="Calibri" panose="020F0502020204030204" pitchFamily="34" charset="0"/>
                <a:ea typeface="Calibri" panose="020F0502020204030204" pitchFamily="34" charset="0"/>
              </a:rPr>
              <a:t>Metropolitana</a:t>
            </a:r>
            <a:r>
              <a:rPr lang="es-ES" sz="1600" spc="45" dirty="0">
                <a:solidFill>
                  <a:schemeClr val="tx1"/>
                </a:solidFill>
                <a:effectLst/>
                <a:latin typeface="Calibri" panose="020F0502020204030204" pitchFamily="34" charset="0"/>
                <a:ea typeface="Calibri" panose="020F0502020204030204" pitchFamily="34" charset="0"/>
              </a:rPr>
              <a:t> </a:t>
            </a:r>
            <a:r>
              <a:rPr lang="es-ES" sz="1600" dirty="0">
                <a:solidFill>
                  <a:schemeClr val="tx1"/>
                </a:solidFill>
                <a:effectLst/>
                <a:latin typeface="Calibri" panose="020F0502020204030204" pitchFamily="34" charset="0"/>
                <a:ea typeface="Calibri" panose="020F0502020204030204" pitchFamily="34" charset="0"/>
              </a:rPr>
              <a:t>de</a:t>
            </a:r>
            <a:r>
              <a:rPr lang="es-ES" sz="1600" spc="60" dirty="0">
                <a:solidFill>
                  <a:schemeClr val="tx1"/>
                </a:solidFill>
                <a:effectLst/>
                <a:latin typeface="Calibri" panose="020F0502020204030204" pitchFamily="34" charset="0"/>
                <a:ea typeface="Calibri" panose="020F0502020204030204" pitchFamily="34" charset="0"/>
              </a:rPr>
              <a:t> </a:t>
            </a:r>
            <a:r>
              <a:rPr lang="es-ES" sz="1600" dirty="0">
                <a:solidFill>
                  <a:schemeClr val="tx1"/>
                </a:solidFill>
                <a:effectLst/>
                <a:latin typeface="Calibri" panose="020F0502020204030204" pitchFamily="34" charset="0"/>
                <a:ea typeface="Calibri" panose="020F0502020204030204" pitchFamily="34" charset="0"/>
              </a:rPr>
              <a:t>Gestión</a:t>
            </a:r>
            <a:r>
              <a:rPr lang="es-ES" sz="1600" spc="55" dirty="0">
                <a:solidFill>
                  <a:schemeClr val="tx1"/>
                </a:solidFill>
                <a:effectLst/>
                <a:latin typeface="Calibri" panose="020F0502020204030204" pitchFamily="34" charset="0"/>
                <a:ea typeface="Calibri" panose="020F0502020204030204" pitchFamily="34" charset="0"/>
              </a:rPr>
              <a:t> </a:t>
            </a:r>
            <a:r>
              <a:rPr lang="es-ES" sz="1600" dirty="0">
                <a:solidFill>
                  <a:schemeClr val="tx1"/>
                </a:solidFill>
                <a:effectLst/>
                <a:latin typeface="Calibri" panose="020F0502020204030204" pitchFamily="34" charset="0"/>
                <a:ea typeface="Calibri" panose="020F0502020204030204" pitchFamily="34" charset="0"/>
              </a:rPr>
              <a:t>de</a:t>
            </a:r>
            <a:r>
              <a:rPr lang="es-ES" sz="1600" spc="50" dirty="0">
                <a:solidFill>
                  <a:schemeClr val="tx1"/>
                </a:solidFill>
                <a:effectLst/>
                <a:latin typeface="Calibri" panose="020F0502020204030204" pitchFamily="34" charset="0"/>
                <a:ea typeface="Calibri" panose="020F0502020204030204" pitchFamily="34" charset="0"/>
              </a:rPr>
              <a:t> </a:t>
            </a:r>
            <a:r>
              <a:rPr lang="es-ES" sz="1600" dirty="0">
                <a:solidFill>
                  <a:schemeClr val="tx1"/>
                </a:solidFill>
                <a:effectLst/>
                <a:latin typeface="Calibri" panose="020F0502020204030204" pitchFamily="34" charset="0"/>
                <a:ea typeface="Calibri" panose="020F0502020204030204" pitchFamily="34" charset="0"/>
              </a:rPr>
              <a:t>Destino</a:t>
            </a:r>
            <a:r>
              <a:rPr lang="es-ES" sz="1600" spc="65" dirty="0">
                <a:solidFill>
                  <a:schemeClr val="tx1"/>
                </a:solidFill>
                <a:effectLst/>
                <a:latin typeface="Calibri" panose="020F0502020204030204" pitchFamily="34" charset="0"/>
                <a:ea typeface="Calibri" panose="020F0502020204030204" pitchFamily="34" charset="0"/>
              </a:rPr>
              <a:t> </a:t>
            </a:r>
            <a:r>
              <a:rPr lang="es-ES" sz="1600" dirty="0">
                <a:solidFill>
                  <a:schemeClr val="tx1"/>
                </a:solidFill>
                <a:effectLst/>
                <a:latin typeface="Calibri" panose="020F0502020204030204" pitchFamily="34" charset="0"/>
                <a:ea typeface="Calibri" panose="020F0502020204030204" pitchFamily="34" charset="0"/>
              </a:rPr>
              <a:t>Turístico</a:t>
            </a:r>
            <a:r>
              <a:rPr lang="es-ES" sz="1600" spc="80" dirty="0">
                <a:solidFill>
                  <a:schemeClr val="tx1"/>
                </a:solidFill>
                <a:effectLst/>
                <a:latin typeface="Calibri" panose="020F0502020204030204" pitchFamily="34" charset="0"/>
                <a:ea typeface="Calibri" panose="020F0502020204030204" pitchFamily="34" charset="0"/>
              </a:rPr>
              <a:t> </a:t>
            </a:r>
            <a:r>
              <a:rPr lang="es-ES" sz="1600" dirty="0">
                <a:solidFill>
                  <a:schemeClr val="tx1"/>
                </a:solidFill>
                <a:effectLst/>
                <a:latin typeface="Calibri" panose="020F0502020204030204" pitchFamily="34" charset="0"/>
                <a:ea typeface="Calibri" panose="020F0502020204030204" pitchFamily="34" charset="0"/>
              </a:rPr>
              <a:t>fue</a:t>
            </a:r>
            <a:r>
              <a:rPr lang="es-ES" sz="1600" spc="50" dirty="0">
                <a:solidFill>
                  <a:schemeClr val="tx1"/>
                </a:solidFill>
                <a:effectLst/>
                <a:latin typeface="Calibri" panose="020F0502020204030204" pitchFamily="34" charset="0"/>
                <a:ea typeface="Calibri" panose="020F0502020204030204" pitchFamily="34" charset="0"/>
              </a:rPr>
              <a:t> </a:t>
            </a:r>
            <a:r>
              <a:rPr lang="es-ES" sz="1600" dirty="0">
                <a:solidFill>
                  <a:schemeClr val="tx1"/>
                </a:solidFill>
                <a:effectLst/>
                <a:latin typeface="Calibri" panose="020F0502020204030204" pitchFamily="34" charset="0"/>
                <a:ea typeface="Calibri" panose="020F0502020204030204" pitchFamily="34" charset="0"/>
              </a:rPr>
              <a:t>creada</a:t>
            </a:r>
            <a:r>
              <a:rPr lang="es-ES" sz="1600" spc="55" dirty="0">
                <a:solidFill>
                  <a:schemeClr val="tx1"/>
                </a:solidFill>
                <a:effectLst/>
                <a:latin typeface="Calibri" panose="020F0502020204030204" pitchFamily="34" charset="0"/>
                <a:ea typeface="Calibri" panose="020F0502020204030204" pitchFamily="34" charset="0"/>
              </a:rPr>
              <a:t> </a:t>
            </a:r>
            <a:r>
              <a:rPr lang="es-ES" sz="1600" dirty="0">
                <a:solidFill>
                  <a:schemeClr val="tx1"/>
                </a:solidFill>
                <a:effectLst/>
                <a:latin typeface="Calibri" panose="020F0502020204030204" pitchFamily="34" charset="0"/>
                <a:ea typeface="Calibri" panose="020F0502020204030204" pitchFamily="34" charset="0"/>
              </a:rPr>
              <a:t>mediante</a:t>
            </a:r>
            <a:r>
              <a:rPr lang="es-ES" sz="1600" spc="-235" dirty="0">
                <a:solidFill>
                  <a:schemeClr val="tx1"/>
                </a:solidFill>
                <a:effectLst/>
                <a:latin typeface="Calibri" panose="020F0502020204030204" pitchFamily="34" charset="0"/>
                <a:ea typeface="Calibri" panose="020F0502020204030204" pitchFamily="34" charset="0"/>
              </a:rPr>
              <a:t> </a:t>
            </a:r>
            <a:r>
              <a:rPr lang="es-ES" sz="1600" dirty="0">
                <a:solidFill>
                  <a:schemeClr val="tx1"/>
                </a:solidFill>
                <a:effectLst/>
                <a:latin typeface="Calibri" panose="020F0502020204030204" pitchFamily="34" charset="0"/>
                <a:ea typeface="Calibri" panose="020F0502020204030204" pitchFamily="34" charset="0"/>
              </a:rPr>
              <a:t>Ordenanza</a:t>
            </a:r>
            <a:r>
              <a:rPr lang="es-ES" sz="1600" spc="-5" dirty="0">
                <a:solidFill>
                  <a:schemeClr val="tx1"/>
                </a:solidFill>
                <a:effectLst/>
                <a:latin typeface="Calibri" panose="020F0502020204030204" pitchFamily="34" charset="0"/>
                <a:ea typeface="Calibri" panose="020F0502020204030204" pitchFamily="34" charset="0"/>
              </a:rPr>
              <a:t> </a:t>
            </a:r>
            <a:r>
              <a:rPr lang="es-ES" sz="1600" dirty="0">
                <a:solidFill>
                  <a:schemeClr val="tx1"/>
                </a:solidFill>
                <a:effectLst/>
                <a:latin typeface="Calibri" panose="020F0502020204030204" pitchFamily="34" charset="0"/>
                <a:ea typeface="Calibri" panose="020F0502020204030204" pitchFamily="34" charset="0"/>
              </a:rPr>
              <a:t>Metropolitana</a:t>
            </a:r>
            <a:r>
              <a:rPr lang="es-ES" sz="1600" spc="-15" dirty="0">
                <a:solidFill>
                  <a:schemeClr val="tx1"/>
                </a:solidFill>
                <a:effectLst/>
                <a:latin typeface="Calibri" panose="020F0502020204030204" pitchFamily="34" charset="0"/>
                <a:ea typeface="Calibri" panose="020F0502020204030204" pitchFamily="34" charset="0"/>
              </a:rPr>
              <a:t> </a:t>
            </a:r>
            <a:r>
              <a:rPr lang="es-ES" sz="1600" dirty="0">
                <a:solidFill>
                  <a:schemeClr val="tx1"/>
                </a:solidFill>
                <a:effectLst/>
                <a:latin typeface="Calibri" panose="020F0502020204030204" pitchFamily="34" charset="0"/>
                <a:ea typeface="Calibri" panose="020F0502020204030204" pitchFamily="34" charset="0"/>
              </a:rPr>
              <a:t>309, de</a:t>
            </a:r>
            <a:r>
              <a:rPr lang="es-ES" sz="1600" spc="-15" dirty="0">
                <a:solidFill>
                  <a:schemeClr val="tx1"/>
                </a:solidFill>
                <a:effectLst/>
                <a:latin typeface="Calibri" panose="020F0502020204030204" pitchFamily="34" charset="0"/>
                <a:ea typeface="Calibri" panose="020F0502020204030204" pitchFamily="34" charset="0"/>
              </a:rPr>
              <a:t> </a:t>
            </a:r>
            <a:r>
              <a:rPr lang="es-ES" sz="1600" dirty="0">
                <a:solidFill>
                  <a:schemeClr val="tx1"/>
                </a:solidFill>
                <a:effectLst/>
                <a:latin typeface="Calibri" panose="020F0502020204030204" pitchFamily="34" charset="0"/>
                <a:ea typeface="Calibri" panose="020F0502020204030204" pitchFamily="34" charset="0"/>
              </a:rPr>
              <a:t>fecha</a:t>
            </a:r>
            <a:r>
              <a:rPr lang="es-ES" sz="1600" spc="-15" dirty="0">
                <a:solidFill>
                  <a:schemeClr val="tx1"/>
                </a:solidFill>
                <a:effectLst/>
                <a:latin typeface="Calibri" panose="020F0502020204030204" pitchFamily="34" charset="0"/>
                <a:ea typeface="Calibri" panose="020F0502020204030204" pitchFamily="34" charset="0"/>
              </a:rPr>
              <a:t> </a:t>
            </a:r>
            <a:r>
              <a:rPr lang="es-ES" sz="1600" dirty="0">
                <a:solidFill>
                  <a:schemeClr val="tx1"/>
                </a:solidFill>
                <a:effectLst/>
                <a:latin typeface="Calibri" panose="020F0502020204030204" pitchFamily="34" charset="0"/>
                <a:ea typeface="Calibri" panose="020F0502020204030204" pitchFamily="34" charset="0"/>
              </a:rPr>
              <a:t>16</a:t>
            </a:r>
            <a:r>
              <a:rPr lang="es-ES" sz="1600" spc="-5" dirty="0">
                <a:solidFill>
                  <a:schemeClr val="tx1"/>
                </a:solidFill>
                <a:effectLst/>
                <a:latin typeface="Calibri" panose="020F0502020204030204" pitchFamily="34" charset="0"/>
                <a:ea typeface="Calibri" panose="020F0502020204030204" pitchFamily="34" charset="0"/>
              </a:rPr>
              <a:t> </a:t>
            </a:r>
            <a:r>
              <a:rPr lang="es-ES" sz="1600" dirty="0">
                <a:solidFill>
                  <a:schemeClr val="tx1"/>
                </a:solidFill>
                <a:effectLst/>
                <a:latin typeface="Calibri" panose="020F0502020204030204" pitchFamily="34" charset="0"/>
                <a:ea typeface="Calibri" panose="020F0502020204030204" pitchFamily="34" charset="0"/>
              </a:rPr>
              <a:t>de</a:t>
            </a:r>
            <a:r>
              <a:rPr lang="es-ES" sz="1600" spc="5" dirty="0">
                <a:solidFill>
                  <a:schemeClr val="tx1"/>
                </a:solidFill>
                <a:effectLst/>
                <a:latin typeface="Calibri" panose="020F0502020204030204" pitchFamily="34" charset="0"/>
                <a:ea typeface="Calibri" panose="020F0502020204030204" pitchFamily="34" charset="0"/>
              </a:rPr>
              <a:t> </a:t>
            </a:r>
            <a:r>
              <a:rPr lang="es-ES" sz="1600" dirty="0">
                <a:solidFill>
                  <a:schemeClr val="tx1"/>
                </a:solidFill>
                <a:effectLst/>
                <a:latin typeface="Calibri" panose="020F0502020204030204" pitchFamily="34" charset="0"/>
                <a:ea typeface="Calibri" panose="020F0502020204030204" pitchFamily="34" charset="0"/>
              </a:rPr>
              <a:t>abril</a:t>
            </a:r>
            <a:r>
              <a:rPr lang="es-ES" sz="1600" spc="-5" dirty="0">
                <a:solidFill>
                  <a:schemeClr val="tx1"/>
                </a:solidFill>
                <a:effectLst/>
                <a:latin typeface="Calibri" panose="020F0502020204030204" pitchFamily="34" charset="0"/>
                <a:ea typeface="Calibri" panose="020F0502020204030204" pitchFamily="34" charset="0"/>
              </a:rPr>
              <a:t> </a:t>
            </a:r>
            <a:r>
              <a:rPr lang="es-ES" sz="1600" dirty="0">
                <a:solidFill>
                  <a:schemeClr val="tx1"/>
                </a:solidFill>
                <a:effectLst/>
                <a:latin typeface="Calibri" panose="020F0502020204030204" pitchFamily="34" charset="0"/>
                <a:ea typeface="Calibri" panose="020F0502020204030204" pitchFamily="34" charset="0"/>
              </a:rPr>
              <a:t>de</a:t>
            </a:r>
            <a:r>
              <a:rPr lang="es-ES" sz="1600" spc="5" dirty="0">
                <a:solidFill>
                  <a:schemeClr val="tx1"/>
                </a:solidFill>
                <a:effectLst/>
                <a:latin typeface="Calibri" panose="020F0502020204030204" pitchFamily="34" charset="0"/>
                <a:ea typeface="Calibri" panose="020F0502020204030204" pitchFamily="34" charset="0"/>
              </a:rPr>
              <a:t> </a:t>
            </a:r>
            <a:r>
              <a:rPr lang="es-ES" sz="1600" dirty="0">
                <a:solidFill>
                  <a:schemeClr val="tx1"/>
                </a:solidFill>
                <a:effectLst/>
                <a:latin typeface="Calibri" panose="020F0502020204030204" pitchFamily="34" charset="0"/>
                <a:ea typeface="Calibri" panose="020F0502020204030204" pitchFamily="34" charset="0"/>
              </a:rPr>
              <a:t>2010, registro de creación incorporada</a:t>
            </a:r>
            <a:r>
              <a:rPr lang="es-ES" sz="1600" spc="130" dirty="0">
                <a:solidFill>
                  <a:schemeClr val="tx1"/>
                </a:solidFill>
                <a:effectLst/>
                <a:latin typeface="Calibri" panose="020F0502020204030204" pitchFamily="34" charset="0"/>
                <a:ea typeface="Calibri" panose="020F0502020204030204" pitchFamily="34" charset="0"/>
              </a:rPr>
              <a:t> </a:t>
            </a:r>
            <a:r>
              <a:rPr lang="es-ES" sz="1600" dirty="0">
                <a:solidFill>
                  <a:schemeClr val="tx1"/>
                </a:solidFill>
                <a:effectLst/>
                <a:latin typeface="Calibri" panose="020F0502020204030204" pitchFamily="34" charset="0"/>
                <a:ea typeface="Calibri" panose="020F0502020204030204" pitchFamily="34" charset="0"/>
              </a:rPr>
              <a:t>en</a:t>
            </a:r>
            <a:r>
              <a:rPr lang="es-ES" sz="1600" spc="135" dirty="0">
                <a:solidFill>
                  <a:schemeClr val="tx1"/>
                </a:solidFill>
                <a:effectLst/>
                <a:latin typeface="Calibri" panose="020F0502020204030204" pitchFamily="34" charset="0"/>
                <a:ea typeface="Calibri" panose="020F0502020204030204" pitchFamily="34" charset="0"/>
              </a:rPr>
              <a:t> </a:t>
            </a:r>
            <a:r>
              <a:rPr lang="es-ES" sz="1600" dirty="0">
                <a:solidFill>
                  <a:schemeClr val="tx1"/>
                </a:solidFill>
                <a:effectLst/>
                <a:latin typeface="Calibri" panose="020F0502020204030204" pitchFamily="34" charset="0"/>
                <a:ea typeface="Calibri" panose="020F0502020204030204" pitchFamily="34" charset="0"/>
              </a:rPr>
              <a:t>el</a:t>
            </a:r>
            <a:r>
              <a:rPr lang="es-ES" sz="1600" spc="140" dirty="0">
                <a:solidFill>
                  <a:schemeClr val="tx1"/>
                </a:solidFill>
                <a:effectLst/>
                <a:latin typeface="Calibri" panose="020F0502020204030204" pitchFamily="34" charset="0"/>
                <a:ea typeface="Calibri" panose="020F0502020204030204" pitchFamily="34" charset="0"/>
              </a:rPr>
              <a:t> </a:t>
            </a:r>
            <a:r>
              <a:rPr lang="es-ES" sz="1600" dirty="0">
                <a:solidFill>
                  <a:schemeClr val="tx1"/>
                </a:solidFill>
                <a:effectLst/>
                <a:latin typeface="Calibri" panose="020F0502020204030204" pitchFamily="34" charset="0"/>
                <a:ea typeface="Calibri" panose="020F0502020204030204" pitchFamily="34" charset="0"/>
              </a:rPr>
              <a:t>Código</a:t>
            </a:r>
            <a:r>
              <a:rPr lang="es-ES" sz="1600" spc="130" dirty="0">
                <a:solidFill>
                  <a:schemeClr val="tx1"/>
                </a:solidFill>
                <a:effectLst/>
                <a:latin typeface="Calibri" panose="020F0502020204030204" pitchFamily="34" charset="0"/>
                <a:ea typeface="Calibri" panose="020F0502020204030204" pitchFamily="34" charset="0"/>
              </a:rPr>
              <a:t> </a:t>
            </a:r>
            <a:r>
              <a:rPr lang="es-ES" sz="1600" dirty="0">
                <a:solidFill>
                  <a:schemeClr val="tx1"/>
                </a:solidFill>
                <a:effectLst/>
                <a:latin typeface="Calibri" panose="020F0502020204030204" pitchFamily="34" charset="0"/>
                <a:ea typeface="Calibri" panose="020F0502020204030204" pitchFamily="34" charset="0"/>
              </a:rPr>
              <a:t>Municipal</a:t>
            </a:r>
            <a:r>
              <a:rPr lang="es-ES" sz="1600" spc="140" dirty="0">
                <a:solidFill>
                  <a:schemeClr val="tx1"/>
                </a:solidFill>
                <a:effectLst/>
                <a:latin typeface="Calibri" panose="020F0502020204030204" pitchFamily="34" charset="0"/>
                <a:ea typeface="Calibri" panose="020F0502020204030204" pitchFamily="34" charset="0"/>
              </a:rPr>
              <a:t> </a:t>
            </a:r>
            <a:r>
              <a:rPr lang="es-ES" sz="1600" dirty="0">
                <a:solidFill>
                  <a:schemeClr val="tx1"/>
                </a:solidFill>
                <a:effectLst/>
                <a:latin typeface="Calibri" panose="020F0502020204030204" pitchFamily="34" charset="0"/>
                <a:ea typeface="Calibri" panose="020F0502020204030204" pitchFamily="34" charset="0"/>
              </a:rPr>
              <a:t>en</a:t>
            </a:r>
            <a:r>
              <a:rPr lang="es-ES" sz="1600" spc="140" dirty="0">
                <a:solidFill>
                  <a:schemeClr val="tx1"/>
                </a:solidFill>
                <a:effectLst/>
                <a:latin typeface="Calibri" panose="020F0502020204030204" pitchFamily="34" charset="0"/>
                <a:ea typeface="Calibri" panose="020F0502020204030204" pitchFamily="34" charset="0"/>
              </a:rPr>
              <a:t> </a:t>
            </a:r>
            <a:r>
              <a:rPr lang="es-ES" sz="1600" dirty="0">
                <a:solidFill>
                  <a:schemeClr val="tx1"/>
                </a:solidFill>
                <a:effectLst/>
                <a:latin typeface="Calibri" panose="020F0502020204030204" pitchFamily="34" charset="0"/>
                <a:ea typeface="Calibri" panose="020F0502020204030204" pitchFamily="34" charset="0"/>
              </a:rPr>
              <a:t>el</a:t>
            </a:r>
            <a:r>
              <a:rPr lang="es-ES" sz="1600" spc="-235" dirty="0">
                <a:solidFill>
                  <a:schemeClr val="tx1"/>
                </a:solidFill>
                <a:effectLst/>
                <a:latin typeface="Calibri" panose="020F0502020204030204" pitchFamily="34" charset="0"/>
                <a:ea typeface="Calibri" panose="020F0502020204030204" pitchFamily="34" charset="0"/>
              </a:rPr>
              <a:t> </a:t>
            </a:r>
            <a:r>
              <a:rPr lang="es-ES" sz="1600" dirty="0">
                <a:solidFill>
                  <a:schemeClr val="tx1"/>
                </a:solidFill>
                <a:effectLst/>
                <a:latin typeface="Calibri" panose="020F0502020204030204" pitchFamily="34" charset="0"/>
                <a:ea typeface="Calibri" panose="020F0502020204030204" pitchFamily="34" charset="0"/>
              </a:rPr>
              <a:t>Capítulo</a:t>
            </a:r>
            <a:r>
              <a:rPr lang="es-ES" sz="1600" spc="-5" dirty="0">
                <a:solidFill>
                  <a:schemeClr val="tx1"/>
                </a:solidFill>
                <a:effectLst/>
                <a:latin typeface="Calibri" panose="020F0502020204030204" pitchFamily="34" charset="0"/>
                <a:ea typeface="Calibri" panose="020F0502020204030204" pitchFamily="34" charset="0"/>
              </a:rPr>
              <a:t> </a:t>
            </a:r>
            <a:r>
              <a:rPr lang="es-ES" sz="1600" dirty="0">
                <a:solidFill>
                  <a:schemeClr val="tx1"/>
                </a:solidFill>
                <a:effectLst/>
                <a:latin typeface="Calibri" panose="020F0502020204030204" pitchFamily="34" charset="0"/>
                <a:ea typeface="Calibri" panose="020F0502020204030204" pitchFamily="34" charset="0"/>
              </a:rPr>
              <a:t>VI</a:t>
            </a:r>
            <a:r>
              <a:rPr lang="es-ES" sz="1600" spc="-5" dirty="0">
                <a:solidFill>
                  <a:schemeClr val="tx1"/>
                </a:solidFill>
                <a:effectLst/>
                <a:latin typeface="Calibri" panose="020F0502020204030204" pitchFamily="34" charset="0"/>
                <a:ea typeface="Calibri" panose="020F0502020204030204" pitchFamily="34" charset="0"/>
              </a:rPr>
              <a:t> </a:t>
            </a:r>
            <a:r>
              <a:rPr lang="es-ES" sz="1600" dirty="0">
                <a:solidFill>
                  <a:schemeClr val="tx1"/>
                </a:solidFill>
                <a:effectLst/>
                <a:latin typeface="Calibri" panose="020F0502020204030204" pitchFamily="34" charset="0"/>
                <a:ea typeface="Calibri" panose="020F0502020204030204" pitchFamily="34" charset="0"/>
              </a:rPr>
              <a:t>desde el</a:t>
            </a:r>
            <a:r>
              <a:rPr lang="es-ES" sz="1600" spc="-15" dirty="0">
                <a:solidFill>
                  <a:schemeClr val="tx1"/>
                </a:solidFill>
                <a:effectLst/>
                <a:latin typeface="Calibri" panose="020F0502020204030204" pitchFamily="34" charset="0"/>
                <a:ea typeface="Calibri" panose="020F0502020204030204" pitchFamily="34" charset="0"/>
              </a:rPr>
              <a:t> </a:t>
            </a:r>
            <a:r>
              <a:rPr lang="es-ES" sz="1600" dirty="0">
                <a:solidFill>
                  <a:schemeClr val="tx1"/>
                </a:solidFill>
                <a:effectLst/>
                <a:latin typeface="Calibri" panose="020F0502020204030204" pitchFamily="34" charset="0"/>
                <a:ea typeface="Calibri" panose="020F0502020204030204" pitchFamily="34" charset="0"/>
              </a:rPr>
              <a:t>Art.  I.2.131 hasta el</a:t>
            </a:r>
            <a:r>
              <a:rPr lang="es-ES" sz="1600" spc="-20" dirty="0">
                <a:solidFill>
                  <a:schemeClr val="tx1"/>
                </a:solidFill>
                <a:effectLst/>
                <a:latin typeface="Calibri" panose="020F0502020204030204" pitchFamily="34" charset="0"/>
                <a:ea typeface="Calibri" panose="020F0502020204030204" pitchFamily="34" charset="0"/>
              </a:rPr>
              <a:t> </a:t>
            </a:r>
            <a:r>
              <a:rPr lang="es-ES" sz="1600" dirty="0">
                <a:solidFill>
                  <a:schemeClr val="tx1"/>
                </a:solidFill>
                <a:effectLst/>
                <a:latin typeface="Calibri" panose="020F0502020204030204" pitchFamily="34" charset="0"/>
                <a:ea typeface="Calibri" panose="020F0502020204030204" pitchFamily="34" charset="0"/>
              </a:rPr>
              <a:t>I.2.134, normativa que determina las fuentes de financiamiento bajo la siguiente conformación:</a:t>
            </a:r>
            <a:endParaRPr lang="es-EC" sz="1600" dirty="0">
              <a:solidFill>
                <a:schemeClr val="tx1"/>
              </a:solidFill>
              <a:effectLst/>
              <a:latin typeface="Calibri" panose="020F0502020204030204" pitchFamily="34" charset="0"/>
              <a:ea typeface="Calibri" panose="020F0502020204030204" pitchFamily="34" charset="0"/>
            </a:endParaRPr>
          </a:p>
          <a:p>
            <a:pPr algn="just">
              <a:spcBef>
                <a:spcPts val="5"/>
              </a:spcBef>
              <a:spcAft>
                <a:spcPts val="0"/>
              </a:spcAft>
            </a:pPr>
            <a:r>
              <a:rPr lang="es-ES" sz="1600" dirty="0">
                <a:solidFill>
                  <a:schemeClr val="tx1"/>
                </a:solidFill>
                <a:effectLst/>
                <a:latin typeface="Calibri" panose="020F0502020204030204" pitchFamily="34" charset="0"/>
                <a:ea typeface="Calibri" panose="020F0502020204030204" pitchFamily="34" charset="0"/>
              </a:rPr>
              <a:t>  </a:t>
            </a:r>
            <a:endParaRPr lang="es-EC" sz="1600" dirty="0">
              <a:solidFill>
                <a:schemeClr val="tx1"/>
              </a:solidFill>
              <a:effectLst/>
              <a:latin typeface="Calibri" panose="020F0502020204030204" pitchFamily="34" charset="0"/>
              <a:ea typeface="Calibri" panose="020F0502020204030204" pitchFamily="34" charset="0"/>
            </a:endParaRPr>
          </a:p>
          <a:p>
            <a:pPr marL="342900" lvl="0" indent="-342900" algn="just">
              <a:spcAft>
                <a:spcPts val="0"/>
              </a:spcAft>
              <a:buFont typeface="+mj-lt"/>
              <a:buAutoNum type="alphaLcParenR"/>
            </a:pPr>
            <a:r>
              <a:rPr lang="es-ES" sz="1600" spc="-5" dirty="0">
                <a:solidFill>
                  <a:schemeClr val="tx1"/>
                </a:solidFill>
                <a:effectLst/>
                <a:latin typeface="Calibri" panose="020F0502020204030204" pitchFamily="34" charset="0"/>
                <a:ea typeface="Calibri" panose="020F0502020204030204" pitchFamily="34" charset="0"/>
              </a:rPr>
              <a:t>Los recursos provenientes de la tasa por la Licencia Única Anual de Funcionamiento de las actividades de turismo en función de la normativa vigente en la materia;</a:t>
            </a:r>
            <a:endParaRPr lang="es-EC" sz="1600" dirty="0">
              <a:solidFill>
                <a:schemeClr val="tx1"/>
              </a:solidFill>
              <a:effectLst/>
              <a:latin typeface="Calibri" panose="020F0502020204030204" pitchFamily="34" charset="0"/>
              <a:ea typeface="Calibri" panose="020F0502020204030204" pitchFamily="34" charset="0"/>
            </a:endParaRPr>
          </a:p>
          <a:p>
            <a:pPr marL="342900" lvl="0" indent="-342900" algn="just">
              <a:spcAft>
                <a:spcPts val="0"/>
              </a:spcAft>
              <a:buFont typeface="+mj-lt"/>
              <a:buAutoNum type="alphaLcParenR"/>
            </a:pPr>
            <a:r>
              <a:rPr lang="es-ES" sz="1600" spc="-5" dirty="0">
                <a:solidFill>
                  <a:schemeClr val="tx1"/>
                </a:solidFill>
                <a:effectLst/>
                <a:latin typeface="Calibri" panose="020F0502020204030204" pitchFamily="34" charset="0"/>
                <a:ea typeface="Calibri" panose="020F0502020204030204" pitchFamily="34" charset="0"/>
              </a:rPr>
              <a:t>Los recursos provenientes de la tasa por facilidades y servicios turísticos en la circunscripción del Distrito Metropolitano de Quito; y,</a:t>
            </a:r>
            <a:endParaRPr lang="es-EC" sz="1600" dirty="0">
              <a:solidFill>
                <a:schemeClr val="tx1"/>
              </a:solidFill>
              <a:effectLst/>
              <a:latin typeface="Calibri" panose="020F0502020204030204" pitchFamily="34" charset="0"/>
              <a:ea typeface="Calibri" panose="020F0502020204030204" pitchFamily="34" charset="0"/>
            </a:endParaRPr>
          </a:p>
          <a:p>
            <a:pPr marL="342900" lvl="0" indent="-342900" algn="just">
              <a:spcAft>
                <a:spcPts val="0"/>
              </a:spcAft>
              <a:buFont typeface="+mj-lt"/>
              <a:buAutoNum type="alphaLcParenR"/>
            </a:pPr>
            <a:r>
              <a:rPr lang="es-ES" sz="1600" spc="-5" dirty="0">
                <a:solidFill>
                  <a:schemeClr val="tx1"/>
                </a:solidFill>
                <a:effectLst/>
                <a:latin typeface="Calibri" panose="020F0502020204030204" pitchFamily="34" charset="0"/>
                <a:ea typeface="Calibri" panose="020F0502020204030204" pitchFamily="34" charset="0"/>
              </a:rPr>
              <a:t>Las asignaciones presupuestarias y desembolsos anuales efectuados por el Municipio del Distrito Metropolitano de Quito.</a:t>
            </a:r>
            <a:endParaRPr lang="es-EC" sz="1600" dirty="0">
              <a:solidFill>
                <a:schemeClr val="tx1"/>
              </a:solidFill>
              <a:effectLst/>
              <a:latin typeface="Calibri" panose="020F0502020204030204" pitchFamily="34" charset="0"/>
              <a:ea typeface="Calibri" panose="020F0502020204030204" pitchFamily="34" charset="0"/>
            </a:endParaRPr>
          </a:p>
          <a:p>
            <a:pPr algn="just">
              <a:spcBef>
                <a:spcPts val="55"/>
              </a:spcBef>
              <a:spcAft>
                <a:spcPts val="0"/>
              </a:spcAft>
            </a:pPr>
            <a:r>
              <a:rPr lang="es-ES" sz="1600" dirty="0">
                <a:solidFill>
                  <a:schemeClr val="tx1"/>
                </a:solidFill>
                <a:effectLst/>
                <a:latin typeface="Calibri" panose="020F0502020204030204" pitchFamily="34" charset="0"/>
                <a:ea typeface="Calibri" panose="020F0502020204030204" pitchFamily="34" charset="0"/>
              </a:rPr>
              <a:t> </a:t>
            </a:r>
            <a:endParaRPr lang="es-EC" sz="1600" dirty="0">
              <a:solidFill>
                <a:schemeClr val="tx1"/>
              </a:solidFill>
              <a:effectLst/>
              <a:latin typeface="Calibri" panose="020F0502020204030204" pitchFamily="34" charset="0"/>
              <a:ea typeface="Calibri" panose="020F0502020204030204" pitchFamily="34" charset="0"/>
            </a:endParaRPr>
          </a:p>
          <a:p>
            <a:pPr lvl="1" algn="just"/>
            <a:r>
              <a:rPr lang="es-ES" sz="1600" b="1" i="1" dirty="0">
                <a:solidFill>
                  <a:schemeClr val="tx1"/>
                </a:solidFill>
                <a:effectLst/>
                <a:latin typeface="Calibri" panose="020F0502020204030204" pitchFamily="34" charset="0"/>
                <a:ea typeface="Calibri" panose="020F0502020204030204" pitchFamily="34" charset="0"/>
              </a:rPr>
              <a:t>Esta</a:t>
            </a:r>
            <a:r>
              <a:rPr lang="es-ES" sz="1600" b="1" i="1" spc="5" dirty="0">
                <a:solidFill>
                  <a:schemeClr val="tx1"/>
                </a:solidFill>
                <a:effectLst/>
                <a:latin typeface="Calibri" panose="020F0502020204030204" pitchFamily="34" charset="0"/>
                <a:ea typeface="Calibri" panose="020F0502020204030204" pitchFamily="34" charset="0"/>
              </a:rPr>
              <a:t> </a:t>
            </a:r>
            <a:r>
              <a:rPr lang="es-ES" sz="1600" b="1" i="1" dirty="0">
                <a:solidFill>
                  <a:schemeClr val="tx1"/>
                </a:solidFill>
                <a:effectLst/>
                <a:latin typeface="Calibri" panose="020F0502020204030204" pitchFamily="34" charset="0"/>
                <a:ea typeface="Calibri" panose="020F0502020204030204" pitchFamily="34" charset="0"/>
              </a:rPr>
              <a:t>asignación</a:t>
            </a:r>
            <a:r>
              <a:rPr lang="es-ES" sz="1600" b="1" i="1" spc="5" dirty="0">
                <a:solidFill>
                  <a:schemeClr val="tx1"/>
                </a:solidFill>
                <a:effectLst/>
                <a:latin typeface="Calibri" panose="020F0502020204030204" pitchFamily="34" charset="0"/>
                <a:ea typeface="Calibri" panose="020F0502020204030204" pitchFamily="34" charset="0"/>
              </a:rPr>
              <a:t> </a:t>
            </a:r>
            <a:r>
              <a:rPr lang="es-ES" sz="1600" b="1" i="1" dirty="0">
                <a:solidFill>
                  <a:schemeClr val="tx1"/>
                </a:solidFill>
                <a:effectLst/>
                <a:latin typeface="Calibri" panose="020F0502020204030204" pitchFamily="34" charset="0"/>
                <a:ea typeface="Calibri" panose="020F0502020204030204" pitchFamily="34" charset="0"/>
              </a:rPr>
              <a:t>presupuestaria</a:t>
            </a:r>
            <a:r>
              <a:rPr lang="es-ES" sz="1600" b="1" i="1" spc="5" dirty="0">
                <a:solidFill>
                  <a:schemeClr val="tx1"/>
                </a:solidFill>
                <a:effectLst/>
                <a:latin typeface="Calibri" panose="020F0502020204030204" pitchFamily="34" charset="0"/>
                <a:ea typeface="Calibri" panose="020F0502020204030204" pitchFamily="34" charset="0"/>
              </a:rPr>
              <a:t> </a:t>
            </a:r>
            <a:r>
              <a:rPr lang="es-ES" sz="1600" b="1" i="1" dirty="0">
                <a:solidFill>
                  <a:schemeClr val="tx1"/>
                </a:solidFill>
                <a:effectLst/>
                <a:latin typeface="Calibri" panose="020F0502020204030204" pitchFamily="34" charset="0"/>
                <a:ea typeface="Calibri" panose="020F0502020204030204" pitchFamily="34" charset="0"/>
              </a:rPr>
              <a:t>será</a:t>
            </a:r>
            <a:r>
              <a:rPr lang="es-ES" sz="1600" b="1" i="1" spc="5" dirty="0">
                <a:solidFill>
                  <a:schemeClr val="tx1"/>
                </a:solidFill>
                <a:effectLst/>
                <a:latin typeface="Calibri" panose="020F0502020204030204" pitchFamily="34" charset="0"/>
                <a:ea typeface="Calibri" panose="020F0502020204030204" pitchFamily="34" charset="0"/>
              </a:rPr>
              <a:t> </a:t>
            </a:r>
            <a:r>
              <a:rPr lang="es-ES" sz="1600" b="1" i="1" dirty="0">
                <a:solidFill>
                  <a:schemeClr val="tx1"/>
                </a:solidFill>
                <a:effectLst/>
                <a:latin typeface="Calibri" panose="020F0502020204030204" pitchFamily="34" charset="0"/>
                <a:ea typeface="Calibri" panose="020F0502020204030204" pitchFamily="34" charset="0"/>
              </a:rPr>
              <a:t>al menos</a:t>
            </a:r>
            <a:r>
              <a:rPr lang="es-ES" sz="1600" b="1" i="1" spc="5" dirty="0">
                <a:solidFill>
                  <a:schemeClr val="tx1"/>
                </a:solidFill>
                <a:effectLst/>
                <a:latin typeface="Calibri" panose="020F0502020204030204" pitchFamily="34" charset="0"/>
                <a:ea typeface="Calibri" panose="020F0502020204030204" pitchFamily="34" charset="0"/>
              </a:rPr>
              <a:t> </a:t>
            </a:r>
            <a:r>
              <a:rPr lang="es-ES" sz="1600" b="1" i="1" dirty="0">
                <a:solidFill>
                  <a:schemeClr val="tx1"/>
                </a:solidFill>
                <a:effectLst/>
                <a:latin typeface="Calibri" panose="020F0502020204030204" pitchFamily="34" charset="0"/>
                <a:ea typeface="Calibri" panose="020F0502020204030204" pitchFamily="34" charset="0"/>
              </a:rPr>
              <a:t>igual</a:t>
            </a:r>
            <a:r>
              <a:rPr lang="es-ES" sz="1600" b="1" i="1" spc="5" dirty="0">
                <a:solidFill>
                  <a:schemeClr val="tx1"/>
                </a:solidFill>
                <a:effectLst/>
                <a:latin typeface="Calibri" panose="020F0502020204030204" pitchFamily="34" charset="0"/>
                <a:ea typeface="Calibri" panose="020F0502020204030204" pitchFamily="34" charset="0"/>
              </a:rPr>
              <a:t> </a:t>
            </a:r>
            <a:r>
              <a:rPr lang="es-ES" sz="1600" b="1" i="1" dirty="0">
                <a:solidFill>
                  <a:schemeClr val="tx1"/>
                </a:solidFill>
                <a:effectLst/>
                <a:latin typeface="Calibri" panose="020F0502020204030204" pitchFamily="34" charset="0"/>
                <a:ea typeface="Calibri" panose="020F0502020204030204" pitchFamily="34" charset="0"/>
              </a:rPr>
              <a:t>al</a:t>
            </a:r>
            <a:r>
              <a:rPr lang="es-ES" sz="1600" b="1" i="1" spc="5" dirty="0">
                <a:solidFill>
                  <a:schemeClr val="tx1"/>
                </a:solidFill>
                <a:effectLst/>
                <a:latin typeface="Calibri" panose="020F0502020204030204" pitchFamily="34" charset="0"/>
                <a:ea typeface="Calibri" panose="020F0502020204030204" pitchFamily="34" charset="0"/>
              </a:rPr>
              <a:t> </a:t>
            </a:r>
            <a:r>
              <a:rPr lang="es-ES" sz="1600" b="1" i="1" dirty="0">
                <a:solidFill>
                  <a:schemeClr val="tx1"/>
                </a:solidFill>
                <a:effectLst/>
                <a:latin typeface="Calibri" panose="020F0502020204030204" pitchFamily="34" charset="0"/>
                <a:ea typeface="Calibri" panose="020F0502020204030204" pitchFamily="34" charset="0"/>
              </a:rPr>
              <a:t>monto</a:t>
            </a:r>
            <a:r>
              <a:rPr lang="es-ES" sz="1600" b="1" i="1" spc="5" dirty="0">
                <a:solidFill>
                  <a:schemeClr val="tx1"/>
                </a:solidFill>
                <a:effectLst/>
                <a:latin typeface="Calibri" panose="020F0502020204030204" pitchFamily="34" charset="0"/>
                <a:ea typeface="Calibri" panose="020F0502020204030204" pitchFamily="34" charset="0"/>
              </a:rPr>
              <a:t> </a:t>
            </a:r>
            <a:r>
              <a:rPr lang="es-ES" sz="1600" b="1" i="1" dirty="0">
                <a:solidFill>
                  <a:schemeClr val="tx1"/>
                </a:solidFill>
                <a:effectLst/>
                <a:latin typeface="Calibri" panose="020F0502020204030204" pitchFamily="34" charset="0"/>
                <a:ea typeface="Calibri" panose="020F0502020204030204" pitchFamily="34" charset="0"/>
              </a:rPr>
              <a:t>del valor</a:t>
            </a:r>
            <a:r>
              <a:rPr lang="es-ES" sz="1600" b="1" i="1" spc="5" dirty="0">
                <a:solidFill>
                  <a:schemeClr val="tx1"/>
                </a:solidFill>
                <a:effectLst/>
                <a:latin typeface="Calibri" panose="020F0502020204030204" pitchFamily="34" charset="0"/>
                <a:ea typeface="Calibri" panose="020F0502020204030204" pitchFamily="34" charset="0"/>
              </a:rPr>
              <a:t> </a:t>
            </a:r>
            <a:r>
              <a:rPr lang="es-ES" sz="1600" b="1" i="1" dirty="0">
                <a:solidFill>
                  <a:schemeClr val="tx1"/>
                </a:solidFill>
                <a:effectLst/>
                <a:latin typeface="Calibri" panose="020F0502020204030204" pitchFamily="34" charset="0"/>
                <a:ea typeface="Calibri" panose="020F0502020204030204" pitchFamily="34" charset="0"/>
              </a:rPr>
              <a:t>recaudado</a:t>
            </a:r>
            <a:r>
              <a:rPr lang="es-ES" sz="1600" b="1" i="1" spc="5" dirty="0">
                <a:solidFill>
                  <a:schemeClr val="tx1"/>
                </a:solidFill>
                <a:effectLst/>
                <a:latin typeface="Calibri" panose="020F0502020204030204" pitchFamily="34" charset="0"/>
                <a:ea typeface="Calibri" panose="020F0502020204030204" pitchFamily="34" charset="0"/>
              </a:rPr>
              <a:t> </a:t>
            </a:r>
            <a:r>
              <a:rPr lang="es-ES" sz="1600" b="1" i="1" dirty="0">
                <a:solidFill>
                  <a:schemeClr val="tx1"/>
                </a:solidFill>
                <a:effectLst/>
                <a:latin typeface="Calibri" panose="020F0502020204030204" pitchFamily="34" charset="0"/>
                <a:ea typeface="Calibri" panose="020F0502020204030204" pitchFamily="34" charset="0"/>
              </a:rPr>
              <a:t>por</a:t>
            </a:r>
            <a:r>
              <a:rPr lang="es-ES" sz="1600" b="1" i="1" spc="5" dirty="0">
                <a:solidFill>
                  <a:schemeClr val="tx1"/>
                </a:solidFill>
                <a:effectLst/>
                <a:latin typeface="Calibri" panose="020F0502020204030204" pitchFamily="34" charset="0"/>
                <a:ea typeface="Calibri" panose="020F0502020204030204" pitchFamily="34" charset="0"/>
              </a:rPr>
              <a:t> </a:t>
            </a:r>
            <a:r>
              <a:rPr lang="es-ES" sz="1600" b="1" i="1" dirty="0">
                <a:solidFill>
                  <a:schemeClr val="tx1"/>
                </a:solidFill>
                <a:effectLst/>
                <a:latin typeface="Calibri" panose="020F0502020204030204" pitchFamily="34" charset="0"/>
                <a:ea typeface="Calibri" panose="020F0502020204030204" pitchFamily="34" charset="0"/>
              </a:rPr>
              <a:t>concepto de tasas en el ejercicio inmediatamente anterior al año de la aprobación del</a:t>
            </a:r>
            <a:r>
              <a:rPr lang="es-ES" sz="1600" b="1" i="1" spc="5" dirty="0">
                <a:solidFill>
                  <a:schemeClr val="tx1"/>
                </a:solidFill>
                <a:effectLst/>
                <a:latin typeface="Calibri" panose="020F0502020204030204" pitchFamily="34" charset="0"/>
                <a:ea typeface="Calibri" panose="020F0502020204030204" pitchFamily="34" charset="0"/>
              </a:rPr>
              <a:t> </a:t>
            </a:r>
            <a:r>
              <a:rPr lang="es-ES" sz="1600" b="1" i="1" dirty="0">
                <a:solidFill>
                  <a:schemeClr val="tx1"/>
                </a:solidFill>
                <a:effectLst/>
                <a:latin typeface="Calibri" panose="020F0502020204030204" pitchFamily="34" charset="0"/>
                <a:ea typeface="Calibri" panose="020F0502020204030204" pitchFamily="34" charset="0"/>
              </a:rPr>
              <a:t>presupuesto</a:t>
            </a:r>
            <a:r>
              <a:rPr lang="es-ES" sz="1600" b="1" i="1" spc="-15" dirty="0">
                <a:solidFill>
                  <a:schemeClr val="tx1"/>
                </a:solidFill>
                <a:effectLst/>
                <a:latin typeface="Calibri" panose="020F0502020204030204" pitchFamily="34" charset="0"/>
                <a:ea typeface="Calibri" panose="020F0502020204030204" pitchFamily="34" charset="0"/>
              </a:rPr>
              <a:t> </a:t>
            </a:r>
            <a:r>
              <a:rPr lang="es-ES" sz="1600" b="1" i="1" dirty="0">
                <a:solidFill>
                  <a:schemeClr val="tx1"/>
                </a:solidFill>
                <a:effectLst/>
                <a:latin typeface="Calibri" panose="020F0502020204030204" pitchFamily="34" charset="0"/>
                <a:ea typeface="Calibri" panose="020F0502020204030204" pitchFamily="34" charset="0"/>
              </a:rPr>
              <a:t>municipal</a:t>
            </a:r>
            <a:r>
              <a:rPr lang="es-ES" sz="1600" b="1" i="1" spc="-15" dirty="0">
                <a:solidFill>
                  <a:schemeClr val="tx1"/>
                </a:solidFill>
                <a:effectLst/>
                <a:latin typeface="Calibri" panose="020F0502020204030204" pitchFamily="34" charset="0"/>
                <a:ea typeface="Calibri" panose="020F0502020204030204" pitchFamily="34" charset="0"/>
              </a:rPr>
              <a:t> </a:t>
            </a:r>
            <a:r>
              <a:rPr lang="es-ES" sz="1600" b="1" i="1" dirty="0">
                <a:solidFill>
                  <a:schemeClr val="tx1"/>
                </a:solidFill>
                <a:effectLst/>
                <a:latin typeface="Calibri" panose="020F0502020204030204" pitchFamily="34" charset="0"/>
                <a:ea typeface="Calibri" panose="020F0502020204030204" pitchFamily="34" charset="0"/>
              </a:rPr>
              <a:t>en</a:t>
            </a:r>
            <a:r>
              <a:rPr lang="es-ES" sz="1600" b="1" i="1" spc="-10" dirty="0">
                <a:solidFill>
                  <a:schemeClr val="tx1"/>
                </a:solidFill>
                <a:effectLst/>
                <a:latin typeface="Calibri" panose="020F0502020204030204" pitchFamily="34" charset="0"/>
                <a:ea typeface="Calibri" panose="020F0502020204030204" pitchFamily="34" charset="0"/>
              </a:rPr>
              <a:t> </a:t>
            </a:r>
            <a:r>
              <a:rPr lang="es-ES" sz="1600" b="1" i="1" dirty="0">
                <a:solidFill>
                  <a:schemeClr val="tx1"/>
                </a:solidFill>
                <a:effectLst/>
                <a:latin typeface="Calibri" panose="020F0502020204030204" pitchFamily="34" charset="0"/>
                <a:ea typeface="Calibri" panose="020F0502020204030204" pitchFamily="34" charset="0"/>
              </a:rPr>
              <a:t>el que</a:t>
            </a:r>
            <a:r>
              <a:rPr lang="es-ES" sz="1600" b="1" i="1" spc="5" dirty="0">
                <a:solidFill>
                  <a:schemeClr val="tx1"/>
                </a:solidFill>
                <a:effectLst/>
                <a:latin typeface="Calibri" panose="020F0502020204030204" pitchFamily="34" charset="0"/>
                <a:ea typeface="Calibri" panose="020F0502020204030204" pitchFamily="34" charset="0"/>
              </a:rPr>
              <a:t> </a:t>
            </a:r>
            <a:r>
              <a:rPr lang="es-ES" sz="1600" b="1" i="1" dirty="0">
                <a:solidFill>
                  <a:schemeClr val="tx1"/>
                </a:solidFill>
                <a:effectLst/>
                <a:latin typeface="Calibri" panose="020F0502020204030204" pitchFamily="34" charset="0"/>
                <a:ea typeface="Calibri" panose="020F0502020204030204" pitchFamily="34" charset="0"/>
              </a:rPr>
              <a:t>deba</a:t>
            </a:r>
            <a:r>
              <a:rPr lang="es-ES" sz="1600" b="1" i="1" spc="-20" dirty="0">
                <a:solidFill>
                  <a:schemeClr val="tx1"/>
                </a:solidFill>
                <a:effectLst/>
                <a:latin typeface="Calibri" panose="020F0502020204030204" pitchFamily="34" charset="0"/>
                <a:ea typeface="Calibri" panose="020F0502020204030204" pitchFamily="34" charset="0"/>
              </a:rPr>
              <a:t> </a:t>
            </a:r>
            <a:r>
              <a:rPr lang="es-ES" sz="1600" b="1" i="1" dirty="0">
                <a:solidFill>
                  <a:schemeClr val="tx1"/>
                </a:solidFill>
                <a:effectLst/>
                <a:latin typeface="Calibri" panose="020F0502020204030204" pitchFamily="34" charset="0"/>
                <a:ea typeface="Calibri" panose="020F0502020204030204" pitchFamily="34" charset="0"/>
              </a:rPr>
              <a:t>constar la asignación</a:t>
            </a:r>
            <a:r>
              <a:rPr lang="es-ES" sz="1600" b="1" i="1" spc="-5" dirty="0">
                <a:solidFill>
                  <a:schemeClr val="tx1"/>
                </a:solidFill>
                <a:effectLst/>
                <a:latin typeface="Calibri" panose="020F0502020204030204" pitchFamily="34" charset="0"/>
                <a:ea typeface="Calibri" panose="020F0502020204030204" pitchFamily="34" charset="0"/>
              </a:rPr>
              <a:t> </a:t>
            </a:r>
            <a:r>
              <a:rPr lang="es-ES" sz="1600" b="1" i="1" dirty="0">
                <a:solidFill>
                  <a:schemeClr val="tx1"/>
                </a:solidFill>
                <a:effectLst/>
                <a:latin typeface="Calibri" panose="020F0502020204030204" pitchFamily="34" charset="0"/>
                <a:ea typeface="Calibri" panose="020F0502020204030204" pitchFamily="34" charset="0"/>
              </a:rPr>
              <a:t>presupuestaria</a:t>
            </a:r>
            <a:r>
              <a:rPr lang="es-ES" sz="1600" dirty="0">
                <a:solidFill>
                  <a:schemeClr val="tx1"/>
                </a:solidFill>
                <a:effectLst/>
                <a:latin typeface="Calibri" panose="020F0502020204030204" pitchFamily="34" charset="0"/>
                <a:ea typeface="Calibri" panose="020F0502020204030204" pitchFamily="34" charset="0"/>
              </a:rPr>
              <a:t>”.</a:t>
            </a:r>
            <a:endParaRPr lang="es-EC" sz="1600" dirty="0">
              <a:solidFill>
                <a:schemeClr val="tx1"/>
              </a:solidFill>
              <a:effectLst/>
              <a:latin typeface="Calibri" panose="020F0502020204030204" pitchFamily="34" charset="0"/>
              <a:ea typeface="Calibri" panose="020F0502020204030204" pitchFamily="34" charset="0"/>
            </a:endParaRPr>
          </a:p>
          <a:p>
            <a:pPr lvl="1" algn="just">
              <a:spcBef>
                <a:spcPts val="5"/>
              </a:spcBef>
            </a:pPr>
            <a:r>
              <a:rPr lang="es-ES" sz="1200" dirty="0">
                <a:solidFill>
                  <a:schemeClr val="tx1"/>
                </a:solidFill>
                <a:effectLst/>
                <a:latin typeface="Calibri" panose="020F0502020204030204" pitchFamily="34" charset="0"/>
                <a:ea typeface="Calibri" panose="020F0502020204030204" pitchFamily="34" charset="0"/>
              </a:rPr>
              <a:t> </a:t>
            </a:r>
            <a:endParaRPr lang="es-EC" sz="1200" dirty="0">
              <a:solidFill>
                <a:schemeClr val="tx1"/>
              </a:solidFill>
              <a:effectLst/>
              <a:latin typeface="Calibri" panose="020F0502020204030204" pitchFamily="34" charset="0"/>
              <a:ea typeface="Calibri" panose="020F0502020204030204" pitchFamily="34" charset="0"/>
            </a:endParaRPr>
          </a:p>
          <a:p>
            <a:pPr algn="ctr"/>
            <a:endParaRPr lang="es-EC" sz="1600" b="1" dirty="0">
              <a:solidFill>
                <a:schemeClr val="tx1"/>
              </a:solidFill>
            </a:endParaRPr>
          </a:p>
        </p:txBody>
      </p:sp>
    </p:spTree>
    <p:extLst>
      <p:ext uri="{BB962C8B-B14F-4D97-AF65-F5344CB8AC3E}">
        <p14:creationId xmlns:p14="http://schemas.microsoft.com/office/powerpoint/2010/main" val="18104558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agen 8" descr="Imagen que contiene Texto&#10;&#10;Descripción generada automáticamente">
            <a:extLst>
              <a:ext uri="{FF2B5EF4-FFF2-40B4-BE49-F238E27FC236}">
                <a16:creationId xmlns:a16="http://schemas.microsoft.com/office/drawing/2014/main" id="{8144EB8A-6C0A-657E-F55A-8D46DE48245C}"/>
              </a:ext>
            </a:extLst>
          </p:cNvPr>
          <p:cNvPicPr>
            <a:picLocks noGrp="1" noRot="1" noChangeAspect="1" noMove="1" noResize="1" noEditPoints="1" noAdjustHandles="1" noChangeArrowheads="1" noChangeShapeType="1" noCrop="1"/>
          </p:cNvPicPr>
          <p:nvPr/>
        </p:nvPicPr>
        <p:blipFill>
          <a:blip r:embed="rId2">
            <a:extLst>
              <a:ext uri="{28A0092B-C50C-407E-A947-70E740481C1C}">
                <a14:useLocalDpi xmlns:a14="http://schemas.microsoft.com/office/drawing/2010/main" val="0"/>
              </a:ext>
            </a:extLst>
          </a:blip>
          <a:stretch>
            <a:fillRect/>
          </a:stretch>
        </p:blipFill>
        <p:spPr>
          <a:xfrm>
            <a:off x="2467" y="0"/>
            <a:ext cx="12187065" cy="6858000"/>
          </a:xfrm>
          <a:prstGeom prst="rect">
            <a:avLst/>
          </a:prstGeom>
          <a:ln>
            <a:solidFill>
              <a:schemeClr val="tx1"/>
            </a:solidFill>
          </a:ln>
        </p:spPr>
      </p:pic>
      <p:sp>
        <p:nvSpPr>
          <p:cNvPr id="5" name="Título 1">
            <a:extLst>
              <a:ext uri="{FF2B5EF4-FFF2-40B4-BE49-F238E27FC236}">
                <a16:creationId xmlns:a16="http://schemas.microsoft.com/office/drawing/2014/main" id="{FD7028F1-746F-AD06-300E-5EC7FF7B76AD}"/>
              </a:ext>
            </a:extLst>
          </p:cNvPr>
          <p:cNvSpPr txBox="1">
            <a:spLocks/>
          </p:cNvSpPr>
          <p:nvPr/>
        </p:nvSpPr>
        <p:spPr>
          <a:xfrm>
            <a:off x="619125" y="267858"/>
            <a:ext cx="10639425" cy="479394"/>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s-EC" sz="2400" b="1" dirty="0">
                <a:solidFill>
                  <a:srgbClr val="223F86"/>
                </a:solidFill>
                <a:latin typeface="Montserrat ExtraBold" pitchFamily="2" charset="77"/>
                <a:ea typeface="HGSMinchoE" panose="02020900000000000000" pitchFamily="18" charset="-128"/>
              </a:rPr>
              <a:t>Clasificación de los Ingresos Presupuesto Prorrogado 2023</a:t>
            </a:r>
          </a:p>
        </p:txBody>
      </p:sp>
      <p:sp>
        <p:nvSpPr>
          <p:cNvPr id="11" name="CuadroTexto 10">
            <a:extLst>
              <a:ext uri="{FF2B5EF4-FFF2-40B4-BE49-F238E27FC236}">
                <a16:creationId xmlns:a16="http://schemas.microsoft.com/office/drawing/2014/main" id="{DDD51E01-C81D-7F7B-4AC0-84288273B053}"/>
              </a:ext>
            </a:extLst>
          </p:cNvPr>
          <p:cNvSpPr txBox="1"/>
          <p:nvPr/>
        </p:nvSpPr>
        <p:spPr>
          <a:xfrm>
            <a:off x="1047750" y="891168"/>
            <a:ext cx="7812967" cy="373500"/>
          </a:xfrm>
          <a:prstGeom prst="rect">
            <a:avLst/>
          </a:prstGeom>
          <a:noFill/>
        </p:spPr>
        <p:txBody>
          <a:bodyPr wrap="square">
            <a:spAutoFit/>
          </a:bodyPr>
          <a:lstStyle/>
          <a:p>
            <a:pPr algn="just">
              <a:lnSpc>
                <a:spcPct val="106000"/>
              </a:lnSpc>
              <a:spcAft>
                <a:spcPts val="800"/>
              </a:spcAft>
            </a:pPr>
            <a:r>
              <a:rPr lang="es-ES" dirty="0">
                <a:latin typeface="Calibri" panose="020F0502020204030204" pitchFamily="34" charset="0"/>
                <a:cs typeface="Calibri" panose="020F0502020204030204" pitchFamily="34" charset="0"/>
              </a:rPr>
              <a:t>Se presenta a continuación los ingresos prorrogados definidos por Grupo:</a:t>
            </a:r>
            <a:endParaRPr lang="es-EC" dirty="0">
              <a:latin typeface="Calibri" panose="020F0502020204030204" pitchFamily="34" charset="0"/>
              <a:cs typeface="Calibri" panose="020F0502020204030204" pitchFamily="34" charset="0"/>
            </a:endParaRPr>
          </a:p>
        </p:txBody>
      </p:sp>
      <p:sp>
        <p:nvSpPr>
          <p:cNvPr id="6" name="CuadroTexto 5">
            <a:extLst>
              <a:ext uri="{FF2B5EF4-FFF2-40B4-BE49-F238E27FC236}">
                <a16:creationId xmlns:a16="http://schemas.microsoft.com/office/drawing/2014/main" id="{7BC64E56-8BDA-2946-9DAA-5292B9A21F63}"/>
              </a:ext>
            </a:extLst>
          </p:cNvPr>
          <p:cNvSpPr txBox="1"/>
          <p:nvPr/>
        </p:nvSpPr>
        <p:spPr>
          <a:xfrm>
            <a:off x="4649027" y="5080856"/>
            <a:ext cx="2480573" cy="279820"/>
          </a:xfrm>
          <a:prstGeom prst="rect">
            <a:avLst/>
          </a:prstGeom>
          <a:noFill/>
        </p:spPr>
        <p:txBody>
          <a:bodyPr wrap="square">
            <a:spAutoFit/>
          </a:bodyPr>
          <a:lstStyle/>
          <a:p>
            <a:pPr algn="just">
              <a:lnSpc>
                <a:spcPct val="106000"/>
              </a:lnSpc>
              <a:spcAft>
                <a:spcPts val="800"/>
              </a:spcAft>
            </a:pPr>
            <a:r>
              <a:rPr lang="es-ES" sz="1200" dirty="0">
                <a:latin typeface="Calibri" panose="020F0502020204030204" pitchFamily="34" charset="0"/>
                <a:cs typeface="Calibri" panose="020F0502020204030204" pitchFamily="34" charset="0"/>
              </a:rPr>
              <a:t>Fuente: Sistema Financiero Olympo</a:t>
            </a:r>
            <a:endParaRPr lang="es-EC" sz="1200" dirty="0">
              <a:latin typeface="Calibri" panose="020F0502020204030204" pitchFamily="34" charset="0"/>
              <a:cs typeface="Calibri" panose="020F0502020204030204" pitchFamily="34" charset="0"/>
            </a:endParaRPr>
          </a:p>
        </p:txBody>
      </p:sp>
      <p:graphicFrame>
        <p:nvGraphicFramePr>
          <p:cNvPr id="8" name="Tabla 7">
            <a:extLst>
              <a:ext uri="{FF2B5EF4-FFF2-40B4-BE49-F238E27FC236}">
                <a16:creationId xmlns:a16="http://schemas.microsoft.com/office/drawing/2014/main" id="{DAF92937-80FB-48C8-F803-92AC09548C56}"/>
              </a:ext>
            </a:extLst>
          </p:cNvPr>
          <p:cNvGraphicFramePr>
            <a:graphicFrameLocks noGrp="1"/>
          </p:cNvGraphicFramePr>
          <p:nvPr>
            <p:extLst>
              <p:ext uri="{D42A27DB-BD31-4B8C-83A1-F6EECF244321}">
                <p14:modId xmlns:p14="http://schemas.microsoft.com/office/powerpoint/2010/main" val="227887656"/>
              </p:ext>
            </p:extLst>
          </p:nvPr>
        </p:nvGraphicFramePr>
        <p:xfrm>
          <a:off x="1149350" y="1494503"/>
          <a:ext cx="9728200" cy="3500183"/>
        </p:xfrm>
        <a:graphic>
          <a:graphicData uri="http://schemas.openxmlformats.org/drawingml/2006/table">
            <a:tbl>
              <a:tblPr firstRow="1" firstCol="1" bandRow="1"/>
              <a:tblGrid>
                <a:gridCol w="888634">
                  <a:extLst>
                    <a:ext uri="{9D8B030D-6E8A-4147-A177-3AD203B41FA5}">
                      <a16:colId xmlns:a16="http://schemas.microsoft.com/office/drawing/2014/main" val="39579876"/>
                    </a:ext>
                  </a:extLst>
                </a:gridCol>
                <a:gridCol w="5425342">
                  <a:extLst>
                    <a:ext uri="{9D8B030D-6E8A-4147-A177-3AD203B41FA5}">
                      <a16:colId xmlns:a16="http://schemas.microsoft.com/office/drawing/2014/main" val="2936010710"/>
                    </a:ext>
                  </a:extLst>
                </a:gridCol>
                <a:gridCol w="1707112">
                  <a:extLst>
                    <a:ext uri="{9D8B030D-6E8A-4147-A177-3AD203B41FA5}">
                      <a16:colId xmlns:a16="http://schemas.microsoft.com/office/drawing/2014/main" val="2977163138"/>
                    </a:ext>
                  </a:extLst>
                </a:gridCol>
                <a:gridCol w="1707112">
                  <a:extLst>
                    <a:ext uri="{9D8B030D-6E8A-4147-A177-3AD203B41FA5}">
                      <a16:colId xmlns:a16="http://schemas.microsoft.com/office/drawing/2014/main" val="374429013"/>
                    </a:ext>
                  </a:extLst>
                </a:gridCol>
              </a:tblGrid>
              <a:tr h="474594">
                <a:tc>
                  <a:txBody>
                    <a:bodyPr/>
                    <a:lstStyle/>
                    <a:p>
                      <a:pPr algn="ctr" fontAlgn="ctr"/>
                      <a:r>
                        <a:rPr lang="es-EC" sz="1600" b="1" i="0" u="none" strike="noStrike" dirty="0">
                          <a:solidFill>
                            <a:srgbClr val="FFFFFF"/>
                          </a:solidFill>
                          <a:effectLst/>
                          <a:latin typeface="Calibri" panose="020F0502020204030204" pitchFamily="34" charset="0"/>
                        </a:rPr>
                        <a:t>Grupo</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0000"/>
                    </a:solidFill>
                  </a:tcPr>
                </a:tc>
                <a:tc>
                  <a:txBody>
                    <a:bodyPr/>
                    <a:lstStyle/>
                    <a:p>
                      <a:pPr algn="ctr" fontAlgn="ctr"/>
                      <a:r>
                        <a:rPr lang="es-EC" sz="1600" b="1" i="0" u="none" strike="noStrike" dirty="0">
                          <a:solidFill>
                            <a:srgbClr val="FFFFFF"/>
                          </a:solidFill>
                          <a:effectLst/>
                          <a:latin typeface="Calibri" panose="020F0502020204030204" pitchFamily="34" charset="0"/>
                        </a:rPr>
                        <a:t>Detalle</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0000"/>
                    </a:solidFill>
                  </a:tcPr>
                </a:tc>
                <a:tc>
                  <a:txBody>
                    <a:bodyPr/>
                    <a:lstStyle/>
                    <a:p>
                      <a:pPr algn="ctr" fontAlgn="ctr"/>
                      <a:r>
                        <a:rPr lang="es-EC" sz="1600" b="1" i="0" u="none" strike="noStrike" dirty="0">
                          <a:solidFill>
                            <a:srgbClr val="FFFFFF"/>
                          </a:solidFill>
                          <a:effectLst/>
                          <a:latin typeface="Calibri" panose="020F0502020204030204" pitchFamily="34" charset="0"/>
                        </a:rPr>
                        <a:t>Asignación Inicial prorrogado 2023</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0000"/>
                    </a:solidFill>
                  </a:tcPr>
                </a:tc>
                <a:tc>
                  <a:txBody>
                    <a:bodyPr/>
                    <a:lstStyle/>
                    <a:p>
                      <a:pPr algn="ctr" fontAlgn="ctr"/>
                      <a:r>
                        <a:rPr lang="es-EC" sz="1600" b="1" i="0" u="none" strike="noStrike" dirty="0">
                          <a:solidFill>
                            <a:srgbClr val="FFFFFF"/>
                          </a:solidFill>
                          <a:effectLst/>
                          <a:latin typeface="Calibri" panose="020F0502020204030204" pitchFamily="34" charset="0"/>
                        </a:rPr>
                        <a:t>%</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0000"/>
                    </a:solidFill>
                  </a:tcPr>
                </a:tc>
                <a:extLst>
                  <a:ext uri="{0D108BD9-81ED-4DB2-BD59-A6C34878D82A}">
                    <a16:rowId xmlns:a16="http://schemas.microsoft.com/office/drawing/2014/main" val="2888523131"/>
                  </a:ext>
                </a:extLst>
              </a:tr>
              <a:tr h="429269">
                <a:tc>
                  <a:txBody>
                    <a:bodyPr/>
                    <a:lstStyle/>
                    <a:p>
                      <a:pPr algn="ctr" fontAlgn="ctr"/>
                      <a:r>
                        <a:rPr lang="es-EC" sz="2000" b="0" i="0" u="none" strike="noStrike">
                          <a:solidFill>
                            <a:srgbClr val="000000"/>
                          </a:solidFill>
                          <a:effectLst/>
                          <a:latin typeface="Calibri" panose="020F0502020204030204" pitchFamily="34" charset="0"/>
                        </a:rPr>
                        <a:t>13</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l" fontAlgn="ctr"/>
                      <a:r>
                        <a:rPr lang="es-EC" sz="2000" b="0" i="0" u="none" strike="noStrike">
                          <a:solidFill>
                            <a:srgbClr val="000000"/>
                          </a:solidFill>
                          <a:effectLst/>
                          <a:latin typeface="Calibri" panose="020F0502020204030204" pitchFamily="34" charset="0"/>
                        </a:rPr>
                        <a:t>Tasas y Contribuciones</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l" fontAlgn="ctr"/>
                      <a:r>
                        <a:rPr lang="es-EC" sz="2000" b="0" i="0" u="none" strike="noStrike">
                          <a:solidFill>
                            <a:srgbClr val="000000"/>
                          </a:solidFill>
                          <a:effectLst/>
                          <a:latin typeface="Calibri" panose="020F0502020204030204" pitchFamily="34" charset="0"/>
                        </a:rPr>
                        <a:t> $1.461.007,56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s-EC" sz="2000" b="0" i="0" u="none" strike="noStrike">
                          <a:solidFill>
                            <a:srgbClr val="000000"/>
                          </a:solidFill>
                          <a:effectLst/>
                          <a:latin typeface="Calibri" panose="020F0502020204030204" pitchFamily="34" charset="0"/>
                        </a:rPr>
                        <a:t>26,77%</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445190584"/>
                  </a:ext>
                </a:extLst>
              </a:tr>
              <a:tr h="429269">
                <a:tc>
                  <a:txBody>
                    <a:bodyPr/>
                    <a:lstStyle/>
                    <a:p>
                      <a:pPr algn="ctr" fontAlgn="ctr"/>
                      <a:r>
                        <a:rPr lang="es-EC" sz="2000" b="0" i="0" u="none" strike="noStrike">
                          <a:solidFill>
                            <a:srgbClr val="000000"/>
                          </a:solidFill>
                          <a:effectLst/>
                          <a:latin typeface="Calibri" panose="020F0502020204030204" pitchFamily="34" charset="0"/>
                        </a:rPr>
                        <a:t>14</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4C6E7"/>
                    </a:solidFill>
                  </a:tcPr>
                </a:tc>
                <a:tc>
                  <a:txBody>
                    <a:bodyPr/>
                    <a:lstStyle/>
                    <a:p>
                      <a:pPr algn="l" fontAlgn="ctr"/>
                      <a:r>
                        <a:rPr lang="es-EC" sz="2000" b="0" i="0" u="none" strike="noStrike">
                          <a:solidFill>
                            <a:srgbClr val="000000"/>
                          </a:solidFill>
                          <a:effectLst/>
                          <a:latin typeface="Calibri" panose="020F0502020204030204" pitchFamily="34" charset="0"/>
                        </a:rPr>
                        <a:t>Venta de Bienes y Servicios Operativos</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4C6E7"/>
                    </a:solidFill>
                  </a:tcPr>
                </a:tc>
                <a:tc>
                  <a:txBody>
                    <a:bodyPr/>
                    <a:lstStyle/>
                    <a:p>
                      <a:pPr algn="l" fontAlgn="ctr"/>
                      <a:r>
                        <a:rPr lang="es-EC" sz="2000" b="0" i="0" u="none" strike="noStrike">
                          <a:solidFill>
                            <a:srgbClr val="000000"/>
                          </a:solidFill>
                          <a:effectLst/>
                          <a:latin typeface="Calibri" panose="020F0502020204030204" pitchFamily="34" charset="0"/>
                        </a:rPr>
                        <a:t> $      53.638,72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4C6E7"/>
                    </a:solidFill>
                  </a:tcPr>
                </a:tc>
                <a:tc>
                  <a:txBody>
                    <a:bodyPr/>
                    <a:lstStyle/>
                    <a:p>
                      <a:pPr algn="ctr" fontAlgn="ctr"/>
                      <a:r>
                        <a:rPr lang="es-EC" sz="2000" b="0" i="0" u="none" strike="noStrike">
                          <a:solidFill>
                            <a:srgbClr val="000000"/>
                          </a:solidFill>
                          <a:effectLst/>
                          <a:latin typeface="Calibri" panose="020F0502020204030204" pitchFamily="34" charset="0"/>
                        </a:rPr>
                        <a:t>0,98%</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4C6E7"/>
                    </a:solidFill>
                  </a:tcPr>
                </a:tc>
                <a:extLst>
                  <a:ext uri="{0D108BD9-81ED-4DB2-BD59-A6C34878D82A}">
                    <a16:rowId xmlns:a16="http://schemas.microsoft.com/office/drawing/2014/main" val="2074566824"/>
                  </a:ext>
                </a:extLst>
              </a:tr>
              <a:tr h="429269">
                <a:tc>
                  <a:txBody>
                    <a:bodyPr/>
                    <a:lstStyle/>
                    <a:p>
                      <a:pPr algn="ctr" fontAlgn="ctr"/>
                      <a:r>
                        <a:rPr lang="es-EC" sz="2000" b="0" i="0" u="none" strike="noStrike">
                          <a:solidFill>
                            <a:srgbClr val="000000"/>
                          </a:solidFill>
                          <a:effectLst/>
                          <a:latin typeface="Calibri" panose="020F0502020204030204" pitchFamily="34" charset="0"/>
                        </a:rPr>
                        <a:t>17</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l" fontAlgn="ctr"/>
                      <a:r>
                        <a:rPr lang="es-EC" sz="2000" b="0" i="0" u="none" strike="noStrike" dirty="0">
                          <a:solidFill>
                            <a:srgbClr val="000000"/>
                          </a:solidFill>
                          <a:effectLst/>
                          <a:latin typeface="Calibri" panose="020F0502020204030204" pitchFamily="34" charset="0"/>
                        </a:rPr>
                        <a:t>Rentas de Inversiones y Multas</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l" fontAlgn="ctr"/>
                      <a:r>
                        <a:rPr lang="es-EC" sz="2000" b="0" i="0" u="none" strike="noStrike">
                          <a:solidFill>
                            <a:srgbClr val="000000"/>
                          </a:solidFill>
                          <a:effectLst/>
                          <a:latin typeface="Calibri" panose="020F0502020204030204" pitchFamily="34" charset="0"/>
                        </a:rPr>
                        <a:t> $    119.625,73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s-EC" sz="2000" b="0" i="0" u="none" strike="noStrike">
                          <a:solidFill>
                            <a:srgbClr val="000000"/>
                          </a:solidFill>
                          <a:effectLst/>
                          <a:latin typeface="Calibri" panose="020F0502020204030204" pitchFamily="34" charset="0"/>
                        </a:rPr>
                        <a:t>2,19%</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71415819"/>
                  </a:ext>
                </a:extLst>
              </a:tr>
              <a:tr h="429269">
                <a:tc>
                  <a:txBody>
                    <a:bodyPr/>
                    <a:lstStyle/>
                    <a:p>
                      <a:pPr algn="ctr" fontAlgn="ctr"/>
                      <a:r>
                        <a:rPr lang="es-EC" sz="2000" b="0" i="0" u="none" strike="noStrike">
                          <a:solidFill>
                            <a:srgbClr val="000000"/>
                          </a:solidFill>
                          <a:effectLst/>
                          <a:latin typeface="Calibri" panose="020F0502020204030204" pitchFamily="34" charset="0"/>
                        </a:rPr>
                        <a:t>19</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4C6E7"/>
                    </a:solidFill>
                  </a:tcPr>
                </a:tc>
                <a:tc>
                  <a:txBody>
                    <a:bodyPr/>
                    <a:lstStyle/>
                    <a:p>
                      <a:pPr algn="l" fontAlgn="ctr"/>
                      <a:r>
                        <a:rPr lang="es-EC" sz="2000" b="0" i="0" u="none" strike="noStrike">
                          <a:solidFill>
                            <a:srgbClr val="000000"/>
                          </a:solidFill>
                          <a:effectLst/>
                          <a:latin typeface="Calibri" panose="020F0502020204030204" pitchFamily="34" charset="0"/>
                        </a:rPr>
                        <a:t>Otros Ingresos</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4C6E7"/>
                    </a:solidFill>
                  </a:tcPr>
                </a:tc>
                <a:tc>
                  <a:txBody>
                    <a:bodyPr/>
                    <a:lstStyle/>
                    <a:p>
                      <a:pPr algn="l" fontAlgn="ctr"/>
                      <a:r>
                        <a:rPr lang="es-EC" sz="2000" b="0" i="0" u="none" strike="noStrike">
                          <a:solidFill>
                            <a:srgbClr val="000000"/>
                          </a:solidFill>
                          <a:effectLst/>
                          <a:latin typeface="Calibri" panose="020F0502020204030204" pitchFamily="34" charset="0"/>
                        </a:rPr>
                        <a:t> $      47.663,81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4C6E7"/>
                    </a:solidFill>
                  </a:tcPr>
                </a:tc>
                <a:tc>
                  <a:txBody>
                    <a:bodyPr/>
                    <a:lstStyle/>
                    <a:p>
                      <a:pPr algn="ctr" fontAlgn="ctr"/>
                      <a:r>
                        <a:rPr lang="es-EC" sz="2000" b="0" i="0" u="none" strike="noStrike">
                          <a:solidFill>
                            <a:srgbClr val="000000"/>
                          </a:solidFill>
                          <a:effectLst/>
                          <a:latin typeface="Calibri" panose="020F0502020204030204" pitchFamily="34" charset="0"/>
                        </a:rPr>
                        <a:t>0,87%</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4C6E7"/>
                    </a:solidFill>
                  </a:tcPr>
                </a:tc>
                <a:extLst>
                  <a:ext uri="{0D108BD9-81ED-4DB2-BD59-A6C34878D82A}">
                    <a16:rowId xmlns:a16="http://schemas.microsoft.com/office/drawing/2014/main" val="3457666974"/>
                  </a:ext>
                </a:extLst>
              </a:tr>
              <a:tr h="429269">
                <a:tc>
                  <a:txBody>
                    <a:bodyPr/>
                    <a:lstStyle/>
                    <a:p>
                      <a:pPr algn="ctr" fontAlgn="ctr"/>
                      <a:r>
                        <a:rPr lang="es-EC" sz="2000" b="0" i="0" u="none" strike="noStrike">
                          <a:solidFill>
                            <a:srgbClr val="000000"/>
                          </a:solidFill>
                          <a:effectLst/>
                          <a:latin typeface="Calibri" panose="020F0502020204030204" pitchFamily="34" charset="0"/>
                        </a:rPr>
                        <a:t>28</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l" fontAlgn="ctr"/>
                      <a:r>
                        <a:rPr lang="es-EC" sz="2000" b="0" i="0" u="none" strike="noStrike">
                          <a:solidFill>
                            <a:srgbClr val="000000"/>
                          </a:solidFill>
                          <a:effectLst/>
                          <a:latin typeface="Calibri" panose="020F0502020204030204" pitchFamily="34" charset="0"/>
                        </a:rPr>
                        <a:t>Transferencias o Donaciones de Capital e Inversión</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l" fontAlgn="ctr"/>
                      <a:r>
                        <a:rPr lang="es-EC" sz="2000" b="0" i="0" u="none" strike="noStrike">
                          <a:solidFill>
                            <a:srgbClr val="000000"/>
                          </a:solidFill>
                          <a:effectLst/>
                          <a:latin typeface="Calibri" panose="020F0502020204030204" pitchFamily="34" charset="0"/>
                        </a:rPr>
                        <a:t> $3.475.000,00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s-EC" sz="2000" b="0" i="0" u="none" strike="noStrike">
                          <a:solidFill>
                            <a:srgbClr val="000000"/>
                          </a:solidFill>
                          <a:effectLst/>
                          <a:latin typeface="Calibri" panose="020F0502020204030204" pitchFamily="34" charset="0"/>
                        </a:rPr>
                        <a:t>63,68%</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4103795882"/>
                  </a:ext>
                </a:extLst>
              </a:tr>
              <a:tr h="429269">
                <a:tc>
                  <a:txBody>
                    <a:bodyPr/>
                    <a:lstStyle/>
                    <a:p>
                      <a:pPr algn="ctr" fontAlgn="ctr"/>
                      <a:r>
                        <a:rPr lang="es-EC" sz="2000" b="0" i="0" u="none" strike="noStrike">
                          <a:solidFill>
                            <a:srgbClr val="000000"/>
                          </a:solidFill>
                          <a:effectLst/>
                          <a:latin typeface="Calibri" panose="020F0502020204030204" pitchFamily="34" charset="0"/>
                        </a:rPr>
                        <a:t>37</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4C6E7"/>
                    </a:solidFill>
                  </a:tcPr>
                </a:tc>
                <a:tc>
                  <a:txBody>
                    <a:bodyPr/>
                    <a:lstStyle/>
                    <a:p>
                      <a:pPr algn="l" fontAlgn="ctr"/>
                      <a:r>
                        <a:rPr lang="es-EC" sz="2000" b="0" i="0" u="none" strike="noStrike" dirty="0">
                          <a:solidFill>
                            <a:srgbClr val="000000"/>
                          </a:solidFill>
                          <a:effectLst/>
                          <a:latin typeface="Calibri" panose="020F0502020204030204" pitchFamily="34" charset="0"/>
                        </a:rPr>
                        <a:t>Saldos Disponibles</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4C6E7"/>
                    </a:solidFill>
                  </a:tcPr>
                </a:tc>
                <a:tc>
                  <a:txBody>
                    <a:bodyPr/>
                    <a:lstStyle/>
                    <a:p>
                      <a:pPr algn="l" fontAlgn="ctr"/>
                      <a:r>
                        <a:rPr lang="es-EC" sz="2000" b="0" i="0" u="none" strike="noStrike">
                          <a:solidFill>
                            <a:srgbClr val="000000"/>
                          </a:solidFill>
                          <a:effectLst/>
                          <a:latin typeface="Calibri" panose="020F0502020204030204" pitchFamily="34" charset="0"/>
                        </a:rPr>
                        <a:t> $    300.000,00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4C6E7"/>
                    </a:solidFill>
                  </a:tcPr>
                </a:tc>
                <a:tc>
                  <a:txBody>
                    <a:bodyPr/>
                    <a:lstStyle/>
                    <a:p>
                      <a:pPr algn="ctr" fontAlgn="ctr"/>
                      <a:r>
                        <a:rPr lang="es-EC" sz="2000" b="0" i="0" u="none" strike="noStrike">
                          <a:solidFill>
                            <a:srgbClr val="000000"/>
                          </a:solidFill>
                          <a:effectLst/>
                          <a:latin typeface="Calibri" panose="020F0502020204030204" pitchFamily="34" charset="0"/>
                        </a:rPr>
                        <a:t>5,50%</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4C6E7"/>
                    </a:solidFill>
                  </a:tcPr>
                </a:tc>
                <a:extLst>
                  <a:ext uri="{0D108BD9-81ED-4DB2-BD59-A6C34878D82A}">
                    <a16:rowId xmlns:a16="http://schemas.microsoft.com/office/drawing/2014/main" val="3703120533"/>
                  </a:ext>
                </a:extLst>
              </a:tr>
              <a:tr h="429269">
                <a:tc>
                  <a:txBody>
                    <a:bodyPr/>
                    <a:lstStyle/>
                    <a:p>
                      <a:pPr algn="l" fontAlgn="ctr"/>
                      <a:r>
                        <a:rPr lang="es-EC" sz="2000" b="0" i="0" u="none" strike="noStrike">
                          <a:solidFill>
                            <a:srgbClr val="FFFFFF"/>
                          </a:solidFill>
                          <a:effectLst/>
                          <a:latin typeface="Calibri" panose="020F0502020204030204" pitchFamily="34" charset="0"/>
                        </a:rPr>
                        <a:t>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4472C4"/>
                    </a:solidFill>
                  </a:tcPr>
                </a:tc>
                <a:tc>
                  <a:txBody>
                    <a:bodyPr/>
                    <a:lstStyle/>
                    <a:p>
                      <a:pPr algn="ctr" fontAlgn="ctr"/>
                      <a:r>
                        <a:rPr lang="es-EC" sz="2000" b="1" i="0" u="none" strike="noStrike">
                          <a:solidFill>
                            <a:srgbClr val="FFFFFF"/>
                          </a:solidFill>
                          <a:effectLst/>
                          <a:latin typeface="Calibri" panose="020F0502020204030204" pitchFamily="34" charset="0"/>
                        </a:rPr>
                        <a:t>TOTAL</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4472C4"/>
                    </a:solidFill>
                  </a:tcPr>
                </a:tc>
                <a:tc>
                  <a:txBody>
                    <a:bodyPr/>
                    <a:lstStyle/>
                    <a:p>
                      <a:pPr algn="ctr" fontAlgn="ctr"/>
                      <a:r>
                        <a:rPr lang="es-EC" sz="2000" b="1" i="0" u="none" strike="noStrike">
                          <a:solidFill>
                            <a:srgbClr val="FFFFFF"/>
                          </a:solidFill>
                          <a:effectLst/>
                          <a:latin typeface="Calibri" panose="020F0502020204030204" pitchFamily="34" charset="0"/>
                        </a:rPr>
                        <a:t> $5.456.935,82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4472C4"/>
                    </a:solidFill>
                  </a:tcPr>
                </a:tc>
                <a:tc>
                  <a:txBody>
                    <a:bodyPr/>
                    <a:lstStyle/>
                    <a:p>
                      <a:pPr algn="ctr" fontAlgn="ctr"/>
                      <a:r>
                        <a:rPr lang="es-EC" sz="2000" b="1" i="0" u="none" strike="noStrike" dirty="0">
                          <a:solidFill>
                            <a:srgbClr val="FFFFFF"/>
                          </a:solidFill>
                          <a:effectLst/>
                          <a:latin typeface="Calibri" panose="020F0502020204030204" pitchFamily="34" charset="0"/>
                        </a:rPr>
                        <a:t>100,00%</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4472C4"/>
                    </a:solidFill>
                  </a:tcPr>
                </a:tc>
                <a:extLst>
                  <a:ext uri="{0D108BD9-81ED-4DB2-BD59-A6C34878D82A}">
                    <a16:rowId xmlns:a16="http://schemas.microsoft.com/office/drawing/2014/main" val="3366744585"/>
                  </a:ext>
                </a:extLst>
              </a:tr>
            </a:tbl>
          </a:graphicData>
        </a:graphic>
      </p:graphicFrame>
    </p:spTree>
    <p:extLst>
      <p:ext uri="{BB962C8B-B14F-4D97-AF65-F5344CB8AC3E}">
        <p14:creationId xmlns:p14="http://schemas.microsoft.com/office/powerpoint/2010/main" val="351075806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agen 8" descr="Imagen que contiene Texto&#10;&#10;Descripción generada automáticamente">
            <a:extLst>
              <a:ext uri="{FF2B5EF4-FFF2-40B4-BE49-F238E27FC236}">
                <a16:creationId xmlns:a16="http://schemas.microsoft.com/office/drawing/2014/main" id="{8144EB8A-6C0A-657E-F55A-8D46DE48245C}"/>
              </a:ext>
            </a:extLst>
          </p:cNvPr>
          <p:cNvPicPr>
            <a:picLocks noGrp="1" noRot="1" noChangeAspect="1" noMove="1" noResize="1" noEditPoints="1" noAdjustHandles="1" noChangeArrowheads="1" noChangeShapeType="1" noCrop="1"/>
          </p:cNvPicPr>
          <p:nvPr/>
        </p:nvPicPr>
        <p:blipFill>
          <a:blip r:embed="rId2">
            <a:extLst>
              <a:ext uri="{28A0092B-C50C-407E-A947-70E740481C1C}">
                <a14:useLocalDpi xmlns:a14="http://schemas.microsoft.com/office/drawing/2010/main" val="0"/>
              </a:ext>
            </a:extLst>
          </a:blip>
          <a:stretch>
            <a:fillRect/>
          </a:stretch>
        </p:blipFill>
        <p:spPr>
          <a:xfrm>
            <a:off x="2467" y="0"/>
            <a:ext cx="12187065" cy="6858000"/>
          </a:xfrm>
          <a:prstGeom prst="rect">
            <a:avLst/>
          </a:prstGeom>
          <a:ln>
            <a:solidFill>
              <a:schemeClr val="tx1"/>
            </a:solidFill>
          </a:ln>
        </p:spPr>
      </p:pic>
      <p:sp>
        <p:nvSpPr>
          <p:cNvPr id="5" name="Título 1">
            <a:extLst>
              <a:ext uri="{FF2B5EF4-FFF2-40B4-BE49-F238E27FC236}">
                <a16:creationId xmlns:a16="http://schemas.microsoft.com/office/drawing/2014/main" id="{FD7028F1-746F-AD06-300E-5EC7FF7B76AD}"/>
              </a:ext>
            </a:extLst>
          </p:cNvPr>
          <p:cNvSpPr txBox="1">
            <a:spLocks/>
          </p:cNvSpPr>
          <p:nvPr/>
        </p:nvSpPr>
        <p:spPr>
          <a:xfrm>
            <a:off x="2073189" y="322488"/>
            <a:ext cx="7623556" cy="479394"/>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s-EC" sz="2400" b="1" dirty="0">
                <a:solidFill>
                  <a:srgbClr val="223F86"/>
                </a:solidFill>
                <a:latin typeface="Montserrat ExtraBold" pitchFamily="2" charset="77"/>
                <a:ea typeface="HGSMinchoE" panose="02020900000000000000" pitchFamily="18" charset="-128"/>
              </a:rPr>
              <a:t>Clasificación de Ingresos al 30 de septiembre </a:t>
            </a:r>
          </a:p>
        </p:txBody>
      </p:sp>
      <p:sp>
        <p:nvSpPr>
          <p:cNvPr id="6" name="CuadroTexto 5">
            <a:extLst>
              <a:ext uri="{FF2B5EF4-FFF2-40B4-BE49-F238E27FC236}">
                <a16:creationId xmlns:a16="http://schemas.microsoft.com/office/drawing/2014/main" id="{7BC64E56-8BDA-2946-9DAA-5292B9A21F63}"/>
              </a:ext>
            </a:extLst>
          </p:cNvPr>
          <p:cNvSpPr txBox="1"/>
          <p:nvPr/>
        </p:nvSpPr>
        <p:spPr>
          <a:xfrm>
            <a:off x="4644681" y="4741488"/>
            <a:ext cx="2480573" cy="279820"/>
          </a:xfrm>
          <a:prstGeom prst="rect">
            <a:avLst/>
          </a:prstGeom>
          <a:noFill/>
        </p:spPr>
        <p:txBody>
          <a:bodyPr wrap="square">
            <a:spAutoFit/>
          </a:bodyPr>
          <a:lstStyle/>
          <a:p>
            <a:pPr algn="just">
              <a:lnSpc>
                <a:spcPct val="106000"/>
              </a:lnSpc>
              <a:spcAft>
                <a:spcPts val="800"/>
              </a:spcAft>
            </a:pPr>
            <a:r>
              <a:rPr lang="es-ES" sz="1200" dirty="0">
                <a:latin typeface="Calibri" panose="020F0502020204030204" pitchFamily="34" charset="0"/>
                <a:cs typeface="Calibri" panose="020F0502020204030204" pitchFamily="34" charset="0"/>
              </a:rPr>
              <a:t>Fuente: Sistema Financiero Olympo</a:t>
            </a:r>
            <a:endParaRPr lang="es-EC" sz="1200" dirty="0">
              <a:latin typeface="Calibri" panose="020F0502020204030204" pitchFamily="34" charset="0"/>
              <a:cs typeface="Calibri" panose="020F0502020204030204" pitchFamily="34" charset="0"/>
            </a:endParaRPr>
          </a:p>
        </p:txBody>
      </p:sp>
      <p:graphicFrame>
        <p:nvGraphicFramePr>
          <p:cNvPr id="8" name="Tabla 7">
            <a:extLst>
              <a:ext uri="{FF2B5EF4-FFF2-40B4-BE49-F238E27FC236}">
                <a16:creationId xmlns:a16="http://schemas.microsoft.com/office/drawing/2014/main" id="{3AC4783B-97B8-E690-7DCE-A29A7D290609}"/>
              </a:ext>
            </a:extLst>
          </p:cNvPr>
          <p:cNvGraphicFramePr>
            <a:graphicFrameLocks noGrp="1"/>
          </p:cNvGraphicFramePr>
          <p:nvPr>
            <p:extLst>
              <p:ext uri="{D42A27DB-BD31-4B8C-83A1-F6EECF244321}">
                <p14:modId xmlns:p14="http://schemas.microsoft.com/office/powerpoint/2010/main" val="3237885524"/>
              </p:ext>
            </p:extLst>
          </p:nvPr>
        </p:nvGraphicFramePr>
        <p:xfrm>
          <a:off x="1177580" y="938052"/>
          <a:ext cx="9909519" cy="3731599"/>
        </p:xfrm>
        <a:graphic>
          <a:graphicData uri="http://schemas.openxmlformats.org/drawingml/2006/table">
            <a:tbl>
              <a:tblPr firstRow="1" firstCol="1" bandRow="1"/>
              <a:tblGrid>
                <a:gridCol w="689674">
                  <a:extLst>
                    <a:ext uri="{9D8B030D-6E8A-4147-A177-3AD203B41FA5}">
                      <a16:colId xmlns:a16="http://schemas.microsoft.com/office/drawing/2014/main" val="1470433204"/>
                    </a:ext>
                  </a:extLst>
                </a:gridCol>
                <a:gridCol w="4210638">
                  <a:extLst>
                    <a:ext uri="{9D8B030D-6E8A-4147-A177-3AD203B41FA5}">
                      <a16:colId xmlns:a16="http://schemas.microsoft.com/office/drawing/2014/main" val="34641647"/>
                    </a:ext>
                  </a:extLst>
                </a:gridCol>
                <a:gridCol w="1324899">
                  <a:extLst>
                    <a:ext uri="{9D8B030D-6E8A-4147-A177-3AD203B41FA5}">
                      <a16:colId xmlns:a16="http://schemas.microsoft.com/office/drawing/2014/main" val="3082617148"/>
                    </a:ext>
                  </a:extLst>
                </a:gridCol>
                <a:gridCol w="1324899">
                  <a:extLst>
                    <a:ext uri="{9D8B030D-6E8A-4147-A177-3AD203B41FA5}">
                      <a16:colId xmlns:a16="http://schemas.microsoft.com/office/drawing/2014/main" val="3193761192"/>
                    </a:ext>
                  </a:extLst>
                </a:gridCol>
                <a:gridCol w="1234152">
                  <a:extLst>
                    <a:ext uri="{9D8B030D-6E8A-4147-A177-3AD203B41FA5}">
                      <a16:colId xmlns:a16="http://schemas.microsoft.com/office/drawing/2014/main" val="3673729609"/>
                    </a:ext>
                  </a:extLst>
                </a:gridCol>
                <a:gridCol w="1125257">
                  <a:extLst>
                    <a:ext uri="{9D8B030D-6E8A-4147-A177-3AD203B41FA5}">
                      <a16:colId xmlns:a16="http://schemas.microsoft.com/office/drawing/2014/main" val="2834188736"/>
                    </a:ext>
                  </a:extLst>
                </a:gridCol>
              </a:tblGrid>
              <a:tr h="693620">
                <a:tc>
                  <a:txBody>
                    <a:bodyPr/>
                    <a:lstStyle/>
                    <a:p>
                      <a:pPr algn="ctr" fontAlgn="ctr"/>
                      <a:r>
                        <a:rPr lang="es-EC" sz="1600" b="1" i="0" u="none" strike="noStrike">
                          <a:solidFill>
                            <a:srgbClr val="FFFFFF"/>
                          </a:solidFill>
                          <a:effectLst/>
                          <a:latin typeface="Calibri" panose="020F0502020204030204" pitchFamily="34" charset="0"/>
                        </a:rPr>
                        <a:t>Grupo</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0000"/>
                    </a:solidFill>
                  </a:tcPr>
                </a:tc>
                <a:tc>
                  <a:txBody>
                    <a:bodyPr/>
                    <a:lstStyle/>
                    <a:p>
                      <a:pPr algn="ctr" fontAlgn="ctr"/>
                      <a:r>
                        <a:rPr lang="es-EC" sz="1600" b="1" i="0" u="none" strike="noStrike">
                          <a:solidFill>
                            <a:srgbClr val="FFFFFF"/>
                          </a:solidFill>
                          <a:effectLst/>
                          <a:latin typeface="Calibri" panose="020F0502020204030204" pitchFamily="34" charset="0"/>
                        </a:rPr>
                        <a:t>Detalle</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0000"/>
                    </a:solidFill>
                  </a:tcPr>
                </a:tc>
                <a:tc>
                  <a:txBody>
                    <a:bodyPr/>
                    <a:lstStyle/>
                    <a:p>
                      <a:pPr algn="ctr" fontAlgn="ctr"/>
                      <a:r>
                        <a:rPr lang="es-EC" sz="1600" b="1" i="0" u="none" strike="noStrike">
                          <a:solidFill>
                            <a:srgbClr val="FFFFFF"/>
                          </a:solidFill>
                          <a:effectLst/>
                          <a:latin typeface="Calibri" panose="020F0502020204030204" pitchFamily="34" charset="0"/>
                        </a:rPr>
                        <a:t>Asignación Inicial</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0000"/>
                    </a:solidFill>
                  </a:tcPr>
                </a:tc>
                <a:tc>
                  <a:txBody>
                    <a:bodyPr/>
                    <a:lstStyle/>
                    <a:p>
                      <a:pPr algn="ctr" fontAlgn="ctr"/>
                      <a:r>
                        <a:rPr lang="es-EC" sz="1600" b="1" i="0" u="none" strike="noStrike">
                          <a:solidFill>
                            <a:srgbClr val="FFFFFF"/>
                          </a:solidFill>
                          <a:effectLst/>
                          <a:latin typeface="Calibri" panose="020F0502020204030204" pitchFamily="34" charset="0"/>
                        </a:rPr>
                        <a:t>variación</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0000"/>
                    </a:solidFill>
                  </a:tcPr>
                </a:tc>
                <a:tc>
                  <a:txBody>
                    <a:bodyPr/>
                    <a:lstStyle/>
                    <a:p>
                      <a:pPr algn="ctr" fontAlgn="ctr"/>
                      <a:r>
                        <a:rPr lang="es-EC" sz="1600" b="1" i="0" u="none" strike="noStrike">
                          <a:solidFill>
                            <a:srgbClr val="FFFFFF"/>
                          </a:solidFill>
                          <a:effectLst/>
                          <a:latin typeface="Calibri" panose="020F0502020204030204" pitchFamily="34" charset="0"/>
                        </a:rPr>
                        <a:t>Codificado</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0000"/>
                    </a:solidFill>
                  </a:tcPr>
                </a:tc>
                <a:tc>
                  <a:txBody>
                    <a:bodyPr/>
                    <a:lstStyle/>
                    <a:p>
                      <a:pPr algn="ctr" fontAlgn="ctr"/>
                      <a:r>
                        <a:rPr lang="es-EC" sz="1600" b="1" i="0" u="none" strike="noStrike">
                          <a:solidFill>
                            <a:srgbClr val="FFFFFF"/>
                          </a:solidFill>
                          <a:effectLst/>
                          <a:latin typeface="Calibri" panose="020F0502020204030204" pitchFamily="34" charset="0"/>
                        </a:rPr>
                        <a:t>%</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0000"/>
                    </a:solidFill>
                  </a:tcPr>
                </a:tc>
                <a:extLst>
                  <a:ext uri="{0D108BD9-81ED-4DB2-BD59-A6C34878D82A}">
                    <a16:rowId xmlns:a16="http://schemas.microsoft.com/office/drawing/2014/main" val="1150358925"/>
                  </a:ext>
                </a:extLst>
              </a:tr>
              <a:tr h="433997">
                <a:tc>
                  <a:txBody>
                    <a:bodyPr/>
                    <a:lstStyle/>
                    <a:p>
                      <a:pPr algn="ctr" fontAlgn="ctr"/>
                      <a:r>
                        <a:rPr lang="es-EC" sz="1600" b="0" i="0" u="none" strike="noStrike">
                          <a:solidFill>
                            <a:srgbClr val="000000"/>
                          </a:solidFill>
                          <a:effectLst/>
                          <a:latin typeface="Calibri" panose="020F0502020204030204" pitchFamily="34" charset="0"/>
                        </a:rPr>
                        <a:t>13</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l" fontAlgn="ctr"/>
                      <a:r>
                        <a:rPr lang="es-EC" sz="1600" b="0" i="0" u="none" strike="noStrike">
                          <a:solidFill>
                            <a:srgbClr val="000000"/>
                          </a:solidFill>
                          <a:effectLst/>
                          <a:latin typeface="Calibri" panose="020F0502020204030204" pitchFamily="34" charset="0"/>
                        </a:rPr>
                        <a:t>Tasas y Contribuciones</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l" fontAlgn="ctr"/>
                      <a:r>
                        <a:rPr lang="es-EC" sz="1600" b="0" i="0" u="none" strike="noStrike">
                          <a:solidFill>
                            <a:srgbClr val="000000"/>
                          </a:solidFill>
                          <a:effectLst/>
                          <a:latin typeface="Calibri" panose="020F0502020204030204" pitchFamily="34" charset="0"/>
                        </a:rPr>
                        <a:t> $1.461.007,56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l" fontAlgn="ctr"/>
                      <a:r>
                        <a:rPr lang="es-EC" sz="1600" b="0" i="0" u="none" strike="noStrike">
                          <a:solidFill>
                            <a:srgbClr val="000000"/>
                          </a:solidFill>
                          <a:effectLst/>
                          <a:latin typeface="Calibri" panose="020F0502020204030204" pitchFamily="34" charset="0"/>
                        </a:rPr>
                        <a:t> $    216.000,00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fontAlgn="ctr"/>
                      <a:r>
                        <a:rPr lang="es-EC" sz="1600" b="0" i="0" u="none" strike="noStrike">
                          <a:solidFill>
                            <a:srgbClr val="000000"/>
                          </a:solidFill>
                          <a:effectLst/>
                          <a:latin typeface="Calibri" panose="020F0502020204030204" pitchFamily="34" charset="0"/>
                        </a:rPr>
                        <a:t>$1.677.007,56</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fontAlgn="b"/>
                      <a:r>
                        <a:rPr lang="es-EC" sz="1600" b="0" i="0" u="none" strike="noStrike" dirty="0">
                          <a:solidFill>
                            <a:srgbClr val="000000"/>
                          </a:solidFill>
                          <a:effectLst/>
                          <a:latin typeface="Calibri" panose="020F0502020204030204" pitchFamily="34" charset="0"/>
                        </a:rPr>
                        <a:t>29,56%</a:t>
                      </a:r>
                    </a:p>
                  </a:txBody>
                  <a:tcPr marL="7620" marR="7620" marT="762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479210172"/>
                  </a:ext>
                </a:extLst>
              </a:tr>
              <a:tr h="433997">
                <a:tc>
                  <a:txBody>
                    <a:bodyPr/>
                    <a:lstStyle/>
                    <a:p>
                      <a:pPr algn="ctr" fontAlgn="ctr"/>
                      <a:r>
                        <a:rPr lang="es-EC" sz="1600" b="0" i="0" u="none" strike="noStrike">
                          <a:solidFill>
                            <a:srgbClr val="000000"/>
                          </a:solidFill>
                          <a:effectLst/>
                          <a:latin typeface="Calibri" panose="020F0502020204030204" pitchFamily="34" charset="0"/>
                        </a:rPr>
                        <a:t>14</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4C6E7"/>
                    </a:solidFill>
                  </a:tcPr>
                </a:tc>
                <a:tc>
                  <a:txBody>
                    <a:bodyPr/>
                    <a:lstStyle/>
                    <a:p>
                      <a:pPr algn="l" fontAlgn="ctr"/>
                      <a:r>
                        <a:rPr lang="es-EC" sz="1600" b="0" i="0" u="none" strike="noStrike">
                          <a:solidFill>
                            <a:srgbClr val="000000"/>
                          </a:solidFill>
                          <a:effectLst/>
                          <a:latin typeface="Calibri" panose="020F0502020204030204" pitchFamily="34" charset="0"/>
                        </a:rPr>
                        <a:t>Venta de Bienes y Servicios Operativos</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4C6E7"/>
                    </a:solidFill>
                  </a:tcPr>
                </a:tc>
                <a:tc>
                  <a:txBody>
                    <a:bodyPr/>
                    <a:lstStyle/>
                    <a:p>
                      <a:pPr algn="l" fontAlgn="ctr"/>
                      <a:r>
                        <a:rPr lang="es-EC" sz="1600" b="0" i="0" u="none" strike="noStrike">
                          <a:solidFill>
                            <a:srgbClr val="000000"/>
                          </a:solidFill>
                          <a:effectLst/>
                          <a:latin typeface="Calibri" panose="020F0502020204030204" pitchFamily="34" charset="0"/>
                        </a:rPr>
                        <a:t> $      53.638,72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4C6E7"/>
                    </a:solidFill>
                  </a:tcPr>
                </a:tc>
                <a:tc>
                  <a:txBody>
                    <a:bodyPr/>
                    <a:lstStyle/>
                    <a:p>
                      <a:pPr algn="l" fontAlgn="ctr"/>
                      <a:r>
                        <a:rPr lang="es-EC" sz="1600" b="0" i="0" u="none" strike="noStrike">
                          <a:solidFill>
                            <a:srgbClr val="000000"/>
                          </a:solidFill>
                          <a:effectLst/>
                          <a:latin typeface="Calibri" panose="020F0502020204030204" pitchFamily="34" charset="0"/>
                        </a:rPr>
                        <a:t> $                     -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4C6E7"/>
                    </a:solidFill>
                  </a:tcPr>
                </a:tc>
                <a:tc>
                  <a:txBody>
                    <a:bodyPr/>
                    <a:lstStyle/>
                    <a:p>
                      <a:pPr algn="r" fontAlgn="ctr"/>
                      <a:r>
                        <a:rPr lang="es-EC" sz="1600" b="0" i="0" u="none" strike="noStrike">
                          <a:solidFill>
                            <a:srgbClr val="000000"/>
                          </a:solidFill>
                          <a:effectLst/>
                          <a:latin typeface="Calibri" panose="020F0502020204030204" pitchFamily="34" charset="0"/>
                        </a:rPr>
                        <a:t>$53.638,72</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4C6E7"/>
                    </a:solidFill>
                  </a:tcPr>
                </a:tc>
                <a:tc>
                  <a:txBody>
                    <a:bodyPr/>
                    <a:lstStyle/>
                    <a:p>
                      <a:pPr algn="ctr" fontAlgn="b"/>
                      <a:r>
                        <a:rPr lang="es-EC" sz="1600" b="0" i="0" u="none" strike="noStrike" dirty="0">
                          <a:solidFill>
                            <a:srgbClr val="000000"/>
                          </a:solidFill>
                          <a:effectLst/>
                          <a:latin typeface="Calibri" panose="020F0502020204030204" pitchFamily="34" charset="0"/>
                        </a:rPr>
                        <a:t>0,95%</a:t>
                      </a:r>
                    </a:p>
                  </a:txBody>
                  <a:tcPr marL="7620" marR="7620" marT="762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4C6E7"/>
                    </a:solidFill>
                  </a:tcPr>
                </a:tc>
                <a:extLst>
                  <a:ext uri="{0D108BD9-81ED-4DB2-BD59-A6C34878D82A}">
                    <a16:rowId xmlns:a16="http://schemas.microsoft.com/office/drawing/2014/main" val="713485046"/>
                  </a:ext>
                </a:extLst>
              </a:tr>
              <a:tr h="433997">
                <a:tc>
                  <a:txBody>
                    <a:bodyPr/>
                    <a:lstStyle/>
                    <a:p>
                      <a:pPr algn="ctr" fontAlgn="ctr"/>
                      <a:r>
                        <a:rPr lang="es-EC" sz="1600" b="0" i="0" u="none" strike="noStrike">
                          <a:solidFill>
                            <a:srgbClr val="000000"/>
                          </a:solidFill>
                          <a:effectLst/>
                          <a:latin typeface="Calibri" panose="020F0502020204030204" pitchFamily="34" charset="0"/>
                        </a:rPr>
                        <a:t>17</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l" fontAlgn="ctr"/>
                      <a:r>
                        <a:rPr lang="es-EC" sz="1600" b="0" i="0" u="none" strike="noStrike">
                          <a:solidFill>
                            <a:srgbClr val="000000"/>
                          </a:solidFill>
                          <a:effectLst/>
                          <a:latin typeface="Calibri" panose="020F0502020204030204" pitchFamily="34" charset="0"/>
                        </a:rPr>
                        <a:t>Rentas de Inversiones y Multas</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l" fontAlgn="ctr"/>
                      <a:r>
                        <a:rPr lang="es-EC" sz="1600" b="0" i="0" u="none" strike="noStrike">
                          <a:solidFill>
                            <a:srgbClr val="000000"/>
                          </a:solidFill>
                          <a:effectLst/>
                          <a:latin typeface="Calibri" panose="020F0502020204030204" pitchFamily="34" charset="0"/>
                        </a:rPr>
                        <a:t> $    119.625,73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l" fontAlgn="ctr"/>
                      <a:r>
                        <a:rPr lang="es-EC" sz="1600" b="0" i="0" u="none" strike="noStrike">
                          <a:solidFill>
                            <a:srgbClr val="000000"/>
                          </a:solidFill>
                          <a:effectLst/>
                          <a:latin typeface="Calibri" panose="020F0502020204030204" pitchFamily="34" charset="0"/>
                        </a:rPr>
                        <a:t> $                     -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fontAlgn="ctr"/>
                      <a:r>
                        <a:rPr lang="es-EC" sz="1600" b="0" i="0" u="none" strike="noStrike">
                          <a:solidFill>
                            <a:srgbClr val="000000"/>
                          </a:solidFill>
                          <a:effectLst/>
                          <a:latin typeface="Calibri" panose="020F0502020204030204" pitchFamily="34" charset="0"/>
                        </a:rPr>
                        <a:t>$119.625,73</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fontAlgn="b"/>
                      <a:r>
                        <a:rPr lang="es-EC" sz="1600" b="0" i="0" u="none" strike="noStrike" dirty="0">
                          <a:solidFill>
                            <a:srgbClr val="000000"/>
                          </a:solidFill>
                          <a:effectLst/>
                          <a:latin typeface="Calibri" panose="020F0502020204030204" pitchFamily="34" charset="0"/>
                        </a:rPr>
                        <a:t>2,11%</a:t>
                      </a:r>
                    </a:p>
                  </a:txBody>
                  <a:tcPr marL="7620" marR="7620" marT="762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841777412"/>
                  </a:ext>
                </a:extLst>
              </a:tr>
              <a:tr h="433997">
                <a:tc>
                  <a:txBody>
                    <a:bodyPr/>
                    <a:lstStyle/>
                    <a:p>
                      <a:pPr algn="ctr" fontAlgn="ctr"/>
                      <a:r>
                        <a:rPr lang="es-EC" sz="1600" b="0" i="0" u="none" strike="noStrike">
                          <a:solidFill>
                            <a:srgbClr val="000000"/>
                          </a:solidFill>
                          <a:effectLst/>
                          <a:latin typeface="Calibri" panose="020F0502020204030204" pitchFamily="34" charset="0"/>
                        </a:rPr>
                        <a:t>19</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4C6E7"/>
                    </a:solidFill>
                  </a:tcPr>
                </a:tc>
                <a:tc>
                  <a:txBody>
                    <a:bodyPr/>
                    <a:lstStyle/>
                    <a:p>
                      <a:pPr algn="l" fontAlgn="ctr"/>
                      <a:r>
                        <a:rPr lang="es-EC" sz="1600" b="0" i="0" u="none" strike="noStrike">
                          <a:solidFill>
                            <a:srgbClr val="000000"/>
                          </a:solidFill>
                          <a:effectLst/>
                          <a:latin typeface="Calibri" panose="020F0502020204030204" pitchFamily="34" charset="0"/>
                        </a:rPr>
                        <a:t>Otros Ingresos</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4C6E7"/>
                    </a:solidFill>
                  </a:tcPr>
                </a:tc>
                <a:tc>
                  <a:txBody>
                    <a:bodyPr/>
                    <a:lstStyle/>
                    <a:p>
                      <a:pPr algn="l" fontAlgn="ctr"/>
                      <a:r>
                        <a:rPr lang="es-EC" sz="1600" b="0" i="0" u="none" strike="noStrike">
                          <a:solidFill>
                            <a:srgbClr val="000000"/>
                          </a:solidFill>
                          <a:effectLst/>
                          <a:latin typeface="Calibri" panose="020F0502020204030204" pitchFamily="34" charset="0"/>
                        </a:rPr>
                        <a:t> $      47.663,81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4C6E7"/>
                    </a:solidFill>
                  </a:tcPr>
                </a:tc>
                <a:tc>
                  <a:txBody>
                    <a:bodyPr/>
                    <a:lstStyle/>
                    <a:p>
                      <a:pPr algn="l" fontAlgn="ctr"/>
                      <a:r>
                        <a:rPr lang="es-EC" sz="1600" b="0" i="0" u="none" strike="noStrike">
                          <a:solidFill>
                            <a:srgbClr val="000000"/>
                          </a:solidFill>
                          <a:effectLst/>
                          <a:latin typeface="Calibri" panose="020F0502020204030204" pitchFamily="34" charset="0"/>
                        </a:rPr>
                        <a:t> $                     -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4C6E7"/>
                    </a:solidFill>
                  </a:tcPr>
                </a:tc>
                <a:tc>
                  <a:txBody>
                    <a:bodyPr/>
                    <a:lstStyle/>
                    <a:p>
                      <a:pPr algn="r" fontAlgn="ctr"/>
                      <a:r>
                        <a:rPr lang="es-EC" sz="1600" b="0" i="0" u="none" strike="noStrike">
                          <a:solidFill>
                            <a:srgbClr val="000000"/>
                          </a:solidFill>
                          <a:effectLst/>
                          <a:latin typeface="Calibri" panose="020F0502020204030204" pitchFamily="34" charset="0"/>
                        </a:rPr>
                        <a:t>$47.663,81</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4C6E7"/>
                    </a:solidFill>
                  </a:tcPr>
                </a:tc>
                <a:tc>
                  <a:txBody>
                    <a:bodyPr/>
                    <a:lstStyle/>
                    <a:p>
                      <a:pPr algn="ctr" fontAlgn="b"/>
                      <a:r>
                        <a:rPr lang="es-EC" sz="1600" b="0" i="0" u="none" strike="noStrike" dirty="0">
                          <a:solidFill>
                            <a:srgbClr val="000000"/>
                          </a:solidFill>
                          <a:effectLst/>
                          <a:latin typeface="Calibri" panose="020F0502020204030204" pitchFamily="34" charset="0"/>
                        </a:rPr>
                        <a:t>0,84%</a:t>
                      </a:r>
                    </a:p>
                  </a:txBody>
                  <a:tcPr marL="7620" marR="7620" marT="762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4C6E7"/>
                    </a:solidFill>
                  </a:tcPr>
                </a:tc>
                <a:extLst>
                  <a:ext uri="{0D108BD9-81ED-4DB2-BD59-A6C34878D82A}">
                    <a16:rowId xmlns:a16="http://schemas.microsoft.com/office/drawing/2014/main" val="3762099429"/>
                  </a:ext>
                </a:extLst>
              </a:tr>
              <a:tr h="433997">
                <a:tc>
                  <a:txBody>
                    <a:bodyPr/>
                    <a:lstStyle/>
                    <a:p>
                      <a:pPr algn="ctr" fontAlgn="ctr"/>
                      <a:r>
                        <a:rPr lang="es-EC" sz="1600" b="0" i="0" u="none" strike="noStrike">
                          <a:solidFill>
                            <a:srgbClr val="000000"/>
                          </a:solidFill>
                          <a:effectLst/>
                          <a:latin typeface="Calibri" panose="020F0502020204030204" pitchFamily="34" charset="0"/>
                        </a:rPr>
                        <a:t>28</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l" fontAlgn="ctr"/>
                      <a:r>
                        <a:rPr lang="es-EC" sz="1600" b="0" i="0" u="none" strike="noStrike">
                          <a:solidFill>
                            <a:srgbClr val="000000"/>
                          </a:solidFill>
                          <a:effectLst/>
                          <a:latin typeface="Calibri" panose="020F0502020204030204" pitchFamily="34" charset="0"/>
                        </a:rPr>
                        <a:t>Transferencias o Donaciones de Capital e Inversión</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l" fontAlgn="ctr"/>
                      <a:r>
                        <a:rPr lang="es-EC" sz="1600" b="0" i="0" u="none" strike="noStrike">
                          <a:solidFill>
                            <a:srgbClr val="000000"/>
                          </a:solidFill>
                          <a:effectLst/>
                          <a:latin typeface="Calibri" panose="020F0502020204030204" pitchFamily="34" charset="0"/>
                        </a:rPr>
                        <a:t> $3.475.000,00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l" fontAlgn="ctr"/>
                      <a:r>
                        <a:rPr lang="es-EC" sz="1600" b="0" i="0" u="none" strike="noStrike">
                          <a:solidFill>
                            <a:srgbClr val="000000"/>
                          </a:solidFill>
                          <a:effectLst/>
                          <a:latin typeface="Calibri" panose="020F0502020204030204" pitchFamily="34" charset="0"/>
                        </a:rPr>
                        <a:t> $                     -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fontAlgn="ctr"/>
                      <a:r>
                        <a:rPr lang="es-EC" sz="1600" b="0" i="0" u="none" strike="noStrike">
                          <a:solidFill>
                            <a:srgbClr val="000000"/>
                          </a:solidFill>
                          <a:effectLst/>
                          <a:latin typeface="Calibri" panose="020F0502020204030204" pitchFamily="34" charset="0"/>
                        </a:rPr>
                        <a:t>$3.475.000,00</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fontAlgn="b"/>
                      <a:r>
                        <a:rPr lang="es-EC" sz="1600" b="0" i="0" u="none" strike="noStrike" dirty="0">
                          <a:solidFill>
                            <a:srgbClr val="000000"/>
                          </a:solidFill>
                          <a:effectLst/>
                          <a:latin typeface="Calibri" panose="020F0502020204030204" pitchFamily="34" charset="0"/>
                        </a:rPr>
                        <a:t>61,26%</a:t>
                      </a:r>
                    </a:p>
                  </a:txBody>
                  <a:tcPr marL="7620" marR="7620" marT="762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980459610"/>
                  </a:ext>
                </a:extLst>
              </a:tr>
              <a:tr h="433997">
                <a:tc>
                  <a:txBody>
                    <a:bodyPr/>
                    <a:lstStyle/>
                    <a:p>
                      <a:pPr algn="ctr" fontAlgn="ctr"/>
                      <a:r>
                        <a:rPr lang="es-EC" sz="1600" b="0" i="0" u="none" strike="noStrike">
                          <a:solidFill>
                            <a:srgbClr val="000000"/>
                          </a:solidFill>
                          <a:effectLst/>
                          <a:latin typeface="Calibri" panose="020F0502020204030204" pitchFamily="34" charset="0"/>
                        </a:rPr>
                        <a:t>37</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4C6E7"/>
                    </a:solidFill>
                  </a:tcPr>
                </a:tc>
                <a:tc>
                  <a:txBody>
                    <a:bodyPr/>
                    <a:lstStyle/>
                    <a:p>
                      <a:pPr algn="l" fontAlgn="ctr"/>
                      <a:r>
                        <a:rPr lang="es-EC" sz="1600" b="0" i="0" u="none" strike="noStrike">
                          <a:solidFill>
                            <a:srgbClr val="000000"/>
                          </a:solidFill>
                          <a:effectLst/>
                          <a:latin typeface="Calibri" panose="020F0502020204030204" pitchFamily="34" charset="0"/>
                        </a:rPr>
                        <a:t>Saldos Disponibles</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4C6E7"/>
                    </a:solidFill>
                  </a:tcPr>
                </a:tc>
                <a:tc>
                  <a:txBody>
                    <a:bodyPr/>
                    <a:lstStyle/>
                    <a:p>
                      <a:pPr algn="l" fontAlgn="ctr"/>
                      <a:r>
                        <a:rPr lang="es-EC" sz="1600" b="0" i="0" u="none" strike="noStrike">
                          <a:solidFill>
                            <a:srgbClr val="000000"/>
                          </a:solidFill>
                          <a:effectLst/>
                          <a:latin typeface="Calibri" panose="020F0502020204030204" pitchFamily="34" charset="0"/>
                        </a:rPr>
                        <a:t> $    300.000,00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4C6E7"/>
                    </a:solidFill>
                  </a:tcPr>
                </a:tc>
                <a:tc>
                  <a:txBody>
                    <a:bodyPr/>
                    <a:lstStyle/>
                    <a:p>
                      <a:pPr algn="l" fontAlgn="ctr"/>
                      <a:r>
                        <a:rPr lang="es-EC" sz="1600" b="0" i="0" u="none" strike="noStrike">
                          <a:solidFill>
                            <a:srgbClr val="000000"/>
                          </a:solidFill>
                          <a:effectLst/>
                          <a:latin typeface="Calibri" panose="020F0502020204030204" pitchFamily="34" charset="0"/>
                        </a:rPr>
                        <a:t> $                     -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4C6E7"/>
                    </a:solidFill>
                  </a:tcPr>
                </a:tc>
                <a:tc>
                  <a:txBody>
                    <a:bodyPr/>
                    <a:lstStyle/>
                    <a:p>
                      <a:pPr algn="r" fontAlgn="ctr"/>
                      <a:r>
                        <a:rPr lang="es-EC" sz="1600" b="0" i="0" u="none" strike="noStrike">
                          <a:solidFill>
                            <a:srgbClr val="000000"/>
                          </a:solidFill>
                          <a:effectLst/>
                          <a:latin typeface="Calibri" panose="020F0502020204030204" pitchFamily="34" charset="0"/>
                        </a:rPr>
                        <a:t>$300.000,00</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4C6E7"/>
                    </a:solidFill>
                  </a:tcPr>
                </a:tc>
                <a:tc>
                  <a:txBody>
                    <a:bodyPr/>
                    <a:lstStyle/>
                    <a:p>
                      <a:pPr algn="ctr" fontAlgn="b"/>
                      <a:r>
                        <a:rPr lang="es-EC" sz="1600" b="0" i="0" u="none" strike="noStrike" dirty="0">
                          <a:solidFill>
                            <a:srgbClr val="000000"/>
                          </a:solidFill>
                          <a:effectLst/>
                          <a:latin typeface="Calibri" panose="020F0502020204030204" pitchFamily="34" charset="0"/>
                        </a:rPr>
                        <a:t>5,29%</a:t>
                      </a:r>
                    </a:p>
                  </a:txBody>
                  <a:tcPr marL="7620" marR="7620" marT="762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4C6E7"/>
                    </a:solidFill>
                  </a:tcPr>
                </a:tc>
                <a:extLst>
                  <a:ext uri="{0D108BD9-81ED-4DB2-BD59-A6C34878D82A}">
                    <a16:rowId xmlns:a16="http://schemas.microsoft.com/office/drawing/2014/main" val="1287070004"/>
                  </a:ext>
                </a:extLst>
              </a:tr>
              <a:tr h="433997">
                <a:tc>
                  <a:txBody>
                    <a:bodyPr/>
                    <a:lstStyle/>
                    <a:p>
                      <a:pPr algn="l" fontAlgn="ctr"/>
                      <a:r>
                        <a:rPr lang="es-EC" sz="1600" b="0" i="0" u="none" strike="noStrike">
                          <a:solidFill>
                            <a:srgbClr val="FFFFFF"/>
                          </a:solidFill>
                          <a:effectLst/>
                          <a:latin typeface="Calibri" panose="020F0502020204030204" pitchFamily="34" charset="0"/>
                        </a:rPr>
                        <a:t>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4472C4"/>
                    </a:solidFill>
                  </a:tcPr>
                </a:tc>
                <a:tc>
                  <a:txBody>
                    <a:bodyPr/>
                    <a:lstStyle/>
                    <a:p>
                      <a:pPr algn="ctr" fontAlgn="ctr"/>
                      <a:r>
                        <a:rPr lang="es-EC" sz="1600" b="1" i="0" u="none" strike="noStrike">
                          <a:solidFill>
                            <a:srgbClr val="FFFFFF"/>
                          </a:solidFill>
                          <a:effectLst/>
                          <a:latin typeface="Calibri" panose="020F0502020204030204" pitchFamily="34" charset="0"/>
                        </a:rPr>
                        <a:t>TOTAL</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4472C4"/>
                    </a:solidFill>
                  </a:tcPr>
                </a:tc>
                <a:tc>
                  <a:txBody>
                    <a:bodyPr/>
                    <a:lstStyle/>
                    <a:p>
                      <a:pPr algn="ctr" fontAlgn="ctr"/>
                      <a:r>
                        <a:rPr lang="es-EC" sz="1600" b="1" i="0" u="none" strike="noStrike">
                          <a:solidFill>
                            <a:srgbClr val="FFFFFF"/>
                          </a:solidFill>
                          <a:effectLst/>
                          <a:latin typeface="Calibri" panose="020F0502020204030204" pitchFamily="34" charset="0"/>
                        </a:rPr>
                        <a:t> $5.456.935,82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4472C4"/>
                    </a:solidFill>
                  </a:tcPr>
                </a:tc>
                <a:tc>
                  <a:txBody>
                    <a:bodyPr/>
                    <a:lstStyle/>
                    <a:p>
                      <a:pPr algn="ctr" fontAlgn="ctr"/>
                      <a:r>
                        <a:rPr lang="es-EC" sz="1600" b="1" i="0" u="none" strike="noStrike">
                          <a:solidFill>
                            <a:srgbClr val="FFFFFF"/>
                          </a:solidFill>
                          <a:effectLst/>
                          <a:latin typeface="Calibri" panose="020F0502020204030204" pitchFamily="34" charset="0"/>
                        </a:rPr>
                        <a:t> $    216.000,00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4472C4"/>
                    </a:solidFill>
                  </a:tcPr>
                </a:tc>
                <a:tc>
                  <a:txBody>
                    <a:bodyPr/>
                    <a:lstStyle/>
                    <a:p>
                      <a:pPr algn="r" fontAlgn="ctr"/>
                      <a:r>
                        <a:rPr lang="es-EC" sz="1600" b="1" i="0" u="none" strike="noStrike">
                          <a:solidFill>
                            <a:srgbClr val="FFFFFF"/>
                          </a:solidFill>
                          <a:effectLst/>
                          <a:latin typeface="Calibri" panose="020F0502020204030204" pitchFamily="34" charset="0"/>
                        </a:rPr>
                        <a:t>$5.672.935,82</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4472C4"/>
                    </a:solidFill>
                  </a:tcPr>
                </a:tc>
                <a:tc>
                  <a:txBody>
                    <a:bodyPr/>
                    <a:lstStyle/>
                    <a:p>
                      <a:pPr algn="ctr" fontAlgn="b"/>
                      <a:r>
                        <a:rPr lang="es-EC" sz="1600" b="1" i="0" u="none" strike="noStrike" dirty="0">
                          <a:solidFill>
                            <a:srgbClr val="FFFFFF"/>
                          </a:solidFill>
                          <a:effectLst/>
                          <a:latin typeface="Calibri" panose="020F0502020204030204" pitchFamily="34" charset="0"/>
                        </a:rPr>
                        <a:t>100,00%</a:t>
                      </a:r>
                    </a:p>
                  </a:txBody>
                  <a:tcPr marL="7620" marR="7620" marT="762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4472C4"/>
                    </a:solidFill>
                  </a:tcPr>
                </a:tc>
                <a:extLst>
                  <a:ext uri="{0D108BD9-81ED-4DB2-BD59-A6C34878D82A}">
                    <a16:rowId xmlns:a16="http://schemas.microsoft.com/office/drawing/2014/main" val="3312429435"/>
                  </a:ext>
                </a:extLst>
              </a:tr>
            </a:tbl>
          </a:graphicData>
        </a:graphic>
      </p:graphicFrame>
    </p:spTree>
    <p:extLst>
      <p:ext uri="{BB962C8B-B14F-4D97-AF65-F5344CB8AC3E}">
        <p14:creationId xmlns:p14="http://schemas.microsoft.com/office/powerpoint/2010/main" val="1857135452"/>
      </p:ext>
    </p:extLst>
  </p:cSld>
  <p:clrMapOvr>
    <a:masterClrMapping/>
  </p:clrMapOvr>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2528</TotalTime>
  <Words>1439</Words>
  <Application>Microsoft Office PowerPoint</Application>
  <PresentationFormat>Panorámica</PresentationFormat>
  <Paragraphs>407</Paragraphs>
  <Slides>13</Slides>
  <Notes>1</Notes>
  <HiddenSlides>0</HiddenSlides>
  <MMClips>0</MMClips>
  <ScaleCrop>false</ScaleCrop>
  <HeadingPairs>
    <vt:vector size="6" baseType="variant">
      <vt:variant>
        <vt:lpstr>Fuentes usadas</vt:lpstr>
      </vt:variant>
      <vt:variant>
        <vt:i4>5</vt:i4>
      </vt:variant>
      <vt:variant>
        <vt:lpstr>Tema</vt:lpstr>
      </vt:variant>
      <vt:variant>
        <vt:i4>1</vt:i4>
      </vt:variant>
      <vt:variant>
        <vt:lpstr>Títulos de diapositiva</vt:lpstr>
      </vt:variant>
      <vt:variant>
        <vt:i4>13</vt:i4>
      </vt:variant>
    </vt:vector>
  </HeadingPairs>
  <TitlesOfParts>
    <vt:vector size="19" baseType="lpstr">
      <vt:lpstr>Arial</vt:lpstr>
      <vt:lpstr>Calibri</vt:lpstr>
      <vt:lpstr>Calibri Light</vt:lpstr>
      <vt:lpstr>Microsoft Sans Serif</vt:lpstr>
      <vt:lpstr>Montserrat ExtraBold</vt:lpstr>
      <vt:lpstr>Tema de Office</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Edu Guamialamá Ruano</dc:creator>
  <cp:lastModifiedBy>María Karina Gordillo</cp:lastModifiedBy>
  <cp:revision>99</cp:revision>
  <cp:lastPrinted>2023-10-03T22:32:43Z</cp:lastPrinted>
  <dcterms:created xsi:type="dcterms:W3CDTF">2023-05-18T18:00:48Z</dcterms:created>
  <dcterms:modified xsi:type="dcterms:W3CDTF">2023-10-12T23:04:53Z</dcterms:modified>
</cp:coreProperties>
</file>