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8" r:id="rId3"/>
    <p:sldId id="270" r:id="rId4"/>
    <p:sldId id="280" r:id="rId5"/>
    <p:sldId id="281" r:id="rId6"/>
    <p:sldId id="264" r:id="rId7"/>
  </p:sldIdLst>
  <p:sldSz cx="12192000" cy="6858000"/>
  <p:notesSz cx="6858000" cy="9926638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0025" autoAdjust="0"/>
  </p:normalViewPr>
  <p:slideViewPr>
    <p:cSldViewPr snapToGrid="0">
      <p:cViewPr varScale="1">
        <p:scale>
          <a:sx n="68" d="100"/>
          <a:sy n="68" d="100"/>
        </p:scale>
        <p:origin x="12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FA9B5-B0B8-4A85-A342-7FF8A297150D}" type="datetimeFigureOut">
              <a:rPr lang="es-EC" smtClean="0"/>
              <a:t>11/10/2023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91E37-B465-4BA4-89C1-820EA507996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36939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91E37-B465-4BA4-89C1-820EA5079960}" type="slidenum">
              <a:rPr lang="es-EC" smtClean="0"/>
              <a:t>3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80217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5CE844-794C-675D-048B-2DCE6CBBA0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350772-D8EB-5FA9-1C6B-F1FB727D25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4D2071-F9F6-2B73-3DD4-EAA13B664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11/10/2023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614713B-66FD-BED9-CA8D-709A8236C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9FFBD7-B0C9-FD5B-7C53-6FD421BC8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94237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05E7E7-242A-8F82-3D2D-EDCCDA2E6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05EC412-1960-287B-31C8-6AD6AA86C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95B17-91E1-775E-5D30-C57C13559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11/10/2023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2176E4-1D61-1CD5-4855-E6393D290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25922D-2DB6-2261-47D8-649E33826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31395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6AA0370-F0E9-7FDD-0328-10246D84FE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5604AC3-1526-B810-3F12-45770D6271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0DCB32-C8AC-4A0A-C9A3-C0563A0F5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11/10/2023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9D39A5-4254-8969-3549-B4F8CB817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473F1-F590-9C0E-C704-18BC23751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1812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FF5FD9-7232-767D-0CD7-FF472C06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4C1B7A-4A80-E34F-D60A-611371A2D7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B60AF-AA51-60BA-93B6-8A1B5C349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11/10/2023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47ABD7-CB38-5C86-6E64-00376F51A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B55B922-8746-7CE0-E68B-F3FF0EBCB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03519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D1A54C-396F-DB97-94A1-A89667433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E2BB7FB-62A0-3CE9-89D2-E8960A273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330A63-E8F2-58D0-439E-37CE3049E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11/10/2023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C8FEE0-9931-1583-58AC-FAC24D6C5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47D9A4-C5D5-B098-5C2D-86AA1328E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756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518E2-EB36-3F1D-D1A0-56BFD9890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B58A56-73BF-8887-920D-F38159F4A8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3B51362-BF7F-F266-9C6D-1BFCEE1EB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B23FB7-CB89-00B3-333A-9E2CF8100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11/10/2023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CAB5E6D-C9B9-2542-7C09-4A155B126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4665374-39FD-6853-B2BA-8B65C0E00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08577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CD743B-A0C8-B664-3022-B8D06AE7B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031D7E-DEF1-A909-CD8D-B07A4D1AD2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F9C917C-771F-D343-FCD6-7414626403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01081C0-5E47-CE40-2E2A-5E90A789DA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5D49586-0984-33F9-178E-2D10EEFEA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1FB2184-CDD6-C598-C641-352919508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11/10/2023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F55DD4B-BE41-53B1-EF9A-2E868A5E8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A0F1FD6-4278-2830-C165-0C4CFDCE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43618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2B2EFF-8DE5-2518-781F-B4260F931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C585A29-4471-8962-A953-52636955B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11/10/2023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E2AB068-3128-08DC-CEE2-8195C62A1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5DAD2A4-0B31-B7F5-CFA2-8A0EDCAF2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2262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62329A-39B6-F045-74C0-92213F484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11/10/2023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8E9E15-479E-8E17-5C28-02358E73B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54CE9C3-50CB-B424-4427-BF8B33CCD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716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2EC735-C782-2742-6EB7-5A72D51AF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FEC62AE-B268-0D2B-F83B-588736337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430D489-D391-EC02-05FA-976038B28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15AF6B-A83C-B89C-0315-3B7A3ED8F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11/10/2023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6BBA8E8-3CFE-0B4D-29DC-BB3C28DD6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24566F-AAD2-EB0D-23A4-49E74328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148174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01D6BF-39C9-06F7-4624-68838F2B8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AA67086-8367-29B3-EA42-8597081298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80169BE-F74F-C45B-1CE2-39F8E7E26A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A9B500-60E0-41FB-BC25-DB39BBDAD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11/10/2023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D3B122-01A6-697A-D687-2D845D6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76DCF9-DEE6-07C4-BDA5-8BAC00C75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8017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097A0FC-4943-3B72-8343-3B40898D6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187F185-A608-9573-8745-CC1544575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6E003B-3856-3C6E-F48F-083380036F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9580A-96E3-4720-B3A1-C6037A66C228}" type="datetimeFigureOut">
              <a:rPr lang="es-EC" smtClean="0"/>
              <a:t>11/10/2023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5FABB6-C43F-9AFC-3BC6-F9DE8AAB67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C84E08-A39F-C895-5808-69802A358F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2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402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B0C71058-2F3B-58A2-0BFD-624D268CD63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085E993A-554C-E84B-0C97-C2C71FED6354}"/>
              </a:ext>
            </a:extLst>
          </p:cNvPr>
          <p:cNvSpPr txBox="1">
            <a:spLocks/>
          </p:cNvSpPr>
          <p:nvPr/>
        </p:nvSpPr>
        <p:spPr>
          <a:xfrm>
            <a:off x="1564565" y="1042438"/>
            <a:ext cx="9392575" cy="6627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Empresa Pública Metropolitana de Gestión de Destino Turístico</a:t>
            </a:r>
          </a:p>
          <a:p>
            <a:r>
              <a:rPr lang="es-EC" sz="42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Presupuesto Plurianual 2023 – 2026 </a:t>
            </a:r>
          </a:p>
        </p:txBody>
      </p:sp>
    </p:spTree>
    <p:extLst>
      <p:ext uri="{BB962C8B-B14F-4D97-AF65-F5344CB8AC3E}">
        <p14:creationId xmlns:p14="http://schemas.microsoft.com/office/powerpoint/2010/main" val="1707461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2478574" y="290708"/>
            <a:ext cx="6718628" cy="479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sz="24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Proyección de Ingresos 2023 - 2026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DD51E01-C81D-7F7B-4AC0-84288273B053}"/>
              </a:ext>
            </a:extLst>
          </p:cNvPr>
          <p:cNvSpPr txBox="1"/>
          <p:nvPr/>
        </p:nvSpPr>
        <p:spPr>
          <a:xfrm>
            <a:off x="751416" y="787356"/>
            <a:ext cx="10565075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El presupuesto de ingresos correspondientes a los ejercicios fiscales 2023 – 2026 se presenta así: </a:t>
            </a:r>
            <a:endParaRPr lang="es-EC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9D3EEE1-1936-9E53-0CE9-3FC93BC08E36}"/>
              </a:ext>
            </a:extLst>
          </p:cNvPr>
          <p:cNvSpPr txBox="1"/>
          <p:nvPr/>
        </p:nvSpPr>
        <p:spPr>
          <a:xfrm>
            <a:off x="3538711" y="4826460"/>
            <a:ext cx="4598352" cy="279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es-ES" sz="1200" dirty="0">
                <a:latin typeface="Calibri" panose="020F0502020204030204" pitchFamily="34" charset="0"/>
                <a:cs typeface="Calibri" panose="020F0502020204030204" pitchFamily="34" charset="0"/>
              </a:rPr>
              <a:t>Fuente: Jefatura Financiera</a:t>
            </a:r>
            <a:endParaRPr lang="es-EC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B325253B-F786-9507-7BE2-D19EBEDD26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717098"/>
              </p:ext>
            </p:extLst>
          </p:nvPr>
        </p:nvGraphicFramePr>
        <p:xfrm>
          <a:off x="814560" y="1178110"/>
          <a:ext cx="10501930" cy="3540645"/>
        </p:xfrm>
        <a:graphic>
          <a:graphicData uri="http://schemas.openxmlformats.org/drawingml/2006/table">
            <a:tbl>
              <a:tblPr/>
              <a:tblGrid>
                <a:gridCol w="1517761">
                  <a:extLst>
                    <a:ext uri="{9D8B030D-6E8A-4147-A177-3AD203B41FA5}">
                      <a16:colId xmlns:a16="http://schemas.microsoft.com/office/drawing/2014/main" val="1009339177"/>
                    </a:ext>
                  </a:extLst>
                </a:gridCol>
                <a:gridCol w="3182403">
                  <a:extLst>
                    <a:ext uri="{9D8B030D-6E8A-4147-A177-3AD203B41FA5}">
                      <a16:colId xmlns:a16="http://schemas.microsoft.com/office/drawing/2014/main" val="2396377141"/>
                    </a:ext>
                  </a:extLst>
                </a:gridCol>
                <a:gridCol w="1272962">
                  <a:extLst>
                    <a:ext uri="{9D8B030D-6E8A-4147-A177-3AD203B41FA5}">
                      <a16:colId xmlns:a16="http://schemas.microsoft.com/office/drawing/2014/main" val="518324697"/>
                    </a:ext>
                  </a:extLst>
                </a:gridCol>
                <a:gridCol w="1517761">
                  <a:extLst>
                    <a:ext uri="{9D8B030D-6E8A-4147-A177-3AD203B41FA5}">
                      <a16:colId xmlns:a16="http://schemas.microsoft.com/office/drawing/2014/main" val="2853013219"/>
                    </a:ext>
                  </a:extLst>
                </a:gridCol>
                <a:gridCol w="1517761">
                  <a:extLst>
                    <a:ext uri="{9D8B030D-6E8A-4147-A177-3AD203B41FA5}">
                      <a16:colId xmlns:a16="http://schemas.microsoft.com/office/drawing/2014/main" val="250963543"/>
                    </a:ext>
                  </a:extLst>
                </a:gridCol>
                <a:gridCol w="1493282">
                  <a:extLst>
                    <a:ext uri="{9D8B030D-6E8A-4147-A177-3AD203B41FA5}">
                      <a16:colId xmlns:a16="http://schemas.microsoft.com/office/drawing/2014/main" val="2860826844"/>
                    </a:ext>
                  </a:extLst>
                </a:gridCol>
              </a:tblGrid>
              <a:tr h="710863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GRUPO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DETALLE DEL GRUPO DE INGRESO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2023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2024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2025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2026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7557663"/>
                  </a:ext>
                </a:extLst>
              </a:tr>
              <a:tr h="34176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Tasas y Contribuciones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$1.677.007,56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$2.788.000,00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$3.890.000,00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$4.613.000,00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5978361"/>
                  </a:ext>
                </a:extLst>
              </a:tr>
              <a:tr h="34176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Venta de Bienes y Servicios Operativos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$53.638,72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$442.726,00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$553.302,00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$648.366,00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027932"/>
                  </a:ext>
                </a:extLst>
              </a:tr>
              <a:tr h="34176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Rentas de Inversiones y Multas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$119.625,73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$129.200,00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$133.000,00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$134.400,00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61595"/>
                  </a:ext>
                </a:extLst>
              </a:tr>
              <a:tr h="45112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Otros Ingresos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$47.663,81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 $                               -  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 $                        -  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 $                        -  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09181"/>
                  </a:ext>
                </a:extLst>
              </a:tr>
              <a:tr h="3280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Transferencias o Donaciones de Capital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$3.475.000,00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$3.500.000,00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$3.500.000,00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$3.500.000,00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874425"/>
                  </a:ext>
                </a:extLst>
              </a:tr>
              <a:tr h="341761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e Inversión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0568655"/>
                  </a:ext>
                </a:extLst>
              </a:tr>
              <a:tr h="34176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Saldos Disponibles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$300.000,00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503469"/>
                  </a:ext>
                </a:extLst>
              </a:tr>
              <a:tr h="341761">
                <a:tc>
                  <a:txBody>
                    <a:bodyPr/>
                    <a:lstStyle/>
                    <a:p>
                      <a:pPr algn="l" fontAlgn="ctr"/>
                      <a:r>
                        <a:rPr lang="es-EC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$5.672.935,82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$6.859.926,00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$8.076.302,00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$8.895.766,00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6702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45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1651247" y="290319"/>
            <a:ext cx="8868792" cy="4427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EC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  <a:p>
            <a:pPr algn="ctr"/>
            <a:r>
              <a:rPr lang="es-EC" sz="24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Resumen de Gasto por Proyectos de Inversión</a:t>
            </a:r>
          </a:p>
          <a:p>
            <a:pPr algn="ctr"/>
            <a:endParaRPr lang="es-EC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17E64F8-6190-A2C0-06A5-58FBDA6E820C}"/>
              </a:ext>
            </a:extLst>
          </p:cNvPr>
          <p:cNvSpPr txBox="1"/>
          <p:nvPr/>
        </p:nvSpPr>
        <p:spPr>
          <a:xfrm>
            <a:off x="443656" y="933932"/>
            <a:ext cx="10833944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06000"/>
              </a:lnSpc>
              <a:spcAft>
                <a:spcPts val="800"/>
              </a:spcAft>
            </a:pPr>
            <a:r>
              <a:rPr lang="es-EC" dirty="0">
                <a:latin typeface="+mj-lt"/>
                <a:cs typeface="Calibri" panose="020F0502020204030204" pitchFamily="34" charset="0"/>
              </a:rPr>
              <a:t>A continuación, se presenta el detalle de grupo de gasto por programa para los años 2023 al 2026:</a:t>
            </a:r>
          </a:p>
        </p:txBody>
      </p: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727D7E30-44D3-5FD5-D916-339904F64C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708398"/>
              </p:ext>
            </p:extLst>
          </p:nvPr>
        </p:nvGraphicFramePr>
        <p:xfrm>
          <a:off x="679958" y="1508263"/>
          <a:ext cx="11079674" cy="3224787"/>
        </p:xfrm>
        <a:graphic>
          <a:graphicData uri="http://schemas.openxmlformats.org/drawingml/2006/table">
            <a:tbl>
              <a:tblPr/>
              <a:tblGrid>
                <a:gridCol w="688317">
                  <a:extLst>
                    <a:ext uri="{9D8B030D-6E8A-4147-A177-3AD203B41FA5}">
                      <a16:colId xmlns:a16="http://schemas.microsoft.com/office/drawing/2014/main" val="710128032"/>
                    </a:ext>
                  </a:extLst>
                </a:gridCol>
                <a:gridCol w="666113">
                  <a:extLst>
                    <a:ext uri="{9D8B030D-6E8A-4147-A177-3AD203B41FA5}">
                      <a16:colId xmlns:a16="http://schemas.microsoft.com/office/drawing/2014/main" val="798979153"/>
                    </a:ext>
                  </a:extLst>
                </a:gridCol>
                <a:gridCol w="810437">
                  <a:extLst>
                    <a:ext uri="{9D8B030D-6E8A-4147-A177-3AD203B41FA5}">
                      <a16:colId xmlns:a16="http://schemas.microsoft.com/office/drawing/2014/main" val="2135224991"/>
                    </a:ext>
                  </a:extLst>
                </a:gridCol>
                <a:gridCol w="810437">
                  <a:extLst>
                    <a:ext uri="{9D8B030D-6E8A-4147-A177-3AD203B41FA5}">
                      <a16:colId xmlns:a16="http://schemas.microsoft.com/office/drawing/2014/main" val="2246012413"/>
                    </a:ext>
                  </a:extLst>
                </a:gridCol>
                <a:gridCol w="810437">
                  <a:extLst>
                    <a:ext uri="{9D8B030D-6E8A-4147-A177-3AD203B41FA5}">
                      <a16:colId xmlns:a16="http://schemas.microsoft.com/office/drawing/2014/main" val="1473569668"/>
                    </a:ext>
                  </a:extLst>
                </a:gridCol>
                <a:gridCol w="810437">
                  <a:extLst>
                    <a:ext uri="{9D8B030D-6E8A-4147-A177-3AD203B41FA5}">
                      <a16:colId xmlns:a16="http://schemas.microsoft.com/office/drawing/2014/main" val="3918098737"/>
                    </a:ext>
                  </a:extLst>
                </a:gridCol>
                <a:gridCol w="810437">
                  <a:extLst>
                    <a:ext uri="{9D8B030D-6E8A-4147-A177-3AD203B41FA5}">
                      <a16:colId xmlns:a16="http://schemas.microsoft.com/office/drawing/2014/main" val="606656585"/>
                    </a:ext>
                  </a:extLst>
                </a:gridCol>
                <a:gridCol w="810437">
                  <a:extLst>
                    <a:ext uri="{9D8B030D-6E8A-4147-A177-3AD203B41FA5}">
                      <a16:colId xmlns:a16="http://schemas.microsoft.com/office/drawing/2014/main" val="2323539021"/>
                    </a:ext>
                  </a:extLst>
                </a:gridCol>
                <a:gridCol w="810437">
                  <a:extLst>
                    <a:ext uri="{9D8B030D-6E8A-4147-A177-3AD203B41FA5}">
                      <a16:colId xmlns:a16="http://schemas.microsoft.com/office/drawing/2014/main" val="2172994260"/>
                    </a:ext>
                  </a:extLst>
                </a:gridCol>
                <a:gridCol w="810437">
                  <a:extLst>
                    <a:ext uri="{9D8B030D-6E8A-4147-A177-3AD203B41FA5}">
                      <a16:colId xmlns:a16="http://schemas.microsoft.com/office/drawing/2014/main" val="3932954325"/>
                    </a:ext>
                  </a:extLst>
                </a:gridCol>
                <a:gridCol w="810437">
                  <a:extLst>
                    <a:ext uri="{9D8B030D-6E8A-4147-A177-3AD203B41FA5}">
                      <a16:colId xmlns:a16="http://schemas.microsoft.com/office/drawing/2014/main" val="3482798926"/>
                    </a:ext>
                  </a:extLst>
                </a:gridCol>
                <a:gridCol w="810437">
                  <a:extLst>
                    <a:ext uri="{9D8B030D-6E8A-4147-A177-3AD203B41FA5}">
                      <a16:colId xmlns:a16="http://schemas.microsoft.com/office/drawing/2014/main" val="3849919605"/>
                    </a:ext>
                  </a:extLst>
                </a:gridCol>
                <a:gridCol w="810437">
                  <a:extLst>
                    <a:ext uri="{9D8B030D-6E8A-4147-A177-3AD203B41FA5}">
                      <a16:colId xmlns:a16="http://schemas.microsoft.com/office/drawing/2014/main" val="3231217366"/>
                    </a:ext>
                  </a:extLst>
                </a:gridCol>
                <a:gridCol w="810437">
                  <a:extLst>
                    <a:ext uri="{9D8B030D-6E8A-4147-A177-3AD203B41FA5}">
                      <a16:colId xmlns:a16="http://schemas.microsoft.com/office/drawing/2014/main" val="3777691878"/>
                    </a:ext>
                  </a:extLst>
                </a:gridCol>
              </a:tblGrid>
              <a:tr h="171265"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es-EC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EMPRESA PÚBLICA METROPOLITANA DE GESTIÓN DE DESTINO TURÍSTICO QUITO TURISMO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8119869"/>
                  </a:ext>
                </a:extLst>
              </a:tr>
              <a:tr h="163419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PLAN DE INVERSIÓN CUATRIANUAL 2023</a:t>
                      </a:r>
                    </a:p>
                  </a:txBody>
                  <a:tcPr marL="6315" marR="6315" marT="6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2024</a:t>
                      </a:r>
                    </a:p>
                  </a:txBody>
                  <a:tcPr marL="6315" marR="6315" marT="6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6315" marR="6315" marT="6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6315" marR="6315" marT="63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0091194"/>
                  </a:ext>
                </a:extLst>
              </a:tr>
              <a:tr h="694139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PROGRAMA</a:t>
                      </a:r>
                    </a:p>
                  </a:txBody>
                  <a:tcPr marL="6315" marR="6315" marT="6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PROYECTOS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RECURSOS MUNICIPALES</a:t>
                      </a:r>
                    </a:p>
                  </a:txBody>
                  <a:tcPr marL="6315" marR="6315" marT="6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RECURSOS PROPIOS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RECURSOS MUNICIPALES</a:t>
                      </a:r>
                    </a:p>
                  </a:txBody>
                  <a:tcPr marL="6315" marR="6315" marT="6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RECURSOS PROPIOS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RECURSOS MUNICIPALES</a:t>
                      </a:r>
                    </a:p>
                  </a:txBody>
                  <a:tcPr marL="6315" marR="6315" marT="6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RECURSOS PROPIOS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RECURSOS MUNICIPALES</a:t>
                      </a:r>
                    </a:p>
                  </a:txBody>
                  <a:tcPr marL="6315" marR="6315" marT="6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RECURSOS PROPIOS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3967630"/>
                  </a:ext>
                </a:extLst>
              </a:tr>
              <a:tr h="1051502"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Turismo Sostenible</a:t>
                      </a:r>
                    </a:p>
                  </a:txBody>
                  <a:tcPr marL="6315" marR="6315" marT="6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Quito Destino Turístico Inteligente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-   </a:t>
                      </a:r>
                    </a:p>
                  </a:txBody>
                  <a:tcPr marL="6315" marR="6315" marT="6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-  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-  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$3.144.900,20 </a:t>
                      </a:r>
                    </a:p>
                  </a:txBody>
                  <a:tcPr marL="6315" marR="6315" marT="6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-  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$3.144.900,20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$3.500.000,00 </a:t>
                      </a:r>
                    </a:p>
                  </a:txBody>
                  <a:tcPr marL="6315" marR="6315" marT="6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-  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$3.500.000,00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$3.500.000,00 </a:t>
                      </a:r>
                    </a:p>
                  </a:txBody>
                  <a:tcPr marL="6315" marR="6315" marT="6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-  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$3.500.000,00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096932"/>
                  </a:ext>
                </a:extLst>
              </a:tr>
              <a:tr h="981043"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Turismo Sostenible</a:t>
                      </a:r>
                    </a:p>
                  </a:txBody>
                  <a:tcPr marL="6315" marR="6315" marT="631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Quito destino Turístico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$3.475.000,00 </a:t>
                      </a:r>
                    </a:p>
                  </a:txBody>
                  <a:tcPr marL="6315" marR="6315" marT="6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$2.116.740,98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$5.591.740,98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355.099,80 </a:t>
                      </a:r>
                    </a:p>
                  </a:txBody>
                  <a:tcPr marL="6315" marR="6315" marT="6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355.099,80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-   </a:t>
                      </a:r>
                    </a:p>
                  </a:txBody>
                  <a:tcPr marL="6315" marR="6315" marT="6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-  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-  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-   </a:t>
                      </a:r>
                    </a:p>
                  </a:txBody>
                  <a:tcPr marL="6315" marR="6315" marT="6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-  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-  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299332"/>
                  </a:ext>
                </a:extLst>
              </a:tr>
              <a:tr h="163419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6315" marR="6315" marT="631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$3.475.000,00 </a:t>
                      </a:r>
                    </a:p>
                  </a:txBody>
                  <a:tcPr marL="6315" marR="6315" marT="6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$2.116.740,98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$5.591.740,98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$3.500.000,00 </a:t>
                      </a:r>
                    </a:p>
                  </a:txBody>
                  <a:tcPr marL="6315" marR="6315" marT="6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-  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$3.500.000,00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$3.500.000,00 </a:t>
                      </a:r>
                    </a:p>
                  </a:txBody>
                  <a:tcPr marL="6315" marR="6315" marT="6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-  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$3.500.000,00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$3.500.000,00 </a:t>
                      </a:r>
                    </a:p>
                  </a:txBody>
                  <a:tcPr marL="6315" marR="6315" marT="63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-  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$3.500.000,00 </a:t>
                      </a:r>
                    </a:p>
                  </a:txBody>
                  <a:tcPr marL="6315" marR="6315" marT="63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7182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3376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1651247" y="290319"/>
            <a:ext cx="8868792" cy="4427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EC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  <a:p>
            <a:pPr algn="ctr"/>
            <a:r>
              <a:rPr lang="es-EC" sz="24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Resumen de Gasto por Programa</a:t>
            </a:r>
          </a:p>
          <a:p>
            <a:pPr algn="ctr"/>
            <a:endParaRPr lang="es-EC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17E64F8-6190-A2C0-06A5-58FBDA6E820C}"/>
              </a:ext>
            </a:extLst>
          </p:cNvPr>
          <p:cNvSpPr txBox="1"/>
          <p:nvPr/>
        </p:nvSpPr>
        <p:spPr>
          <a:xfrm>
            <a:off x="443656" y="933932"/>
            <a:ext cx="10833944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06000"/>
              </a:lnSpc>
              <a:spcAft>
                <a:spcPts val="800"/>
              </a:spcAft>
            </a:pPr>
            <a:r>
              <a:rPr lang="es-EC" dirty="0">
                <a:latin typeface="+mj-lt"/>
                <a:cs typeface="Calibri" panose="020F0502020204030204" pitchFamily="34" charset="0"/>
              </a:rPr>
              <a:t>A continuación, se presenta el detalle de grupo de gasto por programa para los años 2023 al 2026: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D9CDD5D6-2DA2-0830-915F-3832D4C036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387555"/>
              </p:ext>
            </p:extLst>
          </p:nvPr>
        </p:nvGraphicFramePr>
        <p:xfrm>
          <a:off x="914400" y="1307432"/>
          <a:ext cx="10713157" cy="3901544"/>
        </p:xfrm>
        <a:graphic>
          <a:graphicData uri="http://schemas.openxmlformats.org/drawingml/2006/table">
            <a:tbl>
              <a:tblPr/>
              <a:tblGrid>
                <a:gridCol w="882422">
                  <a:extLst>
                    <a:ext uri="{9D8B030D-6E8A-4147-A177-3AD203B41FA5}">
                      <a16:colId xmlns:a16="http://schemas.microsoft.com/office/drawing/2014/main" val="28499184"/>
                    </a:ext>
                  </a:extLst>
                </a:gridCol>
                <a:gridCol w="1406360">
                  <a:extLst>
                    <a:ext uri="{9D8B030D-6E8A-4147-A177-3AD203B41FA5}">
                      <a16:colId xmlns:a16="http://schemas.microsoft.com/office/drawing/2014/main" val="2746737488"/>
                    </a:ext>
                  </a:extLst>
                </a:gridCol>
                <a:gridCol w="3129841">
                  <a:extLst>
                    <a:ext uri="{9D8B030D-6E8A-4147-A177-3AD203B41FA5}">
                      <a16:colId xmlns:a16="http://schemas.microsoft.com/office/drawing/2014/main" val="2159134530"/>
                    </a:ext>
                  </a:extLst>
                </a:gridCol>
                <a:gridCol w="1420149">
                  <a:extLst>
                    <a:ext uri="{9D8B030D-6E8A-4147-A177-3AD203B41FA5}">
                      <a16:colId xmlns:a16="http://schemas.microsoft.com/office/drawing/2014/main" val="348061952"/>
                    </a:ext>
                  </a:extLst>
                </a:gridCol>
                <a:gridCol w="1158179">
                  <a:extLst>
                    <a:ext uri="{9D8B030D-6E8A-4147-A177-3AD203B41FA5}">
                      <a16:colId xmlns:a16="http://schemas.microsoft.com/office/drawing/2014/main" val="3850141559"/>
                    </a:ext>
                  </a:extLst>
                </a:gridCol>
                <a:gridCol w="1254694">
                  <a:extLst>
                    <a:ext uri="{9D8B030D-6E8A-4147-A177-3AD203B41FA5}">
                      <a16:colId xmlns:a16="http://schemas.microsoft.com/office/drawing/2014/main" val="2914966655"/>
                    </a:ext>
                  </a:extLst>
                </a:gridCol>
                <a:gridCol w="1461512">
                  <a:extLst>
                    <a:ext uri="{9D8B030D-6E8A-4147-A177-3AD203B41FA5}">
                      <a16:colId xmlns:a16="http://schemas.microsoft.com/office/drawing/2014/main" val="427377694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s-EC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C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C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2023 (USD)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2024 (USD)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 (USD)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 (USD)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028444"/>
                  </a:ext>
                </a:extLst>
              </a:tr>
              <a:tr h="274424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GRUPO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DETALLE DEL GRUPO DE GASTO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219795"/>
                  </a:ext>
                </a:extLst>
              </a:tr>
              <a:tr h="182880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Turismo Sostenible</a:t>
                      </a:r>
                    </a:p>
                  </a:txBody>
                  <a:tcPr marL="7620" marR="7620" marT="762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Egresos en Personal para la Producción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120.134,39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808308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Bienes y Servicios para la Producción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92.624,78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918028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Otros Egresos de Producción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1.800,00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520427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Egresos para personal de Inversión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2.063.273,24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6045090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Bienes y Servicios para Inversión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3.136.682,79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3.500.000,00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3.500.000,00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3.500.000,00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893092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Otros Egresos de Inversión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65.023,31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478402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Transferencias o Donaciones para Inversión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15.432,00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61776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Bienes de Larga Duración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96.770,47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353896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TURISMO SOSTENIBLE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5.591.740,98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3.500.000,00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3.500.000,00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3.500.000,00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337308"/>
                  </a:ext>
                </a:extLst>
              </a:tr>
              <a:tr h="182880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Fotalecimiento Institucional</a:t>
                      </a:r>
                    </a:p>
                  </a:txBody>
                  <a:tcPr marL="7620" marR="7620" marT="762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Egresos en Personal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2.237.354,67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2.196.068,34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2.196.068,33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431307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Bienes y Servicios para la Producción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24.960,00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92313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Bienes de Larga Duración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686,00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-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9414242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Bienes y Servicios de Consumo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80.508,84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1.097.611,33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2.344.074,46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3.159.448,47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848092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Otros Egresos Corrientes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-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13.279,20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13.279,20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16560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Transferencias o Donaciones Corrientes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      -  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- 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22.880,00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26.970,00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478333"/>
                  </a:ext>
                </a:extLst>
              </a:tr>
              <a:tr h="35052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FORTALECIMIENTO INSTITUCIONAL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81.194,84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3.359.926,00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4.576.302,00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5.395.766,00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09405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b"/>
                      <a:endParaRPr lang="es-EC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DEL GASTO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5.672.935,82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6.859.926,00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8.076.302,00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8.895.766,00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99209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1370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9824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7849</TotalTime>
  <Words>664</Words>
  <Application>Microsoft Office PowerPoint</Application>
  <PresentationFormat>Panorámica</PresentationFormat>
  <Paragraphs>233</Paragraphs>
  <Slides>6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Montserrat ExtraBold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Edu Guamialamá Ruano</dc:creator>
  <cp:lastModifiedBy>María Karina Gordillo</cp:lastModifiedBy>
  <cp:revision>75</cp:revision>
  <dcterms:created xsi:type="dcterms:W3CDTF">2023-05-18T18:00:48Z</dcterms:created>
  <dcterms:modified xsi:type="dcterms:W3CDTF">2023-10-12T22:17:52Z</dcterms:modified>
</cp:coreProperties>
</file>