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3" r:id="rId3"/>
    <p:sldId id="304" r:id="rId4"/>
    <p:sldId id="264" r:id="rId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668" autoAdjust="0"/>
  </p:normalViewPr>
  <p:slideViewPr>
    <p:cSldViewPr snapToGrid="0">
      <p:cViewPr varScale="1">
        <p:scale>
          <a:sx n="86" d="100"/>
          <a:sy n="86" d="100"/>
        </p:scale>
        <p:origin x="45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98B3A-3ED3-4ACB-8FEE-A8751ED8A2E9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1A269-8D95-4CA4-87A2-82EFA277F90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6052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7/12/2023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681012" y="362013"/>
            <a:ext cx="11032885" cy="424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s-EC" sz="2000" b="1" dirty="0">
                <a:latin typeface="Montserrat" pitchFamily="2" charset="0"/>
              </a:rPr>
              <a:t>Presupuesto Asignado de Ingresos </a:t>
            </a:r>
            <a:endParaRPr lang="es-MX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595AD1C9-592F-E96F-E63D-99C0F8BCB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260220"/>
              </p:ext>
            </p:extLst>
          </p:nvPr>
        </p:nvGraphicFramePr>
        <p:xfrm>
          <a:off x="880381" y="1054674"/>
          <a:ext cx="10450227" cy="1768040"/>
        </p:xfrm>
        <a:graphic>
          <a:graphicData uri="http://schemas.openxmlformats.org/drawingml/2006/table">
            <a:tbl>
              <a:tblPr firstRow="1" firstCol="1" bandRow="1"/>
              <a:tblGrid>
                <a:gridCol w="1829385">
                  <a:extLst>
                    <a:ext uri="{9D8B030D-6E8A-4147-A177-3AD203B41FA5}">
                      <a16:colId xmlns:a16="http://schemas.microsoft.com/office/drawing/2014/main" val="2625347955"/>
                    </a:ext>
                  </a:extLst>
                </a:gridCol>
                <a:gridCol w="4531163">
                  <a:extLst>
                    <a:ext uri="{9D8B030D-6E8A-4147-A177-3AD203B41FA5}">
                      <a16:colId xmlns:a16="http://schemas.microsoft.com/office/drawing/2014/main" val="2305962687"/>
                    </a:ext>
                  </a:extLst>
                </a:gridCol>
                <a:gridCol w="1817488">
                  <a:extLst>
                    <a:ext uri="{9D8B030D-6E8A-4147-A177-3AD203B41FA5}">
                      <a16:colId xmlns:a16="http://schemas.microsoft.com/office/drawing/2014/main" val="1599710305"/>
                    </a:ext>
                  </a:extLst>
                </a:gridCol>
                <a:gridCol w="2272191">
                  <a:extLst>
                    <a:ext uri="{9D8B030D-6E8A-4147-A177-3AD203B41FA5}">
                      <a16:colId xmlns:a16="http://schemas.microsoft.com/office/drawing/2014/main" val="2028294007"/>
                    </a:ext>
                  </a:extLst>
                </a:gridCol>
              </a:tblGrid>
              <a:tr h="570631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de financiamiento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Asignación Inicial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Representación en Porcentaje 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037392"/>
                  </a:ext>
                </a:extLst>
              </a:tr>
              <a:tr h="352921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SECTOR TURISTICO Y HOTELERO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834.678,64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15,30%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649167"/>
                  </a:ext>
                </a:extLst>
              </a:tr>
              <a:tr h="220002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ENTIDADES DEL GOBIERNO SECCIONAL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3.475.000,00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63,68%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599897"/>
                  </a:ext>
                </a:extLst>
              </a:tr>
              <a:tr h="363233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OTROS INGRESOS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1.147.257,18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21,02%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53463"/>
                  </a:ext>
                </a:extLst>
              </a:tr>
              <a:tr h="261253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Ingresos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5.456.935,82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83199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D108FFCC-8D50-5691-BF37-97247AB0BBCA}"/>
              </a:ext>
            </a:extLst>
          </p:cNvPr>
          <p:cNvSpPr txBox="1"/>
          <p:nvPr/>
        </p:nvSpPr>
        <p:spPr>
          <a:xfrm>
            <a:off x="880381" y="3216730"/>
            <a:ext cx="11032885" cy="424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s-EC" sz="2000" b="1">
                <a:latin typeface="Montserrat" pitchFamily="2" charset="0"/>
              </a:rPr>
              <a:t>Presupuesto de Gastos Distribución Tasa de Facilidades y Servicios Turísticos </a:t>
            </a:r>
            <a:endParaRPr lang="es-MX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3C91B9A1-B5B0-05D0-662A-B92EDD6D04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128598"/>
              </p:ext>
            </p:extLst>
          </p:nvPr>
        </p:nvGraphicFramePr>
        <p:xfrm>
          <a:off x="2613328" y="3909391"/>
          <a:ext cx="7566989" cy="2586596"/>
        </p:xfrm>
        <a:graphic>
          <a:graphicData uri="http://schemas.openxmlformats.org/drawingml/2006/table">
            <a:tbl>
              <a:tblPr firstRow="1" firstCol="1" bandRow="1"/>
              <a:tblGrid>
                <a:gridCol w="1428843">
                  <a:extLst>
                    <a:ext uri="{9D8B030D-6E8A-4147-A177-3AD203B41FA5}">
                      <a16:colId xmlns:a16="http://schemas.microsoft.com/office/drawing/2014/main" val="3982994386"/>
                    </a:ext>
                  </a:extLst>
                </a:gridCol>
                <a:gridCol w="3289995">
                  <a:extLst>
                    <a:ext uri="{9D8B030D-6E8A-4147-A177-3AD203B41FA5}">
                      <a16:colId xmlns:a16="http://schemas.microsoft.com/office/drawing/2014/main" val="1165803723"/>
                    </a:ext>
                  </a:extLst>
                </a:gridCol>
                <a:gridCol w="1428843">
                  <a:extLst>
                    <a:ext uri="{9D8B030D-6E8A-4147-A177-3AD203B41FA5}">
                      <a16:colId xmlns:a16="http://schemas.microsoft.com/office/drawing/2014/main" val="1412821433"/>
                    </a:ext>
                  </a:extLst>
                </a:gridCol>
                <a:gridCol w="1419308">
                  <a:extLst>
                    <a:ext uri="{9D8B030D-6E8A-4147-A177-3AD203B41FA5}">
                      <a16:colId xmlns:a16="http://schemas.microsoft.com/office/drawing/2014/main" val="1482786197"/>
                    </a:ext>
                  </a:extLst>
                </a:gridCol>
              </a:tblGrid>
              <a:tr h="246382">
                <a:tc rowSpan="2"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Programa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1 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049351"/>
                  </a:ext>
                </a:extLst>
              </a:tr>
              <a:tr h="222324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Codificado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Porcentaje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582084"/>
                  </a:ext>
                </a:extLst>
              </a:tr>
              <a:tr h="423910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COMERCIALIZACION Y ALIANZAS ESTRATEGICAS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413582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MERCADEO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459,073.25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698377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INDUSTRIA DE REUNIONES MICE RICE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166,935.73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411131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COMUNICACION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765740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INTELIGENCIA DE MERCADOS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466329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DESARROLLO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104,334.83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12.50%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27851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CALIDAD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104,334.83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12.50%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96487"/>
                  </a:ext>
                </a:extLst>
              </a:tr>
              <a:tr h="222324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GASTOS GENERALES ADMINISTRATIVO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760833"/>
                  </a:ext>
                </a:extLst>
              </a:tr>
              <a:tr h="222324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834,678.64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100.00%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57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733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32371D-630F-46D2-3BB0-DF195497CF4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436563"/>
            <a:ext cx="10515600" cy="903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es-EC" sz="2000" b="1" dirty="0">
                <a:latin typeface="Montserrat" pitchFamily="2" charset="0"/>
              </a:rPr>
              <a:t>Ejecución de Presupuesto Ingresos 2023</a:t>
            </a:r>
          </a:p>
          <a:p>
            <a:pPr marL="0" indent="0" algn="ctr">
              <a:lnSpc>
                <a:spcPct val="115000"/>
              </a:lnSpc>
              <a:buNone/>
            </a:pPr>
            <a:r>
              <a:rPr lang="es-EC" sz="2000" b="1" dirty="0">
                <a:latin typeface="Montserrat" pitchFamily="2" charset="0"/>
              </a:rPr>
              <a:t>Segundo Trimestre de 2023</a:t>
            </a:r>
            <a:endParaRPr lang="es-MX" sz="2000" b="1" dirty="0">
              <a:latin typeface="Montserrat" pitchFamily="2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132438C-DEDE-4776-D90D-71F93A985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738132"/>
              </p:ext>
            </p:extLst>
          </p:nvPr>
        </p:nvGraphicFramePr>
        <p:xfrm>
          <a:off x="1026367" y="998376"/>
          <a:ext cx="8966718" cy="3115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4453">
                  <a:extLst>
                    <a:ext uri="{9D8B030D-6E8A-4147-A177-3AD203B41FA5}">
                      <a16:colId xmlns:a16="http://schemas.microsoft.com/office/drawing/2014/main" val="3245765570"/>
                    </a:ext>
                  </a:extLst>
                </a:gridCol>
                <a:gridCol w="1494453">
                  <a:extLst>
                    <a:ext uri="{9D8B030D-6E8A-4147-A177-3AD203B41FA5}">
                      <a16:colId xmlns:a16="http://schemas.microsoft.com/office/drawing/2014/main" val="1880328772"/>
                    </a:ext>
                  </a:extLst>
                </a:gridCol>
                <a:gridCol w="1494453">
                  <a:extLst>
                    <a:ext uri="{9D8B030D-6E8A-4147-A177-3AD203B41FA5}">
                      <a16:colId xmlns:a16="http://schemas.microsoft.com/office/drawing/2014/main" val="3030542652"/>
                    </a:ext>
                  </a:extLst>
                </a:gridCol>
                <a:gridCol w="1494453">
                  <a:extLst>
                    <a:ext uri="{9D8B030D-6E8A-4147-A177-3AD203B41FA5}">
                      <a16:colId xmlns:a16="http://schemas.microsoft.com/office/drawing/2014/main" val="333559155"/>
                    </a:ext>
                  </a:extLst>
                </a:gridCol>
                <a:gridCol w="1494453">
                  <a:extLst>
                    <a:ext uri="{9D8B030D-6E8A-4147-A177-3AD203B41FA5}">
                      <a16:colId xmlns:a16="http://schemas.microsoft.com/office/drawing/2014/main" val="2749441755"/>
                    </a:ext>
                  </a:extLst>
                </a:gridCol>
                <a:gridCol w="1494453">
                  <a:extLst>
                    <a:ext uri="{9D8B030D-6E8A-4147-A177-3AD203B41FA5}">
                      <a16:colId xmlns:a16="http://schemas.microsoft.com/office/drawing/2014/main" val="2286196702"/>
                    </a:ext>
                  </a:extLst>
                </a:gridCol>
              </a:tblGrid>
              <a:tr h="572972"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Fuente de financiamiento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Descripción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Asignación Inicial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Codificado Prorrogado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Devengado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Recaudado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480092"/>
                  </a:ext>
                </a:extLst>
              </a:tr>
              <a:tr h="717647"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SECTOR TURISTICO Y HOTELERO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834,678.64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834,678.64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1,186,858.72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1,121,371.81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959934"/>
                  </a:ext>
                </a:extLst>
              </a:tr>
              <a:tr h="729157"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2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ENTIDADES DEL GOBIERNO SECCIONAL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3,475,000.00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3,475,000.00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1,158,333.33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1,158,333.33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498510"/>
                  </a:ext>
                </a:extLst>
              </a:tr>
              <a:tr h="672947"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9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OTROS INGRESOS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1,147,257.18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1,147,257.18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1,402,858.18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1,353,657.87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587121"/>
                  </a:ext>
                </a:extLst>
              </a:tr>
              <a:tr h="422345">
                <a:tc gridSpan="2"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Total Ingresos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5,456,935.82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5,456,935.82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>
                          <a:effectLst/>
                        </a:rPr>
                        <a:t>3,748,050.23</a:t>
                      </a:r>
                      <a:endParaRPr lang="es-EC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effectLst/>
                        </a:rPr>
                        <a:t>3,633,363.01</a:t>
                      </a:r>
                      <a:endParaRPr lang="es-EC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931775"/>
                  </a:ext>
                </a:extLst>
              </a:tr>
            </a:tbl>
          </a:graphicData>
        </a:graphic>
      </p:graphicFrame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91A8DE19-926F-A916-975F-FF5BC319970F}"/>
              </a:ext>
            </a:extLst>
          </p:cNvPr>
          <p:cNvSpPr txBox="1">
            <a:spLocks/>
          </p:cNvSpPr>
          <p:nvPr/>
        </p:nvSpPr>
        <p:spPr>
          <a:xfrm>
            <a:off x="2855167" y="4542003"/>
            <a:ext cx="6139543" cy="26650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MX" sz="1000" dirty="0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F</a:t>
            </a:r>
            <a:r>
              <a:rPr lang="es-EC" sz="1000" dirty="0" err="1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uente</a:t>
            </a:r>
            <a:r>
              <a:rPr lang="es-EC" sz="1000" dirty="0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: Sistema Financiero </a:t>
            </a:r>
            <a:r>
              <a:rPr lang="es-EC" sz="1000" dirty="0" err="1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Olympo</a:t>
            </a:r>
            <a:endParaRPr lang="es-MX" sz="1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DAC88EB-532B-E426-6632-B46F5678A965}"/>
              </a:ext>
            </a:extLst>
          </p:cNvPr>
          <p:cNvSpPr txBox="1"/>
          <p:nvPr/>
        </p:nvSpPr>
        <p:spPr>
          <a:xfrm>
            <a:off x="1026367" y="4243526"/>
            <a:ext cx="5285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600" dirty="0"/>
              <a:t>*Corte de la información al 30 de septiembre 2023</a:t>
            </a:r>
          </a:p>
        </p:txBody>
      </p:sp>
    </p:spTree>
    <p:extLst>
      <p:ext uri="{BB962C8B-B14F-4D97-AF65-F5344CB8AC3E}">
        <p14:creationId xmlns:p14="http://schemas.microsoft.com/office/powerpoint/2010/main" val="3203158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181</Words>
  <Application>Microsoft Office PowerPoint</Application>
  <PresentationFormat>Panorámica</PresentationFormat>
  <Paragraphs>97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Montserrat</vt:lpstr>
      <vt:lpstr>Montserrat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María Karina Gordillo</cp:lastModifiedBy>
  <cp:revision>56</cp:revision>
  <dcterms:created xsi:type="dcterms:W3CDTF">2023-05-18T18:00:48Z</dcterms:created>
  <dcterms:modified xsi:type="dcterms:W3CDTF">2023-12-07T22:27:46Z</dcterms:modified>
</cp:coreProperties>
</file>