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4015" r:id="rId3"/>
    <p:sldId id="3994" r:id="rId4"/>
    <p:sldId id="4013" r:id="rId5"/>
    <p:sldId id="4010" r:id="rId6"/>
    <p:sldId id="4011" r:id="rId7"/>
    <p:sldId id="257" r:id="rId8"/>
    <p:sldId id="268" r:id="rId9"/>
    <p:sldId id="270" r:id="rId10"/>
    <p:sldId id="271" r:id="rId11"/>
    <p:sldId id="263" r:id="rId12"/>
    <p:sldId id="4016" r:id="rId13"/>
    <p:sldId id="265" r:id="rId14"/>
    <p:sldId id="3960" r:id="rId15"/>
    <p:sldId id="3991" r:id="rId16"/>
    <p:sldId id="3992" r:id="rId17"/>
    <p:sldId id="3993" r:id="rId18"/>
    <p:sldId id="264" r:id="rId19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2DE63D5-997A-4646-A377-4702673A728D}" styleName="Estilo claro 2 - Acento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4" autoAdjust="0"/>
    <p:restoredTop sz="94206" autoAdjust="0"/>
  </p:normalViewPr>
  <p:slideViewPr>
    <p:cSldViewPr snapToGrid="0">
      <p:cViewPr varScale="1">
        <p:scale>
          <a:sx n="69" d="100"/>
          <a:sy n="69" d="100"/>
        </p:scale>
        <p:origin x="774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DC050-BEBD-43B0-8BC6-938256EC3229}" type="datetimeFigureOut">
              <a:rPr lang="es-EC" smtClean="0"/>
              <a:t>11/12/2023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5C0D2-B7DA-4843-B09E-3386CEC317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51066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91E37-B465-4BA4-89C1-820EA5079960}" type="slidenum">
              <a:rPr lang="es-EC" smtClean="0"/>
              <a:t>2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380217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5C0D2-B7DA-4843-B09E-3386CEC317E7}" type="slidenum">
              <a:rPr lang="es-EC" smtClean="0"/>
              <a:t>8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057579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5CE844-794C-675D-048B-2DCE6CBBA0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350772-D8EB-5FA9-1C6B-F1FB727D25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4D2071-F9F6-2B73-3DD4-EAA13B664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11/12/2023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614713B-66FD-BED9-CA8D-709A8236C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9FFBD7-B0C9-FD5B-7C53-6FD421BC8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94237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05E7E7-242A-8F82-3D2D-EDCCDA2E6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05EC412-1960-287B-31C8-6AD6AA86C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095B17-91E1-775E-5D30-C57C13559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11/12/2023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2176E4-1D61-1CD5-4855-E6393D290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25922D-2DB6-2261-47D8-649E33826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31395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6AA0370-F0E9-7FDD-0328-10246D84FE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5604AC3-1526-B810-3F12-45770D6271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00DCB32-C8AC-4A0A-C9A3-C0563A0F5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11/12/2023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59D39A5-4254-8969-3549-B4F8CB817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3473F1-F590-9C0E-C704-18BC23751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1812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12/11/2023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0652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FF5FD9-7232-767D-0CD7-FF472C06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34C1B7A-4A80-E34F-D60A-611371A2D7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0B60AF-AA51-60BA-93B6-8A1B5C349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11/12/2023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47ABD7-CB38-5C86-6E64-00376F51A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B55B922-8746-7CE0-E68B-F3FF0EBCB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03519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D1A54C-396F-DB97-94A1-A89667433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E2BB7FB-62A0-3CE9-89D2-E8960A2730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E330A63-E8F2-58D0-439E-37CE3049E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11/12/2023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C8FEE0-9931-1583-58AC-FAC24D6C5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A47D9A4-C5D5-B098-5C2D-86AA1328E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07560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518E2-EB36-3F1D-D1A0-56BFD9890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9B58A56-73BF-8887-920D-F38159F4A8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3B51362-BF7F-F266-9C6D-1BFCEE1EB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2B23FB7-CB89-00B3-333A-9E2CF8100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11/12/2023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CAB5E6D-C9B9-2542-7C09-4A155B126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4665374-39FD-6853-B2BA-8B65C0E00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208577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CD743B-A0C8-B664-3022-B8D06AE7B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3031D7E-DEF1-A909-CD8D-B07A4D1AD2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F9C917C-771F-D343-FCD6-7414626403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01081C0-5E47-CE40-2E2A-5E90A789DA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5D49586-0984-33F9-178E-2D10EEFEA4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1FB2184-CDD6-C598-C641-352919508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11/12/2023</a:t>
            </a:fld>
            <a:endParaRPr lang="es-EC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F55DD4B-BE41-53B1-EF9A-2E868A5E8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A0F1FD6-4278-2830-C165-0C4CFDCE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43618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2B2EFF-8DE5-2518-781F-B4260F931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C585A29-4471-8962-A953-52636955B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11/12/2023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E2AB068-3128-08DC-CEE2-8195C62A1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5DAD2A4-0B31-B7F5-CFA2-8A0EDCAF2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22624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462329A-39B6-F045-74C0-92213F484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11/12/2023</a:t>
            </a:fld>
            <a:endParaRPr lang="es-EC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8E9E15-479E-8E17-5C28-02358E73B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54CE9C3-50CB-B424-4427-BF8B33CCD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3716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2EC735-C782-2742-6EB7-5A72D51AF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FEC62AE-B268-0D2B-F83B-588736337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430D489-D391-EC02-05FA-976038B28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815AF6B-A83C-B89C-0315-3B7A3ED8F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11/12/2023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6BBA8E8-3CFE-0B4D-29DC-BB3C28DD6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24566F-AAD2-EB0D-23A4-49E743282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148174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01D6BF-39C9-06F7-4624-68838F2B8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AA67086-8367-29B3-EA42-8597081298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80169BE-F74F-C45B-1CE2-39F8E7E26A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A9B500-60E0-41FB-BC25-DB39BBDAD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11/12/2023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D3B122-01A6-697A-D687-2D845D62A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76DCF9-DEE6-07C4-BDA5-8BAC00C75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480171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097A0FC-4943-3B72-8343-3B40898D6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187F185-A608-9573-8745-CC1544575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56E003B-3856-3C6E-F48F-083380036F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9580A-96E3-4720-B3A1-C6037A66C228}" type="datetimeFigureOut">
              <a:rPr lang="es-EC" smtClean="0"/>
              <a:t>11/12/2023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75FABB6-C43F-9AFC-3BC6-F9DE8AAB67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2C84E08-A39F-C895-5808-69802A358F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21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31DDA4-3C48-D40E-9045-D893B9B5710B}"/>
              </a:ext>
            </a:extLst>
          </p:cNvPr>
          <p:cNvSpPr txBox="1">
            <a:spLocks/>
          </p:cNvSpPr>
          <p:nvPr/>
        </p:nvSpPr>
        <p:spPr>
          <a:xfrm>
            <a:off x="779941" y="3759469"/>
            <a:ext cx="109885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COMITÉ ASESOR </a:t>
            </a:r>
          </a:p>
          <a:p>
            <a:pPr algn="ctr"/>
            <a:r>
              <a:rPr lang="es-MX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PLANIFICACIÓN 2024</a:t>
            </a:r>
            <a:endParaRPr lang="es-EC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8402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B0C71058-2F3B-58A2-0BFD-624D268CD63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A840E75E-6C1C-9868-ECE9-6580EA2B6D8E}"/>
              </a:ext>
            </a:extLst>
          </p:cNvPr>
          <p:cNvSpPr txBox="1">
            <a:spLocks/>
          </p:cNvSpPr>
          <p:nvPr/>
        </p:nvSpPr>
        <p:spPr>
          <a:xfrm>
            <a:off x="3544394" y="2395943"/>
            <a:ext cx="49611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C" b="1" dirty="0">
                <a:solidFill>
                  <a:schemeClr val="accent1">
                    <a:lumMod val="75000"/>
                  </a:schemeClr>
                </a:solidFill>
                <a:latin typeface="Montserrat ExtraBold" pitchFamily="2" charset="77"/>
                <a:ea typeface="HGSMinchoE" panose="02020900000000000000" pitchFamily="18" charset="-128"/>
              </a:rPr>
              <a:t>Proyectos y actividades 2024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085E993A-554C-E84B-0C97-C2C71FED6354}"/>
              </a:ext>
            </a:extLst>
          </p:cNvPr>
          <p:cNvSpPr txBox="1">
            <a:spLocks/>
          </p:cNvSpPr>
          <p:nvPr/>
        </p:nvSpPr>
        <p:spPr>
          <a:xfrm>
            <a:off x="2166425" y="656724"/>
            <a:ext cx="7554350" cy="6627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C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Dirección de Desarrollo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B7354D6-E0EA-2B74-B695-2A0B771DA5B7}"/>
              </a:ext>
            </a:extLst>
          </p:cNvPr>
          <p:cNvSpPr txBox="1"/>
          <p:nvPr/>
        </p:nvSpPr>
        <p:spPr>
          <a:xfrm>
            <a:off x="2823411" y="4254440"/>
            <a:ext cx="73793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itchFamily="2" charset="77"/>
                <a:ea typeface="HGSMinchoE" panose="02020900000000000000" pitchFamily="18" charset="-128"/>
              </a:rPr>
              <a:t>Presupuesto Desarrollo</a:t>
            </a:r>
            <a:r>
              <a:rPr lang="es-EC" sz="2400" b="1" dirty="0">
                <a:solidFill>
                  <a:schemeClr val="accent1">
                    <a:lumMod val="75000"/>
                  </a:schemeClr>
                </a:solidFill>
                <a:latin typeface="Montserrat ExtraBold" pitchFamily="2" charset="77"/>
                <a:ea typeface="HGSMinchoE" panose="02020900000000000000" pitchFamily="18" charset="-128"/>
              </a:rPr>
              <a:t>: $ 1`099.906,07</a:t>
            </a:r>
            <a:endParaRPr lang="es-EC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9992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710184" y="652214"/>
          <a:ext cx="10760708" cy="5544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5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5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27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166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669"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EJES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ESTRATÉGICOS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25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685" algn="ctr">
                        <a:lnSpc>
                          <a:spcPct val="100000"/>
                        </a:lnSpc>
                        <a:spcBef>
                          <a:spcPts val="740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OBJETIVO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9398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0320" algn="ctr">
                        <a:lnSpc>
                          <a:spcPct val="100000"/>
                        </a:lnSpc>
                        <a:spcBef>
                          <a:spcPts val="740"/>
                        </a:spcBef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ACTIVIDADES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939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740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PRODUCTOS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939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410">
                <a:tc rowSpan="1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94945">
                        <a:lnSpc>
                          <a:spcPct val="100000"/>
                        </a:lnSpc>
                      </a:pPr>
                      <a:r>
                        <a:rPr sz="1100" b="1" spc="5" dirty="0">
                          <a:latin typeface="Calibri"/>
                          <a:cs typeface="Calibri"/>
                        </a:rPr>
                        <a:t>Gobernanza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1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194945" marR="203835" indent="-635" algn="ctr">
                        <a:lnSpc>
                          <a:spcPct val="113799"/>
                        </a:lnSpc>
                      </a:pPr>
                      <a:r>
                        <a:rPr sz="1100" spc="15" dirty="0">
                          <a:latin typeface="Calibri"/>
                          <a:cs typeface="Calibri"/>
                        </a:rPr>
                        <a:t>Promover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correcta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gestión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procesos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decisión </a:t>
                      </a:r>
                      <a:r>
                        <a:rPr sz="1100" spc="-2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pública-privada</a:t>
                      </a:r>
                      <a:r>
                        <a:rPr sz="11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para</a:t>
                      </a:r>
                      <a:r>
                        <a:rPr sz="11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gestionar</a:t>
                      </a:r>
                      <a:r>
                        <a:rPr sz="11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el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 destino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turístico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con </a:t>
                      </a:r>
                      <a:r>
                        <a:rPr sz="1100" spc="-2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visión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desarrollo,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eficiencia</a:t>
                      </a:r>
                      <a:r>
                        <a:rPr sz="1100" spc="18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e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inclusión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452755" marR="66040" indent="-381635">
                        <a:lnSpc>
                          <a:spcPct val="113799"/>
                        </a:lnSpc>
                      </a:pPr>
                      <a:r>
                        <a:rPr sz="1100" spc="10" dirty="0">
                          <a:latin typeface="Calibri"/>
                          <a:cs typeface="Calibri"/>
                        </a:rPr>
                        <a:t>Conformación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fortalecimiento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1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RED </a:t>
                      </a:r>
                      <a:r>
                        <a:rPr sz="1100" spc="-2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gestores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turísticos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rurales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  <a:spcBef>
                          <a:spcPts val="439"/>
                        </a:spcBef>
                      </a:pPr>
                      <a:r>
                        <a:rPr sz="1100" spc="-10" dirty="0">
                          <a:latin typeface="Calibri"/>
                          <a:cs typeface="Calibri"/>
                        </a:rPr>
                        <a:t>Un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plan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fortalecimiento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1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RED</a:t>
                      </a:r>
                      <a:r>
                        <a:rPr sz="11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 Turismo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Rural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1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119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100" spc="25" dirty="0">
                          <a:latin typeface="Calibri"/>
                          <a:cs typeface="Calibri"/>
                        </a:rPr>
                        <a:t>Planes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espacios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turísticos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rurales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por</a:t>
                      </a:r>
                      <a:r>
                        <a:rPr sz="11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administración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2349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100" spc="5" dirty="0">
                          <a:latin typeface="Calibri"/>
                          <a:cs typeface="Calibri"/>
                        </a:rPr>
                        <a:t>zonal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los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territoriso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vocación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turística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1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6106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95" marR="279400">
                        <a:lnSpc>
                          <a:spcPct val="113900"/>
                        </a:lnSpc>
                        <a:spcBef>
                          <a:spcPts val="330"/>
                        </a:spcBef>
                      </a:pPr>
                      <a:r>
                        <a:rPr sz="1100" spc="-10" dirty="0">
                          <a:latin typeface="Calibri"/>
                          <a:cs typeface="Calibri"/>
                        </a:rPr>
                        <a:t>Un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Programa</a:t>
                      </a:r>
                      <a:r>
                        <a:rPr sz="11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generación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capacidades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3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turismo </a:t>
                      </a:r>
                      <a:r>
                        <a:rPr sz="1100" spc="-229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sostenible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1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233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100" spc="-15" dirty="0">
                          <a:latin typeface="Calibri"/>
                          <a:cs typeface="Calibri"/>
                        </a:rPr>
                        <a:t>56</a:t>
                      </a:r>
                      <a:r>
                        <a:rPr sz="1100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gestores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turísticos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capacitados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3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biodiversidad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y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23495">
                        <a:lnSpc>
                          <a:spcPts val="1265"/>
                        </a:lnSpc>
                        <a:spcBef>
                          <a:spcPts val="185"/>
                        </a:spcBef>
                      </a:pPr>
                      <a:r>
                        <a:rPr sz="1100" spc="25" dirty="0">
                          <a:latin typeface="Calibri"/>
                          <a:cs typeface="Calibri"/>
                        </a:rPr>
                        <a:t>sostenibilidad</a:t>
                      </a:r>
                      <a:r>
                        <a:rPr sz="1100" spc="-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turística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1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214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033780" marR="155575" indent="-876935">
                        <a:lnSpc>
                          <a:spcPct val="113799"/>
                        </a:lnSpc>
                        <a:spcBef>
                          <a:spcPts val="855"/>
                        </a:spcBef>
                      </a:pPr>
                      <a:r>
                        <a:rPr sz="1100" spc="15" dirty="0">
                          <a:latin typeface="Calibri"/>
                          <a:cs typeface="Calibri"/>
                        </a:rPr>
                        <a:t>Propuesta</a:t>
                      </a:r>
                      <a:r>
                        <a:rPr sz="1100" spc="-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regulación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facilidades </a:t>
                      </a:r>
                      <a:r>
                        <a:rPr sz="1100" spc="-2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turísticas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085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100" spc="15" dirty="0">
                          <a:latin typeface="Calibri"/>
                          <a:cs typeface="Calibri"/>
                        </a:rPr>
                        <a:t>Informe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ánalisis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comparado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 propuestas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23495">
                        <a:lnSpc>
                          <a:spcPts val="1265"/>
                        </a:lnSpc>
                        <a:spcBef>
                          <a:spcPts val="185"/>
                        </a:spcBef>
                      </a:pPr>
                      <a:r>
                        <a:rPr sz="1100" spc="15" dirty="0">
                          <a:latin typeface="Calibri"/>
                          <a:cs typeface="Calibri"/>
                        </a:rPr>
                        <a:t>internacionales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 facilidades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turísticas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1EE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656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085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sz="1100" spc="10" dirty="0">
                          <a:latin typeface="Calibri"/>
                          <a:cs typeface="Calibri"/>
                        </a:rPr>
                        <a:t>Documento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 propuesta</a:t>
                      </a:r>
                      <a:r>
                        <a:rPr sz="11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facilidades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turísticas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463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1EE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3566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42545" marR="55244" algn="ctr">
                        <a:lnSpc>
                          <a:spcPct val="113799"/>
                        </a:lnSpc>
                      </a:pPr>
                      <a:r>
                        <a:rPr sz="1100" spc="20" dirty="0">
                          <a:latin typeface="Calibri"/>
                          <a:cs typeface="Calibri"/>
                        </a:rPr>
                        <a:t>Diseño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e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implementación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estrategia</a:t>
                      </a:r>
                      <a:r>
                        <a:rPr sz="11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1100" spc="-2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seguridad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turística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dirigida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a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industria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turística</a:t>
                      </a:r>
                      <a:r>
                        <a:rPr sz="11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3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el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DMQ.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Una</a:t>
                      </a:r>
                      <a:r>
                        <a:rPr sz="11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estrategia</a:t>
                      </a:r>
                      <a:r>
                        <a:rPr sz="11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seguridad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turística</a:t>
                      </a:r>
                      <a:r>
                        <a:rPr sz="11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validada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44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309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sz="1100" spc="20" dirty="0">
                          <a:latin typeface="Calibri"/>
                          <a:cs typeface="Calibri"/>
                        </a:rPr>
                        <a:t>Plan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seguridad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turística</a:t>
                      </a:r>
                      <a:r>
                        <a:rPr sz="11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para</a:t>
                      </a:r>
                      <a:r>
                        <a:rPr sz="11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el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DMQ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44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740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95" marR="55244">
                        <a:lnSpc>
                          <a:spcPct val="113900"/>
                        </a:lnSpc>
                        <a:spcBef>
                          <a:spcPts val="180"/>
                        </a:spcBef>
                      </a:pPr>
                      <a:r>
                        <a:rPr sz="1100" spc="10" dirty="0">
                          <a:latin typeface="Calibri"/>
                          <a:cs typeface="Calibri"/>
                        </a:rPr>
                        <a:t>Actores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1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industria</a:t>
                      </a:r>
                      <a:r>
                        <a:rPr sz="11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turística</a:t>
                      </a:r>
                      <a:r>
                        <a:rPr sz="11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capacitada</a:t>
                      </a:r>
                      <a:r>
                        <a:rPr sz="11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3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el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manejo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1100" spc="-2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protocolos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acción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1089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95" marR="735330" indent="28575">
                        <a:lnSpc>
                          <a:spcPct val="113799"/>
                        </a:lnSpc>
                        <a:spcBef>
                          <a:spcPts val="785"/>
                        </a:spcBef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1100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un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tos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100" spc="3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100" spc="4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4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100" spc="30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100" spc="4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ón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tu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100" spc="-35" dirty="0">
                          <a:latin typeface="Calibri"/>
                          <a:cs typeface="Calibri"/>
                        </a:rPr>
                        <a:t>í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100" spc="3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a 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implementados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3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paradas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metro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DMQ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996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453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  <a:spcBef>
                          <a:spcPts val="965"/>
                        </a:spcBef>
                      </a:pPr>
                      <a:r>
                        <a:rPr sz="1100" spc="15" dirty="0">
                          <a:latin typeface="Calibri"/>
                          <a:cs typeface="Calibri"/>
                        </a:rPr>
                        <a:t>Mantenimiento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9</a:t>
                      </a:r>
                      <a:r>
                        <a:rPr sz="1100" spc="-6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Puntos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Información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turìstica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225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7681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156845">
                        <a:lnSpc>
                          <a:spcPct val="100000"/>
                        </a:lnSpc>
                      </a:pPr>
                      <a:r>
                        <a:rPr sz="1100" b="1" spc="10" dirty="0">
                          <a:latin typeface="Calibri"/>
                          <a:cs typeface="Calibri"/>
                        </a:rPr>
                        <a:t>INNOVACIÓN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95" marR="26670" algn="ctr">
                        <a:lnSpc>
                          <a:spcPts val="1500"/>
                        </a:lnSpc>
                      </a:pPr>
                      <a:r>
                        <a:rPr sz="1100" spc="10" dirty="0">
                          <a:latin typeface="Calibri"/>
                          <a:cs typeface="Calibri"/>
                        </a:rPr>
                        <a:t>Maximizar</a:t>
                      </a:r>
                      <a:r>
                        <a:rPr sz="11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el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desarrollo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 oferta</a:t>
                      </a:r>
                      <a:r>
                        <a:rPr sz="11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turística</a:t>
                      </a:r>
                      <a:r>
                        <a:rPr sz="11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urbana</a:t>
                      </a:r>
                      <a:r>
                        <a:rPr sz="11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rural 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1100" spc="-2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gran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envergadura, dinámica,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innovadora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y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atractiva para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1100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demanda,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para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incremetar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el tiempo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estadía y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el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gasto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turistas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3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el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destino.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185420" marR="127635" indent="-38100">
                        <a:lnSpc>
                          <a:spcPct val="113799"/>
                        </a:lnSpc>
                      </a:pPr>
                      <a:r>
                        <a:rPr sz="1100" spc="20" dirty="0">
                          <a:latin typeface="Calibri"/>
                          <a:cs typeface="Calibri"/>
                        </a:rPr>
                        <a:t>Diseño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implementación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productos </a:t>
                      </a:r>
                      <a:r>
                        <a:rPr sz="1100" spc="-2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turistícas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inteligentes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(urbano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rural)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671830" marR="346075" indent="-324485">
                        <a:lnSpc>
                          <a:spcPct val="113799"/>
                        </a:lnSpc>
                      </a:pPr>
                      <a:r>
                        <a:rPr sz="1100" spc="-15" dirty="0">
                          <a:latin typeface="Calibri"/>
                          <a:cs typeface="Calibri"/>
                        </a:rPr>
                        <a:t>16</a:t>
                      </a:r>
                      <a:r>
                        <a:rPr sz="1100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sitios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turísticas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implemtación</a:t>
                      </a:r>
                      <a:r>
                        <a:rPr sz="1100" spc="2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innovación </a:t>
                      </a:r>
                      <a:r>
                        <a:rPr sz="1100" spc="-2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tecnológica</a:t>
                      </a:r>
                      <a:r>
                        <a:rPr sz="1100" spc="1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(sitios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urbanas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rurales)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890016" y="71"/>
          <a:ext cx="10402568" cy="684898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68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77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063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997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8831"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1050" b="1" dirty="0">
                          <a:latin typeface="Calibri"/>
                          <a:cs typeface="Calibri"/>
                        </a:rPr>
                        <a:t>EJES</a:t>
                      </a:r>
                      <a:endParaRPr sz="105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1050" b="1" spc="5" dirty="0">
                          <a:latin typeface="Calibri"/>
                          <a:cs typeface="Calibri"/>
                        </a:rPr>
                        <a:t>ESTRATÉGICOS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952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0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sz="1050" b="1" spc="5" dirty="0">
                          <a:latin typeface="Calibri"/>
                          <a:cs typeface="Calibri"/>
                        </a:rPr>
                        <a:t>OBJETIVO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920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0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sz="1050" b="1" spc="5" dirty="0">
                          <a:latin typeface="Calibri"/>
                          <a:cs typeface="Calibri"/>
                        </a:rPr>
                        <a:t>ACTIVIDADES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920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sz="1050" b="1" spc="5" dirty="0">
                          <a:latin typeface="Calibri"/>
                          <a:cs typeface="Calibri"/>
                        </a:rPr>
                        <a:t>PRODUCTOS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920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4292"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6129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50" b="1" spc="15" dirty="0">
                          <a:latin typeface="Calibri"/>
                          <a:cs typeface="Calibri"/>
                        </a:rPr>
                        <a:t>Accesibilidad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550" dirty="0">
                        <a:latin typeface="Times New Roman"/>
                        <a:cs typeface="Times New Roman"/>
                      </a:endParaRPr>
                    </a:p>
                    <a:p>
                      <a:pPr marL="41275" marR="54610" indent="12065" algn="ctr">
                        <a:lnSpc>
                          <a:spcPct val="115300"/>
                        </a:lnSpc>
                      </a:pPr>
                      <a:r>
                        <a:rPr sz="1050" spc="15" dirty="0">
                          <a:latin typeface="Calibri"/>
                          <a:cs typeface="Calibri"/>
                        </a:rPr>
                        <a:t>Generar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un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conjunto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 condiciones, 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productos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y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servicios </a:t>
                      </a:r>
                      <a:r>
                        <a:rPr sz="1050" spc="-2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turísticos</a:t>
                      </a:r>
                      <a:r>
                        <a:rPr sz="1050" spc="2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que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permitan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ubicar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Distrito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Metropolitano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1050" spc="-2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Quito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como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destino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accesible 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para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visitantes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locales,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nacionales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extranjeros.</a:t>
                      </a:r>
                      <a:endParaRPr sz="105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557530" marR="64769" indent="-488950">
                        <a:lnSpc>
                          <a:spcPct val="115199"/>
                        </a:lnSpc>
                        <a:spcBef>
                          <a:spcPts val="710"/>
                        </a:spcBef>
                      </a:pPr>
                      <a:r>
                        <a:rPr sz="1050" spc="25" dirty="0">
                          <a:latin typeface="Calibri"/>
                          <a:cs typeface="Calibri"/>
                        </a:rPr>
                        <a:t>Diseño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e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implementación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estrategia </a:t>
                      </a:r>
                      <a:r>
                        <a:rPr sz="1050" spc="-2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accesibilidad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turística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860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050" spc="5" dirty="0">
                          <a:latin typeface="Calibri"/>
                          <a:cs typeface="Calibri"/>
                        </a:rPr>
                        <a:t>Una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estrategia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 accesibilidad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turística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diseñada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306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860" marR="72390">
                        <a:lnSpc>
                          <a:spcPct val="115100"/>
                        </a:lnSpc>
                        <a:spcBef>
                          <a:spcPts val="610"/>
                        </a:spcBef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Un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laboratorio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turismo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accesible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zona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patrimonial </a:t>
                      </a:r>
                      <a:r>
                        <a:rPr sz="1050" spc="-2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Ronda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7747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26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860" marR="205740">
                        <a:lnSpc>
                          <a:spcPct val="115300"/>
                        </a:lnSpc>
                        <a:spcBef>
                          <a:spcPts val="100"/>
                        </a:spcBef>
                      </a:pPr>
                      <a:r>
                        <a:rPr sz="1050" spc="-10" dirty="0">
                          <a:latin typeface="Calibri"/>
                          <a:cs typeface="Calibri"/>
                        </a:rPr>
                        <a:t>100</a:t>
                      </a:r>
                      <a:r>
                        <a:rPr sz="105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sitios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vocación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turística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facilidades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turísticas </a:t>
                      </a:r>
                      <a:r>
                        <a:rPr sz="1050" spc="-2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implementadas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270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565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860" marR="50165">
                        <a:lnSpc>
                          <a:spcPct val="115100"/>
                        </a:lnSpc>
                        <a:spcBef>
                          <a:spcPts val="30"/>
                        </a:spcBef>
                      </a:pPr>
                      <a:r>
                        <a:rPr sz="1050" spc="-4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sz="1050" spc="-6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os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os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li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z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os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le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ón 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accesibilidad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universal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406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860" marR="115570">
                        <a:lnSpc>
                          <a:spcPct val="115199"/>
                        </a:lnSpc>
                        <a:spcBef>
                          <a:spcPts val="100"/>
                        </a:spcBef>
                      </a:pPr>
                      <a:r>
                        <a:rPr sz="1050" spc="15" dirty="0">
                          <a:latin typeface="Calibri"/>
                          <a:cs typeface="Calibri"/>
                        </a:rPr>
                        <a:t>Campañas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sensibilización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comunicación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sitios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con </a:t>
                      </a:r>
                      <a:r>
                        <a:rPr sz="1050" spc="-2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accesibilidad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universal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atractivos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turísticos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270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964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86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050" spc="-10" dirty="0">
                          <a:latin typeface="Calibri"/>
                          <a:cs typeface="Calibri"/>
                        </a:rPr>
                        <a:t>160</a:t>
                      </a:r>
                      <a:r>
                        <a:rPr sz="1050" spc="-6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facilidades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turísticas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mantenimiento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3683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646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860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1050" spc="20" dirty="0">
                          <a:latin typeface="Calibri"/>
                          <a:cs typeface="Calibri"/>
                        </a:rPr>
                        <a:t>Mantenimiento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facilidades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turísticas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0" dirty="0">
                          <a:latin typeface="Calibri"/>
                          <a:cs typeface="Calibri"/>
                        </a:rPr>
                        <a:t>el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DMQ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552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0090">
                <a:tc rowSpan="1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23825">
                        <a:lnSpc>
                          <a:spcPct val="100000"/>
                        </a:lnSpc>
                        <a:spcBef>
                          <a:spcPts val="965"/>
                        </a:spcBef>
                      </a:pPr>
                      <a:r>
                        <a:rPr sz="1050" b="1" spc="15" dirty="0">
                          <a:latin typeface="Calibri"/>
                          <a:cs typeface="Calibri"/>
                        </a:rPr>
                        <a:t>Sostenibilidad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1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50165" marR="52069" algn="ctr">
                        <a:lnSpc>
                          <a:spcPct val="115199"/>
                        </a:lnSpc>
                        <a:spcBef>
                          <a:spcPts val="5"/>
                        </a:spcBef>
                      </a:pPr>
                      <a:r>
                        <a:rPr sz="1050" spc="20" dirty="0">
                          <a:latin typeface="Calibri"/>
                          <a:cs typeface="Calibri"/>
                        </a:rPr>
                        <a:t>Impulsar</a:t>
                      </a:r>
                      <a:r>
                        <a:rPr sz="105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0" dirty="0">
                          <a:latin typeface="Calibri"/>
                          <a:cs typeface="Calibri"/>
                        </a:rPr>
                        <a:t>el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 desarrollo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sostenible</a:t>
                      </a:r>
                      <a:r>
                        <a:rPr sz="1050" spc="2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los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destinos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turísticos </a:t>
                      </a:r>
                      <a:r>
                        <a:rPr sz="1050" spc="-2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buscando </a:t>
                      </a:r>
                      <a:r>
                        <a:rPr sz="1050" spc="30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armonización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económica-medio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ambiental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y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socio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cultural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68580" marR="64769" algn="ctr">
                        <a:lnSpc>
                          <a:spcPct val="115199"/>
                        </a:lnSpc>
                      </a:pPr>
                      <a:r>
                        <a:rPr sz="1050" spc="25" dirty="0">
                          <a:latin typeface="Calibri"/>
                          <a:cs typeface="Calibri"/>
                        </a:rPr>
                        <a:t>Diseño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e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implementación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estrategia </a:t>
                      </a:r>
                      <a:r>
                        <a:rPr sz="1050" spc="-2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gastronómica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del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DMQ,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a </a:t>
                      </a:r>
                      <a:r>
                        <a:rPr sz="1050" spc="30" dirty="0">
                          <a:latin typeface="Calibri"/>
                          <a:cs typeface="Calibri"/>
                        </a:rPr>
                        <a:t>nivel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local,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nacional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e internacional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860" marR="807085">
                        <a:lnSpc>
                          <a:spcPct val="115300"/>
                        </a:lnSpc>
                        <a:spcBef>
                          <a:spcPts val="245"/>
                        </a:spcBef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20</a:t>
                      </a:r>
                      <a:r>
                        <a:rPr sz="105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rutas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turísticas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gastronómicas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levantadas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e </a:t>
                      </a:r>
                      <a:r>
                        <a:rPr sz="1050" spc="-2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implementadas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329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08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860">
                        <a:lnSpc>
                          <a:spcPct val="100000"/>
                        </a:lnSpc>
                        <a:spcBef>
                          <a:spcPts val="580"/>
                        </a:spcBef>
                      </a:pPr>
                      <a:r>
                        <a:rPr sz="1050" spc="20" dirty="0">
                          <a:latin typeface="Calibri"/>
                          <a:cs typeface="Calibri"/>
                        </a:rPr>
                        <a:t>una</a:t>
                      </a:r>
                      <a:r>
                        <a:rPr sz="105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guía</a:t>
                      </a:r>
                      <a:r>
                        <a:rPr sz="105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gastronómica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DMQ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diseñada</a:t>
                      </a:r>
                      <a:r>
                        <a:rPr sz="105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0" dirty="0">
                          <a:latin typeface="Calibri"/>
                          <a:cs typeface="Calibri"/>
                        </a:rPr>
                        <a:t>implementada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7366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441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08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860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1050" spc="-4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sz="1050" spc="-6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tos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óm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952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883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8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133350" marR="64769" indent="-64769">
                        <a:lnSpc>
                          <a:spcPct val="115100"/>
                        </a:lnSpc>
                      </a:pPr>
                      <a:r>
                        <a:rPr sz="1050" spc="25" dirty="0">
                          <a:latin typeface="Calibri"/>
                          <a:cs typeface="Calibri"/>
                        </a:rPr>
                        <a:t>Diseño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e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implementación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estrategia </a:t>
                      </a:r>
                      <a:r>
                        <a:rPr sz="1050" spc="-2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destino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turístico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sostenible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DMQ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860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1050" spc="20" dirty="0">
                          <a:latin typeface="Calibri"/>
                          <a:cs typeface="Calibri"/>
                        </a:rPr>
                        <a:t>una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estrategia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gestión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destino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turístico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DMQ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(</a:t>
                      </a:r>
                      <a:endParaRPr sz="1050">
                        <a:latin typeface="Calibri"/>
                        <a:cs typeface="Calibri"/>
                      </a:endParaRPr>
                    </a:p>
                    <a:p>
                      <a:pPr marL="22860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1050" spc="15" dirty="0">
                          <a:latin typeface="Calibri"/>
                          <a:cs typeface="Calibri"/>
                        </a:rPr>
                        <a:t>urbano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rural)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(para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todos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los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tipos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turismo)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952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1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852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860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050" spc="15" dirty="0">
                          <a:latin typeface="Calibri"/>
                          <a:cs typeface="Calibri"/>
                        </a:rPr>
                        <a:t>Diagnòsticos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turìsticos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desarrollados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DMQ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0160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1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8724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860" marR="628650">
                        <a:lnSpc>
                          <a:spcPts val="1450"/>
                        </a:lnSpc>
                        <a:spcBef>
                          <a:spcPts val="35"/>
                        </a:spcBef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Un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inventario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atractivos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turísticos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actualizado </a:t>
                      </a:r>
                      <a:r>
                        <a:rPr sz="1050" spc="-2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anualmente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1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2406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860" marR="214629">
                        <a:lnSpc>
                          <a:spcPct val="115199"/>
                        </a:lnSpc>
                        <a:spcBef>
                          <a:spcPts val="100"/>
                        </a:spcBef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20</a:t>
                      </a:r>
                      <a:r>
                        <a:rPr sz="105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rutas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turìsticas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diseñadas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georeferenciadas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para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los </a:t>
                      </a:r>
                      <a:r>
                        <a:rPr sz="1050" spc="-2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0" dirty="0">
                          <a:latin typeface="Calibri"/>
                          <a:cs typeface="Calibri"/>
                        </a:rPr>
                        <a:t>diferentes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tipos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turismo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270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1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885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86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16</a:t>
                      </a:r>
                      <a:r>
                        <a:rPr sz="105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Jornadas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Intercambio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 experiencias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turismo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3683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1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9644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860" marR="389890">
                        <a:lnSpc>
                          <a:spcPts val="1450"/>
                        </a:lnSpc>
                        <a:spcBef>
                          <a:spcPts val="35"/>
                        </a:spcBef>
                      </a:pPr>
                      <a:r>
                        <a:rPr sz="1050" spc="2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050" spc="-6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Plan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 activaciones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turísticas-culturales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barrios </a:t>
                      </a:r>
                      <a:r>
                        <a:rPr sz="1050" spc="-2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tradicionales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1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8724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860" marR="322580">
                        <a:lnSpc>
                          <a:spcPts val="1450"/>
                        </a:lnSpc>
                        <a:spcBef>
                          <a:spcPts val="35"/>
                        </a:spcBef>
                      </a:pPr>
                      <a:r>
                        <a:rPr sz="1050" spc="15" dirty="0">
                          <a:latin typeface="Calibri"/>
                          <a:cs typeface="Calibri"/>
                        </a:rPr>
                        <a:t>Estrategia</a:t>
                      </a:r>
                      <a:r>
                        <a:rPr sz="105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turismo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sostenible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para</a:t>
                      </a:r>
                      <a:r>
                        <a:rPr sz="105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parroquias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0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1050" spc="-2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ruralidad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41469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860" marR="715645">
                        <a:lnSpc>
                          <a:spcPct val="115199"/>
                        </a:lnSpc>
                        <a:spcBef>
                          <a:spcPts val="25"/>
                        </a:spcBef>
                      </a:pPr>
                      <a:r>
                        <a:rPr sz="1050" spc="-4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5</a:t>
                      </a:r>
                      <a:r>
                        <a:rPr sz="1050" spc="-6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rr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qu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le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le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3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os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e  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sostenibilidad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0" dirty="0">
                          <a:latin typeface="Calibri"/>
                          <a:cs typeface="Calibri"/>
                        </a:rPr>
                        <a:t>el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 sector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turistico</a:t>
                      </a:r>
                      <a:endParaRPr sz="1050" dirty="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710183" y="2229627"/>
          <a:ext cx="10761343" cy="239074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5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5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27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172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607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18745" marR="110489" indent="314325">
                        <a:lnSpc>
                          <a:spcPct val="113999"/>
                        </a:lnSpc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EJES </a:t>
                      </a:r>
                      <a:r>
                        <a:rPr sz="11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3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100" b="1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100" b="1" spc="-3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100" b="1" spc="-4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100" b="1" spc="-15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100" b="1" spc="-3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100" b="1" spc="-30" dirty="0">
                          <a:latin typeface="Calibri"/>
                          <a:cs typeface="Calibri"/>
                        </a:rPr>
                        <a:t>É</a:t>
                      </a:r>
                      <a:r>
                        <a:rPr sz="1100" b="1" spc="25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1100" b="1" dirty="0">
                          <a:latin typeface="Calibri"/>
                          <a:cs typeface="Calibri"/>
                        </a:rPr>
                        <a:t>IC</a:t>
                      </a:r>
                      <a:r>
                        <a:rPr sz="1100" b="1" spc="-15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100" b="1" dirty="0">
                          <a:latin typeface="Calibri"/>
                          <a:cs typeface="Calibri"/>
                        </a:rPr>
                        <a:t>S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R="1968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OBJETIVO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R="2032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ACTIVIDADES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952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PRODUCTOS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3699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233045">
                        <a:lnSpc>
                          <a:spcPct val="100000"/>
                        </a:lnSpc>
                      </a:pPr>
                      <a:r>
                        <a:rPr sz="1100" b="1" spc="5" dirty="0">
                          <a:latin typeface="Calibri"/>
                          <a:cs typeface="Calibri"/>
                        </a:rPr>
                        <a:t>Tecnología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550">
                        <a:latin typeface="Times New Roman"/>
                        <a:cs typeface="Times New Roman"/>
                      </a:endParaRPr>
                    </a:p>
                    <a:p>
                      <a:pPr marL="757555" marR="62865" indent="-695960">
                        <a:lnSpc>
                          <a:spcPct val="113999"/>
                        </a:lnSpc>
                      </a:pPr>
                      <a:r>
                        <a:rPr sz="1100" spc="20" dirty="0">
                          <a:latin typeface="Calibri"/>
                          <a:cs typeface="Calibri"/>
                        </a:rPr>
                        <a:t>Promover</a:t>
                      </a:r>
                      <a:r>
                        <a:rPr sz="11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los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30" dirty="0">
                          <a:latin typeface="Calibri"/>
                          <a:cs typeface="Calibri"/>
                        </a:rPr>
                        <a:t>niveles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conectividad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integral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 de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1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ciudad </a:t>
                      </a:r>
                      <a:r>
                        <a:rPr sz="1100" spc="-229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relacionados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el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 sector</a:t>
                      </a:r>
                      <a:r>
                        <a:rPr sz="11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turístico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100" spc="20" dirty="0">
                          <a:latin typeface="Calibri"/>
                          <a:cs typeface="Calibri"/>
                        </a:rPr>
                        <a:t>Diseño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e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implementación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sistema</a:t>
                      </a:r>
                      <a:r>
                        <a:rPr sz="11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23495" marR="301625">
                        <a:lnSpc>
                          <a:spcPts val="1510"/>
                        </a:lnSpc>
                        <a:spcBef>
                          <a:spcPts val="10"/>
                        </a:spcBef>
                      </a:pPr>
                      <a:r>
                        <a:rPr sz="1100" spc="15" dirty="0">
                          <a:latin typeface="Calibri"/>
                          <a:cs typeface="Calibri"/>
                        </a:rPr>
                        <a:t>información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turística</a:t>
                      </a:r>
                      <a:r>
                        <a:rPr sz="11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DMQ</a:t>
                      </a:r>
                      <a:r>
                        <a:rPr sz="11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SITUR</a:t>
                      </a:r>
                      <a:r>
                        <a:rPr sz="11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( </a:t>
                      </a:r>
                      <a:r>
                        <a:rPr sz="1100" spc="-229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urbano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rural)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2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95" marR="81280">
                        <a:lnSpc>
                          <a:spcPct val="113999"/>
                        </a:lnSpc>
                        <a:spcBef>
                          <a:spcPts val="635"/>
                        </a:spcBef>
                      </a:pPr>
                      <a:r>
                        <a:rPr sz="1100" spc="-15" dirty="0">
                          <a:latin typeface="Calibri"/>
                          <a:cs typeface="Calibri"/>
                        </a:rPr>
                        <a:t>Un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sistema</a:t>
                      </a:r>
                      <a:r>
                        <a:rPr sz="11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información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turística</a:t>
                      </a:r>
                      <a:r>
                        <a:rPr sz="11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SITUR</a:t>
                      </a:r>
                      <a:r>
                        <a:rPr sz="11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implementado </a:t>
                      </a:r>
                      <a:r>
                        <a:rPr sz="1100" spc="-2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fortalecido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371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100" spc="10" dirty="0">
                          <a:latin typeface="Calibri"/>
                          <a:cs typeface="Calibri"/>
                        </a:rPr>
                        <a:t>Generación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modulos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información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23495" marR="117475">
                        <a:lnSpc>
                          <a:spcPts val="1510"/>
                        </a:lnSpc>
                        <a:spcBef>
                          <a:spcPts val="10"/>
                        </a:spcBef>
                      </a:pPr>
                      <a:r>
                        <a:rPr sz="1100" spc="5" dirty="0">
                          <a:latin typeface="Calibri"/>
                          <a:cs typeface="Calibri"/>
                        </a:rPr>
                        <a:t>turística</a:t>
                      </a:r>
                      <a:r>
                        <a:rPr sz="11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para</a:t>
                      </a:r>
                      <a:r>
                        <a:rPr sz="11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usuarios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internos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externos </a:t>
                      </a:r>
                      <a:r>
                        <a:rPr sz="1100" spc="-229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sistema</a:t>
                      </a:r>
                      <a:r>
                        <a:rPr sz="11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SITUR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2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95" marR="275590">
                        <a:lnSpc>
                          <a:spcPct val="113999"/>
                        </a:lnSpc>
                        <a:spcBef>
                          <a:spcPts val="635"/>
                        </a:spcBef>
                      </a:pPr>
                      <a:r>
                        <a:rPr sz="1100" spc="-10" dirty="0">
                          <a:latin typeface="Calibri"/>
                          <a:cs typeface="Calibri"/>
                        </a:rPr>
                        <a:t>13</a:t>
                      </a:r>
                      <a:r>
                        <a:rPr sz="1100" spc="-7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parroquias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rurales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levantamiento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datos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3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el </a:t>
                      </a:r>
                      <a:r>
                        <a:rPr sz="1100" spc="-2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latin typeface="Calibri"/>
                          <a:cs typeface="Calibri"/>
                        </a:rPr>
                        <a:t>sistema</a:t>
                      </a:r>
                      <a:r>
                        <a:rPr sz="11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SITUR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58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100" spc="5" dirty="0">
                          <a:latin typeface="Calibri"/>
                          <a:cs typeface="Calibri"/>
                        </a:rPr>
                        <a:t>Capacitación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usuarios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sobre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el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 uso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5" dirty="0">
                          <a:latin typeface="Calibri"/>
                          <a:cs typeface="Calibri"/>
                        </a:rPr>
                        <a:t>del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2349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100" spc="5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100" spc="3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100" spc="3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ma</a:t>
                      </a:r>
                      <a:r>
                        <a:rPr sz="11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100" spc="-55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R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2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100" spc="-50" dirty="0">
                          <a:latin typeface="Calibri"/>
                          <a:cs typeface="Calibri"/>
                        </a:rPr>
                        <a:t>5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6</a:t>
                      </a:r>
                      <a:r>
                        <a:rPr sz="1100" spc="-7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1100" spc="3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100" spc="3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100" spc="-35" dirty="0">
                          <a:latin typeface="Calibri"/>
                          <a:cs typeface="Calibri"/>
                        </a:rPr>
                        <a:t>í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100" spc="3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os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r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ra</a:t>
                      </a:r>
                      <a:r>
                        <a:rPr sz="1100" spc="35" dirty="0">
                          <a:latin typeface="Calibri"/>
                          <a:cs typeface="Calibri"/>
                        </a:rPr>
                        <a:t>le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100" spc="3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os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3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3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us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1100" spc="3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l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2349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SITUR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2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2E7D494F-6FAC-2DDB-B4EA-DE67C5ED51AF}"/>
              </a:ext>
            </a:extLst>
          </p:cNvPr>
          <p:cNvSpPr txBox="1">
            <a:spLocks/>
          </p:cNvSpPr>
          <p:nvPr/>
        </p:nvSpPr>
        <p:spPr>
          <a:xfrm>
            <a:off x="446498" y="976076"/>
            <a:ext cx="2155371" cy="5246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b="1" dirty="0">
              <a:solidFill>
                <a:srgbClr val="75BBE9"/>
              </a:solidFill>
              <a:latin typeface="Montserrat" pitchFamily="2" charset="77"/>
              <a:ea typeface="HGSMinchoE" panose="02020900000000000000" pitchFamily="18" charset="-128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928D179-FB84-5FAA-B747-D64A17BA54C0}"/>
              </a:ext>
            </a:extLst>
          </p:cNvPr>
          <p:cNvSpPr txBox="1">
            <a:spLocks/>
          </p:cNvSpPr>
          <p:nvPr/>
        </p:nvSpPr>
        <p:spPr>
          <a:xfrm>
            <a:off x="713954" y="2185193"/>
            <a:ext cx="109885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C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Dirección de MICE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7B0F2B3-17A6-464D-53A4-2A30BC4E49A0}"/>
              </a:ext>
            </a:extLst>
          </p:cNvPr>
          <p:cNvSpPr txBox="1">
            <a:spLocks/>
          </p:cNvSpPr>
          <p:nvPr/>
        </p:nvSpPr>
        <p:spPr>
          <a:xfrm>
            <a:off x="4938779" y="3948511"/>
            <a:ext cx="3222252" cy="493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24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PPTO: $720,198,36</a:t>
            </a:r>
            <a:endParaRPr lang="es-EC" sz="24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3672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F2A68BE5-D14E-DF3D-7B72-9D936E27D1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568806"/>
              </p:ext>
            </p:extLst>
          </p:nvPr>
        </p:nvGraphicFramePr>
        <p:xfrm>
          <a:off x="1306414" y="1043283"/>
          <a:ext cx="9579170" cy="4005212"/>
        </p:xfrm>
        <a:graphic>
          <a:graphicData uri="http://schemas.openxmlformats.org/drawingml/2006/table">
            <a:tbl>
              <a:tblPr/>
              <a:tblGrid>
                <a:gridCol w="1007669">
                  <a:extLst>
                    <a:ext uri="{9D8B030D-6E8A-4147-A177-3AD203B41FA5}">
                      <a16:colId xmlns:a16="http://schemas.microsoft.com/office/drawing/2014/main" val="560804346"/>
                    </a:ext>
                  </a:extLst>
                </a:gridCol>
                <a:gridCol w="1982833">
                  <a:extLst>
                    <a:ext uri="{9D8B030D-6E8A-4147-A177-3AD203B41FA5}">
                      <a16:colId xmlns:a16="http://schemas.microsoft.com/office/drawing/2014/main" val="1014533929"/>
                    </a:ext>
                  </a:extLst>
                </a:gridCol>
                <a:gridCol w="2730458">
                  <a:extLst>
                    <a:ext uri="{9D8B030D-6E8A-4147-A177-3AD203B41FA5}">
                      <a16:colId xmlns:a16="http://schemas.microsoft.com/office/drawing/2014/main" val="3352754146"/>
                    </a:ext>
                  </a:extLst>
                </a:gridCol>
                <a:gridCol w="3858210">
                  <a:extLst>
                    <a:ext uri="{9D8B030D-6E8A-4147-A177-3AD203B41FA5}">
                      <a16:colId xmlns:a16="http://schemas.microsoft.com/office/drawing/2014/main" val="1376636763"/>
                    </a:ext>
                  </a:extLst>
                </a:gridCol>
              </a:tblGrid>
              <a:tr h="450290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EJES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OBJETIVOS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PRODUCTOS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819643"/>
                  </a:ext>
                </a:extLst>
              </a:tr>
              <a:tr h="1777461">
                <a:tc>
                  <a:txBody>
                    <a:bodyPr/>
                    <a:lstStyle/>
                    <a:p>
                      <a:pPr algn="ctr" fontAlgn="t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Innovación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Mejorar la calidad de la oferta de la industria MICE en el DMQ con la aplicación de parámetros de tendencia mundial en la forma de hacer eventos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Diseño e implementación de modelos y  parámetros para la realización de eventos sostenibles para los eventos (relacionados al </a:t>
                      </a:r>
                      <a:r>
                        <a:rPr lang="es-MX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food</a:t>
                      </a: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s-MX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waste</a:t>
                      </a: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reducción en la huella de carbono y eventos con legado)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Levantamiento de la fase preparatoria para la contratación</a:t>
                      </a:r>
                      <a:b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Organización de 4 talleres en conjunto con experto, más de 150 empresarios capacitados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99555"/>
                  </a:ext>
                </a:extLst>
              </a:tr>
              <a:tr h="1777461">
                <a:tc>
                  <a:txBody>
                    <a:bodyPr/>
                    <a:lstStyle/>
                    <a:p>
                      <a:pPr algn="ctr" fontAlgn="t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Innovación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Contar con datos y estadísticas del sector MICE en el DMQ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Diseño e implementación de una  Plataforma informática que permita contar con la información de eventos y calculadora de impacto económico por evento, alimentada por la mesa técnica de promoción.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plataforma de registro de eventos así como calculadora de impacto, que permita contar con información estadística</a:t>
                      </a:r>
                      <a:b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87233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44941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71FF9068-6005-D530-7CB6-4AF047D25C24}"/>
              </a:ext>
            </a:extLst>
          </p:cNvPr>
          <p:cNvGraphicFramePr>
            <a:graphicFrameLocks noGrp="1"/>
          </p:cNvGraphicFramePr>
          <p:nvPr/>
        </p:nvGraphicFramePr>
        <p:xfrm>
          <a:off x="1062133" y="780322"/>
          <a:ext cx="10067731" cy="4844390"/>
        </p:xfrm>
        <a:graphic>
          <a:graphicData uri="http://schemas.openxmlformats.org/drawingml/2006/table">
            <a:tbl>
              <a:tblPr/>
              <a:tblGrid>
                <a:gridCol w="5133997">
                  <a:extLst>
                    <a:ext uri="{9D8B030D-6E8A-4147-A177-3AD203B41FA5}">
                      <a16:colId xmlns:a16="http://schemas.microsoft.com/office/drawing/2014/main" val="1449398363"/>
                    </a:ext>
                  </a:extLst>
                </a:gridCol>
                <a:gridCol w="4933734">
                  <a:extLst>
                    <a:ext uri="{9D8B030D-6E8A-4147-A177-3AD203B41FA5}">
                      <a16:colId xmlns:a16="http://schemas.microsoft.com/office/drawing/2014/main" val="2717365011"/>
                    </a:ext>
                  </a:extLst>
                </a:gridCol>
              </a:tblGrid>
              <a:tr h="379244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3944067"/>
                  </a:ext>
                </a:extLst>
              </a:tr>
              <a:tr h="805744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Convocatoria a la industria de reuniones (generación de leads, informes de eventos)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Formación de un equipo ciudad que realice investigación de leads, estrategias de captación por cada evento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3054646"/>
                  </a:ext>
                </a:extLst>
              </a:tr>
              <a:tr h="578498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Apoyo a eventos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Apoyo a mínimo 10 eventos internacionales que se realicen en el DMQ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1867069"/>
                  </a:ext>
                </a:extLst>
              </a:tr>
              <a:tr h="711084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Afiliaciones a organismos internacionales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Afiliación en 4 organismos internacionales: ICCA, COCAL,UFI, PCMA,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9726741"/>
                  </a:ext>
                </a:extLst>
              </a:tr>
              <a:tr h="379244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Estrategias con aerolíneas para nuevas rutas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Alianzas con aerolíneas para la promoción de Quito, que permita la promoción de la ciudad y genere más de 5 millones de visualizaciones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101045"/>
                  </a:ext>
                </a:extLst>
              </a:tr>
              <a:tr h="379244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Participación en ferias especializadas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Participación en seis eventos internacionales especializados: </a:t>
                      </a:r>
                      <a:r>
                        <a:rPr lang="es-MX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IMEX, </a:t>
                      </a:r>
                      <a:r>
                        <a:rPr lang="es-MX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Fiexpo</a:t>
                      </a:r>
                      <a:r>
                        <a:rPr lang="es-MX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es-MX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Motivation</a:t>
                      </a:r>
                      <a:r>
                        <a:rPr lang="es-MX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s-MX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Luxury</a:t>
                      </a:r>
                      <a:r>
                        <a:rPr lang="es-MX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Summit, ICCA Latinoamérica, Conferencia Regional UFI, IBTM Américas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Más de 1200 citas de negocio generadas con posibles compradores de mercados internacionales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6599443"/>
                  </a:ext>
                </a:extLst>
              </a:tr>
              <a:tr h="379244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Captación de un evento internacional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Captación o desarrollo de un evento internacional especializado en la industria de reuniones para la ciudad de Quito, que genere en la ciudad un gasto superior al millón de dólares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132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18734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71FF9068-6005-D530-7CB6-4AF047D25C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762458"/>
              </p:ext>
            </p:extLst>
          </p:nvPr>
        </p:nvGraphicFramePr>
        <p:xfrm>
          <a:off x="1062133" y="780322"/>
          <a:ext cx="10067731" cy="3404832"/>
        </p:xfrm>
        <a:graphic>
          <a:graphicData uri="http://schemas.openxmlformats.org/drawingml/2006/table">
            <a:tbl>
              <a:tblPr/>
              <a:tblGrid>
                <a:gridCol w="5133997">
                  <a:extLst>
                    <a:ext uri="{9D8B030D-6E8A-4147-A177-3AD203B41FA5}">
                      <a16:colId xmlns:a16="http://schemas.microsoft.com/office/drawing/2014/main" val="1449398363"/>
                    </a:ext>
                  </a:extLst>
                </a:gridCol>
                <a:gridCol w="4933734">
                  <a:extLst>
                    <a:ext uri="{9D8B030D-6E8A-4147-A177-3AD203B41FA5}">
                      <a16:colId xmlns:a16="http://schemas.microsoft.com/office/drawing/2014/main" val="2717365011"/>
                    </a:ext>
                  </a:extLst>
                </a:gridCol>
              </a:tblGrid>
              <a:tr h="379244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3944067"/>
                  </a:ext>
                </a:extLst>
              </a:tr>
              <a:tr h="805744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Certificaciones con organismos internacionales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Certificaciones internacionales a mínimo 20 empresarios turísticos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3054646"/>
                  </a:ext>
                </a:extLst>
              </a:tr>
              <a:tr h="711084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Cooperados con organizaciones internacionales para el fortalecimiento de la industria MICE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Cooperados con organismos internacionales para el fortalecimiento de la industria MICE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9726741"/>
                  </a:ext>
                </a:extLst>
              </a:tr>
              <a:tr h="124921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Programa Embajadores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Fortalecimiento del programa para levantar un mínimo de 100 embajadores de la ciudad de Quito, para aumentar la captación de eventos internacionales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9525694"/>
                  </a:ext>
                </a:extLst>
              </a:tr>
              <a:tr h="124921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Fortalecimiento del segmento de turismo de romance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Fortalecimiento de prestadores de servicios y promoción de Quito para el segmento de turismo de romance, que  involucre a un mínimo de 50 empresas turísticas como hoteles, quintas, </a:t>
                      </a:r>
                      <a:r>
                        <a:rPr lang="es-MX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restuarantes</a:t>
                      </a: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organizadores de eventos, tour operadores.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1010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23428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7982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2450294" y="166999"/>
            <a:ext cx="6718628" cy="479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C" sz="24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Proyección de Ingresos 2024 - 2026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DDD51E01-C81D-7F7B-4AC0-84288273B053}"/>
              </a:ext>
            </a:extLst>
          </p:cNvPr>
          <p:cNvSpPr txBox="1"/>
          <p:nvPr/>
        </p:nvSpPr>
        <p:spPr>
          <a:xfrm>
            <a:off x="751415" y="684803"/>
            <a:ext cx="10565075" cy="667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El presupuesto de ingresos correspondientes a los ejercicios fiscales 2023 – 2026 se presenta así, valores sujetos a cambio: </a:t>
            </a:r>
            <a:endParaRPr lang="es-EC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79FA285-73B0-94CD-4EFA-159205893A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415" y="1310109"/>
            <a:ext cx="10976193" cy="3366994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D571F3D-75EC-70A7-7E21-68A4A08071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7500" y="1386929"/>
            <a:ext cx="7230108" cy="3290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45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713954" y="2185193"/>
            <a:ext cx="109885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C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Dirección de Mercadeo</a:t>
            </a:r>
          </a:p>
        </p:txBody>
      </p:sp>
    </p:spTree>
    <p:extLst>
      <p:ext uri="{BB962C8B-B14F-4D97-AF65-F5344CB8AC3E}">
        <p14:creationId xmlns:p14="http://schemas.microsoft.com/office/powerpoint/2010/main" val="1879617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D21C9F96-18BA-526E-7A04-F4F39DD477F4}"/>
              </a:ext>
            </a:extLst>
          </p:cNvPr>
          <p:cNvGraphicFramePr>
            <a:graphicFrameLocks noGrp="1"/>
          </p:cNvGraphicFramePr>
          <p:nvPr/>
        </p:nvGraphicFramePr>
        <p:xfrm>
          <a:off x="266662" y="230526"/>
          <a:ext cx="7012339" cy="52111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82333">
                  <a:extLst>
                    <a:ext uri="{9D8B030D-6E8A-4147-A177-3AD203B41FA5}">
                      <a16:colId xmlns:a16="http://schemas.microsoft.com/office/drawing/2014/main" val="1022520399"/>
                    </a:ext>
                  </a:extLst>
                </a:gridCol>
                <a:gridCol w="3930006">
                  <a:extLst>
                    <a:ext uri="{9D8B030D-6E8A-4147-A177-3AD203B41FA5}">
                      <a16:colId xmlns:a16="http://schemas.microsoft.com/office/drawing/2014/main" val="1958145950"/>
                    </a:ext>
                  </a:extLst>
                </a:gridCol>
              </a:tblGrid>
              <a:tr h="334544"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>
                          <a:solidFill>
                            <a:schemeClr val="tx1"/>
                          </a:solidFill>
                          <a:latin typeface="Montserrat Light" panose="00000400000000000000" pitchFamily="2" charset="0"/>
                        </a:rPr>
                        <a:t>ACTIVIDAD</a:t>
                      </a:r>
                      <a:endParaRPr lang="es-EC" sz="1200" b="1" dirty="0">
                        <a:solidFill>
                          <a:schemeClr val="tx1"/>
                        </a:solidFill>
                        <a:latin typeface="Montserrat Light" panose="000004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>
                          <a:solidFill>
                            <a:schemeClr val="tx1"/>
                          </a:solidFill>
                          <a:latin typeface="Montserrat Light" panose="00000400000000000000" pitchFamily="2" charset="0"/>
                        </a:rPr>
                        <a:t>META</a:t>
                      </a:r>
                      <a:endParaRPr lang="es-EC" sz="1200" b="1" dirty="0">
                        <a:solidFill>
                          <a:schemeClr val="tx1"/>
                        </a:solidFill>
                        <a:latin typeface="Montserrat Light" panose="000004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2487585"/>
                  </a:ext>
                </a:extLst>
              </a:tr>
              <a:tr h="445954">
                <a:tc>
                  <a:txBody>
                    <a:bodyPr/>
                    <a:lstStyle/>
                    <a:p>
                      <a:r>
                        <a:rPr lang="es-EC" sz="1200" dirty="0">
                          <a:solidFill>
                            <a:schemeClr val="tx1"/>
                          </a:solidFill>
                          <a:effectLst/>
                          <a:latin typeface="Montserrat Light" panose="00000400000000000000" pitchFamily="2" charset="0"/>
                        </a:rPr>
                        <a:t>Implementación de nuevas rutas para GEOCERCAS</a:t>
                      </a:r>
                      <a:endParaRPr lang="es-EC" sz="1200" dirty="0">
                        <a:solidFill>
                          <a:schemeClr val="tx1"/>
                        </a:solidFill>
                        <a:latin typeface="Montserrat Light" panose="000004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/>
                          </a:solidFill>
                          <a:latin typeface="Montserrat Light" panose="00000400000000000000" pitchFamily="2" charset="0"/>
                        </a:rPr>
                        <a:t>Implementación de 3 rutas de manera trimestral</a:t>
                      </a:r>
                      <a:endParaRPr lang="es-EC" sz="1200" dirty="0">
                        <a:solidFill>
                          <a:schemeClr val="tx1"/>
                        </a:solidFill>
                        <a:latin typeface="Montserrat Light" panose="00000400000000000000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5930289"/>
                  </a:ext>
                </a:extLst>
              </a:tr>
              <a:tr h="6211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200" dirty="0">
                          <a:solidFill>
                            <a:schemeClr val="tx1"/>
                          </a:solidFill>
                          <a:latin typeface="Montserrat Light" panose="00000400000000000000" pitchFamily="2" charset="0"/>
                        </a:rPr>
                        <a:t>Actualización permanente sistema de funcionamiento de Geocercas ANDROID Y IOS</a:t>
                      </a:r>
                      <a:endParaRPr lang="es-EC" sz="1200" dirty="0">
                        <a:solidFill>
                          <a:schemeClr val="tx1"/>
                        </a:solidFill>
                        <a:latin typeface="Montserrat Light" panose="000004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kern="1200" dirty="0">
                          <a:solidFill>
                            <a:schemeClr val="tx1"/>
                          </a:solidFill>
                          <a:latin typeface="Montserrat Light" panose="00000400000000000000" pitchFamily="2" charset="0"/>
                        </a:rPr>
                        <a:t>Mantenimiento mensual de las herramientas digitales</a:t>
                      </a:r>
                      <a:endParaRPr lang="es-EC" sz="1200" kern="1200" dirty="0">
                        <a:solidFill>
                          <a:schemeClr val="tx1"/>
                        </a:solidFill>
                        <a:latin typeface="Montserrat Light" panose="00000400000000000000" pitchFamily="2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9624864"/>
                  </a:ext>
                </a:extLst>
              </a:tr>
              <a:tr h="4459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200" kern="1200" dirty="0">
                          <a:solidFill>
                            <a:schemeClr val="tx1"/>
                          </a:solidFill>
                          <a:effectLst/>
                          <a:latin typeface="Montserrat Light" panose="00000400000000000000" pitchFamily="2" charset="0"/>
                        </a:rPr>
                        <a:t>Implementación de herramientas digitales como: social media </a:t>
                      </a:r>
                      <a:r>
                        <a:rPr lang="es-EC" sz="1200" kern="1200" dirty="0" err="1">
                          <a:solidFill>
                            <a:schemeClr val="tx1"/>
                          </a:solidFill>
                          <a:effectLst/>
                          <a:latin typeface="Montserrat Light" panose="00000400000000000000" pitchFamily="2" charset="0"/>
                        </a:rPr>
                        <a:t>listening</a:t>
                      </a:r>
                      <a:r>
                        <a:rPr lang="es-EC" sz="1200" kern="1200" dirty="0">
                          <a:solidFill>
                            <a:schemeClr val="tx1"/>
                          </a:solidFill>
                          <a:effectLst/>
                          <a:latin typeface="Montserrat Light" panose="00000400000000000000" pitchFamily="2" charset="0"/>
                        </a:rPr>
                        <a:t> y herramientas de </a:t>
                      </a:r>
                      <a:r>
                        <a:rPr lang="es-EC" sz="1200" kern="1200" dirty="0" err="1">
                          <a:solidFill>
                            <a:schemeClr val="tx1"/>
                          </a:solidFill>
                          <a:effectLst/>
                          <a:latin typeface="Montserrat Light" panose="00000400000000000000" pitchFamily="2" charset="0"/>
                        </a:rPr>
                        <a:t>google</a:t>
                      </a:r>
                      <a:r>
                        <a:rPr lang="es-EC" sz="1200" kern="1200" dirty="0">
                          <a:solidFill>
                            <a:schemeClr val="tx1"/>
                          </a:solidFill>
                          <a:effectLst/>
                          <a:latin typeface="Montserrat Light" panose="00000400000000000000" pitchFamily="2" charset="0"/>
                        </a:rPr>
                        <a:t> para mejoramiento de web, app y redes sociales.</a:t>
                      </a:r>
                      <a:endParaRPr lang="es-EC" sz="1200" kern="1200" dirty="0">
                        <a:solidFill>
                          <a:schemeClr val="tx1"/>
                        </a:solidFill>
                        <a:effectLst/>
                        <a:latin typeface="Montserrat Light" panose="000004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Mantenimiento mensual de las herramientas digitales</a:t>
                      </a:r>
                      <a:endParaRPr lang="es-EC" sz="11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202680"/>
                  </a:ext>
                </a:extLst>
              </a:tr>
              <a:tr h="6132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200" kern="1200" dirty="0">
                          <a:solidFill>
                            <a:schemeClr val="tx1"/>
                          </a:solidFill>
                          <a:effectLst/>
                          <a:latin typeface="Montserrat Light" panose="00000400000000000000" pitchFamily="2" charset="0"/>
                        </a:rPr>
                        <a:t>Implementación de un </a:t>
                      </a:r>
                      <a:r>
                        <a:rPr lang="es-EC" sz="1200" kern="1200" dirty="0" err="1">
                          <a:solidFill>
                            <a:schemeClr val="tx1"/>
                          </a:solidFill>
                          <a:effectLst/>
                          <a:latin typeface="Montserrat Light" panose="00000400000000000000" pitchFamily="2" charset="0"/>
                        </a:rPr>
                        <a:t>chatbot</a:t>
                      </a:r>
                      <a:r>
                        <a:rPr lang="es-EC" sz="1200" kern="1200" dirty="0">
                          <a:solidFill>
                            <a:schemeClr val="tx1"/>
                          </a:solidFill>
                          <a:effectLst/>
                          <a:latin typeface="Montserrat Light" panose="00000400000000000000" pitchFamily="2" charset="0"/>
                        </a:rPr>
                        <a:t> en web y app</a:t>
                      </a:r>
                      <a:endParaRPr lang="es-EC" sz="1200" dirty="0">
                        <a:solidFill>
                          <a:schemeClr val="tx1"/>
                        </a:solidFill>
                        <a:effectLst/>
                        <a:latin typeface="Montserrat Light" panose="000004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kern="1200" dirty="0">
                          <a:solidFill>
                            <a:schemeClr val="tx1"/>
                          </a:solidFill>
                          <a:latin typeface="Montserrat Light" panose="00000400000000000000" pitchFamily="2" charset="0"/>
                        </a:rPr>
                        <a:t>Implementación de asistencia al viajero a través de la contracción de herramientas digitales y desarrollo de web y app</a:t>
                      </a:r>
                      <a:endParaRPr lang="es-EC" sz="1200" kern="1200" dirty="0">
                        <a:solidFill>
                          <a:schemeClr val="tx1"/>
                        </a:solidFill>
                        <a:latin typeface="Montserrat Light" panose="00000400000000000000" pitchFamily="2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04253862"/>
                  </a:ext>
                </a:extLst>
              </a:tr>
              <a:tr h="4459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200" dirty="0">
                          <a:solidFill>
                            <a:schemeClr val="tx1"/>
                          </a:solidFill>
                          <a:effectLst/>
                          <a:latin typeface="Montserrat Light" panose="00000400000000000000" pitchFamily="2" charset="0"/>
                        </a:rPr>
                        <a:t>.</a:t>
                      </a:r>
                      <a:r>
                        <a:rPr lang="es-EC" sz="1200" kern="1200" dirty="0">
                          <a:solidFill>
                            <a:schemeClr val="tx1"/>
                          </a:solidFill>
                          <a:latin typeface="Montserrat Light" panose="00000400000000000000" pitchFamily="2" charset="0"/>
                        </a:rPr>
                        <a:t> Implementación de Inteligencia Artificial en Web y APP, </a:t>
                      </a:r>
                      <a:r>
                        <a:rPr lang="es-MX" sz="1200" kern="1200" dirty="0">
                          <a:solidFill>
                            <a:schemeClr val="tx1"/>
                          </a:solidFill>
                          <a:latin typeface="Montserrat Light" panose="00000400000000000000" pitchFamily="2" charset="0"/>
                        </a:rPr>
                        <a:t>para identificar el comportamiento, las tendencias y los intereses de una audiencia y de esta manera diseñar campañas efectivas.</a:t>
                      </a:r>
                      <a:endParaRPr lang="es-EC" sz="1200" kern="1200" dirty="0">
                        <a:solidFill>
                          <a:schemeClr val="tx1"/>
                        </a:solidFill>
                        <a:latin typeface="Montserrat Light" panose="000004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kern="1200" dirty="0">
                          <a:solidFill>
                            <a:schemeClr val="dk1"/>
                          </a:solidFill>
                          <a:latin typeface="+mj-lt"/>
                        </a:rPr>
                        <a:t>Implementación de asistencia al viajero a través de la contracción de herramientas digitales y desarrollo de web y app</a:t>
                      </a:r>
                      <a:endParaRPr lang="es-EC" sz="11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2567581"/>
                  </a:ext>
                </a:extLst>
              </a:tr>
              <a:tr h="9715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200" kern="1200" dirty="0">
                          <a:solidFill>
                            <a:schemeClr val="tx1"/>
                          </a:solidFill>
                          <a:latin typeface="Montserrat Light" panose="00000400000000000000" pitchFamily="2" charset="0"/>
                        </a:rPr>
                        <a:t>Campaña de promoción digital a nivel local, nacional e internacional (pauta, programática, Google </a:t>
                      </a:r>
                      <a:r>
                        <a:rPr lang="es-EC" sz="1200" kern="1200" dirty="0" err="1">
                          <a:solidFill>
                            <a:schemeClr val="tx1"/>
                          </a:solidFill>
                          <a:latin typeface="Montserrat Light" panose="00000400000000000000" pitchFamily="2" charset="0"/>
                        </a:rPr>
                        <a:t>Ads</a:t>
                      </a:r>
                      <a:r>
                        <a:rPr lang="es-EC" sz="1200" kern="1200" dirty="0">
                          <a:solidFill>
                            <a:schemeClr val="tx1"/>
                          </a:solidFill>
                          <a:latin typeface="Montserrat Light" panose="00000400000000000000" pitchFamily="2" charset="0"/>
                        </a:rPr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kern="1200" dirty="0">
                          <a:solidFill>
                            <a:schemeClr val="tx1"/>
                          </a:solidFill>
                          <a:latin typeface="Montserrat Light" panose="00000400000000000000" pitchFamily="2" charset="0"/>
                        </a:rPr>
                        <a:t>Diseñar la implementación de 1 campaña digital para el posicionamiento del destino en el año 2024</a:t>
                      </a:r>
                      <a:endParaRPr lang="es-EC" sz="1200" kern="1200" dirty="0">
                        <a:solidFill>
                          <a:schemeClr val="tx1"/>
                        </a:solidFill>
                        <a:latin typeface="Montserrat Light" panose="00000400000000000000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76028359"/>
                  </a:ext>
                </a:extLst>
              </a:tr>
            </a:tbl>
          </a:graphicData>
        </a:graphic>
      </p:graphicFrame>
      <p:sp>
        <p:nvSpPr>
          <p:cNvPr id="3" name="Título 1">
            <a:extLst>
              <a:ext uri="{FF2B5EF4-FFF2-40B4-BE49-F238E27FC236}">
                <a16:creationId xmlns:a16="http://schemas.microsoft.com/office/drawing/2014/main" id="{FA9DD85A-7ABE-05DF-91D6-0F8A925F44F8}"/>
              </a:ext>
            </a:extLst>
          </p:cNvPr>
          <p:cNvSpPr txBox="1">
            <a:spLocks/>
          </p:cNvSpPr>
          <p:nvPr/>
        </p:nvSpPr>
        <p:spPr>
          <a:xfrm>
            <a:off x="7335091" y="353454"/>
            <a:ext cx="4590247" cy="4400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20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Alcance - Promoción Digital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93F9DA6-E6FF-9F37-95BD-A0784A4A2B04}"/>
              </a:ext>
            </a:extLst>
          </p:cNvPr>
          <p:cNvSpPr txBox="1"/>
          <p:nvPr/>
        </p:nvSpPr>
        <p:spPr>
          <a:xfrm>
            <a:off x="7335090" y="1081553"/>
            <a:ext cx="4590247" cy="4360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</a:pPr>
            <a:r>
              <a:rPr lang="es-EC" sz="1400" b="1" dirty="0">
                <a:effectLst/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Nuevas acciones de promoción digital – Quito Destino Turístico inteligente.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C" sz="1400" dirty="0">
                <a:effectLst/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25,000 descargas de la app primer año.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C" sz="1400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Implementación de geocercas en todo el DMQ y su catastro turístico. 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C" sz="1400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Beneficio a los establecimientos Distintivo Q y su oferta turística dentro de las Geocercas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C" sz="1400" dirty="0">
                <a:effectLst/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Reportería permanente de</a:t>
            </a:r>
            <a:r>
              <a:rPr lang="es-EC" sz="1400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 comportamiento del consumidor nacional e internacional mediante Geocercas. 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C" sz="1400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Mejoramiento de la experiencia del consumidor.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C" sz="1400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Realizar un evento dirigido a creadores de contenido.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C" sz="1400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Levantamiento de data 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s-EC" sz="1400" dirty="0">
              <a:effectLst/>
              <a:latin typeface="Montserrat" panose="000005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353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D21C9F96-18BA-526E-7A04-F4F39DD477F4}"/>
              </a:ext>
            </a:extLst>
          </p:cNvPr>
          <p:cNvGraphicFramePr>
            <a:graphicFrameLocks noGrp="1"/>
          </p:cNvGraphicFramePr>
          <p:nvPr/>
        </p:nvGraphicFramePr>
        <p:xfrm>
          <a:off x="473327" y="1263283"/>
          <a:ext cx="6051417" cy="29566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92807">
                  <a:extLst>
                    <a:ext uri="{9D8B030D-6E8A-4147-A177-3AD203B41FA5}">
                      <a16:colId xmlns:a16="http://schemas.microsoft.com/office/drawing/2014/main" val="1022520399"/>
                    </a:ext>
                  </a:extLst>
                </a:gridCol>
                <a:gridCol w="2858610">
                  <a:extLst>
                    <a:ext uri="{9D8B030D-6E8A-4147-A177-3AD203B41FA5}">
                      <a16:colId xmlns:a16="http://schemas.microsoft.com/office/drawing/2014/main" val="1958145950"/>
                    </a:ext>
                  </a:extLst>
                </a:gridCol>
              </a:tblGrid>
              <a:tr h="320115">
                <a:tc>
                  <a:txBody>
                    <a:bodyPr/>
                    <a:lstStyle/>
                    <a:p>
                      <a:pPr algn="ctr"/>
                      <a:r>
                        <a:rPr lang="es-MX" sz="1100" b="1" dirty="0">
                          <a:latin typeface="Montserrat Light" panose="00000400000000000000" pitchFamily="2" charset="0"/>
                        </a:rPr>
                        <a:t>ACTIVIDAD</a:t>
                      </a:r>
                      <a:endParaRPr lang="es-EC" sz="1100" b="1" dirty="0">
                        <a:latin typeface="Montserrat Light" panose="000004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100" b="1" dirty="0">
                          <a:latin typeface="Montserrat Light" panose="00000400000000000000" pitchFamily="2" charset="0"/>
                        </a:rPr>
                        <a:t>META</a:t>
                      </a:r>
                      <a:endParaRPr lang="es-EC" sz="1100" b="1" dirty="0">
                        <a:latin typeface="Montserrat Light" panose="000004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2487585"/>
                  </a:ext>
                </a:extLst>
              </a:tr>
              <a:tr h="3450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>
                          <a:latin typeface="Montserrat Light" panose="00000400000000000000" pitchFamily="2" charset="0"/>
                        </a:rPr>
                        <a:t>Implementación de reportería (data)  y CRM para Geocercas en App y Web</a:t>
                      </a:r>
                      <a:endParaRPr lang="es-EC" sz="1100" dirty="0">
                        <a:latin typeface="Montserrat Light" panose="000004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kern="1200" dirty="0">
                          <a:solidFill>
                            <a:schemeClr val="dk1"/>
                          </a:solidFill>
                          <a:latin typeface="Montserrat Light" panose="00000400000000000000" pitchFamily="2" charset="0"/>
                          <a:ea typeface="+mn-ea"/>
                          <a:cs typeface="+mn-cs"/>
                        </a:rPr>
                        <a:t>Reportería mensual</a:t>
                      </a:r>
                      <a:endParaRPr lang="es-EC" sz="1100" kern="1200" dirty="0">
                        <a:solidFill>
                          <a:schemeClr val="dk1"/>
                        </a:solidFill>
                        <a:latin typeface="Montserrat Light" panose="00000400000000000000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2918423"/>
                  </a:ext>
                </a:extLst>
              </a:tr>
              <a:tr h="3450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>
                          <a:latin typeface="Montserrat Light" panose="00000400000000000000" pitchFamily="2" charset="0"/>
                        </a:rPr>
                        <a:t>Acciones digitales con creadores de contenido internacionales y nacionales</a:t>
                      </a:r>
                      <a:endParaRPr lang="es-EC" sz="1100" dirty="0">
                        <a:latin typeface="Montserrat Light" panose="000004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100" dirty="0">
                          <a:latin typeface="Montserrat Light" panose="00000400000000000000" pitchFamily="2" charset="0"/>
                        </a:rPr>
                        <a:t>Realizar acciones de promoción con al menos 1 creador de contenido de manera trimestral</a:t>
                      </a:r>
                      <a:endParaRPr lang="es-EC" sz="1100" dirty="0">
                        <a:latin typeface="Montserrat Light" panose="000004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565361"/>
                  </a:ext>
                </a:extLst>
              </a:tr>
              <a:tr h="3450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>
                          <a:latin typeface="Montserrat Light" panose="00000400000000000000" pitchFamily="2" charset="0"/>
                        </a:rPr>
                        <a:t>Manejo de redes sociales (Facebook – Instagram –</a:t>
                      </a:r>
                      <a:r>
                        <a:rPr lang="es-EC" sz="1100" dirty="0" err="1">
                          <a:latin typeface="Montserrat Light" panose="00000400000000000000" pitchFamily="2" charset="0"/>
                        </a:rPr>
                        <a:t>Tik</a:t>
                      </a:r>
                      <a:r>
                        <a:rPr lang="es-EC" sz="1100" dirty="0">
                          <a:latin typeface="Montserrat Light" panose="00000400000000000000" pitchFamily="2" charset="0"/>
                        </a:rPr>
                        <a:t> </a:t>
                      </a:r>
                      <a:r>
                        <a:rPr lang="es-EC" sz="1100" dirty="0" err="1">
                          <a:latin typeface="Montserrat Light" panose="00000400000000000000" pitchFamily="2" charset="0"/>
                        </a:rPr>
                        <a:t>Tok</a:t>
                      </a:r>
                      <a:r>
                        <a:rPr lang="es-EC" sz="1100" dirty="0">
                          <a:latin typeface="Montserrat Light" panose="00000400000000000000" pitchFamily="2" charset="0"/>
                        </a:rPr>
                        <a:t>)</a:t>
                      </a:r>
                      <a:endParaRPr lang="es-EC" sz="1100" dirty="0">
                        <a:latin typeface="Montserrat Light" panose="000004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kern="1200" dirty="0">
                          <a:solidFill>
                            <a:schemeClr val="dk1"/>
                          </a:solidFill>
                          <a:latin typeface="Montserrat Light" panose="00000400000000000000" pitchFamily="2" charset="0"/>
                          <a:ea typeface="+mn-ea"/>
                          <a:cs typeface="+mn-cs"/>
                        </a:rPr>
                        <a:t>Posicionamiento de las redes sociales </a:t>
                      </a:r>
                      <a:r>
                        <a:rPr lang="es-MX" sz="1100" kern="1200" dirty="0" err="1">
                          <a:solidFill>
                            <a:schemeClr val="dk1"/>
                          </a:solidFill>
                          <a:latin typeface="Montserrat Light" panose="00000400000000000000" pitchFamily="2" charset="0"/>
                          <a:ea typeface="+mn-ea"/>
                          <a:cs typeface="+mn-cs"/>
                        </a:rPr>
                        <a:t>Visit</a:t>
                      </a:r>
                      <a:r>
                        <a:rPr lang="es-MX" sz="1100" kern="1200" dirty="0">
                          <a:solidFill>
                            <a:schemeClr val="dk1"/>
                          </a:solidFill>
                          <a:latin typeface="Montserrat Light" panose="00000400000000000000" pitchFamily="2" charset="0"/>
                          <a:ea typeface="+mn-ea"/>
                          <a:cs typeface="+mn-cs"/>
                        </a:rPr>
                        <a:t> Quito</a:t>
                      </a:r>
                      <a:endParaRPr lang="es-EC" sz="1100" kern="1200" dirty="0">
                        <a:solidFill>
                          <a:schemeClr val="dk1"/>
                        </a:solidFill>
                        <a:latin typeface="Montserrat Light" panose="00000400000000000000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9302749"/>
                  </a:ext>
                </a:extLst>
              </a:tr>
              <a:tr h="3450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>
                          <a:latin typeface="Montserrat Light" panose="00000400000000000000" pitchFamily="2" charset="0"/>
                        </a:rPr>
                        <a:t>Creación de contenidos y campañas digitales en inglés y español</a:t>
                      </a:r>
                      <a:endParaRPr lang="es-EC" sz="1100" dirty="0">
                        <a:latin typeface="Montserrat Light" panose="000004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100" dirty="0">
                          <a:latin typeface="Montserrat Light" panose="00000400000000000000" pitchFamily="2" charset="0"/>
                        </a:rPr>
                        <a:t>Levantamiento de contenido mensual para promoción del destino</a:t>
                      </a:r>
                      <a:endParaRPr lang="es-EC" sz="1100" dirty="0">
                        <a:latin typeface="Montserrat Light" panose="000004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6477115"/>
                  </a:ext>
                </a:extLst>
              </a:tr>
              <a:tr h="3450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>
                          <a:latin typeface="Montserrat Light" panose="00000400000000000000" pitchFamily="2" charset="0"/>
                        </a:rPr>
                        <a:t>Mejoramiento de prácticas ambientales para reducción de huella de carbono.</a:t>
                      </a:r>
                      <a:endParaRPr lang="es-EC" sz="1100" dirty="0">
                        <a:latin typeface="Montserrat Light" panose="000004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100" dirty="0">
                          <a:latin typeface="Montserrat Light" panose="00000400000000000000" pitchFamily="2" charset="0"/>
                        </a:rPr>
                        <a:t>Diseño de un plan para el mejoramiento del uso de las herramientas digitales y su huella de carbono </a:t>
                      </a:r>
                      <a:endParaRPr lang="es-EC" sz="1100" dirty="0">
                        <a:latin typeface="Montserrat Light" panose="000004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4281370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41D4C9EF-E143-2B10-1A73-DDABC06F82D9}"/>
              </a:ext>
            </a:extLst>
          </p:cNvPr>
          <p:cNvSpPr txBox="1"/>
          <p:nvPr/>
        </p:nvSpPr>
        <p:spPr>
          <a:xfrm>
            <a:off x="431597" y="4648617"/>
            <a:ext cx="6134876" cy="668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EC" b="1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PRESUPUESTO ANUAL PROMOCIÓN DIGITAL: $200.000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67123F7-D317-A3A3-9CB7-8C0F603F8164}"/>
              </a:ext>
            </a:extLst>
          </p:cNvPr>
          <p:cNvSpPr txBox="1"/>
          <p:nvPr/>
        </p:nvSpPr>
        <p:spPr>
          <a:xfrm>
            <a:off x="6995604" y="271699"/>
            <a:ext cx="4590247" cy="3395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</a:pPr>
            <a:r>
              <a:rPr lang="es-EC" sz="1400" b="1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Acciones que se mantienen</a:t>
            </a:r>
            <a:r>
              <a:rPr lang="es-EC" sz="1400" b="1" dirty="0">
                <a:effectLst/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en promoción digital.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C" sz="1400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Alcance de las campañas digitales a nivel local, nacional e internacional. 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C" sz="1400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Campañas con </a:t>
            </a:r>
            <a:r>
              <a:rPr lang="es-EC" sz="1400" dirty="0" err="1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influencers</a:t>
            </a:r>
            <a:r>
              <a:rPr lang="es-EC" sz="1400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para promoción del destino.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C" sz="1400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Creación de contenido para redes sociales en inglés y español.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C" sz="1400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Pauta en redes sociales y medios digitales.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C" sz="1400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Contratación herramientas digitales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s-EC" sz="1400" dirty="0">
              <a:latin typeface="Montserrat" panose="000005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endParaRPr lang="es-EC" sz="1400" dirty="0">
              <a:latin typeface="Montserrat" panose="000005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16B2291-7EA9-D3D7-1F7A-2C23337D6B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2551" y="3162595"/>
            <a:ext cx="2970683" cy="255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207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3482F738-A077-59C9-C83C-F88ECB4ACC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301027"/>
              </p:ext>
            </p:extLst>
          </p:nvPr>
        </p:nvGraphicFramePr>
        <p:xfrm>
          <a:off x="284391" y="324751"/>
          <a:ext cx="6817746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48128">
                  <a:extLst>
                    <a:ext uri="{9D8B030D-6E8A-4147-A177-3AD203B41FA5}">
                      <a16:colId xmlns:a16="http://schemas.microsoft.com/office/drawing/2014/main" val="1203836612"/>
                    </a:ext>
                  </a:extLst>
                </a:gridCol>
                <a:gridCol w="4969618">
                  <a:extLst>
                    <a:ext uri="{9D8B030D-6E8A-4147-A177-3AD203B41FA5}">
                      <a16:colId xmlns:a16="http://schemas.microsoft.com/office/drawing/2014/main" val="29519575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latin typeface="Montserrat Light" panose="00000400000000000000" pitchFamily="2" charset="0"/>
                        </a:rPr>
                        <a:t>ACTIVIDAD</a:t>
                      </a:r>
                      <a:endParaRPr lang="es-EC" sz="1400" b="1" dirty="0">
                        <a:latin typeface="Montserrat Light" panose="000004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latin typeface="Montserrat Light" panose="00000400000000000000" pitchFamily="2" charset="0"/>
                        </a:rPr>
                        <a:t>META</a:t>
                      </a:r>
                      <a:endParaRPr lang="es-EC" sz="1400" b="1" dirty="0">
                        <a:latin typeface="Montserrat Light" panose="000004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8922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dirty="0">
                          <a:latin typeface="Montserrat Light" panose="00000400000000000000" pitchFamily="2" charset="0"/>
                        </a:rPr>
                        <a:t>F</a:t>
                      </a:r>
                      <a:r>
                        <a:rPr lang="es-EC" sz="1100" dirty="0">
                          <a:latin typeface="Montserrat Light" panose="00000400000000000000" pitchFamily="2" charset="0"/>
                        </a:rPr>
                        <a:t>am y </a:t>
                      </a:r>
                      <a:r>
                        <a:rPr lang="es-EC" sz="1100" dirty="0" err="1">
                          <a:latin typeface="Montserrat Light" panose="00000400000000000000" pitchFamily="2" charset="0"/>
                        </a:rPr>
                        <a:t>Press</a:t>
                      </a:r>
                      <a:r>
                        <a:rPr lang="es-EC" sz="1100" dirty="0">
                          <a:latin typeface="Montserrat Light" panose="00000400000000000000" pitchFamily="2" charset="0"/>
                        </a:rPr>
                        <a:t> </a:t>
                      </a:r>
                      <a:r>
                        <a:rPr lang="es-EC" sz="1100" dirty="0" err="1">
                          <a:latin typeface="Montserrat Light" panose="00000400000000000000" pitchFamily="2" charset="0"/>
                        </a:rPr>
                        <a:t>Trips</a:t>
                      </a:r>
                      <a:endParaRPr lang="es-EC" sz="1100" dirty="0">
                        <a:latin typeface="Montserrat Light" panose="000004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100" dirty="0">
                          <a:latin typeface="Montserrat Light" panose="00000400000000000000" pitchFamily="2" charset="0"/>
                        </a:rPr>
                        <a:t>30 viajes de prensa – 30 viajes de familiarización </a:t>
                      </a:r>
                      <a:endParaRPr lang="es-EC" sz="1100" dirty="0">
                        <a:latin typeface="Montserrat Light" panose="000004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9952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>
                          <a:latin typeface="Montserrat Light" panose="00000400000000000000" pitchFamily="2" charset="0"/>
                        </a:rPr>
                        <a:t>Capacitaciones de destino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dirty="0">
                          <a:latin typeface="Montserrat Light" panose="00000400000000000000" pitchFamily="2" charset="0"/>
                        </a:rPr>
                        <a:t>4 capacitaciones digitales del destino</a:t>
                      </a:r>
                      <a:endParaRPr lang="es-EC" sz="1100" dirty="0">
                        <a:latin typeface="Montserrat Light" panose="000004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9706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>
                          <a:latin typeface="Montserrat Light" panose="00000400000000000000" pitchFamily="2" charset="0"/>
                        </a:rPr>
                        <a:t>Workshops con TTOO internacionales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dirty="0">
                          <a:latin typeface="Montserrat Light" panose="00000400000000000000" pitchFamily="2" charset="0"/>
                        </a:rPr>
                        <a:t>2 Workshops con TTOO Nacionales e Internacionales</a:t>
                      </a:r>
                      <a:endParaRPr lang="es-EC" sz="1100" dirty="0">
                        <a:latin typeface="Montserrat Light" panose="000004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960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>
                          <a:latin typeface="Montserrat Light" panose="00000400000000000000" pitchFamily="2" charset="0"/>
                        </a:rPr>
                        <a:t>Participación en eventos nacionales y locales turísticos.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dirty="0">
                          <a:latin typeface="Montserrat Light" panose="00000400000000000000" pitchFamily="2" charset="0"/>
                        </a:rPr>
                        <a:t>Participación en ferias o eventos turísticos nacionales </a:t>
                      </a:r>
                      <a:endParaRPr lang="es-EC" sz="1100" dirty="0">
                        <a:latin typeface="Montserrat Light" panose="000004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57018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>
                          <a:latin typeface="Montserrat Light" panose="00000400000000000000" pitchFamily="2" charset="0"/>
                        </a:rPr>
                        <a:t>Caravanas turísticas.</a:t>
                      </a:r>
                    </a:p>
                    <a:p>
                      <a:endParaRPr lang="es-EC" sz="1100" dirty="0">
                        <a:latin typeface="Montserrat Light" panose="000004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dirty="0">
                          <a:latin typeface="Montserrat Light" panose="00000400000000000000" pitchFamily="2" charset="0"/>
                        </a:rPr>
                        <a:t>3 Caravanas turísticas Costa y sierra</a:t>
                      </a:r>
                      <a:endParaRPr lang="es-EC" sz="1100" dirty="0">
                        <a:latin typeface="Montserrat Light" panose="000004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4429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>
                          <a:latin typeface="Montserrat Light" panose="00000400000000000000" pitchFamily="2" charset="0"/>
                        </a:rPr>
                        <a:t>BTL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dirty="0">
                          <a:latin typeface="Montserrat Light" panose="00000400000000000000" pitchFamily="2" charset="0"/>
                        </a:rPr>
                        <a:t>10 activaciones BTL a nivel local</a:t>
                      </a:r>
                      <a:endParaRPr lang="es-EC" sz="1100" dirty="0">
                        <a:latin typeface="Montserrat Light" panose="000004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2752329"/>
                  </a:ext>
                </a:extLst>
              </a:tr>
              <a:tr h="2089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>
                          <a:latin typeface="Montserrat Light" panose="00000400000000000000" pitchFamily="2" charset="0"/>
                        </a:rPr>
                        <a:t>Plan de medios en medios tradicionales.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dirty="0">
                          <a:latin typeface="Montserrat Light" panose="00000400000000000000" pitchFamily="2" charset="0"/>
                        </a:rPr>
                        <a:t>1 Plan de medios dirigido al mercado nacional e internacional</a:t>
                      </a:r>
                      <a:endParaRPr lang="es-EC" sz="1100" dirty="0">
                        <a:latin typeface="Montserrat Light" panose="000004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99949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>
                          <a:latin typeface="Montserrat Light" panose="00000400000000000000" pitchFamily="2" charset="0"/>
                        </a:rPr>
                        <a:t>Elaboración de material promocional.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100" dirty="0">
                          <a:latin typeface="Montserrat Light" panose="00000400000000000000" pitchFamily="2" charset="0"/>
                        </a:rPr>
                        <a:t>Elaboración de material para cliente final e industria turística especializada</a:t>
                      </a:r>
                      <a:endParaRPr lang="es-EC" sz="1100" dirty="0">
                        <a:latin typeface="Montserrat Light" panose="000004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1490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>
                          <a:latin typeface="Montserrat Light" panose="00000400000000000000" pitchFamily="2" charset="0"/>
                        </a:rPr>
                        <a:t>Presentaciones del destino en mercados priorizados.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100" dirty="0">
                          <a:latin typeface="Montserrat Light" panose="00000400000000000000" pitchFamily="2" charset="0"/>
                        </a:rPr>
                        <a:t>3 </a:t>
                      </a:r>
                      <a:r>
                        <a:rPr lang="es-MX" sz="1100" dirty="0" err="1">
                          <a:latin typeface="Montserrat Light" panose="00000400000000000000" pitchFamily="2" charset="0"/>
                        </a:rPr>
                        <a:t>Roadshows</a:t>
                      </a:r>
                      <a:r>
                        <a:rPr lang="es-MX" sz="1100" dirty="0">
                          <a:latin typeface="Montserrat Light" panose="00000400000000000000" pitchFamily="2" charset="0"/>
                        </a:rPr>
                        <a:t> - 5 presentaciones del destino en mercados internacionales – USA, LATAM y EUROPA</a:t>
                      </a:r>
                      <a:endParaRPr lang="es-EC" sz="1100" dirty="0">
                        <a:latin typeface="Montserrat Light" panose="000004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34659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>
                          <a:latin typeface="Montserrat Light" panose="00000400000000000000" pitchFamily="2" charset="0"/>
                        </a:rPr>
                        <a:t>Participación en ferias y eventos internacionales.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100" dirty="0">
                          <a:latin typeface="Montserrat Light" panose="00000400000000000000" pitchFamily="2" charset="0"/>
                        </a:rPr>
                        <a:t>Inscripción en 10 ferias internacionales. (FITUR, ANATO, ITB, WTM BRASIL, LATA, BIRD FAIR, TOP RESA, WTM LONDRES, NATGEO FOOD FESTIVAL, USTOA) </a:t>
                      </a:r>
                      <a:endParaRPr lang="es-EC" sz="1100" dirty="0">
                        <a:latin typeface="Montserrat Light" panose="000004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5031635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696EBD24-9313-2A7D-7D4C-A5FE66E31110}"/>
              </a:ext>
            </a:extLst>
          </p:cNvPr>
          <p:cNvSpPr txBox="1"/>
          <p:nvPr/>
        </p:nvSpPr>
        <p:spPr>
          <a:xfrm>
            <a:off x="5069151" y="5751048"/>
            <a:ext cx="4257343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C" b="1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PRESUPUESTO:$ 1’992.000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BA6EB2D-C1EA-9FE0-8C08-731B13D2301F}"/>
              </a:ext>
            </a:extLst>
          </p:cNvPr>
          <p:cNvSpPr txBox="1"/>
          <p:nvPr/>
        </p:nvSpPr>
        <p:spPr>
          <a:xfrm>
            <a:off x="7563776" y="475672"/>
            <a:ext cx="434383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</a:pPr>
            <a:r>
              <a:rPr lang="es-EC" sz="1400" b="1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Acciones de promoción tradicional en el mercado nacional e internacional</a:t>
            </a:r>
            <a:endParaRPr lang="es-EC" sz="1400" dirty="0">
              <a:latin typeface="Montserrat" panose="000005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C" sz="1400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Alcance mercados priorizados internacionales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C" sz="1400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Promoción del destino conjuntamente con TTOO en los diferentes mercados internacionales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C" sz="1400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Trabajo conjunto con la industria turística local para su participación en ferias y eventos nacionales e internacionales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C" sz="1400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Promoción del destino a nivel nacional conjuntamente con la industria turística en varias ciudades como Guayaquil, Cuenca, Loja, Manta, Riobamba, Latacunga, Ibarra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C" sz="1400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Campañas cooperadas de promoción.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C" sz="1400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Superar Media </a:t>
            </a:r>
            <a:r>
              <a:rPr lang="es-EC" sz="1400" dirty="0" err="1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Value</a:t>
            </a:r>
            <a:r>
              <a:rPr lang="es-EC" sz="1400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2’000,000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C" sz="1400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Realización de boletines de prensa 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C" sz="1400" dirty="0"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Presupuesto participación en ferias internacionales: $150,000</a:t>
            </a:r>
          </a:p>
          <a:p>
            <a:pPr algn="just">
              <a:spcAft>
                <a:spcPts val="800"/>
              </a:spcAft>
            </a:pPr>
            <a:endParaRPr lang="es-EC" sz="1400" dirty="0">
              <a:latin typeface="Montserrat" panose="000005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329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B0C71058-2F3B-58A2-0BFD-624D268CD63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A840E75E-6C1C-9868-ECE9-6580EA2B6D8E}"/>
              </a:ext>
            </a:extLst>
          </p:cNvPr>
          <p:cNvSpPr txBox="1">
            <a:spLocks/>
          </p:cNvSpPr>
          <p:nvPr/>
        </p:nvSpPr>
        <p:spPr>
          <a:xfrm>
            <a:off x="3615416" y="1481543"/>
            <a:ext cx="49611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C" dirty="0">
                <a:solidFill>
                  <a:schemeClr val="accent1">
                    <a:lumMod val="75000"/>
                  </a:schemeClr>
                </a:solidFill>
                <a:latin typeface="Montserrat ExtraBold" pitchFamily="2" charset="77"/>
                <a:ea typeface="HGSMinchoE" panose="02020900000000000000" pitchFamily="18" charset="-128"/>
              </a:rPr>
              <a:t>Proyectos y actividades 2024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085E993A-554C-E84B-0C97-C2C71FED6354}"/>
              </a:ext>
            </a:extLst>
          </p:cNvPr>
          <p:cNvSpPr txBox="1">
            <a:spLocks/>
          </p:cNvSpPr>
          <p:nvPr/>
        </p:nvSpPr>
        <p:spPr>
          <a:xfrm>
            <a:off x="2166425" y="656724"/>
            <a:ext cx="7554350" cy="6627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C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Dirección de Calidad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0A540C3-4F0E-2F5B-94C2-60887A488758}"/>
              </a:ext>
            </a:extLst>
          </p:cNvPr>
          <p:cNvSpPr txBox="1">
            <a:spLocks/>
          </p:cNvSpPr>
          <p:nvPr/>
        </p:nvSpPr>
        <p:spPr>
          <a:xfrm>
            <a:off x="1331089" y="3064352"/>
            <a:ext cx="922502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s-ES" sz="1600" dirty="0">
                <a:solidFill>
                  <a:schemeClr val="accent1">
                    <a:lumMod val="75000"/>
                  </a:schemeClr>
                </a:solidFill>
                <a:latin typeface="Montserrat ExtraBold" pitchFamily="2" charset="77"/>
                <a:ea typeface="HGSMinchoE" panose="02020900000000000000" pitchFamily="18" charset="-128"/>
              </a:rPr>
              <a:t>Regular y fomentar servicios de calidad turística a través de los programas de regulación; capacitación; y, calidad turística, generando un entorno óptimo para los visitantes locales, nacionales y extranjeros, de manera que el Distrito Metropolitano de Quito sea un destino turístico competitivo.</a:t>
            </a:r>
            <a:endParaRPr lang="es-EC" sz="1600" dirty="0">
              <a:solidFill>
                <a:schemeClr val="accent1">
                  <a:lumMod val="75000"/>
                </a:schemeClr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B7354D6-E0EA-2B74-B695-2A0B771DA5B7}"/>
              </a:ext>
            </a:extLst>
          </p:cNvPr>
          <p:cNvSpPr txBox="1"/>
          <p:nvPr/>
        </p:nvSpPr>
        <p:spPr>
          <a:xfrm>
            <a:off x="3054231" y="4551952"/>
            <a:ext cx="73793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anose="00000500000000000000" pitchFamily="2" charset="0"/>
                <a:ea typeface="HGSMinchoE" panose="02020900000000000000" pitchFamily="18" charset="-128"/>
              </a:rPr>
              <a:t>Presupuesto Calidad</a:t>
            </a:r>
            <a:r>
              <a:rPr lang="es-EC" sz="2400" b="1" dirty="0">
                <a:solidFill>
                  <a:schemeClr val="accent1">
                    <a:lumMod val="75000"/>
                  </a:schemeClr>
                </a:solidFill>
                <a:latin typeface="Montserrat" panose="00000500000000000000" pitchFamily="2" charset="0"/>
                <a:ea typeface="HGSMinchoE" panose="02020900000000000000" pitchFamily="18" charset="-128"/>
              </a:rPr>
              <a:t>: $ 469,482.47 </a:t>
            </a:r>
            <a:endParaRPr lang="es-EC" sz="2400" b="1" dirty="0">
              <a:solidFill>
                <a:schemeClr val="accent1">
                  <a:lumMod val="75000"/>
                </a:schemeClr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447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0E0C3FD8-59CF-3CD8-94A8-88E6DDFD69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757731"/>
              </p:ext>
            </p:extLst>
          </p:nvPr>
        </p:nvGraphicFramePr>
        <p:xfrm>
          <a:off x="255133" y="309653"/>
          <a:ext cx="11681734" cy="5444339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183195">
                  <a:extLst>
                    <a:ext uri="{9D8B030D-6E8A-4147-A177-3AD203B41FA5}">
                      <a16:colId xmlns:a16="http://schemas.microsoft.com/office/drawing/2014/main" val="1987248616"/>
                    </a:ext>
                  </a:extLst>
                </a:gridCol>
                <a:gridCol w="4448608">
                  <a:extLst>
                    <a:ext uri="{9D8B030D-6E8A-4147-A177-3AD203B41FA5}">
                      <a16:colId xmlns:a16="http://schemas.microsoft.com/office/drawing/2014/main" val="1136607300"/>
                    </a:ext>
                  </a:extLst>
                </a:gridCol>
                <a:gridCol w="4906931">
                  <a:extLst>
                    <a:ext uri="{9D8B030D-6E8A-4147-A177-3AD203B41FA5}">
                      <a16:colId xmlns:a16="http://schemas.microsoft.com/office/drawing/2014/main" val="1773490705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1441204435"/>
                    </a:ext>
                  </a:extLst>
                </a:gridCol>
              </a:tblGrid>
              <a:tr h="170174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b="1" u="none" strike="noStrike" dirty="0">
                          <a:effectLst/>
                        </a:rPr>
                        <a:t>ACTIVIDAD</a:t>
                      </a:r>
                      <a:endParaRPr lang="es-EC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PRODUCTO</a:t>
                      </a:r>
                      <a:endParaRPr lang="es-EC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META</a:t>
                      </a:r>
                      <a:endParaRPr lang="es-EC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b="1" u="none" strike="noStrike" dirty="0">
                          <a:effectLst/>
                        </a:rPr>
                        <a:t>PRESUPUESTO 2024</a:t>
                      </a:r>
                      <a:endParaRPr lang="es-EC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71851218"/>
                  </a:ext>
                </a:extLst>
              </a:tr>
              <a:tr h="557009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s-EC" sz="14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Capacitación</a:t>
                      </a:r>
                      <a:endParaRPr lang="es-EC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Eventos de capacitación contratados para el sector turístico del Distrito Metropolitano de Quito.</a:t>
                      </a:r>
                      <a:endParaRPr lang="es-EC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u="none" strike="noStrike" dirty="0">
                          <a:effectLst/>
                        </a:rPr>
                        <a:t>Eventos de capacitación contratados para el sector turístico del Distrito Metropolitano de Quito</a:t>
                      </a:r>
                    </a:p>
                    <a:p>
                      <a:pPr algn="ctr" fontAlgn="ctr"/>
                      <a:r>
                        <a:rPr lang="es-EC" sz="1400" u="none" strike="noStrike" dirty="0">
                          <a:effectLst/>
                        </a:rPr>
                        <a:t>CERTIFICACION PRESUPUESTARIA FUTURA</a:t>
                      </a:r>
                    </a:p>
                    <a:p>
                      <a:pPr algn="ctr" fontAlgn="ctr"/>
                      <a:r>
                        <a:rPr lang="es-EC" sz="1400" u="none" strike="noStrike" dirty="0">
                          <a:effectLst/>
                        </a:rPr>
                        <a:t>GFA-KG-002-23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Realizar 48 eventos de capacitación contratados para el sector turístico del Distrito Metropolitano de Quito.</a:t>
                      </a:r>
                      <a:endParaRPr lang="es-EC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u="none" strike="noStrike" dirty="0">
                          <a:effectLst/>
                        </a:rPr>
                        <a:t>$ 71.996,00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14236133"/>
                  </a:ext>
                </a:extLst>
              </a:tr>
              <a:tr h="557009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Charlas técnicas que cubran las necesidades de capacitación de los actores del sector turístico del Distrito Metropolitano de Quito, realizadas por autogestión.</a:t>
                      </a:r>
                      <a:endParaRPr lang="es-E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Realizar al menos 80</a:t>
                      </a:r>
                      <a:r>
                        <a:rPr lang="es-ES" sz="1400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s-E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charlas, talleres, capacitaciones de autogestión dirigidas al sector turístico e instituciones del sector público del DMQ.</a:t>
                      </a:r>
                      <a:endParaRPr lang="es-E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</a:p>
                    <a:p>
                      <a:pPr algn="ctr" fontAlgn="ctr"/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4154529"/>
                  </a:ext>
                </a:extLst>
              </a:tr>
              <a:tr h="776586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400" u="none" strike="noStrike" kern="1200" dirty="0" err="1">
                          <a:solidFill>
                            <a:schemeClr val="tx1"/>
                          </a:solidFill>
                          <a:effectLst/>
                        </a:rPr>
                        <a:t>Hackaton</a:t>
                      </a:r>
                      <a:r>
                        <a:rPr lang="es-EC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 o </a:t>
                      </a:r>
                      <a:r>
                        <a:rPr lang="es-EC" sz="1400" u="none" strike="noStrike" kern="1200" dirty="0" err="1">
                          <a:solidFill>
                            <a:schemeClr val="tx1"/>
                          </a:solidFill>
                          <a:effectLst/>
                        </a:rPr>
                        <a:t>Bootcamp</a:t>
                      </a:r>
                      <a:r>
                        <a:rPr lang="es-EC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 "Experiencias gastronómicas sostenibles" junto a Hosteltur </a:t>
                      </a:r>
                      <a:r>
                        <a:rPr lang="es-EC" sz="1400" u="none" strike="noStrike" kern="1200" dirty="0" err="1">
                          <a:solidFill>
                            <a:schemeClr val="tx1"/>
                          </a:solidFill>
                          <a:effectLst/>
                        </a:rPr>
                        <a:t>Academy</a:t>
                      </a:r>
                      <a:endParaRPr lang="es-EC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01" marR="8601" marT="860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Similar a un  </a:t>
                      </a:r>
                      <a:r>
                        <a:rPr lang="es-ES" sz="1400" u="none" strike="noStrike" kern="1200" dirty="0" err="1">
                          <a:solidFill>
                            <a:schemeClr val="tx1"/>
                          </a:solidFill>
                          <a:effectLst/>
                        </a:rPr>
                        <a:t>Bootcamp</a:t>
                      </a:r>
                      <a:r>
                        <a:rPr lang="es-E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 consiste en dos jornadas de trabajo colaborativo, mediante el cual se determinan diversas metodologías de una o varias temáticas. Contará con la participación de </a:t>
                      </a:r>
                      <a:r>
                        <a:rPr lang="es-ES" sz="1400" u="none" strike="noStrike" kern="1200" dirty="0" err="1">
                          <a:solidFill>
                            <a:schemeClr val="tx1"/>
                          </a:solidFill>
                          <a:effectLst/>
                        </a:rPr>
                        <a:t>stakeholders</a:t>
                      </a:r>
                      <a:r>
                        <a:rPr lang="es-E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 o "grupos de interés" de toda la industria turística a nivel destino.</a:t>
                      </a:r>
                      <a:endParaRPr lang="es-E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01" marR="8601" marT="860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$ 30.000,00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72631759"/>
                  </a:ext>
                </a:extLst>
              </a:tr>
              <a:tr h="565752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Ciclo de Masterclass "Transformación 360" Hosteltur </a:t>
                      </a:r>
                      <a:r>
                        <a:rPr lang="es-ES" sz="1400" u="none" strike="noStrike" kern="1200" dirty="0" err="1">
                          <a:solidFill>
                            <a:schemeClr val="tx1"/>
                          </a:solidFill>
                          <a:effectLst/>
                        </a:rPr>
                        <a:t>Academy</a:t>
                      </a:r>
                      <a:endParaRPr lang="es-E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01" marR="8601" marT="860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Master </a:t>
                      </a:r>
                      <a:r>
                        <a:rPr lang="es-ES" sz="1400" u="none" strike="noStrike" kern="1200" dirty="0" err="1">
                          <a:solidFill>
                            <a:schemeClr val="tx1"/>
                          </a:solidFill>
                          <a:effectLst/>
                        </a:rPr>
                        <a:t>class</a:t>
                      </a:r>
                      <a:r>
                        <a:rPr lang="es-E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 mensuales con expertos sobre: sostenibilidad, </a:t>
                      </a:r>
                      <a:r>
                        <a:rPr lang="es-ES" sz="1400" u="none" strike="noStrike" kern="1200" dirty="0" err="1">
                          <a:solidFill>
                            <a:schemeClr val="tx1"/>
                          </a:solidFill>
                          <a:effectLst/>
                        </a:rPr>
                        <a:t>tansformación</a:t>
                      </a:r>
                      <a:r>
                        <a:rPr lang="es-E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 digital, </a:t>
                      </a:r>
                      <a:r>
                        <a:rPr lang="es-ES" sz="1400" u="none" strike="noStrike" kern="1200" dirty="0" err="1">
                          <a:solidFill>
                            <a:schemeClr val="tx1"/>
                          </a:solidFill>
                          <a:effectLst/>
                        </a:rPr>
                        <a:t>costumer</a:t>
                      </a:r>
                      <a:r>
                        <a:rPr lang="es-E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400" u="none" strike="noStrike" kern="1200" dirty="0" err="1">
                          <a:solidFill>
                            <a:schemeClr val="tx1"/>
                          </a:solidFill>
                          <a:effectLst/>
                        </a:rPr>
                        <a:t>experience</a:t>
                      </a:r>
                      <a:r>
                        <a:rPr lang="es-E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, entre otros.</a:t>
                      </a:r>
                      <a:endParaRPr lang="es-E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01" marR="8601" marT="860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$ 50.000,00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73225297"/>
                  </a:ext>
                </a:extLst>
              </a:tr>
              <a:tr h="150305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Refrigerios capacitaciones</a:t>
                      </a:r>
                      <a:endParaRPr lang="es-EC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01" marR="8601" marT="860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Refrigerios para los 48 eventos de capacitación programados de enero a junio de 2023</a:t>
                      </a:r>
                      <a:endParaRPr lang="es-E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01" marR="8601" marT="860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$ 5.000,00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4697471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ctr"/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Material POP capacitaciones </a:t>
                      </a:r>
                      <a:endParaRPr lang="es-EC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01" marR="8601" marT="860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mandiles, kits parrilleros, cuadernos, gorros de cocina, roll ups, certificados de participación y aprobación.</a:t>
                      </a:r>
                      <a:endParaRPr lang="es-E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01" marR="8601" marT="860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$ 10.000,00</a:t>
                      </a:r>
                      <a:endParaRPr lang="es-EC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01" marR="8601" marT="8601" marB="0" anchor="ctr"/>
                </a:tc>
                <a:extLst>
                  <a:ext uri="{0D108BD9-81ED-4DB2-BD59-A6C34878D82A}">
                    <a16:rowId xmlns:a16="http://schemas.microsoft.com/office/drawing/2014/main" val="2058891847"/>
                  </a:ext>
                </a:extLst>
              </a:tr>
              <a:tr h="557009">
                <a:tc vMerge="1">
                  <a:txBody>
                    <a:bodyPr/>
                    <a:lstStyle/>
                    <a:p>
                      <a:pPr algn="ctr" fontAlgn="ctr"/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Capacitación turística para el sector turístico del Distrito Metropolitano de Quito (segundo semestre 2024)</a:t>
                      </a:r>
                      <a:endParaRPr lang="es-EC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01" marR="8601" marT="860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74 eventos de capacitación en modalidades: presencial, virtual y mixta.</a:t>
                      </a:r>
                      <a:endParaRPr lang="es-E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01" marR="8601" marT="860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$ 104,807.90</a:t>
                      </a:r>
                      <a:endParaRPr lang="es-EC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01" marR="8601" marT="8601" marB="0" anchor="ctr"/>
                </a:tc>
                <a:extLst>
                  <a:ext uri="{0D108BD9-81ED-4DB2-BD59-A6C34878D82A}">
                    <a16:rowId xmlns:a16="http://schemas.microsoft.com/office/drawing/2014/main" val="2191801820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14AF3C6C-B986-4356-C0CE-7A96638CB7BB}"/>
              </a:ext>
            </a:extLst>
          </p:cNvPr>
          <p:cNvSpPr txBox="1"/>
          <p:nvPr/>
        </p:nvSpPr>
        <p:spPr>
          <a:xfrm>
            <a:off x="0" y="6025127"/>
            <a:ext cx="98127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itchFamily="2" charset="77"/>
                <a:ea typeface="HGSMinchoE" panose="02020900000000000000" pitchFamily="18" charset="-128"/>
              </a:rPr>
              <a:t>Presupuesto Capacitación</a:t>
            </a:r>
            <a:r>
              <a:rPr lang="es-EC" sz="2800" b="1" dirty="0">
                <a:solidFill>
                  <a:schemeClr val="accent1">
                    <a:lumMod val="75000"/>
                  </a:schemeClr>
                </a:solidFill>
                <a:latin typeface="Montserrat ExtraBold" pitchFamily="2" charset="77"/>
                <a:ea typeface="HGSMinchoE" panose="02020900000000000000" pitchFamily="18" charset="-128"/>
              </a:rPr>
              <a:t>: </a:t>
            </a:r>
            <a:r>
              <a:rPr lang="es-EC" sz="2800" dirty="0">
                <a:solidFill>
                  <a:schemeClr val="accent1">
                    <a:lumMod val="75000"/>
                  </a:schemeClr>
                </a:solidFill>
                <a:latin typeface="Montserrat ExtraBold" pitchFamily="2" charset="77"/>
                <a:ea typeface="HGSMinchoE" panose="02020900000000000000" pitchFamily="18" charset="-128"/>
              </a:rPr>
              <a:t>$271,803.90 </a:t>
            </a:r>
            <a:endParaRPr lang="es-EC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465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0E0C3FD8-59CF-3CD8-94A8-88E6DDFD69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259989"/>
              </p:ext>
            </p:extLst>
          </p:nvPr>
        </p:nvGraphicFramePr>
        <p:xfrm>
          <a:off x="255133" y="227858"/>
          <a:ext cx="11681734" cy="5848942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973166">
                  <a:extLst>
                    <a:ext uri="{9D8B030D-6E8A-4147-A177-3AD203B41FA5}">
                      <a16:colId xmlns:a16="http://schemas.microsoft.com/office/drawing/2014/main" val="1987248616"/>
                    </a:ext>
                  </a:extLst>
                </a:gridCol>
                <a:gridCol w="4979996">
                  <a:extLst>
                    <a:ext uri="{9D8B030D-6E8A-4147-A177-3AD203B41FA5}">
                      <a16:colId xmlns:a16="http://schemas.microsoft.com/office/drawing/2014/main" val="1136607300"/>
                    </a:ext>
                  </a:extLst>
                </a:gridCol>
                <a:gridCol w="4585572">
                  <a:extLst>
                    <a:ext uri="{9D8B030D-6E8A-4147-A177-3AD203B41FA5}">
                      <a16:colId xmlns:a16="http://schemas.microsoft.com/office/drawing/2014/main" val="1773490705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1441204435"/>
                    </a:ext>
                  </a:extLst>
                </a:gridCol>
              </a:tblGrid>
              <a:tr h="331510">
                <a:tc>
                  <a:txBody>
                    <a:bodyPr/>
                    <a:lstStyle/>
                    <a:p>
                      <a:pPr algn="ctr" fontAlgn="b"/>
                      <a:r>
                        <a:rPr lang="es-EC" sz="1300" b="1" u="none" strike="noStrike" dirty="0">
                          <a:effectLst/>
                        </a:rPr>
                        <a:t>ACTIVIDAD</a:t>
                      </a:r>
                      <a:endParaRPr lang="es-EC" sz="13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3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PRODUCTO</a:t>
                      </a:r>
                      <a:endParaRPr lang="es-EC" sz="13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3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META</a:t>
                      </a:r>
                      <a:endParaRPr lang="es-EC" sz="13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300" b="1" u="none" strike="noStrike" dirty="0">
                          <a:effectLst/>
                        </a:rPr>
                        <a:t>PRESUPUESTO 2024</a:t>
                      </a:r>
                      <a:endParaRPr lang="es-EC" sz="13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71851218"/>
                  </a:ext>
                </a:extLst>
              </a:tr>
              <a:tr h="49960">
                <a:tc rowSpan="4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3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Distintivo Q</a:t>
                      </a:r>
                      <a:endParaRPr lang="es-ES" sz="13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Servicio de organización de eventos para la Empresa Pública Metropolitana de Gestión de Destino Turístico.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3" marR="2053" marT="205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Contratar un servicio de organización de eventos de gestión de destino turístico en el mercado local y nacional.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$ 70.000,00</a:t>
                      </a:r>
                      <a:endParaRPr lang="es-EC" sz="13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31770680"/>
                  </a:ext>
                </a:extLst>
              </a:tr>
              <a:tr h="75727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Contrato de servicio de promoción y difusión del destino Quito para el mercado local y nacional.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3" marR="2053" marT="205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Contratar un servicio de promoción y difusión del destino Quito para el mercado local y nacional.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300" u="none" strike="noStrike" dirty="0">
                          <a:solidFill>
                            <a:schemeClr val="tx1"/>
                          </a:solidFill>
                          <a:effectLst/>
                        </a:rPr>
                        <a:t>$ 108.220,00</a:t>
                      </a:r>
                      <a:endParaRPr lang="es-EC" sz="13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26348726"/>
                  </a:ext>
                </a:extLst>
              </a:tr>
              <a:tr h="178050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Establecimientos nuevos con Distintivo Q de las actividades: Alimentos y Bebidas, Alojamiento, Operación Turística, Huecas Patrimoniales, Transporte Turístico y </a:t>
                      </a:r>
                      <a:r>
                        <a:rPr lang="es-ES" sz="1300" u="none" strike="noStrike" kern="1200" dirty="0" err="1">
                          <a:solidFill>
                            <a:schemeClr val="tx1"/>
                          </a:solidFill>
                          <a:effectLst/>
                        </a:rPr>
                        <a:t>Venues</a:t>
                      </a:r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 tales como: Centro de Convenciones y Sala de recepciones y Banquetes.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3" marR="2053" marT="205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Alcanzar al menos 50 nuevos establecimientos con el reconocimiento Distintivo Q.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3" marR="2053" marT="20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es-EC" sz="13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64130184"/>
                  </a:ext>
                </a:extLst>
              </a:tr>
              <a:tr h="552200">
                <a:tc vMerge="1">
                  <a:txBody>
                    <a:bodyPr/>
                    <a:lstStyle/>
                    <a:p>
                      <a:pPr algn="ctr" fontAlgn="ctr"/>
                      <a:endParaRPr lang="es-E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Informes de resultados; correspondientes a las visitas, asesorías, y declaraciones responsables de cumplimiento de los establecimientos postulantes y pertenecientes al programa de calidad turística.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3" marR="2053" marT="205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Elaborar al menos 300 informes de con resultado de las visitas realizadas y declaraciones responsables de cumplimiento del Distintivo Q.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3" marR="2053" marT="20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es-EC" sz="13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87315837"/>
                  </a:ext>
                </a:extLst>
              </a:tr>
              <a:tr h="0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es-ES" sz="13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Regulación</a:t>
                      </a:r>
                      <a:endParaRPr lang="es-ES" sz="13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Servicios contratados de internet móvil para 19 chips con plan de datos.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Contratar un servicio de internet móvil para 19 chips con plan de datos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300" u="none" strike="noStrike" dirty="0">
                          <a:solidFill>
                            <a:schemeClr val="tx1"/>
                          </a:solidFill>
                          <a:effectLst/>
                        </a:rPr>
                        <a:t>$ 2.280,00</a:t>
                      </a:r>
                      <a:endParaRPr lang="es-EC" sz="13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77391689"/>
                  </a:ext>
                </a:extLst>
              </a:tr>
              <a:tr h="370500">
                <a:tc vMerge="1">
                  <a:txBody>
                    <a:bodyPr/>
                    <a:lstStyle/>
                    <a:p>
                      <a:pPr algn="ctr" fontAlgn="ctr"/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Servicios contratados para la renovación de licencia de uso del programa geográfica GIS.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Contratar un servicio de renovación de licencia de uso del programa geográfica GIS.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300" u="none" strike="noStrike" dirty="0">
                          <a:effectLst/>
                        </a:rPr>
                        <a:t>$ 1.000,00</a:t>
                      </a:r>
                      <a:endParaRPr lang="es-EC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73546020"/>
                  </a:ext>
                </a:extLst>
              </a:tr>
              <a:tr h="512507">
                <a:tc vMerge="1">
                  <a:txBody>
                    <a:bodyPr/>
                    <a:lstStyle/>
                    <a:p>
                      <a:pPr algn="ctr" fontAlgn="ctr"/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Servicios contratados para la impresión de insumos necesarios para realizar las verificaciones y visitas a los establecimientos turísticos.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Realizar un proceso de contratación de impresión de blocks y sellos de verificación para el proceso de inspecciones a establecimientos que prestan servicios turísticos en el DMQ.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300" u="none" strike="noStrike" dirty="0">
                          <a:effectLst/>
                        </a:rPr>
                        <a:t>$ 6.000,00</a:t>
                      </a:r>
                      <a:endParaRPr lang="es-EC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4313549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ctr"/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Servidores informáticos para el almacenamiento de información. 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Realizar un proceso de compra del servidor informático.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300" u="none" strike="noStrike" dirty="0">
                          <a:solidFill>
                            <a:schemeClr val="tx1"/>
                          </a:solidFill>
                          <a:effectLst/>
                        </a:rPr>
                        <a:t>$ 10.000,00</a:t>
                      </a:r>
                      <a:endParaRPr lang="es-EC" sz="13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7548087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ctr"/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Mantenimiento de </a:t>
                      </a:r>
                      <a:r>
                        <a:rPr lang="es-ES" sz="1300" u="none" strike="noStrike" kern="1200" dirty="0" err="1">
                          <a:solidFill>
                            <a:schemeClr val="tx1"/>
                          </a:solidFill>
                          <a:effectLst/>
                        </a:rPr>
                        <a:t>tablets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Mantenimiento de </a:t>
                      </a:r>
                      <a:r>
                        <a:rPr lang="es-ES" sz="1300" u="none" strike="noStrike" kern="1200" dirty="0" err="1">
                          <a:solidFill>
                            <a:schemeClr val="tx1"/>
                          </a:solidFill>
                          <a:effectLst/>
                        </a:rPr>
                        <a:t>tablets</a:t>
                      </a:r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 para realizar los procesos de regulación a establecimientos turísticos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$ 178,57</a:t>
                      </a:r>
                      <a:endParaRPr lang="es-EC" sz="13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1755237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ctr"/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Operativos de control en los que participa Quito Turismo.</a:t>
                      </a:r>
                      <a:endParaRPr lang="es-EC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3" marR="2053" marT="205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Realizar 46 operativos de control.</a:t>
                      </a:r>
                      <a:endParaRPr lang="es-EC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3" marR="2053" marT="20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es-EC" sz="13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8379478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ctr"/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Verificación como resultados de las Inspecciones, asesorías  y verificaciones a establecimientos turísticos.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3" marR="2053" marT="205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Elaborar al menos 13398 informes de verificación como resultado de las visitas realizadas a los establecimientos turísticos.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3" marR="2053" marT="20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es-EC" sz="13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5506508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ctr"/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Proyectos normativos elaborados.</a:t>
                      </a:r>
                      <a:endParaRPr lang="es-EC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3" marR="2053" marT="205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Elaborar al menos 01 proyecto normativo.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3" marR="2053" marT="20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es-EC" sz="13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54492022"/>
                  </a:ext>
                </a:extLst>
              </a:tr>
              <a:tr h="343867">
                <a:tc vMerge="1">
                  <a:txBody>
                    <a:bodyPr/>
                    <a:lstStyle/>
                    <a:p>
                      <a:pPr algn="ctr" fontAlgn="ctr"/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Proyectos normativos de requisitos técnicos y legales para la formalización de actividades turísticas.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3" marR="2053" marT="205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3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Elaborar al menos 02 proyectos normativos de requisitos técnicos y legales para la formalización de actividades turísticas.</a:t>
                      </a:r>
                      <a:endParaRPr lang="es-ES" sz="13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3" marR="2053" marT="20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es-EC" sz="13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23557935"/>
                  </a:ext>
                </a:extLst>
              </a:tr>
            </a:tbl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AB4A87A1-FB9F-1E84-1966-DD8107191596}"/>
              </a:ext>
            </a:extLst>
          </p:cNvPr>
          <p:cNvSpPr txBox="1"/>
          <p:nvPr/>
        </p:nvSpPr>
        <p:spPr>
          <a:xfrm>
            <a:off x="0" y="6150114"/>
            <a:ext cx="98127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itchFamily="2" charset="77"/>
                <a:ea typeface="HGSMinchoE" panose="02020900000000000000" pitchFamily="18" charset="-128"/>
              </a:rPr>
              <a:t>Presupuesto Distintivo Q</a:t>
            </a:r>
            <a:r>
              <a:rPr lang="es-EC" sz="2000" b="1" dirty="0">
                <a:solidFill>
                  <a:schemeClr val="accent1">
                    <a:lumMod val="75000"/>
                  </a:schemeClr>
                </a:solidFill>
                <a:latin typeface="Montserrat ExtraBold" pitchFamily="2" charset="77"/>
                <a:ea typeface="HGSMinchoE" panose="02020900000000000000" pitchFamily="18" charset="-128"/>
              </a:rPr>
              <a:t>: </a:t>
            </a:r>
            <a:r>
              <a:rPr lang="es-EC" sz="2000" dirty="0">
                <a:solidFill>
                  <a:schemeClr val="accent1">
                    <a:lumMod val="75000"/>
                  </a:schemeClr>
                </a:solidFill>
                <a:latin typeface="Montserrat ExtraBold" pitchFamily="2" charset="77"/>
                <a:ea typeface="HGSMinchoE" panose="02020900000000000000" pitchFamily="18" charset="-128"/>
              </a:rPr>
              <a:t>$178,220.00</a:t>
            </a:r>
          </a:p>
          <a:p>
            <a:r>
              <a:rPr lang="es-EC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itchFamily="2" charset="77"/>
                <a:ea typeface="HGSMinchoE" panose="02020900000000000000" pitchFamily="18" charset="-128"/>
              </a:rPr>
              <a:t>Presupuesto Regulación</a:t>
            </a:r>
            <a:r>
              <a:rPr lang="es-EC" sz="2000" b="1" dirty="0">
                <a:solidFill>
                  <a:schemeClr val="accent1">
                    <a:lumMod val="75000"/>
                  </a:schemeClr>
                </a:solidFill>
                <a:latin typeface="Montserrat ExtraBold" pitchFamily="2" charset="77"/>
                <a:ea typeface="HGSMinchoE" panose="02020900000000000000" pitchFamily="18" charset="-128"/>
              </a:rPr>
              <a:t>: </a:t>
            </a:r>
            <a:r>
              <a:rPr lang="es-EC" sz="2000" dirty="0">
                <a:solidFill>
                  <a:schemeClr val="accent1">
                    <a:lumMod val="75000"/>
                  </a:schemeClr>
                </a:solidFill>
                <a:latin typeface="Montserrat ExtraBold" pitchFamily="2" charset="77"/>
                <a:ea typeface="HGSMinchoE" panose="02020900000000000000" pitchFamily="18" charset="-128"/>
              </a:rPr>
              <a:t>$19,458.57</a:t>
            </a:r>
          </a:p>
        </p:txBody>
      </p:sp>
    </p:spTree>
    <p:extLst>
      <p:ext uri="{BB962C8B-B14F-4D97-AF65-F5344CB8AC3E}">
        <p14:creationId xmlns:p14="http://schemas.microsoft.com/office/powerpoint/2010/main" val="2982775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2477</Words>
  <Application>Microsoft Office PowerPoint</Application>
  <PresentationFormat>Panorámica</PresentationFormat>
  <Paragraphs>376</Paragraphs>
  <Slides>18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6" baseType="lpstr">
      <vt:lpstr>Arial</vt:lpstr>
      <vt:lpstr>Calibri</vt:lpstr>
      <vt:lpstr>Calibri Light</vt:lpstr>
      <vt:lpstr>Montserrat</vt:lpstr>
      <vt:lpstr>Montserrat ExtraBold</vt:lpstr>
      <vt:lpstr>Montserrat Light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Edu Guamialamá Ruano</dc:creator>
  <cp:lastModifiedBy>Giselle Narvaez</cp:lastModifiedBy>
  <cp:revision>65</cp:revision>
  <dcterms:created xsi:type="dcterms:W3CDTF">2023-05-18T18:00:48Z</dcterms:created>
  <dcterms:modified xsi:type="dcterms:W3CDTF">2023-12-11T19:14:09Z</dcterms:modified>
</cp:coreProperties>
</file>