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9.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3.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4.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 id="2147484951" r:id="rId2"/>
    <p:sldMasterId id="2147484970" r:id="rId3"/>
  </p:sldMasterIdLst>
  <p:notesMasterIdLst>
    <p:notesMasterId r:id="rId21"/>
  </p:notesMasterIdLst>
  <p:handoutMasterIdLst>
    <p:handoutMasterId r:id="rId22"/>
  </p:handoutMasterIdLst>
  <p:sldIdLst>
    <p:sldId id="1532" r:id="rId4"/>
    <p:sldId id="1538" r:id="rId5"/>
    <p:sldId id="1547" r:id="rId6"/>
    <p:sldId id="1548" r:id="rId7"/>
    <p:sldId id="1549" r:id="rId8"/>
    <p:sldId id="1550" r:id="rId9"/>
    <p:sldId id="1551" r:id="rId10"/>
    <p:sldId id="1552" r:id="rId11"/>
    <p:sldId id="1553" r:id="rId12"/>
    <p:sldId id="1554" r:id="rId13"/>
    <p:sldId id="1555" r:id="rId14"/>
    <p:sldId id="1556" r:id="rId15"/>
    <p:sldId id="1557" r:id="rId16"/>
    <p:sldId id="1558" r:id="rId17"/>
    <p:sldId id="1559" r:id="rId18"/>
    <p:sldId id="1560" r:id="rId19"/>
    <p:sldId id="1546" r:id="rId20"/>
  </p:sldIdLst>
  <p:sldSz cx="10059988" cy="7773988"/>
  <p:notesSz cx="7010400" cy="9236075"/>
  <p:custDataLst>
    <p:tags r:id="rId23"/>
  </p:custDataLst>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764" userDrawn="1">
          <p15:clr>
            <a:srgbClr val="A4A3A4"/>
          </p15:clr>
        </p15:guide>
        <p15:guide id="2" orient="horz" pos="4671">
          <p15:clr>
            <a:srgbClr val="A4A3A4"/>
          </p15:clr>
        </p15:guide>
        <p15:guide id="3" orient="horz" pos="2993" userDrawn="1">
          <p15:clr>
            <a:srgbClr val="A4A3A4"/>
          </p15:clr>
        </p15:guide>
        <p15:guide id="4" orient="horz" pos="4625">
          <p15:clr>
            <a:srgbClr val="A4A3A4"/>
          </p15:clr>
        </p15:guide>
        <p15:guide id="5" orient="horz" pos="4263" userDrawn="1">
          <p15:clr>
            <a:srgbClr val="A4A3A4"/>
          </p15:clr>
        </p15:guide>
        <p15:guide id="6" pos="129">
          <p15:clr>
            <a:srgbClr val="A4A3A4"/>
          </p15:clr>
        </p15:guide>
        <p15:guide id="7" pos="6117" userDrawn="1">
          <p15:clr>
            <a:srgbClr val="A4A3A4"/>
          </p15:clr>
        </p15:guide>
        <p15:guide id="8" pos="6207">
          <p15:clr>
            <a:srgbClr val="A4A3A4"/>
          </p15:clr>
        </p15:guide>
        <p15:guide id="9" pos="2851" userDrawn="1">
          <p15:clr>
            <a:srgbClr val="A4A3A4"/>
          </p15:clr>
        </p15:guide>
        <p15:guide id="10" orient="horz" pos="1224" userDrawn="1">
          <p15:clr>
            <a:srgbClr val="A4A3A4"/>
          </p15:clr>
        </p15:guide>
        <p15:guide id="11" orient="horz" pos="679" userDrawn="1">
          <p15:clr>
            <a:srgbClr val="A4A3A4"/>
          </p15:clr>
        </p15:guide>
        <p15:guide id="12" orient="horz" pos="317" userDrawn="1">
          <p15:clr>
            <a:srgbClr val="A4A3A4"/>
          </p15:clr>
        </p15:guide>
        <p15:guide id="13" pos="174">
          <p15:clr>
            <a:srgbClr val="A4A3A4"/>
          </p15:clr>
        </p15:guide>
        <p15:guide id="14" pos="6162">
          <p15:clr>
            <a:srgbClr val="A4A3A4"/>
          </p15:clr>
        </p15:guide>
        <p15:guide id="15" orient="horz" pos="4036">
          <p15:clr>
            <a:srgbClr val="A4A3A4"/>
          </p15:clr>
        </p15:guide>
        <p15:guide id="16" orient="horz" pos="4580">
          <p15:clr>
            <a:srgbClr val="A4A3A4"/>
          </p15:clr>
        </p15:guide>
        <p15:guide id="17" orient="horz" pos="2267">
          <p15:clr>
            <a:srgbClr val="A4A3A4"/>
          </p15:clr>
        </p15:guide>
        <p15:guide id="18" orient="horz" pos="4353">
          <p15:clr>
            <a:srgbClr val="A4A3A4"/>
          </p15:clr>
        </p15:guide>
        <p15:guide id="19" orient="horz">
          <p15:clr>
            <a:srgbClr val="A4A3A4"/>
          </p15:clr>
        </p15:guide>
        <p15:guide id="20" pos="5799">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calona, Gaston (CL - Santiago)" initials="EG(-S" lastIdx="6" clrIdx="0"/>
  <p:cmAuthor id="1" name="Calderon, Francisco (CL - Santiago)" initials="CF(-S" lastIdx="9" clrIdx="1"/>
  <p:cmAuthor id="2" name="Rollin, Arthur (CA - Montreal)" initials="RA(-M" lastIdx="1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6"/>
    <a:srgbClr val="BFBFBF"/>
    <a:srgbClr val="94C83D"/>
    <a:srgbClr val="00A1DE"/>
    <a:srgbClr val="92D400"/>
    <a:srgbClr val="EDFD56"/>
    <a:srgbClr val="3C8A2E"/>
    <a:srgbClr val="72C7E7"/>
    <a:srgbClr val="7F7F7F"/>
    <a:srgbClr val="CC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9" autoAdjust="0"/>
    <p:restoredTop sz="94444" autoAdjust="0"/>
  </p:normalViewPr>
  <p:slideViewPr>
    <p:cSldViewPr>
      <p:cViewPr varScale="1">
        <p:scale>
          <a:sx n="63" d="100"/>
          <a:sy n="63" d="100"/>
        </p:scale>
        <p:origin x="1734" y="60"/>
      </p:cViewPr>
      <p:guideLst>
        <p:guide orient="horz" pos="3764"/>
        <p:guide orient="horz" pos="4671"/>
        <p:guide orient="horz" pos="2993"/>
        <p:guide orient="horz" pos="4625"/>
        <p:guide orient="horz" pos="4263"/>
        <p:guide pos="129"/>
        <p:guide pos="6117"/>
        <p:guide pos="6207"/>
        <p:guide pos="2851"/>
        <p:guide orient="horz" pos="1224"/>
        <p:guide orient="horz" pos="679"/>
        <p:guide orient="horz" pos="317"/>
        <p:guide pos="174"/>
        <p:guide pos="6162"/>
        <p:guide orient="horz" pos="4036"/>
        <p:guide orient="horz" pos="4580"/>
        <p:guide orient="horz" pos="2267"/>
        <p:guide orient="horz" pos="4353"/>
        <p:guide orient="horz"/>
        <p:guide pos="5799"/>
      </p:guideLst>
    </p:cSldViewPr>
  </p:slideViewPr>
  <p:outlineViewPr>
    <p:cViewPr>
      <p:scale>
        <a:sx n="33" d="100"/>
        <a:sy n="33" d="100"/>
      </p:scale>
      <p:origin x="0" y="1764"/>
    </p:cViewPr>
  </p:outlineViewPr>
  <p:notesTextViewPr>
    <p:cViewPr>
      <p:scale>
        <a:sx n="100" d="100"/>
        <a:sy n="100" d="100"/>
      </p:scale>
      <p:origin x="0" y="0"/>
    </p:cViewPr>
  </p:notesTextViewPr>
  <p:sorterViewPr>
    <p:cViewPr>
      <p:scale>
        <a:sx n="150" d="100"/>
        <a:sy n="150" d="100"/>
      </p:scale>
      <p:origin x="0" y="-9672"/>
    </p:cViewPr>
  </p:sorterViewPr>
  <p:notesViewPr>
    <p:cSldViewPr>
      <p:cViewPr>
        <p:scale>
          <a:sx n="100" d="100"/>
          <a:sy n="100" d="100"/>
        </p:scale>
        <p:origin x="-1758" y="-7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475" cy="461963"/>
          </a:xfrm>
          <a:prstGeom prst="rect">
            <a:avLst/>
          </a:prstGeom>
          <a:noFill/>
          <a:ln w="9525">
            <a:noFill/>
            <a:miter lim="800000"/>
            <a:headEnd/>
            <a:tailEnd/>
          </a:ln>
        </p:spPr>
        <p:txBody>
          <a:bodyPr vert="horz" wrap="square" lIns="60536" tIns="30268" rIns="60536" bIns="30268" numCol="1" anchor="t" anchorCtr="0" compatLnSpc="1">
            <a:prstTxWarp prst="textNoShape">
              <a:avLst/>
            </a:prstTxWarp>
          </a:bodyPr>
          <a:lstStyle>
            <a:lvl1pPr defTabSz="605917">
              <a:defRPr sz="800"/>
            </a:lvl1pPr>
          </a:lstStyle>
          <a:p>
            <a:pPr>
              <a:defRPr/>
            </a:pPr>
            <a:endParaRPr lang="en-GB" dirty="0"/>
          </a:p>
        </p:txBody>
      </p:sp>
      <p:sp>
        <p:nvSpPr>
          <p:cNvPr id="3" name="Date Placeholder 2"/>
          <p:cNvSpPr>
            <a:spLocks noGrp="1"/>
          </p:cNvSpPr>
          <p:nvPr>
            <p:ph type="dt" sz="quarter" idx="1"/>
          </p:nvPr>
        </p:nvSpPr>
        <p:spPr bwMode="auto">
          <a:xfrm>
            <a:off x="3971926" y="1"/>
            <a:ext cx="3036888" cy="461963"/>
          </a:xfrm>
          <a:prstGeom prst="rect">
            <a:avLst/>
          </a:prstGeom>
          <a:noFill/>
          <a:ln w="9525">
            <a:noFill/>
            <a:miter lim="800000"/>
            <a:headEnd/>
            <a:tailEnd/>
          </a:ln>
        </p:spPr>
        <p:txBody>
          <a:bodyPr vert="horz" wrap="square" lIns="60536" tIns="30268" rIns="60536" bIns="30268" numCol="1" anchor="t" anchorCtr="0" compatLnSpc="1">
            <a:prstTxWarp prst="textNoShape">
              <a:avLst/>
            </a:prstTxWarp>
          </a:bodyPr>
          <a:lstStyle>
            <a:lvl1pPr algn="r" defTabSz="605917">
              <a:defRPr sz="800"/>
            </a:lvl1pPr>
          </a:lstStyle>
          <a:p>
            <a:pPr>
              <a:defRPr/>
            </a:pPr>
            <a:fld id="{69089224-B863-4E1D-9E6E-210644880222}" type="datetimeFigureOut">
              <a:rPr lang="en-US"/>
              <a:pPr>
                <a:defRPr/>
              </a:pPr>
              <a:t>10/18/2016</a:t>
            </a:fld>
            <a:endParaRPr lang="en-GB" dirty="0"/>
          </a:p>
        </p:txBody>
      </p:sp>
      <p:sp>
        <p:nvSpPr>
          <p:cNvPr id="4" name="Footer Placeholder 3"/>
          <p:cNvSpPr>
            <a:spLocks noGrp="1"/>
          </p:cNvSpPr>
          <p:nvPr>
            <p:ph type="ftr" sz="quarter" idx="2"/>
          </p:nvPr>
        </p:nvSpPr>
        <p:spPr bwMode="auto">
          <a:xfrm>
            <a:off x="1" y="8772526"/>
            <a:ext cx="3038475" cy="461963"/>
          </a:xfrm>
          <a:prstGeom prst="rect">
            <a:avLst/>
          </a:prstGeom>
          <a:noFill/>
          <a:ln w="9525">
            <a:noFill/>
            <a:miter lim="800000"/>
            <a:headEnd/>
            <a:tailEnd/>
          </a:ln>
        </p:spPr>
        <p:txBody>
          <a:bodyPr vert="horz" wrap="square" lIns="60536" tIns="30268" rIns="60536" bIns="30268" numCol="1" anchor="b" anchorCtr="0" compatLnSpc="1">
            <a:prstTxWarp prst="textNoShape">
              <a:avLst/>
            </a:prstTxWarp>
          </a:bodyPr>
          <a:lstStyle>
            <a:lvl1pPr defTabSz="605917">
              <a:defRPr sz="800"/>
            </a:lvl1pPr>
          </a:lstStyle>
          <a:p>
            <a:pPr>
              <a:defRPr/>
            </a:pPr>
            <a:endParaRPr lang="en-GB" dirty="0"/>
          </a:p>
        </p:txBody>
      </p:sp>
      <p:sp>
        <p:nvSpPr>
          <p:cNvPr id="5" name="Slide Number Placeholder 4"/>
          <p:cNvSpPr>
            <a:spLocks noGrp="1"/>
          </p:cNvSpPr>
          <p:nvPr>
            <p:ph type="sldNum" sz="quarter" idx="3"/>
          </p:nvPr>
        </p:nvSpPr>
        <p:spPr bwMode="auto">
          <a:xfrm>
            <a:off x="3971926" y="8772526"/>
            <a:ext cx="3036888" cy="461963"/>
          </a:xfrm>
          <a:prstGeom prst="rect">
            <a:avLst/>
          </a:prstGeom>
          <a:noFill/>
          <a:ln w="9525">
            <a:noFill/>
            <a:miter lim="800000"/>
            <a:headEnd/>
            <a:tailEnd/>
          </a:ln>
        </p:spPr>
        <p:txBody>
          <a:bodyPr vert="horz" wrap="square" lIns="60536" tIns="30268" rIns="60536" bIns="30268" numCol="1" anchor="b" anchorCtr="0" compatLnSpc="1">
            <a:prstTxWarp prst="textNoShape">
              <a:avLst/>
            </a:prstTxWarp>
          </a:bodyPr>
          <a:lstStyle>
            <a:lvl1pPr algn="r" defTabSz="605917">
              <a:defRPr sz="800"/>
            </a:lvl1pPr>
          </a:lstStyle>
          <a:p>
            <a:pPr>
              <a:defRPr/>
            </a:pPr>
            <a:fld id="{3F517015-A6C0-4C6D-ACEE-8BED73EB9C8A}" type="slidenum">
              <a:rPr lang="en-GB"/>
              <a:pPr>
                <a:defRPr/>
              </a:pPr>
              <a:t>‹#›</a:t>
            </a:fld>
            <a:endParaRPr lang="en-GB" dirty="0"/>
          </a:p>
        </p:txBody>
      </p:sp>
    </p:spTree>
    <p:extLst>
      <p:ext uri="{BB962C8B-B14F-4D97-AF65-F5344CB8AC3E}">
        <p14:creationId xmlns:p14="http://schemas.microsoft.com/office/powerpoint/2010/main" val="89284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3038475" cy="461963"/>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defTabSz="605917">
              <a:defRPr sz="1100">
                <a:latin typeface="Calibri" pitchFamily="34" charset="0"/>
              </a:defRPr>
            </a:lvl1pPr>
          </a:lstStyle>
          <a:p>
            <a:pPr>
              <a:defRPr/>
            </a:pPr>
            <a:endParaRPr lang="en-GB" dirty="0"/>
          </a:p>
        </p:txBody>
      </p:sp>
      <p:sp>
        <p:nvSpPr>
          <p:cNvPr id="3" name="Date Placeholder 2"/>
          <p:cNvSpPr>
            <a:spLocks noGrp="1"/>
          </p:cNvSpPr>
          <p:nvPr>
            <p:ph type="dt" idx="1"/>
          </p:nvPr>
        </p:nvSpPr>
        <p:spPr bwMode="auto">
          <a:xfrm>
            <a:off x="3971926" y="1"/>
            <a:ext cx="3036888" cy="461963"/>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algn="r" defTabSz="605917">
              <a:defRPr sz="1100">
                <a:latin typeface="Calibri" pitchFamily="34" charset="0"/>
              </a:defRPr>
            </a:lvl1pPr>
          </a:lstStyle>
          <a:p>
            <a:pPr>
              <a:defRPr/>
            </a:pPr>
            <a:fld id="{0DCA58BA-2EDF-43C6-952C-22E6E1335AE4}" type="datetimeFigureOut">
              <a:rPr lang="en-US"/>
              <a:pPr>
                <a:defRPr/>
              </a:pPr>
              <a:t>10/18/2016</a:t>
            </a:fld>
            <a:endParaRPr lang="en-GB" dirty="0"/>
          </a:p>
        </p:txBody>
      </p:sp>
      <p:sp>
        <p:nvSpPr>
          <p:cNvPr id="4" name="Slide Image Placeholder 3"/>
          <p:cNvSpPr>
            <a:spLocks noGrp="1" noRot="1" noChangeAspect="1"/>
          </p:cNvSpPr>
          <p:nvPr>
            <p:ph type="sldImg" idx="2"/>
          </p:nvPr>
        </p:nvSpPr>
        <p:spPr>
          <a:xfrm>
            <a:off x="1265238" y="692150"/>
            <a:ext cx="4481512" cy="3463925"/>
          </a:xfrm>
          <a:prstGeom prst="rect">
            <a:avLst/>
          </a:prstGeom>
          <a:noFill/>
          <a:ln w="12700">
            <a:solidFill>
              <a:prstClr val="black"/>
            </a:solidFill>
          </a:ln>
        </p:spPr>
        <p:txBody>
          <a:bodyPr vert="horz" lIns="133007" tIns="66504" rIns="133007" bIns="66504" rtlCol="0" anchor="ctr"/>
          <a:lstStyle/>
          <a:p>
            <a:pPr lvl="0"/>
            <a:endParaRPr lang="en-GB" noProof="0" dirty="0"/>
          </a:p>
        </p:txBody>
      </p:sp>
      <p:sp>
        <p:nvSpPr>
          <p:cNvPr id="5" name="Notes Placeholder 4"/>
          <p:cNvSpPr>
            <a:spLocks noGrp="1"/>
          </p:cNvSpPr>
          <p:nvPr>
            <p:ph type="body" sz="quarter" idx="3"/>
          </p:nvPr>
        </p:nvSpPr>
        <p:spPr bwMode="auto">
          <a:xfrm>
            <a:off x="700089" y="4387851"/>
            <a:ext cx="5610225" cy="4156075"/>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endParaRPr lang="en-GB" noProof="0" smtClean="0"/>
          </a:p>
        </p:txBody>
      </p:sp>
      <p:sp>
        <p:nvSpPr>
          <p:cNvPr id="6" name="Footer Placeholder 5"/>
          <p:cNvSpPr>
            <a:spLocks noGrp="1"/>
          </p:cNvSpPr>
          <p:nvPr>
            <p:ph type="ftr" sz="quarter" idx="4"/>
          </p:nvPr>
        </p:nvSpPr>
        <p:spPr bwMode="auto">
          <a:xfrm>
            <a:off x="1" y="8772526"/>
            <a:ext cx="3038475" cy="461963"/>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defTabSz="605917">
              <a:defRPr sz="1100">
                <a:latin typeface="Calibri" pitchFamily="34" charset="0"/>
              </a:defRPr>
            </a:lvl1pPr>
          </a:lstStyle>
          <a:p>
            <a:pPr>
              <a:defRPr/>
            </a:pPr>
            <a:endParaRPr lang="en-GB" dirty="0"/>
          </a:p>
        </p:txBody>
      </p:sp>
      <p:sp>
        <p:nvSpPr>
          <p:cNvPr id="7" name="Slide Number Placeholder 6"/>
          <p:cNvSpPr>
            <a:spLocks noGrp="1"/>
          </p:cNvSpPr>
          <p:nvPr>
            <p:ph type="sldNum" sz="quarter" idx="5"/>
          </p:nvPr>
        </p:nvSpPr>
        <p:spPr bwMode="auto">
          <a:xfrm>
            <a:off x="3971926" y="8772526"/>
            <a:ext cx="3036888" cy="461963"/>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algn="r" defTabSz="605917">
              <a:defRPr sz="1100">
                <a:latin typeface="Calibri" pitchFamily="34" charset="0"/>
              </a:defRPr>
            </a:lvl1pPr>
          </a:lstStyle>
          <a:p>
            <a:pPr>
              <a:defRPr/>
            </a:pPr>
            <a:fld id="{EDEDF171-9BB8-492B-AE77-09B097101C70}" type="slidenum">
              <a:rPr lang="en-GB"/>
              <a:pPr>
                <a:defRPr/>
              </a:pPr>
              <a:t>‹#›</a:t>
            </a:fld>
            <a:endParaRPr lang="en-GB" dirty="0"/>
          </a:p>
        </p:txBody>
      </p:sp>
    </p:spTree>
    <p:extLst>
      <p:ext uri="{BB962C8B-B14F-4D97-AF65-F5344CB8AC3E}">
        <p14:creationId xmlns:p14="http://schemas.microsoft.com/office/powerpoint/2010/main" val="1265618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254" indent="-285484" algn="l" rtl="0" eaLnBrk="0" fontAlgn="base" hangingPunct="0">
      <a:spcBef>
        <a:spcPct val="30000"/>
      </a:spcBef>
      <a:spcAft>
        <a:spcPct val="0"/>
      </a:spcAft>
      <a:defRPr sz="1200" kern="1200">
        <a:solidFill>
          <a:schemeClr val="tx1"/>
        </a:solidFill>
        <a:latin typeface="+mn-lt"/>
        <a:ea typeface="+mn-ea"/>
        <a:cs typeface="+mn-cs"/>
      </a:defRPr>
    </a:lvl2pPr>
    <a:lvl3pPr marL="1141929" indent="-228385" algn="l" rtl="0" eaLnBrk="0" fontAlgn="base" hangingPunct="0">
      <a:spcBef>
        <a:spcPct val="30000"/>
      </a:spcBef>
      <a:spcAft>
        <a:spcPct val="0"/>
      </a:spcAft>
      <a:defRPr sz="1200" kern="1200">
        <a:solidFill>
          <a:schemeClr val="tx1"/>
        </a:solidFill>
        <a:latin typeface="+mn-lt"/>
        <a:ea typeface="+mn-ea"/>
        <a:cs typeface="+mn-cs"/>
      </a:defRPr>
    </a:lvl3pPr>
    <a:lvl4pPr marL="1598703" indent="-228385" algn="l" rtl="0" eaLnBrk="0" fontAlgn="base" hangingPunct="0">
      <a:spcBef>
        <a:spcPct val="30000"/>
      </a:spcBef>
      <a:spcAft>
        <a:spcPct val="0"/>
      </a:spcAft>
      <a:defRPr sz="1200" kern="1200">
        <a:solidFill>
          <a:schemeClr val="tx1"/>
        </a:solidFill>
        <a:latin typeface="+mn-lt"/>
        <a:ea typeface="+mn-ea"/>
        <a:cs typeface="+mn-cs"/>
      </a:defRPr>
    </a:lvl4pPr>
    <a:lvl5pPr marL="2055472" indent="-228385" algn="l" rtl="0" eaLnBrk="0" fontAlgn="base" hangingPunct="0">
      <a:spcBef>
        <a:spcPct val="30000"/>
      </a:spcBef>
      <a:spcAft>
        <a:spcPct val="0"/>
      </a:spcAft>
      <a:defRPr sz="1200" kern="1200">
        <a:solidFill>
          <a:schemeClr val="tx1"/>
        </a:solidFill>
        <a:latin typeface="+mn-lt"/>
        <a:ea typeface="+mn-ea"/>
        <a:cs typeface="+mn-cs"/>
      </a:defRPr>
    </a:lvl5pPr>
    <a:lvl6pPr marL="2283491" algn="l" defTabSz="913399" rtl="0" eaLnBrk="1" latinLnBrk="0" hangingPunct="1">
      <a:defRPr sz="1200" kern="1200">
        <a:solidFill>
          <a:schemeClr val="tx1"/>
        </a:solidFill>
        <a:latin typeface="+mn-lt"/>
        <a:ea typeface="+mn-ea"/>
        <a:cs typeface="+mn-cs"/>
      </a:defRPr>
    </a:lvl6pPr>
    <a:lvl7pPr marL="2740191" algn="l" defTabSz="913399" rtl="0" eaLnBrk="1" latinLnBrk="0" hangingPunct="1">
      <a:defRPr sz="1200" kern="1200">
        <a:solidFill>
          <a:schemeClr val="tx1"/>
        </a:solidFill>
        <a:latin typeface="+mn-lt"/>
        <a:ea typeface="+mn-ea"/>
        <a:cs typeface="+mn-cs"/>
      </a:defRPr>
    </a:lvl7pPr>
    <a:lvl8pPr marL="3196890" algn="l" defTabSz="913399" rtl="0" eaLnBrk="1" latinLnBrk="0" hangingPunct="1">
      <a:defRPr sz="1200" kern="1200">
        <a:solidFill>
          <a:schemeClr val="tx1"/>
        </a:solidFill>
        <a:latin typeface="+mn-lt"/>
        <a:ea typeface="+mn-ea"/>
        <a:cs typeface="+mn-cs"/>
      </a:defRPr>
    </a:lvl8pPr>
    <a:lvl9pPr marL="3653587" algn="l" defTabSz="9133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xfrm>
            <a:off x="996950" y="739775"/>
            <a:ext cx="4799013" cy="3708400"/>
          </a:xfrm>
          <a:noFill/>
          <a:ln>
            <a:solidFill>
              <a:srgbClr val="000000"/>
            </a:solidFill>
            <a:miter lim="800000"/>
            <a:headEnd/>
            <a:tailEnd/>
          </a:ln>
        </p:spPr>
      </p:sp>
      <p:sp>
        <p:nvSpPr>
          <p:cNvPr id="237571" name="Rectangle 3"/>
          <p:cNvSpPr>
            <a:spLocks noGrp="1"/>
          </p:cNvSpPr>
          <p:nvPr>
            <p:ph type="body" idx="1"/>
          </p:nvPr>
        </p:nvSpPr>
        <p:spPr/>
        <p:txBody>
          <a:bodyPr/>
          <a:lstStyle/>
          <a:p>
            <a:endParaRPr lang="es-ES_tradnl" dirty="0" smtClean="0"/>
          </a:p>
        </p:txBody>
      </p:sp>
    </p:spTree>
    <p:extLst>
      <p:ext uri="{BB962C8B-B14F-4D97-AF65-F5344CB8AC3E}">
        <p14:creationId xmlns:p14="http://schemas.microsoft.com/office/powerpoint/2010/main" val="63694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noProof="0" dirty="0" smtClean="0">
                <a:solidFill>
                  <a:srgbClr val="002776"/>
                </a:solidFill>
              </a:rPr>
              <a:t>(</a:t>
            </a:r>
            <a:r>
              <a:rPr lang="en-US" sz="1200" kern="1200" baseline="0" noProof="0" dirty="0" err="1" smtClean="0">
                <a:solidFill>
                  <a:srgbClr val="002776"/>
                </a:solidFill>
              </a:rPr>
              <a:t>i</a:t>
            </a:r>
            <a:r>
              <a:rPr lang="en-US" sz="1200" kern="1200" baseline="0" noProof="0" dirty="0" smtClean="0">
                <a:solidFill>
                  <a:srgbClr val="002776"/>
                </a:solidFill>
              </a:rPr>
              <a:t>) marketing integral (</a:t>
            </a:r>
            <a:r>
              <a:rPr lang="en-US" sz="1200" kern="1200" baseline="0" noProof="0" dirty="0" err="1" smtClean="0">
                <a:solidFill>
                  <a:srgbClr val="002776"/>
                </a:solidFill>
              </a:rPr>
              <a:t>coordinación</a:t>
            </a:r>
            <a:r>
              <a:rPr lang="en-US" sz="1200" kern="1200" baseline="0" noProof="0" dirty="0" smtClean="0">
                <a:solidFill>
                  <a:srgbClr val="002776"/>
                </a:solidFill>
              </a:rPr>
              <a:t> del marketing </a:t>
            </a:r>
            <a:r>
              <a:rPr lang="en-US" sz="1200" kern="1200" baseline="0" noProof="0" dirty="0" err="1" smtClean="0">
                <a:solidFill>
                  <a:srgbClr val="002776"/>
                </a:solidFill>
              </a:rPr>
              <a:t>turístico</a:t>
            </a:r>
            <a:r>
              <a:rPr lang="en-US" sz="1200" kern="1200" baseline="0" noProof="0" dirty="0" smtClean="0">
                <a:solidFill>
                  <a:srgbClr val="002776"/>
                </a:solidFill>
              </a:rPr>
              <a:t> con </a:t>
            </a:r>
            <a:r>
              <a:rPr lang="en-US" sz="1200" kern="1200" baseline="0" noProof="0" dirty="0" err="1" smtClean="0">
                <a:solidFill>
                  <a:srgbClr val="002776"/>
                </a:solidFill>
              </a:rPr>
              <a:t>una</a:t>
            </a:r>
            <a:r>
              <a:rPr lang="en-US" sz="1200" kern="1200" baseline="0" noProof="0" dirty="0" smtClean="0">
                <a:solidFill>
                  <a:srgbClr val="002776"/>
                </a:solidFill>
              </a:rPr>
              <a:t> </a:t>
            </a:r>
            <a:r>
              <a:rPr lang="en-US" sz="1200" kern="1200" baseline="0" noProof="0" dirty="0" err="1" smtClean="0">
                <a:solidFill>
                  <a:srgbClr val="002776"/>
                </a:solidFill>
              </a:rPr>
              <a:t>visión</a:t>
            </a:r>
            <a:r>
              <a:rPr lang="en-US" sz="1200" kern="1200" baseline="0" noProof="0" dirty="0" smtClean="0">
                <a:solidFill>
                  <a:srgbClr val="002776"/>
                </a:solidFill>
              </a:rPr>
              <a:t> </a:t>
            </a:r>
            <a:r>
              <a:rPr lang="en-US" sz="1200" kern="1200" baseline="0" noProof="0" dirty="0" err="1" smtClean="0">
                <a:solidFill>
                  <a:srgbClr val="002776"/>
                </a:solidFill>
              </a:rPr>
              <a:t>integrada</a:t>
            </a:r>
            <a:r>
              <a:rPr lang="en-US" sz="1200" kern="1200" baseline="0" noProof="0" dirty="0" smtClean="0">
                <a:solidFill>
                  <a:srgbClr val="002776"/>
                </a:solidFill>
              </a:rPr>
              <a:t>), (ii) marketing online, (iii) </a:t>
            </a:r>
            <a:r>
              <a:rPr lang="en-US" sz="1200" kern="1200" baseline="0" noProof="0" dirty="0" err="1" smtClean="0">
                <a:solidFill>
                  <a:srgbClr val="002776"/>
                </a:solidFill>
              </a:rPr>
              <a:t>producto</a:t>
            </a:r>
            <a:r>
              <a:rPr lang="en-US" sz="1200" kern="1200" baseline="0" noProof="0" dirty="0" smtClean="0">
                <a:solidFill>
                  <a:srgbClr val="002776"/>
                </a:solidFill>
              </a:rPr>
              <a:t>, </a:t>
            </a:r>
            <a:r>
              <a:rPr lang="en-US" sz="1200" kern="1200" baseline="0" noProof="0" dirty="0" err="1" smtClean="0">
                <a:solidFill>
                  <a:srgbClr val="002776"/>
                </a:solidFill>
              </a:rPr>
              <a:t>desarrollo</a:t>
            </a:r>
            <a:r>
              <a:rPr lang="en-US" sz="1200" kern="1200" baseline="0" noProof="0" dirty="0" smtClean="0">
                <a:solidFill>
                  <a:srgbClr val="002776"/>
                </a:solidFill>
              </a:rPr>
              <a:t> e </a:t>
            </a:r>
            <a:r>
              <a:rPr lang="en-US" sz="1200" kern="1200" baseline="0" noProof="0" dirty="0" err="1" smtClean="0">
                <a:solidFill>
                  <a:srgbClr val="002776"/>
                </a:solidFill>
              </a:rPr>
              <a:t>inversiones</a:t>
            </a:r>
            <a:r>
              <a:rPr lang="en-US" sz="1200" kern="1200" baseline="0" noProof="0" dirty="0" smtClean="0">
                <a:solidFill>
                  <a:srgbClr val="002776"/>
                </a:solidFill>
              </a:rPr>
              <a:t>, (iv)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internacional</a:t>
            </a:r>
            <a:r>
              <a:rPr lang="en-US" sz="1200" kern="1200" baseline="0" noProof="0" dirty="0" smtClean="0">
                <a:solidFill>
                  <a:srgbClr val="002776"/>
                </a:solidFill>
              </a:rPr>
              <a:t> offline B2B y B2C y (v)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nacional</a:t>
            </a:r>
            <a:r>
              <a:rPr lang="en-US" sz="1200" kern="1200" baseline="0" noProof="0" dirty="0" smtClean="0">
                <a:solidFill>
                  <a:srgbClr val="002776"/>
                </a:solidFill>
              </a:rPr>
              <a:t> B2B y B2C. </a:t>
            </a:r>
            <a:endParaRPr lang="en-US" sz="1200" kern="1200" noProof="0" dirty="0" smtClean="0">
              <a:solidFill>
                <a:srgbClr val="002776"/>
              </a:solidFill>
            </a:endParaRPr>
          </a:p>
          <a:p>
            <a:endParaRPr lang="en-US" dirty="0"/>
          </a:p>
        </p:txBody>
      </p:sp>
      <p:sp>
        <p:nvSpPr>
          <p:cNvPr id="4" name="Slide Number Placeholder 3"/>
          <p:cNvSpPr>
            <a:spLocks noGrp="1"/>
          </p:cNvSpPr>
          <p:nvPr>
            <p:ph type="sldNum" sz="quarter" idx="10"/>
          </p:nvPr>
        </p:nvSpPr>
        <p:spPr/>
        <p:txBody>
          <a:bodyPr/>
          <a:lstStyle/>
          <a:p>
            <a:pPr>
              <a:defRPr/>
            </a:pPr>
            <a:fld id="{EDEDF171-9BB8-492B-AE77-09B097101C70}"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72217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a:defRPr/>
            </a:pPr>
            <a:fld id="{EDEDF171-9BB8-492B-AE77-09B097101C70}" type="slidenum">
              <a:rPr lang="es-CL" smtClean="0"/>
              <a:pPr>
                <a:defRPr/>
              </a:pPr>
              <a:t>12</a:t>
            </a:fld>
            <a:endParaRPr lang="es-CL" dirty="0"/>
          </a:p>
        </p:txBody>
      </p:sp>
    </p:spTree>
    <p:extLst>
      <p:ext uri="{BB962C8B-B14F-4D97-AF65-F5344CB8AC3E}">
        <p14:creationId xmlns:p14="http://schemas.microsoft.com/office/powerpoint/2010/main" val="398678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noProof="0" dirty="0" smtClean="0">
                <a:solidFill>
                  <a:srgbClr val="002776"/>
                </a:solidFill>
              </a:rPr>
              <a:t>(</a:t>
            </a:r>
            <a:r>
              <a:rPr lang="en-US" sz="1200" kern="1200" baseline="0" noProof="0" dirty="0" err="1" smtClean="0">
                <a:solidFill>
                  <a:srgbClr val="002776"/>
                </a:solidFill>
              </a:rPr>
              <a:t>i</a:t>
            </a:r>
            <a:r>
              <a:rPr lang="en-US" sz="1200" kern="1200" baseline="0" noProof="0" dirty="0" smtClean="0">
                <a:solidFill>
                  <a:srgbClr val="002776"/>
                </a:solidFill>
              </a:rPr>
              <a:t>) marketing integral (</a:t>
            </a:r>
            <a:r>
              <a:rPr lang="en-US" sz="1200" kern="1200" baseline="0" noProof="0" dirty="0" err="1" smtClean="0">
                <a:solidFill>
                  <a:srgbClr val="002776"/>
                </a:solidFill>
              </a:rPr>
              <a:t>coordinación</a:t>
            </a:r>
            <a:r>
              <a:rPr lang="en-US" sz="1200" kern="1200" baseline="0" noProof="0" dirty="0" smtClean="0">
                <a:solidFill>
                  <a:srgbClr val="002776"/>
                </a:solidFill>
              </a:rPr>
              <a:t> del marketing </a:t>
            </a:r>
            <a:r>
              <a:rPr lang="en-US" sz="1200" kern="1200" baseline="0" noProof="0" dirty="0" err="1" smtClean="0">
                <a:solidFill>
                  <a:srgbClr val="002776"/>
                </a:solidFill>
              </a:rPr>
              <a:t>turístico</a:t>
            </a:r>
            <a:r>
              <a:rPr lang="en-US" sz="1200" kern="1200" baseline="0" noProof="0" dirty="0" smtClean="0">
                <a:solidFill>
                  <a:srgbClr val="002776"/>
                </a:solidFill>
              </a:rPr>
              <a:t> con </a:t>
            </a:r>
            <a:r>
              <a:rPr lang="en-US" sz="1200" kern="1200" baseline="0" noProof="0" dirty="0" err="1" smtClean="0">
                <a:solidFill>
                  <a:srgbClr val="002776"/>
                </a:solidFill>
              </a:rPr>
              <a:t>una</a:t>
            </a:r>
            <a:r>
              <a:rPr lang="en-US" sz="1200" kern="1200" baseline="0" noProof="0" dirty="0" smtClean="0">
                <a:solidFill>
                  <a:srgbClr val="002776"/>
                </a:solidFill>
              </a:rPr>
              <a:t> </a:t>
            </a:r>
            <a:r>
              <a:rPr lang="en-US" sz="1200" kern="1200" baseline="0" noProof="0" dirty="0" err="1" smtClean="0">
                <a:solidFill>
                  <a:srgbClr val="002776"/>
                </a:solidFill>
              </a:rPr>
              <a:t>visión</a:t>
            </a:r>
            <a:r>
              <a:rPr lang="en-US" sz="1200" kern="1200" baseline="0" noProof="0" dirty="0" smtClean="0">
                <a:solidFill>
                  <a:srgbClr val="002776"/>
                </a:solidFill>
              </a:rPr>
              <a:t> </a:t>
            </a:r>
            <a:r>
              <a:rPr lang="en-US" sz="1200" kern="1200" baseline="0" noProof="0" dirty="0" err="1" smtClean="0">
                <a:solidFill>
                  <a:srgbClr val="002776"/>
                </a:solidFill>
              </a:rPr>
              <a:t>integrada</a:t>
            </a:r>
            <a:r>
              <a:rPr lang="en-US" sz="1200" kern="1200" baseline="0" noProof="0" dirty="0" smtClean="0">
                <a:solidFill>
                  <a:srgbClr val="002776"/>
                </a:solidFill>
              </a:rPr>
              <a:t>), (ii) marketing online, (iii) </a:t>
            </a:r>
            <a:r>
              <a:rPr lang="en-US" sz="1200" kern="1200" baseline="0" noProof="0" dirty="0" err="1" smtClean="0">
                <a:solidFill>
                  <a:srgbClr val="002776"/>
                </a:solidFill>
              </a:rPr>
              <a:t>producto</a:t>
            </a:r>
            <a:r>
              <a:rPr lang="en-US" sz="1200" kern="1200" baseline="0" noProof="0" dirty="0" smtClean="0">
                <a:solidFill>
                  <a:srgbClr val="002776"/>
                </a:solidFill>
              </a:rPr>
              <a:t>, </a:t>
            </a:r>
            <a:r>
              <a:rPr lang="en-US" sz="1200" kern="1200" baseline="0" noProof="0" dirty="0" err="1" smtClean="0">
                <a:solidFill>
                  <a:srgbClr val="002776"/>
                </a:solidFill>
              </a:rPr>
              <a:t>desarrollo</a:t>
            </a:r>
            <a:r>
              <a:rPr lang="en-US" sz="1200" kern="1200" baseline="0" noProof="0" dirty="0" smtClean="0">
                <a:solidFill>
                  <a:srgbClr val="002776"/>
                </a:solidFill>
              </a:rPr>
              <a:t> e </a:t>
            </a:r>
            <a:r>
              <a:rPr lang="en-US" sz="1200" kern="1200" baseline="0" noProof="0" dirty="0" err="1" smtClean="0">
                <a:solidFill>
                  <a:srgbClr val="002776"/>
                </a:solidFill>
              </a:rPr>
              <a:t>inversiones</a:t>
            </a:r>
            <a:r>
              <a:rPr lang="en-US" sz="1200" kern="1200" baseline="0" noProof="0" dirty="0" smtClean="0">
                <a:solidFill>
                  <a:srgbClr val="002776"/>
                </a:solidFill>
              </a:rPr>
              <a:t>, (iv)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internacional</a:t>
            </a:r>
            <a:r>
              <a:rPr lang="en-US" sz="1200" kern="1200" baseline="0" noProof="0" dirty="0" smtClean="0">
                <a:solidFill>
                  <a:srgbClr val="002776"/>
                </a:solidFill>
              </a:rPr>
              <a:t> offline B2B y B2C y (v)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nacional</a:t>
            </a:r>
            <a:r>
              <a:rPr lang="en-US" sz="1200" kern="1200" baseline="0" noProof="0" dirty="0" smtClean="0">
                <a:solidFill>
                  <a:srgbClr val="002776"/>
                </a:solidFill>
              </a:rPr>
              <a:t> B2B y B2C. </a:t>
            </a:r>
            <a:endParaRPr lang="en-US" sz="1200" kern="1200" noProof="0" dirty="0" smtClean="0">
              <a:solidFill>
                <a:srgbClr val="002776"/>
              </a:solidFill>
            </a:endParaRPr>
          </a:p>
          <a:p>
            <a:endParaRPr lang="en-US" dirty="0"/>
          </a:p>
        </p:txBody>
      </p:sp>
      <p:sp>
        <p:nvSpPr>
          <p:cNvPr id="4" name="Slide Number Placeholder 3"/>
          <p:cNvSpPr>
            <a:spLocks noGrp="1"/>
          </p:cNvSpPr>
          <p:nvPr>
            <p:ph type="sldNum" sz="quarter" idx="10"/>
          </p:nvPr>
        </p:nvSpPr>
        <p:spPr/>
        <p:txBody>
          <a:bodyPr/>
          <a:lstStyle/>
          <a:p>
            <a:pPr>
              <a:defRPr/>
            </a:pPr>
            <a:fld id="{EDEDF171-9BB8-492B-AE77-09B097101C70}"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99356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a:defRPr/>
            </a:pPr>
            <a:fld id="{EDEDF171-9BB8-492B-AE77-09B097101C70}" type="slidenum">
              <a:rPr lang="es-CL" smtClean="0"/>
              <a:pPr>
                <a:defRPr/>
              </a:pPr>
              <a:t>14</a:t>
            </a:fld>
            <a:endParaRPr lang="es-CL" dirty="0"/>
          </a:p>
        </p:txBody>
      </p:sp>
    </p:spTree>
    <p:extLst>
      <p:ext uri="{BB962C8B-B14F-4D97-AF65-F5344CB8AC3E}">
        <p14:creationId xmlns:p14="http://schemas.microsoft.com/office/powerpoint/2010/main" val="37295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noProof="0" dirty="0" smtClean="0">
                <a:solidFill>
                  <a:srgbClr val="002776"/>
                </a:solidFill>
              </a:rPr>
              <a:t>(</a:t>
            </a:r>
            <a:r>
              <a:rPr lang="en-US" sz="1200" kern="1200" baseline="0" noProof="0" dirty="0" err="1" smtClean="0">
                <a:solidFill>
                  <a:srgbClr val="002776"/>
                </a:solidFill>
              </a:rPr>
              <a:t>i</a:t>
            </a:r>
            <a:r>
              <a:rPr lang="en-US" sz="1200" kern="1200" baseline="0" noProof="0" dirty="0" smtClean="0">
                <a:solidFill>
                  <a:srgbClr val="002776"/>
                </a:solidFill>
              </a:rPr>
              <a:t>) marketing integral (</a:t>
            </a:r>
            <a:r>
              <a:rPr lang="en-US" sz="1200" kern="1200" baseline="0" noProof="0" dirty="0" err="1" smtClean="0">
                <a:solidFill>
                  <a:srgbClr val="002776"/>
                </a:solidFill>
              </a:rPr>
              <a:t>coordinación</a:t>
            </a:r>
            <a:r>
              <a:rPr lang="en-US" sz="1200" kern="1200" baseline="0" noProof="0" dirty="0" smtClean="0">
                <a:solidFill>
                  <a:srgbClr val="002776"/>
                </a:solidFill>
              </a:rPr>
              <a:t> del marketing </a:t>
            </a:r>
            <a:r>
              <a:rPr lang="en-US" sz="1200" kern="1200" baseline="0" noProof="0" dirty="0" err="1" smtClean="0">
                <a:solidFill>
                  <a:srgbClr val="002776"/>
                </a:solidFill>
              </a:rPr>
              <a:t>turístico</a:t>
            </a:r>
            <a:r>
              <a:rPr lang="en-US" sz="1200" kern="1200" baseline="0" noProof="0" dirty="0" smtClean="0">
                <a:solidFill>
                  <a:srgbClr val="002776"/>
                </a:solidFill>
              </a:rPr>
              <a:t> con </a:t>
            </a:r>
            <a:r>
              <a:rPr lang="en-US" sz="1200" kern="1200" baseline="0" noProof="0" dirty="0" err="1" smtClean="0">
                <a:solidFill>
                  <a:srgbClr val="002776"/>
                </a:solidFill>
              </a:rPr>
              <a:t>una</a:t>
            </a:r>
            <a:r>
              <a:rPr lang="en-US" sz="1200" kern="1200" baseline="0" noProof="0" dirty="0" smtClean="0">
                <a:solidFill>
                  <a:srgbClr val="002776"/>
                </a:solidFill>
              </a:rPr>
              <a:t> </a:t>
            </a:r>
            <a:r>
              <a:rPr lang="en-US" sz="1200" kern="1200" baseline="0" noProof="0" dirty="0" err="1" smtClean="0">
                <a:solidFill>
                  <a:srgbClr val="002776"/>
                </a:solidFill>
              </a:rPr>
              <a:t>visión</a:t>
            </a:r>
            <a:r>
              <a:rPr lang="en-US" sz="1200" kern="1200" baseline="0" noProof="0" dirty="0" smtClean="0">
                <a:solidFill>
                  <a:srgbClr val="002776"/>
                </a:solidFill>
              </a:rPr>
              <a:t> </a:t>
            </a:r>
            <a:r>
              <a:rPr lang="en-US" sz="1200" kern="1200" baseline="0" noProof="0" dirty="0" err="1" smtClean="0">
                <a:solidFill>
                  <a:srgbClr val="002776"/>
                </a:solidFill>
              </a:rPr>
              <a:t>integrada</a:t>
            </a:r>
            <a:r>
              <a:rPr lang="en-US" sz="1200" kern="1200" baseline="0" noProof="0" dirty="0" smtClean="0">
                <a:solidFill>
                  <a:srgbClr val="002776"/>
                </a:solidFill>
              </a:rPr>
              <a:t>), (ii) marketing online, (iii) </a:t>
            </a:r>
            <a:r>
              <a:rPr lang="en-US" sz="1200" kern="1200" baseline="0" noProof="0" dirty="0" err="1" smtClean="0">
                <a:solidFill>
                  <a:srgbClr val="002776"/>
                </a:solidFill>
              </a:rPr>
              <a:t>producto</a:t>
            </a:r>
            <a:r>
              <a:rPr lang="en-US" sz="1200" kern="1200" baseline="0" noProof="0" dirty="0" smtClean="0">
                <a:solidFill>
                  <a:srgbClr val="002776"/>
                </a:solidFill>
              </a:rPr>
              <a:t>, </a:t>
            </a:r>
            <a:r>
              <a:rPr lang="en-US" sz="1200" kern="1200" baseline="0" noProof="0" dirty="0" err="1" smtClean="0">
                <a:solidFill>
                  <a:srgbClr val="002776"/>
                </a:solidFill>
              </a:rPr>
              <a:t>desarrollo</a:t>
            </a:r>
            <a:r>
              <a:rPr lang="en-US" sz="1200" kern="1200" baseline="0" noProof="0" dirty="0" smtClean="0">
                <a:solidFill>
                  <a:srgbClr val="002776"/>
                </a:solidFill>
              </a:rPr>
              <a:t> e </a:t>
            </a:r>
            <a:r>
              <a:rPr lang="en-US" sz="1200" kern="1200" baseline="0" noProof="0" dirty="0" err="1" smtClean="0">
                <a:solidFill>
                  <a:srgbClr val="002776"/>
                </a:solidFill>
              </a:rPr>
              <a:t>inversiones</a:t>
            </a:r>
            <a:r>
              <a:rPr lang="en-US" sz="1200" kern="1200" baseline="0" noProof="0" dirty="0" smtClean="0">
                <a:solidFill>
                  <a:srgbClr val="002776"/>
                </a:solidFill>
              </a:rPr>
              <a:t>, (iv)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internacional</a:t>
            </a:r>
            <a:r>
              <a:rPr lang="en-US" sz="1200" kern="1200" baseline="0" noProof="0" dirty="0" smtClean="0">
                <a:solidFill>
                  <a:srgbClr val="002776"/>
                </a:solidFill>
              </a:rPr>
              <a:t> offline B2B y B2C y (v)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nacional</a:t>
            </a:r>
            <a:r>
              <a:rPr lang="en-US" sz="1200" kern="1200" baseline="0" noProof="0" dirty="0" smtClean="0">
                <a:solidFill>
                  <a:srgbClr val="002776"/>
                </a:solidFill>
              </a:rPr>
              <a:t> B2B y B2C. </a:t>
            </a:r>
            <a:endParaRPr lang="en-US" sz="1200" kern="1200" noProof="0" dirty="0" smtClean="0">
              <a:solidFill>
                <a:srgbClr val="002776"/>
              </a:solidFill>
            </a:endParaRPr>
          </a:p>
          <a:p>
            <a:endParaRPr lang="en-US" dirty="0"/>
          </a:p>
        </p:txBody>
      </p:sp>
      <p:sp>
        <p:nvSpPr>
          <p:cNvPr id="4" name="Slide Number Placeholder 3"/>
          <p:cNvSpPr>
            <a:spLocks noGrp="1"/>
          </p:cNvSpPr>
          <p:nvPr>
            <p:ph type="sldNum" sz="quarter" idx="10"/>
          </p:nvPr>
        </p:nvSpPr>
        <p:spPr/>
        <p:txBody>
          <a:bodyPr/>
          <a:lstStyle/>
          <a:p>
            <a:pPr>
              <a:defRPr/>
            </a:pPr>
            <a:fld id="{EDEDF171-9BB8-492B-AE77-09B097101C70}"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77188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noProof="0" dirty="0" smtClean="0">
                <a:solidFill>
                  <a:srgbClr val="002776"/>
                </a:solidFill>
              </a:rPr>
              <a:t>(</a:t>
            </a:r>
            <a:r>
              <a:rPr lang="en-US" sz="1200" kern="1200" baseline="0" noProof="0" dirty="0" err="1" smtClean="0">
                <a:solidFill>
                  <a:srgbClr val="002776"/>
                </a:solidFill>
              </a:rPr>
              <a:t>i</a:t>
            </a:r>
            <a:r>
              <a:rPr lang="en-US" sz="1200" kern="1200" baseline="0" noProof="0" dirty="0" smtClean="0">
                <a:solidFill>
                  <a:srgbClr val="002776"/>
                </a:solidFill>
              </a:rPr>
              <a:t>) marketing integral (</a:t>
            </a:r>
            <a:r>
              <a:rPr lang="en-US" sz="1200" kern="1200" baseline="0" noProof="0" dirty="0" err="1" smtClean="0">
                <a:solidFill>
                  <a:srgbClr val="002776"/>
                </a:solidFill>
              </a:rPr>
              <a:t>coordinación</a:t>
            </a:r>
            <a:r>
              <a:rPr lang="en-US" sz="1200" kern="1200" baseline="0" noProof="0" dirty="0" smtClean="0">
                <a:solidFill>
                  <a:srgbClr val="002776"/>
                </a:solidFill>
              </a:rPr>
              <a:t> del marketing </a:t>
            </a:r>
            <a:r>
              <a:rPr lang="en-US" sz="1200" kern="1200" baseline="0" noProof="0" dirty="0" err="1" smtClean="0">
                <a:solidFill>
                  <a:srgbClr val="002776"/>
                </a:solidFill>
              </a:rPr>
              <a:t>turístico</a:t>
            </a:r>
            <a:r>
              <a:rPr lang="en-US" sz="1200" kern="1200" baseline="0" noProof="0" dirty="0" smtClean="0">
                <a:solidFill>
                  <a:srgbClr val="002776"/>
                </a:solidFill>
              </a:rPr>
              <a:t> con </a:t>
            </a:r>
            <a:r>
              <a:rPr lang="en-US" sz="1200" kern="1200" baseline="0" noProof="0" dirty="0" err="1" smtClean="0">
                <a:solidFill>
                  <a:srgbClr val="002776"/>
                </a:solidFill>
              </a:rPr>
              <a:t>una</a:t>
            </a:r>
            <a:r>
              <a:rPr lang="en-US" sz="1200" kern="1200" baseline="0" noProof="0" dirty="0" smtClean="0">
                <a:solidFill>
                  <a:srgbClr val="002776"/>
                </a:solidFill>
              </a:rPr>
              <a:t> </a:t>
            </a:r>
            <a:r>
              <a:rPr lang="en-US" sz="1200" kern="1200" baseline="0" noProof="0" dirty="0" err="1" smtClean="0">
                <a:solidFill>
                  <a:srgbClr val="002776"/>
                </a:solidFill>
              </a:rPr>
              <a:t>visión</a:t>
            </a:r>
            <a:r>
              <a:rPr lang="en-US" sz="1200" kern="1200" baseline="0" noProof="0" dirty="0" smtClean="0">
                <a:solidFill>
                  <a:srgbClr val="002776"/>
                </a:solidFill>
              </a:rPr>
              <a:t> </a:t>
            </a:r>
            <a:r>
              <a:rPr lang="en-US" sz="1200" kern="1200" baseline="0" noProof="0" dirty="0" err="1" smtClean="0">
                <a:solidFill>
                  <a:srgbClr val="002776"/>
                </a:solidFill>
              </a:rPr>
              <a:t>integrada</a:t>
            </a:r>
            <a:r>
              <a:rPr lang="en-US" sz="1200" kern="1200" baseline="0" noProof="0" dirty="0" smtClean="0">
                <a:solidFill>
                  <a:srgbClr val="002776"/>
                </a:solidFill>
              </a:rPr>
              <a:t>), (ii) marketing online, (iii) </a:t>
            </a:r>
            <a:r>
              <a:rPr lang="en-US" sz="1200" kern="1200" baseline="0" noProof="0" dirty="0" err="1" smtClean="0">
                <a:solidFill>
                  <a:srgbClr val="002776"/>
                </a:solidFill>
              </a:rPr>
              <a:t>producto</a:t>
            </a:r>
            <a:r>
              <a:rPr lang="en-US" sz="1200" kern="1200" baseline="0" noProof="0" dirty="0" smtClean="0">
                <a:solidFill>
                  <a:srgbClr val="002776"/>
                </a:solidFill>
              </a:rPr>
              <a:t>, </a:t>
            </a:r>
            <a:r>
              <a:rPr lang="en-US" sz="1200" kern="1200" baseline="0" noProof="0" dirty="0" err="1" smtClean="0">
                <a:solidFill>
                  <a:srgbClr val="002776"/>
                </a:solidFill>
              </a:rPr>
              <a:t>desarrollo</a:t>
            </a:r>
            <a:r>
              <a:rPr lang="en-US" sz="1200" kern="1200" baseline="0" noProof="0" dirty="0" smtClean="0">
                <a:solidFill>
                  <a:srgbClr val="002776"/>
                </a:solidFill>
              </a:rPr>
              <a:t> e </a:t>
            </a:r>
            <a:r>
              <a:rPr lang="en-US" sz="1200" kern="1200" baseline="0" noProof="0" dirty="0" err="1" smtClean="0">
                <a:solidFill>
                  <a:srgbClr val="002776"/>
                </a:solidFill>
              </a:rPr>
              <a:t>inversiones</a:t>
            </a:r>
            <a:r>
              <a:rPr lang="en-US" sz="1200" kern="1200" baseline="0" noProof="0" dirty="0" smtClean="0">
                <a:solidFill>
                  <a:srgbClr val="002776"/>
                </a:solidFill>
              </a:rPr>
              <a:t>, (iv)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internacional</a:t>
            </a:r>
            <a:r>
              <a:rPr lang="en-US" sz="1200" kern="1200" baseline="0" noProof="0" dirty="0" smtClean="0">
                <a:solidFill>
                  <a:srgbClr val="002776"/>
                </a:solidFill>
              </a:rPr>
              <a:t> offline B2B y B2C y (v)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nacional</a:t>
            </a:r>
            <a:r>
              <a:rPr lang="en-US" sz="1200" kern="1200" baseline="0" noProof="0" dirty="0" smtClean="0">
                <a:solidFill>
                  <a:srgbClr val="002776"/>
                </a:solidFill>
              </a:rPr>
              <a:t> B2B y B2C. </a:t>
            </a:r>
            <a:endParaRPr lang="en-US" sz="1200" kern="1200" noProof="0" dirty="0" smtClean="0">
              <a:solidFill>
                <a:srgbClr val="002776"/>
              </a:solidFill>
            </a:endParaRPr>
          </a:p>
          <a:p>
            <a:endParaRPr lang="en-US" dirty="0"/>
          </a:p>
        </p:txBody>
      </p:sp>
      <p:sp>
        <p:nvSpPr>
          <p:cNvPr id="4" name="Slide Number Placeholder 3"/>
          <p:cNvSpPr>
            <a:spLocks noGrp="1"/>
          </p:cNvSpPr>
          <p:nvPr>
            <p:ph type="sldNum" sz="quarter" idx="10"/>
          </p:nvPr>
        </p:nvSpPr>
        <p:spPr/>
        <p:txBody>
          <a:bodyPr/>
          <a:lstStyle/>
          <a:p>
            <a:pPr>
              <a:defRPr/>
            </a:pPr>
            <a:fld id="{EDEDF171-9BB8-492B-AE77-09B097101C70}"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64559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17550"/>
            <a:ext cx="4651375" cy="3594100"/>
          </a:xfrm>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a:xfrm>
            <a:off x="4141657" y="9099063"/>
            <a:ext cx="3168439" cy="478984"/>
          </a:xfrm>
          <a:prstGeom prst="rect">
            <a:avLst/>
          </a:prstGeom>
        </p:spPr>
        <p:txBody>
          <a:bodyPr lIns="91294" tIns="45647" rIns="91294" bIns="45647"/>
          <a:lstStyle/>
          <a:p>
            <a:fld id="{4D1CD627-4B2A-415D-87CF-666A57EF4918}" type="slidenum">
              <a:rPr lang="es-ES" smtClean="0"/>
              <a:pPr/>
              <a:t>17</a:t>
            </a:fld>
            <a:endParaRPr lang="es-ES"/>
          </a:p>
        </p:txBody>
      </p:sp>
    </p:spTree>
    <p:extLst>
      <p:ext uri="{BB962C8B-B14F-4D97-AF65-F5344CB8AC3E}">
        <p14:creationId xmlns:p14="http://schemas.microsoft.com/office/powerpoint/2010/main" val="243494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a:defRPr/>
            </a:pPr>
            <a:fld id="{EDEDF171-9BB8-492B-AE77-09B097101C70}" type="slidenum">
              <a:rPr lang="es-CL" smtClean="0"/>
              <a:pPr>
                <a:defRPr/>
              </a:pPr>
              <a:t>3</a:t>
            </a:fld>
            <a:endParaRPr lang="es-CL" dirty="0"/>
          </a:p>
        </p:txBody>
      </p:sp>
    </p:spTree>
    <p:extLst>
      <p:ext uri="{BB962C8B-B14F-4D97-AF65-F5344CB8AC3E}">
        <p14:creationId xmlns:p14="http://schemas.microsoft.com/office/powerpoint/2010/main" val="161979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noProof="0" dirty="0" smtClean="0">
                <a:solidFill>
                  <a:srgbClr val="002776"/>
                </a:solidFill>
              </a:rPr>
              <a:t>(</a:t>
            </a:r>
            <a:r>
              <a:rPr lang="en-US" sz="1200" kern="1200" baseline="0" noProof="0" dirty="0" err="1" smtClean="0">
                <a:solidFill>
                  <a:srgbClr val="002776"/>
                </a:solidFill>
              </a:rPr>
              <a:t>i</a:t>
            </a:r>
            <a:r>
              <a:rPr lang="en-US" sz="1200" kern="1200" baseline="0" noProof="0" dirty="0" smtClean="0">
                <a:solidFill>
                  <a:srgbClr val="002776"/>
                </a:solidFill>
              </a:rPr>
              <a:t>) marketing integral (</a:t>
            </a:r>
            <a:r>
              <a:rPr lang="en-US" sz="1200" kern="1200" baseline="0" noProof="0" dirty="0" err="1" smtClean="0">
                <a:solidFill>
                  <a:srgbClr val="002776"/>
                </a:solidFill>
              </a:rPr>
              <a:t>coordinación</a:t>
            </a:r>
            <a:r>
              <a:rPr lang="en-US" sz="1200" kern="1200" baseline="0" noProof="0" dirty="0" smtClean="0">
                <a:solidFill>
                  <a:srgbClr val="002776"/>
                </a:solidFill>
              </a:rPr>
              <a:t> del marketing </a:t>
            </a:r>
            <a:r>
              <a:rPr lang="en-US" sz="1200" kern="1200" baseline="0" noProof="0" dirty="0" err="1" smtClean="0">
                <a:solidFill>
                  <a:srgbClr val="002776"/>
                </a:solidFill>
              </a:rPr>
              <a:t>turístico</a:t>
            </a:r>
            <a:r>
              <a:rPr lang="en-US" sz="1200" kern="1200" baseline="0" noProof="0" dirty="0" smtClean="0">
                <a:solidFill>
                  <a:srgbClr val="002776"/>
                </a:solidFill>
              </a:rPr>
              <a:t> con </a:t>
            </a:r>
            <a:r>
              <a:rPr lang="en-US" sz="1200" kern="1200" baseline="0" noProof="0" dirty="0" err="1" smtClean="0">
                <a:solidFill>
                  <a:srgbClr val="002776"/>
                </a:solidFill>
              </a:rPr>
              <a:t>una</a:t>
            </a:r>
            <a:r>
              <a:rPr lang="en-US" sz="1200" kern="1200" baseline="0" noProof="0" dirty="0" smtClean="0">
                <a:solidFill>
                  <a:srgbClr val="002776"/>
                </a:solidFill>
              </a:rPr>
              <a:t> </a:t>
            </a:r>
            <a:r>
              <a:rPr lang="en-US" sz="1200" kern="1200" baseline="0" noProof="0" dirty="0" err="1" smtClean="0">
                <a:solidFill>
                  <a:srgbClr val="002776"/>
                </a:solidFill>
              </a:rPr>
              <a:t>visión</a:t>
            </a:r>
            <a:r>
              <a:rPr lang="en-US" sz="1200" kern="1200" baseline="0" noProof="0" dirty="0" smtClean="0">
                <a:solidFill>
                  <a:srgbClr val="002776"/>
                </a:solidFill>
              </a:rPr>
              <a:t> </a:t>
            </a:r>
            <a:r>
              <a:rPr lang="en-US" sz="1200" kern="1200" baseline="0" noProof="0" dirty="0" err="1" smtClean="0">
                <a:solidFill>
                  <a:srgbClr val="002776"/>
                </a:solidFill>
              </a:rPr>
              <a:t>integrada</a:t>
            </a:r>
            <a:r>
              <a:rPr lang="en-US" sz="1200" kern="1200" baseline="0" noProof="0" dirty="0" smtClean="0">
                <a:solidFill>
                  <a:srgbClr val="002776"/>
                </a:solidFill>
              </a:rPr>
              <a:t>), (ii) marketing online, (iii) </a:t>
            </a:r>
            <a:r>
              <a:rPr lang="en-US" sz="1200" kern="1200" baseline="0" noProof="0" dirty="0" err="1" smtClean="0">
                <a:solidFill>
                  <a:srgbClr val="002776"/>
                </a:solidFill>
              </a:rPr>
              <a:t>producto</a:t>
            </a:r>
            <a:r>
              <a:rPr lang="en-US" sz="1200" kern="1200" baseline="0" noProof="0" dirty="0" smtClean="0">
                <a:solidFill>
                  <a:srgbClr val="002776"/>
                </a:solidFill>
              </a:rPr>
              <a:t>, </a:t>
            </a:r>
            <a:r>
              <a:rPr lang="en-US" sz="1200" kern="1200" baseline="0" noProof="0" dirty="0" err="1" smtClean="0">
                <a:solidFill>
                  <a:srgbClr val="002776"/>
                </a:solidFill>
              </a:rPr>
              <a:t>desarrollo</a:t>
            </a:r>
            <a:r>
              <a:rPr lang="en-US" sz="1200" kern="1200" baseline="0" noProof="0" dirty="0" smtClean="0">
                <a:solidFill>
                  <a:srgbClr val="002776"/>
                </a:solidFill>
              </a:rPr>
              <a:t> e </a:t>
            </a:r>
            <a:r>
              <a:rPr lang="en-US" sz="1200" kern="1200" baseline="0" noProof="0" dirty="0" err="1" smtClean="0">
                <a:solidFill>
                  <a:srgbClr val="002776"/>
                </a:solidFill>
              </a:rPr>
              <a:t>inversiones</a:t>
            </a:r>
            <a:r>
              <a:rPr lang="en-US" sz="1200" kern="1200" baseline="0" noProof="0" dirty="0" smtClean="0">
                <a:solidFill>
                  <a:srgbClr val="002776"/>
                </a:solidFill>
              </a:rPr>
              <a:t>, (iv)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internacional</a:t>
            </a:r>
            <a:r>
              <a:rPr lang="en-US" sz="1200" kern="1200" baseline="0" noProof="0" dirty="0" smtClean="0">
                <a:solidFill>
                  <a:srgbClr val="002776"/>
                </a:solidFill>
              </a:rPr>
              <a:t> offline B2B y B2C y (v) </a:t>
            </a:r>
            <a:r>
              <a:rPr lang="en-US" sz="1200" kern="1200" baseline="0" noProof="0" dirty="0" err="1" smtClean="0">
                <a:solidFill>
                  <a:srgbClr val="002776"/>
                </a:solidFill>
              </a:rPr>
              <a:t>mercadeo</a:t>
            </a:r>
            <a:r>
              <a:rPr lang="en-US" sz="1200" kern="1200" baseline="0" noProof="0" dirty="0" smtClean="0">
                <a:solidFill>
                  <a:srgbClr val="002776"/>
                </a:solidFill>
              </a:rPr>
              <a:t> y </a:t>
            </a:r>
            <a:r>
              <a:rPr lang="en-US" sz="1200" kern="1200" baseline="0" noProof="0" dirty="0" err="1" smtClean="0">
                <a:solidFill>
                  <a:srgbClr val="002776"/>
                </a:solidFill>
              </a:rPr>
              <a:t>promoción</a:t>
            </a:r>
            <a:r>
              <a:rPr lang="en-US" sz="1200" kern="1200" baseline="0" noProof="0" dirty="0" smtClean="0">
                <a:solidFill>
                  <a:srgbClr val="002776"/>
                </a:solidFill>
              </a:rPr>
              <a:t> </a:t>
            </a:r>
            <a:r>
              <a:rPr lang="en-US" sz="1200" kern="1200" baseline="0" noProof="0" dirty="0" err="1" smtClean="0">
                <a:solidFill>
                  <a:srgbClr val="002776"/>
                </a:solidFill>
              </a:rPr>
              <a:t>nacional</a:t>
            </a:r>
            <a:r>
              <a:rPr lang="en-US" sz="1200" kern="1200" baseline="0" noProof="0" dirty="0" smtClean="0">
                <a:solidFill>
                  <a:srgbClr val="002776"/>
                </a:solidFill>
              </a:rPr>
              <a:t> B2B y B2C. </a:t>
            </a:r>
            <a:endParaRPr lang="en-US" sz="1200" kern="1200" noProof="0" dirty="0" smtClean="0">
              <a:solidFill>
                <a:srgbClr val="002776"/>
              </a:solidFill>
            </a:endParaRPr>
          </a:p>
          <a:p>
            <a:endParaRPr lang="en-US" dirty="0"/>
          </a:p>
        </p:txBody>
      </p:sp>
      <p:sp>
        <p:nvSpPr>
          <p:cNvPr id="4" name="Slide Number Placeholder 3"/>
          <p:cNvSpPr>
            <a:spLocks noGrp="1"/>
          </p:cNvSpPr>
          <p:nvPr>
            <p:ph type="sldNum" sz="quarter" idx="10"/>
          </p:nvPr>
        </p:nvSpPr>
        <p:spPr/>
        <p:txBody>
          <a:bodyPr/>
          <a:lstStyle/>
          <a:p>
            <a:pPr>
              <a:defRPr/>
            </a:pPr>
            <a:fld id="{EDEDF171-9BB8-492B-AE77-09B097101C70}"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4064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a:defRPr/>
            </a:pPr>
            <a:fld id="{EDEDF171-9BB8-492B-AE77-09B097101C70}"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189310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a:defRPr/>
            </a:pPr>
            <a:fld id="{EDEDF171-9BB8-492B-AE77-09B097101C70}" type="slidenum">
              <a:rPr lang="es-CL" smtClean="0"/>
              <a:pPr>
                <a:defRPr/>
              </a:pPr>
              <a:t>6</a:t>
            </a:fld>
            <a:endParaRPr lang="es-CL" dirty="0"/>
          </a:p>
        </p:txBody>
      </p:sp>
    </p:spTree>
    <p:extLst>
      <p:ext uri="{BB962C8B-B14F-4D97-AF65-F5344CB8AC3E}">
        <p14:creationId xmlns:p14="http://schemas.microsoft.com/office/powerpoint/2010/main" val="264498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CL" sz="1200" kern="1200" baseline="0" noProof="0" dirty="0" smtClean="0">
                <a:solidFill>
                  <a:srgbClr val="002776"/>
                </a:solidFill>
              </a:rPr>
              <a:t>(i) marketing integral (coordinación del marketing turístico con una visión integrada), (ii) marketing online, (iii) producto, desarrollo e inversiones, (iv) mercadeo y promoción internacional offline B2B y B2C y (v) mercadeo y promoción nacional B2B y B2C. </a:t>
            </a:r>
            <a:endParaRPr lang="es-CL" sz="1200" kern="1200" noProof="0" dirty="0" smtClean="0">
              <a:solidFill>
                <a:srgbClr val="002776"/>
              </a:solidFill>
            </a:endParaRPr>
          </a:p>
          <a:p>
            <a:endParaRPr lang="es-CL" dirty="0"/>
          </a:p>
        </p:txBody>
      </p:sp>
      <p:sp>
        <p:nvSpPr>
          <p:cNvPr id="4" name="Slide Number Placeholder 3"/>
          <p:cNvSpPr>
            <a:spLocks noGrp="1"/>
          </p:cNvSpPr>
          <p:nvPr>
            <p:ph type="sldNum" sz="quarter" idx="10"/>
          </p:nvPr>
        </p:nvSpPr>
        <p:spPr/>
        <p:txBody>
          <a:bodyPr/>
          <a:lstStyle/>
          <a:p>
            <a:pPr>
              <a:defRPr/>
            </a:pPr>
            <a:fld id="{EDEDF171-9BB8-492B-AE77-09B097101C70}" type="slidenum">
              <a:rPr lang="es-CL" smtClean="0">
                <a:solidFill>
                  <a:prstClr val="black"/>
                </a:solidFill>
              </a:rPr>
              <a:pPr>
                <a:defRPr/>
              </a:pPr>
              <a:t>7</a:t>
            </a:fld>
            <a:endParaRPr lang="es-CL" dirty="0">
              <a:solidFill>
                <a:prstClr val="black"/>
              </a:solidFill>
            </a:endParaRPr>
          </a:p>
        </p:txBody>
      </p:sp>
    </p:spTree>
    <p:extLst>
      <p:ext uri="{BB962C8B-B14F-4D97-AF65-F5344CB8AC3E}">
        <p14:creationId xmlns:p14="http://schemas.microsoft.com/office/powerpoint/2010/main" val="406032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a:defRPr/>
            </a:pPr>
            <a:fld id="{EDEDF171-9BB8-492B-AE77-09B097101C70}" type="slidenum">
              <a:rPr lang="es-CL" smtClean="0"/>
              <a:pPr>
                <a:defRPr/>
              </a:pPr>
              <a:t>8</a:t>
            </a:fld>
            <a:endParaRPr lang="es-CL" dirty="0"/>
          </a:p>
        </p:txBody>
      </p:sp>
    </p:spTree>
    <p:extLst>
      <p:ext uri="{BB962C8B-B14F-4D97-AF65-F5344CB8AC3E}">
        <p14:creationId xmlns:p14="http://schemas.microsoft.com/office/powerpoint/2010/main" val="237033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CL" sz="1200" kern="1200" baseline="0" noProof="0" dirty="0" smtClean="0">
                <a:solidFill>
                  <a:srgbClr val="002776"/>
                </a:solidFill>
              </a:rPr>
              <a:t>(i) marketing integral (coordinación del marketing turístico con una visión integrada), (ii) marketing online, (iii) producto, desarrollo e inversiones, (iv) mercadeo y promoción internacional offline B2B y B2C y (v) mercadeo y promoción nacional B2B y B2C. </a:t>
            </a:r>
            <a:endParaRPr lang="es-CL" sz="1200" kern="1200" noProof="0" dirty="0" smtClean="0">
              <a:solidFill>
                <a:srgbClr val="002776"/>
              </a:solidFill>
            </a:endParaRPr>
          </a:p>
          <a:p>
            <a:endParaRPr lang="es-CL" dirty="0"/>
          </a:p>
        </p:txBody>
      </p:sp>
      <p:sp>
        <p:nvSpPr>
          <p:cNvPr id="4" name="Slide Number Placeholder 3"/>
          <p:cNvSpPr>
            <a:spLocks noGrp="1"/>
          </p:cNvSpPr>
          <p:nvPr>
            <p:ph type="sldNum" sz="quarter" idx="10"/>
          </p:nvPr>
        </p:nvSpPr>
        <p:spPr/>
        <p:txBody>
          <a:bodyPr/>
          <a:lstStyle/>
          <a:p>
            <a:pPr>
              <a:defRPr/>
            </a:pPr>
            <a:fld id="{EDEDF171-9BB8-492B-AE77-09B097101C70}" type="slidenum">
              <a:rPr lang="es-CL" smtClean="0">
                <a:solidFill>
                  <a:prstClr val="black"/>
                </a:solidFill>
              </a:rPr>
              <a:pPr>
                <a:defRPr/>
              </a:pPr>
              <a:t>9</a:t>
            </a:fld>
            <a:endParaRPr lang="es-CL" dirty="0">
              <a:solidFill>
                <a:prstClr val="black"/>
              </a:solidFill>
            </a:endParaRPr>
          </a:p>
        </p:txBody>
      </p:sp>
    </p:spTree>
    <p:extLst>
      <p:ext uri="{BB962C8B-B14F-4D97-AF65-F5344CB8AC3E}">
        <p14:creationId xmlns:p14="http://schemas.microsoft.com/office/powerpoint/2010/main" val="23379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a:defRPr/>
            </a:pPr>
            <a:fld id="{EDEDF171-9BB8-492B-AE77-09B097101C70}" type="slidenum">
              <a:rPr lang="es-CL" smtClean="0"/>
              <a:pPr>
                <a:defRPr/>
              </a:pPr>
              <a:t>10</a:t>
            </a:fld>
            <a:endParaRPr lang="es-CL" dirty="0"/>
          </a:p>
        </p:txBody>
      </p:sp>
    </p:spTree>
    <p:extLst>
      <p:ext uri="{BB962C8B-B14F-4D97-AF65-F5344CB8AC3E}">
        <p14:creationId xmlns:p14="http://schemas.microsoft.com/office/powerpoint/2010/main" val="236137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2" y="3027363"/>
            <a:ext cx="6724650" cy="1651000"/>
          </a:xfrm>
        </p:spPr>
        <p:txBody>
          <a:bodyPr/>
          <a:lstStyle>
            <a:lvl1pPr>
              <a:lnSpc>
                <a:spcPts val="5193"/>
              </a:lnSpc>
              <a:defRPr sz="56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7203" y="7405690"/>
            <a:ext cx="311150" cy="179387"/>
          </a:xfrm>
        </p:spPr>
        <p:txBody>
          <a:bodyPr/>
          <a:lstStyle>
            <a:lvl1pPr>
              <a:lnSpc>
                <a:spcPts val="1337"/>
              </a:lnSpc>
              <a:defRPr>
                <a:solidFill>
                  <a:schemeClr val="bg2"/>
                </a:solidFill>
              </a:defRPr>
            </a:lvl1pPr>
          </a:lstStyle>
          <a:p>
            <a:pPr>
              <a:defRPr/>
            </a:pPr>
            <a:fld id="{763A6BE3-59AE-40B2-A0E5-5DA4B35828E3}" type="slidenum">
              <a:rPr lang="en-US"/>
              <a:pPr>
                <a:defRPr/>
              </a:pPr>
              <a:t>‹#›</a:t>
            </a:fld>
            <a:endParaRPr lang="en-US" dirty="0"/>
          </a:p>
        </p:txBody>
      </p:sp>
      <p:sp>
        <p:nvSpPr>
          <p:cNvPr id="4" name="Footer Placeholder 10"/>
          <p:cNvSpPr>
            <a:spLocks noGrp="1"/>
          </p:cNvSpPr>
          <p:nvPr>
            <p:ph type="ftr" sz="quarter" idx="11"/>
          </p:nvPr>
        </p:nvSpPr>
        <p:spPr>
          <a:xfrm>
            <a:off x="847725" y="7405690"/>
            <a:ext cx="4749800" cy="179387"/>
          </a:xfrm>
        </p:spPr>
        <p:txBody>
          <a:bodyPr/>
          <a:lstStyle>
            <a:lvl1pPr>
              <a:lnSpc>
                <a:spcPts val="1337"/>
              </a:lnSpc>
              <a:defRPr>
                <a:solidFill>
                  <a:schemeClr val="bg2"/>
                </a:solidFill>
              </a:defRPr>
            </a:lvl1pPr>
          </a:lstStyle>
          <a:p>
            <a:pPr>
              <a:defRPr/>
            </a:pPr>
            <a:r>
              <a:rPr lang="en-US" dirty="0"/>
              <a:t>Footer</a:t>
            </a:r>
          </a:p>
        </p:txBody>
      </p:sp>
    </p:spTree>
    <p:extLst>
      <p:ext uri="{BB962C8B-B14F-4D97-AF65-F5344CB8AC3E}">
        <p14:creationId xmlns:p14="http://schemas.microsoft.com/office/powerpoint/2010/main" val="416596886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7745" y="357194"/>
            <a:ext cx="2268537" cy="7058025"/>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92130" y="357194"/>
            <a:ext cx="6653213" cy="705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E90CDFE6-65E2-45D3-8D1D-DBF0EB5205D0}"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16293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8904" y="2073063"/>
            <a:ext cx="5878598" cy="938592"/>
          </a:xfrm>
        </p:spPr>
        <p:txBody>
          <a:bodyPr>
            <a:noAutofit/>
          </a:bodyPr>
          <a:lstStyle>
            <a:lvl1pPr>
              <a:defRPr sz="31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8905" y="4858750"/>
            <a:ext cx="5878096" cy="1700572"/>
          </a:xfrm>
        </p:spPr>
        <p:txBody>
          <a:bodyPr>
            <a:normAutofit/>
          </a:bodyPr>
          <a:lstStyle>
            <a:lvl1pPr marL="0" indent="0" algn="l">
              <a:lnSpc>
                <a:spcPct val="120000"/>
              </a:lnSpc>
              <a:spcBef>
                <a:spcPts val="0"/>
              </a:spcBef>
              <a:spcAft>
                <a:spcPts val="0"/>
              </a:spcAft>
              <a:buNone/>
              <a:defRPr sz="1800" b="0">
                <a:solidFill>
                  <a:schemeClr val="accent5"/>
                </a:solidFill>
              </a:defRPr>
            </a:lvl1pPr>
            <a:lvl2pPr marL="521177" indent="0" algn="ctr">
              <a:buNone/>
              <a:defRPr>
                <a:solidFill>
                  <a:schemeClr val="tx1">
                    <a:tint val="75000"/>
                  </a:schemeClr>
                </a:solidFill>
              </a:defRPr>
            </a:lvl2pPr>
            <a:lvl3pPr marL="1042354" indent="0" algn="ctr">
              <a:buNone/>
              <a:defRPr>
                <a:solidFill>
                  <a:schemeClr val="tx1">
                    <a:tint val="75000"/>
                  </a:schemeClr>
                </a:solidFill>
              </a:defRPr>
            </a:lvl3pPr>
            <a:lvl4pPr marL="1563531" indent="0" algn="ctr">
              <a:buNone/>
              <a:defRPr>
                <a:solidFill>
                  <a:schemeClr val="tx1">
                    <a:tint val="75000"/>
                  </a:schemeClr>
                </a:solidFill>
              </a:defRPr>
            </a:lvl4pPr>
            <a:lvl5pPr marL="2084709" indent="0" algn="ctr">
              <a:buNone/>
              <a:defRPr>
                <a:solidFill>
                  <a:schemeClr val="tx1">
                    <a:tint val="75000"/>
                  </a:schemeClr>
                </a:solidFill>
              </a:defRPr>
            </a:lvl5pPr>
            <a:lvl6pPr marL="2605886" indent="0" algn="ctr">
              <a:buNone/>
              <a:defRPr>
                <a:solidFill>
                  <a:schemeClr val="tx1">
                    <a:tint val="75000"/>
                  </a:schemeClr>
                </a:solidFill>
              </a:defRPr>
            </a:lvl6pPr>
            <a:lvl7pPr marL="3127062" indent="0" algn="ctr">
              <a:buNone/>
              <a:defRPr>
                <a:solidFill>
                  <a:schemeClr val="tx1">
                    <a:tint val="75000"/>
                  </a:schemeClr>
                </a:solidFill>
              </a:defRPr>
            </a:lvl7pPr>
            <a:lvl8pPr marL="3648239" indent="0" algn="ctr">
              <a:buNone/>
              <a:defRPr>
                <a:solidFill>
                  <a:schemeClr val="tx1">
                    <a:tint val="75000"/>
                  </a:schemeClr>
                </a:solidFill>
              </a:defRPr>
            </a:lvl8pPr>
            <a:lvl9pPr marL="416941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810" y="490923"/>
            <a:ext cx="2095200" cy="392705"/>
          </a:xfrm>
          <a:prstGeom prst="rect">
            <a:avLst/>
          </a:prstGeom>
        </p:spPr>
      </p:pic>
      <p:sp>
        <p:nvSpPr>
          <p:cNvPr id="8" name="Text Placeholder 5"/>
          <p:cNvSpPr>
            <a:spLocks noGrp="1"/>
          </p:cNvSpPr>
          <p:nvPr>
            <p:ph type="body" sz="quarter" idx="10"/>
          </p:nvPr>
        </p:nvSpPr>
        <p:spPr>
          <a:xfrm>
            <a:off x="412621" y="3018896"/>
            <a:ext cx="5874881" cy="1839855"/>
          </a:xfrm>
        </p:spPr>
        <p:txBody>
          <a:bodyPr>
            <a:noAutofit/>
          </a:bodyPr>
          <a:lstStyle>
            <a:lvl1pPr marL="0" indent="0">
              <a:buNone/>
              <a:defRPr sz="31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192734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413176"/>
            <a:ext cx="2422432" cy="5360812"/>
          </a:xfrm>
        </p:spPr>
        <p:txBody>
          <a:bodyPr/>
          <a:lstStyle>
            <a:lvl1pPr marL="0" indent="0">
              <a:buNone/>
              <a:defRPr sz="33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123145" y="0"/>
            <a:ext cx="4936846" cy="7773988"/>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101868" tIns="50933" rIns="101868" bIns="50933" rtlCol="0" anchor="ctr"/>
          <a:lstStyle/>
          <a:p>
            <a:pPr algn="ctr" defTabSz="1042354" fontAlgn="auto">
              <a:spcBef>
                <a:spcPts val="0"/>
              </a:spcBef>
              <a:spcAft>
                <a:spcPts val="0"/>
              </a:spcAft>
            </a:pPr>
            <a:endParaRPr lang="en-US" sz="2100" dirty="0">
              <a:solidFill>
                <a:prstClr val="white"/>
              </a:solidFill>
            </a:endParaRPr>
          </a:p>
        </p:txBody>
      </p:sp>
      <p:sp>
        <p:nvSpPr>
          <p:cNvPr id="6" name="Text Placeholder 5"/>
          <p:cNvSpPr>
            <a:spLocks noGrp="1"/>
          </p:cNvSpPr>
          <p:nvPr>
            <p:ph type="body" sz="quarter" idx="10"/>
          </p:nvPr>
        </p:nvSpPr>
        <p:spPr>
          <a:xfrm>
            <a:off x="403477" y="2915239"/>
            <a:ext cx="4520065" cy="1979494"/>
          </a:xfrm>
        </p:spPr>
        <p:txBody>
          <a:bodyPr>
            <a:noAutofit/>
          </a:bodyPr>
          <a:lstStyle>
            <a:lvl1pPr marL="0" indent="0">
              <a:buNone/>
              <a:defRPr sz="53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140483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ítulo de presentación">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9393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4" name="Rectangle 3"/>
          <p:cNvSpPr/>
          <p:nvPr userDrawn="1"/>
        </p:nvSpPr>
        <p:spPr>
          <a:xfrm>
            <a:off x="0" y="0"/>
            <a:ext cx="10059988" cy="77739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3278" tIns="41639" rIns="83278" bIns="41639" rtlCol="0" anchor="ctr"/>
          <a:lstStyle/>
          <a:p>
            <a:pPr algn="ctr" fontAlgn="base">
              <a:spcBef>
                <a:spcPct val="0"/>
              </a:spcBef>
              <a:spcAft>
                <a:spcPct val="0"/>
              </a:spcAft>
            </a:pPr>
            <a:endParaRPr lang="nb-NO" sz="2031">
              <a:solidFill>
                <a:srgbClr val="FFFFFF"/>
              </a:solidFill>
            </a:endParaRPr>
          </a:p>
        </p:txBody>
      </p:sp>
      <p:pic>
        <p:nvPicPr>
          <p:cNvPr id="5" name="Picture 19" descr="DEL_PRI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9430" y="3389551"/>
            <a:ext cx="3795713" cy="896937"/>
          </a:xfrm>
          <a:prstGeom prst="rect">
            <a:avLst/>
          </a:prstGeom>
          <a:noFill/>
          <a:ln w="9525">
            <a:noFill/>
            <a:miter lim="800000"/>
            <a:headEnd/>
            <a:tailEnd/>
          </a:ln>
        </p:spPr>
      </p:pic>
      <p:sp>
        <p:nvSpPr>
          <p:cNvPr id="8" name="Text Placeholder 7"/>
          <p:cNvSpPr>
            <a:spLocks noGrp="1"/>
          </p:cNvSpPr>
          <p:nvPr>
            <p:ph type="body" sz="quarter" idx="13"/>
          </p:nvPr>
        </p:nvSpPr>
        <p:spPr>
          <a:xfrm>
            <a:off x="457280" y="4700591"/>
            <a:ext cx="6743701" cy="2593975"/>
          </a:xfrm>
        </p:spPr>
        <p:txBody>
          <a:bodyPr/>
          <a:lstStyle>
            <a:lvl1pPr>
              <a:defRPr sz="609">
                <a:solidFill>
                  <a:srgbClr val="000000"/>
                </a:solidFill>
              </a:defRPr>
            </a:lvl1pPr>
            <a:lvl2pPr>
              <a:defRPr sz="711"/>
            </a:lvl2pPr>
            <a:lvl3pPr>
              <a:defRPr sz="711"/>
            </a:lvl3pPr>
            <a:lvl4pPr>
              <a:defRPr sz="711"/>
            </a:lvl4pPr>
            <a:lvl5pPr>
              <a:defRPr sz="711"/>
            </a:lvl5pPr>
          </a:lstStyle>
          <a:p>
            <a:pPr lvl="0"/>
            <a:r>
              <a:rPr lang="en-US" smtClean="0"/>
              <a:t>Click to edit Master text styles</a:t>
            </a:r>
          </a:p>
        </p:txBody>
      </p:sp>
      <p:sp>
        <p:nvSpPr>
          <p:cNvPr id="7" name="Slide Number Placeholder 3"/>
          <p:cNvSpPr>
            <a:spLocks noGrp="1"/>
          </p:cNvSpPr>
          <p:nvPr>
            <p:ph type="sldNum" sz="quarter" idx="10"/>
          </p:nvPr>
        </p:nvSpPr>
        <p:spPr>
          <a:xfrm>
            <a:off x="457307" y="7429738"/>
            <a:ext cx="311150" cy="163513"/>
          </a:xfrm>
        </p:spPr>
        <p:txBody>
          <a:bodyPr/>
          <a:lstStyle>
            <a:lvl1pPr>
              <a:defRPr>
                <a:solidFill>
                  <a:schemeClr val="bg1"/>
                </a:solidFill>
              </a:defRPr>
            </a:lvl1pPr>
          </a:lstStyle>
          <a:p>
            <a:fld id="{20A7A354-C5FB-4D1E-BE75-5A939ED93F75}" type="slidenum">
              <a:rPr lang="es-ES" smtClean="0">
                <a:solidFill>
                  <a:srgbClr val="FFFFFF"/>
                </a:solidFill>
              </a:rPr>
              <a:pPr/>
              <a:t>‹#›</a:t>
            </a:fld>
            <a:endParaRPr lang="es-ES">
              <a:solidFill>
                <a:srgbClr val="FFFFFF"/>
              </a:solidFill>
            </a:endParaRPr>
          </a:p>
        </p:txBody>
      </p:sp>
      <p:sp>
        <p:nvSpPr>
          <p:cNvPr id="9" name="Footer Placeholder 4"/>
          <p:cNvSpPr>
            <a:spLocks noGrp="1"/>
          </p:cNvSpPr>
          <p:nvPr>
            <p:ph type="ftr" sz="quarter" idx="11"/>
          </p:nvPr>
        </p:nvSpPr>
        <p:spPr>
          <a:xfrm>
            <a:off x="849320" y="7429738"/>
            <a:ext cx="4749800" cy="163513"/>
          </a:xfrm>
        </p:spPr>
        <p:txBody>
          <a:bodyPr/>
          <a:lstStyle>
            <a:lvl1pPr>
              <a:defRPr>
                <a:solidFill>
                  <a:schemeClr val="bg1"/>
                </a:solidFill>
              </a:defRPr>
            </a:lvl1pPr>
          </a:lstStyle>
          <a:p>
            <a:endParaRPr lang="es-ES">
              <a:solidFill>
                <a:srgbClr val="FFFFFF"/>
              </a:solidFill>
            </a:endParaRPr>
          </a:p>
        </p:txBody>
      </p:sp>
    </p:spTree>
    <p:extLst>
      <p:ext uri="{BB962C8B-B14F-4D97-AF65-F5344CB8AC3E}">
        <p14:creationId xmlns:p14="http://schemas.microsoft.com/office/powerpoint/2010/main" val="13258983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2" y="3027363"/>
            <a:ext cx="6724650" cy="1651000"/>
          </a:xfrm>
        </p:spPr>
        <p:txBody>
          <a:bodyPr/>
          <a:lstStyle>
            <a:lvl1pPr>
              <a:lnSpc>
                <a:spcPts val="5193"/>
              </a:lnSpc>
              <a:defRPr sz="56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7203" y="7405690"/>
            <a:ext cx="311150" cy="179387"/>
          </a:xfrm>
        </p:spPr>
        <p:txBody>
          <a:bodyPr/>
          <a:lstStyle>
            <a:lvl1pPr>
              <a:lnSpc>
                <a:spcPts val="1337"/>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47725" y="7405690"/>
            <a:ext cx="4749800" cy="179387"/>
          </a:xfrm>
        </p:spPr>
        <p:txBody>
          <a:bodyPr/>
          <a:lstStyle>
            <a:lvl1pPr>
              <a:lnSpc>
                <a:spcPts val="1337"/>
              </a:lnSpc>
              <a:defRPr>
                <a:solidFill>
                  <a:schemeClr val="bg2"/>
                </a:solidFill>
              </a:defRPr>
            </a:lvl1pPr>
          </a:lstStyle>
          <a:p>
            <a:pPr>
              <a:defRPr/>
            </a:pPr>
            <a:r>
              <a:rPr lang="en-US" dirty="0">
                <a:solidFill>
                  <a:srgbClr val="FFFFFF"/>
                </a:solidFill>
              </a:rPr>
              <a:t>Footer</a:t>
            </a:r>
          </a:p>
        </p:txBody>
      </p:sp>
    </p:spTree>
    <p:extLst>
      <p:ext uri="{BB962C8B-B14F-4D97-AF65-F5344CB8AC3E}">
        <p14:creationId xmlns:p14="http://schemas.microsoft.com/office/powerpoint/2010/main" val="27419157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504000" cy="957262"/>
          </a:xfrm>
        </p:spPr>
        <p:txBody>
          <a:bodyPr/>
          <a:lstStyle>
            <a:lvl1pPr>
              <a:lnSpc>
                <a:spcPct val="100000"/>
              </a:lnSpc>
              <a:defRPr sz="22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2688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995866"/>
            <a:ext cx="8550275" cy="1543050"/>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95343" y="3295657"/>
            <a:ext cx="8550275" cy="1700212"/>
          </a:xfrm>
        </p:spPr>
        <p:txBody>
          <a:bodyPr anchor="b"/>
          <a:lstStyle>
            <a:lvl1pPr marL="0" indent="0">
              <a:buNone/>
              <a:defRPr sz="2000"/>
            </a:lvl1pPr>
            <a:lvl2pPr marL="456697" indent="0">
              <a:buNone/>
              <a:defRPr sz="1800"/>
            </a:lvl2pPr>
            <a:lvl3pPr marL="913399" indent="0">
              <a:buNone/>
              <a:defRPr sz="1600"/>
            </a:lvl3pPr>
            <a:lvl4pPr marL="1370096" indent="0">
              <a:buNone/>
              <a:defRPr sz="1400"/>
            </a:lvl4pPr>
            <a:lvl5pPr marL="1826794" indent="0">
              <a:buNone/>
              <a:defRPr sz="1400"/>
            </a:lvl5pPr>
            <a:lvl6pPr marL="2283491" indent="0">
              <a:buNone/>
              <a:defRPr sz="1400"/>
            </a:lvl6pPr>
            <a:lvl7pPr marL="2740191" indent="0">
              <a:buNone/>
              <a:defRPr sz="1400"/>
            </a:lvl7pPr>
            <a:lvl8pPr marL="3196890" indent="0">
              <a:buNone/>
              <a:defRPr sz="1400"/>
            </a:lvl8pPr>
            <a:lvl9pPr marL="36535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064683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92133"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105407"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121465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466" y="214586"/>
            <a:ext cx="9468000" cy="1295401"/>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503243" y="1739900"/>
            <a:ext cx="4445000"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43" y="2465396"/>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110166" y="1739900"/>
            <a:ext cx="4446587"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6" y="2465396"/>
            <a:ext cx="4446587"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03606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57262"/>
          </a:xfrm>
        </p:spPr>
        <p:txBody>
          <a:bodyPr/>
          <a:lstStyle>
            <a:lvl1pPr>
              <a:lnSpc>
                <a:spcPct val="100000"/>
              </a:lnSpc>
              <a:defRPr sz="22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4261884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309727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59199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loitte Contenido">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35211"/>
          </a:xfrm>
        </p:spPr>
        <p:txBody>
          <a:bodyPr/>
          <a:lstStyle>
            <a:lvl1pPr>
              <a:lnSpc>
                <a:spcPct val="100000"/>
              </a:lnSpc>
              <a:defRPr sz="2200"/>
            </a:lvl1pPr>
          </a:lstStyle>
          <a:p>
            <a:r>
              <a:rPr lang="en-US" dirty="0" smtClean="0"/>
              <a:t>Click to edit Master title style</a:t>
            </a:r>
            <a:endParaRPr lang="es-CL" dirty="0"/>
          </a:p>
        </p:txBody>
      </p:sp>
      <p:sp>
        <p:nvSpPr>
          <p:cNvPr id="3" name="Slide Number Placeholder 9"/>
          <p:cNvSpPr>
            <a:spLocks noGrp="1"/>
          </p:cNvSpPr>
          <p:nvPr>
            <p:ph type="sldNum" sz="quarter" idx="10"/>
          </p:nvPr>
        </p:nvSpPr>
        <p:spPr>
          <a:xfrm>
            <a:off x="457203" y="7429506"/>
            <a:ext cx="311150" cy="163513"/>
          </a:xfrm>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a:xfrm>
            <a:off x="849313" y="7429506"/>
            <a:ext cx="4749800" cy="163513"/>
          </a:xfrm>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98543835"/>
      </p:ext>
    </p:extLst>
  </p:cSld>
  <p:clrMapOvr>
    <a:masterClrMapping/>
  </p:clrMapOvr>
  <p:transition spd="slow"/>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Deloitte Portada">
    <p:spTree>
      <p:nvGrpSpPr>
        <p:cNvPr id="1" name=""/>
        <p:cNvGrpSpPr/>
        <p:nvPr/>
      </p:nvGrpSpPr>
      <p:grpSpPr>
        <a:xfrm>
          <a:off x="0" y="0"/>
          <a:ext cx="0" cy="0"/>
          <a:chOff x="0" y="0"/>
          <a:chExt cx="0" cy="0"/>
        </a:xfrm>
      </p:grpSpPr>
      <p:sp>
        <p:nvSpPr>
          <p:cNvPr id="5" name="Rectangle 2"/>
          <p:cNvSpPr>
            <a:spLocks noGrp="1"/>
          </p:cNvSpPr>
          <p:nvPr>
            <p:ph type="ctrTitle"/>
          </p:nvPr>
        </p:nvSpPr>
        <p:spPr>
          <a:xfrm>
            <a:off x="564134" y="2806702"/>
            <a:ext cx="5473130" cy="2160588"/>
          </a:xfrm>
        </p:spPr>
        <p:txBody>
          <a:bodyPr/>
          <a:lstStyle>
            <a:lvl1pPr>
              <a:lnSpc>
                <a:spcPts val="4341"/>
              </a:lnSpc>
              <a:defRPr b="0">
                <a:latin typeface="+mj-lt"/>
              </a:defRPr>
            </a:lvl1pPr>
          </a:lstStyle>
          <a:p>
            <a:pPr>
              <a:lnSpc>
                <a:spcPts val="3895"/>
              </a:lnSpc>
            </a:pPr>
            <a:endParaRPr lang="es-CL" sz="4000" dirty="0">
              <a:solidFill>
                <a:schemeClr val="accent2"/>
              </a:solidFill>
            </a:endParaRPr>
          </a:p>
        </p:txBody>
      </p:sp>
      <p:sp>
        <p:nvSpPr>
          <p:cNvPr id="6" name="Text Box 3"/>
          <p:cNvSpPr txBox="1">
            <a:spLocks noChangeArrowheads="1"/>
          </p:cNvSpPr>
          <p:nvPr userDrawn="1"/>
        </p:nvSpPr>
        <p:spPr bwMode="auto">
          <a:xfrm>
            <a:off x="515232" y="7123170"/>
            <a:ext cx="2640747" cy="43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017074">
              <a:spcAft>
                <a:spcPts val="0"/>
              </a:spcAft>
            </a:pPr>
            <a:endParaRPr lang="es-CL" sz="1300" dirty="0">
              <a:solidFill>
                <a:srgbClr val="000000"/>
              </a:solidFill>
              <a:latin typeface="Arial"/>
            </a:endParaRPr>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2" y="501653"/>
            <a:ext cx="2312586"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3" name="Group 158"/>
          <p:cNvGrpSpPr>
            <a:grpSpLocks/>
          </p:cNvGrpSpPr>
          <p:nvPr userDrawn="1"/>
        </p:nvGrpSpPr>
        <p:grpSpPr bwMode="auto">
          <a:xfrm>
            <a:off x="382828" y="6286055"/>
            <a:ext cx="3009900" cy="354012"/>
            <a:chOff x="457200" y="5959475"/>
            <a:chExt cx="3311525" cy="400050"/>
          </a:xfrm>
        </p:grpSpPr>
        <p:sp>
          <p:nvSpPr>
            <p:cNvPr id="4" name="Freeform 170"/>
            <p:cNvSpPr>
              <a:spLocks/>
            </p:cNvSpPr>
            <p:nvPr/>
          </p:nvSpPr>
          <p:spPr bwMode="auto">
            <a:xfrm>
              <a:off x="457200" y="6181925"/>
              <a:ext cx="94316" cy="130958"/>
            </a:xfrm>
            <a:custGeom>
              <a:avLst/>
              <a:gdLst>
                <a:gd name="T0" fmla="*/ 2147483647 w 59"/>
                <a:gd name="T1" fmla="*/ 0 h 83"/>
                <a:gd name="T2" fmla="*/ 2147483647 w 59"/>
                <a:gd name="T3" fmla="*/ 0 h 83"/>
                <a:gd name="T4" fmla="*/ 2147483647 w 59"/>
                <a:gd name="T5" fmla="*/ 0 h 83"/>
                <a:gd name="T6" fmla="*/ 2147483647 w 59"/>
                <a:gd name="T7" fmla="*/ 2147483647 h 83"/>
                <a:gd name="T8" fmla="*/ 2147483647 w 59"/>
                <a:gd name="T9" fmla="*/ 2147483647 h 83"/>
                <a:gd name="T10" fmla="*/ 2147483647 w 59"/>
                <a:gd name="T11" fmla="*/ 2147483647 h 83"/>
                <a:gd name="T12" fmla="*/ 2147483647 w 59"/>
                <a:gd name="T13" fmla="*/ 2147483647 h 83"/>
                <a:gd name="T14" fmla="*/ 2147483647 w 59"/>
                <a:gd name="T15" fmla="*/ 2147483647 h 83"/>
                <a:gd name="T16" fmla="*/ 2147483647 w 59"/>
                <a:gd name="T17" fmla="*/ 2147483647 h 83"/>
                <a:gd name="T18" fmla="*/ 2147483647 w 59"/>
                <a:gd name="T19" fmla="*/ 2147483647 h 83"/>
                <a:gd name="T20" fmla="*/ 2147483647 w 59"/>
                <a:gd name="T21" fmla="*/ 2147483647 h 83"/>
                <a:gd name="T22" fmla="*/ 0 w 59"/>
                <a:gd name="T23" fmla="*/ 2147483647 h 83"/>
                <a:gd name="T24" fmla="*/ 2147483647 w 59"/>
                <a:gd name="T25" fmla="*/ 2147483647 h 83"/>
                <a:gd name="T26" fmla="*/ 2147483647 w 59"/>
                <a:gd name="T27" fmla="*/ 2147483647 h 83"/>
                <a:gd name="T28" fmla="*/ 2147483647 w 59"/>
                <a:gd name="T29" fmla="*/ 2147483647 h 83"/>
                <a:gd name="T30" fmla="*/ 2147483647 w 59"/>
                <a:gd name="T31" fmla="*/ 2147483647 h 83"/>
                <a:gd name="T32" fmla="*/ 2147483647 w 59"/>
                <a:gd name="T33" fmla="*/ 2147483647 h 83"/>
                <a:gd name="T34" fmla="*/ 2147483647 w 59"/>
                <a:gd name="T35" fmla="*/ 2147483647 h 83"/>
                <a:gd name="T36" fmla="*/ 2147483647 w 59"/>
                <a:gd name="T37" fmla="*/ 2147483647 h 83"/>
                <a:gd name="T38" fmla="*/ 2147483647 w 59"/>
                <a:gd name="T39" fmla="*/ 2147483647 h 83"/>
                <a:gd name="T40" fmla="*/ 2147483647 w 59"/>
                <a:gd name="T41" fmla="*/ 2147483647 h 83"/>
                <a:gd name="T42" fmla="*/ 2147483647 w 59"/>
                <a:gd name="T43" fmla="*/ 2147483647 h 83"/>
                <a:gd name="T44" fmla="*/ 2147483647 w 59"/>
                <a:gd name="T45" fmla="*/ 2147483647 h 83"/>
                <a:gd name="T46" fmla="*/ 2147483647 w 59"/>
                <a:gd name="T47" fmla="*/ 2147483647 h 83"/>
                <a:gd name="T48" fmla="*/ 2147483647 w 59"/>
                <a:gd name="T49" fmla="*/ 2147483647 h 83"/>
                <a:gd name="T50" fmla="*/ 2147483647 w 59"/>
                <a:gd name="T51" fmla="*/ 2147483647 h 83"/>
                <a:gd name="T52" fmla="*/ 2147483647 w 59"/>
                <a:gd name="T53" fmla="*/ 2147483647 h 83"/>
                <a:gd name="T54" fmla="*/ 2147483647 w 59"/>
                <a:gd name="T55" fmla="*/ 2147483647 h 83"/>
                <a:gd name="T56" fmla="*/ 2147483647 w 59"/>
                <a:gd name="T57" fmla="*/ 2147483647 h 83"/>
                <a:gd name="T58" fmla="*/ 2147483647 w 59"/>
                <a:gd name="T59" fmla="*/ 2147483647 h 83"/>
                <a:gd name="T60" fmla="*/ 2147483647 w 59"/>
                <a:gd name="T61" fmla="*/ 2147483647 h 83"/>
                <a:gd name="T62" fmla="*/ 2147483647 w 59"/>
                <a:gd name="T63" fmla="*/ 2147483647 h 83"/>
                <a:gd name="T64" fmla="*/ 2147483647 w 59"/>
                <a:gd name="T65" fmla="*/ 2147483647 h 83"/>
                <a:gd name="T66" fmla="*/ 2147483647 w 59"/>
                <a:gd name="T67" fmla="*/ 2147483647 h 83"/>
                <a:gd name="T68" fmla="*/ 2147483647 w 59"/>
                <a:gd name="T69" fmla="*/ 2147483647 h 83"/>
                <a:gd name="T70" fmla="*/ 2147483647 w 59"/>
                <a:gd name="T71" fmla="*/ 2147483647 h 83"/>
                <a:gd name="T72" fmla="*/ 2147483647 w 59"/>
                <a:gd name="T73" fmla="*/ 2147483647 h 83"/>
                <a:gd name="T74" fmla="*/ 2147483647 w 59"/>
                <a:gd name="T75" fmla="*/ 2147483647 h 83"/>
                <a:gd name="T76" fmla="*/ 2147483647 w 59"/>
                <a:gd name="T77" fmla="*/ 2147483647 h 83"/>
                <a:gd name="T78" fmla="*/ 2147483647 w 59"/>
                <a:gd name="T79" fmla="*/ 2147483647 h 83"/>
                <a:gd name="T80" fmla="*/ 2147483647 w 59"/>
                <a:gd name="T81" fmla="*/ 2147483647 h 83"/>
                <a:gd name="T82" fmla="*/ 2147483647 w 59"/>
                <a:gd name="T83" fmla="*/ 2147483647 h 83"/>
                <a:gd name="T84" fmla="*/ 2147483647 w 59"/>
                <a:gd name="T85" fmla="*/ 2147483647 h 83"/>
                <a:gd name="T86" fmla="*/ 2147483647 w 59"/>
                <a:gd name="T87" fmla="*/ 2147483647 h 83"/>
                <a:gd name="T88" fmla="*/ 2147483647 w 59"/>
                <a:gd name="T89" fmla="*/ 2147483647 h 83"/>
                <a:gd name="T90" fmla="*/ 2147483647 w 59"/>
                <a:gd name="T91" fmla="*/ 2147483647 h 83"/>
                <a:gd name="T92" fmla="*/ 2147483647 w 59"/>
                <a:gd name="T93" fmla="*/ 214748364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3"/>
                <a:gd name="T143" fmla="*/ 59 w 59"/>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3">
                  <a:moveTo>
                    <a:pt x="59" y="1"/>
                  </a:moveTo>
                  <a:lnTo>
                    <a:pt x="58" y="0"/>
                  </a:lnTo>
                  <a:lnTo>
                    <a:pt x="56" y="0"/>
                  </a:lnTo>
                  <a:lnTo>
                    <a:pt x="28" y="0"/>
                  </a:lnTo>
                  <a:lnTo>
                    <a:pt x="7" y="0"/>
                  </a:lnTo>
                  <a:lnTo>
                    <a:pt x="2" y="0"/>
                  </a:lnTo>
                  <a:lnTo>
                    <a:pt x="1" y="1"/>
                  </a:lnTo>
                  <a:lnTo>
                    <a:pt x="1" y="2"/>
                  </a:lnTo>
                  <a:lnTo>
                    <a:pt x="1" y="3"/>
                  </a:lnTo>
                  <a:lnTo>
                    <a:pt x="3" y="3"/>
                  </a:lnTo>
                  <a:lnTo>
                    <a:pt x="5" y="4"/>
                  </a:lnTo>
                  <a:lnTo>
                    <a:pt x="8" y="4"/>
                  </a:lnTo>
                  <a:lnTo>
                    <a:pt x="11" y="5"/>
                  </a:lnTo>
                  <a:lnTo>
                    <a:pt x="12" y="6"/>
                  </a:lnTo>
                  <a:lnTo>
                    <a:pt x="12" y="8"/>
                  </a:lnTo>
                  <a:lnTo>
                    <a:pt x="12" y="11"/>
                  </a:lnTo>
                  <a:lnTo>
                    <a:pt x="12" y="68"/>
                  </a:lnTo>
                  <a:lnTo>
                    <a:pt x="12" y="73"/>
                  </a:lnTo>
                  <a:lnTo>
                    <a:pt x="11" y="76"/>
                  </a:lnTo>
                  <a:lnTo>
                    <a:pt x="10" y="78"/>
                  </a:lnTo>
                  <a:lnTo>
                    <a:pt x="8" y="79"/>
                  </a:lnTo>
                  <a:lnTo>
                    <a:pt x="1" y="80"/>
                  </a:lnTo>
                  <a:lnTo>
                    <a:pt x="0" y="80"/>
                  </a:lnTo>
                  <a:lnTo>
                    <a:pt x="0" y="81"/>
                  </a:lnTo>
                  <a:lnTo>
                    <a:pt x="0" y="82"/>
                  </a:lnTo>
                  <a:lnTo>
                    <a:pt x="1" y="83"/>
                  </a:lnTo>
                  <a:lnTo>
                    <a:pt x="4" y="83"/>
                  </a:lnTo>
                  <a:lnTo>
                    <a:pt x="19" y="82"/>
                  </a:lnTo>
                  <a:lnTo>
                    <a:pt x="36" y="83"/>
                  </a:lnTo>
                  <a:lnTo>
                    <a:pt x="37" y="83"/>
                  </a:lnTo>
                  <a:lnTo>
                    <a:pt x="38" y="82"/>
                  </a:lnTo>
                  <a:lnTo>
                    <a:pt x="39" y="82"/>
                  </a:lnTo>
                  <a:lnTo>
                    <a:pt x="39" y="81"/>
                  </a:lnTo>
                  <a:lnTo>
                    <a:pt x="38" y="80"/>
                  </a:lnTo>
                  <a:lnTo>
                    <a:pt x="37" y="79"/>
                  </a:lnTo>
                  <a:lnTo>
                    <a:pt x="34" y="79"/>
                  </a:lnTo>
                  <a:lnTo>
                    <a:pt x="29" y="78"/>
                  </a:lnTo>
                  <a:lnTo>
                    <a:pt x="26" y="76"/>
                  </a:lnTo>
                  <a:lnTo>
                    <a:pt x="25" y="75"/>
                  </a:lnTo>
                  <a:lnTo>
                    <a:pt x="24" y="74"/>
                  </a:lnTo>
                  <a:lnTo>
                    <a:pt x="24" y="71"/>
                  </a:lnTo>
                  <a:lnTo>
                    <a:pt x="24" y="45"/>
                  </a:lnTo>
                  <a:lnTo>
                    <a:pt x="25" y="43"/>
                  </a:lnTo>
                  <a:lnTo>
                    <a:pt x="25" y="42"/>
                  </a:lnTo>
                  <a:lnTo>
                    <a:pt x="26" y="42"/>
                  </a:lnTo>
                  <a:lnTo>
                    <a:pt x="28" y="41"/>
                  </a:lnTo>
                  <a:lnTo>
                    <a:pt x="32" y="41"/>
                  </a:lnTo>
                  <a:lnTo>
                    <a:pt x="40" y="41"/>
                  </a:lnTo>
                  <a:lnTo>
                    <a:pt x="45" y="42"/>
                  </a:lnTo>
                  <a:lnTo>
                    <a:pt x="46" y="43"/>
                  </a:lnTo>
                  <a:lnTo>
                    <a:pt x="47" y="44"/>
                  </a:lnTo>
                  <a:lnTo>
                    <a:pt x="48" y="47"/>
                  </a:lnTo>
                  <a:lnTo>
                    <a:pt x="49" y="52"/>
                  </a:lnTo>
                  <a:lnTo>
                    <a:pt x="50" y="54"/>
                  </a:lnTo>
                  <a:lnTo>
                    <a:pt x="51" y="54"/>
                  </a:lnTo>
                  <a:lnTo>
                    <a:pt x="52" y="54"/>
                  </a:lnTo>
                  <a:lnTo>
                    <a:pt x="52" y="52"/>
                  </a:lnTo>
                  <a:lnTo>
                    <a:pt x="52" y="38"/>
                  </a:lnTo>
                  <a:lnTo>
                    <a:pt x="52" y="27"/>
                  </a:lnTo>
                  <a:lnTo>
                    <a:pt x="52" y="25"/>
                  </a:lnTo>
                  <a:lnTo>
                    <a:pt x="51" y="24"/>
                  </a:lnTo>
                  <a:lnTo>
                    <a:pt x="50" y="25"/>
                  </a:lnTo>
                  <a:lnTo>
                    <a:pt x="49" y="26"/>
                  </a:lnTo>
                  <a:lnTo>
                    <a:pt x="48" y="30"/>
                  </a:lnTo>
                  <a:lnTo>
                    <a:pt x="47" y="32"/>
                  </a:lnTo>
                  <a:lnTo>
                    <a:pt x="46" y="34"/>
                  </a:lnTo>
                  <a:lnTo>
                    <a:pt x="45" y="35"/>
                  </a:lnTo>
                  <a:lnTo>
                    <a:pt x="44" y="36"/>
                  </a:lnTo>
                  <a:lnTo>
                    <a:pt x="41" y="37"/>
                  </a:lnTo>
                  <a:lnTo>
                    <a:pt x="33" y="38"/>
                  </a:lnTo>
                  <a:lnTo>
                    <a:pt x="28" y="37"/>
                  </a:lnTo>
                  <a:lnTo>
                    <a:pt x="26" y="37"/>
                  </a:lnTo>
                  <a:lnTo>
                    <a:pt x="25" y="36"/>
                  </a:lnTo>
                  <a:lnTo>
                    <a:pt x="24" y="35"/>
                  </a:lnTo>
                  <a:lnTo>
                    <a:pt x="24" y="33"/>
                  </a:lnTo>
                  <a:lnTo>
                    <a:pt x="24" y="10"/>
                  </a:lnTo>
                  <a:lnTo>
                    <a:pt x="24" y="7"/>
                  </a:lnTo>
                  <a:lnTo>
                    <a:pt x="25" y="6"/>
                  </a:lnTo>
                  <a:lnTo>
                    <a:pt x="26" y="5"/>
                  </a:lnTo>
                  <a:lnTo>
                    <a:pt x="27" y="5"/>
                  </a:lnTo>
                  <a:lnTo>
                    <a:pt x="28" y="4"/>
                  </a:lnTo>
                  <a:lnTo>
                    <a:pt x="33" y="4"/>
                  </a:lnTo>
                  <a:lnTo>
                    <a:pt x="40" y="4"/>
                  </a:lnTo>
                  <a:lnTo>
                    <a:pt x="45" y="5"/>
                  </a:lnTo>
                  <a:lnTo>
                    <a:pt x="49" y="6"/>
                  </a:lnTo>
                  <a:lnTo>
                    <a:pt x="50" y="7"/>
                  </a:lnTo>
                  <a:lnTo>
                    <a:pt x="51" y="7"/>
                  </a:lnTo>
                  <a:lnTo>
                    <a:pt x="53" y="9"/>
                  </a:lnTo>
                  <a:lnTo>
                    <a:pt x="54" y="12"/>
                  </a:lnTo>
                  <a:lnTo>
                    <a:pt x="56" y="18"/>
                  </a:lnTo>
                  <a:lnTo>
                    <a:pt x="56" y="19"/>
                  </a:lnTo>
                  <a:lnTo>
                    <a:pt x="57" y="19"/>
                  </a:lnTo>
                  <a:lnTo>
                    <a:pt x="58" y="19"/>
                  </a:lnTo>
                  <a:lnTo>
                    <a:pt x="59" y="18"/>
                  </a:lnTo>
                  <a:lnTo>
                    <a:pt x="59" y="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 name="Freeform 171"/>
            <p:cNvSpPr>
              <a:spLocks noEditPoints="1"/>
            </p:cNvSpPr>
            <p:nvPr/>
          </p:nvSpPr>
          <p:spPr bwMode="auto">
            <a:xfrm>
              <a:off x="563741"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2"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 name="Freeform 172"/>
            <p:cNvSpPr>
              <a:spLocks/>
            </p:cNvSpPr>
            <p:nvPr/>
          </p:nvSpPr>
          <p:spPr bwMode="auto">
            <a:xfrm>
              <a:off x="619632"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7"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1"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7" name="Freeform 173"/>
            <p:cNvSpPr>
              <a:spLocks noEditPoints="1"/>
            </p:cNvSpPr>
            <p:nvPr/>
          </p:nvSpPr>
          <p:spPr bwMode="auto">
            <a:xfrm>
              <a:off x="720934" y="6228567"/>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6" y="8"/>
                  </a:lnTo>
                  <a:lnTo>
                    <a:pt x="36" y="6"/>
                  </a:lnTo>
                  <a:lnTo>
                    <a:pt x="35" y="4"/>
                  </a:lnTo>
                  <a:lnTo>
                    <a:pt x="34" y="2"/>
                  </a:lnTo>
                  <a:lnTo>
                    <a:pt x="32"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1" y="19"/>
                  </a:lnTo>
                  <a:lnTo>
                    <a:pt x="3" y="19"/>
                  </a:lnTo>
                  <a:lnTo>
                    <a:pt x="6" y="19"/>
                  </a:lnTo>
                  <a:lnTo>
                    <a:pt x="7" y="18"/>
                  </a:lnTo>
                  <a:lnTo>
                    <a:pt x="8"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1" y="41"/>
                  </a:lnTo>
                  <a:lnTo>
                    <a:pt x="0" y="44"/>
                  </a:lnTo>
                  <a:lnTo>
                    <a:pt x="1" y="46"/>
                  </a:lnTo>
                  <a:lnTo>
                    <a:pt x="1" y="48"/>
                  </a:lnTo>
                  <a:lnTo>
                    <a:pt x="2" y="50"/>
                  </a:lnTo>
                  <a:lnTo>
                    <a:pt x="3" y="51"/>
                  </a:lnTo>
                  <a:lnTo>
                    <a:pt x="7" y="53"/>
                  </a:lnTo>
                  <a:lnTo>
                    <a:pt x="10" y="54"/>
                  </a:lnTo>
                  <a:lnTo>
                    <a:pt x="13" y="54"/>
                  </a:lnTo>
                  <a:lnTo>
                    <a:pt x="16" y="53"/>
                  </a:lnTo>
                  <a:lnTo>
                    <a:pt x="20" y="51"/>
                  </a:lnTo>
                  <a:lnTo>
                    <a:pt x="24" y="49"/>
                  </a:lnTo>
                  <a:lnTo>
                    <a:pt x="27" y="46"/>
                  </a:lnTo>
                  <a:lnTo>
                    <a:pt x="30" y="50"/>
                  </a:lnTo>
                  <a:lnTo>
                    <a:pt x="33" y="52"/>
                  </a:lnTo>
                  <a:lnTo>
                    <a:pt x="35" y="52"/>
                  </a:lnTo>
                  <a:lnTo>
                    <a:pt x="37" y="52"/>
                  </a:lnTo>
                  <a:lnTo>
                    <a:pt x="40"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8" y="44"/>
                  </a:lnTo>
                  <a:lnTo>
                    <a:pt x="37" y="43"/>
                  </a:lnTo>
                  <a:lnTo>
                    <a:pt x="37" y="41"/>
                  </a:lnTo>
                  <a:lnTo>
                    <a:pt x="37" y="12"/>
                  </a:lnTo>
                  <a:close/>
                  <a:moveTo>
                    <a:pt x="28" y="36"/>
                  </a:moveTo>
                  <a:lnTo>
                    <a:pt x="28"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3"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8" name="Freeform 174"/>
            <p:cNvSpPr>
              <a:spLocks/>
            </p:cNvSpPr>
            <p:nvPr/>
          </p:nvSpPr>
          <p:spPr bwMode="auto">
            <a:xfrm>
              <a:off x="803024" y="6224979"/>
              <a:ext cx="92568" cy="87903"/>
            </a:xfrm>
            <a:custGeom>
              <a:avLst/>
              <a:gdLst>
                <a:gd name="T0" fmla="*/ 2147483647 w 58"/>
                <a:gd name="T1" fmla="*/ 2147483647 h 56"/>
                <a:gd name="T2" fmla="*/ 2147483647 w 58"/>
                <a:gd name="T3" fmla="*/ 2147483647 h 56"/>
                <a:gd name="T4" fmla="*/ 0 w 58"/>
                <a:gd name="T5" fmla="*/ 2147483647 h 56"/>
                <a:gd name="T6" fmla="*/ 0 w 58"/>
                <a:gd name="T7" fmla="*/ 2147483647 h 56"/>
                <a:gd name="T8" fmla="*/ 2147483647 w 58"/>
                <a:gd name="T9" fmla="*/ 2147483647 h 56"/>
                <a:gd name="T10" fmla="*/ 2147483647 w 58"/>
                <a:gd name="T11" fmla="*/ 2147483647 h 56"/>
                <a:gd name="T12" fmla="*/ 2147483647 w 58"/>
                <a:gd name="T13" fmla="*/ 2147483647 h 56"/>
                <a:gd name="T14" fmla="*/ 2147483647 w 58"/>
                <a:gd name="T15" fmla="*/ 2147483647 h 56"/>
                <a:gd name="T16" fmla="*/ 2147483647 w 58"/>
                <a:gd name="T17" fmla="*/ 2147483647 h 56"/>
                <a:gd name="T18" fmla="*/ 2147483647 w 58"/>
                <a:gd name="T19" fmla="*/ 2147483647 h 56"/>
                <a:gd name="T20" fmla="*/ 2147483647 w 58"/>
                <a:gd name="T21" fmla="*/ 2147483647 h 56"/>
                <a:gd name="T22" fmla="*/ 2147483647 w 58"/>
                <a:gd name="T23" fmla="*/ 2147483647 h 56"/>
                <a:gd name="T24" fmla="*/ 2147483647 w 58"/>
                <a:gd name="T25" fmla="*/ 2147483647 h 56"/>
                <a:gd name="T26" fmla="*/ 2147483647 w 58"/>
                <a:gd name="T27" fmla="*/ 2147483647 h 56"/>
                <a:gd name="T28" fmla="*/ 2147483647 w 58"/>
                <a:gd name="T29" fmla="*/ 2147483647 h 56"/>
                <a:gd name="T30" fmla="*/ 2147483647 w 58"/>
                <a:gd name="T31" fmla="*/ 2147483647 h 56"/>
                <a:gd name="T32" fmla="*/ 2147483647 w 58"/>
                <a:gd name="T33" fmla="*/ 2147483647 h 56"/>
                <a:gd name="T34" fmla="*/ 2147483647 w 58"/>
                <a:gd name="T35" fmla="*/ 2147483647 h 56"/>
                <a:gd name="T36" fmla="*/ 2147483647 w 58"/>
                <a:gd name="T37" fmla="*/ 2147483647 h 56"/>
                <a:gd name="T38" fmla="*/ 2147483647 w 58"/>
                <a:gd name="T39" fmla="*/ 2147483647 h 56"/>
                <a:gd name="T40" fmla="*/ 2147483647 w 58"/>
                <a:gd name="T41" fmla="*/ 2147483647 h 56"/>
                <a:gd name="T42" fmla="*/ 2147483647 w 58"/>
                <a:gd name="T43" fmla="*/ 2147483647 h 56"/>
                <a:gd name="T44" fmla="*/ 2147483647 w 58"/>
                <a:gd name="T45" fmla="*/ 2147483647 h 56"/>
                <a:gd name="T46" fmla="*/ 2147483647 w 58"/>
                <a:gd name="T47" fmla="*/ 2147483647 h 56"/>
                <a:gd name="T48" fmla="*/ 2147483647 w 58"/>
                <a:gd name="T49" fmla="*/ 2147483647 h 56"/>
                <a:gd name="T50" fmla="*/ 2147483647 w 58"/>
                <a:gd name="T51" fmla="*/ 2147483647 h 56"/>
                <a:gd name="T52" fmla="*/ 2147483647 w 58"/>
                <a:gd name="T53" fmla="*/ 2147483647 h 56"/>
                <a:gd name="T54" fmla="*/ 2147483647 w 58"/>
                <a:gd name="T55" fmla="*/ 2147483647 h 56"/>
                <a:gd name="T56" fmla="*/ 2147483647 w 58"/>
                <a:gd name="T57" fmla="*/ 2147483647 h 56"/>
                <a:gd name="T58" fmla="*/ 2147483647 w 58"/>
                <a:gd name="T59" fmla="*/ 2147483647 h 56"/>
                <a:gd name="T60" fmla="*/ 2147483647 w 58"/>
                <a:gd name="T61" fmla="*/ 2147483647 h 56"/>
                <a:gd name="T62" fmla="*/ 2147483647 w 58"/>
                <a:gd name="T63" fmla="*/ 2147483647 h 56"/>
                <a:gd name="T64" fmla="*/ 2147483647 w 58"/>
                <a:gd name="T65" fmla="*/ 2147483647 h 56"/>
                <a:gd name="T66" fmla="*/ 2147483647 w 58"/>
                <a:gd name="T67" fmla="*/ 2147483647 h 56"/>
                <a:gd name="T68" fmla="*/ 2147483647 w 58"/>
                <a:gd name="T69" fmla="*/ 2147483647 h 56"/>
                <a:gd name="T70" fmla="*/ 2147483647 w 58"/>
                <a:gd name="T71" fmla="*/ 2147483647 h 56"/>
                <a:gd name="T72" fmla="*/ 2147483647 w 58"/>
                <a:gd name="T73" fmla="*/ 0 h 56"/>
                <a:gd name="T74" fmla="*/ 2147483647 w 58"/>
                <a:gd name="T75" fmla="*/ 2147483647 h 56"/>
                <a:gd name="T76" fmla="*/ 2147483647 w 58"/>
                <a:gd name="T77" fmla="*/ 2147483647 h 56"/>
                <a:gd name="T78" fmla="*/ 2147483647 w 58"/>
                <a:gd name="T79" fmla="*/ 2147483647 h 56"/>
                <a:gd name="T80" fmla="*/ 2147483647 w 58"/>
                <a:gd name="T81" fmla="*/ 2147483647 h 56"/>
                <a:gd name="T82" fmla="*/ 2147483647 w 58"/>
                <a:gd name="T83" fmla="*/ 2147483647 h 56"/>
                <a:gd name="T84" fmla="*/ 2147483647 w 58"/>
                <a:gd name="T85" fmla="*/ 2147483647 h 56"/>
                <a:gd name="T86" fmla="*/ 2147483647 w 58"/>
                <a:gd name="T87" fmla="*/ 214748364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56"/>
                <a:gd name="T134" fmla="*/ 58 w 58"/>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56">
                  <a:moveTo>
                    <a:pt x="7" y="43"/>
                  </a:moveTo>
                  <a:lnTo>
                    <a:pt x="6" y="47"/>
                  </a:lnTo>
                  <a:lnTo>
                    <a:pt x="6" y="50"/>
                  </a:lnTo>
                  <a:lnTo>
                    <a:pt x="4" y="52"/>
                  </a:lnTo>
                  <a:lnTo>
                    <a:pt x="2" y="53"/>
                  </a:lnTo>
                  <a:lnTo>
                    <a:pt x="0" y="53"/>
                  </a:lnTo>
                  <a:lnTo>
                    <a:pt x="0" y="54"/>
                  </a:lnTo>
                  <a:lnTo>
                    <a:pt x="0" y="55"/>
                  </a:lnTo>
                  <a:lnTo>
                    <a:pt x="1" y="56"/>
                  </a:lnTo>
                  <a:lnTo>
                    <a:pt x="4" y="56"/>
                  </a:lnTo>
                  <a:lnTo>
                    <a:pt x="13" y="55"/>
                  </a:lnTo>
                  <a:lnTo>
                    <a:pt x="23" y="56"/>
                  </a:lnTo>
                  <a:lnTo>
                    <a:pt x="25" y="56"/>
                  </a:lnTo>
                  <a:lnTo>
                    <a:pt x="25" y="55"/>
                  </a:lnTo>
                  <a:lnTo>
                    <a:pt x="25" y="54"/>
                  </a:lnTo>
                  <a:lnTo>
                    <a:pt x="24" y="53"/>
                  </a:lnTo>
                  <a:lnTo>
                    <a:pt x="21" y="53"/>
                  </a:lnTo>
                  <a:lnTo>
                    <a:pt x="18" y="52"/>
                  </a:lnTo>
                  <a:lnTo>
                    <a:pt x="17" y="51"/>
                  </a:lnTo>
                  <a:lnTo>
                    <a:pt x="16" y="50"/>
                  </a:lnTo>
                  <a:lnTo>
                    <a:pt x="16" y="49"/>
                  </a:lnTo>
                  <a:lnTo>
                    <a:pt x="16" y="48"/>
                  </a:lnTo>
                  <a:lnTo>
                    <a:pt x="15" y="45"/>
                  </a:lnTo>
                  <a:lnTo>
                    <a:pt x="15" y="24"/>
                  </a:lnTo>
                  <a:lnTo>
                    <a:pt x="16" y="14"/>
                  </a:lnTo>
                  <a:lnTo>
                    <a:pt x="16" y="13"/>
                  </a:lnTo>
                  <a:lnTo>
                    <a:pt x="17" y="12"/>
                  </a:lnTo>
                  <a:lnTo>
                    <a:pt x="20" y="10"/>
                  </a:lnTo>
                  <a:lnTo>
                    <a:pt x="22" y="9"/>
                  </a:lnTo>
                  <a:lnTo>
                    <a:pt x="25" y="8"/>
                  </a:lnTo>
                  <a:lnTo>
                    <a:pt x="27" y="8"/>
                  </a:lnTo>
                  <a:lnTo>
                    <a:pt x="30" y="7"/>
                  </a:lnTo>
                  <a:lnTo>
                    <a:pt x="34" y="8"/>
                  </a:lnTo>
                  <a:lnTo>
                    <a:pt x="37" y="9"/>
                  </a:lnTo>
                  <a:lnTo>
                    <a:pt x="38" y="11"/>
                  </a:lnTo>
                  <a:lnTo>
                    <a:pt x="40" y="13"/>
                  </a:lnTo>
                  <a:lnTo>
                    <a:pt x="41" y="18"/>
                  </a:lnTo>
                  <a:lnTo>
                    <a:pt x="41" y="22"/>
                  </a:lnTo>
                  <a:lnTo>
                    <a:pt x="41" y="45"/>
                  </a:lnTo>
                  <a:lnTo>
                    <a:pt x="41" y="49"/>
                  </a:lnTo>
                  <a:lnTo>
                    <a:pt x="40" y="51"/>
                  </a:lnTo>
                  <a:lnTo>
                    <a:pt x="38" y="52"/>
                  </a:lnTo>
                  <a:lnTo>
                    <a:pt x="35" y="53"/>
                  </a:lnTo>
                  <a:lnTo>
                    <a:pt x="34" y="53"/>
                  </a:lnTo>
                  <a:lnTo>
                    <a:pt x="33" y="55"/>
                  </a:lnTo>
                  <a:lnTo>
                    <a:pt x="34" y="56"/>
                  </a:lnTo>
                  <a:lnTo>
                    <a:pt x="36" y="56"/>
                  </a:lnTo>
                  <a:lnTo>
                    <a:pt x="45" y="55"/>
                  </a:lnTo>
                  <a:lnTo>
                    <a:pt x="56" y="56"/>
                  </a:lnTo>
                  <a:lnTo>
                    <a:pt x="58" y="56"/>
                  </a:lnTo>
                  <a:lnTo>
                    <a:pt x="58" y="55"/>
                  </a:lnTo>
                  <a:lnTo>
                    <a:pt x="58" y="54"/>
                  </a:lnTo>
                  <a:lnTo>
                    <a:pt x="57" y="53"/>
                  </a:lnTo>
                  <a:lnTo>
                    <a:pt x="54" y="53"/>
                  </a:lnTo>
                  <a:lnTo>
                    <a:pt x="52" y="52"/>
                  </a:lnTo>
                  <a:lnTo>
                    <a:pt x="51" y="51"/>
                  </a:lnTo>
                  <a:lnTo>
                    <a:pt x="50" y="49"/>
                  </a:lnTo>
                  <a:lnTo>
                    <a:pt x="50" y="47"/>
                  </a:lnTo>
                  <a:lnTo>
                    <a:pt x="50" y="21"/>
                  </a:lnTo>
                  <a:lnTo>
                    <a:pt x="50" y="19"/>
                  </a:lnTo>
                  <a:lnTo>
                    <a:pt x="50" y="16"/>
                  </a:lnTo>
                  <a:lnTo>
                    <a:pt x="49" y="12"/>
                  </a:lnTo>
                  <a:lnTo>
                    <a:pt x="48" y="9"/>
                  </a:lnTo>
                  <a:lnTo>
                    <a:pt x="46" y="6"/>
                  </a:lnTo>
                  <a:lnTo>
                    <a:pt x="43" y="4"/>
                  </a:lnTo>
                  <a:lnTo>
                    <a:pt x="38" y="2"/>
                  </a:lnTo>
                  <a:lnTo>
                    <a:pt x="32" y="2"/>
                  </a:lnTo>
                  <a:lnTo>
                    <a:pt x="28" y="2"/>
                  </a:lnTo>
                  <a:lnTo>
                    <a:pt x="25" y="3"/>
                  </a:lnTo>
                  <a:lnTo>
                    <a:pt x="23" y="4"/>
                  </a:lnTo>
                  <a:lnTo>
                    <a:pt x="19" y="6"/>
                  </a:lnTo>
                  <a:lnTo>
                    <a:pt x="16" y="9"/>
                  </a:lnTo>
                  <a:lnTo>
                    <a:pt x="16" y="2"/>
                  </a:lnTo>
                  <a:lnTo>
                    <a:pt x="15" y="0"/>
                  </a:lnTo>
                  <a:lnTo>
                    <a:pt x="14" y="0"/>
                  </a:lnTo>
                  <a:lnTo>
                    <a:pt x="13" y="1"/>
                  </a:lnTo>
                  <a:lnTo>
                    <a:pt x="11" y="2"/>
                  </a:lnTo>
                  <a:lnTo>
                    <a:pt x="6" y="7"/>
                  </a:lnTo>
                  <a:lnTo>
                    <a:pt x="2" y="10"/>
                  </a:lnTo>
                  <a:lnTo>
                    <a:pt x="1" y="11"/>
                  </a:lnTo>
                  <a:lnTo>
                    <a:pt x="1" y="12"/>
                  </a:lnTo>
                  <a:lnTo>
                    <a:pt x="2" y="13"/>
                  </a:lnTo>
                  <a:lnTo>
                    <a:pt x="4" y="14"/>
                  </a:lnTo>
                  <a:lnTo>
                    <a:pt x="5" y="14"/>
                  </a:lnTo>
                  <a:lnTo>
                    <a:pt x="6" y="15"/>
                  </a:lnTo>
                  <a:lnTo>
                    <a:pt x="6"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9" name="Freeform 175"/>
            <p:cNvSpPr>
              <a:spLocks/>
            </p:cNvSpPr>
            <p:nvPr/>
          </p:nvSpPr>
          <p:spPr bwMode="auto">
            <a:xfrm>
              <a:off x="904326" y="6228567"/>
              <a:ext cx="68116"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0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1" y="34"/>
                  </a:lnTo>
                  <a:lnTo>
                    <a:pt x="2" y="39"/>
                  </a:lnTo>
                  <a:lnTo>
                    <a:pt x="4" y="43"/>
                  </a:lnTo>
                  <a:lnTo>
                    <a:pt x="6" y="47"/>
                  </a:lnTo>
                  <a:lnTo>
                    <a:pt x="8" y="49"/>
                  </a:lnTo>
                  <a:lnTo>
                    <a:pt x="10" y="51"/>
                  </a:lnTo>
                  <a:lnTo>
                    <a:pt x="14" y="54"/>
                  </a:lnTo>
                  <a:lnTo>
                    <a:pt x="19" y="55"/>
                  </a:lnTo>
                  <a:lnTo>
                    <a:pt x="25" y="56"/>
                  </a:lnTo>
                  <a:lnTo>
                    <a:pt x="28" y="56"/>
                  </a:lnTo>
                  <a:lnTo>
                    <a:pt x="31" y="55"/>
                  </a:lnTo>
                  <a:lnTo>
                    <a:pt x="34" y="54"/>
                  </a:lnTo>
                  <a:lnTo>
                    <a:pt x="37" y="53"/>
                  </a:lnTo>
                  <a:lnTo>
                    <a:pt x="40" y="50"/>
                  </a:lnTo>
                  <a:lnTo>
                    <a:pt x="41" y="48"/>
                  </a:lnTo>
                  <a:lnTo>
                    <a:pt x="41" y="47"/>
                  </a:lnTo>
                  <a:lnTo>
                    <a:pt x="39" y="47"/>
                  </a:lnTo>
                  <a:lnTo>
                    <a:pt x="37" y="48"/>
                  </a:lnTo>
                  <a:lnTo>
                    <a:pt x="34" y="49"/>
                  </a:lnTo>
                  <a:lnTo>
                    <a:pt x="29" y="50"/>
                  </a:lnTo>
                  <a:lnTo>
                    <a:pt x="25" y="50"/>
                  </a:lnTo>
                  <a:lnTo>
                    <a:pt x="21" y="49"/>
                  </a:lnTo>
                  <a:lnTo>
                    <a:pt x="18" y="47"/>
                  </a:lnTo>
                  <a:lnTo>
                    <a:pt x="15" y="45"/>
                  </a:lnTo>
                  <a:lnTo>
                    <a:pt x="12" y="42"/>
                  </a:lnTo>
                  <a:lnTo>
                    <a:pt x="11" y="39"/>
                  </a:lnTo>
                  <a:lnTo>
                    <a:pt x="9" y="34"/>
                  </a:lnTo>
                  <a:lnTo>
                    <a:pt x="9" y="29"/>
                  </a:lnTo>
                  <a:lnTo>
                    <a:pt x="9" y="22"/>
                  </a:lnTo>
                  <a:lnTo>
                    <a:pt x="10" y="20"/>
                  </a:lnTo>
                  <a:lnTo>
                    <a:pt x="11" y="17"/>
                  </a:lnTo>
                  <a:lnTo>
                    <a:pt x="13" y="12"/>
                  </a:lnTo>
                  <a:lnTo>
                    <a:pt x="16" y="9"/>
                  </a:lnTo>
                  <a:lnTo>
                    <a:pt x="18" y="6"/>
                  </a:lnTo>
                  <a:lnTo>
                    <a:pt x="21" y="4"/>
                  </a:lnTo>
                  <a:lnTo>
                    <a:pt x="24" y="3"/>
                  </a:lnTo>
                  <a:lnTo>
                    <a:pt x="27" y="3"/>
                  </a:lnTo>
                  <a:lnTo>
                    <a:pt x="29" y="3"/>
                  </a:lnTo>
                  <a:lnTo>
                    <a:pt x="31" y="4"/>
                  </a:lnTo>
                  <a:lnTo>
                    <a:pt x="34" y="6"/>
                  </a:lnTo>
                  <a:lnTo>
                    <a:pt x="36" y="9"/>
                  </a:lnTo>
                  <a:lnTo>
                    <a:pt x="38" y="10"/>
                  </a:lnTo>
                  <a:lnTo>
                    <a:pt x="40" y="10"/>
                  </a:lnTo>
                  <a:lnTo>
                    <a:pt x="41" y="10"/>
                  </a:lnTo>
                  <a:lnTo>
                    <a:pt x="42" y="9"/>
                  </a:lnTo>
                  <a:lnTo>
                    <a:pt x="43" y="8"/>
                  </a:lnTo>
                  <a:lnTo>
                    <a:pt x="43" y="6"/>
                  </a:lnTo>
                  <a:lnTo>
                    <a:pt x="43" y="5"/>
                  </a:lnTo>
                  <a:lnTo>
                    <a:pt x="42" y="3"/>
                  </a:lnTo>
                  <a:lnTo>
                    <a:pt x="40" y="2"/>
                  </a:lnTo>
                  <a:lnTo>
                    <a:pt x="39" y="1"/>
                  </a:lnTo>
                  <a:lnTo>
                    <a:pt x="38" y="1"/>
                  </a:lnTo>
                  <a:lnTo>
                    <a:pt x="34" y="0"/>
                  </a:lnTo>
                  <a:lnTo>
                    <a:pt x="30" y="0"/>
                  </a:lnTo>
                  <a:lnTo>
                    <a:pt x="23" y="0"/>
                  </a:lnTo>
                  <a:lnTo>
                    <a:pt x="17" y="2"/>
                  </a:lnTo>
                  <a:lnTo>
                    <a:pt x="12"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0" name="Freeform 176"/>
            <p:cNvSpPr>
              <a:spLocks noEditPoints="1"/>
            </p:cNvSpPr>
            <p:nvPr/>
          </p:nvSpPr>
          <p:spPr bwMode="auto">
            <a:xfrm>
              <a:off x="98641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4"/>
                  </a:lnTo>
                  <a:lnTo>
                    <a:pt x="3" y="84"/>
                  </a:lnTo>
                  <a:lnTo>
                    <a:pt x="13" y="83"/>
                  </a:lnTo>
                  <a:lnTo>
                    <a:pt x="24" y="84"/>
                  </a:lnTo>
                  <a:lnTo>
                    <a:pt x="26"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1" name="Freeform 177"/>
            <p:cNvSpPr>
              <a:spLocks noEditPoints="1"/>
            </p:cNvSpPr>
            <p:nvPr/>
          </p:nvSpPr>
          <p:spPr bwMode="auto">
            <a:xfrm>
              <a:off x="1040559" y="6228567"/>
              <a:ext cx="75103"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4"/>
                  </a:lnTo>
                  <a:lnTo>
                    <a:pt x="34" y="2"/>
                  </a:lnTo>
                  <a:lnTo>
                    <a:pt x="31"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0" y="19"/>
                  </a:lnTo>
                  <a:lnTo>
                    <a:pt x="3" y="19"/>
                  </a:lnTo>
                  <a:lnTo>
                    <a:pt x="6" y="19"/>
                  </a:lnTo>
                  <a:lnTo>
                    <a:pt x="7" y="18"/>
                  </a:lnTo>
                  <a:lnTo>
                    <a:pt x="7"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0" y="41"/>
                  </a:lnTo>
                  <a:lnTo>
                    <a:pt x="0" y="44"/>
                  </a:lnTo>
                  <a:lnTo>
                    <a:pt x="1" y="46"/>
                  </a:lnTo>
                  <a:lnTo>
                    <a:pt x="1" y="48"/>
                  </a:lnTo>
                  <a:lnTo>
                    <a:pt x="2" y="50"/>
                  </a:lnTo>
                  <a:lnTo>
                    <a:pt x="3" y="51"/>
                  </a:lnTo>
                  <a:lnTo>
                    <a:pt x="7" y="53"/>
                  </a:lnTo>
                  <a:lnTo>
                    <a:pt x="10" y="54"/>
                  </a:lnTo>
                  <a:lnTo>
                    <a:pt x="13" y="54"/>
                  </a:lnTo>
                  <a:lnTo>
                    <a:pt x="16" y="53"/>
                  </a:lnTo>
                  <a:lnTo>
                    <a:pt x="20" y="51"/>
                  </a:lnTo>
                  <a:lnTo>
                    <a:pt x="23" y="49"/>
                  </a:lnTo>
                  <a:lnTo>
                    <a:pt x="27" y="46"/>
                  </a:lnTo>
                  <a:lnTo>
                    <a:pt x="30" y="50"/>
                  </a:lnTo>
                  <a:lnTo>
                    <a:pt x="33" y="52"/>
                  </a:lnTo>
                  <a:lnTo>
                    <a:pt x="35" y="52"/>
                  </a:lnTo>
                  <a:lnTo>
                    <a:pt x="37" y="52"/>
                  </a:lnTo>
                  <a:lnTo>
                    <a:pt x="39"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7" y="44"/>
                  </a:lnTo>
                  <a:lnTo>
                    <a:pt x="37" y="43"/>
                  </a:lnTo>
                  <a:lnTo>
                    <a:pt x="36" y="41"/>
                  </a:lnTo>
                  <a:lnTo>
                    <a:pt x="36" y="12"/>
                  </a:lnTo>
                  <a:close/>
                  <a:moveTo>
                    <a:pt x="28" y="36"/>
                  </a:moveTo>
                  <a:lnTo>
                    <a:pt x="27"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2"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2" name="Freeform 178"/>
            <p:cNvSpPr>
              <a:spLocks/>
            </p:cNvSpPr>
            <p:nvPr/>
          </p:nvSpPr>
          <p:spPr bwMode="auto">
            <a:xfrm>
              <a:off x="1120902" y="6174749"/>
              <a:ext cx="45411" cy="138133"/>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0 w 29"/>
                <a:gd name="T43" fmla="*/ 2147483647 h 87"/>
                <a:gd name="T44" fmla="*/ 0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87"/>
                <a:gd name="T110" fmla="*/ 29 w 29"/>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87">
                  <a:moveTo>
                    <a:pt x="18" y="12"/>
                  </a:moveTo>
                  <a:lnTo>
                    <a:pt x="19" y="2"/>
                  </a:lnTo>
                  <a:lnTo>
                    <a:pt x="18" y="1"/>
                  </a:lnTo>
                  <a:lnTo>
                    <a:pt x="18" y="0"/>
                  </a:lnTo>
                  <a:lnTo>
                    <a:pt x="17" y="0"/>
                  </a:lnTo>
                  <a:lnTo>
                    <a:pt x="15" y="0"/>
                  </a:lnTo>
                  <a:lnTo>
                    <a:pt x="4" y="4"/>
                  </a:lnTo>
                  <a:lnTo>
                    <a:pt x="3" y="5"/>
                  </a:lnTo>
                  <a:lnTo>
                    <a:pt x="4" y="6"/>
                  </a:lnTo>
                  <a:lnTo>
                    <a:pt x="6" y="7"/>
                  </a:lnTo>
                  <a:lnTo>
                    <a:pt x="9" y="8"/>
                  </a:lnTo>
                  <a:lnTo>
                    <a:pt x="9" y="9"/>
                  </a:lnTo>
                  <a:lnTo>
                    <a:pt x="10" y="10"/>
                  </a:lnTo>
                  <a:lnTo>
                    <a:pt x="10" y="74"/>
                  </a:lnTo>
                  <a:lnTo>
                    <a:pt x="9" y="78"/>
                  </a:lnTo>
                  <a:lnTo>
                    <a:pt x="8" y="81"/>
                  </a:lnTo>
                  <a:lnTo>
                    <a:pt x="7" y="82"/>
                  </a:lnTo>
                  <a:lnTo>
                    <a:pt x="6" y="83"/>
                  </a:lnTo>
                  <a:lnTo>
                    <a:pt x="4" y="84"/>
                  </a:lnTo>
                  <a:lnTo>
                    <a:pt x="3" y="84"/>
                  </a:lnTo>
                  <a:lnTo>
                    <a:pt x="1" y="84"/>
                  </a:lnTo>
                  <a:lnTo>
                    <a:pt x="0" y="85"/>
                  </a:lnTo>
                  <a:lnTo>
                    <a:pt x="0" y="86"/>
                  </a:lnTo>
                  <a:lnTo>
                    <a:pt x="0" y="87"/>
                  </a:lnTo>
                  <a:lnTo>
                    <a:pt x="2" y="87"/>
                  </a:lnTo>
                  <a:lnTo>
                    <a:pt x="15" y="86"/>
                  </a:lnTo>
                  <a:lnTo>
                    <a:pt x="27" y="87"/>
                  </a:lnTo>
                  <a:lnTo>
                    <a:pt x="28" y="86"/>
                  </a:lnTo>
                  <a:lnTo>
                    <a:pt x="29" y="85"/>
                  </a:lnTo>
                  <a:lnTo>
                    <a:pt x="28" y="84"/>
                  </a:lnTo>
                  <a:lnTo>
                    <a:pt x="27" y="84"/>
                  </a:lnTo>
                  <a:lnTo>
                    <a:pt x="23" y="83"/>
                  </a:lnTo>
                  <a:lnTo>
                    <a:pt x="20" y="82"/>
                  </a:lnTo>
                  <a:lnTo>
                    <a:pt x="19" y="80"/>
                  </a:lnTo>
                  <a:lnTo>
                    <a:pt x="18" y="78"/>
                  </a:lnTo>
                  <a:lnTo>
                    <a:pt x="18"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3" name="Freeform 179"/>
            <p:cNvSpPr>
              <a:spLocks noEditPoints="1"/>
            </p:cNvSpPr>
            <p:nvPr/>
          </p:nvSpPr>
          <p:spPr bwMode="auto">
            <a:xfrm>
              <a:off x="1222204" y="6174749"/>
              <a:ext cx="132740" cy="138133"/>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0 h 87"/>
                <a:gd name="T26" fmla="*/ 2147483647 w 84"/>
                <a:gd name="T27" fmla="*/ 2147483647 h 87"/>
                <a:gd name="T28" fmla="*/ 2147483647 w 84"/>
                <a:gd name="T29" fmla="*/ 2147483647 h 87"/>
                <a:gd name="T30" fmla="*/ 2147483647 w 84"/>
                <a:gd name="T31" fmla="*/ 2147483647 h 87"/>
                <a:gd name="T32" fmla="*/ 2147483647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1" y="79"/>
                  </a:lnTo>
                  <a:lnTo>
                    <a:pt x="60" y="80"/>
                  </a:lnTo>
                  <a:lnTo>
                    <a:pt x="60" y="81"/>
                  </a:lnTo>
                  <a:lnTo>
                    <a:pt x="58" y="82"/>
                  </a:lnTo>
                  <a:lnTo>
                    <a:pt x="57" y="83"/>
                  </a:lnTo>
                  <a:lnTo>
                    <a:pt x="52" y="84"/>
                  </a:lnTo>
                  <a:lnTo>
                    <a:pt x="51" y="84"/>
                  </a:lnTo>
                  <a:lnTo>
                    <a:pt x="50" y="85"/>
                  </a:lnTo>
                  <a:lnTo>
                    <a:pt x="50" y="86"/>
                  </a:lnTo>
                  <a:lnTo>
                    <a:pt x="52" y="87"/>
                  </a:lnTo>
                  <a:lnTo>
                    <a:pt x="67" y="86"/>
                  </a:lnTo>
                  <a:lnTo>
                    <a:pt x="82" y="87"/>
                  </a:lnTo>
                  <a:lnTo>
                    <a:pt x="84" y="87"/>
                  </a:lnTo>
                  <a:lnTo>
                    <a:pt x="84" y="86"/>
                  </a:lnTo>
                  <a:lnTo>
                    <a:pt x="84" y="85"/>
                  </a:lnTo>
                  <a:lnTo>
                    <a:pt x="84" y="84"/>
                  </a:lnTo>
                  <a:lnTo>
                    <a:pt x="83" y="84"/>
                  </a:lnTo>
                  <a:lnTo>
                    <a:pt x="78" y="83"/>
                  </a:lnTo>
                  <a:lnTo>
                    <a:pt x="77" y="82"/>
                  </a:lnTo>
                  <a:lnTo>
                    <a:pt x="75" y="80"/>
                  </a:lnTo>
                  <a:lnTo>
                    <a:pt x="73" y="77"/>
                  </a:lnTo>
                  <a:lnTo>
                    <a:pt x="71" y="73"/>
                  </a:lnTo>
                  <a:lnTo>
                    <a:pt x="47" y="1"/>
                  </a:lnTo>
                  <a:lnTo>
                    <a:pt x="47" y="0"/>
                  </a:lnTo>
                  <a:lnTo>
                    <a:pt x="46" y="0"/>
                  </a:lnTo>
                  <a:lnTo>
                    <a:pt x="44" y="1"/>
                  </a:lnTo>
                  <a:lnTo>
                    <a:pt x="11" y="79"/>
                  </a:lnTo>
                  <a:lnTo>
                    <a:pt x="10" y="81"/>
                  </a:lnTo>
                  <a:lnTo>
                    <a:pt x="7" y="83"/>
                  </a:lnTo>
                  <a:lnTo>
                    <a:pt x="2" y="84"/>
                  </a:lnTo>
                  <a:lnTo>
                    <a:pt x="1" y="84"/>
                  </a:lnTo>
                  <a:lnTo>
                    <a:pt x="0" y="85"/>
                  </a:lnTo>
                  <a:lnTo>
                    <a:pt x="1" y="87"/>
                  </a:lnTo>
                  <a:lnTo>
                    <a:pt x="2" y="87"/>
                  </a:lnTo>
                  <a:lnTo>
                    <a:pt x="16" y="86"/>
                  </a:lnTo>
                  <a:lnTo>
                    <a:pt x="28" y="87"/>
                  </a:lnTo>
                  <a:lnTo>
                    <a:pt x="30" y="87"/>
                  </a:lnTo>
                  <a:lnTo>
                    <a:pt x="31" y="86"/>
                  </a:lnTo>
                  <a:lnTo>
                    <a:pt x="31" y="85"/>
                  </a:lnTo>
                  <a:lnTo>
                    <a:pt x="30" y="85"/>
                  </a:lnTo>
                  <a:lnTo>
                    <a:pt x="29" y="84"/>
                  </a:lnTo>
                  <a:lnTo>
                    <a:pt x="27" y="83"/>
                  </a:lnTo>
                  <a:lnTo>
                    <a:pt x="24" y="83"/>
                  </a:lnTo>
                  <a:lnTo>
                    <a:pt x="22" y="81"/>
                  </a:lnTo>
                  <a:lnTo>
                    <a:pt x="21" y="80"/>
                  </a:lnTo>
                  <a:lnTo>
                    <a:pt x="20" y="78"/>
                  </a:lnTo>
                  <a:lnTo>
                    <a:pt x="21" y="74"/>
                  </a:lnTo>
                  <a:lnTo>
                    <a:pt x="24" y="67"/>
                  </a:lnTo>
                  <a:lnTo>
                    <a:pt x="27" y="58"/>
                  </a:lnTo>
                  <a:lnTo>
                    <a:pt x="30" y="52"/>
                  </a:lnTo>
                  <a:lnTo>
                    <a:pt x="30" y="51"/>
                  </a:lnTo>
                  <a:lnTo>
                    <a:pt x="32" y="51"/>
                  </a:lnTo>
                  <a:lnTo>
                    <a:pt x="41" y="50"/>
                  </a:lnTo>
                  <a:lnTo>
                    <a:pt x="48" y="50"/>
                  </a:lnTo>
                  <a:lnTo>
                    <a:pt x="51" y="51"/>
                  </a:lnTo>
                  <a:lnTo>
                    <a:pt x="52" y="51"/>
                  </a:lnTo>
                  <a:lnTo>
                    <a:pt x="53" y="52"/>
                  </a:lnTo>
                  <a:lnTo>
                    <a:pt x="53" y="53"/>
                  </a:lnTo>
                  <a:lnTo>
                    <a:pt x="54" y="54"/>
                  </a:lnTo>
                  <a:lnTo>
                    <a:pt x="60" y="76"/>
                  </a:lnTo>
                  <a:close/>
                  <a:moveTo>
                    <a:pt x="41" y="19"/>
                  </a:moveTo>
                  <a:lnTo>
                    <a:pt x="42" y="19"/>
                  </a:lnTo>
                  <a:lnTo>
                    <a:pt x="43" y="20"/>
                  </a:lnTo>
                  <a:lnTo>
                    <a:pt x="50" y="41"/>
                  </a:lnTo>
                  <a:lnTo>
                    <a:pt x="50" y="44"/>
                  </a:lnTo>
                  <a:lnTo>
                    <a:pt x="46" y="44"/>
                  </a:lnTo>
                  <a:lnTo>
                    <a:pt x="41" y="44"/>
                  </a:lnTo>
                  <a:lnTo>
                    <a:pt x="36" y="44"/>
                  </a:lnTo>
                  <a:lnTo>
                    <a:pt x="33" y="44"/>
                  </a:lnTo>
                  <a:lnTo>
                    <a:pt x="32" y="44"/>
                  </a:lnTo>
                  <a:lnTo>
                    <a:pt x="32" y="41"/>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4" name="Freeform 180"/>
            <p:cNvSpPr>
              <a:spLocks noEditPoints="1"/>
            </p:cNvSpPr>
            <p:nvPr/>
          </p:nvSpPr>
          <p:spPr bwMode="auto">
            <a:xfrm>
              <a:off x="1365424" y="6174749"/>
              <a:ext cx="94316" cy="141721"/>
            </a:xfrm>
            <a:custGeom>
              <a:avLst/>
              <a:gdLst>
                <a:gd name="T0" fmla="*/ 2147483647 w 60"/>
                <a:gd name="T1" fmla="*/ 2147483647 h 89"/>
                <a:gd name="T2" fmla="*/ 2147483647 w 60"/>
                <a:gd name="T3" fmla="*/ 0 h 89"/>
                <a:gd name="T4" fmla="*/ 2147483647 w 60"/>
                <a:gd name="T5" fmla="*/ 0 h 89"/>
                <a:gd name="T6" fmla="*/ 2147483647 w 60"/>
                <a:gd name="T7" fmla="*/ 2147483647 h 89"/>
                <a:gd name="T8" fmla="*/ 2147483647 w 60"/>
                <a:gd name="T9" fmla="*/ 2147483647 h 89"/>
                <a:gd name="T10" fmla="*/ 2147483647 w 60"/>
                <a:gd name="T11" fmla="*/ 2147483647 h 89"/>
                <a:gd name="T12" fmla="*/ 2147483647 w 60"/>
                <a:gd name="T13" fmla="*/ 2147483647 h 89"/>
                <a:gd name="T14" fmla="*/ 2147483647 w 60"/>
                <a:gd name="T15" fmla="*/ 2147483647 h 89"/>
                <a:gd name="T16" fmla="*/ 2147483647 w 60"/>
                <a:gd name="T17" fmla="*/ 2147483647 h 89"/>
                <a:gd name="T18" fmla="*/ 2147483647 w 60"/>
                <a:gd name="T19" fmla="*/ 2147483647 h 89"/>
                <a:gd name="T20" fmla="*/ 2147483647 w 60"/>
                <a:gd name="T21" fmla="*/ 2147483647 h 89"/>
                <a:gd name="T22" fmla="*/ 2147483647 w 60"/>
                <a:gd name="T23" fmla="*/ 2147483647 h 89"/>
                <a:gd name="T24" fmla="*/ 2147483647 w 60"/>
                <a:gd name="T25" fmla="*/ 2147483647 h 89"/>
                <a:gd name="T26" fmla="*/ 2147483647 w 60"/>
                <a:gd name="T27" fmla="*/ 2147483647 h 89"/>
                <a:gd name="T28" fmla="*/ 0 w 60"/>
                <a:gd name="T29" fmla="*/ 2147483647 h 89"/>
                <a:gd name="T30" fmla="*/ 2147483647 w 60"/>
                <a:gd name="T31" fmla="*/ 2147483647 h 89"/>
                <a:gd name="T32" fmla="*/ 2147483647 w 60"/>
                <a:gd name="T33" fmla="*/ 2147483647 h 89"/>
                <a:gd name="T34" fmla="*/ 2147483647 w 60"/>
                <a:gd name="T35" fmla="*/ 2147483647 h 89"/>
                <a:gd name="T36" fmla="*/ 2147483647 w 60"/>
                <a:gd name="T37" fmla="*/ 2147483647 h 89"/>
                <a:gd name="T38" fmla="*/ 2147483647 w 60"/>
                <a:gd name="T39" fmla="*/ 2147483647 h 89"/>
                <a:gd name="T40" fmla="*/ 2147483647 w 60"/>
                <a:gd name="T41" fmla="*/ 2147483647 h 89"/>
                <a:gd name="T42" fmla="*/ 2147483647 w 60"/>
                <a:gd name="T43" fmla="*/ 2147483647 h 89"/>
                <a:gd name="T44" fmla="*/ 2147483647 w 60"/>
                <a:gd name="T45" fmla="*/ 2147483647 h 89"/>
                <a:gd name="T46" fmla="*/ 2147483647 w 60"/>
                <a:gd name="T47" fmla="*/ 2147483647 h 89"/>
                <a:gd name="T48" fmla="*/ 2147483647 w 60"/>
                <a:gd name="T49" fmla="*/ 2147483647 h 89"/>
                <a:gd name="T50" fmla="*/ 2147483647 w 60"/>
                <a:gd name="T51" fmla="*/ 2147483647 h 89"/>
                <a:gd name="T52" fmla="*/ 2147483647 w 60"/>
                <a:gd name="T53" fmla="*/ 2147483647 h 89"/>
                <a:gd name="T54" fmla="*/ 2147483647 w 60"/>
                <a:gd name="T55" fmla="*/ 2147483647 h 89"/>
                <a:gd name="T56" fmla="*/ 2147483647 w 60"/>
                <a:gd name="T57" fmla="*/ 2147483647 h 89"/>
                <a:gd name="T58" fmla="*/ 2147483647 w 60"/>
                <a:gd name="T59" fmla="*/ 2147483647 h 89"/>
                <a:gd name="T60" fmla="*/ 2147483647 w 60"/>
                <a:gd name="T61" fmla="*/ 2147483647 h 89"/>
                <a:gd name="T62" fmla="*/ 2147483647 w 60"/>
                <a:gd name="T63" fmla="*/ 2147483647 h 89"/>
                <a:gd name="T64" fmla="*/ 2147483647 w 60"/>
                <a:gd name="T65" fmla="*/ 2147483647 h 89"/>
                <a:gd name="T66" fmla="*/ 2147483647 w 60"/>
                <a:gd name="T67" fmla="*/ 2147483647 h 89"/>
                <a:gd name="T68" fmla="*/ 2147483647 w 60"/>
                <a:gd name="T69" fmla="*/ 2147483647 h 89"/>
                <a:gd name="T70" fmla="*/ 2147483647 w 60"/>
                <a:gd name="T71" fmla="*/ 2147483647 h 89"/>
                <a:gd name="T72" fmla="*/ 2147483647 w 60"/>
                <a:gd name="T73" fmla="*/ 2147483647 h 89"/>
                <a:gd name="T74" fmla="*/ 2147483647 w 60"/>
                <a:gd name="T75" fmla="*/ 2147483647 h 89"/>
                <a:gd name="T76" fmla="*/ 2147483647 w 60"/>
                <a:gd name="T77" fmla="*/ 2147483647 h 89"/>
                <a:gd name="T78" fmla="*/ 2147483647 w 60"/>
                <a:gd name="T79" fmla="*/ 2147483647 h 89"/>
                <a:gd name="T80" fmla="*/ 2147483647 w 60"/>
                <a:gd name="T81" fmla="*/ 2147483647 h 89"/>
                <a:gd name="T82" fmla="*/ 2147483647 w 60"/>
                <a:gd name="T83" fmla="*/ 2147483647 h 89"/>
                <a:gd name="T84" fmla="*/ 2147483647 w 60"/>
                <a:gd name="T85" fmla="*/ 2147483647 h 89"/>
                <a:gd name="T86" fmla="*/ 2147483647 w 60"/>
                <a:gd name="T87" fmla="*/ 2147483647 h 89"/>
                <a:gd name="T88" fmla="*/ 2147483647 w 60"/>
                <a:gd name="T89" fmla="*/ 2147483647 h 89"/>
                <a:gd name="T90" fmla="*/ 2147483647 w 60"/>
                <a:gd name="T91" fmla="*/ 2147483647 h 89"/>
                <a:gd name="T92" fmla="*/ 2147483647 w 60"/>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89"/>
                <a:gd name="T143" fmla="*/ 60 w 60"/>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89">
                  <a:moveTo>
                    <a:pt x="52" y="19"/>
                  </a:moveTo>
                  <a:lnTo>
                    <a:pt x="52" y="1"/>
                  </a:lnTo>
                  <a:lnTo>
                    <a:pt x="52" y="0"/>
                  </a:lnTo>
                  <a:lnTo>
                    <a:pt x="51" y="0"/>
                  </a:lnTo>
                  <a:lnTo>
                    <a:pt x="38" y="0"/>
                  </a:lnTo>
                  <a:lnTo>
                    <a:pt x="35" y="0"/>
                  </a:lnTo>
                  <a:lnTo>
                    <a:pt x="35" y="1"/>
                  </a:lnTo>
                  <a:lnTo>
                    <a:pt x="34" y="2"/>
                  </a:lnTo>
                  <a:lnTo>
                    <a:pt x="35" y="3"/>
                  </a:lnTo>
                  <a:lnTo>
                    <a:pt x="36" y="3"/>
                  </a:lnTo>
                  <a:lnTo>
                    <a:pt x="38" y="4"/>
                  </a:lnTo>
                  <a:lnTo>
                    <a:pt x="41" y="5"/>
                  </a:lnTo>
                  <a:lnTo>
                    <a:pt x="42" y="7"/>
                  </a:lnTo>
                  <a:lnTo>
                    <a:pt x="42" y="8"/>
                  </a:lnTo>
                  <a:lnTo>
                    <a:pt x="42" y="37"/>
                  </a:lnTo>
                  <a:lnTo>
                    <a:pt x="42" y="39"/>
                  </a:lnTo>
                  <a:lnTo>
                    <a:pt x="40" y="39"/>
                  </a:lnTo>
                  <a:lnTo>
                    <a:pt x="36" y="38"/>
                  </a:lnTo>
                  <a:lnTo>
                    <a:pt x="32" y="37"/>
                  </a:lnTo>
                  <a:lnTo>
                    <a:pt x="27" y="36"/>
                  </a:lnTo>
                  <a:lnTo>
                    <a:pt x="22" y="37"/>
                  </a:lnTo>
                  <a:lnTo>
                    <a:pt x="17" y="38"/>
                  </a:lnTo>
                  <a:lnTo>
                    <a:pt x="12" y="41"/>
                  </a:lnTo>
                  <a:lnTo>
                    <a:pt x="8" y="44"/>
                  </a:lnTo>
                  <a:lnTo>
                    <a:pt x="5" y="48"/>
                  </a:lnTo>
                  <a:lnTo>
                    <a:pt x="3" y="50"/>
                  </a:lnTo>
                  <a:lnTo>
                    <a:pt x="2" y="52"/>
                  </a:lnTo>
                  <a:lnTo>
                    <a:pt x="1" y="55"/>
                  </a:lnTo>
                  <a:lnTo>
                    <a:pt x="1" y="57"/>
                  </a:lnTo>
                  <a:lnTo>
                    <a:pt x="0" y="63"/>
                  </a:lnTo>
                  <a:lnTo>
                    <a:pt x="0" y="69"/>
                  </a:lnTo>
                  <a:lnTo>
                    <a:pt x="1" y="71"/>
                  </a:lnTo>
                  <a:lnTo>
                    <a:pt x="2" y="73"/>
                  </a:lnTo>
                  <a:lnTo>
                    <a:pt x="4" y="78"/>
                  </a:lnTo>
                  <a:lnTo>
                    <a:pt x="6" y="79"/>
                  </a:lnTo>
                  <a:lnTo>
                    <a:pt x="8" y="81"/>
                  </a:lnTo>
                  <a:lnTo>
                    <a:pt x="12" y="84"/>
                  </a:lnTo>
                  <a:lnTo>
                    <a:pt x="16" y="86"/>
                  </a:lnTo>
                  <a:lnTo>
                    <a:pt x="20" y="87"/>
                  </a:lnTo>
                  <a:lnTo>
                    <a:pt x="25" y="87"/>
                  </a:lnTo>
                  <a:lnTo>
                    <a:pt x="29" y="87"/>
                  </a:lnTo>
                  <a:lnTo>
                    <a:pt x="32" y="86"/>
                  </a:lnTo>
                  <a:lnTo>
                    <a:pt x="37" y="85"/>
                  </a:lnTo>
                  <a:lnTo>
                    <a:pt x="41" y="83"/>
                  </a:lnTo>
                  <a:lnTo>
                    <a:pt x="42" y="84"/>
                  </a:lnTo>
                  <a:lnTo>
                    <a:pt x="42" y="87"/>
                  </a:lnTo>
                  <a:lnTo>
                    <a:pt x="42" y="88"/>
                  </a:lnTo>
                  <a:lnTo>
                    <a:pt x="44" y="89"/>
                  </a:lnTo>
                  <a:lnTo>
                    <a:pt x="53" y="88"/>
                  </a:lnTo>
                  <a:lnTo>
                    <a:pt x="58" y="86"/>
                  </a:lnTo>
                  <a:lnTo>
                    <a:pt x="59" y="85"/>
                  </a:lnTo>
                  <a:lnTo>
                    <a:pt x="60" y="84"/>
                  </a:lnTo>
                  <a:lnTo>
                    <a:pt x="60" y="83"/>
                  </a:lnTo>
                  <a:lnTo>
                    <a:pt x="59" y="83"/>
                  </a:lnTo>
                  <a:lnTo>
                    <a:pt x="54" y="84"/>
                  </a:lnTo>
                  <a:lnTo>
                    <a:pt x="53" y="84"/>
                  </a:lnTo>
                  <a:lnTo>
                    <a:pt x="52" y="83"/>
                  </a:lnTo>
                  <a:lnTo>
                    <a:pt x="52" y="81"/>
                  </a:lnTo>
                  <a:lnTo>
                    <a:pt x="52" y="19"/>
                  </a:lnTo>
                  <a:close/>
                  <a:moveTo>
                    <a:pt x="43" y="65"/>
                  </a:moveTo>
                  <a:lnTo>
                    <a:pt x="43" y="74"/>
                  </a:lnTo>
                  <a:lnTo>
                    <a:pt x="42" y="77"/>
                  </a:lnTo>
                  <a:lnTo>
                    <a:pt x="41" y="79"/>
                  </a:lnTo>
                  <a:lnTo>
                    <a:pt x="40" y="80"/>
                  </a:lnTo>
                  <a:lnTo>
                    <a:pt x="38" y="81"/>
                  </a:lnTo>
                  <a:lnTo>
                    <a:pt x="35" y="82"/>
                  </a:lnTo>
                  <a:lnTo>
                    <a:pt x="32" y="82"/>
                  </a:lnTo>
                  <a:lnTo>
                    <a:pt x="26" y="82"/>
                  </a:lnTo>
                  <a:lnTo>
                    <a:pt x="21" y="80"/>
                  </a:lnTo>
                  <a:lnTo>
                    <a:pt x="17" y="78"/>
                  </a:lnTo>
                  <a:lnTo>
                    <a:pt x="15" y="76"/>
                  </a:lnTo>
                  <a:lnTo>
                    <a:pt x="14" y="75"/>
                  </a:lnTo>
                  <a:lnTo>
                    <a:pt x="12" y="71"/>
                  </a:lnTo>
                  <a:lnTo>
                    <a:pt x="10" y="68"/>
                  </a:lnTo>
                  <a:lnTo>
                    <a:pt x="10" y="64"/>
                  </a:lnTo>
                  <a:lnTo>
                    <a:pt x="9" y="61"/>
                  </a:lnTo>
                  <a:lnTo>
                    <a:pt x="10" y="57"/>
                  </a:lnTo>
                  <a:lnTo>
                    <a:pt x="10" y="53"/>
                  </a:lnTo>
                  <a:lnTo>
                    <a:pt x="12" y="49"/>
                  </a:lnTo>
                  <a:lnTo>
                    <a:pt x="13" y="48"/>
                  </a:lnTo>
                  <a:lnTo>
                    <a:pt x="14" y="46"/>
                  </a:lnTo>
                  <a:lnTo>
                    <a:pt x="17" y="43"/>
                  </a:lnTo>
                  <a:lnTo>
                    <a:pt x="20" y="41"/>
                  </a:lnTo>
                  <a:lnTo>
                    <a:pt x="24" y="40"/>
                  </a:lnTo>
                  <a:lnTo>
                    <a:pt x="28" y="40"/>
                  </a:lnTo>
                  <a:lnTo>
                    <a:pt x="33" y="40"/>
                  </a:lnTo>
                  <a:lnTo>
                    <a:pt x="35" y="41"/>
                  </a:lnTo>
                  <a:lnTo>
                    <a:pt x="36" y="41"/>
                  </a:lnTo>
                  <a:lnTo>
                    <a:pt x="39" y="44"/>
                  </a:lnTo>
                  <a:lnTo>
                    <a:pt x="41" y="47"/>
                  </a:lnTo>
                  <a:lnTo>
                    <a:pt x="42" y="51"/>
                  </a:lnTo>
                  <a:lnTo>
                    <a:pt x="42" y="55"/>
                  </a:lnTo>
                  <a:lnTo>
                    <a:pt x="43" y="66"/>
                  </a:lnTo>
                  <a:lnTo>
                    <a:pt x="43" y="6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5" name="Freeform 181"/>
            <p:cNvSpPr>
              <a:spLocks/>
            </p:cNvSpPr>
            <p:nvPr/>
          </p:nvSpPr>
          <p:spPr bwMode="auto">
            <a:xfrm>
              <a:off x="1464979" y="6230361"/>
              <a:ext cx="92570"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6" name="Freeform 182"/>
            <p:cNvSpPr>
              <a:spLocks noEditPoints="1"/>
            </p:cNvSpPr>
            <p:nvPr/>
          </p:nvSpPr>
          <p:spPr bwMode="auto">
            <a:xfrm>
              <a:off x="156453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7" name="Freeform 183"/>
            <p:cNvSpPr>
              <a:spLocks/>
            </p:cNvSpPr>
            <p:nvPr/>
          </p:nvSpPr>
          <p:spPr bwMode="auto">
            <a:xfrm>
              <a:off x="1618678" y="6228567"/>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7" y="27"/>
                  </a:lnTo>
                  <a:lnTo>
                    <a:pt x="22" y="24"/>
                  </a:lnTo>
                  <a:lnTo>
                    <a:pt x="13" y="18"/>
                  </a:lnTo>
                  <a:lnTo>
                    <a:pt x="10" y="15"/>
                  </a:lnTo>
                  <a:lnTo>
                    <a:pt x="9" y="13"/>
                  </a:lnTo>
                  <a:lnTo>
                    <a:pt x="9" y="12"/>
                  </a:lnTo>
                  <a:lnTo>
                    <a:pt x="9" y="10"/>
                  </a:lnTo>
                  <a:lnTo>
                    <a:pt x="9" y="8"/>
                  </a:lnTo>
                  <a:lnTo>
                    <a:pt x="10" y="7"/>
                  </a:lnTo>
                  <a:lnTo>
                    <a:pt x="11" y="5"/>
                  </a:lnTo>
                  <a:lnTo>
                    <a:pt x="12" y="5"/>
                  </a:lnTo>
                  <a:lnTo>
                    <a:pt x="14" y="4"/>
                  </a:lnTo>
                  <a:lnTo>
                    <a:pt x="17" y="3"/>
                  </a:lnTo>
                  <a:lnTo>
                    <a:pt x="21" y="4"/>
                  </a:lnTo>
                  <a:lnTo>
                    <a:pt x="23" y="5"/>
                  </a:lnTo>
                  <a:lnTo>
                    <a:pt x="25" y="7"/>
                  </a:lnTo>
                  <a:lnTo>
                    <a:pt x="26" y="9"/>
                  </a:lnTo>
                  <a:lnTo>
                    <a:pt x="28" y="12"/>
                  </a:lnTo>
                  <a:lnTo>
                    <a:pt x="29" y="14"/>
                  </a:lnTo>
                  <a:lnTo>
                    <a:pt x="30" y="14"/>
                  </a:lnTo>
                  <a:lnTo>
                    <a:pt x="31" y="14"/>
                  </a:lnTo>
                  <a:lnTo>
                    <a:pt x="31" y="13"/>
                  </a:lnTo>
                  <a:lnTo>
                    <a:pt x="31" y="8"/>
                  </a:lnTo>
                  <a:lnTo>
                    <a:pt x="31" y="4"/>
                  </a:lnTo>
                  <a:lnTo>
                    <a:pt x="30"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4" y="31"/>
                  </a:lnTo>
                  <a:lnTo>
                    <a:pt x="18" y="33"/>
                  </a:lnTo>
                  <a:lnTo>
                    <a:pt x="22" y="36"/>
                  </a:lnTo>
                  <a:lnTo>
                    <a:pt x="24" y="37"/>
                  </a:lnTo>
                  <a:lnTo>
                    <a:pt x="25" y="39"/>
                  </a:lnTo>
                  <a:lnTo>
                    <a:pt x="26" y="41"/>
                  </a:lnTo>
                  <a:lnTo>
                    <a:pt x="26" y="43"/>
                  </a:lnTo>
                  <a:lnTo>
                    <a:pt x="26" y="45"/>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8" name="Freeform 184"/>
            <p:cNvSpPr>
              <a:spLocks noEditPoints="1"/>
            </p:cNvSpPr>
            <p:nvPr/>
          </p:nvSpPr>
          <p:spPr bwMode="auto">
            <a:xfrm>
              <a:off x="1686796" y="6228567"/>
              <a:ext cx="82089"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3" y="41"/>
                  </a:lnTo>
                  <a:lnTo>
                    <a:pt x="11" y="37"/>
                  </a:lnTo>
                  <a:lnTo>
                    <a:pt x="10" y="33"/>
                  </a:lnTo>
                  <a:lnTo>
                    <a:pt x="10" y="29"/>
                  </a:lnTo>
                  <a:lnTo>
                    <a:pt x="10" y="23"/>
                  </a:lnTo>
                  <a:lnTo>
                    <a:pt x="11" y="18"/>
                  </a:lnTo>
                  <a:lnTo>
                    <a:pt x="13" y="14"/>
                  </a:lnTo>
                  <a:lnTo>
                    <a:pt x="14" y="10"/>
                  </a:lnTo>
                  <a:lnTo>
                    <a:pt x="17" y="7"/>
                  </a:lnTo>
                  <a:lnTo>
                    <a:pt x="18" y="6"/>
                  </a:lnTo>
                  <a:lnTo>
                    <a:pt x="19" y="5"/>
                  </a:lnTo>
                  <a:lnTo>
                    <a:pt x="23" y="3"/>
                  </a:lnTo>
                  <a:lnTo>
                    <a:pt x="26" y="3"/>
                  </a:lnTo>
                  <a:lnTo>
                    <a:pt x="30" y="3"/>
                  </a:lnTo>
                  <a:lnTo>
                    <a:pt x="33" y="5"/>
                  </a:lnTo>
                  <a:lnTo>
                    <a:pt x="35" y="8"/>
                  </a:lnTo>
                  <a:lnTo>
                    <a:pt x="38" y="11"/>
                  </a:lnTo>
                  <a:lnTo>
                    <a:pt x="41" y="19"/>
                  </a:lnTo>
                  <a:lnTo>
                    <a:pt x="42" y="23"/>
                  </a:lnTo>
                  <a:lnTo>
                    <a:pt x="42" y="27"/>
                  </a:lnTo>
                  <a:lnTo>
                    <a:pt x="42" y="33"/>
                  </a:lnTo>
                  <a:lnTo>
                    <a:pt x="41" y="37"/>
                  </a:lnTo>
                  <a:lnTo>
                    <a:pt x="39" y="42"/>
                  </a:lnTo>
                  <a:lnTo>
                    <a:pt x="38" y="45"/>
                  </a:lnTo>
                  <a:lnTo>
                    <a:pt x="35" y="49"/>
                  </a:lnTo>
                  <a:lnTo>
                    <a:pt x="34" y="50"/>
                  </a:lnTo>
                  <a:lnTo>
                    <a:pt x="33"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20"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8" y="12"/>
                  </a:lnTo>
                  <a:lnTo>
                    <a:pt x="44" y="8"/>
                  </a:lnTo>
                  <a:lnTo>
                    <a:pt x="41" y="5"/>
                  </a:lnTo>
                  <a:lnTo>
                    <a:pt x="39" y="3"/>
                  </a:lnTo>
                  <a:lnTo>
                    <a:pt x="36" y="2"/>
                  </a:lnTo>
                  <a:lnTo>
                    <a:pt x="32"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9" name="Freeform 185"/>
            <p:cNvSpPr>
              <a:spLocks/>
            </p:cNvSpPr>
            <p:nvPr/>
          </p:nvSpPr>
          <p:spPr bwMode="auto">
            <a:xfrm>
              <a:off x="1779364"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7" y="11"/>
                  </a:lnTo>
                  <a:lnTo>
                    <a:pt x="38" y="10"/>
                  </a:lnTo>
                  <a:lnTo>
                    <a:pt x="38" y="8"/>
                  </a:lnTo>
                  <a:lnTo>
                    <a:pt x="38" y="6"/>
                  </a:lnTo>
                  <a:lnTo>
                    <a:pt x="37" y="5"/>
                  </a:lnTo>
                  <a:lnTo>
                    <a:pt x="37" y="4"/>
                  </a:lnTo>
                  <a:lnTo>
                    <a:pt x="35" y="3"/>
                  </a:lnTo>
                  <a:lnTo>
                    <a:pt x="33" y="2"/>
                  </a:lnTo>
                  <a:lnTo>
                    <a:pt x="30" y="2"/>
                  </a:lnTo>
                  <a:lnTo>
                    <a:pt x="28" y="2"/>
                  </a:lnTo>
                  <a:lnTo>
                    <a:pt x="26" y="3"/>
                  </a:lnTo>
                  <a:lnTo>
                    <a:pt x="24" y="4"/>
                  </a:lnTo>
                  <a:lnTo>
                    <a:pt x="22" y="5"/>
                  </a:lnTo>
                  <a:lnTo>
                    <a:pt x="19" y="8"/>
                  </a:lnTo>
                  <a:lnTo>
                    <a:pt x="17" y="9"/>
                  </a:lnTo>
                  <a:lnTo>
                    <a:pt x="17" y="8"/>
                  </a:lnTo>
                  <a:lnTo>
                    <a:pt x="16" y="5"/>
                  </a:lnTo>
                  <a:lnTo>
                    <a:pt x="16" y="1"/>
                  </a:lnTo>
                  <a:lnTo>
                    <a:pt x="16" y="0"/>
                  </a:lnTo>
                  <a:lnTo>
                    <a:pt x="15" y="0"/>
                  </a:lnTo>
                  <a:lnTo>
                    <a:pt x="14" y="0"/>
                  </a:lnTo>
                  <a:lnTo>
                    <a:pt x="12" y="2"/>
                  </a:lnTo>
                  <a:lnTo>
                    <a:pt x="8" y="7"/>
                  </a:lnTo>
                  <a:lnTo>
                    <a:pt x="4" y="9"/>
                  </a:lnTo>
                  <a:lnTo>
                    <a:pt x="3" y="10"/>
                  </a:lnTo>
                  <a:lnTo>
                    <a:pt x="3" y="11"/>
                  </a:lnTo>
                  <a:lnTo>
                    <a:pt x="4" y="12"/>
                  </a:lnTo>
                  <a:lnTo>
                    <a:pt x="5" y="13"/>
                  </a:lnTo>
                  <a:lnTo>
                    <a:pt x="7" y="16"/>
                  </a:lnTo>
                  <a:lnTo>
                    <a:pt x="8" y="18"/>
                  </a:lnTo>
                  <a:lnTo>
                    <a:pt x="8" y="21"/>
                  </a:lnTo>
                  <a:lnTo>
                    <a:pt x="8" y="42"/>
                  </a:lnTo>
                  <a:lnTo>
                    <a:pt x="7" y="47"/>
                  </a:lnTo>
                  <a:lnTo>
                    <a:pt x="7" y="49"/>
                  </a:lnTo>
                  <a:lnTo>
                    <a:pt x="6" y="50"/>
                  </a:lnTo>
                  <a:lnTo>
                    <a:pt x="5" y="51"/>
                  </a:lnTo>
                  <a:lnTo>
                    <a:pt x="4" y="52"/>
                  </a:lnTo>
                  <a:lnTo>
                    <a:pt x="1" y="53"/>
                  </a:lnTo>
                  <a:lnTo>
                    <a:pt x="0" y="53"/>
                  </a:lnTo>
                  <a:lnTo>
                    <a:pt x="0" y="54"/>
                  </a:lnTo>
                  <a:lnTo>
                    <a:pt x="0" y="55"/>
                  </a:lnTo>
                  <a:lnTo>
                    <a:pt x="1" y="56"/>
                  </a:lnTo>
                  <a:lnTo>
                    <a:pt x="2"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0" name="Freeform 186"/>
            <p:cNvSpPr>
              <a:spLocks/>
            </p:cNvSpPr>
            <p:nvPr/>
          </p:nvSpPr>
          <p:spPr bwMode="auto">
            <a:xfrm>
              <a:off x="1842241" y="6230361"/>
              <a:ext cx="87329" cy="129164"/>
            </a:xfrm>
            <a:custGeom>
              <a:avLst/>
              <a:gdLst>
                <a:gd name="T0" fmla="*/ 2147483647 w 54"/>
                <a:gd name="T1" fmla="*/ 2147483647 h 81"/>
                <a:gd name="T2" fmla="*/ 2147483647 w 54"/>
                <a:gd name="T3" fmla="*/ 2147483647 h 81"/>
                <a:gd name="T4" fmla="*/ 2147483647 w 54"/>
                <a:gd name="T5" fmla="*/ 2147483647 h 81"/>
                <a:gd name="T6" fmla="*/ 2147483647 w 54"/>
                <a:gd name="T7" fmla="*/ 2147483647 h 81"/>
                <a:gd name="T8" fmla="*/ 2147483647 w 54"/>
                <a:gd name="T9" fmla="*/ 0 h 81"/>
                <a:gd name="T10" fmla="*/ 2147483647 w 54"/>
                <a:gd name="T11" fmla="*/ 0 h 81"/>
                <a:gd name="T12" fmla="*/ 0 w 54"/>
                <a:gd name="T13" fmla="*/ 2147483647 h 81"/>
                <a:gd name="T14" fmla="*/ 2147483647 w 54"/>
                <a:gd name="T15" fmla="*/ 2147483647 h 81"/>
                <a:gd name="T16" fmla="*/ 2147483647 w 54"/>
                <a:gd name="T17" fmla="*/ 2147483647 h 81"/>
                <a:gd name="T18" fmla="*/ 2147483647 w 54"/>
                <a:gd name="T19" fmla="*/ 2147483647 h 81"/>
                <a:gd name="T20" fmla="*/ 2147483647 w 54"/>
                <a:gd name="T21" fmla="*/ 2147483647 h 81"/>
                <a:gd name="T22" fmla="*/ 2147483647 w 54"/>
                <a:gd name="T23" fmla="*/ 2147483647 h 81"/>
                <a:gd name="T24" fmla="*/ 2147483647 w 54"/>
                <a:gd name="T25" fmla="*/ 2147483647 h 81"/>
                <a:gd name="T26" fmla="*/ 2147483647 w 54"/>
                <a:gd name="T27" fmla="*/ 2147483647 h 81"/>
                <a:gd name="T28" fmla="*/ 2147483647 w 54"/>
                <a:gd name="T29" fmla="*/ 2147483647 h 81"/>
                <a:gd name="T30" fmla="*/ 2147483647 w 54"/>
                <a:gd name="T31" fmla="*/ 2147483647 h 81"/>
                <a:gd name="T32" fmla="*/ 2147483647 w 54"/>
                <a:gd name="T33" fmla="*/ 2147483647 h 81"/>
                <a:gd name="T34" fmla="*/ 2147483647 w 54"/>
                <a:gd name="T35" fmla="*/ 2147483647 h 81"/>
                <a:gd name="T36" fmla="*/ 2147483647 w 54"/>
                <a:gd name="T37" fmla="*/ 2147483647 h 81"/>
                <a:gd name="T38" fmla="*/ 2147483647 w 54"/>
                <a:gd name="T39" fmla="*/ 2147483647 h 81"/>
                <a:gd name="T40" fmla="*/ 2147483647 w 54"/>
                <a:gd name="T41" fmla="*/ 2147483647 h 81"/>
                <a:gd name="T42" fmla="*/ 2147483647 w 54"/>
                <a:gd name="T43" fmla="*/ 2147483647 h 81"/>
                <a:gd name="T44" fmla="*/ 2147483647 w 54"/>
                <a:gd name="T45" fmla="*/ 2147483647 h 81"/>
                <a:gd name="T46" fmla="*/ 2147483647 w 54"/>
                <a:gd name="T47" fmla="*/ 0 h 81"/>
                <a:gd name="T48" fmla="*/ 2147483647 w 54"/>
                <a:gd name="T49" fmla="*/ 0 h 81"/>
                <a:gd name="T50" fmla="*/ 2147483647 w 54"/>
                <a:gd name="T51" fmla="*/ 0 h 81"/>
                <a:gd name="T52" fmla="*/ 2147483647 w 54"/>
                <a:gd name="T53" fmla="*/ 2147483647 h 81"/>
                <a:gd name="T54" fmla="*/ 2147483647 w 54"/>
                <a:gd name="T55" fmla="*/ 2147483647 h 81"/>
                <a:gd name="T56" fmla="*/ 2147483647 w 54"/>
                <a:gd name="T57" fmla="*/ 2147483647 h 81"/>
                <a:gd name="T58" fmla="*/ 2147483647 w 54"/>
                <a:gd name="T59" fmla="*/ 2147483647 h 81"/>
                <a:gd name="T60" fmla="*/ 2147483647 w 54"/>
                <a:gd name="T61" fmla="*/ 2147483647 h 81"/>
                <a:gd name="T62" fmla="*/ 2147483647 w 54"/>
                <a:gd name="T63" fmla="*/ 2147483647 h 81"/>
                <a:gd name="T64" fmla="*/ 2147483647 w 54"/>
                <a:gd name="T65" fmla="*/ 2147483647 h 81"/>
                <a:gd name="T66" fmla="*/ 2147483647 w 54"/>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1"/>
                <a:gd name="T104" fmla="*/ 54 w 54"/>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1">
                  <a:moveTo>
                    <a:pt x="17" y="10"/>
                  </a:moveTo>
                  <a:lnTo>
                    <a:pt x="16" y="7"/>
                  </a:lnTo>
                  <a:lnTo>
                    <a:pt x="17" y="5"/>
                  </a:lnTo>
                  <a:lnTo>
                    <a:pt x="18" y="4"/>
                  </a:lnTo>
                  <a:lnTo>
                    <a:pt x="19" y="4"/>
                  </a:lnTo>
                  <a:lnTo>
                    <a:pt x="21" y="3"/>
                  </a:lnTo>
                  <a:lnTo>
                    <a:pt x="24" y="3"/>
                  </a:lnTo>
                  <a:lnTo>
                    <a:pt x="25" y="2"/>
                  </a:lnTo>
                  <a:lnTo>
                    <a:pt x="24" y="0"/>
                  </a:lnTo>
                  <a:lnTo>
                    <a:pt x="22" y="0"/>
                  </a:lnTo>
                  <a:lnTo>
                    <a:pt x="12" y="0"/>
                  </a:lnTo>
                  <a:lnTo>
                    <a:pt x="3" y="0"/>
                  </a:lnTo>
                  <a:lnTo>
                    <a:pt x="1" y="0"/>
                  </a:lnTo>
                  <a:lnTo>
                    <a:pt x="0" y="1"/>
                  </a:lnTo>
                  <a:lnTo>
                    <a:pt x="0" y="2"/>
                  </a:lnTo>
                  <a:lnTo>
                    <a:pt x="1" y="3"/>
                  </a:lnTo>
                  <a:lnTo>
                    <a:pt x="3" y="4"/>
                  </a:lnTo>
                  <a:lnTo>
                    <a:pt x="5" y="5"/>
                  </a:lnTo>
                  <a:lnTo>
                    <a:pt x="6" y="6"/>
                  </a:lnTo>
                  <a:lnTo>
                    <a:pt x="7" y="7"/>
                  </a:lnTo>
                  <a:lnTo>
                    <a:pt x="21" y="48"/>
                  </a:lnTo>
                  <a:lnTo>
                    <a:pt x="22" y="51"/>
                  </a:lnTo>
                  <a:lnTo>
                    <a:pt x="23" y="54"/>
                  </a:lnTo>
                  <a:lnTo>
                    <a:pt x="22" y="57"/>
                  </a:lnTo>
                  <a:lnTo>
                    <a:pt x="20" y="63"/>
                  </a:lnTo>
                  <a:lnTo>
                    <a:pt x="17" y="69"/>
                  </a:lnTo>
                  <a:lnTo>
                    <a:pt x="16" y="71"/>
                  </a:lnTo>
                  <a:lnTo>
                    <a:pt x="14" y="72"/>
                  </a:lnTo>
                  <a:lnTo>
                    <a:pt x="12" y="71"/>
                  </a:lnTo>
                  <a:lnTo>
                    <a:pt x="9" y="71"/>
                  </a:lnTo>
                  <a:lnTo>
                    <a:pt x="7" y="71"/>
                  </a:lnTo>
                  <a:lnTo>
                    <a:pt x="5" y="72"/>
                  </a:lnTo>
                  <a:lnTo>
                    <a:pt x="4" y="73"/>
                  </a:lnTo>
                  <a:lnTo>
                    <a:pt x="4" y="76"/>
                  </a:lnTo>
                  <a:lnTo>
                    <a:pt x="4" y="77"/>
                  </a:lnTo>
                  <a:lnTo>
                    <a:pt x="5" y="79"/>
                  </a:lnTo>
                  <a:lnTo>
                    <a:pt x="7" y="81"/>
                  </a:lnTo>
                  <a:lnTo>
                    <a:pt x="11" y="81"/>
                  </a:lnTo>
                  <a:lnTo>
                    <a:pt x="14" y="81"/>
                  </a:lnTo>
                  <a:lnTo>
                    <a:pt x="17" y="79"/>
                  </a:lnTo>
                  <a:lnTo>
                    <a:pt x="19" y="76"/>
                  </a:lnTo>
                  <a:lnTo>
                    <a:pt x="21" y="72"/>
                  </a:lnTo>
                  <a:lnTo>
                    <a:pt x="47" y="8"/>
                  </a:lnTo>
                  <a:lnTo>
                    <a:pt x="49" y="5"/>
                  </a:lnTo>
                  <a:lnTo>
                    <a:pt x="52" y="3"/>
                  </a:lnTo>
                  <a:lnTo>
                    <a:pt x="54" y="3"/>
                  </a:lnTo>
                  <a:lnTo>
                    <a:pt x="54" y="1"/>
                  </a:lnTo>
                  <a:lnTo>
                    <a:pt x="53" y="0"/>
                  </a:lnTo>
                  <a:lnTo>
                    <a:pt x="51" y="0"/>
                  </a:lnTo>
                  <a:lnTo>
                    <a:pt x="44" y="0"/>
                  </a:lnTo>
                  <a:lnTo>
                    <a:pt x="36" y="0"/>
                  </a:lnTo>
                  <a:lnTo>
                    <a:pt x="34" y="0"/>
                  </a:lnTo>
                  <a:lnTo>
                    <a:pt x="34" y="1"/>
                  </a:lnTo>
                  <a:lnTo>
                    <a:pt x="34" y="2"/>
                  </a:lnTo>
                  <a:lnTo>
                    <a:pt x="35" y="3"/>
                  </a:lnTo>
                  <a:lnTo>
                    <a:pt x="38" y="4"/>
                  </a:lnTo>
                  <a:lnTo>
                    <a:pt x="40" y="5"/>
                  </a:lnTo>
                  <a:lnTo>
                    <a:pt x="41" y="5"/>
                  </a:lnTo>
                  <a:lnTo>
                    <a:pt x="41" y="6"/>
                  </a:lnTo>
                  <a:lnTo>
                    <a:pt x="42" y="7"/>
                  </a:lnTo>
                  <a:lnTo>
                    <a:pt x="41" y="10"/>
                  </a:lnTo>
                  <a:lnTo>
                    <a:pt x="41" y="13"/>
                  </a:lnTo>
                  <a:lnTo>
                    <a:pt x="38" y="19"/>
                  </a:lnTo>
                  <a:lnTo>
                    <a:pt x="30" y="39"/>
                  </a:lnTo>
                  <a:lnTo>
                    <a:pt x="29" y="40"/>
                  </a:lnTo>
                  <a:lnTo>
                    <a:pt x="28" y="41"/>
                  </a:lnTo>
                  <a:lnTo>
                    <a:pt x="28" y="40"/>
                  </a:lnTo>
                  <a:lnTo>
                    <a:pt x="27" y="39"/>
                  </a:lnTo>
                  <a:lnTo>
                    <a:pt x="17" y="1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1" name="Freeform 187"/>
            <p:cNvSpPr>
              <a:spLocks/>
            </p:cNvSpPr>
            <p:nvPr/>
          </p:nvSpPr>
          <p:spPr bwMode="auto">
            <a:xfrm>
              <a:off x="1987208" y="6178337"/>
              <a:ext cx="80343" cy="138133"/>
            </a:xfrm>
            <a:custGeom>
              <a:avLst/>
              <a:gdLst>
                <a:gd name="T0" fmla="*/ 2147483647 w 50"/>
                <a:gd name="T1" fmla="*/ 2147483647 h 87"/>
                <a:gd name="T2" fmla="*/ 2147483647 w 50"/>
                <a:gd name="T3" fmla="*/ 2147483647 h 87"/>
                <a:gd name="T4" fmla="*/ 2147483647 w 50"/>
                <a:gd name="T5" fmla="*/ 0 h 87"/>
                <a:gd name="T6" fmla="*/ 2147483647 w 50"/>
                <a:gd name="T7" fmla="*/ 2147483647 h 87"/>
                <a:gd name="T8" fmla="*/ 2147483647 w 50"/>
                <a:gd name="T9" fmla="*/ 2147483647 h 87"/>
                <a:gd name="T10" fmla="*/ 2147483647 w 50"/>
                <a:gd name="T11" fmla="*/ 2147483647 h 87"/>
                <a:gd name="T12" fmla="*/ 2147483647 w 50"/>
                <a:gd name="T13" fmla="*/ 2147483647 h 87"/>
                <a:gd name="T14" fmla="*/ 2147483647 w 50"/>
                <a:gd name="T15" fmla="*/ 2147483647 h 87"/>
                <a:gd name="T16" fmla="*/ 2147483647 w 50"/>
                <a:gd name="T17" fmla="*/ 2147483647 h 87"/>
                <a:gd name="T18" fmla="*/ 2147483647 w 50"/>
                <a:gd name="T19" fmla="*/ 2147483647 h 87"/>
                <a:gd name="T20" fmla="*/ 2147483647 w 50"/>
                <a:gd name="T21" fmla="*/ 2147483647 h 87"/>
                <a:gd name="T22" fmla="*/ 2147483647 w 50"/>
                <a:gd name="T23" fmla="*/ 2147483647 h 87"/>
                <a:gd name="T24" fmla="*/ 2147483647 w 50"/>
                <a:gd name="T25" fmla="*/ 2147483647 h 87"/>
                <a:gd name="T26" fmla="*/ 2147483647 w 50"/>
                <a:gd name="T27" fmla="*/ 2147483647 h 87"/>
                <a:gd name="T28" fmla="*/ 2147483647 w 50"/>
                <a:gd name="T29" fmla="*/ 2147483647 h 87"/>
                <a:gd name="T30" fmla="*/ 2147483647 w 50"/>
                <a:gd name="T31" fmla="*/ 2147483647 h 87"/>
                <a:gd name="T32" fmla="*/ 2147483647 w 50"/>
                <a:gd name="T33" fmla="*/ 2147483647 h 87"/>
                <a:gd name="T34" fmla="*/ 2147483647 w 50"/>
                <a:gd name="T35" fmla="*/ 2147483647 h 87"/>
                <a:gd name="T36" fmla="*/ 2147483647 w 50"/>
                <a:gd name="T37" fmla="*/ 2147483647 h 87"/>
                <a:gd name="T38" fmla="*/ 2147483647 w 50"/>
                <a:gd name="T39" fmla="*/ 2147483647 h 87"/>
                <a:gd name="T40" fmla="*/ 2147483647 w 50"/>
                <a:gd name="T41" fmla="*/ 2147483647 h 87"/>
                <a:gd name="T42" fmla="*/ 2147483647 w 50"/>
                <a:gd name="T43" fmla="*/ 2147483647 h 87"/>
                <a:gd name="T44" fmla="*/ 2147483647 w 50"/>
                <a:gd name="T45" fmla="*/ 2147483647 h 87"/>
                <a:gd name="T46" fmla="*/ 2147483647 w 50"/>
                <a:gd name="T47" fmla="*/ 2147483647 h 87"/>
                <a:gd name="T48" fmla="*/ 2147483647 w 50"/>
                <a:gd name="T49" fmla="*/ 2147483647 h 87"/>
                <a:gd name="T50" fmla="*/ 0 w 50"/>
                <a:gd name="T51" fmla="*/ 2147483647 h 87"/>
                <a:gd name="T52" fmla="*/ 2147483647 w 50"/>
                <a:gd name="T53" fmla="*/ 2147483647 h 87"/>
                <a:gd name="T54" fmla="*/ 2147483647 w 50"/>
                <a:gd name="T55" fmla="*/ 2147483647 h 87"/>
                <a:gd name="T56" fmla="*/ 2147483647 w 50"/>
                <a:gd name="T57" fmla="*/ 2147483647 h 87"/>
                <a:gd name="T58" fmla="*/ 2147483647 w 50"/>
                <a:gd name="T59" fmla="*/ 2147483647 h 87"/>
                <a:gd name="T60" fmla="*/ 2147483647 w 50"/>
                <a:gd name="T61" fmla="*/ 2147483647 h 87"/>
                <a:gd name="T62" fmla="*/ 2147483647 w 50"/>
                <a:gd name="T63" fmla="*/ 2147483647 h 87"/>
                <a:gd name="T64" fmla="*/ 2147483647 w 50"/>
                <a:gd name="T65" fmla="*/ 2147483647 h 87"/>
                <a:gd name="T66" fmla="*/ 2147483647 w 50"/>
                <a:gd name="T67" fmla="*/ 2147483647 h 87"/>
                <a:gd name="T68" fmla="*/ 2147483647 w 50"/>
                <a:gd name="T69" fmla="*/ 2147483647 h 87"/>
                <a:gd name="T70" fmla="*/ 2147483647 w 50"/>
                <a:gd name="T71" fmla="*/ 2147483647 h 87"/>
                <a:gd name="T72" fmla="*/ 2147483647 w 50"/>
                <a:gd name="T73" fmla="*/ 2147483647 h 87"/>
                <a:gd name="T74" fmla="*/ 2147483647 w 50"/>
                <a:gd name="T75" fmla="*/ 2147483647 h 87"/>
                <a:gd name="T76" fmla="*/ 2147483647 w 50"/>
                <a:gd name="T77" fmla="*/ 2147483647 h 87"/>
                <a:gd name="T78" fmla="*/ 2147483647 w 50"/>
                <a:gd name="T79" fmla="*/ 2147483647 h 87"/>
                <a:gd name="T80" fmla="*/ 2147483647 w 50"/>
                <a:gd name="T81" fmla="*/ 2147483647 h 87"/>
                <a:gd name="T82" fmla="*/ 2147483647 w 50"/>
                <a:gd name="T83" fmla="*/ 2147483647 h 87"/>
                <a:gd name="T84" fmla="*/ 2147483647 w 50"/>
                <a:gd name="T85" fmla="*/ 2147483647 h 87"/>
                <a:gd name="T86" fmla="*/ 2147483647 w 50"/>
                <a:gd name="T87" fmla="*/ 2147483647 h 87"/>
                <a:gd name="T88" fmla="*/ 2147483647 w 50"/>
                <a:gd name="T89" fmla="*/ 2147483647 h 87"/>
                <a:gd name="T90" fmla="*/ 2147483647 w 50"/>
                <a:gd name="T91" fmla="*/ 2147483647 h 87"/>
                <a:gd name="T92" fmla="*/ 2147483647 w 50"/>
                <a:gd name="T93" fmla="*/ 2147483647 h 87"/>
                <a:gd name="T94" fmla="*/ 2147483647 w 50"/>
                <a:gd name="T95" fmla="*/ 2147483647 h 87"/>
                <a:gd name="T96" fmla="*/ 2147483647 w 50"/>
                <a:gd name="T97" fmla="*/ 2147483647 h 87"/>
                <a:gd name="T98" fmla="*/ 2147483647 w 50"/>
                <a:gd name="T99" fmla="*/ 2147483647 h 87"/>
                <a:gd name="T100" fmla="*/ 2147483647 w 50"/>
                <a:gd name="T101" fmla="*/ 2147483647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
                <a:gd name="T154" fmla="*/ 0 h 87"/>
                <a:gd name="T155" fmla="*/ 50 w 5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 h="87">
                  <a:moveTo>
                    <a:pt x="44" y="9"/>
                  </a:moveTo>
                  <a:lnTo>
                    <a:pt x="44" y="6"/>
                  </a:lnTo>
                  <a:lnTo>
                    <a:pt x="43" y="3"/>
                  </a:lnTo>
                  <a:lnTo>
                    <a:pt x="40" y="2"/>
                  </a:lnTo>
                  <a:lnTo>
                    <a:pt x="34" y="0"/>
                  </a:lnTo>
                  <a:lnTo>
                    <a:pt x="27" y="0"/>
                  </a:lnTo>
                  <a:lnTo>
                    <a:pt x="22" y="0"/>
                  </a:lnTo>
                  <a:lnTo>
                    <a:pt x="17" y="2"/>
                  </a:lnTo>
                  <a:lnTo>
                    <a:pt x="14" y="3"/>
                  </a:lnTo>
                  <a:lnTo>
                    <a:pt x="12" y="4"/>
                  </a:lnTo>
                  <a:lnTo>
                    <a:pt x="11" y="5"/>
                  </a:lnTo>
                  <a:lnTo>
                    <a:pt x="9" y="7"/>
                  </a:lnTo>
                  <a:lnTo>
                    <a:pt x="6" y="10"/>
                  </a:lnTo>
                  <a:lnTo>
                    <a:pt x="4" y="14"/>
                  </a:lnTo>
                  <a:lnTo>
                    <a:pt x="3" y="18"/>
                  </a:lnTo>
                  <a:lnTo>
                    <a:pt x="3" y="22"/>
                  </a:lnTo>
                  <a:lnTo>
                    <a:pt x="3" y="27"/>
                  </a:lnTo>
                  <a:lnTo>
                    <a:pt x="4" y="31"/>
                  </a:lnTo>
                  <a:lnTo>
                    <a:pt x="6" y="34"/>
                  </a:lnTo>
                  <a:lnTo>
                    <a:pt x="9" y="37"/>
                  </a:lnTo>
                  <a:lnTo>
                    <a:pt x="15" y="43"/>
                  </a:lnTo>
                  <a:lnTo>
                    <a:pt x="22" y="47"/>
                  </a:lnTo>
                  <a:lnTo>
                    <a:pt x="30" y="51"/>
                  </a:lnTo>
                  <a:lnTo>
                    <a:pt x="36" y="55"/>
                  </a:lnTo>
                  <a:lnTo>
                    <a:pt x="38" y="58"/>
                  </a:lnTo>
                  <a:lnTo>
                    <a:pt x="40" y="61"/>
                  </a:lnTo>
                  <a:lnTo>
                    <a:pt x="41" y="64"/>
                  </a:lnTo>
                  <a:lnTo>
                    <a:pt x="42" y="68"/>
                  </a:lnTo>
                  <a:lnTo>
                    <a:pt x="42" y="70"/>
                  </a:lnTo>
                  <a:lnTo>
                    <a:pt x="41" y="73"/>
                  </a:lnTo>
                  <a:lnTo>
                    <a:pt x="40" y="75"/>
                  </a:lnTo>
                  <a:lnTo>
                    <a:pt x="38" y="77"/>
                  </a:lnTo>
                  <a:lnTo>
                    <a:pt x="35" y="79"/>
                  </a:lnTo>
                  <a:lnTo>
                    <a:pt x="33" y="81"/>
                  </a:lnTo>
                  <a:lnTo>
                    <a:pt x="29" y="82"/>
                  </a:lnTo>
                  <a:lnTo>
                    <a:pt x="24" y="82"/>
                  </a:lnTo>
                  <a:lnTo>
                    <a:pt x="21" y="82"/>
                  </a:lnTo>
                  <a:lnTo>
                    <a:pt x="17" y="81"/>
                  </a:lnTo>
                  <a:lnTo>
                    <a:pt x="12" y="78"/>
                  </a:lnTo>
                  <a:lnTo>
                    <a:pt x="9" y="75"/>
                  </a:lnTo>
                  <a:lnTo>
                    <a:pt x="8" y="72"/>
                  </a:lnTo>
                  <a:lnTo>
                    <a:pt x="6" y="69"/>
                  </a:lnTo>
                  <a:lnTo>
                    <a:pt x="6" y="67"/>
                  </a:lnTo>
                  <a:lnTo>
                    <a:pt x="5" y="63"/>
                  </a:lnTo>
                  <a:lnTo>
                    <a:pt x="5" y="61"/>
                  </a:lnTo>
                  <a:lnTo>
                    <a:pt x="4" y="61"/>
                  </a:lnTo>
                  <a:lnTo>
                    <a:pt x="3" y="61"/>
                  </a:lnTo>
                  <a:lnTo>
                    <a:pt x="2" y="61"/>
                  </a:lnTo>
                  <a:lnTo>
                    <a:pt x="2" y="62"/>
                  </a:lnTo>
                  <a:lnTo>
                    <a:pt x="1" y="65"/>
                  </a:lnTo>
                  <a:lnTo>
                    <a:pt x="0" y="72"/>
                  </a:lnTo>
                  <a:lnTo>
                    <a:pt x="0" y="75"/>
                  </a:lnTo>
                  <a:lnTo>
                    <a:pt x="0" y="77"/>
                  </a:lnTo>
                  <a:lnTo>
                    <a:pt x="1" y="79"/>
                  </a:lnTo>
                  <a:lnTo>
                    <a:pt x="2" y="81"/>
                  </a:lnTo>
                  <a:lnTo>
                    <a:pt x="3" y="82"/>
                  </a:lnTo>
                  <a:lnTo>
                    <a:pt x="5" y="83"/>
                  </a:lnTo>
                  <a:lnTo>
                    <a:pt x="7" y="84"/>
                  </a:lnTo>
                  <a:lnTo>
                    <a:pt x="10" y="85"/>
                  </a:lnTo>
                  <a:lnTo>
                    <a:pt x="17" y="86"/>
                  </a:lnTo>
                  <a:lnTo>
                    <a:pt x="22" y="87"/>
                  </a:lnTo>
                  <a:lnTo>
                    <a:pt x="28" y="86"/>
                  </a:lnTo>
                  <a:lnTo>
                    <a:pt x="33" y="85"/>
                  </a:lnTo>
                  <a:lnTo>
                    <a:pt x="38" y="83"/>
                  </a:lnTo>
                  <a:lnTo>
                    <a:pt x="42" y="81"/>
                  </a:lnTo>
                  <a:lnTo>
                    <a:pt x="46" y="77"/>
                  </a:lnTo>
                  <a:lnTo>
                    <a:pt x="48" y="73"/>
                  </a:lnTo>
                  <a:lnTo>
                    <a:pt x="49" y="70"/>
                  </a:lnTo>
                  <a:lnTo>
                    <a:pt x="50" y="68"/>
                  </a:lnTo>
                  <a:lnTo>
                    <a:pt x="50" y="62"/>
                  </a:lnTo>
                  <a:lnTo>
                    <a:pt x="50" y="57"/>
                  </a:lnTo>
                  <a:lnTo>
                    <a:pt x="49" y="52"/>
                  </a:lnTo>
                  <a:lnTo>
                    <a:pt x="47" y="49"/>
                  </a:lnTo>
                  <a:lnTo>
                    <a:pt x="44" y="45"/>
                  </a:lnTo>
                  <a:lnTo>
                    <a:pt x="38" y="40"/>
                  </a:lnTo>
                  <a:lnTo>
                    <a:pt x="31" y="36"/>
                  </a:lnTo>
                  <a:lnTo>
                    <a:pt x="24" y="32"/>
                  </a:lnTo>
                  <a:lnTo>
                    <a:pt x="17" y="28"/>
                  </a:lnTo>
                  <a:lnTo>
                    <a:pt x="15" y="26"/>
                  </a:lnTo>
                  <a:lnTo>
                    <a:pt x="13" y="23"/>
                  </a:lnTo>
                  <a:lnTo>
                    <a:pt x="12" y="20"/>
                  </a:lnTo>
                  <a:lnTo>
                    <a:pt x="11" y="17"/>
                  </a:lnTo>
                  <a:lnTo>
                    <a:pt x="11" y="14"/>
                  </a:lnTo>
                  <a:lnTo>
                    <a:pt x="12" y="12"/>
                  </a:lnTo>
                  <a:lnTo>
                    <a:pt x="13" y="10"/>
                  </a:lnTo>
                  <a:lnTo>
                    <a:pt x="15" y="8"/>
                  </a:lnTo>
                  <a:lnTo>
                    <a:pt x="16" y="6"/>
                  </a:lnTo>
                  <a:lnTo>
                    <a:pt x="19" y="5"/>
                  </a:lnTo>
                  <a:lnTo>
                    <a:pt x="22" y="5"/>
                  </a:lnTo>
                  <a:lnTo>
                    <a:pt x="25" y="4"/>
                  </a:lnTo>
                  <a:lnTo>
                    <a:pt x="29" y="4"/>
                  </a:lnTo>
                  <a:lnTo>
                    <a:pt x="31" y="5"/>
                  </a:lnTo>
                  <a:lnTo>
                    <a:pt x="35" y="7"/>
                  </a:lnTo>
                  <a:lnTo>
                    <a:pt x="37" y="8"/>
                  </a:lnTo>
                  <a:lnTo>
                    <a:pt x="38" y="9"/>
                  </a:lnTo>
                  <a:lnTo>
                    <a:pt x="39" y="11"/>
                  </a:lnTo>
                  <a:lnTo>
                    <a:pt x="39" y="13"/>
                  </a:lnTo>
                  <a:lnTo>
                    <a:pt x="41" y="19"/>
                  </a:lnTo>
                  <a:lnTo>
                    <a:pt x="42" y="21"/>
                  </a:lnTo>
                  <a:lnTo>
                    <a:pt x="43" y="21"/>
                  </a:lnTo>
                  <a:lnTo>
                    <a:pt x="44" y="21"/>
                  </a:lnTo>
                  <a:lnTo>
                    <a:pt x="44" y="20"/>
                  </a:lnTo>
                  <a:lnTo>
                    <a:pt x="44"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2" name="Freeform 188"/>
            <p:cNvSpPr>
              <a:spLocks noEditPoints="1"/>
            </p:cNvSpPr>
            <p:nvPr/>
          </p:nvSpPr>
          <p:spPr bwMode="auto">
            <a:xfrm>
              <a:off x="2079777" y="6228567"/>
              <a:ext cx="68117"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0 h 56"/>
                <a:gd name="T12" fmla="*/ 2147483647 w 43"/>
                <a:gd name="T13" fmla="*/ 0 h 56"/>
                <a:gd name="T14" fmla="*/ 2147483647 w 43"/>
                <a:gd name="T15" fmla="*/ 2147483647 h 56"/>
                <a:gd name="T16" fmla="*/ 2147483647 w 43"/>
                <a:gd name="T17" fmla="*/ 2147483647 h 56"/>
                <a:gd name="T18" fmla="*/ 2147483647 w 43"/>
                <a:gd name="T19" fmla="*/ 2147483647 h 56"/>
                <a:gd name="T20" fmla="*/ 0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2147483647 h 56"/>
                <a:gd name="T56" fmla="*/ 2147483647 w 43"/>
                <a:gd name="T57" fmla="*/ 2147483647 h 56"/>
                <a:gd name="T58" fmla="*/ 2147483647 w 43"/>
                <a:gd name="T59" fmla="*/ 2147483647 h 56"/>
                <a:gd name="T60" fmla="*/ 2147483647 w 43"/>
                <a:gd name="T61" fmla="*/ 2147483647 h 56"/>
                <a:gd name="T62" fmla="*/ 2147483647 w 43"/>
                <a:gd name="T63" fmla="*/ 2147483647 h 56"/>
                <a:gd name="T64" fmla="*/ 2147483647 w 43"/>
                <a:gd name="T65" fmla="*/ 2147483647 h 56"/>
                <a:gd name="T66" fmla="*/ 2147483647 w 43"/>
                <a:gd name="T67" fmla="*/ 2147483647 h 56"/>
                <a:gd name="T68" fmla="*/ 2147483647 w 43"/>
                <a:gd name="T69" fmla="*/ 2147483647 h 56"/>
                <a:gd name="T70" fmla="*/ 2147483647 w 43"/>
                <a:gd name="T71" fmla="*/ 2147483647 h 56"/>
                <a:gd name="T72" fmla="*/ 2147483647 w 43"/>
                <a:gd name="T73" fmla="*/ 2147483647 h 56"/>
                <a:gd name="T74" fmla="*/ 2147483647 w 43"/>
                <a:gd name="T75" fmla="*/ 2147483647 h 56"/>
                <a:gd name="T76" fmla="*/ 2147483647 w 43"/>
                <a:gd name="T77" fmla="*/ 2147483647 h 56"/>
                <a:gd name="T78" fmla="*/ 2147483647 w 43"/>
                <a:gd name="T79" fmla="*/ 2147483647 h 56"/>
                <a:gd name="T80" fmla="*/ 2147483647 w 43"/>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
                <a:gd name="T124" fmla="*/ 0 h 56"/>
                <a:gd name="T125" fmla="*/ 43 w 43"/>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 h="56">
                  <a:moveTo>
                    <a:pt x="41" y="22"/>
                  </a:moveTo>
                  <a:lnTo>
                    <a:pt x="42" y="22"/>
                  </a:lnTo>
                  <a:lnTo>
                    <a:pt x="43" y="21"/>
                  </a:lnTo>
                  <a:lnTo>
                    <a:pt x="43" y="19"/>
                  </a:lnTo>
                  <a:lnTo>
                    <a:pt x="43" y="16"/>
                  </a:lnTo>
                  <a:lnTo>
                    <a:pt x="42" y="13"/>
                  </a:lnTo>
                  <a:lnTo>
                    <a:pt x="41" y="10"/>
                  </a:lnTo>
                  <a:lnTo>
                    <a:pt x="39" y="7"/>
                  </a:lnTo>
                  <a:lnTo>
                    <a:pt x="37" y="4"/>
                  </a:lnTo>
                  <a:lnTo>
                    <a:pt x="33" y="2"/>
                  </a:lnTo>
                  <a:lnTo>
                    <a:pt x="31" y="1"/>
                  </a:lnTo>
                  <a:lnTo>
                    <a:pt x="29" y="0"/>
                  </a:lnTo>
                  <a:lnTo>
                    <a:pt x="23"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5" y="49"/>
                  </a:lnTo>
                  <a:lnTo>
                    <a:pt x="7" y="50"/>
                  </a:lnTo>
                  <a:lnTo>
                    <a:pt x="9" y="52"/>
                  </a:lnTo>
                  <a:lnTo>
                    <a:pt x="12" y="54"/>
                  </a:lnTo>
                  <a:lnTo>
                    <a:pt x="17" y="55"/>
                  </a:lnTo>
                  <a:lnTo>
                    <a:pt x="22" y="56"/>
                  </a:lnTo>
                  <a:lnTo>
                    <a:pt x="27" y="55"/>
                  </a:lnTo>
                  <a:lnTo>
                    <a:pt x="31" y="54"/>
                  </a:lnTo>
                  <a:lnTo>
                    <a:pt x="34" y="52"/>
                  </a:lnTo>
                  <a:lnTo>
                    <a:pt x="37" y="51"/>
                  </a:lnTo>
                  <a:lnTo>
                    <a:pt x="40"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3" y="44"/>
                  </a:lnTo>
                  <a:lnTo>
                    <a:pt x="12" y="42"/>
                  </a:lnTo>
                  <a:lnTo>
                    <a:pt x="11" y="39"/>
                  </a:lnTo>
                  <a:lnTo>
                    <a:pt x="9" y="35"/>
                  </a:lnTo>
                  <a:lnTo>
                    <a:pt x="9" y="31"/>
                  </a:lnTo>
                  <a:lnTo>
                    <a:pt x="9" y="27"/>
                  </a:lnTo>
                  <a:lnTo>
                    <a:pt x="9" y="24"/>
                  </a:lnTo>
                  <a:lnTo>
                    <a:pt x="9" y="22"/>
                  </a:lnTo>
                  <a:lnTo>
                    <a:pt x="41" y="22"/>
                  </a:lnTo>
                  <a:close/>
                  <a:moveTo>
                    <a:pt x="22" y="18"/>
                  </a:moveTo>
                  <a:lnTo>
                    <a:pt x="15" y="18"/>
                  </a:lnTo>
                  <a:lnTo>
                    <a:pt x="11"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4"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3" name="Freeform 189"/>
            <p:cNvSpPr>
              <a:spLocks/>
            </p:cNvSpPr>
            <p:nvPr/>
          </p:nvSpPr>
          <p:spPr bwMode="auto">
            <a:xfrm>
              <a:off x="2158374" y="6224979"/>
              <a:ext cx="62877" cy="87903"/>
            </a:xfrm>
            <a:custGeom>
              <a:avLst/>
              <a:gdLst>
                <a:gd name="T0" fmla="*/ 2147483647 w 39"/>
                <a:gd name="T1" fmla="*/ 2147483647 h 56"/>
                <a:gd name="T2" fmla="*/ 2147483647 w 39"/>
                <a:gd name="T3" fmla="*/ 2147483647 h 56"/>
                <a:gd name="T4" fmla="*/ 2147483647 w 39"/>
                <a:gd name="T5" fmla="*/ 2147483647 h 56"/>
                <a:gd name="T6" fmla="*/ 2147483647 w 39"/>
                <a:gd name="T7" fmla="*/ 2147483647 h 56"/>
                <a:gd name="T8" fmla="*/ 2147483647 w 39"/>
                <a:gd name="T9" fmla="*/ 2147483647 h 56"/>
                <a:gd name="T10" fmla="*/ 2147483647 w 39"/>
                <a:gd name="T11" fmla="*/ 2147483647 h 56"/>
                <a:gd name="T12" fmla="*/ 2147483647 w 39"/>
                <a:gd name="T13" fmla="*/ 2147483647 h 56"/>
                <a:gd name="T14" fmla="*/ 2147483647 w 39"/>
                <a:gd name="T15" fmla="*/ 2147483647 h 56"/>
                <a:gd name="T16" fmla="*/ 2147483647 w 39"/>
                <a:gd name="T17" fmla="*/ 2147483647 h 56"/>
                <a:gd name="T18" fmla="*/ 2147483647 w 39"/>
                <a:gd name="T19" fmla="*/ 2147483647 h 56"/>
                <a:gd name="T20" fmla="*/ 2147483647 w 39"/>
                <a:gd name="T21" fmla="*/ 2147483647 h 56"/>
                <a:gd name="T22" fmla="*/ 2147483647 w 39"/>
                <a:gd name="T23" fmla="*/ 2147483647 h 56"/>
                <a:gd name="T24" fmla="*/ 2147483647 w 39"/>
                <a:gd name="T25" fmla="*/ 2147483647 h 56"/>
                <a:gd name="T26" fmla="*/ 2147483647 w 39"/>
                <a:gd name="T27" fmla="*/ 2147483647 h 56"/>
                <a:gd name="T28" fmla="*/ 2147483647 w 39"/>
                <a:gd name="T29" fmla="*/ 0 h 56"/>
                <a:gd name="T30" fmla="*/ 2147483647 w 39"/>
                <a:gd name="T31" fmla="*/ 0 h 56"/>
                <a:gd name="T32" fmla="*/ 2147483647 w 39"/>
                <a:gd name="T33" fmla="*/ 2147483647 h 56"/>
                <a:gd name="T34" fmla="*/ 2147483647 w 39"/>
                <a:gd name="T35" fmla="*/ 2147483647 h 56"/>
                <a:gd name="T36" fmla="*/ 2147483647 w 39"/>
                <a:gd name="T37" fmla="*/ 2147483647 h 56"/>
                <a:gd name="T38" fmla="*/ 2147483647 w 39"/>
                <a:gd name="T39" fmla="*/ 2147483647 h 56"/>
                <a:gd name="T40" fmla="*/ 2147483647 w 39"/>
                <a:gd name="T41" fmla="*/ 2147483647 h 56"/>
                <a:gd name="T42" fmla="*/ 2147483647 w 39"/>
                <a:gd name="T43" fmla="*/ 2147483647 h 56"/>
                <a:gd name="T44" fmla="*/ 2147483647 w 39"/>
                <a:gd name="T45" fmla="*/ 2147483647 h 56"/>
                <a:gd name="T46" fmla="*/ 2147483647 w 39"/>
                <a:gd name="T47" fmla="*/ 2147483647 h 56"/>
                <a:gd name="T48" fmla="*/ 0 w 39"/>
                <a:gd name="T49" fmla="*/ 2147483647 h 56"/>
                <a:gd name="T50" fmla="*/ 2147483647 w 39"/>
                <a:gd name="T51" fmla="*/ 2147483647 h 56"/>
                <a:gd name="T52" fmla="*/ 2147483647 w 39"/>
                <a:gd name="T53" fmla="*/ 2147483647 h 56"/>
                <a:gd name="T54" fmla="*/ 2147483647 w 39"/>
                <a:gd name="T55" fmla="*/ 2147483647 h 56"/>
                <a:gd name="T56" fmla="*/ 2147483647 w 39"/>
                <a:gd name="T57" fmla="*/ 2147483647 h 56"/>
                <a:gd name="T58" fmla="*/ 2147483647 w 39"/>
                <a:gd name="T59" fmla="*/ 2147483647 h 56"/>
                <a:gd name="T60" fmla="*/ 2147483647 w 39"/>
                <a:gd name="T61" fmla="*/ 2147483647 h 56"/>
                <a:gd name="T62" fmla="*/ 2147483647 w 39"/>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6"/>
                <a:gd name="T98" fmla="*/ 39 w 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6">
                  <a:moveTo>
                    <a:pt x="17" y="19"/>
                  </a:moveTo>
                  <a:lnTo>
                    <a:pt x="18" y="16"/>
                  </a:lnTo>
                  <a:lnTo>
                    <a:pt x="19" y="14"/>
                  </a:lnTo>
                  <a:lnTo>
                    <a:pt x="21" y="12"/>
                  </a:lnTo>
                  <a:lnTo>
                    <a:pt x="23" y="11"/>
                  </a:lnTo>
                  <a:lnTo>
                    <a:pt x="26" y="11"/>
                  </a:lnTo>
                  <a:lnTo>
                    <a:pt x="28" y="12"/>
                  </a:lnTo>
                  <a:lnTo>
                    <a:pt x="30" y="13"/>
                  </a:lnTo>
                  <a:lnTo>
                    <a:pt x="32" y="14"/>
                  </a:lnTo>
                  <a:lnTo>
                    <a:pt x="34" y="14"/>
                  </a:lnTo>
                  <a:lnTo>
                    <a:pt x="37" y="13"/>
                  </a:lnTo>
                  <a:lnTo>
                    <a:pt x="38" y="11"/>
                  </a:lnTo>
                  <a:lnTo>
                    <a:pt x="39" y="10"/>
                  </a:lnTo>
                  <a:lnTo>
                    <a:pt x="39" y="8"/>
                  </a:lnTo>
                  <a:lnTo>
                    <a:pt x="39" y="6"/>
                  </a:lnTo>
                  <a:lnTo>
                    <a:pt x="38" y="5"/>
                  </a:lnTo>
                  <a:lnTo>
                    <a:pt x="37" y="4"/>
                  </a:lnTo>
                  <a:lnTo>
                    <a:pt x="36" y="3"/>
                  </a:lnTo>
                  <a:lnTo>
                    <a:pt x="34" y="2"/>
                  </a:lnTo>
                  <a:lnTo>
                    <a:pt x="31" y="2"/>
                  </a:lnTo>
                  <a:lnTo>
                    <a:pt x="29" y="2"/>
                  </a:lnTo>
                  <a:lnTo>
                    <a:pt x="27" y="3"/>
                  </a:lnTo>
                  <a:lnTo>
                    <a:pt x="25" y="4"/>
                  </a:lnTo>
                  <a:lnTo>
                    <a:pt x="23" y="5"/>
                  </a:lnTo>
                  <a:lnTo>
                    <a:pt x="20" y="8"/>
                  </a:lnTo>
                  <a:lnTo>
                    <a:pt x="18" y="9"/>
                  </a:lnTo>
                  <a:lnTo>
                    <a:pt x="18" y="8"/>
                  </a:lnTo>
                  <a:lnTo>
                    <a:pt x="17" y="5"/>
                  </a:lnTo>
                  <a:lnTo>
                    <a:pt x="17" y="1"/>
                  </a:lnTo>
                  <a:lnTo>
                    <a:pt x="17" y="0"/>
                  </a:lnTo>
                  <a:lnTo>
                    <a:pt x="16" y="0"/>
                  </a:lnTo>
                  <a:lnTo>
                    <a:pt x="15" y="0"/>
                  </a:lnTo>
                  <a:lnTo>
                    <a:pt x="13" y="2"/>
                  </a:lnTo>
                  <a:lnTo>
                    <a:pt x="9" y="7"/>
                  </a:lnTo>
                  <a:lnTo>
                    <a:pt x="5" y="9"/>
                  </a:lnTo>
                  <a:lnTo>
                    <a:pt x="4" y="10"/>
                  </a:lnTo>
                  <a:lnTo>
                    <a:pt x="4" y="11"/>
                  </a:lnTo>
                  <a:lnTo>
                    <a:pt x="4" y="12"/>
                  </a:lnTo>
                  <a:lnTo>
                    <a:pt x="6" y="13"/>
                  </a:lnTo>
                  <a:lnTo>
                    <a:pt x="8" y="16"/>
                  </a:lnTo>
                  <a:lnTo>
                    <a:pt x="9" y="18"/>
                  </a:lnTo>
                  <a:lnTo>
                    <a:pt x="9" y="21"/>
                  </a:lnTo>
                  <a:lnTo>
                    <a:pt x="9" y="42"/>
                  </a:lnTo>
                  <a:lnTo>
                    <a:pt x="8" y="47"/>
                  </a:lnTo>
                  <a:lnTo>
                    <a:pt x="8" y="49"/>
                  </a:lnTo>
                  <a:lnTo>
                    <a:pt x="7" y="50"/>
                  </a:lnTo>
                  <a:lnTo>
                    <a:pt x="6" y="51"/>
                  </a:lnTo>
                  <a:lnTo>
                    <a:pt x="5" y="52"/>
                  </a:lnTo>
                  <a:lnTo>
                    <a:pt x="1" y="53"/>
                  </a:lnTo>
                  <a:lnTo>
                    <a:pt x="0" y="54"/>
                  </a:lnTo>
                  <a:lnTo>
                    <a:pt x="1" y="55"/>
                  </a:lnTo>
                  <a:lnTo>
                    <a:pt x="2" y="56"/>
                  </a:lnTo>
                  <a:lnTo>
                    <a:pt x="3" y="56"/>
                  </a:lnTo>
                  <a:lnTo>
                    <a:pt x="16" y="55"/>
                  </a:lnTo>
                  <a:lnTo>
                    <a:pt x="27" y="56"/>
                  </a:lnTo>
                  <a:lnTo>
                    <a:pt x="30" y="56"/>
                  </a:lnTo>
                  <a:lnTo>
                    <a:pt x="30" y="55"/>
                  </a:lnTo>
                  <a:lnTo>
                    <a:pt x="30" y="53"/>
                  </a:lnTo>
                  <a:lnTo>
                    <a:pt x="29" y="53"/>
                  </a:lnTo>
                  <a:lnTo>
                    <a:pt x="23" y="52"/>
                  </a:lnTo>
                  <a:lnTo>
                    <a:pt x="19" y="51"/>
                  </a:lnTo>
                  <a:lnTo>
                    <a:pt x="19" y="50"/>
                  </a:lnTo>
                  <a:lnTo>
                    <a:pt x="18"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4" name="Freeform 190"/>
            <p:cNvSpPr>
              <a:spLocks/>
            </p:cNvSpPr>
            <p:nvPr/>
          </p:nvSpPr>
          <p:spPr bwMode="auto">
            <a:xfrm>
              <a:off x="2221251" y="6230361"/>
              <a:ext cx="92568"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5" name="Freeform 191"/>
            <p:cNvSpPr>
              <a:spLocks noEditPoints="1"/>
            </p:cNvSpPr>
            <p:nvPr/>
          </p:nvSpPr>
          <p:spPr bwMode="auto">
            <a:xfrm>
              <a:off x="2319060" y="6180130"/>
              <a:ext cx="43664"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6" name="Freeform 192"/>
            <p:cNvSpPr>
              <a:spLocks/>
            </p:cNvSpPr>
            <p:nvPr/>
          </p:nvSpPr>
          <p:spPr bwMode="auto">
            <a:xfrm>
              <a:off x="2374950" y="6228567"/>
              <a:ext cx="68116" cy="87903"/>
            </a:xfrm>
            <a:custGeom>
              <a:avLst/>
              <a:gdLst>
                <a:gd name="T0" fmla="*/ 0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0" y="34"/>
                  </a:lnTo>
                  <a:lnTo>
                    <a:pt x="1" y="39"/>
                  </a:lnTo>
                  <a:lnTo>
                    <a:pt x="3" y="43"/>
                  </a:lnTo>
                  <a:lnTo>
                    <a:pt x="6" y="47"/>
                  </a:lnTo>
                  <a:lnTo>
                    <a:pt x="8" y="49"/>
                  </a:lnTo>
                  <a:lnTo>
                    <a:pt x="9" y="51"/>
                  </a:lnTo>
                  <a:lnTo>
                    <a:pt x="14" y="54"/>
                  </a:lnTo>
                  <a:lnTo>
                    <a:pt x="19" y="55"/>
                  </a:lnTo>
                  <a:lnTo>
                    <a:pt x="24" y="56"/>
                  </a:lnTo>
                  <a:lnTo>
                    <a:pt x="28" y="56"/>
                  </a:lnTo>
                  <a:lnTo>
                    <a:pt x="31" y="55"/>
                  </a:lnTo>
                  <a:lnTo>
                    <a:pt x="34" y="54"/>
                  </a:lnTo>
                  <a:lnTo>
                    <a:pt x="36" y="53"/>
                  </a:lnTo>
                  <a:lnTo>
                    <a:pt x="40" y="50"/>
                  </a:lnTo>
                  <a:lnTo>
                    <a:pt x="41" y="48"/>
                  </a:lnTo>
                  <a:lnTo>
                    <a:pt x="41" y="47"/>
                  </a:lnTo>
                  <a:lnTo>
                    <a:pt x="40" y="47"/>
                  </a:lnTo>
                  <a:lnTo>
                    <a:pt x="39" y="47"/>
                  </a:lnTo>
                  <a:lnTo>
                    <a:pt x="37" y="48"/>
                  </a:lnTo>
                  <a:lnTo>
                    <a:pt x="34" y="49"/>
                  </a:lnTo>
                  <a:lnTo>
                    <a:pt x="29"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29" y="3"/>
                  </a:lnTo>
                  <a:lnTo>
                    <a:pt x="31" y="4"/>
                  </a:lnTo>
                  <a:lnTo>
                    <a:pt x="33" y="6"/>
                  </a:lnTo>
                  <a:lnTo>
                    <a:pt x="36" y="9"/>
                  </a:lnTo>
                  <a:lnTo>
                    <a:pt x="37" y="10"/>
                  </a:lnTo>
                  <a:lnTo>
                    <a:pt x="39" y="10"/>
                  </a:lnTo>
                  <a:lnTo>
                    <a:pt x="41" y="10"/>
                  </a:lnTo>
                  <a:lnTo>
                    <a:pt x="42" y="9"/>
                  </a:lnTo>
                  <a:lnTo>
                    <a:pt x="43" y="8"/>
                  </a:lnTo>
                  <a:lnTo>
                    <a:pt x="43" y="6"/>
                  </a:lnTo>
                  <a:lnTo>
                    <a:pt x="42" y="5"/>
                  </a:lnTo>
                  <a:lnTo>
                    <a:pt x="41" y="3"/>
                  </a:lnTo>
                  <a:lnTo>
                    <a:pt x="40" y="2"/>
                  </a:lnTo>
                  <a:lnTo>
                    <a:pt x="39" y="1"/>
                  </a:lnTo>
                  <a:lnTo>
                    <a:pt x="38" y="1"/>
                  </a:lnTo>
                  <a:lnTo>
                    <a:pt x="33" y="0"/>
                  </a:lnTo>
                  <a:lnTo>
                    <a:pt x="29" y="0"/>
                  </a:lnTo>
                  <a:lnTo>
                    <a:pt x="22" y="0"/>
                  </a:lnTo>
                  <a:lnTo>
                    <a:pt x="16" y="2"/>
                  </a:lnTo>
                  <a:lnTo>
                    <a:pt x="11" y="5"/>
                  </a:lnTo>
                  <a:lnTo>
                    <a:pt x="9" y="7"/>
                  </a:lnTo>
                  <a:lnTo>
                    <a:pt x="7" y="9"/>
                  </a:lnTo>
                  <a:lnTo>
                    <a:pt x="4" y="14"/>
                  </a:lnTo>
                  <a:lnTo>
                    <a:pt x="2" y="19"/>
                  </a:lnTo>
                  <a:lnTo>
                    <a:pt x="0"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7" name="Freeform 193"/>
            <p:cNvSpPr>
              <a:spLocks noEditPoints="1"/>
            </p:cNvSpPr>
            <p:nvPr/>
          </p:nvSpPr>
          <p:spPr bwMode="auto">
            <a:xfrm>
              <a:off x="2453546" y="6228567"/>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0 h 56"/>
                <a:gd name="T12" fmla="*/ 2147483647 w 44"/>
                <a:gd name="T13" fmla="*/ 0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1" y="22"/>
                  </a:moveTo>
                  <a:lnTo>
                    <a:pt x="42" y="22"/>
                  </a:lnTo>
                  <a:lnTo>
                    <a:pt x="43" y="21"/>
                  </a:lnTo>
                  <a:lnTo>
                    <a:pt x="44" y="19"/>
                  </a:lnTo>
                  <a:lnTo>
                    <a:pt x="43" y="16"/>
                  </a:lnTo>
                  <a:lnTo>
                    <a:pt x="43" y="13"/>
                  </a:lnTo>
                  <a:lnTo>
                    <a:pt x="41" y="10"/>
                  </a:lnTo>
                  <a:lnTo>
                    <a:pt x="39" y="7"/>
                  </a:lnTo>
                  <a:lnTo>
                    <a:pt x="37" y="4"/>
                  </a:lnTo>
                  <a:lnTo>
                    <a:pt x="33" y="2"/>
                  </a:lnTo>
                  <a:lnTo>
                    <a:pt x="31" y="1"/>
                  </a:lnTo>
                  <a:lnTo>
                    <a:pt x="29" y="0"/>
                  </a:lnTo>
                  <a:lnTo>
                    <a:pt x="24"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6" y="49"/>
                  </a:lnTo>
                  <a:lnTo>
                    <a:pt x="7" y="50"/>
                  </a:lnTo>
                  <a:lnTo>
                    <a:pt x="9" y="52"/>
                  </a:lnTo>
                  <a:lnTo>
                    <a:pt x="13" y="54"/>
                  </a:lnTo>
                  <a:lnTo>
                    <a:pt x="17" y="55"/>
                  </a:lnTo>
                  <a:lnTo>
                    <a:pt x="22" y="56"/>
                  </a:lnTo>
                  <a:lnTo>
                    <a:pt x="27" y="55"/>
                  </a:lnTo>
                  <a:lnTo>
                    <a:pt x="31" y="54"/>
                  </a:lnTo>
                  <a:lnTo>
                    <a:pt x="34" y="52"/>
                  </a:lnTo>
                  <a:lnTo>
                    <a:pt x="37" y="51"/>
                  </a:lnTo>
                  <a:lnTo>
                    <a:pt x="41"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4" y="44"/>
                  </a:lnTo>
                  <a:lnTo>
                    <a:pt x="12" y="42"/>
                  </a:lnTo>
                  <a:lnTo>
                    <a:pt x="11" y="39"/>
                  </a:lnTo>
                  <a:lnTo>
                    <a:pt x="10" y="35"/>
                  </a:lnTo>
                  <a:lnTo>
                    <a:pt x="9" y="31"/>
                  </a:lnTo>
                  <a:lnTo>
                    <a:pt x="9" y="27"/>
                  </a:lnTo>
                  <a:lnTo>
                    <a:pt x="9" y="24"/>
                  </a:lnTo>
                  <a:lnTo>
                    <a:pt x="9" y="22"/>
                  </a:lnTo>
                  <a:lnTo>
                    <a:pt x="41" y="22"/>
                  </a:lnTo>
                  <a:close/>
                  <a:moveTo>
                    <a:pt x="22" y="18"/>
                  </a:moveTo>
                  <a:lnTo>
                    <a:pt x="15" y="18"/>
                  </a:lnTo>
                  <a:lnTo>
                    <a:pt x="12"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5"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8" name="Freeform 194"/>
            <p:cNvSpPr>
              <a:spLocks/>
            </p:cNvSpPr>
            <p:nvPr/>
          </p:nvSpPr>
          <p:spPr bwMode="auto">
            <a:xfrm>
              <a:off x="2535636" y="6228567"/>
              <a:ext cx="54144" cy="87903"/>
            </a:xfrm>
            <a:custGeom>
              <a:avLst/>
              <a:gdLst>
                <a:gd name="T0" fmla="*/ 0 w 34"/>
                <a:gd name="T1" fmla="*/ 2147483647 h 56"/>
                <a:gd name="T2" fmla="*/ 2147483647 w 34"/>
                <a:gd name="T3" fmla="*/ 2147483647 h 56"/>
                <a:gd name="T4" fmla="*/ 2147483647 w 34"/>
                <a:gd name="T5" fmla="*/ 2147483647 h 56"/>
                <a:gd name="T6" fmla="*/ 2147483647 w 34"/>
                <a:gd name="T7" fmla="*/ 2147483647 h 56"/>
                <a:gd name="T8" fmla="*/ 2147483647 w 34"/>
                <a:gd name="T9" fmla="*/ 2147483647 h 56"/>
                <a:gd name="T10" fmla="*/ 2147483647 w 34"/>
                <a:gd name="T11" fmla="*/ 2147483647 h 56"/>
                <a:gd name="T12" fmla="*/ 2147483647 w 34"/>
                <a:gd name="T13" fmla="*/ 2147483647 h 56"/>
                <a:gd name="T14" fmla="*/ 2147483647 w 34"/>
                <a:gd name="T15" fmla="*/ 2147483647 h 56"/>
                <a:gd name="T16" fmla="*/ 2147483647 w 34"/>
                <a:gd name="T17" fmla="*/ 2147483647 h 56"/>
                <a:gd name="T18" fmla="*/ 2147483647 w 34"/>
                <a:gd name="T19" fmla="*/ 2147483647 h 56"/>
                <a:gd name="T20" fmla="*/ 2147483647 w 34"/>
                <a:gd name="T21" fmla="*/ 2147483647 h 56"/>
                <a:gd name="T22" fmla="*/ 2147483647 w 34"/>
                <a:gd name="T23" fmla="*/ 2147483647 h 56"/>
                <a:gd name="T24" fmla="*/ 2147483647 w 34"/>
                <a:gd name="T25" fmla="*/ 2147483647 h 56"/>
                <a:gd name="T26" fmla="*/ 2147483647 w 34"/>
                <a:gd name="T27" fmla="*/ 2147483647 h 56"/>
                <a:gd name="T28" fmla="*/ 2147483647 w 34"/>
                <a:gd name="T29" fmla="*/ 2147483647 h 56"/>
                <a:gd name="T30" fmla="*/ 2147483647 w 34"/>
                <a:gd name="T31" fmla="*/ 2147483647 h 56"/>
                <a:gd name="T32" fmla="*/ 2147483647 w 34"/>
                <a:gd name="T33" fmla="*/ 2147483647 h 56"/>
                <a:gd name="T34" fmla="*/ 2147483647 w 34"/>
                <a:gd name="T35" fmla="*/ 2147483647 h 56"/>
                <a:gd name="T36" fmla="*/ 2147483647 w 34"/>
                <a:gd name="T37" fmla="*/ 2147483647 h 56"/>
                <a:gd name="T38" fmla="*/ 2147483647 w 34"/>
                <a:gd name="T39" fmla="*/ 2147483647 h 56"/>
                <a:gd name="T40" fmla="*/ 2147483647 w 34"/>
                <a:gd name="T41" fmla="*/ 2147483647 h 56"/>
                <a:gd name="T42" fmla="*/ 2147483647 w 34"/>
                <a:gd name="T43" fmla="*/ 0 h 56"/>
                <a:gd name="T44" fmla="*/ 2147483647 w 34"/>
                <a:gd name="T45" fmla="*/ 2147483647 h 56"/>
                <a:gd name="T46" fmla="*/ 2147483647 w 34"/>
                <a:gd name="T47" fmla="*/ 2147483647 h 56"/>
                <a:gd name="T48" fmla="*/ 2147483647 w 34"/>
                <a:gd name="T49" fmla="*/ 2147483647 h 56"/>
                <a:gd name="T50" fmla="*/ 2147483647 w 34"/>
                <a:gd name="T51" fmla="*/ 2147483647 h 56"/>
                <a:gd name="T52" fmla="*/ 2147483647 w 34"/>
                <a:gd name="T53" fmla="*/ 2147483647 h 56"/>
                <a:gd name="T54" fmla="*/ 2147483647 w 34"/>
                <a:gd name="T55" fmla="*/ 2147483647 h 56"/>
                <a:gd name="T56" fmla="*/ 2147483647 w 34"/>
                <a:gd name="T57" fmla="*/ 2147483647 h 56"/>
                <a:gd name="T58" fmla="*/ 2147483647 w 34"/>
                <a:gd name="T59" fmla="*/ 2147483647 h 56"/>
                <a:gd name="T60" fmla="*/ 2147483647 w 34"/>
                <a:gd name="T61" fmla="*/ 2147483647 h 56"/>
                <a:gd name="T62" fmla="*/ 2147483647 w 34"/>
                <a:gd name="T63" fmla="*/ 2147483647 h 56"/>
                <a:gd name="T64" fmla="*/ 2147483647 w 34"/>
                <a:gd name="T65" fmla="*/ 2147483647 h 56"/>
                <a:gd name="T66" fmla="*/ 2147483647 w 34"/>
                <a:gd name="T67" fmla="*/ 2147483647 h 56"/>
                <a:gd name="T68" fmla="*/ 2147483647 w 34"/>
                <a:gd name="T69" fmla="*/ 2147483647 h 56"/>
                <a:gd name="T70" fmla="*/ 2147483647 w 34"/>
                <a:gd name="T71" fmla="*/ 2147483647 h 56"/>
                <a:gd name="T72" fmla="*/ 2147483647 w 34"/>
                <a:gd name="T73" fmla="*/ 2147483647 h 56"/>
                <a:gd name="T74" fmla="*/ 2147483647 w 34"/>
                <a:gd name="T75" fmla="*/ 2147483647 h 56"/>
                <a:gd name="T76" fmla="*/ 2147483647 w 34"/>
                <a:gd name="T77" fmla="*/ 2147483647 h 56"/>
                <a:gd name="T78" fmla="*/ 0 w 34"/>
                <a:gd name="T79" fmla="*/ 2147483647 h 56"/>
                <a:gd name="T80" fmla="*/ 0 w 3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56"/>
                <a:gd name="T125" fmla="*/ 34 w 3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56">
                  <a:moveTo>
                    <a:pt x="0" y="51"/>
                  </a:moveTo>
                  <a:lnTo>
                    <a:pt x="0" y="52"/>
                  </a:lnTo>
                  <a:lnTo>
                    <a:pt x="2" y="53"/>
                  </a:lnTo>
                  <a:lnTo>
                    <a:pt x="4" y="54"/>
                  </a:lnTo>
                  <a:lnTo>
                    <a:pt x="6" y="55"/>
                  </a:lnTo>
                  <a:lnTo>
                    <a:pt x="16" y="56"/>
                  </a:lnTo>
                  <a:lnTo>
                    <a:pt x="21" y="55"/>
                  </a:lnTo>
                  <a:lnTo>
                    <a:pt x="25" y="54"/>
                  </a:lnTo>
                  <a:lnTo>
                    <a:pt x="28" y="52"/>
                  </a:lnTo>
                  <a:lnTo>
                    <a:pt x="30" y="50"/>
                  </a:lnTo>
                  <a:lnTo>
                    <a:pt x="32" y="48"/>
                  </a:lnTo>
                  <a:lnTo>
                    <a:pt x="33" y="45"/>
                  </a:lnTo>
                  <a:lnTo>
                    <a:pt x="34" y="40"/>
                  </a:lnTo>
                  <a:lnTo>
                    <a:pt x="34" y="37"/>
                  </a:lnTo>
                  <a:lnTo>
                    <a:pt x="33" y="35"/>
                  </a:lnTo>
                  <a:lnTo>
                    <a:pt x="32" y="33"/>
                  </a:lnTo>
                  <a:lnTo>
                    <a:pt x="30" y="31"/>
                  </a:lnTo>
                  <a:lnTo>
                    <a:pt x="26" y="27"/>
                  </a:lnTo>
                  <a:lnTo>
                    <a:pt x="21" y="24"/>
                  </a:lnTo>
                  <a:lnTo>
                    <a:pt x="12" y="18"/>
                  </a:lnTo>
                  <a:lnTo>
                    <a:pt x="9" y="15"/>
                  </a:lnTo>
                  <a:lnTo>
                    <a:pt x="8" y="13"/>
                  </a:lnTo>
                  <a:lnTo>
                    <a:pt x="8" y="12"/>
                  </a:lnTo>
                  <a:lnTo>
                    <a:pt x="8" y="10"/>
                  </a:lnTo>
                  <a:lnTo>
                    <a:pt x="9" y="8"/>
                  </a:lnTo>
                  <a:lnTo>
                    <a:pt x="9" y="7"/>
                  </a:lnTo>
                  <a:lnTo>
                    <a:pt x="11" y="5"/>
                  </a:lnTo>
                  <a:lnTo>
                    <a:pt x="12" y="5"/>
                  </a:lnTo>
                  <a:lnTo>
                    <a:pt x="13" y="4"/>
                  </a:lnTo>
                  <a:lnTo>
                    <a:pt x="17" y="3"/>
                  </a:lnTo>
                  <a:lnTo>
                    <a:pt x="20" y="4"/>
                  </a:lnTo>
                  <a:lnTo>
                    <a:pt x="23" y="5"/>
                  </a:lnTo>
                  <a:lnTo>
                    <a:pt x="24" y="7"/>
                  </a:lnTo>
                  <a:lnTo>
                    <a:pt x="26" y="9"/>
                  </a:lnTo>
                  <a:lnTo>
                    <a:pt x="28" y="12"/>
                  </a:lnTo>
                  <a:lnTo>
                    <a:pt x="28" y="14"/>
                  </a:lnTo>
                  <a:lnTo>
                    <a:pt x="30" y="14"/>
                  </a:lnTo>
                  <a:lnTo>
                    <a:pt x="31" y="13"/>
                  </a:lnTo>
                  <a:lnTo>
                    <a:pt x="31" y="8"/>
                  </a:lnTo>
                  <a:lnTo>
                    <a:pt x="30" y="4"/>
                  </a:lnTo>
                  <a:lnTo>
                    <a:pt x="29" y="2"/>
                  </a:lnTo>
                  <a:lnTo>
                    <a:pt x="27" y="1"/>
                  </a:lnTo>
                  <a:lnTo>
                    <a:pt x="25" y="0"/>
                  </a:lnTo>
                  <a:lnTo>
                    <a:pt x="17" y="0"/>
                  </a:lnTo>
                  <a:lnTo>
                    <a:pt x="13" y="0"/>
                  </a:lnTo>
                  <a:lnTo>
                    <a:pt x="9" y="1"/>
                  </a:lnTo>
                  <a:lnTo>
                    <a:pt x="6" y="3"/>
                  </a:lnTo>
                  <a:lnTo>
                    <a:pt x="4" y="5"/>
                  </a:lnTo>
                  <a:lnTo>
                    <a:pt x="3" y="7"/>
                  </a:lnTo>
                  <a:lnTo>
                    <a:pt x="1" y="10"/>
                  </a:lnTo>
                  <a:lnTo>
                    <a:pt x="1" y="12"/>
                  </a:lnTo>
                  <a:lnTo>
                    <a:pt x="1" y="15"/>
                  </a:lnTo>
                  <a:lnTo>
                    <a:pt x="1" y="18"/>
                  </a:lnTo>
                  <a:lnTo>
                    <a:pt x="2" y="21"/>
                  </a:lnTo>
                  <a:lnTo>
                    <a:pt x="3" y="23"/>
                  </a:lnTo>
                  <a:lnTo>
                    <a:pt x="4" y="24"/>
                  </a:lnTo>
                  <a:lnTo>
                    <a:pt x="9" y="28"/>
                  </a:lnTo>
                  <a:lnTo>
                    <a:pt x="13" y="31"/>
                  </a:lnTo>
                  <a:lnTo>
                    <a:pt x="18" y="33"/>
                  </a:lnTo>
                  <a:lnTo>
                    <a:pt x="22" y="36"/>
                  </a:lnTo>
                  <a:lnTo>
                    <a:pt x="23" y="37"/>
                  </a:lnTo>
                  <a:lnTo>
                    <a:pt x="24" y="39"/>
                  </a:lnTo>
                  <a:lnTo>
                    <a:pt x="25" y="41"/>
                  </a:lnTo>
                  <a:lnTo>
                    <a:pt x="25" y="43"/>
                  </a:lnTo>
                  <a:lnTo>
                    <a:pt x="25" y="45"/>
                  </a:lnTo>
                  <a:lnTo>
                    <a:pt x="25" y="47"/>
                  </a:lnTo>
                  <a:lnTo>
                    <a:pt x="23" y="49"/>
                  </a:lnTo>
                  <a:lnTo>
                    <a:pt x="22" y="50"/>
                  </a:lnTo>
                  <a:lnTo>
                    <a:pt x="19" y="52"/>
                  </a:lnTo>
                  <a:lnTo>
                    <a:pt x="15" y="52"/>
                  </a:lnTo>
                  <a:lnTo>
                    <a:pt x="12" y="52"/>
                  </a:lnTo>
                  <a:lnTo>
                    <a:pt x="10" y="51"/>
                  </a:lnTo>
                  <a:lnTo>
                    <a:pt x="8" y="50"/>
                  </a:lnTo>
                  <a:lnTo>
                    <a:pt x="6" y="48"/>
                  </a:lnTo>
                  <a:lnTo>
                    <a:pt x="3" y="43"/>
                  </a:lnTo>
                  <a:lnTo>
                    <a:pt x="2"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9" name="Freeform 195"/>
            <p:cNvSpPr>
              <a:spLocks noEditPoints="1"/>
            </p:cNvSpPr>
            <p:nvPr/>
          </p:nvSpPr>
          <p:spPr bwMode="auto">
            <a:xfrm>
              <a:off x="462439" y="5964856"/>
              <a:ext cx="132740" cy="138135"/>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2147483647 h 87"/>
                <a:gd name="T26" fmla="*/ 2147483647 w 84"/>
                <a:gd name="T27" fmla="*/ 2147483647 h 87"/>
                <a:gd name="T28" fmla="*/ 2147483647 w 84"/>
                <a:gd name="T29" fmla="*/ 2147483647 h 87"/>
                <a:gd name="T30" fmla="*/ 0 w 84"/>
                <a:gd name="T31" fmla="*/ 2147483647 h 87"/>
                <a:gd name="T32" fmla="*/ 0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0" y="79"/>
                  </a:lnTo>
                  <a:lnTo>
                    <a:pt x="60" y="81"/>
                  </a:lnTo>
                  <a:lnTo>
                    <a:pt x="59" y="82"/>
                  </a:lnTo>
                  <a:lnTo>
                    <a:pt x="58" y="83"/>
                  </a:lnTo>
                  <a:lnTo>
                    <a:pt x="57" y="83"/>
                  </a:lnTo>
                  <a:lnTo>
                    <a:pt x="52" y="84"/>
                  </a:lnTo>
                  <a:lnTo>
                    <a:pt x="50" y="85"/>
                  </a:lnTo>
                  <a:lnTo>
                    <a:pt x="50" y="86"/>
                  </a:lnTo>
                  <a:lnTo>
                    <a:pt x="50" y="87"/>
                  </a:lnTo>
                  <a:lnTo>
                    <a:pt x="52" y="87"/>
                  </a:lnTo>
                  <a:lnTo>
                    <a:pt x="66" y="87"/>
                  </a:lnTo>
                  <a:lnTo>
                    <a:pt x="81" y="87"/>
                  </a:lnTo>
                  <a:lnTo>
                    <a:pt x="83" y="87"/>
                  </a:lnTo>
                  <a:lnTo>
                    <a:pt x="84" y="86"/>
                  </a:lnTo>
                  <a:lnTo>
                    <a:pt x="84" y="84"/>
                  </a:lnTo>
                  <a:lnTo>
                    <a:pt x="82" y="84"/>
                  </a:lnTo>
                  <a:lnTo>
                    <a:pt x="78" y="83"/>
                  </a:lnTo>
                  <a:lnTo>
                    <a:pt x="77" y="82"/>
                  </a:lnTo>
                  <a:lnTo>
                    <a:pt x="75" y="80"/>
                  </a:lnTo>
                  <a:lnTo>
                    <a:pt x="73" y="78"/>
                  </a:lnTo>
                  <a:lnTo>
                    <a:pt x="71" y="73"/>
                  </a:lnTo>
                  <a:lnTo>
                    <a:pt x="47" y="1"/>
                  </a:lnTo>
                  <a:lnTo>
                    <a:pt x="46" y="1"/>
                  </a:lnTo>
                  <a:lnTo>
                    <a:pt x="45" y="0"/>
                  </a:lnTo>
                  <a:lnTo>
                    <a:pt x="44" y="1"/>
                  </a:lnTo>
                  <a:lnTo>
                    <a:pt x="10" y="79"/>
                  </a:lnTo>
                  <a:lnTo>
                    <a:pt x="9" y="81"/>
                  </a:lnTo>
                  <a:lnTo>
                    <a:pt x="7" y="83"/>
                  </a:lnTo>
                  <a:lnTo>
                    <a:pt x="2" y="84"/>
                  </a:lnTo>
                  <a:lnTo>
                    <a:pt x="1" y="84"/>
                  </a:lnTo>
                  <a:lnTo>
                    <a:pt x="0" y="85"/>
                  </a:lnTo>
                  <a:lnTo>
                    <a:pt x="0" y="86"/>
                  </a:lnTo>
                  <a:lnTo>
                    <a:pt x="0" y="87"/>
                  </a:lnTo>
                  <a:lnTo>
                    <a:pt x="1" y="87"/>
                  </a:lnTo>
                  <a:lnTo>
                    <a:pt x="16" y="87"/>
                  </a:lnTo>
                  <a:lnTo>
                    <a:pt x="28" y="87"/>
                  </a:lnTo>
                  <a:lnTo>
                    <a:pt x="29" y="87"/>
                  </a:lnTo>
                  <a:lnTo>
                    <a:pt x="30" y="87"/>
                  </a:lnTo>
                  <a:lnTo>
                    <a:pt x="31" y="86"/>
                  </a:lnTo>
                  <a:lnTo>
                    <a:pt x="30" y="85"/>
                  </a:lnTo>
                  <a:lnTo>
                    <a:pt x="29" y="84"/>
                  </a:lnTo>
                  <a:lnTo>
                    <a:pt x="27" y="84"/>
                  </a:lnTo>
                  <a:lnTo>
                    <a:pt x="24" y="83"/>
                  </a:lnTo>
                  <a:lnTo>
                    <a:pt x="22" y="82"/>
                  </a:lnTo>
                  <a:lnTo>
                    <a:pt x="21" y="81"/>
                  </a:lnTo>
                  <a:lnTo>
                    <a:pt x="20" y="79"/>
                  </a:lnTo>
                  <a:lnTo>
                    <a:pt x="21" y="75"/>
                  </a:lnTo>
                  <a:lnTo>
                    <a:pt x="24" y="67"/>
                  </a:lnTo>
                  <a:lnTo>
                    <a:pt x="27" y="59"/>
                  </a:lnTo>
                  <a:lnTo>
                    <a:pt x="29" y="52"/>
                  </a:lnTo>
                  <a:lnTo>
                    <a:pt x="30" y="51"/>
                  </a:lnTo>
                  <a:lnTo>
                    <a:pt x="32" y="51"/>
                  </a:lnTo>
                  <a:lnTo>
                    <a:pt x="41" y="51"/>
                  </a:lnTo>
                  <a:lnTo>
                    <a:pt x="47" y="51"/>
                  </a:lnTo>
                  <a:lnTo>
                    <a:pt x="51" y="51"/>
                  </a:lnTo>
                  <a:lnTo>
                    <a:pt x="52" y="51"/>
                  </a:lnTo>
                  <a:lnTo>
                    <a:pt x="52" y="52"/>
                  </a:lnTo>
                  <a:lnTo>
                    <a:pt x="53" y="53"/>
                  </a:lnTo>
                  <a:lnTo>
                    <a:pt x="53" y="54"/>
                  </a:lnTo>
                  <a:lnTo>
                    <a:pt x="60" y="76"/>
                  </a:lnTo>
                  <a:close/>
                  <a:moveTo>
                    <a:pt x="41" y="20"/>
                  </a:moveTo>
                  <a:lnTo>
                    <a:pt x="42" y="19"/>
                  </a:lnTo>
                  <a:lnTo>
                    <a:pt x="42" y="20"/>
                  </a:lnTo>
                  <a:lnTo>
                    <a:pt x="49" y="41"/>
                  </a:lnTo>
                  <a:lnTo>
                    <a:pt x="50" y="44"/>
                  </a:lnTo>
                  <a:lnTo>
                    <a:pt x="46" y="45"/>
                  </a:lnTo>
                  <a:lnTo>
                    <a:pt x="41" y="45"/>
                  </a:lnTo>
                  <a:lnTo>
                    <a:pt x="36" y="45"/>
                  </a:lnTo>
                  <a:lnTo>
                    <a:pt x="33" y="44"/>
                  </a:lnTo>
                  <a:lnTo>
                    <a:pt x="31" y="44"/>
                  </a:lnTo>
                  <a:lnTo>
                    <a:pt x="32" y="42"/>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0" name="Freeform 196"/>
            <p:cNvSpPr>
              <a:spLocks/>
            </p:cNvSpPr>
            <p:nvPr/>
          </p:nvSpPr>
          <p:spPr bwMode="auto">
            <a:xfrm>
              <a:off x="605659" y="6020469"/>
              <a:ext cx="97809" cy="84315"/>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2147483647 h 54"/>
                <a:gd name="T56" fmla="*/ 2147483647 w 62"/>
                <a:gd name="T57" fmla="*/ 0 h 54"/>
                <a:gd name="T58" fmla="*/ 2147483647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4"/>
                  </a:lnTo>
                  <a:lnTo>
                    <a:pt x="30" y="53"/>
                  </a:lnTo>
                  <a:lnTo>
                    <a:pt x="36" y="50"/>
                  </a:lnTo>
                  <a:lnTo>
                    <a:pt x="39" y="47"/>
                  </a:lnTo>
                  <a:lnTo>
                    <a:pt x="41" y="46"/>
                  </a:lnTo>
                  <a:lnTo>
                    <a:pt x="42" y="47"/>
                  </a:lnTo>
                  <a:lnTo>
                    <a:pt x="42" y="48"/>
                  </a:lnTo>
                  <a:lnTo>
                    <a:pt x="42" y="51"/>
                  </a:lnTo>
                  <a:lnTo>
                    <a:pt x="43" y="52"/>
                  </a:lnTo>
                  <a:lnTo>
                    <a:pt x="43" y="53"/>
                  </a:lnTo>
                  <a:lnTo>
                    <a:pt x="59" y="50"/>
                  </a:lnTo>
                  <a:lnTo>
                    <a:pt x="61" y="50"/>
                  </a:lnTo>
                  <a:lnTo>
                    <a:pt x="62" y="49"/>
                  </a:lnTo>
                  <a:lnTo>
                    <a:pt x="61" y="48"/>
                  </a:lnTo>
                  <a:lnTo>
                    <a:pt x="60" y="48"/>
                  </a:lnTo>
                  <a:lnTo>
                    <a:pt x="55" y="47"/>
                  </a:lnTo>
                  <a:lnTo>
                    <a:pt x="53" y="47"/>
                  </a:lnTo>
                  <a:lnTo>
                    <a:pt x="52" y="46"/>
                  </a:lnTo>
                  <a:lnTo>
                    <a:pt x="51" y="44"/>
                  </a:lnTo>
                  <a:lnTo>
                    <a:pt x="52" y="3"/>
                  </a:lnTo>
                  <a:lnTo>
                    <a:pt x="52" y="2"/>
                  </a:lnTo>
                  <a:lnTo>
                    <a:pt x="51" y="1"/>
                  </a:lnTo>
                  <a:lnTo>
                    <a:pt x="49" y="0"/>
                  </a:lnTo>
                  <a:lnTo>
                    <a:pt x="41" y="1"/>
                  </a:lnTo>
                  <a:lnTo>
                    <a:pt x="35" y="0"/>
                  </a:lnTo>
                  <a:lnTo>
                    <a:pt x="33" y="0"/>
                  </a:lnTo>
                  <a:lnTo>
                    <a:pt x="32" y="1"/>
                  </a:lnTo>
                  <a:lnTo>
                    <a:pt x="32" y="2"/>
                  </a:lnTo>
                  <a:lnTo>
                    <a:pt x="34" y="3"/>
                  </a:lnTo>
                  <a:lnTo>
                    <a:pt x="36" y="3"/>
                  </a:lnTo>
                  <a:lnTo>
                    <a:pt x="42" y="5"/>
                  </a:lnTo>
                  <a:lnTo>
                    <a:pt x="42" y="6"/>
                  </a:lnTo>
                  <a:lnTo>
                    <a:pt x="43" y="7"/>
                  </a:lnTo>
                  <a:lnTo>
                    <a:pt x="42" y="36"/>
                  </a:lnTo>
                  <a:lnTo>
                    <a:pt x="42" y="38"/>
                  </a:lnTo>
                  <a:lnTo>
                    <a:pt x="42" y="40"/>
                  </a:lnTo>
                  <a:lnTo>
                    <a:pt x="41" y="42"/>
                  </a:lnTo>
                  <a:lnTo>
                    <a:pt x="40" y="44"/>
                  </a:lnTo>
                  <a:lnTo>
                    <a:pt x="38" y="45"/>
                  </a:lnTo>
                  <a:lnTo>
                    <a:pt x="35" y="47"/>
                  </a:lnTo>
                  <a:lnTo>
                    <a:pt x="31" y="47"/>
                  </a:lnTo>
                  <a:lnTo>
                    <a:pt x="27" y="48"/>
                  </a:lnTo>
                  <a:lnTo>
                    <a:pt x="22" y="47"/>
                  </a:lnTo>
                  <a:lnTo>
                    <a:pt x="20" y="46"/>
                  </a:lnTo>
                  <a:lnTo>
                    <a:pt x="19" y="45"/>
                  </a:lnTo>
                  <a:lnTo>
                    <a:pt x="18" y="44"/>
                  </a:lnTo>
                  <a:lnTo>
                    <a:pt x="17" y="43"/>
                  </a:lnTo>
                  <a:lnTo>
                    <a:pt x="16" y="41"/>
                  </a:lnTo>
                  <a:lnTo>
                    <a:pt x="16" y="39"/>
                  </a:lnTo>
                  <a:lnTo>
                    <a:pt x="16" y="3"/>
                  </a:lnTo>
                  <a:lnTo>
                    <a:pt x="16" y="2"/>
                  </a:lnTo>
                  <a:lnTo>
                    <a:pt x="16" y="1"/>
                  </a:lnTo>
                  <a:lnTo>
                    <a:pt x="15" y="0"/>
                  </a:lnTo>
                  <a:lnTo>
                    <a:pt x="14" y="0"/>
                  </a:lnTo>
                  <a:lnTo>
                    <a:pt x="9" y="1"/>
                  </a:lnTo>
                  <a:lnTo>
                    <a:pt x="3" y="0"/>
                  </a:lnTo>
                  <a:lnTo>
                    <a:pt x="1" y="0"/>
                  </a:lnTo>
                  <a:lnTo>
                    <a:pt x="0" y="1"/>
                  </a:lnTo>
                  <a:lnTo>
                    <a:pt x="1" y="2"/>
                  </a:lnTo>
                  <a:lnTo>
                    <a:pt x="4" y="3"/>
                  </a:lnTo>
                  <a:lnTo>
                    <a:pt x="6" y="4"/>
                  </a:lnTo>
                  <a:lnTo>
                    <a:pt x="7" y="5"/>
                  </a:lnTo>
                  <a:lnTo>
                    <a:pt x="8" y="6"/>
                  </a:lnTo>
                  <a:lnTo>
                    <a:pt x="7" y="35"/>
                  </a:lnTo>
                  <a:lnTo>
                    <a:pt x="7" y="39"/>
                  </a:lnTo>
                  <a:lnTo>
                    <a:pt x="8" y="43"/>
                  </a:lnTo>
                  <a:lnTo>
                    <a:pt x="9" y="46"/>
                  </a:lnTo>
                  <a:lnTo>
                    <a:pt x="11" y="49"/>
                  </a:lnTo>
                  <a:lnTo>
                    <a:pt x="12" y="50"/>
                  </a:lnTo>
                  <a:lnTo>
                    <a:pt x="13"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1" name="Freeform 197"/>
            <p:cNvSpPr>
              <a:spLocks noEditPoints="1"/>
            </p:cNvSpPr>
            <p:nvPr/>
          </p:nvSpPr>
          <p:spPr bwMode="auto">
            <a:xfrm>
              <a:off x="710454" y="5964856"/>
              <a:ext cx="92570" cy="139928"/>
            </a:xfrm>
            <a:custGeom>
              <a:avLst/>
              <a:gdLst>
                <a:gd name="T0" fmla="*/ 2147483647 w 59"/>
                <a:gd name="T1" fmla="*/ 2147483647 h 89"/>
                <a:gd name="T2" fmla="*/ 2147483647 w 59"/>
                <a:gd name="T3" fmla="*/ 0 h 89"/>
                <a:gd name="T4" fmla="*/ 2147483647 w 59"/>
                <a:gd name="T5" fmla="*/ 0 h 89"/>
                <a:gd name="T6" fmla="*/ 2147483647 w 59"/>
                <a:gd name="T7" fmla="*/ 2147483647 h 89"/>
                <a:gd name="T8" fmla="*/ 2147483647 w 59"/>
                <a:gd name="T9" fmla="*/ 2147483647 h 89"/>
                <a:gd name="T10" fmla="*/ 2147483647 w 59"/>
                <a:gd name="T11" fmla="*/ 2147483647 h 89"/>
                <a:gd name="T12" fmla="*/ 2147483647 w 59"/>
                <a:gd name="T13" fmla="*/ 2147483647 h 89"/>
                <a:gd name="T14" fmla="*/ 2147483647 w 59"/>
                <a:gd name="T15" fmla="*/ 2147483647 h 89"/>
                <a:gd name="T16" fmla="*/ 2147483647 w 59"/>
                <a:gd name="T17" fmla="*/ 2147483647 h 89"/>
                <a:gd name="T18" fmla="*/ 2147483647 w 59"/>
                <a:gd name="T19" fmla="*/ 2147483647 h 89"/>
                <a:gd name="T20" fmla="*/ 2147483647 w 59"/>
                <a:gd name="T21" fmla="*/ 2147483647 h 89"/>
                <a:gd name="T22" fmla="*/ 2147483647 w 59"/>
                <a:gd name="T23" fmla="*/ 2147483647 h 89"/>
                <a:gd name="T24" fmla="*/ 2147483647 w 59"/>
                <a:gd name="T25" fmla="*/ 2147483647 h 89"/>
                <a:gd name="T26" fmla="*/ 2147483647 w 59"/>
                <a:gd name="T27" fmla="*/ 2147483647 h 89"/>
                <a:gd name="T28" fmla="*/ 0 w 59"/>
                <a:gd name="T29" fmla="*/ 2147483647 h 89"/>
                <a:gd name="T30" fmla="*/ 2147483647 w 59"/>
                <a:gd name="T31" fmla="*/ 2147483647 h 89"/>
                <a:gd name="T32" fmla="*/ 2147483647 w 59"/>
                <a:gd name="T33" fmla="*/ 2147483647 h 89"/>
                <a:gd name="T34" fmla="*/ 2147483647 w 59"/>
                <a:gd name="T35" fmla="*/ 2147483647 h 89"/>
                <a:gd name="T36" fmla="*/ 2147483647 w 59"/>
                <a:gd name="T37" fmla="*/ 2147483647 h 89"/>
                <a:gd name="T38" fmla="*/ 2147483647 w 59"/>
                <a:gd name="T39" fmla="*/ 2147483647 h 89"/>
                <a:gd name="T40" fmla="*/ 2147483647 w 59"/>
                <a:gd name="T41" fmla="*/ 2147483647 h 89"/>
                <a:gd name="T42" fmla="*/ 2147483647 w 59"/>
                <a:gd name="T43" fmla="*/ 2147483647 h 89"/>
                <a:gd name="T44" fmla="*/ 2147483647 w 59"/>
                <a:gd name="T45" fmla="*/ 2147483647 h 89"/>
                <a:gd name="T46" fmla="*/ 2147483647 w 59"/>
                <a:gd name="T47" fmla="*/ 2147483647 h 89"/>
                <a:gd name="T48" fmla="*/ 2147483647 w 59"/>
                <a:gd name="T49" fmla="*/ 2147483647 h 89"/>
                <a:gd name="T50" fmla="*/ 2147483647 w 59"/>
                <a:gd name="T51" fmla="*/ 2147483647 h 89"/>
                <a:gd name="T52" fmla="*/ 2147483647 w 59"/>
                <a:gd name="T53" fmla="*/ 2147483647 h 89"/>
                <a:gd name="T54" fmla="*/ 2147483647 w 59"/>
                <a:gd name="T55" fmla="*/ 2147483647 h 89"/>
                <a:gd name="T56" fmla="*/ 2147483647 w 59"/>
                <a:gd name="T57" fmla="*/ 2147483647 h 89"/>
                <a:gd name="T58" fmla="*/ 2147483647 w 59"/>
                <a:gd name="T59" fmla="*/ 2147483647 h 89"/>
                <a:gd name="T60" fmla="*/ 2147483647 w 59"/>
                <a:gd name="T61" fmla="*/ 2147483647 h 89"/>
                <a:gd name="T62" fmla="*/ 2147483647 w 59"/>
                <a:gd name="T63" fmla="*/ 2147483647 h 89"/>
                <a:gd name="T64" fmla="*/ 2147483647 w 59"/>
                <a:gd name="T65" fmla="*/ 2147483647 h 89"/>
                <a:gd name="T66" fmla="*/ 2147483647 w 59"/>
                <a:gd name="T67" fmla="*/ 2147483647 h 89"/>
                <a:gd name="T68" fmla="*/ 2147483647 w 59"/>
                <a:gd name="T69" fmla="*/ 2147483647 h 89"/>
                <a:gd name="T70" fmla="*/ 2147483647 w 59"/>
                <a:gd name="T71" fmla="*/ 2147483647 h 89"/>
                <a:gd name="T72" fmla="*/ 2147483647 w 59"/>
                <a:gd name="T73" fmla="*/ 2147483647 h 89"/>
                <a:gd name="T74" fmla="*/ 2147483647 w 59"/>
                <a:gd name="T75" fmla="*/ 2147483647 h 89"/>
                <a:gd name="T76" fmla="*/ 2147483647 w 59"/>
                <a:gd name="T77" fmla="*/ 2147483647 h 89"/>
                <a:gd name="T78" fmla="*/ 2147483647 w 59"/>
                <a:gd name="T79" fmla="*/ 2147483647 h 89"/>
                <a:gd name="T80" fmla="*/ 2147483647 w 59"/>
                <a:gd name="T81" fmla="*/ 2147483647 h 89"/>
                <a:gd name="T82" fmla="*/ 2147483647 w 59"/>
                <a:gd name="T83" fmla="*/ 2147483647 h 89"/>
                <a:gd name="T84" fmla="*/ 2147483647 w 59"/>
                <a:gd name="T85" fmla="*/ 2147483647 h 89"/>
                <a:gd name="T86" fmla="*/ 2147483647 w 59"/>
                <a:gd name="T87" fmla="*/ 2147483647 h 89"/>
                <a:gd name="T88" fmla="*/ 2147483647 w 59"/>
                <a:gd name="T89" fmla="*/ 2147483647 h 89"/>
                <a:gd name="T90" fmla="*/ 2147483647 w 59"/>
                <a:gd name="T91" fmla="*/ 2147483647 h 89"/>
                <a:gd name="T92" fmla="*/ 2147483647 w 59"/>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9"/>
                <a:gd name="T143" fmla="*/ 59 w 59"/>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9">
                  <a:moveTo>
                    <a:pt x="51" y="20"/>
                  </a:moveTo>
                  <a:lnTo>
                    <a:pt x="51" y="2"/>
                  </a:lnTo>
                  <a:lnTo>
                    <a:pt x="51" y="0"/>
                  </a:lnTo>
                  <a:lnTo>
                    <a:pt x="50" y="0"/>
                  </a:lnTo>
                  <a:lnTo>
                    <a:pt x="38" y="0"/>
                  </a:lnTo>
                  <a:lnTo>
                    <a:pt x="35" y="0"/>
                  </a:lnTo>
                  <a:lnTo>
                    <a:pt x="35" y="1"/>
                  </a:lnTo>
                  <a:lnTo>
                    <a:pt x="34" y="2"/>
                  </a:lnTo>
                  <a:lnTo>
                    <a:pt x="35" y="3"/>
                  </a:lnTo>
                  <a:lnTo>
                    <a:pt x="36" y="4"/>
                  </a:lnTo>
                  <a:lnTo>
                    <a:pt x="38" y="5"/>
                  </a:lnTo>
                  <a:lnTo>
                    <a:pt x="41" y="6"/>
                  </a:lnTo>
                  <a:lnTo>
                    <a:pt x="42" y="7"/>
                  </a:lnTo>
                  <a:lnTo>
                    <a:pt x="42" y="9"/>
                  </a:lnTo>
                  <a:lnTo>
                    <a:pt x="42" y="37"/>
                  </a:lnTo>
                  <a:lnTo>
                    <a:pt x="42" y="39"/>
                  </a:lnTo>
                  <a:lnTo>
                    <a:pt x="40" y="40"/>
                  </a:lnTo>
                  <a:lnTo>
                    <a:pt x="36" y="38"/>
                  </a:lnTo>
                  <a:lnTo>
                    <a:pt x="32" y="37"/>
                  </a:lnTo>
                  <a:lnTo>
                    <a:pt x="27" y="37"/>
                  </a:lnTo>
                  <a:lnTo>
                    <a:pt x="22" y="37"/>
                  </a:lnTo>
                  <a:lnTo>
                    <a:pt x="17" y="39"/>
                  </a:lnTo>
                  <a:lnTo>
                    <a:pt x="12" y="41"/>
                  </a:lnTo>
                  <a:lnTo>
                    <a:pt x="8" y="44"/>
                  </a:lnTo>
                  <a:lnTo>
                    <a:pt x="5" y="48"/>
                  </a:lnTo>
                  <a:lnTo>
                    <a:pt x="3" y="50"/>
                  </a:lnTo>
                  <a:lnTo>
                    <a:pt x="2" y="53"/>
                  </a:lnTo>
                  <a:lnTo>
                    <a:pt x="1" y="55"/>
                  </a:lnTo>
                  <a:lnTo>
                    <a:pt x="1" y="58"/>
                  </a:lnTo>
                  <a:lnTo>
                    <a:pt x="0" y="63"/>
                  </a:lnTo>
                  <a:lnTo>
                    <a:pt x="1" y="69"/>
                  </a:lnTo>
                  <a:lnTo>
                    <a:pt x="1" y="71"/>
                  </a:lnTo>
                  <a:lnTo>
                    <a:pt x="2" y="74"/>
                  </a:lnTo>
                  <a:lnTo>
                    <a:pt x="4" y="78"/>
                  </a:lnTo>
                  <a:lnTo>
                    <a:pt x="6" y="80"/>
                  </a:lnTo>
                  <a:lnTo>
                    <a:pt x="8" y="81"/>
                  </a:lnTo>
                  <a:lnTo>
                    <a:pt x="12" y="84"/>
                  </a:lnTo>
                  <a:lnTo>
                    <a:pt x="16" y="86"/>
                  </a:lnTo>
                  <a:lnTo>
                    <a:pt x="20" y="87"/>
                  </a:lnTo>
                  <a:lnTo>
                    <a:pt x="25" y="88"/>
                  </a:lnTo>
                  <a:lnTo>
                    <a:pt x="29" y="87"/>
                  </a:lnTo>
                  <a:lnTo>
                    <a:pt x="32" y="87"/>
                  </a:lnTo>
                  <a:lnTo>
                    <a:pt x="37" y="85"/>
                  </a:lnTo>
                  <a:lnTo>
                    <a:pt x="41" y="83"/>
                  </a:lnTo>
                  <a:lnTo>
                    <a:pt x="42" y="84"/>
                  </a:lnTo>
                  <a:lnTo>
                    <a:pt x="42" y="87"/>
                  </a:lnTo>
                  <a:lnTo>
                    <a:pt x="42" y="88"/>
                  </a:lnTo>
                  <a:lnTo>
                    <a:pt x="43" y="89"/>
                  </a:lnTo>
                  <a:lnTo>
                    <a:pt x="44" y="89"/>
                  </a:lnTo>
                  <a:lnTo>
                    <a:pt x="52" y="88"/>
                  </a:lnTo>
                  <a:lnTo>
                    <a:pt x="57" y="87"/>
                  </a:lnTo>
                  <a:lnTo>
                    <a:pt x="58" y="86"/>
                  </a:lnTo>
                  <a:lnTo>
                    <a:pt x="59" y="85"/>
                  </a:lnTo>
                  <a:lnTo>
                    <a:pt x="59" y="84"/>
                  </a:lnTo>
                  <a:lnTo>
                    <a:pt x="58" y="83"/>
                  </a:lnTo>
                  <a:lnTo>
                    <a:pt x="53" y="84"/>
                  </a:lnTo>
                  <a:lnTo>
                    <a:pt x="52" y="84"/>
                  </a:lnTo>
                  <a:lnTo>
                    <a:pt x="51" y="83"/>
                  </a:lnTo>
                  <a:lnTo>
                    <a:pt x="51" y="81"/>
                  </a:lnTo>
                  <a:lnTo>
                    <a:pt x="51" y="20"/>
                  </a:lnTo>
                  <a:close/>
                  <a:moveTo>
                    <a:pt x="43" y="66"/>
                  </a:moveTo>
                  <a:lnTo>
                    <a:pt x="43" y="74"/>
                  </a:lnTo>
                  <a:lnTo>
                    <a:pt x="42" y="77"/>
                  </a:lnTo>
                  <a:lnTo>
                    <a:pt x="41" y="79"/>
                  </a:lnTo>
                  <a:lnTo>
                    <a:pt x="40" y="81"/>
                  </a:lnTo>
                  <a:lnTo>
                    <a:pt x="38" y="81"/>
                  </a:lnTo>
                  <a:lnTo>
                    <a:pt x="35" y="82"/>
                  </a:lnTo>
                  <a:lnTo>
                    <a:pt x="32" y="82"/>
                  </a:lnTo>
                  <a:lnTo>
                    <a:pt x="26" y="82"/>
                  </a:lnTo>
                  <a:lnTo>
                    <a:pt x="21" y="80"/>
                  </a:lnTo>
                  <a:lnTo>
                    <a:pt x="17" y="78"/>
                  </a:lnTo>
                  <a:lnTo>
                    <a:pt x="15" y="77"/>
                  </a:lnTo>
                  <a:lnTo>
                    <a:pt x="14" y="75"/>
                  </a:lnTo>
                  <a:lnTo>
                    <a:pt x="12" y="72"/>
                  </a:lnTo>
                  <a:lnTo>
                    <a:pt x="10" y="68"/>
                  </a:lnTo>
                  <a:lnTo>
                    <a:pt x="10" y="65"/>
                  </a:lnTo>
                  <a:lnTo>
                    <a:pt x="9" y="61"/>
                  </a:lnTo>
                  <a:lnTo>
                    <a:pt x="10" y="57"/>
                  </a:lnTo>
                  <a:lnTo>
                    <a:pt x="10" y="53"/>
                  </a:lnTo>
                  <a:lnTo>
                    <a:pt x="12" y="50"/>
                  </a:lnTo>
                  <a:lnTo>
                    <a:pt x="13" y="48"/>
                  </a:lnTo>
                  <a:lnTo>
                    <a:pt x="14" y="46"/>
                  </a:lnTo>
                  <a:lnTo>
                    <a:pt x="17" y="44"/>
                  </a:lnTo>
                  <a:lnTo>
                    <a:pt x="20" y="42"/>
                  </a:lnTo>
                  <a:lnTo>
                    <a:pt x="24" y="40"/>
                  </a:lnTo>
                  <a:lnTo>
                    <a:pt x="28" y="40"/>
                  </a:lnTo>
                  <a:lnTo>
                    <a:pt x="33" y="40"/>
                  </a:lnTo>
                  <a:lnTo>
                    <a:pt x="35" y="41"/>
                  </a:lnTo>
                  <a:lnTo>
                    <a:pt x="36" y="42"/>
                  </a:lnTo>
                  <a:lnTo>
                    <a:pt x="39" y="44"/>
                  </a:lnTo>
                  <a:lnTo>
                    <a:pt x="41" y="47"/>
                  </a:lnTo>
                  <a:lnTo>
                    <a:pt x="42" y="51"/>
                  </a:lnTo>
                  <a:lnTo>
                    <a:pt x="42" y="56"/>
                  </a:lnTo>
                  <a:lnTo>
                    <a:pt x="43" y="6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2" name="Freeform 198"/>
            <p:cNvSpPr>
              <a:spLocks noEditPoints="1"/>
            </p:cNvSpPr>
            <p:nvPr/>
          </p:nvSpPr>
          <p:spPr bwMode="auto">
            <a:xfrm>
              <a:off x="815249" y="5968444"/>
              <a:ext cx="43665"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0 h 84"/>
                <a:gd name="T76" fmla="*/ 2147483647 w 27"/>
                <a:gd name="T77" fmla="*/ 2147483647 h 84"/>
                <a:gd name="T78" fmla="*/ 2147483647 w 27"/>
                <a:gd name="T79" fmla="*/ 2147483647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
                <a:gd name="T169" fmla="*/ 0 h 84"/>
                <a:gd name="T170" fmla="*/ 27 w 27"/>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 h="84">
                  <a:moveTo>
                    <a:pt x="18" y="38"/>
                  </a:moveTo>
                  <a:lnTo>
                    <a:pt x="19" y="31"/>
                  </a:lnTo>
                  <a:lnTo>
                    <a:pt x="19" y="30"/>
                  </a:lnTo>
                  <a:lnTo>
                    <a:pt x="18" y="30"/>
                  </a:lnTo>
                  <a:lnTo>
                    <a:pt x="10" y="36"/>
                  </a:lnTo>
                  <a:lnTo>
                    <a:pt x="8" y="37"/>
                  </a:lnTo>
                  <a:lnTo>
                    <a:pt x="6" y="37"/>
                  </a:lnTo>
                  <a:lnTo>
                    <a:pt x="4" y="38"/>
                  </a:lnTo>
                  <a:lnTo>
                    <a:pt x="3" y="39"/>
                  </a:lnTo>
                  <a:lnTo>
                    <a:pt x="4" y="40"/>
                  </a:lnTo>
                  <a:lnTo>
                    <a:pt x="7" y="41"/>
                  </a:lnTo>
                  <a:lnTo>
                    <a:pt x="8" y="41"/>
                  </a:lnTo>
                  <a:lnTo>
                    <a:pt x="9" y="42"/>
                  </a:lnTo>
                  <a:lnTo>
                    <a:pt x="9" y="43"/>
                  </a:lnTo>
                  <a:lnTo>
                    <a:pt x="10" y="45"/>
                  </a:lnTo>
                  <a:lnTo>
                    <a:pt x="10" y="74"/>
                  </a:lnTo>
                  <a:lnTo>
                    <a:pt x="9" y="77"/>
                  </a:lnTo>
                  <a:lnTo>
                    <a:pt x="9" y="78"/>
                  </a:lnTo>
                  <a:lnTo>
                    <a:pt x="8" y="79"/>
                  </a:lnTo>
                  <a:lnTo>
                    <a:pt x="6" y="80"/>
                  </a:lnTo>
                  <a:lnTo>
                    <a:pt x="2" y="81"/>
                  </a:lnTo>
                  <a:lnTo>
                    <a:pt x="1" y="82"/>
                  </a:lnTo>
                  <a:lnTo>
                    <a:pt x="0" y="82"/>
                  </a:lnTo>
                  <a:lnTo>
                    <a:pt x="0" y="83"/>
                  </a:lnTo>
                  <a:lnTo>
                    <a:pt x="0" y="84"/>
                  </a:lnTo>
                  <a:lnTo>
                    <a:pt x="1" y="84"/>
                  </a:lnTo>
                  <a:lnTo>
                    <a:pt x="3" y="84"/>
                  </a:lnTo>
                  <a:lnTo>
                    <a:pt x="13" y="84"/>
                  </a:lnTo>
                  <a:lnTo>
                    <a:pt x="23" y="84"/>
                  </a:lnTo>
                  <a:lnTo>
                    <a:pt x="26" y="84"/>
                  </a:lnTo>
                  <a:lnTo>
                    <a:pt x="27" y="83"/>
                  </a:lnTo>
                  <a:lnTo>
                    <a:pt x="26" y="82"/>
                  </a:lnTo>
                  <a:lnTo>
                    <a:pt x="24" y="81"/>
                  </a:lnTo>
                  <a:lnTo>
                    <a:pt x="20" y="80"/>
                  </a:lnTo>
                  <a:lnTo>
                    <a:pt x="19" y="78"/>
                  </a:lnTo>
                  <a:lnTo>
                    <a:pt x="18" y="76"/>
                  </a:lnTo>
                  <a:lnTo>
                    <a:pt x="18"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3" name="Freeform 199"/>
            <p:cNvSpPr>
              <a:spLocks/>
            </p:cNvSpPr>
            <p:nvPr/>
          </p:nvSpPr>
          <p:spPr bwMode="auto">
            <a:xfrm>
              <a:off x="872887" y="6006118"/>
              <a:ext cx="55891" cy="98667"/>
            </a:xfrm>
            <a:custGeom>
              <a:avLst/>
              <a:gdLst>
                <a:gd name="T0" fmla="*/ 2147483647 w 35"/>
                <a:gd name="T1" fmla="*/ 2147483647 h 62"/>
                <a:gd name="T2" fmla="*/ 2147483647 w 35"/>
                <a:gd name="T3" fmla="*/ 2147483647 h 62"/>
                <a:gd name="T4" fmla="*/ 2147483647 w 35"/>
                <a:gd name="T5" fmla="*/ 2147483647 h 62"/>
                <a:gd name="T6" fmla="*/ 2147483647 w 35"/>
                <a:gd name="T7" fmla="*/ 2147483647 h 62"/>
                <a:gd name="T8" fmla="*/ 2147483647 w 35"/>
                <a:gd name="T9" fmla="*/ 2147483647 h 62"/>
                <a:gd name="T10" fmla="*/ 2147483647 w 35"/>
                <a:gd name="T11" fmla="*/ 2147483647 h 62"/>
                <a:gd name="T12" fmla="*/ 2147483647 w 35"/>
                <a:gd name="T13" fmla="*/ 2147483647 h 62"/>
                <a:gd name="T14" fmla="*/ 2147483647 w 35"/>
                <a:gd name="T15" fmla="*/ 2147483647 h 62"/>
                <a:gd name="T16" fmla="*/ 2147483647 w 35"/>
                <a:gd name="T17" fmla="*/ 2147483647 h 62"/>
                <a:gd name="T18" fmla="*/ 2147483647 w 35"/>
                <a:gd name="T19" fmla="*/ 2147483647 h 62"/>
                <a:gd name="T20" fmla="*/ 2147483647 w 35"/>
                <a:gd name="T21" fmla="*/ 2147483647 h 62"/>
                <a:gd name="T22" fmla="*/ 2147483647 w 35"/>
                <a:gd name="T23" fmla="*/ 2147483647 h 62"/>
                <a:gd name="T24" fmla="*/ 2147483647 w 35"/>
                <a:gd name="T25" fmla="*/ 0 h 62"/>
                <a:gd name="T26" fmla="*/ 2147483647 w 35"/>
                <a:gd name="T27" fmla="*/ 0 h 62"/>
                <a:gd name="T28" fmla="*/ 2147483647 w 35"/>
                <a:gd name="T29" fmla="*/ 2147483647 h 62"/>
                <a:gd name="T30" fmla="*/ 2147483647 w 35"/>
                <a:gd name="T31" fmla="*/ 2147483647 h 62"/>
                <a:gd name="T32" fmla="*/ 2147483647 w 35"/>
                <a:gd name="T33" fmla="*/ 2147483647 h 62"/>
                <a:gd name="T34" fmla="*/ 2147483647 w 35"/>
                <a:gd name="T35" fmla="*/ 2147483647 h 62"/>
                <a:gd name="T36" fmla="*/ 2147483647 w 35"/>
                <a:gd name="T37" fmla="*/ 2147483647 h 62"/>
                <a:gd name="T38" fmla="*/ 0 w 35"/>
                <a:gd name="T39" fmla="*/ 2147483647 h 62"/>
                <a:gd name="T40" fmla="*/ 0 w 35"/>
                <a:gd name="T41" fmla="*/ 2147483647 h 62"/>
                <a:gd name="T42" fmla="*/ 0 w 35"/>
                <a:gd name="T43" fmla="*/ 2147483647 h 62"/>
                <a:gd name="T44" fmla="*/ 2147483647 w 35"/>
                <a:gd name="T45" fmla="*/ 2147483647 h 62"/>
                <a:gd name="T46" fmla="*/ 2147483647 w 35"/>
                <a:gd name="T47" fmla="*/ 2147483647 h 62"/>
                <a:gd name="T48" fmla="*/ 2147483647 w 35"/>
                <a:gd name="T49" fmla="*/ 2147483647 h 62"/>
                <a:gd name="T50" fmla="*/ 2147483647 w 35"/>
                <a:gd name="T51" fmla="*/ 2147483647 h 62"/>
                <a:gd name="T52" fmla="*/ 2147483647 w 35"/>
                <a:gd name="T53" fmla="*/ 2147483647 h 62"/>
                <a:gd name="T54" fmla="*/ 2147483647 w 35"/>
                <a:gd name="T55" fmla="*/ 2147483647 h 62"/>
                <a:gd name="T56" fmla="*/ 2147483647 w 35"/>
                <a:gd name="T57" fmla="*/ 2147483647 h 62"/>
                <a:gd name="T58" fmla="*/ 2147483647 w 35"/>
                <a:gd name="T59" fmla="*/ 2147483647 h 62"/>
                <a:gd name="T60" fmla="*/ 2147483647 w 35"/>
                <a:gd name="T61" fmla="*/ 2147483647 h 62"/>
                <a:gd name="T62" fmla="*/ 2147483647 w 35"/>
                <a:gd name="T63" fmla="*/ 2147483647 h 62"/>
                <a:gd name="T64" fmla="*/ 2147483647 w 35"/>
                <a:gd name="T65" fmla="*/ 2147483647 h 62"/>
                <a:gd name="T66" fmla="*/ 2147483647 w 35"/>
                <a:gd name="T67" fmla="*/ 2147483647 h 62"/>
                <a:gd name="T68" fmla="*/ 2147483647 w 35"/>
                <a:gd name="T69" fmla="*/ 2147483647 h 62"/>
                <a:gd name="T70" fmla="*/ 2147483647 w 35"/>
                <a:gd name="T71" fmla="*/ 2147483647 h 62"/>
                <a:gd name="T72" fmla="*/ 2147483647 w 35"/>
                <a:gd name="T73" fmla="*/ 2147483647 h 62"/>
                <a:gd name="T74" fmla="*/ 2147483647 w 35"/>
                <a:gd name="T75" fmla="*/ 2147483647 h 62"/>
                <a:gd name="T76" fmla="*/ 2147483647 w 35"/>
                <a:gd name="T77" fmla="*/ 2147483647 h 62"/>
                <a:gd name="T78" fmla="*/ 2147483647 w 35"/>
                <a:gd name="T79" fmla="*/ 2147483647 h 62"/>
                <a:gd name="T80" fmla="*/ 2147483647 w 35"/>
                <a:gd name="T81" fmla="*/ 2147483647 h 62"/>
                <a:gd name="T82" fmla="*/ 2147483647 w 35"/>
                <a:gd name="T83" fmla="*/ 2147483647 h 62"/>
                <a:gd name="T84" fmla="*/ 2147483647 w 35"/>
                <a:gd name="T85" fmla="*/ 2147483647 h 62"/>
                <a:gd name="T86" fmla="*/ 2147483647 w 35"/>
                <a:gd name="T87" fmla="*/ 2147483647 h 62"/>
                <a:gd name="T88" fmla="*/ 2147483647 w 35"/>
                <a:gd name="T89" fmla="*/ 2147483647 h 62"/>
                <a:gd name="T90" fmla="*/ 2147483647 w 35"/>
                <a:gd name="T91" fmla="*/ 2147483647 h 62"/>
                <a:gd name="T92" fmla="*/ 2147483647 w 35"/>
                <a:gd name="T93" fmla="*/ 2147483647 h 62"/>
                <a:gd name="T94" fmla="*/ 2147483647 w 35"/>
                <a:gd name="T95" fmla="*/ 2147483647 h 62"/>
                <a:gd name="T96" fmla="*/ 2147483647 w 35"/>
                <a:gd name="T97" fmla="*/ 2147483647 h 62"/>
                <a:gd name="T98" fmla="*/ 2147483647 w 35"/>
                <a:gd name="T99" fmla="*/ 2147483647 h 62"/>
                <a:gd name="T100" fmla="*/ 2147483647 w 35"/>
                <a:gd name="T101" fmla="*/ 2147483647 h 62"/>
                <a:gd name="T102" fmla="*/ 2147483647 w 35"/>
                <a:gd name="T103" fmla="*/ 2147483647 h 62"/>
                <a:gd name="T104" fmla="*/ 2147483647 w 35"/>
                <a:gd name="T105" fmla="*/ 2147483647 h 62"/>
                <a:gd name="T106" fmla="*/ 2147483647 w 35"/>
                <a:gd name="T107" fmla="*/ 2147483647 h 62"/>
                <a:gd name="T108" fmla="*/ 2147483647 w 35"/>
                <a:gd name="T109" fmla="*/ 2147483647 h 62"/>
                <a:gd name="T110" fmla="*/ 2147483647 w 35"/>
                <a:gd name="T111" fmla="*/ 2147483647 h 62"/>
                <a:gd name="T112" fmla="*/ 2147483647 w 35"/>
                <a:gd name="T113" fmla="*/ 2147483647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
                <a:gd name="T172" fmla="*/ 0 h 62"/>
                <a:gd name="T173" fmla="*/ 35 w 35"/>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 h="62">
                  <a:moveTo>
                    <a:pt x="33" y="16"/>
                  </a:moveTo>
                  <a:lnTo>
                    <a:pt x="34" y="15"/>
                  </a:lnTo>
                  <a:lnTo>
                    <a:pt x="35" y="15"/>
                  </a:lnTo>
                  <a:lnTo>
                    <a:pt x="35" y="13"/>
                  </a:lnTo>
                  <a:lnTo>
                    <a:pt x="35" y="11"/>
                  </a:lnTo>
                  <a:lnTo>
                    <a:pt x="34" y="10"/>
                  </a:lnTo>
                  <a:lnTo>
                    <a:pt x="33" y="10"/>
                  </a:lnTo>
                  <a:lnTo>
                    <a:pt x="19" y="10"/>
                  </a:lnTo>
                  <a:lnTo>
                    <a:pt x="17" y="9"/>
                  </a:lnTo>
                  <a:lnTo>
                    <a:pt x="16" y="8"/>
                  </a:lnTo>
                  <a:lnTo>
                    <a:pt x="16" y="3"/>
                  </a:lnTo>
                  <a:lnTo>
                    <a:pt x="16" y="1"/>
                  </a:lnTo>
                  <a:lnTo>
                    <a:pt x="16" y="0"/>
                  </a:lnTo>
                  <a:lnTo>
                    <a:pt x="15" y="0"/>
                  </a:lnTo>
                  <a:lnTo>
                    <a:pt x="13" y="2"/>
                  </a:lnTo>
                  <a:lnTo>
                    <a:pt x="9" y="8"/>
                  </a:lnTo>
                  <a:lnTo>
                    <a:pt x="6" y="11"/>
                  </a:lnTo>
                  <a:lnTo>
                    <a:pt x="3" y="12"/>
                  </a:lnTo>
                  <a:lnTo>
                    <a:pt x="1" y="14"/>
                  </a:lnTo>
                  <a:lnTo>
                    <a:pt x="0" y="14"/>
                  </a:lnTo>
                  <a:lnTo>
                    <a:pt x="0" y="15"/>
                  </a:lnTo>
                  <a:lnTo>
                    <a:pt x="0" y="16"/>
                  </a:lnTo>
                  <a:lnTo>
                    <a:pt x="1" y="16"/>
                  </a:lnTo>
                  <a:lnTo>
                    <a:pt x="3" y="16"/>
                  </a:lnTo>
                  <a:lnTo>
                    <a:pt x="6" y="17"/>
                  </a:lnTo>
                  <a:lnTo>
                    <a:pt x="6" y="19"/>
                  </a:lnTo>
                  <a:lnTo>
                    <a:pt x="6" y="48"/>
                  </a:lnTo>
                  <a:lnTo>
                    <a:pt x="6" y="51"/>
                  </a:lnTo>
                  <a:lnTo>
                    <a:pt x="7" y="53"/>
                  </a:lnTo>
                  <a:lnTo>
                    <a:pt x="7" y="54"/>
                  </a:lnTo>
                  <a:lnTo>
                    <a:pt x="8" y="56"/>
                  </a:lnTo>
                  <a:lnTo>
                    <a:pt x="10" y="58"/>
                  </a:lnTo>
                  <a:lnTo>
                    <a:pt x="12" y="60"/>
                  </a:lnTo>
                  <a:lnTo>
                    <a:pt x="14" y="61"/>
                  </a:lnTo>
                  <a:lnTo>
                    <a:pt x="17" y="62"/>
                  </a:lnTo>
                  <a:lnTo>
                    <a:pt x="20" y="62"/>
                  </a:lnTo>
                  <a:lnTo>
                    <a:pt x="24" y="61"/>
                  </a:lnTo>
                  <a:lnTo>
                    <a:pt x="27" y="61"/>
                  </a:lnTo>
                  <a:lnTo>
                    <a:pt x="31" y="59"/>
                  </a:lnTo>
                  <a:lnTo>
                    <a:pt x="33" y="57"/>
                  </a:lnTo>
                  <a:lnTo>
                    <a:pt x="34" y="56"/>
                  </a:lnTo>
                  <a:lnTo>
                    <a:pt x="33" y="55"/>
                  </a:lnTo>
                  <a:lnTo>
                    <a:pt x="32" y="54"/>
                  </a:lnTo>
                  <a:lnTo>
                    <a:pt x="29" y="55"/>
                  </a:lnTo>
                  <a:lnTo>
                    <a:pt x="27" y="56"/>
                  </a:lnTo>
                  <a:lnTo>
                    <a:pt x="24" y="56"/>
                  </a:lnTo>
                  <a:lnTo>
                    <a:pt x="20" y="55"/>
                  </a:lnTo>
                  <a:lnTo>
                    <a:pt x="17" y="53"/>
                  </a:lnTo>
                  <a:lnTo>
                    <a:pt x="16" y="52"/>
                  </a:lnTo>
                  <a:lnTo>
                    <a:pt x="16" y="51"/>
                  </a:lnTo>
                  <a:lnTo>
                    <a:pt x="15" y="47"/>
                  </a:lnTo>
                  <a:lnTo>
                    <a:pt x="15" y="21"/>
                  </a:lnTo>
                  <a:lnTo>
                    <a:pt x="16" y="18"/>
                  </a:lnTo>
                  <a:lnTo>
                    <a:pt x="16" y="17"/>
                  </a:lnTo>
                  <a:lnTo>
                    <a:pt x="17"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4" name="Freeform 200"/>
            <p:cNvSpPr>
              <a:spLocks/>
            </p:cNvSpPr>
            <p:nvPr/>
          </p:nvSpPr>
          <p:spPr bwMode="auto">
            <a:xfrm>
              <a:off x="2078031" y="5966651"/>
              <a:ext cx="113527" cy="138133"/>
            </a:xfrm>
            <a:custGeom>
              <a:avLst/>
              <a:gdLst>
                <a:gd name="T0" fmla="*/ 0 w 72"/>
                <a:gd name="T1" fmla="*/ 2147483647 h 87"/>
                <a:gd name="T2" fmla="*/ 2147483647 w 72"/>
                <a:gd name="T3" fmla="*/ 2147483647 h 87"/>
                <a:gd name="T4" fmla="*/ 2147483647 w 72"/>
                <a:gd name="T5" fmla="*/ 2147483647 h 87"/>
                <a:gd name="T6" fmla="*/ 2147483647 w 72"/>
                <a:gd name="T7" fmla="*/ 2147483647 h 87"/>
                <a:gd name="T8" fmla="*/ 2147483647 w 72"/>
                <a:gd name="T9" fmla="*/ 2147483647 h 87"/>
                <a:gd name="T10" fmla="*/ 2147483647 w 72"/>
                <a:gd name="T11" fmla="*/ 2147483647 h 87"/>
                <a:gd name="T12" fmla="*/ 2147483647 w 72"/>
                <a:gd name="T13" fmla="*/ 2147483647 h 87"/>
                <a:gd name="T14" fmla="*/ 2147483647 w 72"/>
                <a:gd name="T15" fmla="*/ 2147483647 h 87"/>
                <a:gd name="T16" fmla="*/ 2147483647 w 72"/>
                <a:gd name="T17" fmla="*/ 2147483647 h 87"/>
                <a:gd name="T18" fmla="*/ 2147483647 w 72"/>
                <a:gd name="T19" fmla="*/ 2147483647 h 87"/>
                <a:gd name="T20" fmla="*/ 2147483647 w 72"/>
                <a:gd name="T21" fmla="*/ 2147483647 h 87"/>
                <a:gd name="T22" fmla="*/ 2147483647 w 72"/>
                <a:gd name="T23" fmla="*/ 2147483647 h 87"/>
                <a:gd name="T24" fmla="*/ 2147483647 w 72"/>
                <a:gd name="T25" fmla="*/ 2147483647 h 87"/>
                <a:gd name="T26" fmla="*/ 2147483647 w 72"/>
                <a:gd name="T27" fmla="*/ 2147483647 h 87"/>
                <a:gd name="T28" fmla="*/ 2147483647 w 72"/>
                <a:gd name="T29" fmla="*/ 2147483647 h 87"/>
                <a:gd name="T30" fmla="*/ 2147483647 w 72"/>
                <a:gd name="T31" fmla="*/ 2147483647 h 87"/>
                <a:gd name="T32" fmla="*/ 2147483647 w 72"/>
                <a:gd name="T33" fmla="*/ 2147483647 h 87"/>
                <a:gd name="T34" fmla="*/ 2147483647 w 72"/>
                <a:gd name="T35" fmla="*/ 2147483647 h 87"/>
                <a:gd name="T36" fmla="*/ 2147483647 w 72"/>
                <a:gd name="T37" fmla="*/ 2147483647 h 87"/>
                <a:gd name="T38" fmla="*/ 2147483647 w 72"/>
                <a:gd name="T39" fmla="*/ 2147483647 h 87"/>
                <a:gd name="T40" fmla="*/ 2147483647 w 72"/>
                <a:gd name="T41" fmla="*/ 2147483647 h 87"/>
                <a:gd name="T42" fmla="*/ 2147483647 w 72"/>
                <a:gd name="T43" fmla="*/ 2147483647 h 87"/>
                <a:gd name="T44" fmla="*/ 2147483647 w 72"/>
                <a:gd name="T45" fmla="*/ 2147483647 h 87"/>
                <a:gd name="T46" fmla="*/ 2147483647 w 72"/>
                <a:gd name="T47" fmla="*/ 2147483647 h 87"/>
                <a:gd name="T48" fmla="*/ 2147483647 w 72"/>
                <a:gd name="T49" fmla="*/ 2147483647 h 87"/>
                <a:gd name="T50" fmla="*/ 2147483647 w 72"/>
                <a:gd name="T51" fmla="*/ 2147483647 h 87"/>
                <a:gd name="T52" fmla="*/ 2147483647 w 72"/>
                <a:gd name="T53" fmla="*/ 2147483647 h 87"/>
                <a:gd name="T54" fmla="*/ 2147483647 w 72"/>
                <a:gd name="T55" fmla="*/ 2147483647 h 87"/>
                <a:gd name="T56" fmla="*/ 2147483647 w 72"/>
                <a:gd name="T57" fmla="*/ 2147483647 h 87"/>
                <a:gd name="T58" fmla="*/ 2147483647 w 72"/>
                <a:gd name="T59" fmla="*/ 2147483647 h 87"/>
                <a:gd name="T60" fmla="*/ 2147483647 w 72"/>
                <a:gd name="T61" fmla="*/ 2147483647 h 87"/>
                <a:gd name="T62" fmla="*/ 2147483647 w 72"/>
                <a:gd name="T63" fmla="*/ 2147483647 h 87"/>
                <a:gd name="T64" fmla="*/ 2147483647 w 72"/>
                <a:gd name="T65" fmla="*/ 2147483647 h 87"/>
                <a:gd name="T66" fmla="*/ 2147483647 w 72"/>
                <a:gd name="T67" fmla="*/ 2147483647 h 87"/>
                <a:gd name="T68" fmla="*/ 2147483647 w 72"/>
                <a:gd name="T69" fmla="*/ 2147483647 h 87"/>
                <a:gd name="T70" fmla="*/ 2147483647 w 72"/>
                <a:gd name="T71" fmla="*/ 2147483647 h 87"/>
                <a:gd name="T72" fmla="*/ 2147483647 w 72"/>
                <a:gd name="T73" fmla="*/ 2147483647 h 87"/>
                <a:gd name="T74" fmla="*/ 2147483647 w 72"/>
                <a:gd name="T75" fmla="*/ 2147483647 h 87"/>
                <a:gd name="T76" fmla="*/ 2147483647 w 72"/>
                <a:gd name="T77" fmla="*/ 0 h 87"/>
                <a:gd name="T78" fmla="*/ 2147483647 w 72"/>
                <a:gd name="T79" fmla="*/ 2147483647 h 87"/>
                <a:gd name="T80" fmla="*/ 2147483647 w 72"/>
                <a:gd name="T81" fmla="*/ 2147483647 h 87"/>
                <a:gd name="T82" fmla="*/ 2147483647 w 72"/>
                <a:gd name="T83" fmla="*/ 2147483647 h 87"/>
                <a:gd name="T84" fmla="*/ 2147483647 w 72"/>
                <a:gd name="T85" fmla="*/ 2147483647 h 87"/>
                <a:gd name="T86" fmla="*/ 2147483647 w 72"/>
                <a:gd name="T87" fmla="*/ 2147483647 h 87"/>
                <a:gd name="T88" fmla="*/ 2147483647 w 72"/>
                <a:gd name="T89" fmla="*/ 2147483647 h 87"/>
                <a:gd name="T90" fmla="*/ 2147483647 w 72"/>
                <a:gd name="T91" fmla="*/ 2147483647 h 87"/>
                <a:gd name="T92" fmla="*/ 0 w 72"/>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7"/>
                <a:gd name="T143" fmla="*/ 72 w 72"/>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7">
                  <a:moveTo>
                    <a:pt x="0" y="45"/>
                  </a:moveTo>
                  <a:lnTo>
                    <a:pt x="0" y="49"/>
                  </a:lnTo>
                  <a:lnTo>
                    <a:pt x="1" y="54"/>
                  </a:lnTo>
                  <a:lnTo>
                    <a:pt x="2" y="58"/>
                  </a:lnTo>
                  <a:lnTo>
                    <a:pt x="4" y="63"/>
                  </a:lnTo>
                  <a:lnTo>
                    <a:pt x="5" y="66"/>
                  </a:lnTo>
                  <a:lnTo>
                    <a:pt x="8" y="70"/>
                  </a:lnTo>
                  <a:lnTo>
                    <a:pt x="11" y="73"/>
                  </a:lnTo>
                  <a:lnTo>
                    <a:pt x="14" y="76"/>
                  </a:lnTo>
                  <a:lnTo>
                    <a:pt x="17" y="79"/>
                  </a:lnTo>
                  <a:lnTo>
                    <a:pt x="21" y="81"/>
                  </a:lnTo>
                  <a:lnTo>
                    <a:pt x="25" y="83"/>
                  </a:lnTo>
                  <a:lnTo>
                    <a:pt x="29" y="84"/>
                  </a:lnTo>
                  <a:lnTo>
                    <a:pt x="33" y="85"/>
                  </a:lnTo>
                  <a:lnTo>
                    <a:pt x="37" y="86"/>
                  </a:lnTo>
                  <a:lnTo>
                    <a:pt x="46" y="87"/>
                  </a:lnTo>
                  <a:lnTo>
                    <a:pt x="55" y="86"/>
                  </a:lnTo>
                  <a:lnTo>
                    <a:pt x="62" y="85"/>
                  </a:lnTo>
                  <a:lnTo>
                    <a:pt x="68" y="83"/>
                  </a:lnTo>
                  <a:lnTo>
                    <a:pt x="70" y="81"/>
                  </a:lnTo>
                  <a:lnTo>
                    <a:pt x="71" y="77"/>
                  </a:lnTo>
                  <a:lnTo>
                    <a:pt x="72" y="73"/>
                  </a:lnTo>
                  <a:lnTo>
                    <a:pt x="72" y="68"/>
                  </a:lnTo>
                  <a:lnTo>
                    <a:pt x="71" y="67"/>
                  </a:lnTo>
                  <a:lnTo>
                    <a:pt x="70" y="68"/>
                  </a:lnTo>
                  <a:lnTo>
                    <a:pt x="69" y="69"/>
                  </a:lnTo>
                  <a:lnTo>
                    <a:pt x="65" y="74"/>
                  </a:lnTo>
                  <a:lnTo>
                    <a:pt x="62" y="77"/>
                  </a:lnTo>
                  <a:lnTo>
                    <a:pt x="59" y="80"/>
                  </a:lnTo>
                  <a:lnTo>
                    <a:pt x="56" y="81"/>
                  </a:lnTo>
                  <a:lnTo>
                    <a:pt x="53" y="82"/>
                  </a:lnTo>
                  <a:lnTo>
                    <a:pt x="45" y="83"/>
                  </a:lnTo>
                  <a:lnTo>
                    <a:pt x="38" y="82"/>
                  </a:lnTo>
                  <a:lnTo>
                    <a:pt x="35" y="81"/>
                  </a:lnTo>
                  <a:lnTo>
                    <a:pt x="32" y="80"/>
                  </a:lnTo>
                  <a:lnTo>
                    <a:pt x="29" y="78"/>
                  </a:lnTo>
                  <a:lnTo>
                    <a:pt x="26" y="76"/>
                  </a:lnTo>
                  <a:lnTo>
                    <a:pt x="24" y="74"/>
                  </a:lnTo>
                  <a:lnTo>
                    <a:pt x="22" y="71"/>
                  </a:lnTo>
                  <a:lnTo>
                    <a:pt x="18" y="66"/>
                  </a:lnTo>
                  <a:lnTo>
                    <a:pt x="16" y="59"/>
                  </a:lnTo>
                  <a:lnTo>
                    <a:pt x="15" y="56"/>
                  </a:lnTo>
                  <a:lnTo>
                    <a:pt x="14" y="53"/>
                  </a:lnTo>
                  <a:lnTo>
                    <a:pt x="14" y="46"/>
                  </a:lnTo>
                  <a:lnTo>
                    <a:pt x="14" y="41"/>
                  </a:lnTo>
                  <a:lnTo>
                    <a:pt x="14" y="36"/>
                  </a:lnTo>
                  <a:lnTo>
                    <a:pt x="15" y="32"/>
                  </a:lnTo>
                  <a:lnTo>
                    <a:pt x="16" y="28"/>
                  </a:lnTo>
                  <a:lnTo>
                    <a:pt x="18" y="25"/>
                  </a:lnTo>
                  <a:lnTo>
                    <a:pt x="20" y="21"/>
                  </a:lnTo>
                  <a:lnTo>
                    <a:pt x="22" y="18"/>
                  </a:lnTo>
                  <a:lnTo>
                    <a:pt x="24" y="15"/>
                  </a:lnTo>
                  <a:lnTo>
                    <a:pt x="26" y="13"/>
                  </a:lnTo>
                  <a:lnTo>
                    <a:pt x="29" y="10"/>
                  </a:lnTo>
                  <a:lnTo>
                    <a:pt x="32" y="8"/>
                  </a:lnTo>
                  <a:lnTo>
                    <a:pt x="34" y="7"/>
                  </a:lnTo>
                  <a:lnTo>
                    <a:pt x="37" y="6"/>
                  </a:lnTo>
                  <a:lnTo>
                    <a:pt x="40" y="5"/>
                  </a:lnTo>
                  <a:lnTo>
                    <a:pt x="46" y="4"/>
                  </a:lnTo>
                  <a:lnTo>
                    <a:pt x="52" y="5"/>
                  </a:lnTo>
                  <a:lnTo>
                    <a:pt x="55" y="5"/>
                  </a:lnTo>
                  <a:lnTo>
                    <a:pt x="57" y="6"/>
                  </a:lnTo>
                  <a:lnTo>
                    <a:pt x="61" y="8"/>
                  </a:lnTo>
                  <a:lnTo>
                    <a:pt x="62" y="9"/>
                  </a:lnTo>
                  <a:lnTo>
                    <a:pt x="63" y="10"/>
                  </a:lnTo>
                  <a:lnTo>
                    <a:pt x="67" y="15"/>
                  </a:lnTo>
                  <a:lnTo>
                    <a:pt x="69" y="16"/>
                  </a:lnTo>
                  <a:lnTo>
                    <a:pt x="70" y="17"/>
                  </a:lnTo>
                  <a:lnTo>
                    <a:pt x="71" y="17"/>
                  </a:lnTo>
                  <a:lnTo>
                    <a:pt x="71" y="15"/>
                  </a:lnTo>
                  <a:lnTo>
                    <a:pt x="70" y="9"/>
                  </a:lnTo>
                  <a:lnTo>
                    <a:pt x="70" y="6"/>
                  </a:lnTo>
                  <a:lnTo>
                    <a:pt x="69" y="5"/>
                  </a:lnTo>
                  <a:lnTo>
                    <a:pt x="68" y="4"/>
                  </a:lnTo>
                  <a:lnTo>
                    <a:pt x="66" y="3"/>
                  </a:lnTo>
                  <a:lnTo>
                    <a:pt x="59" y="1"/>
                  </a:lnTo>
                  <a:lnTo>
                    <a:pt x="52" y="0"/>
                  </a:lnTo>
                  <a:lnTo>
                    <a:pt x="46" y="0"/>
                  </a:lnTo>
                  <a:lnTo>
                    <a:pt x="41" y="0"/>
                  </a:lnTo>
                  <a:lnTo>
                    <a:pt x="35" y="1"/>
                  </a:lnTo>
                  <a:lnTo>
                    <a:pt x="30" y="2"/>
                  </a:lnTo>
                  <a:lnTo>
                    <a:pt x="26" y="4"/>
                  </a:lnTo>
                  <a:lnTo>
                    <a:pt x="22" y="6"/>
                  </a:lnTo>
                  <a:lnTo>
                    <a:pt x="18" y="8"/>
                  </a:lnTo>
                  <a:lnTo>
                    <a:pt x="14" y="11"/>
                  </a:lnTo>
                  <a:lnTo>
                    <a:pt x="11" y="14"/>
                  </a:lnTo>
                  <a:lnTo>
                    <a:pt x="9" y="17"/>
                  </a:lnTo>
                  <a:lnTo>
                    <a:pt x="6" y="21"/>
                  </a:lnTo>
                  <a:lnTo>
                    <a:pt x="4" y="25"/>
                  </a:lnTo>
                  <a:lnTo>
                    <a:pt x="3" y="28"/>
                  </a:lnTo>
                  <a:lnTo>
                    <a:pt x="1" y="32"/>
                  </a:lnTo>
                  <a:lnTo>
                    <a:pt x="1" y="36"/>
                  </a:lnTo>
                  <a:lnTo>
                    <a:pt x="0" y="40"/>
                  </a:lnTo>
                  <a:lnTo>
                    <a:pt x="0" y="4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5" name="Freeform 201"/>
            <p:cNvSpPr>
              <a:spLocks noEditPoints="1"/>
            </p:cNvSpPr>
            <p:nvPr/>
          </p:nvSpPr>
          <p:spPr bwMode="auto">
            <a:xfrm>
              <a:off x="2205531" y="6016881"/>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214748364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3" y="52"/>
                  </a:lnTo>
                  <a:lnTo>
                    <a:pt x="20" y="51"/>
                  </a:lnTo>
                  <a:lnTo>
                    <a:pt x="17" y="48"/>
                  </a:lnTo>
                  <a:lnTo>
                    <a:pt x="15" y="45"/>
                  </a:lnTo>
                  <a:lnTo>
                    <a:pt x="13" y="41"/>
                  </a:lnTo>
                  <a:lnTo>
                    <a:pt x="11" y="37"/>
                  </a:lnTo>
                  <a:lnTo>
                    <a:pt x="11" y="33"/>
                  </a:lnTo>
                  <a:lnTo>
                    <a:pt x="10" y="29"/>
                  </a:lnTo>
                  <a:lnTo>
                    <a:pt x="11" y="23"/>
                  </a:lnTo>
                  <a:lnTo>
                    <a:pt x="11" y="19"/>
                  </a:lnTo>
                  <a:lnTo>
                    <a:pt x="13" y="14"/>
                  </a:lnTo>
                  <a:lnTo>
                    <a:pt x="15" y="10"/>
                  </a:lnTo>
                  <a:lnTo>
                    <a:pt x="17" y="7"/>
                  </a:lnTo>
                  <a:lnTo>
                    <a:pt x="18" y="6"/>
                  </a:lnTo>
                  <a:lnTo>
                    <a:pt x="20" y="5"/>
                  </a:lnTo>
                  <a:lnTo>
                    <a:pt x="23" y="4"/>
                  </a:lnTo>
                  <a:lnTo>
                    <a:pt x="26" y="3"/>
                  </a:lnTo>
                  <a:lnTo>
                    <a:pt x="30" y="4"/>
                  </a:lnTo>
                  <a:lnTo>
                    <a:pt x="33" y="5"/>
                  </a:lnTo>
                  <a:lnTo>
                    <a:pt x="36" y="8"/>
                  </a:lnTo>
                  <a:lnTo>
                    <a:pt x="38" y="11"/>
                  </a:lnTo>
                  <a:lnTo>
                    <a:pt x="41" y="19"/>
                  </a:lnTo>
                  <a:lnTo>
                    <a:pt x="42" y="23"/>
                  </a:lnTo>
                  <a:lnTo>
                    <a:pt x="42" y="28"/>
                  </a:lnTo>
                  <a:lnTo>
                    <a:pt x="42" y="33"/>
                  </a:lnTo>
                  <a:lnTo>
                    <a:pt x="41" y="38"/>
                  </a:lnTo>
                  <a:lnTo>
                    <a:pt x="40" y="42"/>
                  </a:lnTo>
                  <a:lnTo>
                    <a:pt x="38" y="46"/>
                  </a:lnTo>
                  <a:lnTo>
                    <a:pt x="35" y="49"/>
                  </a:lnTo>
                  <a:lnTo>
                    <a:pt x="34" y="50"/>
                  </a:lnTo>
                  <a:lnTo>
                    <a:pt x="33" y="51"/>
                  </a:lnTo>
                  <a:lnTo>
                    <a:pt x="30" y="53"/>
                  </a:lnTo>
                  <a:lnTo>
                    <a:pt x="26" y="53"/>
                  </a:lnTo>
                  <a:close/>
                  <a:moveTo>
                    <a:pt x="26" y="0"/>
                  </a:moveTo>
                  <a:lnTo>
                    <a:pt x="23" y="0"/>
                  </a:lnTo>
                  <a:lnTo>
                    <a:pt x="20" y="1"/>
                  </a:lnTo>
                  <a:lnTo>
                    <a:pt x="15" y="2"/>
                  </a:lnTo>
                  <a:lnTo>
                    <a:pt x="10" y="5"/>
                  </a:lnTo>
                  <a:lnTo>
                    <a:pt x="8" y="7"/>
                  </a:lnTo>
                  <a:lnTo>
                    <a:pt x="7" y="9"/>
                  </a:lnTo>
                  <a:lnTo>
                    <a:pt x="4" y="13"/>
                  </a:lnTo>
                  <a:lnTo>
                    <a:pt x="2" y="18"/>
                  </a:lnTo>
                  <a:lnTo>
                    <a:pt x="1" y="23"/>
                  </a:lnTo>
                  <a:lnTo>
                    <a:pt x="0" y="28"/>
                  </a:lnTo>
                  <a:lnTo>
                    <a:pt x="1" y="34"/>
                  </a:lnTo>
                  <a:lnTo>
                    <a:pt x="2" y="39"/>
                  </a:lnTo>
                  <a:lnTo>
                    <a:pt x="4" y="43"/>
                  </a:lnTo>
                  <a:lnTo>
                    <a:pt x="7" y="48"/>
                  </a:lnTo>
                  <a:lnTo>
                    <a:pt x="8" y="50"/>
                  </a:lnTo>
                  <a:lnTo>
                    <a:pt x="10" y="51"/>
                  </a:lnTo>
                  <a:lnTo>
                    <a:pt x="14" y="54"/>
                  </a:lnTo>
                  <a:lnTo>
                    <a:pt x="20" y="56"/>
                  </a:lnTo>
                  <a:lnTo>
                    <a:pt x="26" y="56"/>
                  </a:lnTo>
                  <a:lnTo>
                    <a:pt x="32" y="55"/>
                  </a:lnTo>
                  <a:lnTo>
                    <a:pt x="38" y="54"/>
                  </a:lnTo>
                  <a:lnTo>
                    <a:pt x="42" y="51"/>
                  </a:lnTo>
                  <a:lnTo>
                    <a:pt x="46" y="47"/>
                  </a:lnTo>
                  <a:lnTo>
                    <a:pt x="48" y="43"/>
                  </a:lnTo>
                  <a:lnTo>
                    <a:pt x="50" y="38"/>
                  </a:lnTo>
                  <a:lnTo>
                    <a:pt x="51" y="33"/>
                  </a:lnTo>
                  <a:lnTo>
                    <a:pt x="52" y="28"/>
                  </a:lnTo>
                  <a:lnTo>
                    <a:pt x="51" y="22"/>
                  </a:lnTo>
                  <a:lnTo>
                    <a:pt x="50" y="17"/>
                  </a:lnTo>
                  <a:lnTo>
                    <a:pt x="48" y="13"/>
                  </a:lnTo>
                  <a:lnTo>
                    <a:pt x="45" y="9"/>
                  </a:lnTo>
                  <a:lnTo>
                    <a:pt x="41" y="5"/>
                  </a:lnTo>
                  <a:lnTo>
                    <a:pt x="39" y="3"/>
                  </a:lnTo>
                  <a:lnTo>
                    <a:pt x="37" y="2"/>
                  </a:lnTo>
                  <a:lnTo>
                    <a:pt x="32" y="1"/>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6" name="Freeform 202"/>
            <p:cNvSpPr>
              <a:spLocks/>
            </p:cNvSpPr>
            <p:nvPr/>
          </p:nvSpPr>
          <p:spPr bwMode="auto">
            <a:xfrm>
              <a:off x="2298101" y="6013293"/>
              <a:ext cx="94316" cy="89697"/>
            </a:xfrm>
            <a:custGeom>
              <a:avLst/>
              <a:gdLst>
                <a:gd name="T0" fmla="*/ 2147483647 w 59"/>
                <a:gd name="T1" fmla="*/ 2147483647 h 56"/>
                <a:gd name="T2" fmla="*/ 2147483647 w 59"/>
                <a:gd name="T3" fmla="*/ 2147483647 h 56"/>
                <a:gd name="T4" fmla="*/ 2147483647 w 59"/>
                <a:gd name="T5" fmla="*/ 2147483647 h 56"/>
                <a:gd name="T6" fmla="*/ 2147483647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5" y="52"/>
                  </a:lnTo>
                  <a:lnTo>
                    <a:pt x="2" y="53"/>
                  </a:lnTo>
                  <a:lnTo>
                    <a:pt x="1" y="54"/>
                  </a:lnTo>
                  <a:lnTo>
                    <a:pt x="0" y="55"/>
                  </a:lnTo>
                  <a:lnTo>
                    <a:pt x="1" y="56"/>
                  </a:lnTo>
                  <a:lnTo>
                    <a:pt x="2" y="56"/>
                  </a:lnTo>
                  <a:lnTo>
                    <a:pt x="5"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7" y="49"/>
                  </a:lnTo>
                  <a:lnTo>
                    <a:pt x="16" y="48"/>
                  </a:lnTo>
                  <a:lnTo>
                    <a:pt x="16" y="45"/>
                  </a:lnTo>
                  <a:lnTo>
                    <a:pt x="16" y="24"/>
                  </a:lnTo>
                  <a:lnTo>
                    <a:pt x="17" y="14"/>
                  </a:lnTo>
                  <a:lnTo>
                    <a:pt x="17" y="13"/>
                  </a:lnTo>
                  <a:lnTo>
                    <a:pt x="18" y="12"/>
                  </a:lnTo>
                  <a:lnTo>
                    <a:pt x="21" y="10"/>
                  </a:lnTo>
                  <a:lnTo>
                    <a:pt x="23" y="9"/>
                  </a:lnTo>
                  <a:lnTo>
                    <a:pt x="25" y="9"/>
                  </a:lnTo>
                  <a:lnTo>
                    <a:pt x="28" y="8"/>
                  </a:lnTo>
                  <a:lnTo>
                    <a:pt x="31" y="8"/>
                  </a:lnTo>
                  <a:lnTo>
                    <a:pt x="35" y="8"/>
                  </a:lnTo>
                  <a:lnTo>
                    <a:pt x="37" y="9"/>
                  </a:lnTo>
                  <a:lnTo>
                    <a:pt x="39" y="11"/>
                  </a:lnTo>
                  <a:lnTo>
                    <a:pt x="41" y="13"/>
                  </a:lnTo>
                  <a:lnTo>
                    <a:pt x="42" y="18"/>
                  </a:lnTo>
                  <a:lnTo>
                    <a:pt x="42" y="22"/>
                  </a:lnTo>
                  <a:lnTo>
                    <a:pt x="42" y="45"/>
                  </a:lnTo>
                  <a:lnTo>
                    <a:pt x="42" y="49"/>
                  </a:lnTo>
                  <a:lnTo>
                    <a:pt x="40" y="51"/>
                  </a:lnTo>
                  <a:lnTo>
                    <a:pt x="38" y="52"/>
                  </a:lnTo>
                  <a:lnTo>
                    <a:pt x="36" y="53"/>
                  </a:lnTo>
                  <a:lnTo>
                    <a:pt x="34" y="54"/>
                  </a:lnTo>
                  <a:lnTo>
                    <a:pt x="34" y="55"/>
                  </a:lnTo>
                  <a:lnTo>
                    <a:pt x="34" y="56"/>
                  </a:lnTo>
                  <a:lnTo>
                    <a:pt x="35" y="56"/>
                  </a:lnTo>
                  <a:lnTo>
                    <a:pt x="37" y="56"/>
                  </a:lnTo>
                  <a:lnTo>
                    <a:pt x="46" y="56"/>
                  </a:lnTo>
                  <a:lnTo>
                    <a:pt x="56" y="56"/>
                  </a:lnTo>
                  <a:lnTo>
                    <a:pt x="59" y="56"/>
                  </a:lnTo>
                  <a:lnTo>
                    <a:pt x="59" y="55"/>
                  </a:lnTo>
                  <a:lnTo>
                    <a:pt x="59" y="54"/>
                  </a:lnTo>
                  <a:lnTo>
                    <a:pt x="58" y="54"/>
                  </a:lnTo>
                  <a:lnTo>
                    <a:pt x="55" y="53"/>
                  </a:lnTo>
                  <a:lnTo>
                    <a:pt x="53" y="52"/>
                  </a:lnTo>
                  <a:lnTo>
                    <a:pt x="52" y="51"/>
                  </a:lnTo>
                  <a:lnTo>
                    <a:pt x="51" y="49"/>
                  </a:lnTo>
                  <a:lnTo>
                    <a:pt x="51" y="47"/>
                  </a:lnTo>
                  <a:lnTo>
                    <a:pt x="51" y="22"/>
                  </a:lnTo>
                  <a:lnTo>
                    <a:pt x="51" y="19"/>
                  </a:lnTo>
                  <a:lnTo>
                    <a:pt x="51" y="16"/>
                  </a:lnTo>
                  <a:lnTo>
                    <a:pt x="50" y="13"/>
                  </a:lnTo>
                  <a:lnTo>
                    <a:pt x="49" y="10"/>
                  </a:lnTo>
                  <a:lnTo>
                    <a:pt x="47" y="7"/>
                  </a:lnTo>
                  <a:lnTo>
                    <a:pt x="43" y="4"/>
                  </a:lnTo>
                  <a:lnTo>
                    <a:pt x="39" y="3"/>
                  </a:lnTo>
                  <a:lnTo>
                    <a:pt x="33" y="2"/>
                  </a:lnTo>
                  <a:lnTo>
                    <a:pt x="28" y="3"/>
                  </a:lnTo>
                  <a:lnTo>
                    <a:pt x="26" y="3"/>
                  </a:lnTo>
                  <a:lnTo>
                    <a:pt x="24" y="4"/>
                  </a:lnTo>
                  <a:lnTo>
                    <a:pt x="20" y="6"/>
                  </a:lnTo>
                  <a:lnTo>
                    <a:pt x="16" y="9"/>
                  </a:lnTo>
                  <a:lnTo>
                    <a:pt x="16" y="2"/>
                  </a:lnTo>
                  <a:lnTo>
                    <a:pt x="16" y="1"/>
                  </a:lnTo>
                  <a:lnTo>
                    <a:pt x="15" y="0"/>
                  </a:lnTo>
                  <a:lnTo>
                    <a:pt x="14" y="1"/>
                  </a:lnTo>
                  <a:lnTo>
                    <a:pt x="12" y="3"/>
                  </a:lnTo>
                  <a:lnTo>
                    <a:pt x="7" y="8"/>
                  </a:lnTo>
                  <a:lnTo>
                    <a:pt x="3" y="10"/>
                  </a:lnTo>
                  <a:lnTo>
                    <a:pt x="2" y="11"/>
                  </a:lnTo>
                  <a:lnTo>
                    <a:pt x="2" y="12"/>
                  </a:lnTo>
                  <a:lnTo>
                    <a:pt x="2" y="13"/>
                  </a:lnTo>
                  <a:lnTo>
                    <a:pt x="3" y="13"/>
                  </a:lnTo>
                  <a:lnTo>
                    <a:pt x="5" y="14"/>
                  </a:lnTo>
                  <a:lnTo>
                    <a:pt x="6" y="14"/>
                  </a:lnTo>
                  <a:lnTo>
                    <a:pt x="7"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7" name="Freeform 203"/>
            <p:cNvSpPr>
              <a:spLocks/>
            </p:cNvSpPr>
            <p:nvPr/>
          </p:nvSpPr>
          <p:spPr bwMode="auto">
            <a:xfrm>
              <a:off x="2402896" y="6016881"/>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4"/>
                  </a:lnTo>
                  <a:lnTo>
                    <a:pt x="4" y="54"/>
                  </a:lnTo>
                  <a:lnTo>
                    <a:pt x="6" y="55"/>
                  </a:lnTo>
                  <a:lnTo>
                    <a:pt x="16" y="56"/>
                  </a:lnTo>
                  <a:lnTo>
                    <a:pt x="21" y="56"/>
                  </a:lnTo>
                  <a:lnTo>
                    <a:pt x="25" y="54"/>
                  </a:lnTo>
                  <a:lnTo>
                    <a:pt x="28" y="53"/>
                  </a:lnTo>
                  <a:lnTo>
                    <a:pt x="32" y="51"/>
                  </a:lnTo>
                  <a:lnTo>
                    <a:pt x="33" y="48"/>
                  </a:lnTo>
                  <a:lnTo>
                    <a:pt x="35" y="45"/>
                  </a:lnTo>
                  <a:lnTo>
                    <a:pt x="35" y="40"/>
                  </a:lnTo>
                  <a:lnTo>
                    <a:pt x="35" y="38"/>
                  </a:lnTo>
                  <a:lnTo>
                    <a:pt x="34" y="35"/>
                  </a:lnTo>
                  <a:lnTo>
                    <a:pt x="33" y="33"/>
                  </a:lnTo>
                  <a:lnTo>
                    <a:pt x="30" y="31"/>
                  </a:lnTo>
                  <a:lnTo>
                    <a:pt x="26" y="28"/>
                  </a:lnTo>
                  <a:lnTo>
                    <a:pt x="21" y="25"/>
                  </a:lnTo>
                  <a:lnTo>
                    <a:pt x="12" y="19"/>
                  </a:lnTo>
                  <a:lnTo>
                    <a:pt x="10" y="15"/>
                  </a:lnTo>
                  <a:lnTo>
                    <a:pt x="9" y="14"/>
                  </a:lnTo>
                  <a:lnTo>
                    <a:pt x="8" y="12"/>
                  </a:lnTo>
                  <a:lnTo>
                    <a:pt x="8" y="10"/>
                  </a:lnTo>
                  <a:lnTo>
                    <a:pt x="9" y="9"/>
                  </a:lnTo>
                  <a:lnTo>
                    <a:pt x="10" y="7"/>
                  </a:lnTo>
                  <a:lnTo>
                    <a:pt x="11" y="6"/>
                  </a:lnTo>
                  <a:lnTo>
                    <a:pt x="12" y="5"/>
                  </a:lnTo>
                  <a:lnTo>
                    <a:pt x="13" y="4"/>
                  </a:lnTo>
                  <a:lnTo>
                    <a:pt x="17" y="4"/>
                  </a:lnTo>
                  <a:lnTo>
                    <a:pt x="20" y="4"/>
                  </a:lnTo>
                  <a:lnTo>
                    <a:pt x="23" y="5"/>
                  </a:lnTo>
                  <a:lnTo>
                    <a:pt x="25" y="7"/>
                  </a:lnTo>
                  <a:lnTo>
                    <a:pt x="26" y="9"/>
                  </a:lnTo>
                  <a:lnTo>
                    <a:pt x="28" y="13"/>
                  </a:lnTo>
                  <a:lnTo>
                    <a:pt x="29" y="14"/>
                  </a:lnTo>
                  <a:lnTo>
                    <a:pt x="30" y="15"/>
                  </a:lnTo>
                  <a:lnTo>
                    <a:pt x="30" y="14"/>
                  </a:lnTo>
                  <a:lnTo>
                    <a:pt x="32" y="13"/>
                  </a:lnTo>
                  <a:lnTo>
                    <a:pt x="32" y="8"/>
                  </a:lnTo>
                  <a:lnTo>
                    <a:pt x="32" y="4"/>
                  </a:lnTo>
                  <a:lnTo>
                    <a:pt x="29" y="2"/>
                  </a:lnTo>
                  <a:lnTo>
                    <a:pt x="28" y="1"/>
                  </a:lnTo>
                  <a:lnTo>
                    <a:pt x="25" y="1"/>
                  </a:lnTo>
                  <a:lnTo>
                    <a:pt x="17" y="0"/>
                  </a:lnTo>
                  <a:lnTo>
                    <a:pt x="13" y="0"/>
                  </a:lnTo>
                  <a:lnTo>
                    <a:pt x="9" y="1"/>
                  </a:lnTo>
                  <a:lnTo>
                    <a:pt x="7" y="3"/>
                  </a:lnTo>
                  <a:lnTo>
                    <a:pt x="4" y="5"/>
                  </a:lnTo>
                  <a:lnTo>
                    <a:pt x="3" y="7"/>
                  </a:lnTo>
                  <a:lnTo>
                    <a:pt x="2" y="10"/>
                  </a:lnTo>
                  <a:lnTo>
                    <a:pt x="1" y="13"/>
                  </a:lnTo>
                  <a:lnTo>
                    <a:pt x="1" y="16"/>
                  </a:lnTo>
                  <a:lnTo>
                    <a:pt x="1" y="18"/>
                  </a:lnTo>
                  <a:lnTo>
                    <a:pt x="2" y="21"/>
                  </a:lnTo>
                  <a:lnTo>
                    <a:pt x="3" y="23"/>
                  </a:lnTo>
                  <a:lnTo>
                    <a:pt x="5" y="25"/>
                  </a:lnTo>
                  <a:lnTo>
                    <a:pt x="9" y="28"/>
                  </a:lnTo>
                  <a:lnTo>
                    <a:pt x="13" y="31"/>
                  </a:lnTo>
                  <a:lnTo>
                    <a:pt x="18" y="33"/>
                  </a:lnTo>
                  <a:lnTo>
                    <a:pt x="22" y="36"/>
                  </a:lnTo>
                  <a:lnTo>
                    <a:pt x="23" y="38"/>
                  </a:lnTo>
                  <a:lnTo>
                    <a:pt x="25" y="39"/>
                  </a:lnTo>
                  <a:lnTo>
                    <a:pt x="25" y="41"/>
                  </a:lnTo>
                  <a:lnTo>
                    <a:pt x="26" y="43"/>
                  </a:lnTo>
                  <a:lnTo>
                    <a:pt x="25" y="46"/>
                  </a:lnTo>
                  <a:lnTo>
                    <a:pt x="25" y="47"/>
                  </a:lnTo>
                  <a:lnTo>
                    <a:pt x="24" y="49"/>
                  </a:lnTo>
                  <a:lnTo>
                    <a:pt x="22" y="50"/>
                  </a:lnTo>
                  <a:lnTo>
                    <a:pt x="19" y="52"/>
                  </a:lnTo>
                  <a:lnTo>
                    <a:pt x="15" y="52"/>
                  </a:lnTo>
                  <a:lnTo>
                    <a:pt x="12" y="52"/>
                  </a:lnTo>
                  <a:lnTo>
                    <a:pt x="10" y="51"/>
                  </a:lnTo>
                  <a:lnTo>
                    <a:pt x="8" y="50"/>
                  </a:lnTo>
                  <a:lnTo>
                    <a:pt x="7" y="48"/>
                  </a:lnTo>
                  <a:lnTo>
                    <a:pt x="3" y="43"/>
                  </a:lnTo>
                  <a:lnTo>
                    <a:pt x="3"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8" name="Freeform 204"/>
            <p:cNvSpPr>
              <a:spLocks/>
            </p:cNvSpPr>
            <p:nvPr/>
          </p:nvSpPr>
          <p:spPr bwMode="auto">
            <a:xfrm>
              <a:off x="2471012" y="6020469"/>
              <a:ext cx="97809" cy="84315"/>
            </a:xfrm>
            <a:custGeom>
              <a:avLst/>
              <a:gdLst>
                <a:gd name="T0" fmla="*/ 2147483647 w 61"/>
                <a:gd name="T1" fmla="*/ 2147483647 h 54"/>
                <a:gd name="T2" fmla="*/ 2147483647 w 61"/>
                <a:gd name="T3" fmla="*/ 2147483647 h 54"/>
                <a:gd name="T4" fmla="*/ 2147483647 w 61"/>
                <a:gd name="T5" fmla="*/ 2147483647 h 54"/>
                <a:gd name="T6" fmla="*/ 2147483647 w 61"/>
                <a:gd name="T7" fmla="*/ 2147483647 h 54"/>
                <a:gd name="T8" fmla="*/ 2147483647 w 61"/>
                <a:gd name="T9" fmla="*/ 2147483647 h 54"/>
                <a:gd name="T10" fmla="*/ 2147483647 w 61"/>
                <a:gd name="T11" fmla="*/ 2147483647 h 54"/>
                <a:gd name="T12" fmla="*/ 2147483647 w 61"/>
                <a:gd name="T13" fmla="*/ 2147483647 h 54"/>
                <a:gd name="T14" fmla="*/ 2147483647 w 61"/>
                <a:gd name="T15" fmla="*/ 2147483647 h 54"/>
                <a:gd name="T16" fmla="*/ 2147483647 w 61"/>
                <a:gd name="T17" fmla="*/ 2147483647 h 54"/>
                <a:gd name="T18" fmla="*/ 2147483647 w 61"/>
                <a:gd name="T19" fmla="*/ 2147483647 h 54"/>
                <a:gd name="T20" fmla="*/ 2147483647 w 61"/>
                <a:gd name="T21" fmla="*/ 2147483647 h 54"/>
                <a:gd name="T22" fmla="*/ 2147483647 w 61"/>
                <a:gd name="T23" fmla="*/ 2147483647 h 54"/>
                <a:gd name="T24" fmla="*/ 2147483647 w 61"/>
                <a:gd name="T25" fmla="*/ 2147483647 h 54"/>
                <a:gd name="T26" fmla="*/ 2147483647 w 61"/>
                <a:gd name="T27" fmla="*/ 0 h 54"/>
                <a:gd name="T28" fmla="*/ 2147483647 w 61"/>
                <a:gd name="T29" fmla="*/ 2147483647 h 54"/>
                <a:gd name="T30" fmla="*/ 2147483647 w 61"/>
                <a:gd name="T31" fmla="*/ 2147483647 h 54"/>
                <a:gd name="T32" fmla="*/ 2147483647 w 61"/>
                <a:gd name="T33" fmla="*/ 2147483647 h 54"/>
                <a:gd name="T34" fmla="*/ 2147483647 w 61"/>
                <a:gd name="T35" fmla="*/ 2147483647 h 54"/>
                <a:gd name="T36" fmla="*/ 2147483647 w 61"/>
                <a:gd name="T37" fmla="*/ 2147483647 h 54"/>
                <a:gd name="T38" fmla="*/ 2147483647 w 61"/>
                <a:gd name="T39" fmla="*/ 2147483647 h 54"/>
                <a:gd name="T40" fmla="*/ 2147483647 w 61"/>
                <a:gd name="T41" fmla="*/ 2147483647 h 54"/>
                <a:gd name="T42" fmla="*/ 2147483647 w 61"/>
                <a:gd name="T43" fmla="*/ 2147483647 h 54"/>
                <a:gd name="T44" fmla="*/ 2147483647 w 61"/>
                <a:gd name="T45" fmla="*/ 2147483647 h 54"/>
                <a:gd name="T46" fmla="*/ 2147483647 w 61"/>
                <a:gd name="T47" fmla="*/ 2147483647 h 54"/>
                <a:gd name="T48" fmla="*/ 2147483647 w 61"/>
                <a:gd name="T49" fmla="*/ 2147483647 h 54"/>
                <a:gd name="T50" fmla="*/ 2147483647 w 61"/>
                <a:gd name="T51" fmla="*/ 2147483647 h 54"/>
                <a:gd name="T52" fmla="*/ 2147483647 w 61"/>
                <a:gd name="T53" fmla="*/ 2147483647 h 54"/>
                <a:gd name="T54" fmla="*/ 2147483647 w 61"/>
                <a:gd name="T55" fmla="*/ 0 h 54"/>
                <a:gd name="T56" fmla="*/ 2147483647 w 61"/>
                <a:gd name="T57" fmla="*/ 0 h 54"/>
                <a:gd name="T58" fmla="*/ 0 w 61"/>
                <a:gd name="T59" fmla="*/ 2147483647 h 54"/>
                <a:gd name="T60" fmla="*/ 2147483647 w 61"/>
                <a:gd name="T61" fmla="*/ 2147483647 h 54"/>
                <a:gd name="T62" fmla="*/ 2147483647 w 61"/>
                <a:gd name="T63" fmla="*/ 2147483647 h 54"/>
                <a:gd name="T64" fmla="*/ 2147483647 w 61"/>
                <a:gd name="T65" fmla="*/ 2147483647 h 54"/>
                <a:gd name="T66" fmla="*/ 2147483647 w 61"/>
                <a:gd name="T67" fmla="*/ 2147483647 h 54"/>
                <a:gd name="T68" fmla="*/ 2147483647 w 61"/>
                <a:gd name="T69" fmla="*/ 2147483647 h 54"/>
                <a:gd name="T70" fmla="*/ 2147483647 w 61"/>
                <a:gd name="T71" fmla="*/ 2147483647 h 54"/>
                <a:gd name="T72" fmla="*/ 2147483647 w 61"/>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54"/>
                <a:gd name="T113" fmla="*/ 61 w 61"/>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54">
                  <a:moveTo>
                    <a:pt x="23" y="54"/>
                  </a:moveTo>
                  <a:lnTo>
                    <a:pt x="27" y="54"/>
                  </a:lnTo>
                  <a:lnTo>
                    <a:pt x="30" y="53"/>
                  </a:lnTo>
                  <a:lnTo>
                    <a:pt x="35" y="50"/>
                  </a:lnTo>
                  <a:lnTo>
                    <a:pt x="39" y="47"/>
                  </a:lnTo>
                  <a:lnTo>
                    <a:pt x="40" y="46"/>
                  </a:lnTo>
                  <a:lnTo>
                    <a:pt x="41" y="46"/>
                  </a:lnTo>
                  <a:lnTo>
                    <a:pt x="42" y="47"/>
                  </a:lnTo>
                  <a:lnTo>
                    <a:pt x="42" y="48"/>
                  </a:lnTo>
                  <a:lnTo>
                    <a:pt x="42" y="51"/>
                  </a:lnTo>
                  <a:lnTo>
                    <a:pt x="42" y="52"/>
                  </a:lnTo>
                  <a:lnTo>
                    <a:pt x="43" y="53"/>
                  </a:lnTo>
                  <a:lnTo>
                    <a:pt x="59" y="50"/>
                  </a:lnTo>
                  <a:lnTo>
                    <a:pt x="61" y="50"/>
                  </a:lnTo>
                  <a:lnTo>
                    <a:pt x="61" y="49"/>
                  </a:lnTo>
                  <a:lnTo>
                    <a:pt x="61" y="48"/>
                  </a:lnTo>
                  <a:lnTo>
                    <a:pt x="60" y="48"/>
                  </a:lnTo>
                  <a:lnTo>
                    <a:pt x="55" y="47"/>
                  </a:lnTo>
                  <a:lnTo>
                    <a:pt x="53" y="47"/>
                  </a:lnTo>
                  <a:lnTo>
                    <a:pt x="51" y="46"/>
                  </a:lnTo>
                  <a:lnTo>
                    <a:pt x="51" y="44"/>
                  </a:lnTo>
                  <a:lnTo>
                    <a:pt x="52" y="3"/>
                  </a:lnTo>
                  <a:lnTo>
                    <a:pt x="51" y="2"/>
                  </a:lnTo>
                  <a:lnTo>
                    <a:pt x="51" y="1"/>
                  </a:lnTo>
                  <a:lnTo>
                    <a:pt x="49" y="0"/>
                  </a:lnTo>
                  <a:lnTo>
                    <a:pt x="41" y="1"/>
                  </a:lnTo>
                  <a:lnTo>
                    <a:pt x="35" y="0"/>
                  </a:lnTo>
                  <a:lnTo>
                    <a:pt x="33" y="0"/>
                  </a:lnTo>
                  <a:lnTo>
                    <a:pt x="32" y="1"/>
                  </a:lnTo>
                  <a:lnTo>
                    <a:pt x="32" y="2"/>
                  </a:lnTo>
                  <a:lnTo>
                    <a:pt x="33" y="3"/>
                  </a:lnTo>
                  <a:lnTo>
                    <a:pt x="35" y="3"/>
                  </a:lnTo>
                  <a:lnTo>
                    <a:pt x="41" y="5"/>
                  </a:lnTo>
                  <a:lnTo>
                    <a:pt x="42" y="6"/>
                  </a:lnTo>
                  <a:lnTo>
                    <a:pt x="42" y="7"/>
                  </a:lnTo>
                  <a:lnTo>
                    <a:pt x="42" y="36"/>
                  </a:lnTo>
                  <a:lnTo>
                    <a:pt x="42" y="38"/>
                  </a:lnTo>
                  <a:lnTo>
                    <a:pt x="42" y="40"/>
                  </a:lnTo>
                  <a:lnTo>
                    <a:pt x="41" y="42"/>
                  </a:lnTo>
                  <a:lnTo>
                    <a:pt x="40" y="44"/>
                  </a:lnTo>
                  <a:lnTo>
                    <a:pt x="38" y="45"/>
                  </a:lnTo>
                  <a:lnTo>
                    <a:pt x="35" y="47"/>
                  </a:lnTo>
                  <a:lnTo>
                    <a:pt x="31" y="47"/>
                  </a:lnTo>
                  <a:lnTo>
                    <a:pt x="26" y="48"/>
                  </a:lnTo>
                  <a:lnTo>
                    <a:pt x="22" y="47"/>
                  </a:lnTo>
                  <a:lnTo>
                    <a:pt x="20" y="46"/>
                  </a:lnTo>
                  <a:lnTo>
                    <a:pt x="19" y="45"/>
                  </a:lnTo>
                  <a:lnTo>
                    <a:pt x="17" y="44"/>
                  </a:lnTo>
                  <a:lnTo>
                    <a:pt x="17" y="43"/>
                  </a:lnTo>
                  <a:lnTo>
                    <a:pt x="16" y="41"/>
                  </a:lnTo>
                  <a:lnTo>
                    <a:pt x="16" y="39"/>
                  </a:lnTo>
                  <a:lnTo>
                    <a:pt x="16" y="3"/>
                  </a:lnTo>
                  <a:lnTo>
                    <a:pt x="16" y="2"/>
                  </a:lnTo>
                  <a:lnTo>
                    <a:pt x="16" y="1"/>
                  </a:lnTo>
                  <a:lnTo>
                    <a:pt x="15" y="0"/>
                  </a:lnTo>
                  <a:lnTo>
                    <a:pt x="14" y="0"/>
                  </a:lnTo>
                  <a:lnTo>
                    <a:pt x="8" y="1"/>
                  </a:lnTo>
                  <a:lnTo>
                    <a:pt x="3" y="0"/>
                  </a:lnTo>
                  <a:lnTo>
                    <a:pt x="1" y="0"/>
                  </a:lnTo>
                  <a:lnTo>
                    <a:pt x="0" y="1"/>
                  </a:lnTo>
                  <a:lnTo>
                    <a:pt x="0" y="2"/>
                  </a:lnTo>
                  <a:lnTo>
                    <a:pt x="3" y="3"/>
                  </a:lnTo>
                  <a:lnTo>
                    <a:pt x="6" y="4"/>
                  </a:lnTo>
                  <a:lnTo>
                    <a:pt x="7" y="5"/>
                  </a:lnTo>
                  <a:lnTo>
                    <a:pt x="7" y="6"/>
                  </a:lnTo>
                  <a:lnTo>
                    <a:pt x="7" y="35"/>
                  </a:lnTo>
                  <a:lnTo>
                    <a:pt x="7" y="39"/>
                  </a:lnTo>
                  <a:lnTo>
                    <a:pt x="8" y="43"/>
                  </a:lnTo>
                  <a:lnTo>
                    <a:pt x="9" y="46"/>
                  </a:lnTo>
                  <a:lnTo>
                    <a:pt x="10" y="49"/>
                  </a:lnTo>
                  <a:lnTo>
                    <a:pt x="11" y="50"/>
                  </a:lnTo>
                  <a:lnTo>
                    <a:pt x="12"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9" name="Freeform 205"/>
            <p:cNvSpPr>
              <a:spLocks/>
            </p:cNvSpPr>
            <p:nvPr/>
          </p:nvSpPr>
          <p:spPr bwMode="auto">
            <a:xfrm>
              <a:off x="2575807" y="5964856"/>
              <a:ext cx="47158"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2147483647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0 w 29"/>
                <a:gd name="T41" fmla="*/ 2147483647 h 87"/>
                <a:gd name="T42" fmla="*/ 0 w 29"/>
                <a:gd name="T43" fmla="*/ 2147483647 h 87"/>
                <a:gd name="T44" fmla="*/ 2147483647 w 29"/>
                <a:gd name="T45" fmla="*/ 2147483647 h 87"/>
                <a:gd name="T46" fmla="*/ 2147483647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7"/>
                <a:gd name="T107" fmla="*/ 29 w 29"/>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7">
                  <a:moveTo>
                    <a:pt x="19" y="12"/>
                  </a:moveTo>
                  <a:lnTo>
                    <a:pt x="19" y="3"/>
                  </a:lnTo>
                  <a:lnTo>
                    <a:pt x="19" y="1"/>
                  </a:lnTo>
                  <a:lnTo>
                    <a:pt x="18" y="0"/>
                  </a:lnTo>
                  <a:lnTo>
                    <a:pt x="15" y="0"/>
                  </a:lnTo>
                  <a:lnTo>
                    <a:pt x="5" y="4"/>
                  </a:lnTo>
                  <a:lnTo>
                    <a:pt x="4" y="5"/>
                  </a:lnTo>
                  <a:lnTo>
                    <a:pt x="4" y="6"/>
                  </a:lnTo>
                  <a:lnTo>
                    <a:pt x="7" y="7"/>
                  </a:lnTo>
                  <a:lnTo>
                    <a:pt x="9" y="9"/>
                  </a:lnTo>
                  <a:lnTo>
                    <a:pt x="10" y="10"/>
                  </a:lnTo>
                  <a:lnTo>
                    <a:pt x="10" y="11"/>
                  </a:lnTo>
                  <a:lnTo>
                    <a:pt x="10" y="74"/>
                  </a:lnTo>
                  <a:lnTo>
                    <a:pt x="9" y="79"/>
                  </a:lnTo>
                  <a:lnTo>
                    <a:pt x="8" y="82"/>
                  </a:lnTo>
                  <a:lnTo>
                    <a:pt x="7" y="83"/>
                  </a:lnTo>
                  <a:lnTo>
                    <a:pt x="6" y="84"/>
                  </a:lnTo>
                  <a:lnTo>
                    <a:pt x="4" y="84"/>
                  </a:lnTo>
                  <a:lnTo>
                    <a:pt x="3" y="84"/>
                  </a:lnTo>
                  <a:lnTo>
                    <a:pt x="1" y="84"/>
                  </a:lnTo>
                  <a:lnTo>
                    <a:pt x="0" y="85"/>
                  </a:lnTo>
                  <a:lnTo>
                    <a:pt x="0" y="86"/>
                  </a:lnTo>
                  <a:lnTo>
                    <a:pt x="1" y="87"/>
                  </a:lnTo>
                  <a:lnTo>
                    <a:pt x="2" y="87"/>
                  </a:lnTo>
                  <a:lnTo>
                    <a:pt x="15" y="87"/>
                  </a:lnTo>
                  <a:lnTo>
                    <a:pt x="27" y="87"/>
                  </a:lnTo>
                  <a:lnTo>
                    <a:pt x="28" y="87"/>
                  </a:lnTo>
                  <a:lnTo>
                    <a:pt x="29" y="86"/>
                  </a:lnTo>
                  <a:lnTo>
                    <a:pt x="28" y="85"/>
                  </a:lnTo>
                  <a:lnTo>
                    <a:pt x="27" y="84"/>
                  </a:lnTo>
                  <a:lnTo>
                    <a:pt x="23"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0" name="Freeform 206"/>
            <p:cNvSpPr>
              <a:spLocks/>
            </p:cNvSpPr>
            <p:nvPr/>
          </p:nvSpPr>
          <p:spPr bwMode="auto">
            <a:xfrm>
              <a:off x="2633445" y="6006118"/>
              <a:ext cx="57637" cy="98667"/>
            </a:xfrm>
            <a:custGeom>
              <a:avLst/>
              <a:gdLst>
                <a:gd name="T0" fmla="*/ 2147483647 w 36"/>
                <a:gd name="T1" fmla="*/ 2147483647 h 62"/>
                <a:gd name="T2" fmla="*/ 2147483647 w 36"/>
                <a:gd name="T3" fmla="*/ 2147483647 h 62"/>
                <a:gd name="T4" fmla="*/ 2147483647 w 36"/>
                <a:gd name="T5" fmla="*/ 2147483647 h 62"/>
                <a:gd name="T6" fmla="*/ 2147483647 w 36"/>
                <a:gd name="T7" fmla="*/ 2147483647 h 62"/>
                <a:gd name="T8" fmla="*/ 2147483647 w 36"/>
                <a:gd name="T9" fmla="*/ 2147483647 h 62"/>
                <a:gd name="T10" fmla="*/ 2147483647 w 36"/>
                <a:gd name="T11" fmla="*/ 2147483647 h 62"/>
                <a:gd name="T12" fmla="*/ 2147483647 w 36"/>
                <a:gd name="T13" fmla="*/ 2147483647 h 62"/>
                <a:gd name="T14" fmla="*/ 2147483647 w 36"/>
                <a:gd name="T15" fmla="*/ 2147483647 h 62"/>
                <a:gd name="T16" fmla="*/ 2147483647 w 36"/>
                <a:gd name="T17" fmla="*/ 2147483647 h 62"/>
                <a:gd name="T18" fmla="*/ 2147483647 w 36"/>
                <a:gd name="T19" fmla="*/ 2147483647 h 62"/>
                <a:gd name="T20" fmla="*/ 2147483647 w 36"/>
                <a:gd name="T21" fmla="*/ 2147483647 h 62"/>
                <a:gd name="T22" fmla="*/ 2147483647 w 36"/>
                <a:gd name="T23" fmla="*/ 0 h 62"/>
                <a:gd name="T24" fmla="*/ 2147483647 w 36"/>
                <a:gd name="T25" fmla="*/ 0 h 62"/>
                <a:gd name="T26" fmla="*/ 2147483647 w 36"/>
                <a:gd name="T27" fmla="*/ 2147483647 h 62"/>
                <a:gd name="T28" fmla="*/ 2147483647 w 36"/>
                <a:gd name="T29" fmla="*/ 2147483647 h 62"/>
                <a:gd name="T30" fmla="*/ 2147483647 w 36"/>
                <a:gd name="T31" fmla="*/ 2147483647 h 62"/>
                <a:gd name="T32" fmla="*/ 2147483647 w 36"/>
                <a:gd name="T33" fmla="*/ 2147483647 h 62"/>
                <a:gd name="T34" fmla="*/ 2147483647 w 36"/>
                <a:gd name="T35" fmla="*/ 2147483647 h 62"/>
                <a:gd name="T36" fmla="*/ 0 w 36"/>
                <a:gd name="T37" fmla="*/ 2147483647 h 62"/>
                <a:gd name="T38" fmla="*/ 0 w 36"/>
                <a:gd name="T39" fmla="*/ 2147483647 h 62"/>
                <a:gd name="T40" fmla="*/ 0 w 36"/>
                <a:gd name="T41" fmla="*/ 2147483647 h 62"/>
                <a:gd name="T42" fmla="*/ 2147483647 w 36"/>
                <a:gd name="T43" fmla="*/ 2147483647 h 62"/>
                <a:gd name="T44" fmla="*/ 2147483647 w 36"/>
                <a:gd name="T45" fmla="*/ 2147483647 h 62"/>
                <a:gd name="T46" fmla="*/ 2147483647 w 36"/>
                <a:gd name="T47" fmla="*/ 2147483647 h 62"/>
                <a:gd name="T48" fmla="*/ 2147483647 w 36"/>
                <a:gd name="T49" fmla="*/ 2147483647 h 62"/>
                <a:gd name="T50" fmla="*/ 2147483647 w 36"/>
                <a:gd name="T51" fmla="*/ 2147483647 h 62"/>
                <a:gd name="T52" fmla="*/ 2147483647 w 36"/>
                <a:gd name="T53" fmla="*/ 2147483647 h 62"/>
                <a:gd name="T54" fmla="*/ 2147483647 w 36"/>
                <a:gd name="T55" fmla="*/ 2147483647 h 62"/>
                <a:gd name="T56" fmla="*/ 2147483647 w 36"/>
                <a:gd name="T57" fmla="*/ 2147483647 h 62"/>
                <a:gd name="T58" fmla="*/ 2147483647 w 36"/>
                <a:gd name="T59" fmla="*/ 2147483647 h 62"/>
                <a:gd name="T60" fmla="*/ 2147483647 w 36"/>
                <a:gd name="T61" fmla="*/ 2147483647 h 62"/>
                <a:gd name="T62" fmla="*/ 2147483647 w 36"/>
                <a:gd name="T63" fmla="*/ 2147483647 h 62"/>
                <a:gd name="T64" fmla="*/ 2147483647 w 36"/>
                <a:gd name="T65" fmla="*/ 2147483647 h 62"/>
                <a:gd name="T66" fmla="*/ 2147483647 w 36"/>
                <a:gd name="T67" fmla="*/ 2147483647 h 62"/>
                <a:gd name="T68" fmla="*/ 2147483647 w 36"/>
                <a:gd name="T69" fmla="*/ 2147483647 h 62"/>
                <a:gd name="T70" fmla="*/ 2147483647 w 36"/>
                <a:gd name="T71" fmla="*/ 2147483647 h 62"/>
                <a:gd name="T72" fmla="*/ 2147483647 w 36"/>
                <a:gd name="T73" fmla="*/ 2147483647 h 62"/>
                <a:gd name="T74" fmla="*/ 2147483647 w 36"/>
                <a:gd name="T75" fmla="*/ 2147483647 h 62"/>
                <a:gd name="T76" fmla="*/ 2147483647 w 36"/>
                <a:gd name="T77" fmla="*/ 2147483647 h 62"/>
                <a:gd name="T78" fmla="*/ 2147483647 w 36"/>
                <a:gd name="T79" fmla="*/ 2147483647 h 62"/>
                <a:gd name="T80" fmla="*/ 2147483647 w 36"/>
                <a:gd name="T81" fmla="*/ 2147483647 h 62"/>
                <a:gd name="T82" fmla="*/ 2147483647 w 36"/>
                <a:gd name="T83" fmla="*/ 2147483647 h 62"/>
                <a:gd name="T84" fmla="*/ 2147483647 w 36"/>
                <a:gd name="T85" fmla="*/ 2147483647 h 62"/>
                <a:gd name="T86" fmla="*/ 2147483647 w 36"/>
                <a:gd name="T87" fmla="*/ 2147483647 h 62"/>
                <a:gd name="T88" fmla="*/ 2147483647 w 36"/>
                <a:gd name="T89" fmla="*/ 2147483647 h 62"/>
                <a:gd name="T90" fmla="*/ 2147483647 w 36"/>
                <a:gd name="T91" fmla="*/ 2147483647 h 62"/>
                <a:gd name="T92" fmla="*/ 2147483647 w 36"/>
                <a:gd name="T93" fmla="*/ 2147483647 h 62"/>
                <a:gd name="T94" fmla="*/ 2147483647 w 36"/>
                <a:gd name="T95" fmla="*/ 2147483647 h 62"/>
                <a:gd name="T96" fmla="*/ 2147483647 w 36"/>
                <a:gd name="T97" fmla="*/ 2147483647 h 62"/>
                <a:gd name="T98" fmla="*/ 2147483647 w 36"/>
                <a:gd name="T99" fmla="*/ 2147483647 h 62"/>
                <a:gd name="T100" fmla="*/ 2147483647 w 36"/>
                <a:gd name="T101" fmla="*/ 2147483647 h 62"/>
                <a:gd name="T102" fmla="*/ 2147483647 w 36"/>
                <a:gd name="T103" fmla="*/ 2147483647 h 62"/>
                <a:gd name="T104" fmla="*/ 2147483647 w 36"/>
                <a:gd name="T105" fmla="*/ 2147483647 h 62"/>
                <a:gd name="T106" fmla="*/ 2147483647 w 36"/>
                <a:gd name="T107" fmla="*/ 2147483647 h 62"/>
                <a:gd name="T108" fmla="*/ 2147483647 w 36"/>
                <a:gd name="T109" fmla="*/ 2147483647 h 62"/>
                <a:gd name="T110" fmla="*/ 2147483647 w 36"/>
                <a:gd name="T111" fmla="*/ 2147483647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2"/>
                <a:gd name="T170" fmla="*/ 36 w 36"/>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2">
                  <a:moveTo>
                    <a:pt x="33" y="16"/>
                  </a:moveTo>
                  <a:lnTo>
                    <a:pt x="35" y="15"/>
                  </a:lnTo>
                  <a:lnTo>
                    <a:pt x="36" y="13"/>
                  </a:lnTo>
                  <a:lnTo>
                    <a:pt x="35" y="11"/>
                  </a:lnTo>
                  <a:lnTo>
                    <a:pt x="35" y="10"/>
                  </a:lnTo>
                  <a:lnTo>
                    <a:pt x="33" y="10"/>
                  </a:lnTo>
                  <a:lnTo>
                    <a:pt x="19" y="10"/>
                  </a:lnTo>
                  <a:lnTo>
                    <a:pt x="17" y="9"/>
                  </a:lnTo>
                  <a:lnTo>
                    <a:pt x="17" y="8"/>
                  </a:lnTo>
                  <a:lnTo>
                    <a:pt x="17" y="3"/>
                  </a:lnTo>
                  <a:lnTo>
                    <a:pt x="17" y="1"/>
                  </a:lnTo>
                  <a:lnTo>
                    <a:pt x="16" y="0"/>
                  </a:lnTo>
                  <a:lnTo>
                    <a:pt x="15" y="0"/>
                  </a:lnTo>
                  <a:lnTo>
                    <a:pt x="14" y="2"/>
                  </a:lnTo>
                  <a:lnTo>
                    <a:pt x="10" y="8"/>
                  </a:lnTo>
                  <a:lnTo>
                    <a:pt x="7" y="11"/>
                  </a:lnTo>
                  <a:lnTo>
                    <a:pt x="4" y="12"/>
                  </a:lnTo>
                  <a:lnTo>
                    <a:pt x="1" y="14"/>
                  </a:lnTo>
                  <a:lnTo>
                    <a:pt x="0" y="14"/>
                  </a:lnTo>
                  <a:lnTo>
                    <a:pt x="0" y="15"/>
                  </a:lnTo>
                  <a:lnTo>
                    <a:pt x="0" y="16"/>
                  </a:lnTo>
                  <a:lnTo>
                    <a:pt x="1" y="16"/>
                  </a:lnTo>
                  <a:lnTo>
                    <a:pt x="4" y="16"/>
                  </a:lnTo>
                  <a:lnTo>
                    <a:pt x="6" y="17"/>
                  </a:lnTo>
                  <a:lnTo>
                    <a:pt x="7" y="19"/>
                  </a:lnTo>
                  <a:lnTo>
                    <a:pt x="7" y="48"/>
                  </a:lnTo>
                  <a:lnTo>
                    <a:pt x="7" y="51"/>
                  </a:lnTo>
                  <a:lnTo>
                    <a:pt x="7" y="53"/>
                  </a:lnTo>
                  <a:lnTo>
                    <a:pt x="8" y="54"/>
                  </a:lnTo>
                  <a:lnTo>
                    <a:pt x="9" y="56"/>
                  </a:lnTo>
                  <a:lnTo>
                    <a:pt x="10" y="58"/>
                  </a:lnTo>
                  <a:lnTo>
                    <a:pt x="12" y="60"/>
                  </a:lnTo>
                  <a:lnTo>
                    <a:pt x="15" y="61"/>
                  </a:lnTo>
                  <a:lnTo>
                    <a:pt x="18" y="62"/>
                  </a:lnTo>
                  <a:lnTo>
                    <a:pt x="21" y="62"/>
                  </a:lnTo>
                  <a:lnTo>
                    <a:pt x="24" y="61"/>
                  </a:lnTo>
                  <a:lnTo>
                    <a:pt x="27" y="61"/>
                  </a:lnTo>
                  <a:lnTo>
                    <a:pt x="31" y="59"/>
                  </a:lnTo>
                  <a:lnTo>
                    <a:pt x="34" y="57"/>
                  </a:lnTo>
                  <a:lnTo>
                    <a:pt x="34" y="56"/>
                  </a:lnTo>
                  <a:lnTo>
                    <a:pt x="34" y="55"/>
                  </a:lnTo>
                  <a:lnTo>
                    <a:pt x="33" y="54"/>
                  </a:lnTo>
                  <a:lnTo>
                    <a:pt x="30" y="55"/>
                  </a:lnTo>
                  <a:lnTo>
                    <a:pt x="28" y="56"/>
                  </a:lnTo>
                  <a:lnTo>
                    <a:pt x="25" y="56"/>
                  </a:lnTo>
                  <a:lnTo>
                    <a:pt x="21" y="55"/>
                  </a:lnTo>
                  <a:lnTo>
                    <a:pt x="18" y="53"/>
                  </a:lnTo>
                  <a:lnTo>
                    <a:pt x="17" y="52"/>
                  </a:lnTo>
                  <a:lnTo>
                    <a:pt x="16" y="51"/>
                  </a:lnTo>
                  <a:lnTo>
                    <a:pt x="16" y="47"/>
                  </a:lnTo>
                  <a:lnTo>
                    <a:pt x="16" y="21"/>
                  </a:lnTo>
                  <a:lnTo>
                    <a:pt x="16" y="18"/>
                  </a:lnTo>
                  <a:lnTo>
                    <a:pt x="17" y="17"/>
                  </a:lnTo>
                  <a:lnTo>
                    <a:pt x="18"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1" name="Freeform 207"/>
            <p:cNvSpPr>
              <a:spLocks noEditPoints="1"/>
            </p:cNvSpPr>
            <p:nvPr/>
          </p:nvSpPr>
          <p:spPr bwMode="auto">
            <a:xfrm>
              <a:off x="2703308" y="5968444"/>
              <a:ext cx="41918" cy="134547"/>
            </a:xfrm>
            <a:custGeom>
              <a:avLst/>
              <a:gdLst>
                <a:gd name="T0" fmla="*/ 2147483647 w 26"/>
                <a:gd name="T1" fmla="*/ 2147483647 h 84"/>
                <a:gd name="T2" fmla="*/ 2147483647 w 26"/>
                <a:gd name="T3" fmla="*/ 2147483647 h 84"/>
                <a:gd name="T4" fmla="*/ 2147483647 w 26"/>
                <a:gd name="T5" fmla="*/ 2147483647 h 84"/>
                <a:gd name="T6" fmla="*/ 2147483647 w 26"/>
                <a:gd name="T7" fmla="*/ 2147483647 h 84"/>
                <a:gd name="T8" fmla="*/ 2147483647 w 26"/>
                <a:gd name="T9" fmla="*/ 2147483647 h 84"/>
                <a:gd name="T10" fmla="*/ 2147483647 w 26"/>
                <a:gd name="T11" fmla="*/ 2147483647 h 84"/>
                <a:gd name="T12" fmla="*/ 2147483647 w 26"/>
                <a:gd name="T13" fmla="*/ 2147483647 h 84"/>
                <a:gd name="T14" fmla="*/ 2147483647 w 26"/>
                <a:gd name="T15" fmla="*/ 2147483647 h 84"/>
                <a:gd name="T16" fmla="*/ 2147483647 w 26"/>
                <a:gd name="T17" fmla="*/ 2147483647 h 84"/>
                <a:gd name="T18" fmla="*/ 2147483647 w 26"/>
                <a:gd name="T19" fmla="*/ 2147483647 h 84"/>
                <a:gd name="T20" fmla="*/ 2147483647 w 26"/>
                <a:gd name="T21" fmla="*/ 2147483647 h 84"/>
                <a:gd name="T22" fmla="*/ 2147483647 w 26"/>
                <a:gd name="T23" fmla="*/ 2147483647 h 84"/>
                <a:gd name="T24" fmla="*/ 2147483647 w 26"/>
                <a:gd name="T25" fmla="*/ 2147483647 h 84"/>
                <a:gd name="T26" fmla="*/ 2147483647 w 26"/>
                <a:gd name="T27" fmla="*/ 2147483647 h 84"/>
                <a:gd name="T28" fmla="*/ 2147483647 w 26"/>
                <a:gd name="T29" fmla="*/ 2147483647 h 84"/>
                <a:gd name="T30" fmla="*/ 2147483647 w 26"/>
                <a:gd name="T31" fmla="*/ 2147483647 h 84"/>
                <a:gd name="T32" fmla="*/ 2147483647 w 26"/>
                <a:gd name="T33" fmla="*/ 2147483647 h 84"/>
                <a:gd name="T34" fmla="*/ 2147483647 w 26"/>
                <a:gd name="T35" fmla="*/ 2147483647 h 84"/>
                <a:gd name="T36" fmla="*/ 2147483647 w 26"/>
                <a:gd name="T37" fmla="*/ 2147483647 h 84"/>
                <a:gd name="T38" fmla="*/ 2147483647 w 26"/>
                <a:gd name="T39" fmla="*/ 2147483647 h 84"/>
                <a:gd name="T40" fmla="*/ 2147483647 w 26"/>
                <a:gd name="T41" fmla="*/ 2147483647 h 84"/>
                <a:gd name="T42" fmla="*/ 0 w 26"/>
                <a:gd name="T43" fmla="*/ 2147483647 h 84"/>
                <a:gd name="T44" fmla="*/ 0 w 26"/>
                <a:gd name="T45" fmla="*/ 2147483647 h 84"/>
                <a:gd name="T46" fmla="*/ 0 w 26"/>
                <a:gd name="T47" fmla="*/ 2147483647 h 84"/>
                <a:gd name="T48" fmla="*/ 2147483647 w 26"/>
                <a:gd name="T49" fmla="*/ 2147483647 h 84"/>
                <a:gd name="T50" fmla="*/ 2147483647 w 26"/>
                <a:gd name="T51" fmla="*/ 2147483647 h 84"/>
                <a:gd name="T52" fmla="*/ 2147483647 w 26"/>
                <a:gd name="T53" fmla="*/ 2147483647 h 84"/>
                <a:gd name="T54" fmla="*/ 2147483647 w 26"/>
                <a:gd name="T55" fmla="*/ 2147483647 h 84"/>
                <a:gd name="T56" fmla="*/ 2147483647 w 26"/>
                <a:gd name="T57" fmla="*/ 2147483647 h 84"/>
                <a:gd name="T58" fmla="*/ 2147483647 w 26"/>
                <a:gd name="T59" fmla="*/ 2147483647 h 84"/>
                <a:gd name="T60" fmla="*/ 2147483647 w 26"/>
                <a:gd name="T61" fmla="*/ 2147483647 h 84"/>
                <a:gd name="T62" fmla="*/ 2147483647 w 26"/>
                <a:gd name="T63" fmla="*/ 2147483647 h 84"/>
                <a:gd name="T64" fmla="*/ 2147483647 w 26"/>
                <a:gd name="T65" fmla="*/ 2147483647 h 84"/>
                <a:gd name="T66" fmla="*/ 2147483647 w 26"/>
                <a:gd name="T67" fmla="*/ 2147483647 h 84"/>
                <a:gd name="T68" fmla="*/ 2147483647 w 26"/>
                <a:gd name="T69" fmla="*/ 2147483647 h 84"/>
                <a:gd name="T70" fmla="*/ 2147483647 w 26"/>
                <a:gd name="T71" fmla="*/ 2147483647 h 84"/>
                <a:gd name="T72" fmla="*/ 2147483647 w 26"/>
                <a:gd name="T73" fmla="*/ 2147483647 h 84"/>
                <a:gd name="T74" fmla="*/ 2147483647 w 26"/>
                <a:gd name="T75" fmla="*/ 2147483647 h 84"/>
                <a:gd name="T76" fmla="*/ 2147483647 w 26"/>
                <a:gd name="T77" fmla="*/ 0 h 84"/>
                <a:gd name="T78" fmla="*/ 2147483647 w 26"/>
                <a:gd name="T79" fmla="*/ 2147483647 h 84"/>
                <a:gd name="T80" fmla="*/ 2147483647 w 26"/>
                <a:gd name="T81" fmla="*/ 2147483647 h 84"/>
                <a:gd name="T82" fmla="*/ 2147483647 w 26"/>
                <a:gd name="T83" fmla="*/ 2147483647 h 84"/>
                <a:gd name="T84" fmla="*/ 2147483647 w 26"/>
                <a:gd name="T85" fmla="*/ 2147483647 h 84"/>
                <a:gd name="T86" fmla="*/ 2147483647 w 26"/>
                <a:gd name="T87" fmla="*/ 2147483647 h 84"/>
                <a:gd name="T88" fmla="*/ 2147483647 w 26"/>
                <a:gd name="T89" fmla="*/ 2147483647 h 84"/>
                <a:gd name="T90" fmla="*/ 2147483647 w 26"/>
                <a:gd name="T91" fmla="*/ 2147483647 h 84"/>
                <a:gd name="T92" fmla="*/ 2147483647 w 26"/>
                <a:gd name="T93" fmla="*/ 2147483647 h 84"/>
                <a:gd name="T94" fmla="*/ 2147483647 w 26"/>
                <a:gd name="T95" fmla="*/ 2147483647 h 84"/>
                <a:gd name="T96" fmla="*/ 2147483647 w 26"/>
                <a:gd name="T97" fmla="*/ 2147483647 h 84"/>
                <a:gd name="T98" fmla="*/ 2147483647 w 26"/>
                <a:gd name="T99" fmla="*/ 2147483647 h 84"/>
                <a:gd name="T100" fmla="*/ 2147483647 w 26"/>
                <a:gd name="T101" fmla="*/ 2147483647 h 84"/>
                <a:gd name="T102" fmla="*/ 2147483647 w 26"/>
                <a:gd name="T103" fmla="*/ 2147483647 h 84"/>
                <a:gd name="T104" fmla="*/ 2147483647 w 26"/>
                <a:gd name="T105" fmla="*/ 2147483647 h 84"/>
                <a:gd name="T106" fmla="*/ 2147483647 w 26"/>
                <a:gd name="T107" fmla="*/ 2147483647 h 84"/>
                <a:gd name="T108" fmla="*/ 2147483647 w 26"/>
                <a:gd name="T109" fmla="*/ 2147483647 h 84"/>
                <a:gd name="T110" fmla="*/ 2147483647 w 26"/>
                <a:gd name="T111" fmla="*/ 2147483647 h 84"/>
                <a:gd name="T112" fmla="*/ 2147483647 w 26"/>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84"/>
                <a:gd name="T173" fmla="*/ 26 w 26"/>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84">
                  <a:moveTo>
                    <a:pt x="18" y="38"/>
                  </a:moveTo>
                  <a:lnTo>
                    <a:pt x="19" y="31"/>
                  </a:lnTo>
                  <a:lnTo>
                    <a:pt x="18" y="30"/>
                  </a:lnTo>
                  <a:lnTo>
                    <a:pt x="10" y="36"/>
                  </a:lnTo>
                  <a:lnTo>
                    <a:pt x="7" y="37"/>
                  </a:lnTo>
                  <a:lnTo>
                    <a:pt x="5" y="37"/>
                  </a:lnTo>
                  <a:lnTo>
                    <a:pt x="4" y="38"/>
                  </a:lnTo>
                  <a:lnTo>
                    <a:pt x="3" y="39"/>
                  </a:lnTo>
                  <a:lnTo>
                    <a:pt x="3" y="40"/>
                  </a:lnTo>
                  <a:lnTo>
                    <a:pt x="4" y="40"/>
                  </a:lnTo>
                  <a:lnTo>
                    <a:pt x="6" y="41"/>
                  </a:lnTo>
                  <a:lnTo>
                    <a:pt x="7" y="41"/>
                  </a:lnTo>
                  <a:lnTo>
                    <a:pt x="8" y="42"/>
                  </a:lnTo>
                  <a:lnTo>
                    <a:pt x="9" y="43"/>
                  </a:lnTo>
                  <a:lnTo>
                    <a:pt x="9" y="45"/>
                  </a:lnTo>
                  <a:lnTo>
                    <a:pt x="9" y="74"/>
                  </a:lnTo>
                  <a:lnTo>
                    <a:pt x="9" y="77"/>
                  </a:lnTo>
                  <a:lnTo>
                    <a:pt x="8" y="78"/>
                  </a:lnTo>
                  <a:lnTo>
                    <a:pt x="8" y="79"/>
                  </a:lnTo>
                  <a:lnTo>
                    <a:pt x="5" y="80"/>
                  </a:lnTo>
                  <a:lnTo>
                    <a:pt x="2" y="81"/>
                  </a:lnTo>
                  <a:lnTo>
                    <a:pt x="0" y="82"/>
                  </a:lnTo>
                  <a:lnTo>
                    <a:pt x="0" y="83"/>
                  </a:lnTo>
                  <a:lnTo>
                    <a:pt x="0" y="84"/>
                  </a:lnTo>
                  <a:lnTo>
                    <a:pt x="1" y="84"/>
                  </a:lnTo>
                  <a:lnTo>
                    <a:pt x="2" y="84"/>
                  </a:lnTo>
                  <a:lnTo>
                    <a:pt x="13" y="84"/>
                  </a:lnTo>
                  <a:lnTo>
                    <a:pt x="23" y="84"/>
                  </a:lnTo>
                  <a:lnTo>
                    <a:pt x="25" y="84"/>
                  </a:lnTo>
                  <a:lnTo>
                    <a:pt x="26" y="84"/>
                  </a:lnTo>
                  <a:lnTo>
                    <a:pt x="26" y="83"/>
                  </a:lnTo>
                  <a:lnTo>
                    <a:pt x="26" y="82"/>
                  </a:lnTo>
                  <a:lnTo>
                    <a:pt x="25" y="82"/>
                  </a:lnTo>
                  <a:lnTo>
                    <a:pt x="23" y="81"/>
                  </a:lnTo>
                  <a:lnTo>
                    <a:pt x="19" y="80"/>
                  </a:lnTo>
                  <a:lnTo>
                    <a:pt x="18" y="78"/>
                  </a:lnTo>
                  <a:lnTo>
                    <a:pt x="18" y="76"/>
                  </a:lnTo>
                  <a:lnTo>
                    <a:pt x="18" y="38"/>
                  </a:lnTo>
                  <a:close/>
                  <a:moveTo>
                    <a:pt x="13" y="0"/>
                  </a:moveTo>
                  <a:lnTo>
                    <a:pt x="11" y="1"/>
                  </a:lnTo>
                  <a:lnTo>
                    <a:pt x="9" y="2"/>
                  </a:lnTo>
                  <a:lnTo>
                    <a:pt x="8" y="4"/>
                  </a:lnTo>
                  <a:lnTo>
                    <a:pt x="8" y="6"/>
                  </a:lnTo>
                  <a:lnTo>
                    <a:pt x="8" y="8"/>
                  </a:lnTo>
                  <a:lnTo>
                    <a:pt x="9" y="9"/>
                  </a:lnTo>
                  <a:lnTo>
                    <a:pt x="9" y="10"/>
                  </a:lnTo>
                  <a:lnTo>
                    <a:pt x="11" y="12"/>
                  </a:lnTo>
                  <a:lnTo>
                    <a:pt x="13" y="12"/>
                  </a:lnTo>
                  <a:lnTo>
                    <a:pt x="16" y="12"/>
                  </a:lnTo>
                  <a:lnTo>
                    <a:pt x="17" y="11"/>
                  </a:lnTo>
                  <a:lnTo>
                    <a:pt x="17" y="10"/>
                  </a:lnTo>
                  <a:lnTo>
                    <a:pt x="19" y="8"/>
                  </a:lnTo>
                  <a:lnTo>
                    <a:pt x="19" y="6"/>
                  </a:lnTo>
                  <a:lnTo>
                    <a:pt x="19" y="4"/>
                  </a:lnTo>
                  <a:lnTo>
                    <a:pt x="17" y="2"/>
                  </a:lnTo>
                  <a:lnTo>
                    <a:pt x="16" y="1"/>
                  </a:lnTo>
                  <a:lnTo>
                    <a:pt x="13"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2" name="Freeform 208"/>
            <p:cNvSpPr>
              <a:spLocks/>
            </p:cNvSpPr>
            <p:nvPr/>
          </p:nvSpPr>
          <p:spPr bwMode="auto">
            <a:xfrm>
              <a:off x="2759199" y="6013293"/>
              <a:ext cx="92568" cy="89697"/>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0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4"/>
                  </a:lnTo>
                  <a:lnTo>
                    <a:pt x="0" y="54"/>
                  </a:lnTo>
                  <a:lnTo>
                    <a:pt x="0" y="55"/>
                  </a:lnTo>
                  <a:lnTo>
                    <a:pt x="1" y="56"/>
                  </a:lnTo>
                  <a:lnTo>
                    <a:pt x="2" y="56"/>
                  </a:lnTo>
                  <a:lnTo>
                    <a:pt x="4"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9"/>
                  </a:lnTo>
                  <a:lnTo>
                    <a:pt x="28" y="8"/>
                  </a:lnTo>
                  <a:lnTo>
                    <a:pt x="31" y="8"/>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4"/>
                  </a:lnTo>
                  <a:lnTo>
                    <a:pt x="34" y="55"/>
                  </a:lnTo>
                  <a:lnTo>
                    <a:pt x="34" y="56"/>
                  </a:lnTo>
                  <a:lnTo>
                    <a:pt x="36" y="56"/>
                  </a:lnTo>
                  <a:lnTo>
                    <a:pt x="46" y="56"/>
                  </a:lnTo>
                  <a:lnTo>
                    <a:pt x="56" y="56"/>
                  </a:lnTo>
                  <a:lnTo>
                    <a:pt x="58" y="56"/>
                  </a:lnTo>
                  <a:lnTo>
                    <a:pt x="59" y="56"/>
                  </a:lnTo>
                  <a:lnTo>
                    <a:pt x="59" y="55"/>
                  </a:lnTo>
                  <a:lnTo>
                    <a:pt x="58" y="54"/>
                  </a:lnTo>
                  <a:lnTo>
                    <a:pt x="57" y="54"/>
                  </a:lnTo>
                  <a:lnTo>
                    <a:pt x="54" y="53"/>
                  </a:lnTo>
                  <a:lnTo>
                    <a:pt x="52" y="52"/>
                  </a:lnTo>
                  <a:lnTo>
                    <a:pt x="51" y="51"/>
                  </a:lnTo>
                  <a:lnTo>
                    <a:pt x="51" y="49"/>
                  </a:lnTo>
                  <a:lnTo>
                    <a:pt x="51" y="47"/>
                  </a:lnTo>
                  <a:lnTo>
                    <a:pt x="51" y="22"/>
                  </a:lnTo>
                  <a:lnTo>
                    <a:pt x="51" y="19"/>
                  </a:lnTo>
                  <a:lnTo>
                    <a:pt x="50" y="16"/>
                  </a:lnTo>
                  <a:lnTo>
                    <a:pt x="50" y="13"/>
                  </a:lnTo>
                  <a:lnTo>
                    <a:pt x="48" y="10"/>
                  </a:lnTo>
                  <a:lnTo>
                    <a:pt x="46" y="7"/>
                  </a:lnTo>
                  <a:lnTo>
                    <a:pt x="43" y="4"/>
                  </a:lnTo>
                  <a:lnTo>
                    <a:pt x="39" y="3"/>
                  </a:lnTo>
                  <a:lnTo>
                    <a:pt x="33" y="2"/>
                  </a:lnTo>
                  <a:lnTo>
                    <a:pt x="28" y="3"/>
                  </a:lnTo>
                  <a:lnTo>
                    <a:pt x="26" y="3"/>
                  </a:lnTo>
                  <a:lnTo>
                    <a:pt x="24" y="4"/>
                  </a:lnTo>
                  <a:lnTo>
                    <a:pt x="20" y="6"/>
                  </a:lnTo>
                  <a:lnTo>
                    <a:pt x="16" y="9"/>
                  </a:lnTo>
                  <a:lnTo>
                    <a:pt x="16" y="2"/>
                  </a:lnTo>
                  <a:lnTo>
                    <a:pt x="16" y="1"/>
                  </a:lnTo>
                  <a:lnTo>
                    <a:pt x="15" y="0"/>
                  </a:lnTo>
                  <a:lnTo>
                    <a:pt x="13" y="1"/>
                  </a:lnTo>
                  <a:lnTo>
                    <a:pt x="11" y="3"/>
                  </a:lnTo>
                  <a:lnTo>
                    <a:pt x="7" y="8"/>
                  </a:lnTo>
                  <a:lnTo>
                    <a:pt x="3" y="10"/>
                  </a:lnTo>
                  <a:lnTo>
                    <a:pt x="2" y="11"/>
                  </a:lnTo>
                  <a:lnTo>
                    <a:pt x="1" y="12"/>
                  </a:lnTo>
                  <a:lnTo>
                    <a:pt x="2" y="13"/>
                  </a:lnTo>
                  <a:lnTo>
                    <a:pt x="4" y="14"/>
                  </a:lnTo>
                  <a:lnTo>
                    <a:pt x="5" y="14"/>
                  </a:lnTo>
                  <a:lnTo>
                    <a:pt x="6"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3" name="Freeform 209"/>
            <p:cNvSpPr>
              <a:spLocks noEditPoints="1"/>
            </p:cNvSpPr>
            <p:nvPr/>
          </p:nvSpPr>
          <p:spPr bwMode="auto">
            <a:xfrm>
              <a:off x="2857008" y="6016881"/>
              <a:ext cx="96062"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2147483647 w 60"/>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83"/>
                <a:gd name="T155" fmla="*/ 60 w 60"/>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83">
                  <a:moveTo>
                    <a:pt x="58" y="12"/>
                  </a:moveTo>
                  <a:lnTo>
                    <a:pt x="60" y="12"/>
                  </a:lnTo>
                  <a:lnTo>
                    <a:pt x="60" y="10"/>
                  </a:lnTo>
                  <a:lnTo>
                    <a:pt x="60" y="7"/>
                  </a:lnTo>
                  <a:lnTo>
                    <a:pt x="60" y="6"/>
                  </a:lnTo>
                  <a:lnTo>
                    <a:pt x="59" y="6"/>
                  </a:lnTo>
                  <a:lnTo>
                    <a:pt x="54" y="6"/>
                  </a:lnTo>
                  <a:lnTo>
                    <a:pt x="50" y="6"/>
                  </a:lnTo>
                  <a:lnTo>
                    <a:pt x="47" y="5"/>
                  </a:lnTo>
                  <a:lnTo>
                    <a:pt x="42" y="3"/>
                  </a:lnTo>
                  <a:lnTo>
                    <a:pt x="37" y="1"/>
                  </a:lnTo>
                  <a:lnTo>
                    <a:pt x="34" y="0"/>
                  </a:lnTo>
                  <a:lnTo>
                    <a:pt x="30" y="0"/>
                  </a:lnTo>
                  <a:lnTo>
                    <a:pt x="26" y="1"/>
                  </a:lnTo>
                  <a:lnTo>
                    <a:pt x="23" y="1"/>
                  </a:lnTo>
                  <a:lnTo>
                    <a:pt x="19" y="3"/>
                  </a:lnTo>
                  <a:lnTo>
                    <a:pt x="18" y="4"/>
                  </a:lnTo>
                  <a:lnTo>
                    <a:pt x="17" y="5"/>
                  </a:lnTo>
                  <a:lnTo>
                    <a:pt x="15" y="7"/>
                  </a:lnTo>
                  <a:lnTo>
                    <a:pt x="14" y="8"/>
                  </a:lnTo>
                  <a:lnTo>
                    <a:pt x="13" y="11"/>
                  </a:lnTo>
                  <a:lnTo>
                    <a:pt x="12" y="15"/>
                  </a:lnTo>
                  <a:lnTo>
                    <a:pt x="11" y="19"/>
                  </a:lnTo>
                  <a:lnTo>
                    <a:pt x="11" y="22"/>
                  </a:lnTo>
                  <a:lnTo>
                    <a:pt x="12" y="24"/>
                  </a:lnTo>
                  <a:lnTo>
                    <a:pt x="14" y="29"/>
                  </a:lnTo>
                  <a:lnTo>
                    <a:pt x="17" y="33"/>
                  </a:lnTo>
                  <a:lnTo>
                    <a:pt x="21" y="37"/>
                  </a:lnTo>
                  <a:lnTo>
                    <a:pt x="18" y="37"/>
                  </a:lnTo>
                  <a:lnTo>
                    <a:pt x="14" y="39"/>
                  </a:lnTo>
                  <a:lnTo>
                    <a:pt x="11" y="39"/>
                  </a:lnTo>
                  <a:lnTo>
                    <a:pt x="9" y="41"/>
                  </a:lnTo>
                  <a:lnTo>
                    <a:pt x="8" y="42"/>
                  </a:lnTo>
                  <a:lnTo>
                    <a:pt x="8" y="44"/>
                  </a:lnTo>
                  <a:lnTo>
                    <a:pt x="8" y="45"/>
                  </a:lnTo>
                  <a:lnTo>
                    <a:pt x="9" y="46"/>
                  </a:lnTo>
                  <a:lnTo>
                    <a:pt x="12" y="49"/>
                  </a:lnTo>
                  <a:lnTo>
                    <a:pt x="17" y="54"/>
                  </a:lnTo>
                  <a:lnTo>
                    <a:pt x="12" y="57"/>
                  </a:lnTo>
                  <a:lnTo>
                    <a:pt x="6" y="60"/>
                  </a:lnTo>
                  <a:lnTo>
                    <a:pt x="4" y="62"/>
                  </a:lnTo>
                  <a:lnTo>
                    <a:pt x="2" y="64"/>
                  </a:lnTo>
                  <a:lnTo>
                    <a:pt x="1" y="67"/>
                  </a:lnTo>
                  <a:lnTo>
                    <a:pt x="0" y="70"/>
                  </a:lnTo>
                  <a:lnTo>
                    <a:pt x="1" y="73"/>
                  </a:lnTo>
                  <a:lnTo>
                    <a:pt x="1" y="75"/>
                  </a:lnTo>
                  <a:lnTo>
                    <a:pt x="2" y="76"/>
                  </a:lnTo>
                  <a:lnTo>
                    <a:pt x="3" y="77"/>
                  </a:lnTo>
                  <a:lnTo>
                    <a:pt x="5" y="79"/>
                  </a:lnTo>
                  <a:lnTo>
                    <a:pt x="8" y="81"/>
                  </a:lnTo>
                  <a:lnTo>
                    <a:pt x="11" y="82"/>
                  </a:lnTo>
                  <a:lnTo>
                    <a:pt x="16" y="83"/>
                  </a:lnTo>
                  <a:lnTo>
                    <a:pt x="22" y="83"/>
                  </a:lnTo>
                  <a:lnTo>
                    <a:pt x="26" y="83"/>
                  </a:lnTo>
                  <a:lnTo>
                    <a:pt x="31" y="82"/>
                  </a:lnTo>
                  <a:lnTo>
                    <a:pt x="36" y="81"/>
                  </a:lnTo>
                  <a:lnTo>
                    <a:pt x="42" y="79"/>
                  </a:lnTo>
                  <a:lnTo>
                    <a:pt x="48" y="76"/>
                  </a:lnTo>
                  <a:lnTo>
                    <a:pt x="50" y="74"/>
                  </a:lnTo>
                  <a:lnTo>
                    <a:pt x="52" y="73"/>
                  </a:lnTo>
                  <a:lnTo>
                    <a:pt x="54" y="70"/>
                  </a:lnTo>
                  <a:lnTo>
                    <a:pt x="55" y="68"/>
                  </a:lnTo>
                  <a:lnTo>
                    <a:pt x="56" y="65"/>
                  </a:lnTo>
                  <a:lnTo>
                    <a:pt x="57" y="62"/>
                  </a:lnTo>
                  <a:lnTo>
                    <a:pt x="56" y="58"/>
                  </a:lnTo>
                  <a:lnTo>
                    <a:pt x="55" y="54"/>
                  </a:lnTo>
                  <a:lnTo>
                    <a:pt x="54" y="53"/>
                  </a:lnTo>
                  <a:lnTo>
                    <a:pt x="53" y="52"/>
                  </a:lnTo>
                  <a:lnTo>
                    <a:pt x="50" y="50"/>
                  </a:lnTo>
                  <a:lnTo>
                    <a:pt x="46" y="48"/>
                  </a:lnTo>
                  <a:lnTo>
                    <a:pt x="42" y="47"/>
                  </a:lnTo>
                  <a:lnTo>
                    <a:pt x="32" y="47"/>
                  </a:lnTo>
                  <a:lnTo>
                    <a:pt x="24" y="47"/>
                  </a:lnTo>
                  <a:lnTo>
                    <a:pt x="20" y="46"/>
                  </a:lnTo>
                  <a:lnTo>
                    <a:pt x="19" y="46"/>
                  </a:lnTo>
                  <a:lnTo>
                    <a:pt x="18" y="45"/>
                  </a:lnTo>
                  <a:lnTo>
                    <a:pt x="17" y="43"/>
                  </a:lnTo>
                  <a:lnTo>
                    <a:pt x="18" y="41"/>
                  </a:lnTo>
                  <a:lnTo>
                    <a:pt x="19" y="40"/>
                  </a:lnTo>
                  <a:lnTo>
                    <a:pt x="21" y="39"/>
                  </a:lnTo>
                  <a:lnTo>
                    <a:pt x="23" y="38"/>
                  </a:lnTo>
                  <a:lnTo>
                    <a:pt x="30" y="38"/>
                  </a:lnTo>
                  <a:lnTo>
                    <a:pt x="37" y="36"/>
                  </a:lnTo>
                  <a:lnTo>
                    <a:pt x="40" y="35"/>
                  </a:lnTo>
                  <a:lnTo>
                    <a:pt x="42" y="34"/>
                  </a:lnTo>
                  <a:lnTo>
                    <a:pt x="45" y="31"/>
                  </a:lnTo>
                  <a:lnTo>
                    <a:pt x="47" y="30"/>
                  </a:lnTo>
                  <a:lnTo>
                    <a:pt x="48" y="28"/>
                  </a:lnTo>
                  <a:lnTo>
                    <a:pt x="49" y="25"/>
                  </a:lnTo>
                  <a:lnTo>
                    <a:pt x="50" y="22"/>
                  </a:lnTo>
                  <a:lnTo>
                    <a:pt x="50" y="18"/>
                  </a:lnTo>
                  <a:lnTo>
                    <a:pt x="51" y="13"/>
                  </a:lnTo>
                  <a:lnTo>
                    <a:pt x="51" y="12"/>
                  </a:lnTo>
                  <a:lnTo>
                    <a:pt x="52" y="12"/>
                  </a:lnTo>
                  <a:lnTo>
                    <a:pt x="58" y="12"/>
                  </a:lnTo>
                  <a:close/>
                  <a:moveTo>
                    <a:pt x="9" y="68"/>
                  </a:moveTo>
                  <a:lnTo>
                    <a:pt x="10" y="66"/>
                  </a:lnTo>
                  <a:lnTo>
                    <a:pt x="12" y="62"/>
                  </a:lnTo>
                  <a:lnTo>
                    <a:pt x="16" y="58"/>
                  </a:lnTo>
                  <a:lnTo>
                    <a:pt x="19" y="56"/>
                  </a:lnTo>
                  <a:lnTo>
                    <a:pt x="21" y="55"/>
                  </a:lnTo>
                  <a:lnTo>
                    <a:pt x="27" y="55"/>
                  </a:lnTo>
                  <a:lnTo>
                    <a:pt x="37" y="56"/>
                  </a:lnTo>
                  <a:lnTo>
                    <a:pt x="45" y="57"/>
                  </a:lnTo>
                  <a:lnTo>
                    <a:pt x="47" y="58"/>
                  </a:lnTo>
                  <a:lnTo>
                    <a:pt x="49" y="60"/>
                  </a:lnTo>
                  <a:lnTo>
                    <a:pt x="50" y="62"/>
                  </a:lnTo>
                  <a:lnTo>
                    <a:pt x="51" y="65"/>
                  </a:lnTo>
                  <a:lnTo>
                    <a:pt x="51" y="66"/>
                  </a:lnTo>
                  <a:lnTo>
                    <a:pt x="50" y="68"/>
                  </a:lnTo>
                  <a:lnTo>
                    <a:pt x="48" y="71"/>
                  </a:lnTo>
                  <a:lnTo>
                    <a:pt x="46" y="73"/>
                  </a:lnTo>
                  <a:lnTo>
                    <a:pt x="42" y="75"/>
                  </a:lnTo>
                  <a:lnTo>
                    <a:pt x="38" y="77"/>
                  </a:lnTo>
                  <a:lnTo>
                    <a:pt x="31" y="79"/>
                  </a:lnTo>
                  <a:lnTo>
                    <a:pt x="24" y="79"/>
                  </a:lnTo>
                  <a:lnTo>
                    <a:pt x="18" y="78"/>
                  </a:lnTo>
                  <a:lnTo>
                    <a:pt x="15" y="78"/>
                  </a:lnTo>
                  <a:lnTo>
                    <a:pt x="13" y="76"/>
                  </a:lnTo>
                  <a:lnTo>
                    <a:pt x="11" y="75"/>
                  </a:lnTo>
                  <a:lnTo>
                    <a:pt x="10" y="73"/>
                  </a:lnTo>
                  <a:lnTo>
                    <a:pt x="9" y="71"/>
                  </a:lnTo>
                  <a:lnTo>
                    <a:pt x="9" y="68"/>
                  </a:lnTo>
                  <a:close/>
                  <a:moveTo>
                    <a:pt x="42" y="20"/>
                  </a:moveTo>
                  <a:lnTo>
                    <a:pt x="41" y="26"/>
                  </a:lnTo>
                  <a:lnTo>
                    <a:pt x="41" y="28"/>
                  </a:lnTo>
                  <a:lnTo>
                    <a:pt x="40" y="31"/>
                  </a:lnTo>
                  <a:lnTo>
                    <a:pt x="38" y="32"/>
                  </a:lnTo>
                  <a:lnTo>
                    <a:pt x="36" y="34"/>
                  </a:lnTo>
                  <a:lnTo>
                    <a:pt x="34" y="35"/>
                  </a:lnTo>
                  <a:lnTo>
                    <a:pt x="31" y="35"/>
                  </a:lnTo>
                  <a:lnTo>
                    <a:pt x="27" y="35"/>
                  </a:lnTo>
                  <a:lnTo>
                    <a:pt x="26" y="34"/>
                  </a:lnTo>
                  <a:lnTo>
                    <a:pt x="25" y="33"/>
                  </a:lnTo>
                  <a:lnTo>
                    <a:pt x="23" y="31"/>
                  </a:lnTo>
                  <a:lnTo>
                    <a:pt x="22" y="29"/>
                  </a:lnTo>
                  <a:lnTo>
                    <a:pt x="21" y="23"/>
                  </a:lnTo>
                  <a:lnTo>
                    <a:pt x="20" y="18"/>
                  </a:lnTo>
                  <a:lnTo>
                    <a:pt x="20" y="15"/>
                  </a:lnTo>
                  <a:lnTo>
                    <a:pt x="21" y="12"/>
                  </a:lnTo>
                  <a:lnTo>
                    <a:pt x="22" y="8"/>
                  </a:lnTo>
                  <a:lnTo>
                    <a:pt x="23" y="6"/>
                  </a:lnTo>
                  <a:lnTo>
                    <a:pt x="24" y="5"/>
                  </a:lnTo>
                  <a:lnTo>
                    <a:pt x="25" y="4"/>
                  </a:lnTo>
                  <a:lnTo>
                    <a:pt x="28" y="3"/>
                  </a:lnTo>
                  <a:lnTo>
                    <a:pt x="31" y="3"/>
                  </a:lnTo>
                  <a:lnTo>
                    <a:pt x="34" y="3"/>
                  </a:lnTo>
                  <a:lnTo>
                    <a:pt x="37" y="4"/>
                  </a:lnTo>
                  <a:lnTo>
                    <a:pt x="39" y="6"/>
                  </a:lnTo>
                  <a:lnTo>
                    <a:pt x="40" y="8"/>
                  </a:lnTo>
                  <a:lnTo>
                    <a:pt x="41" y="11"/>
                  </a:lnTo>
                  <a:lnTo>
                    <a:pt x="42" y="14"/>
                  </a:lnTo>
                  <a:lnTo>
                    <a:pt x="42"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4" name="Freeform 210"/>
            <p:cNvSpPr>
              <a:spLocks/>
            </p:cNvSpPr>
            <p:nvPr/>
          </p:nvSpPr>
          <p:spPr bwMode="auto">
            <a:xfrm>
              <a:off x="1059771" y="5966651"/>
              <a:ext cx="120515" cy="136340"/>
            </a:xfrm>
            <a:custGeom>
              <a:avLst/>
              <a:gdLst>
                <a:gd name="T0" fmla="*/ 2147483647 w 76"/>
                <a:gd name="T1" fmla="*/ 2147483647 h 86"/>
                <a:gd name="T2" fmla="*/ 2147483647 w 76"/>
                <a:gd name="T3" fmla="*/ 2147483647 h 86"/>
                <a:gd name="T4" fmla="*/ 2147483647 w 76"/>
                <a:gd name="T5" fmla="*/ 2147483647 h 86"/>
                <a:gd name="T6" fmla="*/ 2147483647 w 76"/>
                <a:gd name="T7" fmla="*/ 0 h 86"/>
                <a:gd name="T8" fmla="*/ 2147483647 w 76"/>
                <a:gd name="T9" fmla="*/ 0 h 86"/>
                <a:gd name="T10" fmla="*/ 2147483647 w 76"/>
                <a:gd name="T11" fmla="*/ 2147483647 h 86"/>
                <a:gd name="T12" fmla="*/ 2147483647 w 76"/>
                <a:gd name="T13" fmla="*/ 2147483647 h 86"/>
                <a:gd name="T14" fmla="*/ 2147483647 w 76"/>
                <a:gd name="T15" fmla="*/ 2147483647 h 86"/>
                <a:gd name="T16" fmla="*/ 2147483647 w 76"/>
                <a:gd name="T17" fmla="*/ 2147483647 h 86"/>
                <a:gd name="T18" fmla="*/ 2147483647 w 76"/>
                <a:gd name="T19" fmla="*/ 2147483647 h 86"/>
                <a:gd name="T20" fmla="*/ 2147483647 w 76"/>
                <a:gd name="T21" fmla="*/ 2147483647 h 86"/>
                <a:gd name="T22" fmla="*/ 2147483647 w 76"/>
                <a:gd name="T23" fmla="*/ 2147483647 h 86"/>
                <a:gd name="T24" fmla="*/ 2147483647 w 76"/>
                <a:gd name="T25" fmla="*/ 2147483647 h 86"/>
                <a:gd name="T26" fmla="*/ 2147483647 w 76"/>
                <a:gd name="T27" fmla="*/ 2147483647 h 86"/>
                <a:gd name="T28" fmla="*/ 2147483647 w 76"/>
                <a:gd name="T29" fmla="*/ 2147483647 h 86"/>
                <a:gd name="T30" fmla="*/ 2147483647 w 76"/>
                <a:gd name="T31" fmla="*/ 2147483647 h 86"/>
                <a:gd name="T32" fmla="*/ 2147483647 w 76"/>
                <a:gd name="T33" fmla="*/ 2147483647 h 86"/>
                <a:gd name="T34" fmla="*/ 2147483647 w 76"/>
                <a:gd name="T35" fmla="*/ 2147483647 h 86"/>
                <a:gd name="T36" fmla="*/ 2147483647 w 76"/>
                <a:gd name="T37" fmla="*/ 2147483647 h 86"/>
                <a:gd name="T38" fmla="*/ 2147483647 w 76"/>
                <a:gd name="T39" fmla="*/ 2147483647 h 86"/>
                <a:gd name="T40" fmla="*/ 2147483647 w 76"/>
                <a:gd name="T41" fmla="*/ 2147483647 h 86"/>
                <a:gd name="T42" fmla="*/ 2147483647 w 76"/>
                <a:gd name="T43" fmla="*/ 2147483647 h 86"/>
                <a:gd name="T44" fmla="*/ 2147483647 w 76"/>
                <a:gd name="T45" fmla="*/ 2147483647 h 86"/>
                <a:gd name="T46" fmla="*/ 2147483647 w 76"/>
                <a:gd name="T47" fmla="*/ 2147483647 h 86"/>
                <a:gd name="T48" fmla="*/ 2147483647 w 76"/>
                <a:gd name="T49" fmla="*/ 2147483647 h 86"/>
                <a:gd name="T50" fmla="*/ 2147483647 w 76"/>
                <a:gd name="T51" fmla="*/ 2147483647 h 86"/>
                <a:gd name="T52" fmla="*/ 2147483647 w 76"/>
                <a:gd name="T53" fmla="*/ 2147483647 h 86"/>
                <a:gd name="T54" fmla="*/ 2147483647 w 76"/>
                <a:gd name="T55" fmla="*/ 2147483647 h 86"/>
                <a:gd name="T56" fmla="*/ 2147483647 w 76"/>
                <a:gd name="T57" fmla="*/ 2147483647 h 86"/>
                <a:gd name="T58" fmla="*/ 2147483647 w 76"/>
                <a:gd name="T59" fmla="*/ 2147483647 h 86"/>
                <a:gd name="T60" fmla="*/ 2147483647 w 76"/>
                <a:gd name="T61" fmla="*/ 2147483647 h 86"/>
                <a:gd name="T62" fmla="*/ 2147483647 w 76"/>
                <a:gd name="T63" fmla="*/ 2147483647 h 86"/>
                <a:gd name="T64" fmla="*/ 2147483647 w 76"/>
                <a:gd name="T65" fmla="*/ 2147483647 h 86"/>
                <a:gd name="T66" fmla="*/ 2147483647 w 76"/>
                <a:gd name="T67" fmla="*/ 2147483647 h 86"/>
                <a:gd name="T68" fmla="*/ 2147483647 w 76"/>
                <a:gd name="T69" fmla="*/ 2147483647 h 86"/>
                <a:gd name="T70" fmla="*/ 2147483647 w 76"/>
                <a:gd name="T71" fmla="*/ 2147483647 h 86"/>
                <a:gd name="T72" fmla="*/ 2147483647 w 76"/>
                <a:gd name="T73" fmla="*/ 0 h 86"/>
                <a:gd name="T74" fmla="*/ 2147483647 w 76"/>
                <a:gd name="T75" fmla="*/ 2147483647 h 86"/>
                <a:gd name="T76" fmla="*/ 2147483647 w 76"/>
                <a:gd name="T77" fmla="*/ 2147483647 h 86"/>
                <a:gd name="T78" fmla="*/ 2147483647 w 76"/>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6"/>
                <a:gd name="T122" fmla="*/ 76 w 76"/>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6">
                  <a:moveTo>
                    <a:pt x="34" y="6"/>
                  </a:moveTo>
                  <a:lnTo>
                    <a:pt x="24" y="6"/>
                  </a:lnTo>
                  <a:lnTo>
                    <a:pt x="14" y="5"/>
                  </a:lnTo>
                  <a:lnTo>
                    <a:pt x="13" y="4"/>
                  </a:lnTo>
                  <a:lnTo>
                    <a:pt x="12" y="4"/>
                  </a:lnTo>
                  <a:lnTo>
                    <a:pt x="11" y="2"/>
                  </a:lnTo>
                  <a:lnTo>
                    <a:pt x="11" y="0"/>
                  </a:lnTo>
                  <a:lnTo>
                    <a:pt x="10" y="0"/>
                  </a:lnTo>
                  <a:lnTo>
                    <a:pt x="9" y="0"/>
                  </a:lnTo>
                  <a:lnTo>
                    <a:pt x="8" y="0"/>
                  </a:lnTo>
                  <a:lnTo>
                    <a:pt x="7" y="1"/>
                  </a:lnTo>
                  <a:lnTo>
                    <a:pt x="6" y="6"/>
                  </a:lnTo>
                  <a:lnTo>
                    <a:pt x="3" y="15"/>
                  </a:lnTo>
                  <a:lnTo>
                    <a:pt x="1" y="19"/>
                  </a:lnTo>
                  <a:lnTo>
                    <a:pt x="0" y="22"/>
                  </a:lnTo>
                  <a:lnTo>
                    <a:pt x="1" y="23"/>
                  </a:lnTo>
                  <a:lnTo>
                    <a:pt x="2" y="24"/>
                  </a:lnTo>
                  <a:lnTo>
                    <a:pt x="3" y="23"/>
                  </a:lnTo>
                  <a:lnTo>
                    <a:pt x="5" y="22"/>
                  </a:lnTo>
                  <a:lnTo>
                    <a:pt x="8" y="17"/>
                  </a:lnTo>
                  <a:lnTo>
                    <a:pt x="11" y="15"/>
                  </a:lnTo>
                  <a:lnTo>
                    <a:pt x="14" y="13"/>
                  </a:lnTo>
                  <a:lnTo>
                    <a:pt x="16" y="12"/>
                  </a:lnTo>
                  <a:lnTo>
                    <a:pt x="18" y="11"/>
                  </a:lnTo>
                  <a:lnTo>
                    <a:pt x="22" y="10"/>
                  </a:lnTo>
                  <a:lnTo>
                    <a:pt x="28" y="11"/>
                  </a:lnTo>
                  <a:lnTo>
                    <a:pt x="32" y="11"/>
                  </a:lnTo>
                  <a:lnTo>
                    <a:pt x="33" y="13"/>
                  </a:lnTo>
                  <a:lnTo>
                    <a:pt x="33" y="14"/>
                  </a:lnTo>
                  <a:lnTo>
                    <a:pt x="33" y="16"/>
                  </a:lnTo>
                  <a:lnTo>
                    <a:pt x="33" y="71"/>
                  </a:lnTo>
                  <a:lnTo>
                    <a:pt x="33" y="76"/>
                  </a:lnTo>
                  <a:lnTo>
                    <a:pt x="32" y="79"/>
                  </a:lnTo>
                  <a:lnTo>
                    <a:pt x="31" y="80"/>
                  </a:lnTo>
                  <a:lnTo>
                    <a:pt x="30" y="81"/>
                  </a:lnTo>
                  <a:lnTo>
                    <a:pt x="26" y="82"/>
                  </a:lnTo>
                  <a:lnTo>
                    <a:pt x="21" y="83"/>
                  </a:lnTo>
                  <a:lnTo>
                    <a:pt x="19" y="84"/>
                  </a:lnTo>
                  <a:lnTo>
                    <a:pt x="19" y="85"/>
                  </a:lnTo>
                  <a:lnTo>
                    <a:pt x="19" y="86"/>
                  </a:lnTo>
                  <a:lnTo>
                    <a:pt x="21" y="86"/>
                  </a:lnTo>
                  <a:lnTo>
                    <a:pt x="39" y="86"/>
                  </a:lnTo>
                  <a:lnTo>
                    <a:pt x="57" y="86"/>
                  </a:lnTo>
                  <a:lnTo>
                    <a:pt x="58" y="86"/>
                  </a:lnTo>
                  <a:lnTo>
                    <a:pt x="59" y="85"/>
                  </a:lnTo>
                  <a:lnTo>
                    <a:pt x="59" y="83"/>
                  </a:lnTo>
                  <a:lnTo>
                    <a:pt x="57" y="82"/>
                  </a:lnTo>
                  <a:lnTo>
                    <a:pt x="52" y="82"/>
                  </a:lnTo>
                  <a:lnTo>
                    <a:pt x="49" y="81"/>
                  </a:lnTo>
                  <a:lnTo>
                    <a:pt x="47" y="80"/>
                  </a:lnTo>
                  <a:lnTo>
                    <a:pt x="45" y="77"/>
                  </a:lnTo>
                  <a:lnTo>
                    <a:pt x="45" y="74"/>
                  </a:lnTo>
                  <a:lnTo>
                    <a:pt x="45" y="19"/>
                  </a:lnTo>
                  <a:lnTo>
                    <a:pt x="45" y="14"/>
                  </a:lnTo>
                  <a:lnTo>
                    <a:pt x="46" y="12"/>
                  </a:lnTo>
                  <a:lnTo>
                    <a:pt x="48" y="11"/>
                  </a:lnTo>
                  <a:lnTo>
                    <a:pt x="51" y="10"/>
                  </a:lnTo>
                  <a:lnTo>
                    <a:pt x="59" y="11"/>
                  </a:lnTo>
                  <a:lnTo>
                    <a:pt x="65" y="12"/>
                  </a:lnTo>
                  <a:lnTo>
                    <a:pt x="69" y="13"/>
                  </a:lnTo>
                  <a:lnTo>
                    <a:pt x="70" y="14"/>
                  </a:lnTo>
                  <a:lnTo>
                    <a:pt x="71" y="17"/>
                  </a:lnTo>
                  <a:lnTo>
                    <a:pt x="72" y="20"/>
                  </a:lnTo>
                  <a:lnTo>
                    <a:pt x="73" y="22"/>
                  </a:lnTo>
                  <a:lnTo>
                    <a:pt x="73" y="23"/>
                  </a:lnTo>
                  <a:lnTo>
                    <a:pt x="74" y="23"/>
                  </a:lnTo>
                  <a:lnTo>
                    <a:pt x="75" y="23"/>
                  </a:lnTo>
                  <a:lnTo>
                    <a:pt x="75" y="22"/>
                  </a:lnTo>
                  <a:lnTo>
                    <a:pt x="76" y="20"/>
                  </a:lnTo>
                  <a:lnTo>
                    <a:pt x="76" y="19"/>
                  </a:lnTo>
                  <a:lnTo>
                    <a:pt x="76" y="10"/>
                  </a:lnTo>
                  <a:lnTo>
                    <a:pt x="76" y="3"/>
                  </a:lnTo>
                  <a:lnTo>
                    <a:pt x="76" y="0"/>
                  </a:lnTo>
                  <a:lnTo>
                    <a:pt x="74" y="0"/>
                  </a:lnTo>
                  <a:lnTo>
                    <a:pt x="73" y="0"/>
                  </a:lnTo>
                  <a:lnTo>
                    <a:pt x="72" y="2"/>
                  </a:lnTo>
                  <a:lnTo>
                    <a:pt x="71" y="4"/>
                  </a:lnTo>
                  <a:lnTo>
                    <a:pt x="70" y="5"/>
                  </a:lnTo>
                  <a:lnTo>
                    <a:pt x="68" y="6"/>
                  </a:lnTo>
                  <a:lnTo>
                    <a:pt x="63" y="6"/>
                  </a:lnTo>
                  <a:lnTo>
                    <a:pt x="34" y="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5" name="Freeform 211"/>
            <p:cNvSpPr>
              <a:spLocks noEditPoints="1"/>
            </p:cNvSpPr>
            <p:nvPr/>
          </p:nvSpPr>
          <p:spPr bwMode="auto">
            <a:xfrm>
              <a:off x="1173300"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2147483647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7" y="8"/>
                  </a:lnTo>
                  <a:lnTo>
                    <a:pt x="36" y="6"/>
                  </a:lnTo>
                  <a:lnTo>
                    <a:pt x="35" y="5"/>
                  </a:lnTo>
                  <a:lnTo>
                    <a:pt x="34" y="3"/>
                  </a:lnTo>
                  <a:lnTo>
                    <a:pt x="32" y="1"/>
                  </a:lnTo>
                  <a:lnTo>
                    <a:pt x="29" y="0"/>
                  </a:lnTo>
                  <a:lnTo>
                    <a:pt x="25" y="0"/>
                  </a:lnTo>
                  <a:lnTo>
                    <a:pt x="19" y="1"/>
                  </a:lnTo>
                  <a:lnTo>
                    <a:pt x="16" y="1"/>
                  </a:lnTo>
                  <a:lnTo>
                    <a:pt x="14" y="2"/>
                  </a:lnTo>
                  <a:lnTo>
                    <a:pt x="10" y="4"/>
                  </a:lnTo>
                  <a:lnTo>
                    <a:pt x="7" y="7"/>
                  </a:lnTo>
                  <a:lnTo>
                    <a:pt x="4" y="10"/>
                  </a:lnTo>
                  <a:lnTo>
                    <a:pt x="2" y="13"/>
                  </a:lnTo>
                  <a:lnTo>
                    <a:pt x="1" y="15"/>
                  </a:lnTo>
                  <a:lnTo>
                    <a:pt x="0" y="17"/>
                  </a:lnTo>
                  <a:lnTo>
                    <a:pt x="0" y="18"/>
                  </a:lnTo>
                  <a:lnTo>
                    <a:pt x="1" y="19"/>
                  </a:lnTo>
                  <a:lnTo>
                    <a:pt x="3" y="20"/>
                  </a:lnTo>
                  <a:lnTo>
                    <a:pt x="6" y="19"/>
                  </a:lnTo>
                  <a:lnTo>
                    <a:pt x="7" y="18"/>
                  </a:lnTo>
                  <a:lnTo>
                    <a:pt x="8" y="17"/>
                  </a:lnTo>
                  <a:lnTo>
                    <a:pt x="10" y="12"/>
                  </a:lnTo>
                  <a:lnTo>
                    <a:pt x="11" y="9"/>
                  </a:lnTo>
                  <a:lnTo>
                    <a:pt x="13" y="6"/>
                  </a:lnTo>
                  <a:lnTo>
                    <a:pt x="16" y="5"/>
                  </a:lnTo>
                  <a:lnTo>
                    <a:pt x="20" y="4"/>
                  </a:lnTo>
                  <a:lnTo>
                    <a:pt x="23" y="4"/>
                  </a:lnTo>
                  <a:lnTo>
                    <a:pt x="25" y="5"/>
                  </a:lnTo>
                  <a:lnTo>
                    <a:pt x="27" y="6"/>
                  </a:lnTo>
                  <a:lnTo>
                    <a:pt x="28" y="7"/>
                  </a:lnTo>
                  <a:lnTo>
                    <a:pt x="28" y="9"/>
                  </a:lnTo>
                  <a:lnTo>
                    <a:pt x="29" y="12"/>
                  </a:lnTo>
                  <a:lnTo>
                    <a:pt x="29" y="18"/>
                  </a:lnTo>
                  <a:lnTo>
                    <a:pt x="29" y="20"/>
                  </a:lnTo>
                  <a:lnTo>
                    <a:pt x="28" y="22"/>
                  </a:lnTo>
                  <a:lnTo>
                    <a:pt x="24" y="23"/>
                  </a:lnTo>
                  <a:lnTo>
                    <a:pt x="19" y="25"/>
                  </a:lnTo>
                  <a:lnTo>
                    <a:pt x="15" y="26"/>
                  </a:lnTo>
                  <a:lnTo>
                    <a:pt x="9" y="29"/>
                  </a:lnTo>
                  <a:lnTo>
                    <a:pt x="6" y="32"/>
                  </a:lnTo>
                  <a:lnTo>
                    <a:pt x="4" y="35"/>
                  </a:lnTo>
                  <a:lnTo>
                    <a:pt x="2" y="37"/>
                  </a:lnTo>
                  <a:lnTo>
                    <a:pt x="1" y="39"/>
                  </a:lnTo>
                  <a:lnTo>
                    <a:pt x="1" y="42"/>
                  </a:lnTo>
                  <a:lnTo>
                    <a:pt x="1" y="44"/>
                  </a:lnTo>
                  <a:lnTo>
                    <a:pt x="1" y="46"/>
                  </a:lnTo>
                  <a:lnTo>
                    <a:pt x="1" y="48"/>
                  </a:lnTo>
                  <a:lnTo>
                    <a:pt x="2" y="50"/>
                  </a:lnTo>
                  <a:lnTo>
                    <a:pt x="4" y="52"/>
                  </a:lnTo>
                  <a:lnTo>
                    <a:pt x="7" y="53"/>
                  </a:lnTo>
                  <a:lnTo>
                    <a:pt x="11" y="54"/>
                  </a:lnTo>
                  <a:lnTo>
                    <a:pt x="14" y="54"/>
                  </a:lnTo>
                  <a:lnTo>
                    <a:pt x="16" y="53"/>
                  </a:lnTo>
                  <a:lnTo>
                    <a:pt x="20" y="52"/>
                  </a:lnTo>
                  <a:lnTo>
                    <a:pt x="24" y="49"/>
                  </a:lnTo>
                  <a:lnTo>
                    <a:pt x="27" y="46"/>
                  </a:lnTo>
                  <a:lnTo>
                    <a:pt x="31" y="50"/>
                  </a:lnTo>
                  <a:lnTo>
                    <a:pt x="34" y="52"/>
                  </a:lnTo>
                  <a:lnTo>
                    <a:pt x="35" y="52"/>
                  </a:lnTo>
                  <a:lnTo>
                    <a:pt x="37" y="53"/>
                  </a:lnTo>
                  <a:lnTo>
                    <a:pt x="40" y="52"/>
                  </a:lnTo>
                  <a:lnTo>
                    <a:pt x="42" y="52"/>
                  </a:lnTo>
                  <a:lnTo>
                    <a:pt x="44" y="51"/>
                  </a:lnTo>
                  <a:lnTo>
                    <a:pt x="46" y="49"/>
                  </a:lnTo>
                  <a:lnTo>
                    <a:pt x="48" y="46"/>
                  </a:lnTo>
                  <a:lnTo>
                    <a:pt x="48" y="45"/>
                  </a:lnTo>
                  <a:lnTo>
                    <a:pt x="48" y="44"/>
                  </a:lnTo>
                  <a:lnTo>
                    <a:pt x="47" y="43"/>
                  </a:lnTo>
                  <a:lnTo>
                    <a:pt x="46" y="44"/>
                  </a:lnTo>
                  <a:lnTo>
                    <a:pt x="45" y="45"/>
                  </a:lnTo>
                  <a:lnTo>
                    <a:pt x="43" y="45"/>
                  </a:lnTo>
                  <a:lnTo>
                    <a:pt x="42" y="46"/>
                  </a:lnTo>
                  <a:lnTo>
                    <a:pt x="41" y="46"/>
                  </a:lnTo>
                  <a:lnTo>
                    <a:pt x="39" y="46"/>
                  </a:lnTo>
                  <a:lnTo>
                    <a:pt x="38" y="44"/>
                  </a:lnTo>
                  <a:lnTo>
                    <a:pt x="37" y="43"/>
                  </a:lnTo>
                  <a:lnTo>
                    <a:pt x="37" y="42"/>
                  </a:lnTo>
                  <a:lnTo>
                    <a:pt x="37" y="12"/>
                  </a:lnTo>
                  <a:close/>
                  <a:moveTo>
                    <a:pt x="28" y="36"/>
                  </a:moveTo>
                  <a:lnTo>
                    <a:pt x="28" y="40"/>
                  </a:lnTo>
                  <a:lnTo>
                    <a:pt x="26" y="44"/>
                  </a:lnTo>
                  <a:lnTo>
                    <a:pt x="25" y="45"/>
                  </a:lnTo>
                  <a:lnTo>
                    <a:pt x="23" y="47"/>
                  </a:lnTo>
                  <a:lnTo>
                    <a:pt x="20" y="48"/>
                  </a:lnTo>
                  <a:lnTo>
                    <a:pt x="17" y="48"/>
                  </a:lnTo>
                  <a:lnTo>
                    <a:pt x="16" y="48"/>
                  </a:lnTo>
                  <a:lnTo>
                    <a:pt x="14" y="47"/>
                  </a:lnTo>
                  <a:lnTo>
                    <a:pt x="12" y="45"/>
                  </a:lnTo>
                  <a:lnTo>
                    <a:pt x="11" y="43"/>
                  </a:lnTo>
                  <a:lnTo>
                    <a:pt x="10" y="41"/>
                  </a:lnTo>
                  <a:lnTo>
                    <a:pt x="10" y="38"/>
                  </a:lnTo>
                  <a:lnTo>
                    <a:pt x="11" y="36"/>
                  </a:lnTo>
                  <a:lnTo>
                    <a:pt x="12" y="35"/>
                  </a:lnTo>
                  <a:lnTo>
                    <a:pt x="13" y="33"/>
                  </a:lnTo>
                  <a:lnTo>
                    <a:pt x="15" y="30"/>
                  </a:lnTo>
                  <a:lnTo>
                    <a:pt x="18" y="28"/>
                  </a:lnTo>
                  <a:lnTo>
                    <a:pt x="24" y="26"/>
                  </a:lnTo>
                  <a:lnTo>
                    <a:pt x="27" y="25"/>
                  </a:lnTo>
                  <a:lnTo>
                    <a:pt x="28"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6" name="Freeform 212"/>
            <p:cNvSpPr>
              <a:spLocks/>
            </p:cNvSpPr>
            <p:nvPr/>
          </p:nvSpPr>
          <p:spPr bwMode="auto">
            <a:xfrm>
              <a:off x="1253643" y="6020469"/>
              <a:ext cx="90822" cy="82522"/>
            </a:xfrm>
            <a:custGeom>
              <a:avLst/>
              <a:gdLst>
                <a:gd name="T0" fmla="*/ 2147483647 w 57"/>
                <a:gd name="T1" fmla="*/ 2147483647 h 52"/>
                <a:gd name="T2" fmla="*/ 2147483647 w 57"/>
                <a:gd name="T3" fmla="*/ 2147483647 h 52"/>
                <a:gd name="T4" fmla="*/ 2147483647 w 57"/>
                <a:gd name="T5" fmla="*/ 2147483647 h 52"/>
                <a:gd name="T6" fmla="*/ 2147483647 w 57"/>
                <a:gd name="T7" fmla="*/ 2147483647 h 52"/>
                <a:gd name="T8" fmla="*/ 2147483647 w 57"/>
                <a:gd name="T9" fmla="*/ 2147483647 h 52"/>
                <a:gd name="T10" fmla="*/ 0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2147483647 h 52"/>
                <a:gd name="T24" fmla="*/ 2147483647 w 57"/>
                <a:gd name="T25" fmla="*/ 2147483647 h 52"/>
                <a:gd name="T26" fmla="*/ 2147483647 w 57"/>
                <a:gd name="T27" fmla="*/ 2147483647 h 52"/>
                <a:gd name="T28" fmla="*/ 2147483647 w 57"/>
                <a:gd name="T29" fmla="*/ 2147483647 h 52"/>
                <a:gd name="T30" fmla="*/ 2147483647 w 57"/>
                <a:gd name="T31" fmla="*/ 2147483647 h 52"/>
                <a:gd name="T32" fmla="*/ 2147483647 w 57"/>
                <a:gd name="T33" fmla="*/ 2147483647 h 52"/>
                <a:gd name="T34" fmla="*/ 2147483647 w 57"/>
                <a:gd name="T35" fmla="*/ 2147483647 h 52"/>
                <a:gd name="T36" fmla="*/ 2147483647 w 57"/>
                <a:gd name="T37" fmla="*/ 2147483647 h 52"/>
                <a:gd name="T38" fmla="*/ 2147483647 w 57"/>
                <a:gd name="T39" fmla="*/ 2147483647 h 52"/>
                <a:gd name="T40" fmla="*/ 2147483647 w 57"/>
                <a:gd name="T41" fmla="*/ 2147483647 h 52"/>
                <a:gd name="T42" fmla="*/ 2147483647 w 57"/>
                <a:gd name="T43" fmla="*/ 2147483647 h 52"/>
                <a:gd name="T44" fmla="*/ 2147483647 w 57"/>
                <a:gd name="T45" fmla="*/ 2147483647 h 52"/>
                <a:gd name="T46" fmla="*/ 2147483647 w 57"/>
                <a:gd name="T47" fmla="*/ 2147483647 h 52"/>
                <a:gd name="T48" fmla="*/ 2147483647 w 57"/>
                <a:gd name="T49" fmla="*/ 2147483647 h 52"/>
                <a:gd name="T50" fmla="*/ 2147483647 w 57"/>
                <a:gd name="T51" fmla="*/ 2147483647 h 52"/>
                <a:gd name="T52" fmla="*/ 2147483647 w 57"/>
                <a:gd name="T53" fmla="*/ 2147483647 h 52"/>
                <a:gd name="T54" fmla="*/ 2147483647 w 57"/>
                <a:gd name="T55" fmla="*/ 2147483647 h 52"/>
                <a:gd name="T56" fmla="*/ 2147483647 w 57"/>
                <a:gd name="T57" fmla="*/ 2147483647 h 52"/>
                <a:gd name="T58" fmla="*/ 2147483647 w 57"/>
                <a:gd name="T59" fmla="*/ 2147483647 h 52"/>
                <a:gd name="T60" fmla="*/ 2147483647 w 57"/>
                <a:gd name="T61" fmla="*/ 2147483647 h 52"/>
                <a:gd name="T62" fmla="*/ 2147483647 w 57"/>
                <a:gd name="T63" fmla="*/ 0 h 52"/>
                <a:gd name="T64" fmla="*/ 2147483647 w 57"/>
                <a:gd name="T65" fmla="*/ 2147483647 h 52"/>
                <a:gd name="T66" fmla="*/ 2147483647 w 57"/>
                <a:gd name="T67" fmla="*/ 2147483647 h 52"/>
                <a:gd name="T68" fmla="*/ 2147483647 w 57"/>
                <a:gd name="T69" fmla="*/ 2147483647 h 52"/>
                <a:gd name="T70" fmla="*/ 2147483647 w 57"/>
                <a:gd name="T71" fmla="*/ 2147483647 h 52"/>
                <a:gd name="T72" fmla="*/ 2147483647 w 57"/>
                <a:gd name="T73" fmla="*/ 2147483647 h 52"/>
                <a:gd name="T74" fmla="*/ 2147483647 w 57"/>
                <a:gd name="T75" fmla="*/ 2147483647 h 52"/>
                <a:gd name="T76" fmla="*/ 2147483647 w 57"/>
                <a:gd name="T77" fmla="*/ 2147483647 h 52"/>
                <a:gd name="T78" fmla="*/ 2147483647 w 57"/>
                <a:gd name="T79" fmla="*/ 2147483647 h 52"/>
                <a:gd name="T80" fmla="*/ 2147483647 w 57"/>
                <a:gd name="T81" fmla="*/ 2147483647 h 52"/>
                <a:gd name="T82" fmla="*/ 2147483647 w 57"/>
                <a:gd name="T83" fmla="*/ 2147483647 h 52"/>
                <a:gd name="T84" fmla="*/ 2147483647 w 57"/>
                <a:gd name="T85" fmla="*/ 2147483647 h 52"/>
                <a:gd name="T86" fmla="*/ 2147483647 w 57"/>
                <a:gd name="T87" fmla="*/ 2147483647 h 52"/>
                <a:gd name="T88" fmla="*/ 2147483647 w 57"/>
                <a:gd name="T89" fmla="*/ 2147483647 h 52"/>
                <a:gd name="T90" fmla="*/ 2147483647 w 57"/>
                <a:gd name="T91" fmla="*/ 2147483647 h 52"/>
                <a:gd name="T92" fmla="*/ 2147483647 w 57"/>
                <a:gd name="T93" fmla="*/ 0 h 52"/>
                <a:gd name="T94" fmla="*/ 2147483647 w 57"/>
                <a:gd name="T95" fmla="*/ 0 h 52"/>
                <a:gd name="T96" fmla="*/ 0 w 57"/>
                <a:gd name="T97" fmla="*/ 2147483647 h 52"/>
                <a:gd name="T98" fmla="*/ 0 w 57"/>
                <a:gd name="T99" fmla="*/ 2147483647 h 52"/>
                <a:gd name="T100" fmla="*/ 2147483647 w 57"/>
                <a:gd name="T101" fmla="*/ 2147483647 h 52"/>
                <a:gd name="T102" fmla="*/ 2147483647 w 57"/>
                <a:gd name="T103" fmla="*/ 2147483647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52"/>
                <a:gd name="T158" fmla="*/ 57 w 57"/>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52">
                  <a:moveTo>
                    <a:pt x="23" y="26"/>
                  </a:moveTo>
                  <a:lnTo>
                    <a:pt x="23" y="27"/>
                  </a:lnTo>
                  <a:lnTo>
                    <a:pt x="24" y="28"/>
                  </a:lnTo>
                  <a:lnTo>
                    <a:pt x="22" y="31"/>
                  </a:lnTo>
                  <a:lnTo>
                    <a:pt x="17" y="37"/>
                  </a:lnTo>
                  <a:lnTo>
                    <a:pt x="12" y="42"/>
                  </a:lnTo>
                  <a:lnTo>
                    <a:pt x="9" y="46"/>
                  </a:lnTo>
                  <a:lnTo>
                    <a:pt x="6" y="48"/>
                  </a:lnTo>
                  <a:lnTo>
                    <a:pt x="2" y="49"/>
                  </a:lnTo>
                  <a:lnTo>
                    <a:pt x="1" y="50"/>
                  </a:lnTo>
                  <a:lnTo>
                    <a:pt x="0" y="50"/>
                  </a:lnTo>
                  <a:lnTo>
                    <a:pt x="0" y="51"/>
                  </a:lnTo>
                  <a:lnTo>
                    <a:pt x="0" y="52"/>
                  </a:lnTo>
                  <a:lnTo>
                    <a:pt x="1" y="52"/>
                  </a:lnTo>
                  <a:lnTo>
                    <a:pt x="4" y="52"/>
                  </a:lnTo>
                  <a:lnTo>
                    <a:pt x="13" y="52"/>
                  </a:lnTo>
                  <a:lnTo>
                    <a:pt x="22" y="52"/>
                  </a:lnTo>
                  <a:lnTo>
                    <a:pt x="24" y="52"/>
                  </a:lnTo>
                  <a:lnTo>
                    <a:pt x="24" y="51"/>
                  </a:lnTo>
                  <a:lnTo>
                    <a:pt x="24" y="50"/>
                  </a:lnTo>
                  <a:lnTo>
                    <a:pt x="21" y="49"/>
                  </a:lnTo>
                  <a:lnTo>
                    <a:pt x="20" y="48"/>
                  </a:lnTo>
                  <a:lnTo>
                    <a:pt x="19" y="47"/>
                  </a:lnTo>
                  <a:lnTo>
                    <a:pt x="18" y="45"/>
                  </a:lnTo>
                  <a:lnTo>
                    <a:pt x="19" y="41"/>
                  </a:lnTo>
                  <a:lnTo>
                    <a:pt x="22" y="37"/>
                  </a:lnTo>
                  <a:lnTo>
                    <a:pt x="25" y="33"/>
                  </a:lnTo>
                  <a:lnTo>
                    <a:pt x="27" y="32"/>
                  </a:lnTo>
                  <a:lnTo>
                    <a:pt x="28" y="32"/>
                  </a:lnTo>
                  <a:lnTo>
                    <a:pt x="34" y="41"/>
                  </a:lnTo>
                  <a:lnTo>
                    <a:pt x="36" y="44"/>
                  </a:lnTo>
                  <a:lnTo>
                    <a:pt x="38" y="46"/>
                  </a:lnTo>
                  <a:lnTo>
                    <a:pt x="37" y="47"/>
                  </a:lnTo>
                  <a:lnTo>
                    <a:pt x="37" y="48"/>
                  </a:lnTo>
                  <a:lnTo>
                    <a:pt x="34" y="49"/>
                  </a:lnTo>
                  <a:lnTo>
                    <a:pt x="33" y="50"/>
                  </a:lnTo>
                  <a:lnTo>
                    <a:pt x="32" y="50"/>
                  </a:lnTo>
                  <a:lnTo>
                    <a:pt x="32" y="51"/>
                  </a:lnTo>
                  <a:lnTo>
                    <a:pt x="32" y="52"/>
                  </a:lnTo>
                  <a:lnTo>
                    <a:pt x="33" y="52"/>
                  </a:lnTo>
                  <a:lnTo>
                    <a:pt x="35" y="52"/>
                  </a:lnTo>
                  <a:lnTo>
                    <a:pt x="43" y="52"/>
                  </a:lnTo>
                  <a:lnTo>
                    <a:pt x="50" y="52"/>
                  </a:lnTo>
                  <a:lnTo>
                    <a:pt x="54" y="52"/>
                  </a:lnTo>
                  <a:lnTo>
                    <a:pt x="57" y="52"/>
                  </a:lnTo>
                  <a:lnTo>
                    <a:pt x="57" y="51"/>
                  </a:lnTo>
                  <a:lnTo>
                    <a:pt x="57" y="50"/>
                  </a:lnTo>
                  <a:lnTo>
                    <a:pt x="54" y="49"/>
                  </a:lnTo>
                  <a:lnTo>
                    <a:pt x="52" y="47"/>
                  </a:lnTo>
                  <a:lnTo>
                    <a:pt x="49" y="46"/>
                  </a:lnTo>
                  <a:lnTo>
                    <a:pt x="45" y="41"/>
                  </a:lnTo>
                  <a:lnTo>
                    <a:pt x="39" y="32"/>
                  </a:lnTo>
                  <a:lnTo>
                    <a:pt x="35" y="27"/>
                  </a:lnTo>
                  <a:lnTo>
                    <a:pt x="33" y="24"/>
                  </a:lnTo>
                  <a:lnTo>
                    <a:pt x="33" y="22"/>
                  </a:lnTo>
                  <a:lnTo>
                    <a:pt x="44" y="9"/>
                  </a:lnTo>
                  <a:lnTo>
                    <a:pt x="46" y="6"/>
                  </a:lnTo>
                  <a:lnTo>
                    <a:pt x="49" y="5"/>
                  </a:lnTo>
                  <a:lnTo>
                    <a:pt x="54" y="3"/>
                  </a:lnTo>
                  <a:lnTo>
                    <a:pt x="56" y="3"/>
                  </a:lnTo>
                  <a:lnTo>
                    <a:pt x="57" y="3"/>
                  </a:lnTo>
                  <a:lnTo>
                    <a:pt x="57" y="2"/>
                  </a:lnTo>
                  <a:lnTo>
                    <a:pt x="57" y="1"/>
                  </a:lnTo>
                  <a:lnTo>
                    <a:pt x="56" y="0"/>
                  </a:lnTo>
                  <a:lnTo>
                    <a:pt x="53" y="0"/>
                  </a:lnTo>
                  <a:lnTo>
                    <a:pt x="45" y="1"/>
                  </a:lnTo>
                  <a:lnTo>
                    <a:pt x="36" y="0"/>
                  </a:lnTo>
                  <a:lnTo>
                    <a:pt x="34" y="1"/>
                  </a:lnTo>
                  <a:lnTo>
                    <a:pt x="33" y="1"/>
                  </a:lnTo>
                  <a:lnTo>
                    <a:pt x="33" y="2"/>
                  </a:lnTo>
                  <a:lnTo>
                    <a:pt x="34" y="3"/>
                  </a:lnTo>
                  <a:lnTo>
                    <a:pt x="36" y="3"/>
                  </a:lnTo>
                  <a:lnTo>
                    <a:pt x="38" y="4"/>
                  </a:lnTo>
                  <a:lnTo>
                    <a:pt x="39" y="4"/>
                  </a:lnTo>
                  <a:lnTo>
                    <a:pt x="39" y="5"/>
                  </a:lnTo>
                  <a:lnTo>
                    <a:pt x="38" y="8"/>
                  </a:lnTo>
                  <a:lnTo>
                    <a:pt x="37" y="10"/>
                  </a:lnTo>
                  <a:lnTo>
                    <a:pt x="33" y="17"/>
                  </a:lnTo>
                  <a:lnTo>
                    <a:pt x="31" y="19"/>
                  </a:lnTo>
                  <a:lnTo>
                    <a:pt x="31" y="20"/>
                  </a:lnTo>
                  <a:lnTo>
                    <a:pt x="30" y="20"/>
                  </a:lnTo>
                  <a:lnTo>
                    <a:pt x="29" y="20"/>
                  </a:lnTo>
                  <a:lnTo>
                    <a:pt x="28" y="18"/>
                  </a:lnTo>
                  <a:lnTo>
                    <a:pt x="24" y="14"/>
                  </a:lnTo>
                  <a:lnTo>
                    <a:pt x="21" y="9"/>
                  </a:lnTo>
                  <a:lnTo>
                    <a:pt x="19" y="6"/>
                  </a:lnTo>
                  <a:lnTo>
                    <a:pt x="19" y="5"/>
                  </a:lnTo>
                  <a:lnTo>
                    <a:pt x="20" y="4"/>
                  </a:lnTo>
                  <a:lnTo>
                    <a:pt x="22" y="3"/>
                  </a:lnTo>
                  <a:lnTo>
                    <a:pt x="24" y="3"/>
                  </a:lnTo>
                  <a:lnTo>
                    <a:pt x="25" y="2"/>
                  </a:lnTo>
                  <a:lnTo>
                    <a:pt x="25" y="1"/>
                  </a:lnTo>
                  <a:lnTo>
                    <a:pt x="24" y="0"/>
                  </a:lnTo>
                  <a:lnTo>
                    <a:pt x="22" y="0"/>
                  </a:lnTo>
                  <a:lnTo>
                    <a:pt x="13" y="1"/>
                  </a:lnTo>
                  <a:lnTo>
                    <a:pt x="3" y="0"/>
                  </a:lnTo>
                  <a:lnTo>
                    <a:pt x="1" y="0"/>
                  </a:lnTo>
                  <a:lnTo>
                    <a:pt x="0" y="1"/>
                  </a:lnTo>
                  <a:lnTo>
                    <a:pt x="0" y="2"/>
                  </a:lnTo>
                  <a:lnTo>
                    <a:pt x="0" y="3"/>
                  </a:lnTo>
                  <a:lnTo>
                    <a:pt x="2" y="3"/>
                  </a:lnTo>
                  <a:lnTo>
                    <a:pt x="4" y="4"/>
                  </a:lnTo>
                  <a:lnTo>
                    <a:pt x="6" y="6"/>
                  </a:lnTo>
                  <a:lnTo>
                    <a:pt x="23" y="2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7" name="Freeform 213"/>
            <p:cNvSpPr>
              <a:spLocks noEditPoints="1"/>
            </p:cNvSpPr>
            <p:nvPr/>
          </p:nvSpPr>
          <p:spPr bwMode="auto">
            <a:xfrm>
              <a:off x="1379397" y="5989972"/>
              <a:ext cx="129247" cy="114813"/>
            </a:xfrm>
            <a:custGeom>
              <a:avLst/>
              <a:gdLst>
                <a:gd name="T0" fmla="*/ 2147483647 w 82"/>
                <a:gd name="T1" fmla="*/ 2147483647 h 73"/>
                <a:gd name="T2" fmla="*/ 2147483647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2147483647 h 73"/>
                <a:gd name="T18" fmla="*/ 2147483647 w 82"/>
                <a:gd name="T19" fmla="*/ 2147483647 h 73"/>
                <a:gd name="T20" fmla="*/ 2147483647 w 82"/>
                <a:gd name="T21" fmla="*/ 2147483647 h 73"/>
                <a:gd name="T22" fmla="*/ 2147483647 w 82"/>
                <a:gd name="T23" fmla="*/ 2147483647 h 73"/>
                <a:gd name="T24" fmla="*/ 2147483647 w 82"/>
                <a:gd name="T25" fmla="*/ 2147483647 h 73"/>
                <a:gd name="T26" fmla="*/ 2147483647 w 82"/>
                <a:gd name="T27" fmla="*/ 2147483647 h 73"/>
                <a:gd name="T28" fmla="*/ 2147483647 w 82"/>
                <a:gd name="T29" fmla="*/ 0 h 73"/>
                <a:gd name="T30" fmla="*/ 2147483647 w 82"/>
                <a:gd name="T31" fmla="*/ 2147483647 h 73"/>
                <a:gd name="T32" fmla="*/ 2147483647 w 82"/>
                <a:gd name="T33" fmla="*/ 2147483647 h 73"/>
                <a:gd name="T34" fmla="*/ 2147483647 w 82"/>
                <a:gd name="T35" fmla="*/ 2147483647 h 73"/>
                <a:gd name="T36" fmla="*/ 2147483647 w 82"/>
                <a:gd name="T37" fmla="*/ 2147483647 h 73"/>
                <a:gd name="T38" fmla="*/ 2147483647 w 82"/>
                <a:gd name="T39" fmla="*/ 2147483647 h 73"/>
                <a:gd name="T40" fmla="*/ 2147483647 w 82"/>
                <a:gd name="T41" fmla="*/ 2147483647 h 73"/>
                <a:gd name="T42" fmla="*/ 2147483647 w 82"/>
                <a:gd name="T43" fmla="*/ 2147483647 h 73"/>
                <a:gd name="T44" fmla="*/ 0 w 82"/>
                <a:gd name="T45" fmla="*/ 2147483647 h 73"/>
                <a:gd name="T46" fmla="*/ 2147483647 w 82"/>
                <a:gd name="T47" fmla="*/ 2147483647 h 73"/>
                <a:gd name="T48" fmla="*/ 2147483647 w 82"/>
                <a:gd name="T49" fmla="*/ 2147483647 h 73"/>
                <a:gd name="T50" fmla="*/ 2147483647 w 82"/>
                <a:gd name="T51" fmla="*/ 2147483647 h 73"/>
                <a:gd name="T52" fmla="*/ 2147483647 w 82"/>
                <a:gd name="T53" fmla="*/ 2147483647 h 73"/>
                <a:gd name="T54" fmla="*/ 2147483647 w 82"/>
                <a:gd name="T55" fmla="*/ 2147483647 h 73"/>
                <a:gd name="T56" fmla="*/ 2147483647 w 82"/>
                <a:gd name="T57" fmla="*/ 2147483647 h 73"/>
                <a:gd name="T58" fmla="*/ 2147483647 w 82"/>
                <a:gd name="T59" fmla="*/ 2147483647 h 73"/>
                <a:gd name="T60" fmla="*/ 2147483647 w 82"/>
                <a:gd name="T61" fmla="*/ 2147483647 h 73"/>
                <a:gd name="T62" fmla="*/ 2147483647 w 82"/>
                <a:gd name="T63" fmla="*/ 2147483647 h 73"/>
                <a:gd name="T64" fmla="*/ 2147483647 w 82"/>
                <a:gd name="T65" fmla="*/ 2147483647 h 73"/>
                <a:gd name="T66" fmla="*/ 2147483647 w 82"/>
                <a:gd name="T67" fmla="*/ 2147483647 h 73"/>
                <a:gd name="T68" fmla="*/ 2147483647 w 82"/>
                <a:gd name="T69" fmla="*/ 2147483647 h 73"/>
                <a:gd name="T70" fmla="*/ 2147483647 w 82"/>
                <a:gd name="T71" fmla="*/ 2147483647 h 73"/>
                <a:gd name="T72" fmla="*/ 2147483647 w 82"/>
                <a:gd name="T73" fmla="*/ 2147483647 h 73"/>
                <a:gd name="T74" fmla="*/ 2147483647 w 82"/>
                <a:gd name="T75" fmla="*/ 2147483647 h 73"/>
                <a:gd name="T76" fmla="*/ 2147483647 w 82"/>
                <a:gd name="T77" fmla="*/ 2147483647 h 73"/>
                <a:gd name="T78" fmla="*/ 2147483647 w 82"/>
                <a:gd name="T79" fmla="*/ 2147483647 h 73"/>
                <a:gd name="T80" fmla="*/ 2147483647 w 82"/>
                <a:gd name="T81" fmla="*/ 2147483647 h 73"/>
                <a:gd name="T82" fmla="*/ 2147483647 w 82"/>
                <a:gd name="T83" fmla="*/ 2147483647 h 73"/>
                <a:gd name="T84" fmla="*/ 2147483647 w 82"/>
                <a:gd name="T85" fmla="*/ 2147483647 h 73"/>
                <a:gd name="T86" fmla="*/ 2147483647 w 82"/>
                <a:gd name="T87" fmla="*/ 2147483647 h 73"/>
                <a:gd name="T88" fmla="*/ 2147483647 w 82"/>
                <a:gd name="T89" fmla="*/ 2147483647 h 73"/>
                <a:gd name="T90" fmla="*/ 2147483647 w 82"/>
                <a:gd name="T91" fmla="*/ 2147483647 h 73"/>
                <a:gd name="T92" fmla="*/ 2147483647 w 82"/>
                <a:gd name="T93" fmla="*/ 2147483647 h 73"/>
                <a:gd name="T94" fmla="*/ 2147483647 w 82"/>
                <a:gd name="T95" fmla="*/ 2147483647 h 73"/>
                <a:gd name="T96" fmla="*/ 2147483647 w 82"/>
                <a:gd name="T97" fmla="*/ 2147483647 h 73"/>
                <a:gd name="T98" fmla="*/ 2147483647 w 82"/>
                <a:gd name="T99" fmla="*/ 214748364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73"/>
                <a:gd name="T152" fmla="*/ 82 w 82"/>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73">
                  <a:moveTo>
                    <a:pt x="22" y="11"/>
                  </a:moveTo>
                  <a:lnTo>
                    <a:pt x="23" y="9"/>
                  </a:lnTo>
                  <a:lnTo>
                    <a:pt x="23" y="7"/>
                  </a:lnTo>
                  <a:lnTo>
                    <a:pt x="24" y="5"/>
                  </a:lnTo>
                  <a:lnTo>
                    <a:pt x="25" y="4"/>
                  </a:lnTo>
                  <a:lnTo>
                    <a:pt x="28" y="3"/>
                  </a:lnTo>
                  <a:lnTo>
                    <a:pt x="32" y="3"/>
                  </a:lnTo>
                  <a:lnTo>
                    <a:pt x="34" y="3"/>
                  </a:lnTo>
                  <a:lnTo>
                    <a:pt x="36" y="4"/>
                  </a:lnTo>
                  <a:lnTo>
                    <a:pt x="38" y="4"/>
                  </a:lnTo>
                  <a:lnTo>
                    <a:pt x="39" y="6"/>
                  </a:lnTo>
                  <a:lnTo>
                    <a:pt x="40" y="9"/>
                  </a:lnTo>
                  <a:lnTo>
                    <a:pt x="41" y="12"/>
                  </a:lnTo>
                  <a:lnTo>
                    <a:pt x="40" y="15"/>
                  </a:lnTo>
                  <a:lnTo>
                    <a:pt x="40" y="18"/>
                  </a:lnTo>
                  <a:lnTo>
                    <a:pt x="37" y="22"/>
                  </a:lnTo>
                  <a:lnTo>
                    <a:pt x="35" y="24"/>
                  </a:lnTo>
                  <a:lnTo>
                    <a:pt x="34" y="25"/>
                  </a:lnTo>
                  <a:lnTo>
                    <a:pt x="32" y="26"/>
                  </a:lnTo>
                  <a:lnTo>
                    <a:pt x="31" y="26"/>
                  </a:lnTo>
                  <a:lnTo>
                    <a:pt x="30" y="25"/>
                  </a:lnTo>
                  <a:lnTo>
                    <a:pt x="28" y="23"/>
                  </a:lnTo>
                  <a:lnTo>
                    <a:pt x="27" y="21"/>
                  </a:lnTo>
                  <a:lnTo>
                    <a:pt x="24" y="17"/>
                  </a:lnTo>
                  <a:lnTo>
                    <a:pt x="23" y="14"/>
                  </a:lnTo>
                  <a:lnTo>
                    <a:pt x="22" y="11"/>
                  </a:lnTo>
                  <a:close/>
                  <a:moveTo>
                    <a:pt x="54" y="46"/>
                  </a:moveTo>
                  <a:lnTo>
                    <a:pt x="53" y="47"/>
                  </a:lnTo>
                  <a:lnTo>
                    <a:pt x="52" y="47"/>
                  </a:lnTo>
                  <a:lnTo>
                    <a:pt x="51" y="46"/>
                  </a:lnTo>
                  <a:lnTo>
                    <a:pt x="35" y="29"/>
                  </a:lnTo>
                  <a:lnTo>
                    <a:pt x="34" y="28"/>
                  </a:lnTo>
                  <a:lnTo>
                    <a:pt x="36" y="26"/>
                  </a:lnTo>
                  <a:lnTo>
                    <a:pt x="41" y="24"/>
                  </a:lnTo>
                  <a:lnTo>
                    <a:pt x="43" y="22"/>
                  </a:lnTo>
                  <a:lnTo>
                    <a:pt x="46" y="19"/>
                  </a:lnTo>
                  <a:lnTo>
                    <a:pt x="47" y="16"/>
                  </a:lnTo>
                  <a:lnTo>
                    <a:pt x="47" y="13"/>
                  </a:lnTo>
                  <a:lnTo>
                    <a:pt x="47" y="10"/>
                  </a:lnTo>
                  <a:lnTo>
                    <a:pt x="46" y="7"/>
                  </a:lnTo>
                  <a:lnTo>
                    <a:pt x="45" y="5"/>
                  </a:lnTo>
                  <a:lnTo>
                    <a:pt x="43" y="3"/>
                  </a:lnTo>
                  <a:lnTo>
                    <a:pt x="41" y="2"/>
                  </a:lnTo>
                  <a:lnTo>
                    <a:pt x="38" y="1"/>
                  </a:lnTo>
                  <a:lnTo>
                    <a:pt x="35" y="0"/>
                  </a:lnTo>
                  <a:lnTo>
                    <a:pt x="32" y="0"/>
                  </a:lnTo>
                  <a:lnTo>
                    <a:pt x="28" y="0"/>
                  </a:lnTo>
                  <a:lnTo>
                    <a:pt x="24" y="1"/>
                  </a:lnTo>
                  <a:lnTo>
                    <a:pt x="21" y="3"/>
                  </a:lnTo>
                  <a:lnTo>
                    <a:pt x="20" y="4"/>
                  </a:lnTo>
                  <a:lnTo>
                    <a:pt x="19" y="5"/>
                  </a:lnTo>
                  <a:lnTo>
                    <a:pt x="17" y="7"/>
                  </a:lnTo>
                  <a:lnTo>
                    <a:pt x="16" y="10"/>
                  </a:lnTo>
                  <a:lnTo>
                    <a:pt x="15" y="13"/>
                  </a:lnTo>
                  <a:lnTo>
                    <a:pt x="15" y="16"/>
                  </a:lnTo>
                  <a:lnTo>
                    <a:pt x="15" y="19"/>
                  </a:lnTo>
                  <a:lnTo>
                    <a:pt x="16" y="22"/>
                  </a:lnTo>
                  <a:lnTo>
                    <a:pt x="17" y="24"/>
                  </a:lnTo>
                  <a:lnTo>
                    <a:pt x="18" y="26"/>
                  </a:lnTo>
                  <a:lnTo>
                    <a:pt x="21" y="30"/>
                  </a:lnTo>
                  <a:lnTo>
                    <a:pt x="20" y="31"/>
                  </a:lnTo>
                  <a:lnTo>
                    <a:pt x="18" y="32"/>
                  </a:lnTo>
                  <a:lnTo>
                    <a:pt x="10" y="36"/>
                  </a:lnTo>
                  <a:lnTo>
                    <a:pt x="6" y="39"/>
                  </a:lnTo>
                  <a:lnTo>
                    <a:pt x="3" y="43"/>
                  </a:lnTo>
                  <a:lnTo>
                    <a:pt x="1" y="45"/>
                  </a:lnTo>
                  <a:lnTo>
                    <a:pt x="0" y="48"/>
                  </a:lnTo>
                  <a:lnTo>
                    <a:pt x="0" y="51"/>
                  </a:lnTo>
                  <a:lnTo>
                    <a:pt x="0" y="54"/>
                  </a:lnTo>
                  <a:lnTo>
                    <a:pt x="0" y="59"/>
                  </a:lnTo>
                  <a:lnTo>
                    <a:pt x="2" y="64"/>
                  </a:lnTo>
                  <a:lnTo>
                    <a:pt x="4" y="67"/>
                  </a:lnTo>
                  <a:lnTo>
                    <a:pt x="8" y="70"/>
                  </a:lnTo>
                  <a:lnTo>
                    <a:pt x="11" y="71"/>
                  </a:lnTo>
                  <a:lnTo>
                    <a:pt x="15" y="72"/>
                  </a:lnTo>
                  <a:lnTo>
                    <a:pt x="21" y="73"/>
                  </a:lnTo>
                  <a:lnTo>
                    <a:pt x="28" y="73"/>
                  </a:lnTo>
                  <a:lnTo>
                    <a:pt x="31" y="72"/>
                  </a:lnTo>
                  <a:lnTo>
                    <a:pt x="33" y="71"/>
                  </a:lnTo>
                  <a:lnTo>
                    <a:pt x="38" y="69"/>
                  </a:lnTo>
                  <a:lnTo>
                    <a:pt x="41" y="67"/>
                  </a:lnTo>
                  <a:lnTo>
                    <a:pt x="47" y="60"/>
                  </a:lnTo>
                  <a:lnTo>
                    <a:pt x="50" y="63"/>
                  </a:lnTo>
                  <a:lnTo>
                    <a:pt x="56" y="69"/>
                  </a:lnTo>
                  <a:lnTo>
                    <a:pt x="61" y="72"/>
                  </a:lnTo>
                  <a:lnTo>
                    <a:pt x="64" y="73"/>
                  </a:lnTo>
                  <a:lnTo>
                    <a:pt x="67" y="73"/>
                  </a:lnTo>
                  <a:lnTo>
                    <a:pt x="72" y="72"/>
                  </a:lnTo>
                  <a:lnTo>
                    <a:pt x="77" y="71"/>
                  </a:lnTo>
                  <a:lnTo>
                    <a:pt x="80" y="68"/>
                  </a:lnTo>
                  <a:lnTo>
                    <a:pt x="81" y="67"/>
                  </a:lnTo>
                  <a:lnTo>
                    <a:pt x="81" y="65"/>
                  </a:lnTo>
                  <a:lnTo>
                    <a:pt x="81" y="64"/>
                  </a:lnTo>
                  <a:lnTo>
                    <a:pt x="79" y="64"/>
                  </a:lnTo>
                  <a:lnTo>
                    <a:pt x="76" y="65"/>
                  </a:lnTo>
                  <a:lnTo>
                    <a:pt x="71" y="65"/>
                  </a:lnTo>
                  <a:lnTo>
                    <a:pt x="69" y="65"/>
                  </a:lnTo>
                  <a:lnTo>
                    <a:pt x="67" y="63"/>
                  </a:lnTo>
                  <a:lnTo>
                    <a:pt x="61" y="59"/>
                  </a:lnTo>
                  <a:lnTo>
                    <a:pt x="57" y="54"/>
                  </a:lnTo>
                  <a:lnTo>
                    <a:pt x="55" y="52"/>
                  </a:lnTo>
                  <a:lnTo>
                    <a:pt x="55" y="50"/>
                  </a:lnTo>
                  <a:lnTo>
                    <a:pt x="74" y="27"/>
                  </a:lnTo>
                  <a:lnTo>
                    <a:pt x="75" y="25"/>
                  </a:lnTo>
                  <a:lnTo>
                    <a:pt x="77" y="24"/>
                  </a:lnTo>
                  <a:lnTo>
                    <a:pt x="78" y="24"/>
                  </a:lnTo>
                  <a:lnTo>
                    <a:pt x="79" y="24"/>
                  </a:lnTo>
                  <a:lnTo>
                    <a:pt x="82" y="23"/>
                  </a:lnTo>
                  <a:lnTo>
                    <a:pt x="82" y="22"/>
                  </a:lnTo>
                  <a:lnTo>
                    <a:pt x="82" y="21"/>
                  </a:lnTo>
                  <a:lnTo>
                    <a:pt x="80" y="21"/>
                  </a:lnTo>
                  <a:lnTo>
                    <a:pt x="70" y="21"/>
                  </a:lnTo>
                  <a:lnTo>
                    <a:pt x="60" y="21"/>
                  </a:lnTo>
                  <a:lnTo>
                    <a:pt x="58" y="21"/>
                  </a:lnTo>
                  <a:lnTo>
                    <a:pt x="58" y="22"/>
                  </a:lnTo>
                  <a:lnTo>
                    <a:pt x="58" y="23"/>
                  </a:lnTo>
                  <a:lnTo>
                    <a:pt x="59" y="23"/>
                  </a:lnTo>
                  <a:lnTo>
                    <a:pt x="62" y="24"/>
                  </a:lnTo>
                  <a:lnTo>
                    <a:pt x="66" y="24"/>
                  </a:lnTo>
                  <a:lnTo>
                    <a:pt x="67" y="25"/>
                  </a:lnTo>
                  <a:lnTo>
                    <a:pt x="67" y="26"/>
                  </a:lnTo>
                  <a:lnTo>
                    <a:pt x="66" y="29"/>
                  </a:lnTo>
                  <a:lnTo>
                    <a:pt x="65" y="32"/>
                  </a:lnTo>
                  <a:lnTo>
                    <a:pt x="63" y="34"/>
                  </a:lnTo>
                  <a:lnTo>
                    <a:pt x="54" y="46"/>
                  </a:lnTo>
                  <a:close/>
                  <a:moveTo>
                    <a:pt x="24" y="33"/>
                  </a:moveTo>
                  <a:lnTo>
                    <a:pt x="45" y="55"/>
                  </a:lnTo>
                  <a:lnTo>
                    <a:pt x="45" y="56"/>
                  </a:lnTo>
                  <a:lnTo>
                    <a:pt x="46" y="56"/>
                  </a:lnTo>
                  <a:lnTo>
                    <a:pt x="44" y="59"/>
                  </a:lnTo>
                  <a:lnTo>
                    <a:pt x="40" y="62"/>
                  </a:lnTo>
                  <a:lnTo>
                    <a:pt x="38" y="64"/>
                  </a:lnTo>
                  <a:lnTo>
                    <a:pt x="34" y="65"/>
                  </a:lnTo>
                  <a:lnTo>
                    <a:pt x="31" y="66"/>
                  </a:lnTo>
                  <a:lnTo>
                    <a:pt x="26" y="67"/>
                  </a:lnTo>
                  <a:lnTo>
                    <a:pt x="23" y="66"/>
                  </a:lnTo>
                  <a:lnTo>
                    <a:pt x="19" y="65"/>
                  </a:lnTo>
                  <a:lnTo>
                    <a:pt x="17" y="64"/>
                  </a:lnTo>
                  <a:lnTo>
                    <a:pt x="15" y="63"/>
                  </a:lnTo>
                  <a:lnTo>
                    <a:pt x="14" y="62"/>
                  </a:lnTo>
                  <a:lnTo>
                    <a:pt x="12" y="59"/>
                  </a:lnTo>
                  <a:lnTo>
                    <a:pt x="11" y="56"/>
                  </a:lnTo>
                  <a:lnTo>
                    <a:pt x="10" y="53"/>
                  </a:lnTo>
                  <a:lnTo>
                    <a:pt x="10" y="50"/>
                  </a:lnTo>
                  <a:lnTo>
                    <a:pt x="10" y="46"/>
                  </a:lnTo>
                  <a:lnTo>
                    <a:pt x="11" y="43"/>
                  </a:lnTo>
                  <a:lnTo>
                    <a:pt x="13" y="40"/>
                  </a:lnTo>
                  <a:lnTo>
                    <a:pt x="15" y="38"/>
                  </a:lnTo>
                  <a:lnTo>
                    <a:pt x="20" y="35"/>
                  </a:lnTo>
                  <a:lnTo>
                    <a:pt x="24" y="3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8" name="Freeform 214"/>
            <p:cNvSpPr>
              <a:spLocks/>
            </p:cNvSpPr>
            <p:nvPr/>
          </p:nvSpPr>
          <p:spPr bwMode="auto">
            <a:xfrm>
              <a:off x="1538336" y="5970239"/>
              <a:ext cx="99556" cy="132752"/>
            </a:xfrm>
            <a:custGeom>
              <a:avLst/>
              <a:gdLst>
                <a:gd name="T0" fmla="*/ 2147483647 w 62"/>
                <a:gd name="T1" fmla="*/ 2147483647 h 83"/>
                <a:gd name="T2" fmla="*/ 2147483647 w 62"/>
                <a:gd name="T3" fmla="*/ 2147483647 h 83"/>
                <a:gd name="T4" fmla="*/ 2147483647 w 62"/>
                <a:gd name="T5" fmla="*/ 2147483647 h 83"/>
                <a:gd name="T6" fmla="*/ 2147483647 w 62"/>
                <a:gd name="T7" fmla="*/ 2147483647 h 83"/>
                <a:gd name="T8" fmla="*/ 0 w 62"/>
                <a:gd name="T9" fmla="*/ 2147483647 h 83"/>
                <a:gd name="T10" fmla="*/ 2147483647 w 62"/>
                <a:gd name="T11" fmla="*/ 2147483647 h 83"/>
                <a:gd name="T12" fmla="*/ 2147483647 w 62"/>
                <a:gd name="T13" fmla="*/ 2147483647 h 83"/>
                <a:gd name="T14" fmla="*/ 2147483647 w 62"/>
                <a:gd name="T15" fmla="*/ 2147483647 h 83"/>
                <a:gd name="T16" fmla="*/ 2147483647 w 62"/>
                <a:gd name="T17" fmla="*/ 2147483647 h 83"/>
                <a:gd name="T18" fmla="*/ 2147483647 w 62"/>
                <a:gd name="T19" fmla="*/ 2147483647 h 83"/>
                <a:gd name="T20" fmla="*/ 2147483647 w 62"/>
                <a:gd name="T21" fmla="*/ 2147483647 h 83"/>
                <a:gd name="T22" fmla="*/ 2147483647 w 62"/>
                <a:gd name="T23" fmla="*/ 2147483647 h 83"/>
                <a:gd name="T24" fmla="*/ 2147483647 w 62"/>
                <a:gd name="T25" fmla="*/ 2147483647 h 83"/>
                <a:gd name="T26" fmla="*/ 2147483647 w 62"/>
                <a:gd name="T27" fmla="*/ 2147483647 h 83"/>
                <a:gd name="T28" fmla="*/ 2147483647 w 62"/>
                <a:gd name="T29" fmla="*/ 2147483647 h 83"/>
                <a:gd name="T30" fmla="*/ 2147483647 w 62"/>
                <a:gd name="T31" fmla="*/ 2147483647 h 83"/>
                <a:gd name="T32" fmla="*/ 2147483647 w 62"/>
                <a:gd name="T33" fmla="*/ 2147483647 h 83"/>
                <a:gd name="T34" fmla="*/ 2147483647 w 62"/>
                <a:gd name="T35" fmla="*/ 2147483647 h 83"/>
                <a:gd name="T36" fmla="*/ 2147483647 w 62"/>
                <a:gd name="T37" fmla="*/ 2147483647 h 83"/>
                <a:gd name="T38" fmla="*/ 2147483647 w 62"/>
                <a:gd name="T39" fmla="*/ 2147483647 h 83"/>
                <a:gd name="T40" fmla="*/ 2147483647 w 62"/>
                <a:gd name="T41" fmla="*/ 2147483647 h 83"/>
                <a:gd name="T42" fmla="*/ 2147483647 w 62"/>
                <a:gd name="T43" fmla="*/ 2147483647 h 83"/>
                <a:gd name="T44" fmla="*/ 2147483647 w 62"/>
                <a:gd name="T45" fmla="*/ 2147483647 h 83"/>
                <a:gd name="T46" fmla="*/ 2147483647 w 62"/>
                <a:gd name="T47" fmla="*/ 0 h 83"/>
                <a:gd name="T48" fmla="*/ 2147483647 w 62"/>
                <a:gd name="T49" fmla="*/ 0 h 83"/>
                <a:gd name="T50" fmla="*/ 2147483647 w 62"/>
                <a:gd name="T51" fmla="*/ 0 h 83"/>
                <a:gd name="T52" fmla="*/ 0 w 62"/>
                <a:gd name="T53" fmla="*/ 2147483647 h 83"/>
                <a:gd name="T54" fmla="*/ 2147483647 w 62"/>
                <a:gd name="T55" fmla="*/ 2147483647 h 83"/>
                <a:gd name="T56" fmla="*/ 2147483647 w 62"/>
                <a:gd name="T57" fmla="*/ 2147483647 h 83"/>
                <a:gd name="T58" fmla="*/ 2147483647 w 62"/>
                <a:gd name="T59" fmla="*/ 2147483647 h 83"/>
                <a:gd name="T60" fmla="*/ 2147483647 w 62"/>
                <a:gd name="T61" fmla="*/ 2147483647 h 83"/>
                <a:gd name="T62" fmla="*/ 2147483647 w 62"/>
                <a:gd name="T63" fmla="*/ 214748364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83"/>
                <a:gd name="T98" fmla="*/ 62 w 6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83">
                  <a:moveTo>
                    <a:pt x="14" y="70"/>
                  </a:moveTo>
                  <a:lnTo>
                    <a:pt x="13" y="74"/>
                  </a:lnTo>
                  <a:lnTo>
                    <a:pt x="12" y="76"/>
                  </a:lnTo>
                  <a:lnTo>
                    <a:pt x="12" y="77"/>
                  </a:lnTo>
                  <a:lnTo>
                    <a:pt x="10" y="78"/>
                  </a:lnTo>
                  <a:lnTo>
                    <a:pt x="8" y="78"/>
                  </a:lnTo>
                  <a:lnTo>
                    <a:pt x="3" y="79"/>
                  </a:lnTo>
                  <a:lnTo>
                    <a:pt x="1" y="79"/>
                  </a:lnTo>
                  <a:lnTo>
                    <a:pt x="1" y="80"/>
                  </a:lnTo>
                  <a:lnTo>
                    <a:pt x="0" y="81"/>
                  </a:lnTo>
                  <a:lnTo>
                    <a:pt x="1" y="82"/>
                  </a:lnTo>
                  <a:lnTo>
                    <a:pt x="1" y="83"/>
                  </a:lnTo>
                  <a:lnTo>
                    <a:pt x="2" y="83"/>
                  </a:lnTo>
                  <a:lnTo>
                    <a:pt x="4" y="83"/>
                  </a:lnTo>
                  <a:lnTo>
                    <a:pt x="23" y="83"/>
                  </a:lnTo>
                  <a:lnTo>
                    <a:pt x="58" y="83"/>
                  </a:lnTo>
                  <a:lnTo>
                    <a:pt x="59" y="83"/>
                  </a:lnTo>
                  <a:lnTo>
                    <a:pt x="60" y="82"/>
                  </a:lnTo>
                  <a:lnTo>
                    <a:pt x="60" y="81"/>
                  </a:lnTo>
                  <a:lnTo>
                    <a:pt x="62" y="72"/>
                  </a:lnTo>
                  <a:lnTo>
                    <a:pt x="62" y="67"/>
                  </a:lnTo>
                  <a:lnTo>
                    <a:pt x="62" y="65"/>
                  </a:lnTo>
                  <a:lnTo>
                    <a:pt x="61" y="65"/>
                  </a:lnTo>
                  <a:lnTo>
                    <a:pt x="60" y="65"/>
                  </a:lnTo>
                  <a:lnTo>
                    <a:pt x="59" y="66"/>
                  </a:lnTo>
                  <a:lnTo>
                    <a:pt x="56" y="70"/>
                  </a:lnTo>
                  <a:lnTo>
                    <a:pt x="54" y="72"/>
                  </a:lnTo>
                  <a:lnTo>
                    <a:pt x="51" y="74"/>
                  </a:lnTo>
                  <a:lnTo>
                    <a:pt x="48" y="76"/>
                  </a:lnTo>
                  <a:lnTo>
                    <a:pt x="45" y="77"/>
                  </a:lnTo>
                  <a:lnTo>
                    <a:pt x="37" y="78"/>
                  </a:lnTo>
                  <a:lnTo>
                    <a:pt x="30" y="78"/>
                  </a:lnTo>
                  <a:lnTo>
                    <a:pt x="28" y="78"/>
                  </a:lnTo>
                  <a:lnTo>
                    <a:pt x="27" y="77"/>
                  </a:lnTo>
                  <a:lnTo>
                    <a:pt x="26" y="76"/>
                  </a:lnTo>
                  <a:lnTo>
                    <a:pt x="25" y="73"/>
                  </a:lnTo>
                  <a:lnTo>
                    <a:pt x="25" y="12"/>
                  </a:lnTo>
                  <a:lnTo>
                    <a:pt x="26" y="8"/>
                  </a:lnTo>
                  <a:lnTo>
                    <a:pt x="26" y="7"/>
                  </a:lnTo>
                  <a:lnTo>
                    <a:pt x="27" y="6"/>
                  </a:lnTo>
                  <a:lnTo>
                    <a:pt x="29" y="5"/>
                  </a:lnTo>
                  <a:lnTo>
                    <a:pt x="32" y="4"/>
                  </a:lnTo>
                  <a:lnTo>
                    <a:pt x="36" y="4"/>
                  </a:lnTo>
                  <a:lnTo>
                    <a:pt x="38" y="3"/>
                  </a:lnTo>
                  <a:lnTo>
                    <a:pt x="38" y="2"/>
                  </a:lnTo>
                  <a:lnTo>
                    <a:pt x="38" y="1"/>
                  </a:lnTo>
                  <a:lnTo>
                    <a:pt x="37" y="0"/>
                  </a:lnTo>
                  <a:lnTo>
                    <a:pt x="36" y="0"/>
                  </a:lnTo>
                  <a:lnTo>
                    <a:pt x="34" y="0"/>
                  </a:lnTo>
                  <a:lnTo>
                    <a:pt x="19" y="0"/>
                  </a:lnTo>
                  <a:lnTo>
                    <a:pt x="3" y="0"/>
                  </a:lnTo>
                  <a:lnTo>
                    <a:pt x="1" y="0"/>
                  </a:lnTo>
                  <a:lnTo>
                    <a:pt x="0" y="1"/>
                  </a:lnTo>
                  <a:lnTo>
                    <a:pt x="0" y="2"/>
                  </a:lnTo>
                  <a:lnTo>
                    <a:pt x="0" y="3"/>
                  </a:lnTo>
                  <a:lnTo>
                    <a:pt x="1" y="4"/>
                  </a:lnTo>
                  <a:lnTo>
                    <a:pt x="5" y="4"/>
                  </a:lnTo>
                  <a:lnTo>
                    <a:pt x="8" y="5"/>
                  </a:lnTo>
                  <a:lnTo>
                    <a:pt x="11" y="5"/>
                  </a:lnTo>
                  <a:lnTo>
                    <a:pt x="12" y="6"/>
                  </a:lnTo>
                  <a:lnTo>
                    <a:pt x="13" y="7"/>
                  </a:lnTo>
                  <a:lnTo>
                    <a:pt x="14" y="8"/>
                  </a:lnTo>
                  <a:lnTo>
                    <a:pt x="14" y="10"/>
                  </a:lnTo>
                  <a:lnTo>
                    <a:pt x="14" y="7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9" name="Freeform 215"/>
            <p:cNvSpPr>
              <a:spLocks noEditPoints="1"/>
            </p:cNvSpPr>
            <p:nvPr/>
          </p:nvSpPr>
          <p:spPr bwMode="auto">
            <a:xfrm>
              <a:off x="1639637" y="6016881"/>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2" y="22"/>
                  </a:moveTo>
                  <a:lnTo>
                    <a:pt x="43" y="22"/>
                  </a:lnTo>
                  <a:lnTo>
                    <a:pt x="44" y="21"/>
                  </a:lnTo>
                  <a:lnTo>
                    <a:pt x="44" y="19"/>
                  </a:lnTo>
                  <a:lnTo>
                    <a:pt x="44" y="16"/>
                  </a:lnTo>
                  <a:lnTo>
                    <a:pt x="43" y="14"/>
                  </a:lnTo>
                  <a:lnTo>
                    <a:pt x="42" y="11"/>
                  </a:lnTo>
                  <a:lnTo>
                    <a:pt x="40" y="7"/>
                  </a:lnTo>
                  <a:lnTo>
                    <a:pt x="37" y="5"/>
                  </a:lnTo>
                  <a:lnTo>
                    <a:pt x="34" y="2"/>
                  </a:lnTo>
                  <a:lnTo>
                    <a:pt x="32" y="1"/>
                  </a:lnTo>
                  <a:lnTo>
                    <a:pt x="29" y="1"/>
                  </a:lnTo>
                  <a:lnTo>
                    <a:pt x="24" y="0"/>
                  </a:lnTo>
                  <a:lnTo>
                    <a:pt x="19" y="1"/>
                  </a:lnTo>
                  <a:lnTo>
                    <a:pt x="14" y="3"/>
                  </a:lnTo>
                  <a:lnTo>
                    <a:pt x="12" y="4"/>
                  </a:lnTo>
                  <a:lnTo>
                    <a:pt x="10" y="6"/>
                  </a:lnTo>
                  <a:lnTo>
                    <a:pt x="6" y="10"/>
                  </a:lnTo>
                  <a:lnTo>
                    <a:pt x="4" y="14"/>
                  </a:lnTo>
                  <a:lnTo>
                    <a:pt x="2" y="19"/>
                  </a:lnTo>
                  <a:lnTo>
                    <a:pt x="1" y="24"/>
                  </a:lnTo>
                  <a:lnTo>
                    <a:pt x="0" y="29"/>
                  </a:lnTo>
                  <a:lnTo>
                    <a:pt x="1" y="35"/>
                  </a:lnTo>
                  <a:lnTo>
                    <a:pt x="2" y="40"/>
                  </a:lnTo>
                  <a:lnTo>
                    <a:pt x="4" y="45"/>
                  </a:lnTo>
                  <a:lnTo>
                    <a:pt x="6" y="49"/>
                  </a:lnTo>
                  <a:lnTo>
                    <a:pt x="8" y="51"/>
                  </a:lnTo>
                  <a:lnTo>
                    <a:pt x="9" y="52"/>
                  </a:lnTo>
                  <a:lnTo>
                    <a:pt x="13" y="54"/>
                  </a:lnTo>
                  <a:lnTo>
                    <a:pt x="18" y="56"/>
                  </a:lnTo>
                  <a:lnTo>
                    <a:pt x="23" y="56"/>
                  </a:lnTo>
                  <a:lnTo>
                    <a:pt x="28" y="56"/>
                  </a:lnTo>
                  <a:lnTo>
                    <a:pt x="32" y="54"/>
                  </a:lnTo>
                  <a:lnTo>
                    <a:pt x="35" y="53"/>
                  </a:lnTo>
                  <a:lnTo>
                    <a:pt x="38" y="51"/>
                  </a:lnTo>
                  <a:lnTo>
                    <a:pt x="41" y="47"/>
                  </a:lnTo>
                  <a:lnTo>
                    <a:pt x="42" y="45"/>
                  </a:lnTo>
                  <a:lnTo>
                    <a:pt x="42" y="44"/>
                  </a:lnTo>
                  <a:lnTo>
                    <a:pt x="41" y="44"/>
                  </a:lnTo>
                  <a:lnTo>
                    <a:pt x="39" y="45"/>
                  </a:lnTo>
                  <a:lnTo>
                    <a:pt x="38" y="47"/>
                  </a:lnTo>
                  <a:lnTo>
                    <a:pt x="36" y="48"/>
                  </a:lnTo>
                  <a:lnTo>
                    <a:pt x="34" y="49"/>
                  </a:lnTo>
                  <a:lnTo>
                    <a:pt x="32" y="49"/>
                  </a:lnTo>
                  <a:lnTo>
                    <a:pt x="28" y="50"/>
                  </a:lnTo>
                  <a:lnTo>
                    <a:pt x="23" y="49"/>
                  </a:lnTo>
                  <a:lnTo>
                    <a:pt x="21" y="48"/>
                  </a:lnTo>
                  <a:lnTo>
                    <a:pt x="19" y="48"/>
                  </a:lnTo>
                  <a:lnTo>
                    <a:pt x="15" y="45"/>
                  </a:lnTo>
                  <a:lnTo>
                    <a:pt x="14" y="44"/>
                  </a:lnTo>
                  <a:lnTo>
                    <a:pt x="13" y="42"/>
                  </a:lnTo>
                  <a:lnTo>
                    <a:pt x="11" y="39"/>
                  </a:lnTo>
                  <a:lnTo>
                    <a:pt x="10" y="35"/>
                  </a:lnTo>
                  <a:lnTo>
                    <a:pt x="10" y="31"/>
                  </a:lnTo>
                  <a:lnTo>
                    <a:pt x="9" y="27"/>
                  </a:lnTo>
                  <a:lnTo>
                    <a:pt x="10" y="24"/>
                  </a:lnTo>
                  <a:lnTo>
                    <a:pt x="10" y="22"/>
                  </a:lnTo>
                  <a:lnTo>
                    <a:pt x="42" y="22"/>
                  </a:lnTo>
                  <a:close/>
                  <a:moveTo>
                    <a:pt x="22" y="18"/>
                  </a:moveTo>
                  <a:lnTo>
                    <a:pt x="16" y="18"/>
                  </a:lnTo>
                  <a:lnTo>
                    <a:pt x="12" y="18"/>
                  </a:lnTo>
                  <a:lnTo>
                    <a:pt x="10" y="17"/>
                  </a:lnTo>
                  <a:lnTo>
                    <a:pt x="11" y="15"/>
                  </a:lnTo>
                  <a:lnTo>
                    <a:pt x="12" y="13"/>
                  </a:lnTo>
                  <a:lnTo>
                    <a:pt x="15" y="8"/>
                  </a:lnTo>
                  <a:lnTo>
                    <a:pt x="17" y="6"/>
                  </a:lnTo>
                  <a:lnTo>
                    <a:pt x="20" y="5"/>
                  </a:lnTo>
                  <a:lnTo>
                    <a:pt x="23" y="4"/>
                  </a:lnTo>
                  <a:lnTo>
                    <a:pt x="26" y="3"/>
                  </a:lnTo>
                  <a:lnTo>
                    <a:pt x="30" y="4"/>
                  </a:lnTo>
                  <a:lnTo>
                    <a:pt x="33" y="6"/>
                  </a:lnTo>
                  <a:lnTo>
                    <a:pt x="34" y="7"/>
                  </a:lnTo>
                  <a:lnTo>
                    <a:pt x="35" y="8"/>
                  </a:lnTo>
                  <a:lnTo>
                    <a:pt x="35" y="10"/>
                  </a:lnTo>
                  <a:lnTo>
                    <a:pt x="36" y="12"/>
                  </a:lnTo>
                  <a:lnTo>
                    <a:pt x="36" y="13"/>
                  </a:lnTo>
                  <a:lnTo>
                    <a:pt x="35" y="15"/>
                  </a:lnTo>
                  <a:lnTo>
                    <a:pt x="34" y="16"/>
                  </a:lnTo>
                  <a:lnTo>
                    <a:pt x="33" y="17"/>
                  </a:lnTo>
                  <a:lnTo>
                    <a:pt x="32"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0" name="Freeform 216"/>
            <p:cNvSpPr>
              <a:spLocks noEditPoints="1"/>
            </p:cNvSpPr>
            <p:nvPr/>
          </p:nvSpPr>
          <p:spPr bwMode="auto">
            <a:xfrm>
              <a:off x="1709501" y="6016881"/>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0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59" y="12"/>
                  </a:lnTo>
                  <a:lnTo>
                    <a:pt x="60" y="10"/>
                  </a:lnTo>
                  <a:lnTo>
                    <a:pt x="60" y="7"/>
                  </a:lnTo>
                  <a:lnTo>
                    <a:pt x="59" y="6"/>
                  </a:lnTo>
                  <a:lnTo>
                    <a:pt x="53" y="6"/>
                  </a:lnTo>
                  <a:lnTo>
                    <a:pt x="50" y="6"/>
                  </a:lnTo>
                  <a:lnTo>
                    <a:pt x="47" y="5"/>
                  </a:lnTo>
                  <a:lnTo>
                    <a:pt x="41" y="3"/>
                  </a:lnTo>
                  <a:lnTo>
                    <a:pt x="36" y="1"/>
                  </a:lnTo>
                  <a:lnTo>
                    <a:pt x="33" y="0"/>
                  </a:lnTo>
                  <a:lnTo>
                    <a:pt x="30" y="0"/>
                  </a:lnTo>
                  <a:lnTo>
                    <a:pt x="26" y="1"/>
                  </a:lnTo>
                  <a:lnTo>
                    <a:pt x="22" y="1"/>
                  </a:lnTo>
                  <a:lnTo>
                    <a:pt x="19" y="3"/>
                  </a:lnTo>
                  <a:lnTo>
                    <a:pt x="17" y="4"/>
                  </a:lnTo>
                  <a:lnTo>
                    <a:pt x="16" y="5"/>
                  </a:lnTo>
                  <a:lnTo>
                    <a:pt x="15" y="7"/>
                  </a:lnTo>
                  <a:lnTo>
                    <a:pt x="14" y="8"/>
                  </a:lnTo>
                  <a:lnTo>
                    <a:pt x="12" y="11"/>
                  </a:lnTo>
                  <a:lnTo>
                    <a:pt x="11" y="15"/>
                  </a:lnTo>
                  <a:lnTo>
                    <a:pt x="11" y="19"/>
                  </a:lnTo>
                  <a:lnTo>
                    <a:pt x="11" y="22"/>
                  </a:lnTo>
                  <a:lnTo>
                    <a:pt x="11" y="24"/>
                  </a:lnTo>
                  <a:lnTo>
                    <a:pt x="13" y="29"/>
                  </a:lnTo>
                  <a:lnTo>
                    <a:pt x="16" y="33"/>
                  </a:lnTo>
                  <a:lnTo>
                    <a:pt x="21" y="37"/>
                  </a:lnTo>
                  <a:lnTo>
                    <a:pt x="18" y="37"/>
                  </a:lnTo>
                  <a:lnTo>
                    <a:pt x="13" y="39"/>
                  </a:lnTo>
                  <a:lnTo>
                    <a:pt x="11" y="39"/>
                  </a:lnTo>
                  <a:lnTo>
                    <a:pt x="9" y="41"/>
                  </a:lnTo>
                  <a:lnTo>
                    <a:pt x="7" y="42"/>
                  </a:lnTo>
                  <a:lnTo>
                    <a:pt x="7" y="44"/>
                  </a:lnTo>
                  <a:lnTo>
                    <a:pt x="7" y="45"/>
                  </a:lnTo>
                  <a:lnTo>
                    <a:pt x="8" y="46"/>
                  </a:lnTo>
                  <a:lnTo>
                    <a:pt x="11" y="49"/>
                  </a:lnTo>
                  <a:lnTo>
                    <a:pt x="17" y="54"/>
                  </a:lnTo>
                  <a:lnTo>
                    <a:pt x="11" y="57"/>
                  </a:lnTo>
                  <a:lnTo>
                    <a:pt x="6" y="60"/>
                  </a:lnTo>
                  <a:lnTo>
                    <a:pt x="3" y="62"/>
                  </a:lnTo>
                  <a:lnTo>
                    <a:pt x="1" y="64"/>
                  </a:lnTo>
                  <a:lnTo>
                    <a:pt x="0" y="67"/>
                  </a:lnTo>
                  <a:lnTo>
                    <a:pt x="0" y="70"/>
                  </a:lnTo>
                  <a:lnTo>
                    <a:pt x="0" y="73"/>
                  </a:lnTo>
                  <a:lnTo>
                    <a:pt x="1" y="75"/>
                  </a:lnTo>
                  <a:lnTo>
                    <a:pt x="1" y="76"/>
                  </a:lnTo>
                  <a:lnTo>
                    <a:pt x="2" y="77"/>
                  </a:lnTo>
                  <a:lnTo>
                    <a:pt x="4" y="79"/>
                  </a:lnTo>
                  <a:lnTo>
                    <a:pt x="7" y="81"/>
                  </a:lnTo>
                  <a:lnTo>
                    <a:pt x="11" y="82"/>
                  </a:lnTo>
                  <a:lnTo>
                    <a:pt x="15" y="83"/>
                  </a:lnTo>
                  <a:lnTo>
                    <a:pt x="21" y="83"/>
                  </a:lnTo>
                  <a:lnTo>
                    <a:pt x="25" y="83"/>
                  </a:lnTo>
                  <a:lnTo>
                    <a:pt x="30" y="82"/>
                  </a:lnTo>
                  <a:lnTo>
                    <a:pt x="36" y="81"/>
                  </a:lnTo>
                  <a:lnTo>
                    <a:pt x="42" y="79"/>
                  </a:lnTo>
                  <a:lnTo>
                    <a:pt x="47" y="76"/>
                  </a:lnTo>
                  <a:lnTo>
                    <a:pt x="50" y="74"/>
                  </a:lnTo>
                  <a:lnTo>
                    <a:pt x="52" y="73"/>
                  </a:lnTo>
                  <a:lnTo>
                    <a:pt x="54" y="70"/>
                  </a:lnTo>
                  <a:lnTo>
                    <a:pt x="55" y="68"/>
                  </a:lnTo>
                  <a:lnTo>
                    <a:pt x="56" y="65"/>
                  </a:lnTo>
                  <a:lnTo>
                    <a:pt x="56" y="62"/>
                  </a:lnTo>
                  <a:lnTo>
                    <a:pt x="56" y="58"/>
                  </a:lnTo>
                  <a:lnTo>
                    <a:pt x="54" y="54"/>
                  </a:lnTo>
                  <a:lnTo>
                    <a:pt x="53" y="53"/>
                  </a:lnTo>
                  <a:lnTo>
                    <a:pt x="52" y="52"/>
                  </a:lnTo>
                  <a:lnTo>
                    <a:pt x="49" y="50"/>
                  </a:lnTo>
                  <a:lnTo>
                    <a:pt x="45" y="48"/>
                  </a:lnTo>
                  <a:lnTo>
                    <a:pt x="41" y="47"/>
                  </a:lnTo>
                  <a:lnTo>
                    <a:pt x="31" y="47"/>
                  </a:lnTo>
                  <a:lnTo>
                    <a:pt x="24" y="47"/>
                  </a:lnTo>
                  <a:lnTo>
                    <a:pt x="19" y="46"/>
                  </a:lnTo>
                  <a:lnTo>
                    <a:pt x="18" y="46"/>
                  </a:lnTo>
                  <a:lnTo>
                    <a:pt x="17" y="45"/>
                  </a:lnTo>
                  <a:lnTo>
                    <a:pt x="17" y="43"/>
                  </a:lnTo>
                  <a:lnTo>
                    <a:pt x="17" y="41"/>
                  </a:lnTo>
                  <a:lnTo>
                    <a:pt x="18" y="40"/>
                  </a:lnTo>
                  <a:lnTo>
                    <a:pt x="20" y="39"/>
                  </a:lnTo>
                  <a:lnTo>
                    <a:pt x="22" y="38"/>
                  </a:lnTo>
                  <a:lnTo>
                    <a:pt x="30" y="38"/>
                  </a:lnTo>
                  <a:lnTo>
                    <a:pt x="36" y="36"/>
                  </a:lnTo>
                  <a:lnTo>
                    <a:pt x="39" y="35"/>
                  </a:lnTo>
                  <a:lnTo>
                    <a:pt x="41" y="34"/>
                  </a:lnTo>
                  <a:lnTo>
                    <a:pt x="45" y="31"/>
                  </a:lnTo>
                  <a:lnTo>
                    <a:pt x="46" y="30"/>
                  </a:lnTo>
                  <a:lnTo>
                    <a:pt x="47" y="28"/>
                  </a:lnTo>
                  <a:lnTo>
                    <a:pt x="49" y="25"/>
                  </a:lnTo>
                  <a:lnTo>
                    <a:pt x="49" y="22"/>
                  </a:lnTo>
                  <a:lnTo>
                    <a:pt x="50" y="18"/>
                  </a:lnTo>
                  <a:lnTo>
                    <a:pt x="50" y="13"/>
                  </a:lnTo>
                  <a:lnTo>
                    <a:pt x="51" y="12"/>
                  </a:lnTo>
                  <a:lnTo>
                    <a:pt x="57" y="12"/>
                  </a:lnTo>
                  <a:close/>
                  <a:moveTo>
                    <a:pt x="8" y="68"/>
                  </a:moveTo>
                  <a:lnTo>
                    <a:pt x="9" y="66"/>
                  </a:lnTo>
                  <a:lnTo>
                    <a:pt x="12" y="62"/>
                  </a:lnTo>
                  <a:lnTo>
                    <a:pt x="15" y="58"/>
                  </a:lnTo>
                  <a:lnTo>
                    <a:pt x="18" y="56"/>
                  </a:lnTo>
                  <a:lnTo>
                    <a:pt x="21" y="55"/>
                  </a:lnTo>
                  <a:lnTo>
                    <a:pt x="27" y="55"/>
                  </a:lnTo>
                  <a:lnTo>
                    <a:pt x="36" y="56"/>
                  </a:lnTo>
                  <a:lnTo>
                    <a:pt x="44" y="57"/>
                  </a:lnTo>
                  <a:lnTo>
                    <a:pt x="47" y="58"/>
                  </a:lnTo>
                  <a:lnTo>
                    <a:pt x="49" y="60"/>
                  </a:lnTo>
                  <a:lnTo>
                    <a:pt x="50" y="62"/>
                  </a:lnTo>
                  <a:lnTo>
                    <a:pt x="50" y="65"/>
                  </a:lnTo>
                  <a:lnTo>
                    <a:pt x="50" y="66"/>
                  </a:lnTo>
                  <a:lnTo>
                    <a:pt x="49" y="68"/>
                  </a:lnTo>
                  <a:lnTo>
                    <a:pt x="48" y="71"/>
                  </a:lnTo>
                  <a:lnTo>
                    <a:pt x="45" y="73"/>
                  </a:lnTo>
                  <a:lnTo>
                    <a:pt x="42" y="75"/>
                  </a:lnTo>
                  <a:lnTo>
                    <a:pt x="37" y="77"/>
                  </a:lnTo>
                  <a:lnTo>
                    <a:pt x="31" y="79"/>
                  </a:lnTo>
                  <a:lnTo>
                    <a:pt x="23" y="79"/>
                  </a:lnTo>
                  <a:lnTo>
                    <a:pt x="17" y="78"/>
                  </a:lnTo>
                  <a:lnTo>
                    <a:pt x="15" y="78"/>
                  </a:lnTo>
                  <a:lnTo>
                    <a:pt x="12" y="76"/>
                  </a:lnTo>
                  <a:lnTo>
                    <a:pt x="11" y="75"/>
                  </a:lnTo>
                  <a:lnTo>
                    <a:pt x="9" y="73"/>
                  </a:lnTo>
                  <a:lnTo>
                    <a:pt x="8" y="71"/>
                  </a:lnTo>
                  <a:lnTo>
                    <a:pt x="8" y="68"/>
                  </a:lnTo>
                  <a:close/>
                  <a:moveTo>
                    <a:pt x="41" y="20"/>
                  </a:moveTo>
                  <a:lnTo>
                    <a:pt x="41" y="26"/>
                  </a:lnTo>
                  <a:lnTo>
                    <a:pt x="40" y="28"/>
                  </a:lnTo>
                  <a:lnTo>
                    <a:pt x="39" y="31"/>
                  </a:lnTo>
                  <a:lnTo>
                    <a:pt x="38" y="32"/>
                  </a:lnTo>
                  <a:lnTo>
                    <a:pt x="36" y="34"/>
                  </a:lnTo>
                  <a:lnTo>
                    <a:pt x="33" y="35"/>
                  </a:lnTo>
                  <a:lnTo>
                    <a:pt x="30" y="35"/>
                  </a:lnTo>
                  <a:lnTo>
                    <a:pt x="27" y="35"/>
                  </a:lnTo>
                  <a:lnTo>
                    <a:pt x="26" y="34"/>
                  </a:lnTo>
                  <a:lnTo>
                    <a:pt x="24" y="33"/>
                  </a:lnTo>
                  <a:lnTo>
                    <a:pt x="23" y="31"/>
                  </a:lnTo>
                  <a:lnTo>
                    <a:pt x="21" y="29"/>
                  </a:lnTo>
                  <a:lnTo>
                    <a:pt x="20" y="23"/>
                  </a:lnTo>
                  <a:lnTo>
                    <a:pt x="20" y="18"/>
                  </a:lnTo>
                  <a:lnTo>
                    <a:pt x="20" y="15"/>
                  </a:lnTo>
                  <a:lnTo>
                    <a:pt x="20" y="12"/>
                  </a:lnTo>
                  <a:lnTo>
                    <a:pt x="22" y="8"/>
                  </a:lnTo>
                  <a:lnTo>
                    <a:pt x="22" y="6"/>
                  </a:lnTo>
                  <a:lnTo>
                    <a:pt x="23" y="5"/>
                  </a:lnTo>
                  <a:lnTo>
                    <a:pt x="25" y="4"/>
                  </a:lnTo>
                  <a:lnTo>
                    <a:pt x="27" y="3"/>
                  </a:lnTo>
                  <a:lnTo>
                    <a:pt x="30" y="3"/>
                  </a:lnTo>
                  <a:lnTo>
                    <a:pt x="34" y="3"/>
                  </a:lnTo>
                  <a:lnTo>
                    <a:pt x="36" y="4"/>
                  </a:lnTo>
                  <a:lnTo>
                    <a:pt x="38" y="6"/>
                  </a:lnTo>
                  <a:lnTo>
                    <a:pt x="39" y="8"/>
                  </a:lnTo>
                  <a:lnTo>
                    <a:pt x="40" y="11"/>
                  </a:lnTo>
                  <a:lnTo>
                    <a:pt x="41" y="14"/>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1" name="Freeform 217"/>
            <p:cNvSpPr>
              <a:spLocks noEditPoints="1"/>
            </p:cNvSpPr>
            <p:nvPr/>
          </p:nvSpPr>
          <p:spPr bwMode="auto">
            <a:xfrm>
              <a:off x="1809057"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0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5"/>
                  </a:lnTo>
                  <a:lnTo>
                    <a:pt x="33" y="3"/>
                  </a:lnTo>
                  <a:lnTo>
                    <a:pt x="31" y="1"/>
                  </a:lnTo>
                  <a:lnTo>
                    <a:pt x="28" y="0"/>
                  </a:lnTo>
                  <a:lnTo>
                    <a:pt x="24" y="0"/>
                  </a:lnTo>
                  <a:lnTo>
                    <a:pt x="18" y="1"/>
                  </a:lnTo>
                  <a:lnTo>
                    <a:pt x="16" y="1"/>
                  </a:lnTo>
                  <a:lnTo>
                    <a:pt x="14" y="2"/>
                  </a:lnTo>
                  <a:lnTo>
                    <a:pt x="10" y="4"/>
                  </a:lnTo>
                  <a:lnTo>
                    <a:pt x="6" y="7"/>
                  </a:lnTo>
                  <a:lnTo>
                    <a:pt x="3" y="10"/>
                  </a:lnTo>
                  <a:lnTo>
                    <a:pt x="1" y="13"/>
                  </a:lnTo>
                  <a:lnTo>
                    <a:pt x="0" y="15"/>
                  </a:lnTo>
                  <a:lnTo>
                    <a:pt x="0" y="17"/>
                  </a:lnTo>
                  <a:lnTo>
                    <a:pt x="0" y="18"/>
                  </a:lnTo>
                  <a:lnTo>
                    <a:pt x="0" y="19"/>
                  </a:lnTo>
                  <a:lnTo>
                    <a:pt x="3" y="20"/>
                  </a:lnTo>
                  <a:lnTo>
                    <a:pt x="5" y="19"/>
                  </a:lnTo>
                  <a:lnTo>
                    <a:pt x="6" y="18"/>
                  </a:lnTo>
                  <a:lnTo>
                    <a:pt x="7" y="17"/>
                  </a:lnTo>
                  <a:lnTo>
                    <a:pt x="10" y="12"/>
                  </a:lnTo>
                  <a:lnTo>
                    <a:pt x="11" y="9"/>
                  </a:lnTo>
                  <a:lnTo>
                    <a:pt x="13" y="6"/>
                  </a:lnTo>
                  <a:lnTo>
                    <a:pt x="16" y="5"/>
                  </a:lnTo>
                  <a:lnTo>
                    <a:pt x="20" y="4"/>
                  </a:lnTo>
                  <a:lnTo>
                    <a:pt x="23" y="4"/>
                  </a:lnTo>
                  <a:lnTo>
                    <a:pt x="25" y="5"/>
                  </a:lnTo>
                  <a:lnTo>
                    <a:pt x="26" y="6"/>
                  </a:lnTo>
                  <a:lnTo>
                    <a:pt x="27" y="7"/>
                  </a:lnTo>
                  <a:lnTo>
                    <a:pt x="28" y="9"/>
                  </a:lnTo>
                  <a:lnTo>
                    <a:pt x="28" y="12"/>
                  </a:lnTo>
                  <a:lnTo>
                    <a:pt x="28" y="18"/>
                  </a:lnTo>
                  <a:lnTo>
                    <a:pt x="28" y="20"/>
                  </a:lnTo>
                  <a:lnTo>
                    <a:pt x="28" y="22"/>
                  </a:lnTo>
                  <a:lnTo>
                    <a:pt x="23" y="23"/>
                  </a:lnTo>
                  <a:lnTo>
                    <a:pt x="18" y="25"/>
                  </a:lnTo>
                  <a:lnTo>
                    <a:pt x="15" y="26"/>
                  </a:lnTo>
                  <a:lnTo>
                    <a:pt x="9" y="29"/>
                  </a:lnTo>
                  <a:lnTo>
                    <a:pt x="6" y="32"/>
                  </a:lnTo>
                  <a:lnTo>
                    <a:pt x="3" y="35"/>
                  </a:lnTo>
                  <a:lnTo>
                    <a:pt x="2" y="37"/>
                  </a:lnTo>
                  <a:lnTo>
                    <a:pt x="1" y="39"/>
                  </a:lnTo>
                  <a:lnTo>
                    <a:pt x="0" y="42"/>
                  </a:lnTo>
                  <a:lnTo>
                    <a:pt x="0" y="44"/>
                  </a:lnTo>
                  <a:lnTo>
                    <a:pt x="0" y="46"/>
                  </a:lnTo>
                  <a:lnTo>
                    <a:pt x="1" y="48"/>
                  </a:lnTo>
                  <a:lnTo>
                    <a:pt x="2" y="50"/>
                  </a:lnTo>
                  <a:lnTo>
                    <a:pt x="3" y="52"/>
                  </a:lnTo>
                  <a:lnTo>
                    <a:pt x="6" y="53"/>
                  </a:lnTo>
                  <a:lnTo>
                    <a:pt x="10" y="54"/>
                  </a:lnTo>
                  <a:lnTo>
                    <a:pt x="13" y="54"/>
                  </a:lnTo>
                  <a:lnTo>
                    <a:pt x="16" y="53"/>
                  </a:lnTo>
                  <a:lnTo>
                    <a:pt x="20" y="52"/>
                  </a:lnTo>
                  <a:lnTo>
                    <a:pt x="23" y="49"/>
                  </a:lnTo>
                  <a:lnTo>
                    <a:pt x="27" y="46"/>
                  </a:lnTo>
                  <a:lnTo>
                    <a:pt x="30" y="50"/>
                  </a:lnTo>
                  <a:lnTo>
                    <a:pt x="33" y="52"/>
                  </a:lnTo>
                  <a:lnTo>
                    <a:pt x="35" y="52"/>
                  </a:lnTo>
                  <a:lnTo>
                    <a:pt x="37" y="53"/>
                  </a:lnTo>
                  <a:lnTo>
                    <a:pt x="39" y="52"/>
                  </a:lnTo>
                  <a:lnTo>
                    <a:pt x="42" y="52"/>
                  </a:lnTo>
                  <a:lnTo>
                    <a:pt x="43" y="51"/>
                  </a:lnTo>
                  <a:lnTo>
                    <a:pt x="45" y="49"/>
                  </a:lnTo>
                  <a:lnTo>
                    <a:pt x="47" y="46"/>
                  </a:lnTo>
                  <a:lnTo>
                    <a:pt x="48" y="45"/>
                  </a:lnTo>
                  <a:lnTo>
                    <a:pt x="47" y="44"/>
                  </a:lnTo>
                  <a:lnTo>
                    <a:pt x="46" y="43"/>
                  </a:lnTo>
                  <a:lnTo>
                    <a:pt x="45" y="44"/>
                  </a:lnTo>
                  <a:lnTo>
                    <a:pt x="44" y="45"/>
                  </a:lnTo>
                  <a:lnTo>
                    <a:pt x="43" y="45"/>
                  </a:lnTo>
                  <a:lnTo>
                    <a:pt x="42" y="46"/>
                  </a:lnTo>
                  <a:lnTo>
                    <a:pt x="41" y="46"/>
                  </a:lnTo>
                  <a:lnTo>
                    <a:pt x="39" y="46"/>
                  </a:lnTo>
                  <a:lnTo>
                    <a:pt x="37" y="44"/>
                  </a:lnTo>
                  <a:lnTo>
                    <a:pt x="37" y="43"/>
                  </a:lnTo>
                  <a:lnTo>
                    <a:pt x="36" y="42"/>
                  </a:lnTo>
                  <a:lnTo>
                    <a:pt x="36" y="12"/>
                  </a:lnTo>
                  <a:close/>
                  <a:moveTo>
                    <a:pt x="28" y="36"/>
                  </a:moveTo>
                  <a:lnTo>
                    <a:pt x="27" y="40"/>
                  </a:lnTo>
                  <a:lnTo>
                    <a:pt x="26" y="44"/>
                  </a:lnTo>
                  <a:lnTo>
                    <a:pt x="24" y="45"/>
                  </a:lnTo>
                  <a:lnTo>
                    <a:pt x="22" y="47"/>
                  </a:lnTo>
                  <a:lnTo>
                    <a:pt x="20" y="48"/>
                  </a:lnTo>
                  <a:lnTo>
                    <a:pt x="17" y="48"/>
                  </a:lnTo>
                  <a:lnTo>
                    <a:pt x="15" y="48"/>
                  </a:lnTo>
                  <a:lnTo>
                    <a:pt x="14" y="47"/>
                  </a:lnTo>
                  <a:lnTo>
                    <a:pt x="11" y="45"/>
                  </a:lnTo>
                  <a:lnTo>
                    <a:pt x="10" y="43"/>
                  </a:lnTo>
                  <a:lnTo>
                    <a:pt x="10" y="41"/>
                  </a:lnTo>
                  <a:lnTo>
                    <a:pt x="10" y="38"/>
                  </a:lnTo>
                  <a:lnTo>
                    <a:pt x="10" y="36"/>
                  </a:lnTo>
                  <a:lnTo>
                    <a:pt x="11" y="35"/>
                  </a:lnTo>
                  <a:lnTo>
                    <a:pt x="12" y="33"/>
                  </a:lnTo>
                  <a:lnTo>
                    <a:pt x="15" y="30"/>
                  </a:lnTo>
                  <a:lnTo>
                    <a:pt x="18" y="28"/>
                  </a:lnTo>
                  <a:lnTo>
                    <a:pt x="24" y="26"/>
                  </a:lnTo>
                  <a:lnTo>
                    <a:pt x="26" y="25"/>
                  </a:lnTo>
                  <a:lnTo>
                    <a:pt x="27"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2" name="Freeform 218"/>
            <p:cNvSpPr>
              <a:spLocks/>
            </p:cNvSpPr>
            <p:nvPr/>
          </p:nvSpPr>
          <p:spPr bwMode="auto">
            <a:xfrm>
              <a:off x="1882413" y="5964856"/>
              <a:ext cx="45411"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2147483647 w 29"/>
                <a:gd name="T43" fmla="*/ 2147483647 h 87"/>
                <a:gd name="T44" fmla="*/ 2147483647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2147483647 w 29"/>
                <a:gd name="T73" fmla="*/ 214748364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87"/>
                <a:gd name="T113" fmla="*/ 29 w 29"/>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87">
                  <a:moveTo>
                    <a:pt x="19" y="12"/>
                  </a:moveTo>
                  <a:lnTo>
                    <a:pt x="19" y="3"/>
                  </a:lnTo>
                  <a:lnTo>
                    <a:pt x="19" y="1"/>
                  </a:lnTo>
                  <a:lnTo>
                    <a:pt x="19" y="0"/>
                  </a:lnTo>
                  <a:lnTo>
                    <a:pt x="18" y="0"/>
                  </a:lnTo>
                  <a:lnTo>
                    <a:pt x="15" y="0"/>
                  </a:lnTo>
                  <a:lnTo>
                    <a:pt x="5" y="4"/>
                  </a:lnTo>
                  <a:lnTo>
                    <a:pt x="4" y="5"/>
                  </a:lnTo>
                  <a:lnTo>
                    <a:pt x="4" y="6"/>
                  </a:lnTo>
                  <a:lnTo>
                    <a:pt x="5" y="6"/>
                  </a:lnTo>
                  <a:lnTo>
                    <a:pt x="7" y="7"/>
                  </a:lnTo>
                  <a:lnTo>
                    <a:pt x="9" y="9"/>
                  </a:lnTo>
                  <a:lnTo>
                    <a:pt x="10" y="10"/>
                  </a:lnTo>
                  <a:lnTo>
                    <a:pt x="10" y="11"/>
                  </a:lnTo>
                  <a:lnTo>
                    <a:pt x="10" y="74"/>
                  </a:lnTo>
                  <a:lnTo>
                    <a:pt x="10" y="79"/>
                  </a:lnTo>
                  <a:lnTo>
                    <a:pt x="8" y="82"/>
                  </a:lnTo>
                  <a:lnTo>
                    <a:pt x="7" y="83"/>
                  </a:lnTo>
                  <a:lnTo>
                    <a:pt x="6" y="84"/>
                  </a:lnTo>
                  <a:lnTo>
                    <a:pt x="5" y="84"/>
                  </a:lnTo>
                  <a:lnTo>
                    <a:pt x="3" y="84"/>
                  </a:lnTo>
                  <a:lnTo>
                    <a:pt x="2" y="84"/>
                  </a:lnTo>
                  <a:lnTo>
                    <a:pt x="1" y="85"/>
                  </a:lnTo>
                  <a:lnTo>
                    <a:pt x="0" y="86"/>
                  </a:lnTo>
                  <a:lnTo>
                    <a:pt x="1" y="87"/>
                  </a:lnTo>
                  <a:lnTo>
                    <a:pt x="2" y="87"/>
                  </a:lnTo>
                  <a:lnTo>
                    <a:pt x="16" y="87"/>
                  </a:lnTo>
                  <a:lnTo>
                    <a:pt x="28" y="87"/>
                  </a:lnTo>
                  <a:lnTo>
                    <a:pt x="29" y="87"/>
                  </a:lnTo>
                  <a:lnTo>
                    <a:pt x="29" y="86"/>
                  </a:lnTo>
                  <a:lnTo>
                    <a:pt x="29" y="85"/>
                  </a:lnTo>
                  <a:lnTo>
                    <a:pt x="27" y="84"/>
                  </a:lnTo>
                  <a:lnTo>
                    <a:pt x="24"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3" name="Freeform 219"/>
            <p:cNvSpPr>
              <a:spLocks noEditPoints="1"/>
            </p:cNvSpPr>
            <p:nvPr/>
          </p:nvSpPr>
          <p:spPr bwMode="auto">
            <a:xfrm>
              <a:off x="3089303" y="5970239"/>
              <a:ext cx="127501" cy="132752"/>
            </a:xfrm>
            <a:custGeom>
              <a:avLst/>
              <a:gdLst>
                <a:gd name="T0" fmla="*/ 2147483647 w 81"/>
                <a:gd name="T1" fmla="*/ 2147483647 h 83"/>
                <a:gd name="T2" fmla="*/ 2147483647 w 81"/>
                <a:gd name="T3" fmla="*/ 2147483647 h 83"/>
                <a:gd name="T4" fmla="*/ 2147483647 w 81"/>
                <a:gd name="T5" fmla="*/ 2147483647 h 83"/>
                <a:gd name="T6" fmla="*/ 2147483647 w 81"/>
                <a:gd name="T7" fmla="*/ 2147483647 h 83"/>
                <a:gd name="T8" fmla="*/ 2147483647 w 81"/>
                <a:gd name="T9" fmla="*/ 2147483647 h 83"/>
                <a:gd name="T10" fmla="*/ 2147483647 w 81"/>
                <a:gd name="T11" fmla="*/ 2147483647 h 83"/>
                <a:gd name="T12" fmla="*/ 2147483647 w 81"/>
                <a:gd name="T13" fmla="*/ 2147483647 h 83"/>
                <a:gd name="T14" fmla="*/ 2147483647 w 81"/>
                <a:gd name="T15" fmla="*/ 2147483647 h 83"/>
                <a:gd name="T16" fmla="*/ 2147483647 w 81"/>
                <a:gd name="T17" fmla="*/ 2147483647 h 83"/>
                <a:gd name="T18" fmla="*/ 2147483647 w 81"/>
                <a:gd name="T19" fmla="*/ 2147483647 h 83"/>
                <a:gd name="T20" fmla="*/ 2147483647 w 81"/>
                <a:gd name="T21" fmla="*/ 2147483647 h 83"/>
                <a:gd name="T22" fmla="*/ 2147483647 w 81"/>
                <a:gd name="T23" fmla="*/ 2147483647 h 83"/>
                <a:gd name="T24" fmla="*/ 2147483647 w 81"/>
                <a:gd name="T25" fmla="*/ 2147483647 h 83"/>
                <a:gd name="T26" fmla="*/ 2147483647 w 81"/>
                <a:gd name="T27" fmla="*/ 2147483647 h 83"/>
                <a:gd name="T28" fmla="*/ 2147483647 w 81"/>
                <a:gd name="T29" fmla="*/ 2147483647 h 83"/>
                <a:gd name="T30" fmla="*/ 2147483647 w 81"/>
                <a:gd name="T31" fmla="*/ 2147483647 h 83"/>
                <a:gd name="T32" fmla="*/ 2147483647 w 81"/>
                <a:gd name="T33" fmla="*/ 2147483647 h 83"/>
                <a:gd name="T34" fmla="*/ 2147483647 w 81"/>
                <a:gd name="T35" fmla="*/ 2147483647 h 83"/>
                <a:gd name="T36" fmla="*/ 2147483647 w 81"/>
                <a:gd name="T37" fmla="*/ 2147483647 h 83"/>
                <a:gd name="T38" fmla="*/ 2147483647 w 81"/>
                <a:gd name="T39" fmla="*/ 2147483647 h 83"/>
                <a:gd name="T40" fmla="*/ 2147483647 w 81"/>
                <a:gd name="T41" fmla="*/ 2147483647 h 83"/>
                <a:gd name="T42" fmla="*/ 2147483647 w 81"/>
                <a:gd name="T43" fmla="*/ 2147483647 h 83"/>
                <a:gd name="T44" fmla="*/ 2147483647 w 81"/>
                <a:gd name="T45" fmla="*/ 2147483647 h 83"/>
                <a:gd name="T46" fmla="*/ 2147483647 w 81"/>
                <a:gd name="T47" fmla="*/ 2147483647 h 83"/>
                <a:gd name="T48" fmla="*/ 2147483647 w 81"/>
                <a:gd name="T49" fmla="*/ 2147483647 h 83"/>
                <a:gd name="T50" fmla="*/ 2147483647 w 81"/>
                <a:gd name="T51" fmla="*/ 2147483647 h 83"/>
                <a:gd name="T52" fmla="*/ 2147483647 w 81"/>
                <a:gd name="T53" fmla="*/ 2147483647 h 83"/>
                <a:gd name="T54" fmla="*/ 2147483647 w 81"/>
                <a:gd name="T55" fmla="*/ 2147483647 h 83"/>
                <a:gd name="T56" fmla="*/ 2147483647 w 81"/>
                <a:gd name="T57" fmla="*/ 2147483647 h 83"/>
                <a:gd name="T58" fmla="*/ 2147483647 w 81"/>
                <a:gd name="T59" fmla="*/ 2147483647 h 83"/>
                <a:gd name="T60" fmla="*/ 2147483647 w 81"/>
                <a:gd name="T61" fmla="*/ 2147483647 h 83"/>
                <a:gd name="T62" fmla="*/ 2147483647 w 81"/>
                <a:gd name="T63" fmla="*/ 2147483647 h 83"/>
                <a:gd name="T64" fmla="*/ 2147483647 w 81"/>
                <a:gd name="T65" fmla="*/ 0 h 83"/>
                <a:gd name="T66" fmla="*/ 2147483647 w 81"/>
                <a:gd name="T67" fmla="*/ 0 h 83"/>
                <a:gd name="T68" fmla="*/ 0 w 81"/>
                <a:gd name="T69" fmla="*/ 2147483647 h 83"/>
                <a:gd name="T70" fmla="*/ 2147483647 w 81"/>
                <a:gd name="T71" fmla="*/ 2147483647 h 83"/>
                <a:gd name="T72" fmla="*/ 2147483647 w 81"/>
                <a:gd name="T73" fmla="*/ 2147483647 h 83"/>
                <a:gd name="T74" fmla="*/ 2147483647 w 81"/>
                <a:gd name="T75" fmla="*/ 2147483647 h 83"/>
                <a:gd name="T76" fmla="*/ 2147483647 w 81"/>
                <a:gd name="T77" fmla="*/ 2147483647 h 83"/>
                <a:gd name="T78" fmla="*/ 2147483647 w 81"/>
                <a:gd name="T79" fmla="*/ 2147483647 h 83"/>
                <a:gd name="T80" fmla="*/ 2147483647 w 81"/>
                <a:gd name="T81" fmla="*/ 2147483647 h 83"/>
                <a:gd name="T82" fmla="*/ 2147483647 w 81"/>
                <a:gd name="T83" fmla="*/ 2147483647 h 83"/>
                <a:gd name="T84" fmla="*/ 2147483647 w 81"/>
                <a:gd name="T85" fmla="*/ 2147483647 h 83"/>
                <a:gd name="T86" fmla="*/ 2147483647 w 81"/>
                <a:gd name="T87" fmla="*/ 2147483647 h 83"/>
                <a:gd name="T88" fmla="*/ 2147483647 w 81"/>
                <a:gd name="T89" fmla="*/ 2147483647 h 83"/>
                <a:gd name="T90" fmla="*/ 2147483647 w 81"/>
                <a:gd name="T91" fmla="*/ 2147483647 h 83"/>
                <a:gd name="T92" fmla="*/ 2147483647 w 81"/>
                <a:gd name="T93" fmla="*/ 2147483647 h 83"/>
                <a:gd name="T94" fmla="*/ 2147483647 w 81"/>
                <a:gd name="T95" fmla="*/ 2147483647 h 83"/>
                <a:gd name="T96" fmla="*/ 2147483647 w 81"/>
                <a:gd name="T97" fmla="*/ 2147483647 h 83"/>
                <a:gd name="T98" fmla="*/ 2147483647 w 81"/>
                <a:gd name="T99" fmla="*/ 2147483647 h 83"/>
                <a:gd name="T100" fmla="*/ 2147483647 w 81"/>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83"/>
                <a:gd name="T155" fmla="*/ 81 w 8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83">
                  <a:moveTo>
                    <a:pt x="13" y="73"/>
                  </a:moveTo>
                  <a:lnTo>
                    <a:pt x="12" y="76"/>
                  </a:lnTo>
                  <a:lnTo>
                    <a:pt x="12" y="77"/>
                  </a:lnTo>
                  <a:lnTo>
                    <a:pt x="11" y="77"/>
                  </a:lnTo>
                  <a:lnTo>
                    <a:pt x="9" y="78"/>
                  </a:lnTo>
                  <a:lnTo>
                    <a:pt x="6" y="79"/>
                  </a:lnTo>
                  <a:lnTo>
                    <a:pt x="2" y="79"/>
                  </a:lnTo>
                  <a:lnTo>
                    <a:pt x="1" y="80"/>
                  </a:lnTo>
                  <a:lnTo>
                    <a:pt x="0" y="82"/>
                  </a:lnTo>
                  <a:lnTo>
                    <a:pt x="1" y="83"/>
                  </a:lnTo>
                  <a:lnTo>
                    <a:pt x="2" y="83"/>
                  </a:lnTo>
                  <a:lnTo>
                    <a:pt x="20" y="83"/>
                  </a:lnTo>
                  <a:lnTo>
                    <a:pt x="35" y="83"/>
                  </a:lnTo>
                  <a:lnTo>
                    <a:pt x="37" y="83"/>
                  </a:lnTo>
                  <a:lnTo>
                    <a:pt x="38" y="82"/>
                  </a:lnTo>
                  <a:lnTo>
                    <a:pt x="39" y="82"/>
                  </a:lnTo>
                  <a:lnTo>
                    <a:pt x="38" y="80"/>
                  </a:lnTo>
                  <a:lnTo>
                    <a:pt x="37" y="80"/>
                  </a:lnTo>
                  <a:lnTo>
                    <a:pt x="33" y="79"/>
                  </a:lnTo>
                  <a:lnTo>
                    <a:pt x="28" y="77"/>
                  </a:lnTo>
                  <a:lnTo>
                    <a:pt x="26" y="76"/>
                  </a:lnTo>
                  <a:lnTo>
                    <a:pt x="25" y="73"/>
                  </a:lnTo>
                  <a:lnTo>
                    <a:pt x="24" y="69"/>
                  </a:lnTo>
                  <a:lnTo>
                    <a:pt x="24" y="46"/>
                  </a:lnTo>
                  <a:lnTo>
                    <a:pt x="24" y="44"/>
                  </a:lnTo>
                  <a:lnTo>
                    <a:pt x="25" y="43"/>
                  </a:lnTo>
                  <a:lnTo>
                    <a:pt x="26" y="42"/>
                  </a:lnTo>
                  <a:lnTo>
                    <a:pt x="28" y="42"/>
                  </a:lnTo>
                  <a:lnTo>
                    <a:pt x="31" y="42"/>
                  </a:lnTo>
                  <a:lnTo>
                    <a:pt x="33" y="43"/>
                  </a:lnTo>
                  <a:lnTo>
                    <a:pt x="35" y="44"/>
                  </a:lnTo>
                  <a:lnTo>
                    <a:pt x="37" y="46"/>
                  </a:lnTo>
                  <a:lnTo>
                    <a:pt x="56" y="81"/>
                  </a:lnTo>
                  <a:lnTo>
                    <a:pt x="57" y="82"/>
                  </a:lnTo>
                  <a:lnTo>
                    <a:pt x="58" y="82"/>
                  </a:lnTo>
                  <a:lnTo>
                    <a:pt x="62" y="82"/>
                  </a:lnTo>
                  <a:lnTo>
                    <a:pt x="68" y="82"/>
                  </a:lnTo>
                  <a:lnTo>
                    <a:pt x="80" y="83"/>
                  </a:lnTo>
                  <a:lnTo>
                    <a:pt x="81" y="82"/>
                  </a:lnTo>
                  <a:lnTo>
                    <a:pt x="81" y="81"/>
                  </a:lnTo>
                  <a:lnTo>
                    <a:pt x="81" y="80"/>
                  </a:lnTo>
                  <a:lnTo>
                    <a:pt x="79" y="80"/>
                  </a:lnTo>
                  <a:lnTo>
                    <a:pt x="75" y="79"/>
                  </a:lnTo>
                  <a:lnTo>
                    <a:pt x="71" y="77"/>
                  </a:lnTo>
                  <a:lnTo>
                    <a:pt x="67" y="75"/>
                  </a:lnTo>
                  <a:lnTo>
                    <a:pt x="65" y="73"/>
                  </a:lnTo>
                  <a:lnTo>
                    <a:pt x="63" y="70"/>
                  </a:lnTo>
                  <a:lnTo>
                    <a:pt x="47" y="44"/>
                  </a:lnTo>
                  <a:lnTo>
                    <a:pt x="46" y="42"/>
                  </a:lnTo>
                  <a:lnTo>
                    <a:pt x="47" y="41"/>
                  </a:lnTo>
                  <a:lnTo>
                    <a:pt x="49" y="39"/>
                  </a:lnTo>
                  <a:lnTo>
                    <a:pt x="54" y="35"/>
                  </a:lnTo>
                  <a:lnTo>
                    <a:pt x="56" y="33"/>
                  </a:lnTo>
                  <a:lnTo>
                    <a:pt x="59" y="29"/>
                  </a:lnTo>
                  <a:lnTo>
                    <a:pt x="60" y="27"/>
                  </a:lnTo>
                  <a:lnTo>
                    <a:pt x="60" y="25"/>
                  </a:lnTo>
                  <a:lnTo>
                    <a:pt x="61" y="21"/>
                  </a:lnTo>
                  <a:lnTo>
                    <a:pt x="60" y="15"/>
                  </a:lnTo>
                  <a:lnTo>
                    <a:pt x="60" y="12"/>
                  </a:lnTo>
                  <a:lnTo>
                    <a:pt x="59" y="10"/>
                  </a:lnTo>
                  <a:lnTo>
                    <a:pt x="56" y="7"/>
                  </a:lnTo>
                  <a:lnTo>
                    <a:pt x="53" y="4"/>
                  </a:lnTo>
                  <a:lnTo>
                    <a:pt x="49" y="2"/>
                  </a:lnTo>
                  <a:lnTo>
                    <a:pt x="45" y="1"/>
                  </a:lnTo>
                  <a:lnTo>
                    <a:pt x="36" y="0"/>
                  </a:lnTo>
                  <a:lnTo>
                    <a:pt x="19" y="0"/>
                  </a:lnTo>
                  <a:lnTo>
                    <a:pt x="3" y="0"/>
                  </a:lnTo>
                  <a:lnTo>
                    <a:pt x="1" y="0"/>
                  </a:lnTo>
                  <a:lnTo>
                    <a:pt x="1" y="1"/>
                  </a:lnTo>
                  <a:lnTo>
                    <a:pt x="0" y="2"/>
                  </a:lnTo>
                  <a:lnTo>
                    <a:pt x="1" y="3"/>
                  </a:lnTo>
                  <a:lnTo>
                    <a:pt x="2" y="4"/>
                  </a:lnTo>
                  <a:lnTo>
                    <a:pt x="5" y="4"/>
                  </a:lnTo>
                  <a:lnTo>
                    <a:pt x="8" y="4"/>
                  </a:lnTo>
                  <a:lnTo>
                    <a:pt x="11" y="5"/>
                  </a:lnTo>
                  <a:lnTo>
                    <a:pt x="12" y="6"/>
                  </a:lnTo>
                  <a:lnTo>
                    <a:pt x="13" y="8"/>
                  </a:lnTo>
                  <a:lnTo>
                    <a:pt x="13" y="73"/>
                  </a:lnTo>
                  <a:close/>
                  <a:moveTo>
                    <a:pt x="24" y="8"/>
                  </a:moveTo>
                  <a:lnTo>
                    <a:pt x="25" y="7"/>
                  </a:lnTo>
                  <a:lnTo>
                    <a:pt x="25" y="5"/>
                  </a:lnTo>
                  <a:lnTo>
                    <a:pt x="26" y="4"/>
                  </a:lnTo>
                  <a:lnTo>
                    <a:pt x="29" y="4"/>
                  </a:lnTo>
                  <a:lnTo>
                    <a:pt x="36" y="5"/>
                  </a:lnTo>
                  <a:lnTo>
                    <a:pt x="40" y="6"/>
                  </a:lnTo>
                  <a:lnTo>
                    <a:pt x="43" y="7"/>
                  </a:lnTo>
                  <a:lnTo>
                    <a:pt x="44" y="8"/>
                  </a:lnTo>
                  <a:lnTo>
                    <a:pt x="46" y="9"/>
                  </a:lnTo>
                  <a:lnTo>
                    <a:pt x="48" y="12"/>
                  </a:lnTo>
                  <a:lnTo>
                    <a:pt x="49" y="16"/>
                  </a:lnTo>
                  <a:lnTo>
                    <a:pt x="49" y="21"/>
                  </a:lnTo>
                  <a:lnTo>
                    <a:pt x="49" y="26"/>
                  </a:lnTo>
                  <a:lnTo>
                    <a:pt x="48" y="30"/>
                  </a:lnTo>
                  <a:lnTo>
                    <a:pt x="46" y="34"/>
                  </a:lnTo>
                  <a:lnTo>
                    <a:pt x="43" y="36"/>
                  </a:lnTo>
                  <a:lnTo>
                    <a:pt x="41" y="37"/>
                  </a:lnTo>
                  <a:lnTo>
                    <a:pt x="38" y="38"/>
                  </a:lnTo>
                  <a:lnTo>
                    <a:pt x="32" y="39"/>
                  </a:lnTo>
                  <a:lnTo>
                    <a:pt x="26" y="38"/>
                  </a:lnTo>
                  <a:lnTo>
                    <a:pt x="25" y="38"/>
                  </a:lnTo>
                  <a:lnTo>
                    <a:pt x="24" y="37"/>
                  </a:lnTo>
                  <a:lnTo>
                    <a:pt x="24" y="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4" name="Freeform 220"/>
            <p:cNvSpPr>
              <a:spLocks noEditPoints="1"/>
            </p:cNvSpPr>
            <p:nvPr/>
          </p:nvSpPr>
          <p:spPr bwMode="auto">
            <a:xfrm>
              <a:off x="3227284" y="5968444"/>
              <a:ext cx="41918"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0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2147483647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6"/>
                  </a:lnTo>
                  <a:lnTo>
                    <a:pt x="8" y="37"/>
                  </a:lnTo>
                  <a:lnTo>
                    <a:pt x="6" y="37"/>
                  </a:lnTo>
                  <a:lnTo>
                    <a:pt x="4" y="38"/>
                  </a:lnTo>
                  <a:lnTo>
                    <a:pt x="4" y="39"/>
                  </a:lnTo>
                  <a:lnTo>
                    <a:pt x="4" y="40"/>
                  </a:lnTo>
                  <a:lnTo>
                    <a:pt x="5" y="40"/>
                  </a:lnTo>
                  <a:lnTo>
                    <a:pt x="7" y="41"/>
                  </a:lnTo>
                  <a:lnTo>
                    <a:pt x="8" y="41"/>
                  </a:lnTo>
                  <a:lnTo>
                    <a:pt x="9" y="42"/>
                  </a:lnTo>
                  <a:lnTo>
                    <a:pt x="10" y="43"/>
                  </a:lnTo>
                  <a:lnTo>
                    <a:pt x="10" y="45"/>
                  </a:lnTo>
                  <a:lnTo>
                    <a:pt x="10" y="74"/>
                  </a:lnTo>
                  <a:lnTo>
                    <a:pt x="9" y="77"/>
                  </a:lnTo>
                  <a:lnTo>
                    <a:pt x="9" y="78"/>
                  </a:lnTo>
                  <a:lnTo>
                    <a:pt x="8" y="79"/>
                  </a:lnTo>
                  <a:lnTo>
                    <a:pt x="6" y="80"/>
                  </a:lnTo>
                  <a:lnTo>
                    <a:pt x="3" y="81"/>
                  </a:lnTo>
                  <a:lnTo>
                    <a:pt x="1" y="82"/>
                  </a:lnTo>
                  <a:lnTo>
                    <a:pt x="0" y="82"/>
                  </a:lnTo>
                  <a:lnTo>
                    <a:pt x="0" y="83"/>
                  </a:lnTo>
                  <a:lnTo>
                    <a:pt x="0" y="84"/>
                  </a:lnTo>
                  <a:lnTo>
                    <a:pt x="1" y="84"/>
                  </a:lnTo>
                  <a:lnTo>
                    <a:pt x="3" y="84"/>
                  </a:lnTo>
                  <a:lnTo>
                    <a:pt x="13" y="84"/>
                  </a:lnTo>
                  <a:lnTo>
                    <a:pt x="24" y="84"/>
                  </a:lnTo>
                  <a:lnTo>
                    <a:pt x="26" y="84"/>
                  </a:lnTo>
                  <a:lnTo>
                    <a:pt x="27" y="83"/>
                  </a:lnTo>
                  <a:lnTo>
                    <a:pt x="27" y="82"/>
                  </a:lnTo>
                  <a:lnTo>
                    <a:pt x="26" y="82"/>
                  </a:lnTo>
                  <a:lnTo>
                    <a:pt x="24" y="81"/>
                  </a:lnTo>
                  <a:lnTo>
                    <a:pt x="20" y="80"/>
                  </a:lnTo>
                  <a:lnTo>
                    <a:pt x="19" y="78"/>
                  </a:lnTo>
                  <a:lnTo>
                    <a:pt x="19" y="76"/>
                  </a:lnTo>
                  <a:lnTo>
                    <a:pt x="19"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5" name="Freeform 221"/>
            <p:cNvSpPr>
              <a:spLocks/>
            </p:cNvSpPr>
            <p:nvPr/>
          </p:nvSpPr>
          <p:spPr bwMode="auto">
            <a:xfrm>
              <a:off x="3281427" y="6016881"/>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4"/>
                  </a:lnTo>
                  <a:lnTo>
                    <a:pt x="4" y="54"/>
                  </a:lnTo>
                  <a:lnTo>
                    <a:pt x="7" y="55"/>
                  </a:lnTo>
                  <a:lnTo>
                    <a:pt x="16" y="56"/>
                  </a:lnTo>
                  <a:lnTo>
                    <a:pt x="21" y="56"/>
                  </a:lnTo>
                  <a:lnTo>
                    <a:pt x="25" y="54"/>
                  </a:lnTo>
                  <a:lnTo>
                    <a:pt x="28" y="53"/>
                  </a:lnTo>
                  <a:lnTo>
                    <a:pt x="31" y="51"/>
                  </a:lnTo>
                  <a:lnTo>
                    <a:pt x="33" y="48"/>
                  </a:lnTo>
                  <a:lnTo>
                    <a:pt x="34" y="45"/>
                  </a:lnTo>
                  <a:lnTo>
                    <a:pt x="35" y="40"/>
                  </a:lnTo>
                  <a:lnTo>
                    <a:pt x="34" y="38"/>
                  </a:lnTo>
                  <a:lnTo>
                    <a:pt x="34" y="35"/>
                  </a:lnTo>
                  <a:lnTo>
                    <a:pt x="32" y="33"/>
                  </a:lnTo>
                  <a:lnTo>
                    <a:pt x="31" y="31"/>
                  </a:lnTo>
                  <a:lnTo>
                    <a:pt x="27" y="28"/>
                  </a:lnTo>
                  <a:lnTo>
                    <a:pt x="22" y="25"/>
                  </a:lnTo>
                  <a:lnTo>
                    <a:pt x="13" y="19"/>
                  </a:lnTo>
                  <a:lnTo>
                    <a:pt x="10" y="15"/>
                  </a:lnTo>
                  <a:lnTo>
                    <a:pt x="9" y="14"/>
                  </a:lnTo>
                  <a:lnTo>
                    <a:pt x="9" y="12"/>
                  </a:lnTo>
                  <a:lnTo>
                    <a:pt x="9" y="10"/>
                  </a:lnTo>
                  <a:lnTo>
                    <a:pt x="9" y="9"/>
                  </a:lnTo>
                  <a:lnTo>
                    <a:pt x="10" y="7"/>
                  </a:lnTo>
                  <a:lnTo>
                    <a:pt x="11" y="6"/>
                  </a:lnTo>
                  <a:lnTo>
                    <a:pt x="12" y="5"/>
                  </a:lnTo>
                  <a:lnTo>
                    <a:pt x="14" y="4"/>
                  </a:lnTo>
                  <a:lnTo>
                    <a:pt x="17" y="4"/>
                  </a:lnTo>
                  <a:lnTo>
                    <a:pt x="21" y="4"/>
                  </a:lnTo>
                  <a:lnTo>
                    <a:pt x="23" y="5"/>
                  </a:lnTo>
                  <a:lnTo>
                    <a:pt x="25" y="7"/>
                  </a:lnTo>
                  <a:lnTo>
                    <a:pt x="26" y="9"/>
                  </a:lnTo>
                  <a:lnTo>
                    <a:pt x="28" y="13"/>
                  </a:lnTo>
                  <a:lnTo>
                    <a:pt x="29" y="14"/>
                  </a:lnTo>
                  <a:lnTo>
                    <a:pt x="30" y="15"/>
                  </a:lnTo>
                  <a:lnTo>
                    <a:pt x="31" y="14"/>
                  </a:lnTo>
                  <a:lnTo>
                    <a:pt x="31" y="13"/>
                  </a:lnTo>
                  <a:lnTo>
                    <a:pt x="31" y="8"/>
                  </a:lnTo>
                  <a:lnTo>
                    <a:pt x="31" y="4"/>
                  </a:lnTo>
                  <a:lnTo>
                    <a:pt x="30" y="2"/>
                  </a:lnTo>
                  <a:lnTo>
                    <a:pt x="28" y="1"/>
                  </a:lnTo>
                  <a:lnTo>
                    <a:pt x="25" y="1"/>
                  </a:lnTo>
                  <a:lnTo>
                    <a:pt x="17" y="0"/>
                  </a:lnTo>
                  <a:lnTo>
                    <a:pt x="13" y="0"/>
                  </a:lnTo>
                  <a:lnTo>
                    <a:pt x="10" y="1"/>
                  </a:lnTo>
                  <a:lnTo>
                    <a:pt x="7" y="3"/>
                  </a:lnTo>
                  <a:lnTo>
                    <a:pt x="5" y="5"/>
                  </a:lnTo>
                  <a:lnTo>
                    <a:pt x="3" y="7"/>
                  </a:lnTo>
                  <a:lnTo>
                    <a:pt x="2" y="10"/>
                  </a:lnTo>
                  <a:lnTo>
                    <a:pt x="1" y="13"/>
                  </a:lnTo>
                  <a:lnTo>
                    <a:pt x="1" y="16"/>
                  </a:lnTo>
                  <a:lnTo>
                    <a:pt x="1" y="18"/>
                  </a:lnTo>
                  <a:lnTo>
                    <a:pt x="2" y="21"/>
                  </a:lnTo>
                  <a:lnTo>
                    <a:pt x="3" y="23"/>
                  </a:lnTo>
                  <a:lnTo>
                    <a:pt x="5" y="25"/>
                  </a:lnTo>
                  <a:lnTo>
                    <a:pt x="9" y="28"/>
                  </a:lnTo>
                  <a:lnTo>
                    <a:pt x="14" y="31"/>
                  </a:lnTo>
                  <a:lnTo>
                    <a:pt x="18" y="33"/>
                  </a:lnTo>
                  <a:lnTo>
                    <a:pt x="22" y="36"/>
                  </a:lnTo>
                  <a:lnTo>
                    <a:pt x="24" y="38"/>
                  </a:lnTo>
                  <a:lnTo>
                    <a:pt x="25" y="39"/>
                  </a:lnTo>
                  <a:lnTo>
                    <a:pt x="26" y="41"/>
                  </a:lnTo>
                  <a:lnTo>
                    <a:pt x="26" y="43"/>
                  </a:lnTo>
                  <a:lnTo>
                    <a:pt x="26" y="46"/>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6" name="Freeform 222"/>
            <p:cNvSpPr>
              <a:spLocks/>
            </p:cNvSpPr>
            <p:nvPr/>
          </p:nvSpPr>
          <p:spPr bwMode="auto">
            <a:xfrm>
              <a:off x="3346051" y="5959475"/>
              <a:ext cx="96062" cy="143516"/>
            </a:xfrm>
            <a:custGeom>
              <a:avLst/>
              <a:gdLst>
                <a:gd name="T0" fmla="*/ 2147483647 w 61"/>
                <a:gd name="T1" fmla="*/ 2147483647 h 90"/>
                <a:gd name="T2" fmla="*/ 2147483647 w 61"/>
                <a:gd name="T3" fmla="*/ 2147483647 h 90"/>
                <a:gd name="T4" fmla="*/ 0 w 61"/>
                <a:gd name="T5" fmla="*/ 2147483647 h 90"/>
                <a:gd name="T6" fmla="*/ 2147483647 w 61"/>
                <a:gd name="T7" fmla="*/ 2147483647 h 90"/>
                <a:gd name="T8" fmla="*/ 2147483647 w 61"/>
                <a:gd name="T9" fmla="*/ 2147483647 h 90"/>
                <a:gd name="T10" fmla="*/ 2147483647 w 61"/>
                <a:gd name="T11" fmla="*/ 2147483647 h 90"/>
                <a:gd name="T12" fmla="*/ 2147483647 w 61"/>
                <a:gd name="T13" fmla="*/ 2147483647 h 90"/>
                <a:gd name="T14" fmla="*/ 2147483647 w 61"/>
                <a:gd name="T15" fmla="*/ 2147483647 h 90"/>
                <a:gd name="T16" fmla="*/ 2147483647 w 61"/>
                <a:gd name="T17" fmla="*/ 2147483647 h 90"/>
                <a:gd name="T18" fmla="*/ 2147483647 w 61"/>
                <a:gd name="T19" fmla="*/ 2147483647 h 90"/>
                <a:gd name="T20" fmla="*/ 2147483647 w 61"/>
                <a:gd name="T21" fmla="*/ 2147483647 h 90"/>
                <a:gd name="T22" fmla="*/ 2147483647 w 61"/>
                <a:gd name="T23" fmla="*/ 2147483647 h 90"/>
                <a:gd name="T24" fmla="*/ 2147483647 w 61"/>
                <a:gd name="T25" fmla="*/ 2147483647 h 90"/>
                <a:gd name="T26" fmla="*/ 2147483647 w 61"/>
                <a:gd name="T27" fmla="*/ 2147483647 h 90"/>
                <a:gd name="T28" fmla="*/ 2147483647 w 61"/>
                <a:gd name="T29" fmla="*/ 2147483647 h 90"/>
                <a:gd name="T30" fmla="*/ 2147483647 w 61"/>
                <a:gd name="T31" fmla="*/ 2147483647 h 90"/>
                <a:gd name="T32" fmla="*/ 2147483647 w 61"/>
                <a:gd name="T33" fmla="*/ 2147483647 h 90"/>
                <a:gd name="T34" fmla="*/ 2147483647 w 61"/>
                <a:gd name="T35" fmla="*/ 2147483647 h 90"/>
                <a:gd name="T36" fmla="*/ 2147483647 w 61"/>
                <a:gd name="T37" fmla="*/ 2147483647 h 90"/>
                <a:gd name="T38" fmla="*/ 2147483647 w 61"/>
                <a:gd name="T39" fmla="*/ 2147483647 h 90"/>
                <a:gd name="T40" fmla="*/ 2147483647 w 61"/>
                <a:gd name="T41" fmla="*/ 2147483647 h 90"/>
                <a:gd name="T42" fmla="*/ 2147483647 w 61"/>
                <a:gd name="T43" fmla="*/ 2147483647 h 90"/>
                <a:gd name="T44" fmla="*/ 2147483647 w 61"/>
                <a:gd name="T45" fmla="*/ 2147483647 h 90"/>
                <a:gd name="T46" fmla="*/ 2147483647 w 61"/>
                <a:gd name="T47" fmla="*/ 2147483647 h 90"/>
                <a:gd name="T48" fmla="*/ 2147483647 w 61"/>
                <a:gd name="T49" fmla="*/ 2147483647 h 90"/>
                <a:gd name="T50" fmla="*/ 2147483647 w 61"/>
                <a:gd name="T51" fmla="*/ 2147483647 h 90"/>
                <a:gd name="T52" fmla="*/ 2147483647 w 61"/>
                <a:gd name="T53" fmla="*/ 2147483647 h 90"/>
                <a:gd name="T54" fmla="*/ 2147483647 w 61"/>
                <a:gd name="T55" fmla="*/ 2147483647 h 90"/>
                <a:gd name="T56" fmla="*/ 2147483647 w 61"/>
                <a:gd name="T57" fmla="*/ 2147483647 h 90"/>
                <a:gd name="T58" fmla="*/ 2147483647 w 61"/>
                <a:gd name="T59" fmla="*/ 2147483647 h 90"/>
                <a:gd name="T60" fmla="*/ 2147483647 w 61"/>
                <a:gd name="T61" fmla="*/ 2147483647 h 90"/>
                <a:gd name="T62" fmla="*/ 2147483647 w 61"/>
                <a:gd name="T63" fmla="*/ 2147483647 h 90"/>
                <a:gd name="T64" fmla="*/ 2147483647 w 61"/>
                <a:gd name="T65" fmla="*/ 2147483647 h 90"/>
                <a:gd name="T66" fmla="*/ 2147483647 w 61"/>
                <a:gd name="T67" fmla="*/ 2147483647 h 90"/>
                <a:gd name="T68" fmla="*/ 2147483647 w 61"/>
                <a:gd name="T69" fmla="*/ 2147483647 h 90"/>
                <a:gd name="T70" fmla="*/ 2147483647 w 61"/>
                <a:gd name="T71" fmla="*/ 2147483647 h 90"/>
                <a:gd name="T72" fmla="*/ 2147483647 w 61"/>
                <a:gd name="T73" fmla="*/ 0 h 90"/>
                <a:gd name="T74" fmla="*/ 2147483647 w 61"/>
                <a:gd name="T75" fmla="*/ 0 h 90"/>
                <a:gd name="T76" fmla="*/ 2147483647 w 61"/>
                <a:gd name="T77" fmla="*/ 2147483647 h 90"/>
                <a:gd name="T78" fmla="*/ 2147483647 w 61"/>
                <a:gd name="T79" fmla="*/ 2147483647 h 90"/>
                <a:gd name="T80" fmla="*/ 2147483647 w 61"/>
                <a:gd name="T81" fmla="*/ 2147483647 h 90"/>
                <a:gd name="T82" fmla="*/ 2147483647 w 61"/>
                <a:gd name="T83" fmla="*/ 2147483647 h 90"/>
                <a:gd name="T84" fmla="*/ 2147483647 w 61"/>
                <a:gd name="T85" fmla="*/ 2147483647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90"/>
                <a:gd name="T131" fmla="*/ 61 w 61"/>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90">
                  <a:moveTo>
                    <a:pt x="8" y="81"/>
                  </a:moveTo>
                  <a:lnTo>
                    <a:pt x="8" y="84"/>
                  </a:lnTo>
                  <a:lnTo>
                    <a:pt x="7" y="85"/>
                  </a:lnTo>
                  <a:lnTo>
                    <a:pt x="2" y="87"/>
                  </a:lnTo>
                  <a:lnTo>
                    <a:pt x="0" y="88"/>
                  </a:lnTo>
                  <a:lnTo>
                    <a:pt x="0" y="89"/>
                  </a:lnTo>
                  <a:lnTo>
                    <a:pt x="0" y="90"/>
                  </a:lnTo>
                  <a:lnTo>
                    <a:pt x="1" y="90"/>
                  </a:lnTo>
                  <a:lnTo>
                    <a:pt x="3" y="90"/>
                  </a:lnTo>
                  <a:lnTo>
                    <a:pt x="12" y="90"/>
                  </a:lnTo>
                  <a:lnTo>
                    <a:pt x="21" y="90"/>
                  </a:lnTo>
                  <a:lnTo>
                    <a:pt x="23" y="90"/>
                  </a:lnTo>
                  <a:lnTo>
                    <a:pt x="24" y="90"/>
                  </a:lnTo>
                  <a:lnTo>
                    <a:pt x="24" y="89"/>
                  </a:lnTo>
                  <a:lnTo>
                    <a:pt x="24" y="88"/>
                  </a:lnTo>
                  <a:lnTo>
                    <a:pt x="23" y="88"/>
                  </a:lnTo>
                  <a:lnTo>
                    <a:pt x="20" y="87"/>
                  </a:lnTo>
                  <a:lnTo>
                    <a:pt x="18" y="86"/>
                  </a:lnTo>
                  <a:lnTo>
                    <a:pt x="17" y="85"/>
                  </a:lnTo>
                  <a:lnTo>
                    <a:pt x="17" y="83"/>
                  </a:lnTo>
                  <a:lnTo>
                    <a:pt x="17" y="64"/>
                  </a:lnTo>
                  <a:lnTo>
                    <a:pt x="17" y="63"/>
                  </a:lnTo>
                  <a:lnTo>
                    <a:pt x="18" y="63"/>
                  </a:lnTo>
                  <a:lnTo>
                    <a:pt x="19" y="64"/>
                  </a:lnTo>
                  <a:lnTo>
                    <a:pt x="39" y="83"/>
                  </a:lnTo>
                  <a:lnTo>
                    <a:pt x="40" y="84"/>
                  </a:lnTo>
                  <a:lnTo>
                    <a:pt x="40" y="85"/>
                  </a:lnTo>
                  <a:lnTo>
                    <a:pt x="40" y="86"/>
                  </a:lnTo>
                  <a:lnTo>
                    <a:pt x="38" y="87"/>
                  </a:lnTo>
                  <a:lnTo>
                    <a:pt x="35" y="88"/>
                  </a:lnTo>
                  <a:lnTo>
                    <a:pt x="34" y="88"/>
                  </a:lnTo>
                  <a:lnTo>
                    <a:pt x="34" y="89"/>
                  </a:lnTo>
                  <a:lnTo>
                    <a:pt x="34" y="90"/>
                  </a:lnTo>
                  <a:lnTo>
                    <a:pt x="35" y="90"/>
                  </a:lnTo>
                  <a:lnTo>
                    <a:pt x="38" y="90"/>
                  </a:lnTo>
                  <a:lnTo>
                    <a:pt x="48" y="90"/>
                  </a:lnTo>
                  <a:lnTo>
                    <a:pt x="58" y="90"/>
                  </a:lnTo>
                  <a:lnTo>
                    <a:pt x="60" y="90"/>
                  </a:lnTo>
                  <a:lnTo>
                    <a:pt x="61" y="89"/>
                  </a:lnTo>
                  <a:lnTo>
                    <a:pt x="60" y="88"/>
                  </a:lnTo>
                  <a:lnTo>
                    <a:pt x="58" y="87"/>
                  </a:lnTo>
                  <a:lnTo>
                    <a:pt x="55" y="85"/>
                  </a:lnTo>
                  <a:lnTo>
                    <a:pt x="51" y="82"/>
                  </a:lnTo>
                  <a:lnTo>
                    <a:pt x="28" y="61"/>
                  </a:lnTo>
                  <a:lnTo>
                    <a:pt x="28" y="60"/>
                  </a:lnTo>
                  <a:lnTo>
                    <a:pt x="27" y="59"/>
                  </a:lnTo>
                  <a:lnTo>
                    <a:pt x="28" y="58"/>
                  </a:lnTo>
                  <a:lnTo>
                    <a:pt x="31" y="56"/>
                  </a:lnTo>
                  <a:lnTo>
                    <a:pt x="38" y="51"/>
                  </a:lnTo>
                  <a:lnTo>
                    <a:pt x="52" y="43"/>
                  </a:lnTo>
                  <a:lnTo>
                    <a:pt x="57" y="42"/>
                  </a:lnTo>
                  <a:lnTo>
                    <a:pt x="58" y="41"/>
                  </a:lnTo>
                  <a:lnTo>
                    <a:pt x="59" y="40"/>
                  </a:lnTo>
                  <a:lnTo>
                    <a:pt x="59" y="39"/>
                  </a:lnTo>
                  <a:lnTo>
                    <a:pt x="58" y="39"/>
                  </a:lnTo>
                  <a:lnTo>
                    <a:pt x="56" y="38"/>
                  </a:lnTo>
                  <a:lnTo>
                    <a:pt x="47" y="39"/>
                  </a:lnTo>
                  <a:lnTo>
                    <a:pt x="36" y="38"/>
                  </a:lnTo>
                  <a:lnTo>
                    <a:pt x="35" y="39"/>
                  </a:lnTo>
                  <a:lnTo>
                    <a:pt x="35" y="40"/>
                  </a:lnTo>
                  <a:lnTo>
                    <a:pt x="36" y="41"/>
                  </a:lnTo>
                  <a:lnTo>
                    <a:pt x="37" y="42"/>
                  </a:lnTo>
                  <a:lnTo>
                    <a:pt x="39" y="43"/>
                  </a:lnTo>
                  <a:lnTo>
                    <a:pt x="40" y="44"/>
                  </a:lnTo>
                  <a:lnTo>
                    <a:pt x="40" y="45"/>
                  </a:lnTo>
                  <a:lnTo>
                    <a:pt x="39" y="46"/>
                  </a:lnTo>
                  <a:lnTo>
                    <a:pt x="37" y="48"/>
                  </a:lnTo>
                  <a:lnTo>
                    <a:pt x="30" y="53"/>
                  </a:lnTo>
                  <a:lnTo>
                    <a:pt x="22" y="58"/>
                  </a:lnTo>
                  <a:lnTo>
                    <a:pt x="18" y="60"/>
                  </a:lnTo>
                  <a:lnTo>
                    <a:pt x="17" y="59"/>
                  </a:lnTo>
                  <a:lnTo>
                    <a:pt x="17" y="58"/>
                  </a:lnTo>
                  <a:lnTo>
                    <a:pt x="17" y="2"/>
                  </a:lnTo>
                  <a:lnTo>
                    <a:pt x="17" y="0"/>
                  </a:lnTo>
                  <a:lnTo>
                    <a:pt x="16" y="0"/>
                  </a:lnTo>
                  <a:lnTo>
                    <a:pt x="14" y="0"/>
                  </a:lnTo>
                  <a:lnTo>
                    <a:pt x="5" y="3"/>
                  </a:lnTo>
                  <a:lnTo>
                    <a:pt x="3" y="4"/>
                  </a:lnTo>
                  <a:lnTo>
                    <a:pt x="2" y="5"/>
                  </a:lnTo>
                  <a:lnTo>
                    <a:pt x="2" y="6"/>
                  </a:lnTo>
                  <a:lnTo>
                    <a:pt x="3" y="6"/>
                  </a:lnTo>
                  <a:lnTo>
                    <a:pt x="5" y="7"/>
                  </a:lnTo>
                  <a:lnTo>
                    <a:pt x="7" y="9"/>
                  </a:lnTo>
                  <a:lnTo>
                    <a:pt x="8" y="10"/>
                  </a:lnTo>
                  <a:lnTo>
                    <a:pt x="8" y="13"/>
                  </a:lnTo>
                  <a:lnTo>
                    <a:pt x="8" y="8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7" name="Freeform 233"/>
            <p:cNvSpPr>
              <a:spLocks noEditPoints="1"/>
            </p:cNvSpPr>
            <p:nvPr/>
          </p:nvSpPr>
          <p:spPr bwMode="auto">
            <a:xfrm>
              <a:off x="2705054" y="6178337"/>
              <a:ext cx="137981" cy="138133"/>
            </a:xfrm>
            <a:custGeom>
              <a:avLst/>
              <a:gdLst>
                <a:gd name="T0" fmla="*/ 0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2147483647 h 87"/>
                <a:gd name="T14" fmla="*/ 2147483647 w 87"/>
                <a:gd name="T15" fmla="*/ 2147483647 h 87"/>
                <a:gd name="T16" fmla="*/ 2147483647 w 87"/>
                <a:gd name="T17" fmla="*/ 2147483647 h 87"/>
                <a:gd name="T18" fmla="*/ 2147483647 w 87"/>
                <a:gd name="T19" fmla="*/ 2147483647 h 87"/>
                <a:gd name="T20" fmla="*/ 2147483647 w 87"/>
                <a:gd name="T21" fmla="*/ 2147483647 h 87"/>
                <a:gd name="T22" fmla="*/ 2147483647 w 87"/>
                <a:gd name="T23" fmla="*/ 2147483647 h 87"/>
                <a:gd name="T24" fmla="*/ 2147483647 w 87"/>
                <a:gd name="T25" fmla="*/ 2147483647 h 87"/>
                <a:gd name="T26" fmla="*/ 2147483647 w 87"/>
                <a:gd name="T27" fmla="*/ 2147483647 h 87"/>
                <a:gd name="T28" fmla="*/ 2147483647 w 87"/>
                <a:gd name="T29" fmla="*/ 2147483647 h 87"/>
                <a:gd name="T30" fmla="*/ 2147483647 w 87"/>
                <a:gd name="T31" fmla="*/ 2147483647 h 87"/>
                <a:gd name="T32" fmla="*/ 2147483647 w 87"/>
                <a:gd name="T33" fmla="*/ 2147483647 h 87"/>
                <a:gd name="T34" fmla="*/ 2147483647 w 87"/>
                <a:gd name="T35" fmla="*/ 2147483647 h 87"/>
                <a:gd name="T36" fmla="*/ 2147483647 w 87"/>
                <a:gd name="T37" fmla="*/ 2147483647 h 87"/>
                <a:gd name="T38" fmla="*/ 2147483647 w 87"/>
                <a:gd name="T39" fmla="*/ 2147483647 h 87"/>
                <a:gd name="T40" fmla="*/ 2147483647 w 87"/>
                <a:gd name="T41" fmla="*/ 2147483647 h 87"/>
                <a:gd name="T42" fmla="*/ 2147483647 w 87"/>
                <a:gd name="T43" fmla="*/ 2147483647 h 87"/>
                <a:gd name="T44" fmla="*/ 2147483647 w 87"/>
                <a:gd name="T45" fmla="*/ 0 h 87"/>
                <a:gd name="T46" fmla="*/ 2147483647 w 87"/>
                <a:gd name="T47" fmla="*/ 0 h 87"/>
                <a:gd name="T48" fmla="*/ 2147483647 w 87"/>
                <a:gd name="T49" fmla="*/ 2147483647 h 87"/>
                <a:gd name="T50" fmla="*/ 2147483647 w 87"/>
                <a:gd name="T51" fmla="*/ 2147483647 h 87"/>
                <a:gd name="T52" fmla="*/ 2147483647 w 87"/>
                <a:gd name="T53" fmla="*/ 2147483647 h 87"/>
                <a:gd name="T54" fmla="*/ 2147483647 w 87"/>
                <a:gd name="T55" fmla="*/ 2147483647 h 87"/>
                <a:gd name="T56" fmla="*/ 2147483647 w 87"/>
                <a:gd name="T57" fmla="*/ 2147483647 h 87"/>
                <a:gd name="T58" fmla="*/ 2147483647 w 87"/>
                <a:gd name="T59" fmla="*/ 2147483647 h 87"/>
                <a:gd name="T60" fmla="*/ 0 w 87"/>
                <a:gd name="T61" fmla="*/ 2147483647 h 87"/>
                <a:gd name="T62" fmla="*/ 2147483647 w 87"/>
                <a:gd name="T63" fmla="*/ 2147483647 h 87"/>
                <a:gd name="T64" fmla="*/ 2147483647 w 87"/>
                <a:gd name="T65" fmla="*/ 2147483647 h 87"/>
                <a:gd name="T66" fmla="*/ 2147483647 w 87"/>
                <a:gd name="T67" fmla="*/ 2147483647 h 87"/>
                <a:gd name="T68" fmla="*/ 2147483647 w 87"/>
                <a:gd name="T69" fmla="*/ 2147483647 h 87"/>
                <a:gd name="T70" fmla="*/ 2147483647 w 87"/>
                <a:gd name="T71" fmla="*/ 2147483647 h 87"/>
                <a:gd name="T72" fmla="*/ 2147483647 w 87"/>
                <a:gd name="T73" fmla="*/ 2147483647 h 87"/>
                <a:gd name="T74" fmla="*/ 2147483647 w 87"/>
                <a:gd name="T75" fmla="*/ 2147483647 h 87"/>
                <a:gd name="T76" fmla="*/ 2147483647 w 87"/>
                <a:gd name="T77" fmla="*/ 2147483647 h 87"/>
                <a:gd name="T78" fmla="*/ 2147483647 w 87"/>
                <a:gd name="T79" fmla="*/ 2147483647 h 87"/>
                <a:gd name="T80" fmla="*/ 2147483647 w 87"/>
                <a:gd name="T81" fmla="*/ 2147483647 h 87"/>
                <a:gd name="T82" fmla="*/ 2147483647 w 87"/>
                <a:gd name="T83" fmla="*/ 2147483647 h 87"/>
                <a:gd name="T84" fmla="*/ 2147483647 w 87"/>
                <a:gd name="T85" fmla="*/ 2147483647 h 87"/>
                <a:gd name="T86" fmla="*/ 2147483647 w 87"/>
                <a:gd name="T87" fmla="*/ 2147483647 h 87"/>
                <a:gd name="T88" fmla="*/ 2147483647 w 87"/>
                <a:gd name="T89" fmla="*/ 2147483647 h 87"/>
                <a:gd name="T90" fmla="*/ 2147483647 w 87"/>
                <a:gd name="T91" fmla="*/ 2147483647 h 87"/>
                <a:gd name="T92" fmla="*/ 2147483647 w 87"/>
                <a:gd name="T93" fmla="*/ 2147483647 h 87"/>
                <a:gd name="T94" fmla="*/ 2147483647 w 87"/>
                <a:gd name="T95" fmla="*/ 2147483647 h 87"/>
                <a:gd name="T96" fmla="*/ 2147483647 w 87"/>
                <a:gd name="T97" fmla="*/ 2147483647 h 87"/>
                <a:gd name="T98" fmla="*/ 2147483647 w 87"/>
                <a:gd name="T99" fmla="*/ 2147483647 h 87"/>
                <a:gd name="T100" fmla="*/ 2147483647 w 87"/>
                <a:gd name="T101" fmla="*/ 2147483647 h 87"/>
                <a:gd name="T102" fmla="*/ 2147483647 w 87"/>
                <a:gd name="T103" fmla="*/ 2147483647 h 87"/>
                <a:gd name="T104" fmla="*/ 2147483647 w 87"/>
                <a:gd name="T105" fmla="*/ 2147483647 h 87"/>
                <a:gd name="T106" fmla="*/ 2147483647 w 87"/>
                <a:gd name="T107" fmla="*/ 2147483647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87"/>
                <a:gd name="T164" fmla="*/ 87 w 87"/>
                <a:gd name="T165" fmla="*/ 87 h 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87">
                  <a:moveTo>
                    <a:pt x="0" y="43"/>
                  </a:moveTo>
                  <a:lnTo>
                    <a:pt x="0" y="48"/>
                  </a:lnTo>
                  <a:lnTo>
                    <a:pt x="1" y="53"/>
                  </a:lnTo>
                  <a:lnTo>
                    <a:pt x="2" y="57"/>
                  </a:lnTo>
                  <a:lnTo>
                    <a:pt x="3" y="61"/>
                  </a:lnTo>
                  <a:lnTo>
                    <a:pt x="5" y="65"/>
                  </a:lnTo>
                  <a:lnTo>
                    <a:pt x="6" y="66"/>
                  </a:lnTo>
                  <a:lnTo>
                    <a:pt x="7" y="68"/>
                  </a:lnTo>
                  <a:lnTo>
                    <a:pt x="9" y="72"/>
                  </a:lnTo>
                  <a:lnTo>
                    <a:pt x="12" y="75"/>
                  </a:lnTo>
                  <a:lnTo>
                    <a:pt x="15" y="77"/>
                  </a:lnTo>
                  <a:lnTo>
                    <a:pt x="19" y="80"/>
                  </a:lnTo>
                  <a:lnTo>
                    <a:pt x="22" y="82"/>
                  </a:lnTo>
                  <a:lnTo>
                    <a:pt x="26" y="84"/>
                  </a:lnTo>
                  <a:lnTo>
                    <a:pt x="30" y="85"/>
                  </a:lnTo>
                  <a:lnTo>
                    <a:pt x="34" y="86"/>
                  </a:lnTo>
                  <a:lnTo>
                    <a:pt x="38" y="87"/>
                  </a:lnTo>
                  <a:lnTo>
                    <a:pt x="43" y="87"/>
                  </a:lnTo>
                  <a:lnTo>
                    <a:pt x="48" y="86"/>
                  </a:lnTo>
                  <a:lnTo>
                    <a:pt x="54" y="86"/>
                  </a:lnTo>
                  <a:lnTo>
                    <a:pt x="59" y="84"/>
                  </a:lnTo>
                  <a:lnTo>
                    <a:pt x="63" y="82"/>
                  </a:lnTo>
                  <a:lnTo>
                    <a:pt x="67" y="80"/>
                  </a:lnTo>
                  <a:lnTo>
                    <a:pt x="71" y="78"/>
                  </a:lnTo>
                  <a:lnTo>
                    <a:pt x="74" y="75"/>
                  </a:lnTo>
                  <a:lnTo>
                    <a:pt x="77" y="72"/>
                  </a:lnTo>
                  <a:lnTo>
                    <a:pt x="82" y="65"/>
                  </a:lnTo>
                  <a:lnTo>
                    <a:pt x="84" y="61"/>
                  </a:lnTo>
                  <a:lnTo>
                    <a:pt x="85" y="58"/>
                  </a:lnTo>
                  <a:lnTo>
                    <a:pt x="87" y="50"/>
                  </a:lnTo>
                  <a:lnTo>
                    <a:pt x="87" y="43"/>
                  </a:lnTo>
                  <a:lnTo>
                    <a:pt x="87" y="39"/>
                  </a:lnTo>
                  <a:lnTo>
                    <a:pt x="87" y="35"/>
                  </a:lnTo>
                  <a:lnTo>
                    <a:pt x="86" y="32"/>
                  </a:lnTo>
                  <a:lnTo>
                    <a:pt x="85" y="28"/>
                  </a:lnTo>
                  <a:lnTo>
                    <a:pt x="83" y="25"/>
                  </a:lnTo>
                  <a:lnTo>
                    <a:pt x="81" y="21"/>
                  </a:lnTo>
                  <a:lnTo>
                    <a:pt x="77" y="14"/>
                  </a:lnTo>
                  <a:lnTo>
                    <a:pt x="74" y="11"/>
                  </a:lnTo>
                  <a:lnTo>
                    <a:pt x="71" y="8"/>
                  </a:lnTo>
                  <a:lnTo>
                    <a:pt x="67" y="6"/>
                  </a:lnTo>
                  <a:lnTo>
                    <a:pt x="63" y="4"/>
                  </a:lnTo>
                  <a:lnTo>
                    <a:pt x="61" y="3"/>
                  </a:lnTo>
                  <a:lnTo>
                    <a:pt x="59" y="2"/>
                  </a:lnTo>
                  <a:lnTo>
                    <a:pt x="54" y="1"/>
                  </a:lnTo>
                  <a:lnTo>
                    <a:pt x="49" y="0"/>
                  </a:lnTo>
                  <a:lnTo>
                    <a:pt x="43" y="0"/>
                  </a:lnTo>
                  <a:lnTo>
                    <a:pt x="39" y="0"/>
                  </a:lnTo>
                  <a:lnTo>
                    <a:pt x="34" y="1"/>
                  </a:lnTo>
                  <a:lnTo>
                    <a:pt x="30" y="2"/>
                  </a:lnTo>
                  <a:lnTo>
                    <a:pt x="26" y="3"/>
                  </a:lnTo>
                  <a:lnTo>
                    <a:pt x="22" y="5"/>
                  </a:lnTo>
                  <a:lnTo>
                    <a:pt x="20" y="6"/>
                  </a:lnTo>
                  <a:lnTo>
                    <a:pt x="19" y="7"/>
                  </a:lnTo>
                  <a:lnTo>
                    <a:pt x="15" y="9"/>
                  </a:lnTo>
                  <a:lnTo>
                    <a:pt x="12" y="12"/>
                  </a:lnTo>
                  <a:lnTo>
                    <a:pt x="7" y="19"/>
                  </a:lnTo>
                  <a:lnTo>
                    <a:pt x="3" y="26"/>
                  </a:lnTo>
                  <a:lnTo>
                    <a:pt x="2" y="30"/>
                  </a:lnTo>
                  <a:lnTo>
                    <a:pt x="1" y="34"/>
                  </a:lnTo>
                  <a:lnTo>
                    <a:pt x="0" y="39"/>
                  </a:lnTo>
                  <a:lnTo>
                    <a:pt x="0" y="43"/>
                  </a:lnTo>
                  <a:close/>
                  <a:moveTo>
                    <a:pt x="14" y="44"/>
                  </a:moveTo>
                  <a:lnTo>
                    <a:pt x="14" y="38"/>
                  </a:lnTo>
                  <a:lnTo>
                    <a:pt x="14" y="34"/>
                  </a:lnTo>
                  <a:lnTo>
                    <a:pt x="16" y="25"/>
                  </a:lnTo>
                  <a:lnTo>
                    <a:pt x="17" y="21"/>
                  </a:lnTo>
                  <a:lnTo>
                    <a:pt x="19" y="18"/>
                  </a:lnTo>
                  <a:lnTo>
                    <a:pt x="23" y="13"/>
                  </a:lnTo>
                  <a:lnTo>
                    <a:pt x="27" y="9"/>
                  </a:lnTo>
                  <a:lnTo>
                    <a:pt x="32" y="6"/>
                  </a:lnTo>
                  <a:lnTo>
                    <a:pt x="37" y="4"/>
                  </a:lnTo>
                  <a:lnTo>
                    <a:pt x="43" y="4"/>
                  </a:lnTo>
                  <a:lnTo>
                    <a:pt x="47" y="4"/>
                  </a:lnTo>
                  <a:lnTo>
                    <a:pt x="50" y="5"/>
                  </a:lnTo>
                  <a:lnTo>
                    <a:pt x="53" y="6"/>
                  </a:lnTo>
                  <a:lnTo>
                    <a:pt x="56" y="7"/>
                  </a:lnTo>
                  <a:lnTo>
                    <a:pt x="59" y="9"/>
                  </a:lnTo>
                  <a:lnTo>
                    <a:pt x="62" y="11"/>
                  </a:lnTo>
                  <a:lnTo>
                    <a:pt x="66" y="16"/>
                  </a:lnTo>
                  <a:lnTo>
                    <a:pt x="69" y="21"/>
                  </a:lnTo>
                  <a:lnTo>
                    <a:pt x="71" y="28"/>
                  </a:lnTo>
                  <a:lnTo>
                    <a:pt x="73" y="34"/>
                  </a:lnTo>
                  <a:lnTo>
                    <a:pt x="73" y="41"/>
                  </a:lnTo>
                  <a:lnTo>
                    <a:pt x="73" y="50"/>
                  </a:lnTo>
                  <a:lnTo>
                    <a:pt x="72" y="53"/>
                  </a:lnTo>
                  <a:lnTo>
                    <a:pt x="72" y="57"/>
                  </a:lnTo>
                  <a:lnTo>
                    <a:pt x="69" y="64"/>
                  </a:lnTo>
                  <a:lnTo>
                    <a:pt x="68" y="68"/>
                  </a:lnTo>
                  <a:lnTo>
                    <a:pt x="65" y="71"/>
                  </a:lnTo>
                  <a:lnTo>
                    <a:pt x="63" y="74"/>
                  </a:lnTo>
                  <a:lnTo>
                    <a:pt x="60" y="77"/>
                  </a:lnTo>
                  <a:lnTo>
                    <a:pt x="57" y="80"/>
                  </a:lnTo>
                  <a:lnTo>
                    <a:pt x="53" y="81"/>
                  </a:lnTo>
                  <a:lnTo>
                    <a:pt x="48" y="82"/>
                  </a:lnTo>
                  <a:lnTo>
                    <a:pt x="43" y="83"/>
                  </a:lnTo>
                  <a:lnTo>
                    <a:pt x="39" y="82"/>
                  </a:lnTo>
                  <a:lnTo>
                    <a:pt x="34" y="81"/>
                  </a:lnTo>
                  <a:lnTo>
                    <a:pt x="32" y="80"/>
                  </a:lnTo>
                  <a:lnTo>
                    <a:pt x="29" y="79"/>
                  </a:lnTo>
                  <a:lnTo>
                    <a:pt x="24" y="75"/>
                  </a:lnTo>
                  <a:lnTo>
                    <a:pt x="22" y="72"/>
                  </a:lnTo>
                  <a:lnTo>
                    <a:pt x="20" y="70"/>
                  </a:lnTo>
                  <a:lnTo>
                    <a:pt x="17" y="63"/>
                  </a:lnTo>
                  <a:lnTo>
                    <a:pt x="15" y="59"/>
                  </a:lnTo>
                  <a:lnTo>
                    <a:pt x="14" y="54"/>
                  </a:lnTo>
                  <a:lnTo>
                    <a:pt x="14" y="49"/>
                  </a:lnTo>
                  <a:lnTo>
                    <a:pt x="14" y="4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8" name="Freeform 234"/>
            <p:cNvSpPr>
              <a:spLocks/>
            </p:cNvSpPr>
            <p:nvPr/>
          </p:nvSpPr>
          <p:spPr bwMode="auto">
            <a:xfrm>
              <a:off x="2855261" y="6230361"/>
              <a:ext cx="99556"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0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0" y="52"/>
                  </a:lnTo>
                  <a:lnTo>
                    <a:pt x="35" y="50"/>
                  </a:lnTo>
                  <a:lnTo>
                    <a:pt x="39" y="47"/>
                  </a:lnTo>
                  <a:lnTo>
                    <a:pt x="40" y="46"/>
                  </a:lnTo>
                  <a:lnTo>
                    <a:pt x="41" y="46"/>
                  </a:lnTo>
                  <a:lnTo>
                    <a:pt x="42" y="46"/>
                  </a:lnTo>
                  <a:lnTo>
                    <a:pt x="42" y="47"/>
                  </a:lnTo>
                  <a:lnTo>
                    <a:pt x="42" y="51"/>
                  </a:lnTo>
                  <a:lnTo>
                    <a:pt x="42" y="52"/>
                  </a:lnTo>
                  <a:lnTo>
                    <a:pt x="43" y="53"/>
                  </a:lnTo>
                  <a:lnTo>
                    <a:pt x="59" y="50"/>
                  </a:lnTo>
                  <a:lnTo>
                    <a:pt x="61" y="49"/>
                  </a:lnTo>
                  <a:lnTo>
                    <a:pt x="62" y="48"/>
                  </a:lnTo>
                  <a:lnTo>
                    <a:pt x="61" y="48"/>
                  </a:lnTo>
                  <a:lnTo>
                    <a:pt x="60" y="47"/>
                  </a:lnTo>
                  <a:lnTo>
                    <a:pt x="55" y="47"/>
                  </a:lnTo>
                  <a:lnTo>
                    <a:pt x="53" y="46"/>
                  </a:lnTo>
                  <a:lnTo>
                    <a:pt x="52" y="45"/>
                  </a:lnTo>
                  <a:lnTo>
                    <a:pt x="51" y="44"/>
                  </a:lnTo>
                  <a:lnTo>
                    <a:pt x="52" y="3"/>
                  </a:lnTo>
                  <a:lnTo>
                    <a:pt x="52" y="1"/>
                  </a:lnTo>
                  <a:lnTo>
                    <a:pt x="51" y="0"/>
                  </a:lnTo>
                  <a:lnTo>
                    <a:pt x="49" y="0"/>
                  </a:lnTo>
                  <a:lnTo>
                    <a:pt x="41" y="0"/>
                  </a:lnTo>
                  <a:lnTo>
                    <a:pt x="35" y="0"/>
                  </a:lnTo>
                  <a:lnTo>
                    <a:pt x="33" y="0"/>
                  </a:lnTo>
                  <a:lnTo>
                    <a:pt x="32" y="1"/>
                  </a:lnTo>
                  <a:lnTo>
                    <a:pt x="32" y="2"/>
                  </a:lnTo>
                  <a:lnTo>
                    <a:pt x="33" y="2"/>
                  </a:lnTo>
                  <a:lnTo>
                    <a:pt x="36" y="3"/>
                  </a:lnTo>
                  <a:lnTo>
                    <a:pt x="41" y="5"/>
                  </a:lnTo>
                  <a:lnTo>
                    <a:pt x="42" y="5"/>
                  </a:lnTo>
                  <a:lnTo>
                    <a:pt x="43" y="6"/>
                  </a:lnTo>
                  <a:lnTo>
                    <a:pt x="42" y="35"/>
                  </a:lnTo>
                  <a:lnTo>
                    <a:pt x="42" y="37"/>
                  </a:lnTo>
                  <a:lnTo>
                    <a:pt x="42" y="40"/>
                  </a:lnTo>
                  <a:lnTo>
                    <a:pt x="41" y="41"/>
                  </a:lnTo>
                  <a:lnTo>
                    <a:pt x="40" y="43"/>
                  </a:lnTo>
                  <a:lnTo>
                    <a:pt x="38" y="45"/>
                  </a:lnTo>
                  <a:lnTo>
                    <a:pt x="35" y="46"/>
                  </a:lnTo>
                  <a:lnTo>
                    <a:pt x="31" y="47"/>
                  </a:lnTo>
                  <a:lnTo>
                    <a:pt x="26" y="47"/>
                  </a:lnTo>
                  <a:lnTo>
                    <a:pt x="22" y="47"/>
                  </a:lnTo>
                  <a:lnTo>
                    <a:pt x="20" y="46"/>
                  </a:lnTo>
                  <a:lnTo>
                    <a:pt x="19" y="45"/>
                  </a:lnTo>
                  <a:lnTo>
                    <a:pt x="18" y="44"/>
                  </a:lnTo>
                  <a:lnTo>
                    <a:pt x="17" y="42"/>
                  </a:lnTo>
                  <a:lnTo>
                    <a:pt x="16" y="41"/>
                  </a:lnTo>
                  <a:lnTo>
                    <a:pt x="16" y="39"/>
                  </a:lnTo>
                  <a:lnTo>
                    <a:pt x="16" y="3"/>
                  </a:lnTo>
                  <a:lnTo>
                    <a:pt x="16" y="1"/>
                  </a:lnTo>
                  <a:lnTo>
                    <a:pt x="15" y="0"/>
                  </a:lnTo>
                  <a:lnTo>
                    <a:pt x="14" y="0"/>
                  </a:lnTo>
                  <a:lnTo>
                    <a:pt x="9" y="0"/>
                  </a:lnTo>
                  <a:lnTo>
                    <a:pt x="3" y="0"/>
                  </a:lnTo>
                  <a:lnTo>
                    <a:pt x="1" y="0"/>
                  </a:lnTo>
                  <a:lnTo>
                    <a:pt x="0" y="0"/>
                  </a:lnTo>
                  <a:lnTo>
                    <a:pt x="0" y="1"/>
                  </a:lnTo>
                  <a:lnTo>
                    <a:pt x="1" y="2"/>
                  </a:lnTo>
                  <a:lnTo>
                    <a:pt x="4" y="3"/>
                  </a:lnTo>
                  <a:lnTo>
                    <a:pt x="6" y="4"/>
                  </a:lnTo>
                  <a:lnTo>
                    <a:pt x="7" y="4"/>
                  </a:lnTo>
                  <a:lnTo>
                    <a:pt x="7" y="6"/>
                  </a:lnTo>
                  <a:lnTo>
                    <a:pt x="7" y="35"/>
                  </a:lnTo>
                  <a:lnTo>
                    <a:pt x="7" y="39"/>
                  </a:lnTo>
                  <a:lnTo>
                    <a:pt x="8" y="42"/>
                  </a:lnTo>
                  <a:lnTo>
                    <a:pt x="9" y="46"/>
                  </a:lnTo>
                  <a:lnTo>
                    <a:pt x="10" y="48"/>
                  </a:lnTo>
                  <a:lnTo>
                    <a:pt x="11" y="50"/>
                  </a:lnTo>
                  <a:lnTo>
                    <a:pt x="13" y="51"/>
                  </a:lnTo>
                  <a:lnTo>
                    <a:pt x="15"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9" name="Freeform 235"/>
            <p:cNvSpPr>
              <a:spLocks/>
            </p:cNvSpPr>
            <p:nvPr/>
          </p:nvSpPr>
          <p:spPr bwMode="auto">
            <a:xfrm>
              <a:off x="2960056" y="6216009"/>
              <a:ext cx="57638" cy="96873"/>
            </a:xfrm>
            <a:custGeom>
              <a:avLst/>
              <a:gdLst>
                <a:gd name="T0" fmla="*/ 2147483647 w 36"/>
                <a:gd name="T1" fmla="*/ 2147483647 h 61"/>
                <a:gd name="T2" fmla="*/ 2147483647 w 36"/>
                <a:gd name="T3" fmla="*/ 2147483647 h 61"/>
                <a:gd name="T4" fmla="*/ 2147483647 w 36"/>
                <a:gd name="T5" fmla="*/ 2147483647 h 61"/>
                <a:gd name="T6" fmla="*/ 2147483647 w 36"/>
                <a:gd name="T7" fmla="*/ 2147483647 h 61"/>
                <a:gd name="T8" fmla="*/ 2147483647 w 36"/>
                <a:gd name="T9" fmla="*/ 2147483647 h 61"/>
                <a:gd name="T10" fmla="*/ 2147483647 w 36"/>
                <a:gd name="T11" fmla="*/ 2147483647 h 61"/>
                <a:gd name="T12" fmla="*/ 2147483647 w 36"/>
                <a:gd name="T13" fmla="*/ 2147483647 h 61"/>
                <a:gd name="T14" fmla="*/ 2147483647 w 36"/>
                <a:gd name="T15" fmla="*/ 2147483647 h 61"/>
                <a:gd name="T16" fmla="*/ 2147483647 w 36"/>
                <a:gd name="T17" fmla="*/ 2147483647 h 61"/>
                <a:gd name="T18" fmla="*/ 2147483647 w 36"/>
                <a:gd name="T19" fmla="*/ 2147483647 h 61"/>
                <a:gd name="T20" fmla="*/ 2147483647 w 36"/>
                <a:gd name="T21" fmla="*/ 2147483647 h 61"/>
                <a:gd name="T22" fmla="*/ 2147483647 w 36"/>
                <a:gd name="T23" fmla="*/ 2147483647 h 61"/>
                <a:gd name="T24" fmla="*/ 2147483647 w 36"/>
                <a:gd name="T25" fmla="*/ 0 h 61"/>
                <a:gd name="T26" fmla="*/ 2147483647 w 36"/>
                <a:gd name="T27" fmla="*/ 0 h 61"/>
                <a:gd name="T28" fmla="*/ 2147483647 w 36"/>
                <a:gd name="T29" fmla="*/ 2147483647 h 61"/>
                <a:gd name="T30" fmla="*/ 2147483647 w 36"/>
                <a:gd name="T31" fmla="*/ 2147483647 h 61"/>
                <a:gd name="T32" fmla="*/ 2147483647 w 36"/>
                <a:gd name="T33" fmla="*/ 2147483647 h 61"/>
                <a:gd name="T34" fmla="*/ 2147483647 w 36"/>
                <a:gd name="T35" fmla="*/ 2147483647 h 61"/>
                <a:gd name="T36" fmla="*/ 2147483647 w 36"/>
                <a:gd name="T37" fmla="*/ 2147483647 h 61"/>
                <a:gd name="T38" fmla="*/ 2147483647 w 36"/>
                <a:gd name="T39" fmla="*/ 2147483647 h 61"/>
                <a:gd name="T40" fmla="*/ 0 w 36"/>
                <a:gd name="T41" fmla="*/ 2147483647 h 61"/>
                <a:gd name="T42" fmla="*/ 2147483647 w 36"/>
                <a:gd name="T43" fmla="*/ 2147483647 h 61"/>
                <a:gd name="T44" fmla="*/ 2147483647 w 36"/>
                <a:gd name="T45" fmla="*/ 2147483647 h 61"/>
                <a:gd name="T46" fmla="*/ 2147483647 w 36"/>
                <a:gd name="T47" fmla="*/ 2147483647 h 61"/>
                <a:gd name="T48" fmla="*/ 2147483647 w 36"/>
                <a:gd name="T49" fmla="*/ 2147483647 h 61"/>
                <a:gd name="T50" fmla="*/ 2147483647 w 36"/>
                <a:gd name="T51" fmla="*/ 2147483647 h 61"/>
                <a:gd name="T52" fmla="*/ 2147483647 w 36"/>
                <a:gd name="T53" fmla="*/ 2147483647 h 61"/>
                <a:gd name="T54" fmla="*/ 2147483647 w 36"/>
                <a:gd name="T55" fmla="*/ 2147483647 h 61"/>
                <a:gd name="T56" fmla="*/ 2147483647 w 36"/>
                <a:gd name="T57" fmla="*/ 2147483647 h 61"/>
                <a:gd name="T58" fmla="*/ 2147483647 w 36"/>
                <a:gd name="T59" fmla="*/ 2147483647 h 61"/>
                <a:gd name="T60" fmla="*/ 2147483647 w 36"/>
                <a:gd name="T61" fmla="*/ 2147483647 h 61"/>
                <a:gd name="T62" fmla="*/ 2147483647 w 36"/>
                <a:gd name="T63" fmla="*/ 2147483647 h 61"/>
                <a:gd name="T64" fmla="*/ 2147483647 w 36"/>
                <a:gd name="T65" fmla="*/ 2147483647 h 61"/>
                <a:gd name="T66" fmla="*/ 2147483647 w 36"/>
                <a:gd name="T67" fmla="*/ 2147483647 h 61"/>
                <a:gd name="T68" fmla="*/ 2147483647 w 36"/>
                <a:gd name="T69" fmla="*/ 2147483647 h 61"/>
                <a:gd name="T70" fmla="*/ 2147483647 w 36"/>
                <a:gd name="T71" fmla="*/ 2147483647 h 61"/>
                <a:gd name="T72" fmla="*/ 2147483647 w 36"/>
                <a:gd name="T73" fmla="*/ 2147483647 h 61"/>
                <a:gd name="T74" fmla="*/ 2147483647 w 36"/>
                <a:gd name="T75" fmla="*/ 2147483647 h 61"/>
                <a:gd name="T76" fmla="*/ 2147483647 w 36"/>
                <a:gd name="T77" fmla="*/ 2147483647 h 61"/>
                <a:gd name="T78" fmla="*/ 2147483647 w 36"/>
                <a:gd name="T79" fmla="*/ 2147483647 h 61"/>
                <a:gd name="T80" fmla="*/ 2147483647 w 36"/>
                <a:gd name="T81" fmla="*/ 2147483647 h 61"/>
                <a:gd name="T82" fmla="*/ 2147483647 w 36"/>
                <a:gd name="T83" fmla="*/ 2147483647 h 61"/>
                <a:gd name="T84" fmla="*/ 2147483647 w 36"/>
                <a:gd name="T85" fmla="*/ 2147483647 h 61"/>
                <a:gd name="T86" fmla="*/ 2147483647 w 36"/>
                <a:gd name="T87" fmla="*/ 2147483647 h 61"/>
                <a:gd name="T88" fmla="*/ 2147483647 w 36"/>
                <a:gd name="T89" fmla="*/ 2147483647 h 61"/>
                <a:gd name="T90" fmla="*/ 2147483647 w 36"/>
                <a:gd name="T91" fmla="*/ 2147483647 h 61"/>
                <a:gd name="T92" fmla="*/ 2147483647 w 36"/>
                <a:gd name="T93" fmla="*/ 2147483647 h 61"/>
                <a:gd name="T94" fmla="*/ 2147483647 w 36"/>
                <a:gd name="T95" fmla="*/ 2147483647 h 61"/>
                <a:gd name="T96" fmla="*/ 2147483647 w 36"/>
                <a:gd name="T97" fmla="*/ 2147483647 h 61"/>
                <a:gd name="T98" fmla="*/ 2147483647 w 36"/>
                <a:gd name="T99" fmla="*/ 2147483647 h 61"/>
                <a:gd name="T100" fmla="*/ 2147483647 w 36"/>
                <a:gd name="T101" fmla="*/ 2147483647 h 61"/>
                <a:gd name="T102" fmla="*/ 2147483647 w 36"/>
                <a:gd name="T103" fmla="*/ 2147483647 h 61"/>
                <a:gd name="T104" fmla="*/ 2147483647 w 36"/>
                <a:gd name="T105" fmla="*/ 2147483647 h 61"/>
                <a:gd name="T106" fmla="*/ 2147483647 w 36"/>
                <a:gd name="T107" fmla="*/ 2147483647 h 61"/>
                <a:gd name="T108" fmla="*/ 2147483647 w 36"/>
                <a:gd name="T109" fmla="*/ 2147483647 h 61"/>
                <a:gd name="T110" fmla="*/ 2147483647 w 36"/>
                <a:gd name="T111" fmla="*/ 2147483647 h 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1"/>
                <a:gd name="T170" fmla="*/ 36 w 36"/>
                <a:gd name="T171" fmla="*/ 61 h 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1">
                  <a:moveTo>
                    <a:pt x="34" y="15"/>
                  </a:moveTo>
                  <a:lnTo>
                    <a:pt x="35" y="15"/>
                  </a:lnTo>
                  <a:lnTo>
                    <a:pt x="36" y="14"/>
                  </a:lnTo>
                  <a:lnTo>
                    <a:pt x="36" y="12"/>
                  </a:lnTo>
                  <a:lnTo>
                    <a:pt x="36" y="11"/>
                  </a:lnTo>
                  <a:lnTo>
                    <a:pt x="35" y="10"/>
                  </a:lnTo>
                  <a:lnTo>
                    <a:pt x="33" y="9"/>
                  </a:lnTo>
                  <a:lnTo>
                    <a:pt x="19" y="9"/>
                  </a:lnTo>
                  <a:lnTo>
                    <a:pt x="18" y="9"/>
                  </a:lnTo>
                  <a:lnTo>
                    <a:pt x="17" y="7"/>
                  </a:lnTo>
                  <a:lnTo>
                    <a:pt x="17" y="3"/>
                  </a:lnTo>
                  <a:lnTo>
                    <a:pt x="17" y="1"/>
                  </a:lnTo>
                  <a:lnTo>
                    <a:pt x="17" y="0"/>
                  </a:lnTo>
                  <a:lnTo>
                    <a:pt x="16" y="0"/>
                  </a:lnTo>
                  <a:lnTo>
                    <a:pt x="14" y="2"/>
                  </a:lnTo>
                  <a:lnTo>
                    <a:pt x="10" y="8"/>
                  </a:lnTo>
                  <a:lnTo>
                    <a:pt x="7" y="10"/>
                  </a:lnTo>
                  <a:lnTo>
                    <a:pt x="4" y="12"/>
                  </a:lnTo>
                  <a:lnTo>
                    <a:pt x="1" y="13"/>
                  </a:lnTo>
                  <a:lnTo>
                    <a:pt x="1" y="14"/>
                  </a:lnTo>
                  <a:lnTo>
                    <a:pt x="0" y="15"/>
                  </a:lnTo>
                  <a:lnTo>
                    <a:pt x="1" y="16"/>
                  </a:lnTo>
                  <a:lnTo>
                    <a:pt x="4" y="16"/>
                  </a:lnTo>
                  <a:lnTo>
                    <a:pt x="7" y="16"/>
                  </a:lnTo>
                  <a:lnTo>
                    <a:pt x="7" y="18"/>
                  </a:lnTo>
                  <a:lnTo>
                    <a:pt x="7" y="48"/>
                  </a:lnTo>
                  <a:lnTo>
                    <a:pt x="7" y="51"/>
                  </a:lnTo>
                  <a:lnTo>
                    <a:pt x="7" y="52"/>
                  </a:lnTo>
                  <a:lnTo>
                    <a:pt x="8" y="54"/>
                  </a:lnTo>
                  <a:lnTo>
                    <a:pt x="9" y="56"/>
                  </a:lnTo>
                  <a:lnTo>
                    <a:pt x="10" y="58"/>
                  </a:lnTo>
                  <a:lnTo>
                    <a:pt x="12" y="60"/>
                  </a:lnTo>
                  <a:lnTo>
                    <a:pt x="15" y="61"/>
                  </a:lnTo>
                  <a:lnTo>
                    <a:pt x="18" y="61"/>
                  </a:lnTo>
                  <a:lnTo>
                    <a:pt x="21" y="61"/>
                  </a:lnTo>
                  <a:lnTo>
                    <a:pt x="25" y="61"/>
                  </a:lnTo>
                  <a:lnTo>
                    <a:pt x="27" y="61"/>
                  </a:lnTo>
                  <a:lnTo>
                    <a:pt x="32" y="59"/>
                  </a:lnTo>
                  <a:lnTo>
                    <a:pt x="34" y="57"/>
                  </a:lnTo>
                  <a:lnTo>
                    <a:pt x="34" y="55"/>
                  </a:lnTo>
                  <a:lnTo>
                    <a:pt x="34" y="54"/>
                  </a:lnTo>
                  <a:lnTo>
                    <a:pt x="33" y="54"/>
                  </a:lnTo>
                  <a:lnTo>
                    <a:pt x="30" y="55"/>
                  </a:lnTo>
                  <a:lnTo>
                    <a:pt x="28" y="55"/>
                  </a:lnTo>
                  <a:lnTo>
                    <a:pt x="25" y="56"/>
                  </a:lnTo>
                  <a:lnTo>
                    <a:pt x="21" y="55"/>
                  </a:lnTo>
                  <a:lnTo>
                    <a:pt x="18" y="53"/>
                  </a:lnTo>
                  <a:lnTo>
                    <a:pt x="17" y="52"/>
                  </a:lnTo>
                  <a:lnTo>
                    <a:pt x="16" y="50"/>
                  </a:lnTo>
                  <a:lnTo>
                    <a:pt x="16" y="47"/>
                  </a:lnTo>
                  <a:lnTo>
                    <a:pt x="16" y="21"/>
                  </a:lnTo>
                  <a:lnTo>
                    <a:pt x="16" y="18"/>
                  </a:lnTo>
                  <a:lnTo>
                    <a:pt x="17" y="16"/>
                  </a:lnTo>
                  <a:lnTo>
                    <a:pt x="18" y="15"/>
                  </a:lnTo>
                  <a:lnTo>
                    <a:pt x="20" y="15"/>
                  </a:lnTo>
                  <a:lnTo>
                    <a:pt x="34" y="1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0" name="Freeform 236"/>
            <p:cNvSpPr>
              <a:spLocks/>
            </p:cNvSpPr>
            <p:nvPr/>
          </p:nvSpPr>
          <p:spPr bwMode="auto">
            <a:xfrm>
              <a:off x="3028173" y="6228567"/>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6" y="27"/>
                  </a:lnTo>
                  <a:lnTo>
                    <a:pt x="22" y="24"/>
                  </a:lnTo>
                  <a:lnTo>
                    <a:pt x="13" y="18"/>
                  </a:lnTo>
                  <a:lnTo>
                    <a:pt x="10" y="15"/>
                  </a:lnTo>
                  <a:lnTo>
                    <a:pt x="9" y="13"/>
                  </a:lnTo>
                  <a:lnTo>
                    <a:pt x="8" y="12"/>
                  </a:lnTo>
                  <a:lnTo>
                    <a:pt x="9" y="10"/>
                  </a:lnTo>
                  <a:lnTo>
                    <a:pt x="9" y="8"/>
                  </a:lnTo>
                  <a:lnTo>
                    <a:pt x="10" y="7"/>
                  </a:lnTo>
                  <a:lnTo>
                    <a:pt x="11" y="5"/>
                  </a:lnTo>
                  <a:lnTo>
                    <a:pt x="12" y="5"/>
                  </a:lnTo>
                  <a:lnTo>
                    <a:pt x="14" y="4"/>
                  </a:lnTo>
                  <a:lnTo>
                    <a:pt x="17" y="3"/>
                  </a:lnTo>
                  <a:lnTo>
                    <a:pt x="20" y="4"/>
                  </a:lnTo>
                  <a:lnTo>
                    <a:pt x="23" y="5"/>
                  </a:lnTo>
                  <a:lnTo>
                    <a:pt x="25" y="7"/>
                  </a:lnTo>
                  <a:lnTo>
                    <a:pt x="26" y="9"/>
                  </a:lnTo>
                  <a:lnTo>
                    <a:pt x="28" y="12"/>
                  </a:lnTo>
                  <a:lnTo>
                    <a:pt x="29" y="14"/>
                  </a:lnTo>
                  <a:lnTo>
                    <a:pt x="30" y="14"/>
                  </a:lnTo>
                  <a:lnTo>
                    <a:pt x="31" y="14"/>
                  </a:lnTo>
                  <a:lnTo>
                    <a:pt x="31" y="13"/>
                  </a:lnTo>
                  <a:lnTo>
                    <a:pt x="31" y="8"/>
                  </a:lnTo>
                  <a:lnTo>
                    <a:pt x="31" y="4"/>
                  </a:lnTo>
                  <a:lnTo>
                    <a:pt x="29"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3" y="31"/>
                  </a:lnTo>
                  <a:lnTo>
                    <a:pt x="18" y="33"/>
                  </a:lnTo>
                  <a:lnTo>
                    <a:pt x="22" y="36"/>
                  </a:lnTo>
                  <a:lnTo>
                    <a:pt x="24" y="37"/>
                  </a:lnTo>
                  <a:lnTo>
                    <a:pt x="25" y="39"/>
                  </a:lnTo>
                  <a:lnTo>
                    <a:pt x="26" y="41"/>
                  </a:lnTo>
                  <a:lnTo>
                    <a:pt x="26" y="43"/>
                  </a:lnTo>
                  <a:lnTo>
                    <a:pt x="26" y="45"/>
                  </a:lnTo>
                  <a:lnTo>
                    <a:pt x="25" y="47"/>
                  </a:lnTo>
                  <a:lnTo>
                    <a:pt x="24" y="49"/>
                  </a:lnTo>
                  <a:lnTo>
                    <a:pt x="22"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1" name="Freeform 237"/>
            <p:cNvSpPr>
              <a:spLocks noEditPoints="1"/>
            </p:cNvSpPr>
            <p:nvPr/>
          </p:nvSpPr>
          <p:spPr bwMode="auto">
            <a:xfrm>
              <a:off x="3096289" y="6228567"/>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2" y="41"/>
                  </a:lnTo>
                  <a:lnTo>
                    <a:pt x="11" y="37"/>
                  </a:lnTo>
                  <a:lnTo>
                    <a:pt x="10" y="33"/>
                  </a:lnTo>
                  <a:lnTo>
                    <a:pt x="10" y="29"/>
                  </a:lnTo>
                  <a:lnTo>
                    <a:pt x="10" y="23"/>
                  </a:lnTo>
                  <a:lnTo>
                    <a:pt x="11" y="18"/>
                  </a:lnTo>
                  <a:lnTo>
                    <a:pt x="12" y="14"/>
                  </a:lnTo>
                  <a:lnTo>
                    <a:pt x="14" y="10"/>
                  </a:lnTo>
                  <a:lnTo>
                    <a:pt x="17" y="7"/>
                  </a:lnTo>
                  <a:lnTo>
                    <a:pt x="18" y="6"/>
                  </a:lnTo>
                  <a:lnTo>
                    <a:pt x="19" y="5"/>
                  </a:lnTo>
                  <a:lnTo>
                    <a:pt x="22" y="3"/>
                  </a:lnTo>
                  <a:lnTo>
                    <a:pt x="26" y="3"/>
                  </a:lnTo>
                  <a:lnTo>
                    <a:pt x="30" y="3"/>
                  </a:lnTo>
                  <a:lnTo>
                    <a:pt x="33" y="5"/>
                  </a:lnTo>
                  <a:lnTo>
                    <a:pt x="35" y="8"/>
                  </a:lnTo>
                  <a:lnTo>
                    <a:pt x="38" y="11"/>
                  </a:lnTo>
                  <a:lnTo>
                    <a:pt x="41" y="19"/>
                  </a:lnTo>
                  <a:lnTo>
                    <a:pt x="41" y="23"/>
                  </a:lnTo>
                  <a:lnTo>
                    <a:pt x="42" y="27"/>
                  </a:lnTo>
                  <a:lnTo>
                    <a:pt x="41" y="33"/>
                  </a:lnTo>
                  <a:lnTo>
                    <a:pt x="41" y="37"/>
                  </a:lnTo>
                  <a:lnTo>
                    <a:pt x="39" y="42"/>
                  </a:lnTo>
                  <a:lnTo>
                    <a:pt x="38" y="45"/>
                  </a:lnTo>
                  <a:lnTo>
                    <a:pt x="35" y="49"/>
                  </a:lnTo>
                  <a:lnTo>
                    <a:pt x="34" y="50"/>
                  </a:lnTo>
                  <a:lnTo>
                    <a:pt x="32"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19"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7" y="12"/>
                  </a:lnTo>
                  <a:lnTo>
                    <a:pt x="44" y="8"/>
                  </a:lnTo>
                  <a:lnTo>
                    <a:pt x="41" y="5"/>
                  </a:lnTo>
                  <a:lnTo>
                    <a:pt x="38" y="3"/>
                  </a:lnTo>
                  <a:lnTo>
                    <a:pt x="36" y="2"/>
                  </a:lnTo>
                  <a:lnTo>
                    <a:pt x="31"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2" name="Freeform 238"/>
            <p:cNvSpPr>
              <a:spLocks/>
            </p:cNvSpPr>
            <p:nvPr/>
          </p:nvSpPr>
          <p:spPr bwMode="auto">
            <a:xfrm>
              <a:off x="3185366" y="6230361"/>
              <a:ext cx="99555"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0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1" y="52"/>
                  </a:lnTo>
                  <a:lnTo>
                    <a:pt x="36" y="50"/>
                  </a:lnTo>
                  <a:lnTo>
                    <a:pt x="40" y="47"/>
                  </a:lnTo>
                  <a:lnTo>
                    <a:pt x="41" y="46"/>
                  </a:lnTo>
                  <a:lnTo>
                    <a:pt x="42" y="46"/>
                  </a:lnTo>
                  <a:lnTo>
                    <a:pt x="43" y="47"/>
                  </a:lnTo>
                  <a:lnTo>
                    <a:pt x="43" y="51"/>
                  </a:lnTo>
                  <a:lnTo>
                    <a:pt x="43" y="52"/>
                  </a:lnTo>
                  <a:lnTo>
                    <a:pt x="44" y="53"/>
                  </a:lnTo>
                  <a:lnTo>
                    <a:pt x="59" y="50"/>
                  </a:lnTo>
                  <a:lnTo>
                    <a:pt x="61" y="49"/>
                  </a:lnTo>
                  <a:lnTo>
                    <a:pt x="62" y="48"/>
                  </a:lnTo>
                  <a:lnTo>
                    <a:pt x="61" y="47"/>
                  </a:lnTo>
                  <a:lnTo>
                    <a:pt x="55" y="47"/>
                  </a:lnTo>
                  <a:lnTo>
                    <a:pt x="53" y="46"/>
                  </a:lnTo>
                  <a:lnTo>
                    <a:pt x="52" y="45"/>
                  </a:lnTo>
                  <a:lnTo>
                    <a:pt x="52" y="44"/>
                  </a:lnTo>
                  <a:lnTo>
                    <a:pt x="52" y="3"/>
                  </a:lnTo>
                  <a:lnTo>
                    <a:pt x="52" y="1"/>
                  </a:lnTo>
                  <a:lnTo>
                    <a:pt x="51" y="0"/>
                  </a:lnTo>
                  <a:lnTo>
                    <a:pt x="50" y="0"/>
                  </a:lnTo>
                  <a:lnTo>
                    <a:pt x="42" y="0"/>
                  </a:lnTo>
                  <a:lnTo>
                    <a:pt x="35" y="0"/>
                  </a:lnTo>
                  <a:lnTo>
                    <a:pt x="33" y="0"/>
                  </a:lnTo>
                  <a:lnTo>
                    <a:pt x="33" y="1"/>
                  </a:lnTo>
                  <a:lnTo>
                    <a:pt x="32" y="1"/>
                  </a:lnTo>
                  <a:lnTo>
                    <a:pt x="33" y="2"/>
                  </a:lnTo>
                  <a:lnTo>
                    <a:pt x="34" y="2"/>
                  </a:lnTo>
                  <a:lnTo>
                    <a:pt x="36" y="3"/>
                  </a:lnTo>
                  <a:lnTo>
                    <a:pt x="42" y="5"/>
                  </a:lnTo>
                  <a:lnTo>
                    <a:pt x="43" y="5"/>
                  </a:lnTo>
                  <a:lnTo>
                    <a:pt x="43" y="6"/>
                  </a:lnTo>
                  <a:lnTo>
                    <a:pt x="43" y="35"/>
                  </a:lnTo>
                  <a:lnTo>
                    <a:pt x="43" y="37"/>
                  </a:lnTo>
                  <a:lnTo>
                    <a:pt x="42" y="40"/>
                  </a:lnTo>
                  <a:lnTo>
                    <a:pt x="41" y="41"/>
                  </a:lnTo>
                  <a:lnTo>
                    <a:pt x="40" y="43"/>
                  </a:lnTo>
                  <a:lnTo>
                    <a:pt x="38" y="45"/>
                  </a:lnTo>
                  <a:lnTo>
                    <a:pt x="36" y="46"/>
                  </a:lnTo>
                  <a:lnTo>
                    <a:pt x="32" y="47"/>
                  </a:lnTo>
                  <a:lnTo>
                    <a:pt x="27" y="47"/>
                  </a:lnTo>
                  <a:lnTo>
                    <a:pt x="22" y="47"/>
                  </a:lnTo>
                  <a:lnTo>
                    <a:pt x="21" y="46"/>
                  </a:lnTo>
                  <a:lnTo>
                    <a:pt x="19" y="45"/>
                  </a:lnTo>
                  <a:lnTo>
                    <a:pt x="18" y="44"/>
                  </a:lnTo>
                  <a:lnTo>
                    <a:pt x="17" y="42"/>
                  </a:lnTo>
                  <a:lnTo>
                    <a:pt x="17" y="41"/>
                  </a:lnTo>
                  <a:lnTo>
                    <a:pt x="16" y="39"/>
                  </a:lnTo>
                  <a:lnTo>
                    <a:pt x="17" y="3"/>
                  </a:lnTo>
                  <a:lnTo>
                    <a:pt x="17" y="1"/>
                  </a:lnTo>
                  <a:lnTo>
                    <a:pt x="16" y="1"/>
                  </a:lnTo>
                  <a:lnTo>
                    <a:pt x="16" y="0"/>
                  </a:lnTo>
                  <a:lnTo>
                    <a:pt x="15" y="0"/>
                  </a:lnTo>
                  <a:lnTo>
                    <a:pt x="9" y="0"/>
                  </a:lnTo>
                  <a:lnTo>
                    <a:pt x="3" y="0"/>
                  </a:lnTo>
                  <a:lnTo>
                    <a:pt x="1" y="0"/>
                  </a:lnTo>
                  <a:lnTo>
                    <a:pt x="0" y="0"/>
                  </a:lnTo>
                  <a:lnTo>
                    <a:pt x="0" y="1"/>
                  </a:lnTo>
                  <a:lnTo>
                    <a:pt x="1" y="2"/>
                  </a:lnTo>
                  <a:lnTo>
                    <a:pt x="4" y="3"/>
                  </a:lnTo>
                  <a:lnTo>
                    <a:pt x="7" y="4"/>
                  </a:lnTo>
                  <a:lnTo>
                    <a:pt x="8" y="4"/>
                  </a:lnTo>
                  <a:lnTo>
                    <a:pt x="8" y="6"/>
                  </a:lnTo>
                  <a:lnTo>
                    <a:pt x="8" y="35"/>
                  </a:lnTo>
                  <a:lnTo>
                    <a:pt x="8" y="39"/>
                  </a:lnTo>
                  <a:lnTo>
                    <a:pt x="8" y="42"/>
                  </a:lnTo>
                  <a:lnTo>
                    <a:pt x="9" y="46"/>
                  </a:lnTo>
                  <a:lnTo>
                    <a:pt x="11" y="48"/>
                  </a:lnTo>
                  <a:lnTo>
                    <a:pt x="12" y="50"/>
                  </a:lnTo>
                  <a:lnTo>
                    <a:pt x="13" y="51"/>
                  </a:lnTo>
                  <a:lnTo>
                    <a:pt x="16"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3" name="Freeform 239"/>
            <p:cNvSpPr>
              <a:spLocks/>
            </p:cNvSpPr>
            <p:nvPr/>
          </p:nvSpPr>
          <p:spPr bwMode="auto">
            <a:xfrm>
              <a:off x="3291907"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8" y="11"/>
                  </a:lnTo>
                  <a:lnTo>
                    <a:pt x="38" y="10"/>
                  </a:lnTo>
                  <a:lnTo>
                    <a:pt x="38" y="8"/>
                  </a:lnTo>
                  <a:lnTo>
                    <a:pt x="38" y="6"/>
                  </a:lnTo>
                  <a:lnTo>
                    <a:pt x="38" y="5"/>
                  </a:lnTo>
                  <a:lnTo>
                    <a:pt x="37" y="4"/>
                  </a:lnTo>
                  <a:lnTo>
                    <a:pt x="36" y="3"/>
                  </a:lnTo>
                  <a:lnTo>
                    <a:pt x="33" y="2"/>
                  </a:lnTo>
                  <a:lnTo>
                    <a:pt x="31" y="2"/>
                  </a:lnTo>
                  <a:lnTo>
                    <a:pt x="28" y="2"/>
                  </a:lnTo>
                  <a:lnTo>
                    <a:pt x="26" y="3"/>
                  </a:lnTo>
                  <a:lnTo>
                    <a:pt x="24" y="4"/>
                  </a:lnTo>
                  <a:lnTo>
                    <a:pt x="22" y="5"/>
                  </a:lnTo>
                  <a:lnTo>
                    <a:pt x="20" y="8"/>
                  </a:lnTo>
                  <a:lnTo>
                    <a:pt x="18" y="9"/>
                  </a:lnTo>
                  <a:lnTo>
                    <a:pt x="17" y="8"/>
                  </a:lnTo>
                  <a:lnTo>
                    <a:pt x="17" y="5"/>
                  </a:lnTo>
                  <a:lnTo>
                    <a:pt x="17" y="1"/>
                  </a:lnTo>
                  <a:lnTo>
                    <a:pt x="16" y="0"/>
                  </a:lnTo>
                  <a:lnTo>
                    <a:pt x="15" y="0"/>
                  </a:lnTo>
                  <a:lnTo>
                    <a:pt x="14" y="0"/>
                  </a:lnTo>
                  <a:lnTo>
                    <a:pt x="12" y="2"/>
                  </a:lnTo>
                  <a:lnTo>
                    <a:pt x="8" y="7"/>
                  </a:lnTo>
                  <a:lnTo>
                    <a:pt x="5" y="9"/>
                  </a:lnTo>
                  <a:lnTo>
                    <a:pt x="3" y="10"/>
                  </a:lnTo>
                  <a:lnTo>
                    <a:pt x="3" y="11"/>
                  </a:lnTo>
                  <a:lnTo>
                    <a:pt x="4" y="12"/>
                  </a:lnTo>
                  <a:lnTo>
                    <a:pt x="5" y="13"/>
                  </a:lnTo>
                  <a:lnTo>
                    <a:pt x="7" y="16"/>
                  </a:lnTo>
                  <a:lnTo>
                    <a:pt x="8" y="18"/>
                  </a:lnTo>
                  <a:lnTo>
                    <a:pt x="8" y="21"/>
                  </a:lnTo>
                  <a:lnTo>
                    <a:pt x="8" y="42"/>
                  </a:lnTo>
                  <a:lnTo>
                    <a:pt x="8" y="47"/>
                  </a:lnTo>
                  <a:lnTo>
                    <a:pt x="7" y="49"/>
                  </a:lnTo>
                  <a:lnTo>
                    <a:pt x="6" y="50"/>
                  </a:lnTo>
                  <a:lnTo>
                    <a:pt x="5" y="51"/>
                  </a:lnTo>
                  <a:lnTo>
                    <a:pt x="4" y="52"/>
                  </a:lnTo>
                  <a:lnTo>
                    <a:pt x="1" y="53"/>
                  </a:lnTo>
                  <a:lnTo>
                    <a:pt x="0" y="53"/>
                  </a:lnTo>
                  <a:lnTo>
                    <a:pt x="0" y="54"/>
                  </a:lnTo>
                  <a:lnTo>
                    <a:pt x="0" y="55"/>
                  </a:lnTo>
                  <a:lnTo>
                    <a:pt x="1" y="56"/>
                  </a:lnTo>
                  <a:lnTo>
                    <a:pt x="3"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4" name="Freeform 240"/>
            <p:cNvSpPr>
              <a:spLocks/>
            </p:cNvSpPr>
            <p:nvPr/>
          </p:nvSpPr>
          <p:spPr bwMode="auto">
            <a:xfrm>
              <a:off x="3358277" y="6228567"/>
              <a:ext cx="69863" cy="87903"/>
            </a:xfrm>
            <a:custGeom>
              <a:avLst/>
              <a:gdLst>
                <a:gd name="T0" fmla="*/ 0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0 h 56"/>
                <a:gd name="T54" fmla="*/ 2147483647 w 44"/>
                <a:gd name="T55" fmla="*/ 0 h 56"/>
                <a:gd name="T56" fmla="*/ 2147483647 w 44"/>
                <a:gd name="T57" fmla="*/ 2147483647 h 56"/>
                <a:gd name="T58" fmla="*/ 2147483647 w 44"/>
                <a:gd name="T59" fmla="*/ 2147483647 h 56"/>
                <a:gd name="T60" fmla="*/ 2147483647 w 44"/>
                <a:gd name="T61" fmla="*/ 2147483647 h 56"/>
                <a:gd name="T62" fmla="*/ 0 w 44"/>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6"/>
                <a:gd name="T98" fmla="*/ 44 w 44"/>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6">
                  <a:moveTo>
                    <a:pt x="0" y="29"/>
                  </a:moveTo>
                  <a:lnTo>
                    <a:pt x="0" y="34"/>
                  </a:lnTo>
                  <a:lnTo>
                    <a:pt x="2" y="39"/>
                  </a:lnTo>
                  <a:lnTo>
                    <a:pt x="4" y="43"/>
                  </a:lnTo>
                  <a:lnTo>
                    <a:pt x="6" y="47"/>
                  </a:lnTo>
                  <a:lnTo>
                    <a:pt x="8" y="49"/>
                  </a:lnTo>
                  <a:lnTo>
                    <a:pt x="10" y="51"/>
                  </a:lnTo>
                  <a:lnTo>
                    <a:pt x="14" y="54"/>
                  </a:lnTo>
                  <a:lnTo>
                    <a:pt x="19" y="55"/>
                  </a:lnTo>
                  <a:lnTo>
                    <a:pt x="25" y="56"/>
                  </a:lnTo>
                  <a:lnTo>
                    <a:pt x="29" y="56"/>
                  </a:lnTo>
                  <a:lnTo>
                    <a:pt x="32" y="55"/>
                  </a:lnTo>
                  <a:lnTo>
                    <a:pt x="35" y="54"/>
                  </a:lnTo>
                  <a:lnTo>
                    <a:pt x="37" y="53"/>
                  </a:lnTo>
                  <a:lnTo>
                    <a:pt x="41" y="50"/>
                  </a:lnTo>
                  <a:lnTo>
                    <a:pt x="42" y="48"/>
                  </a:lnTo>
                  <a:lnTo>
                    <a:pt x="42" y="47"/>
                  </a:lnTo>
                  <a:lnTo>
                    <a:pt x="40" y="47"/>
                  </a:lnTo>
                  <a:lnTo>
                    <a:pt x="38" y="48"/>
                  </a:lnTo>
                  <a:lnTo>
                    <a:pt x="35" y="49"/>
                  </a:lnTo>
                  <a:lnTo>
                    <a:pt x="30"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30" y="3"/>
                  </a:lnTo>
                  <a:lnTo>
                    <a:pt x="32" y="4"/>
                  </a:lnTo>
                  <a:lnTo>
                    <a:pt x="35" y="6"/>
                  </a:lnTo>
                  <a:lnTo>
                    <a:pt x="37" y="9"/>
                  </a:lnTo>
                  <a:lnTo>
                    <a:pt x="39" y="10"/>
                  </a:lnTo>
                  <a:lnTo>
                    <a:pt x="40" y="10"/>
                  </a:lnTo>
                  <a:lnTo>
                    <a:pt x="42" y="10"/>
                  </a:lnTo>
                  <a:lnTo>
                    <a:pt x="43" y="9"/>
                  </a:lnTo>
                  <a:lnTo>
                    <a:pt x="44" y="8"/>
                  </a:lnTo>
                  <a:lnTo>
                    <a:pt x="44" y="6"/>
                  </a:lnTo>
                  <a:lnTo>
                    <a:pt x="44" y="5"/>
                  </a:lnTo>
                  <a:lnTo>
                    <a:pt x="43" y="3"/>
                  </a:lnTo>
                  <a:lnTo>
                    <a:pt x="41" y="2"/>
                  </a:lnTo>
                  <a:lnTo>
                    <a:pt x="40" y="1"/>
                  </a:lnTo>
                  <a:lnTo>
                    <a:pt x="39" y="1"/>
                  </a:lnTo>
                  <a:lnTo>
                    <a:pt x="34" y="0"/>
                  </a:lnTo>
                  <a:lnTo>
                    <a:pt x="30" y="0"/>
                  </a:lnTo>
                  <a:lnTo>
                    <a:pt x="22" y="0"/>
                  </a:lnTo>
                  <a:lnTo>
                    <a:pt x="16" y="2"/>
                  </a:lnTo>
                  <a:lnTo>
                    <a:pt x="11"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5" name="Freeform 241"/>
            <p:cNvSpPr>
              <a:spLocks noEditPoints="1"/>
            </p:cNvSpPr>
            <p:nvPr/>
          </p:nvSpPr>
          <p:spPr bwMode="auto">
            <a:xfrm>
              <a:off x="3442113"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3"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6" name="Freeform 242"/>
            <p:cNvSpPr>
              <a:spLocks/>
            </p:cNvSpPr>
            <p:nvPr/>
          </p:nvSpPr>
          <p:spPr bwMode="auto">
            <a:xfrm>
              <a:off x="3498004"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7" name="Freeform 243"/>
            <p:cNvSpPr>
              <a:spLocks noEditPoints="1"/>
            </p:cNvSpPr>
            <p:nvPr/>
          </p:nvSpPr>
          <p:spPr bwMode="auto">
            <a:xfrm>
              <a:off x="3595813" y="6228567"/>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0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60" y="11"/>
                  </a:lnTo>
                  <a:lnTo>
                    <a:pt x="60" y="9"/>
                  </a:lnTo>
                  <a:lnTo>
                    <a:pt x="60" y="7"/>
                  </a:lnTo>
                  <a:lnTo>
                    <a:pt x="60" y="6"/>
                  </a:lnTo>
                  <a:lnTo>
                    <a:pt x="59" y="6"/>
                  </a:lnTo>
                  <a:lnTo>
                    <a:pt x="54" y="6"/>
                  </a:lnTo>
                  <a:lnTo>
                    <a:pt x="50" y="6"/>
                  </a:lnTo>
                  <a:lnTo>
                    <a:pt x="47" y="5"/>
                  </a:lnTo>
                  <a:lnTo>
                    <a:pt x="41" y="3"/>
                  </a:lnTo>
                  <a:lnTo>
                    <a:pt x="36" y="1"/>
                  </a:lnTo>
                  <a:lnTo>
                    <a:pt x="33" y="0"/>
                  </a:lnTo>
                  <a:lnTo>
                    <a:pt x="30" y="0"/>
                  </a:lnTo>
                  <a:lnTo>
                    <a:pt x="26" y="0"/>
                  </a:lnTo>
                  <a:lnTo>
                    <a:pt x="22" y="1"/>
                  </a:lnTo>
                  <a:lnTo>
                    <a:pt x="19" y="3"/>
                  </a:lnTo>
                  <a:lnTo>
                    <a:pt x="18" y="4"/>
                  </a:lnTo>
                  <a:lnTo>
                    <a:pt x="16" y="5"/>
                  </a:lnTo>
                  <a:lnTo>
                    <a:pt x="15" y="6"/>
                  </a:lnTo>
                  <a:lnTo>
                    <a:pt x="14" y="8"/>
                  </a:lnTo>
                  <a:lnTo>
                    <a:pt x="12" y="11"/>
                  </a:lnTo>
                  <a:lnTo>
                    <a:pt x="11" y="14"/>
                  </a:lnTo>
                  <a:lnTo>
                    <a:pt x="11" y="18"/>
                  </a:lnTo>
                  <a:lnTo>
                    <a:pt x="11" y="21"/>
                  </a:lnTo>
                  <a:lnTo>
                    <a:pt x="11" y="24"/>
                  </a:lnTo>
                  <a:lnTo>
                    <a:pt x="14" y="29"/>
                  </a:lnTo>
                  <a:lnTo>
                    <a:pt x="17" y="33"/>
                  </a:lnTo>
                  <a:lnTo>
                    <a:pt x="21" y="36"/>
                  </a:lnTo>
                  <a:lnTo>
                    <a:pt x="18" y="37"/>
                  </a:lnTo>
                  <a:lnTo>
                    <a:pt x="13" y="38"/>
                  </a:lnTo>
                  <a:lnTo>
                    <a:pt x="11" y="39"/>
                  </a:lnTo>
                  <a:lnTo>
                    <a:pt x="9" y="40"/>
                  </a:lnTo>
                  <a:lnTo>
                    <a:pt x="8" y="42"/>
                  </a:lnTo>
                  <a:lnTo>
                    <a:pt x="7" y="43"/>
                  </a:lnTo>
                  <a:lnTo>
                    <a:pt x="7" y="45"/>
                  </a:lnTo>
                  <a:lnTo>
                    <a:pt x="8" y="46"/>
                  </a:lnTo>
                  <a:lnTo>
                    <a:pt x="11" y="49"/>
                  </a:lnTo>
                  <a:lnTo>
                    <a:pt x="17" y="54"/>
                  </a:lnTo>
                  <a:lnTo>
                    <a:pt x="11" y="56"/>
                  </a:lnTo>
                  <a:lnTo>
                    <a:pt x="6" y="60"/>
                  </a:lnTo>
                  <a:lnTo>
                    <a:pt x="4" y="62"/>
                  </a:lnTo>
                  <a:lnTo>
                    <a:pt x="2" y="64"/>
                  </a:lnTo>
                  <a:lnTo>
                    <a:pt x="0" y="67"/>
                  </a:lnTo>
                  <a:lnTo>
                    <a:pt x="0" y="70"/>
                  </a:lnTo>
                  <a:lnTo>
                    <a:pt x="0" y="72"/>
                  </a:lnTo>
                  <a:lnTo>
                    <a:pt x="1" y="74"/>
                  </a:lnTo>
                  <a:lnTo>
                    <a:pt x="2" y="75"/>
                  </a:lnTo>
                  <a:lnTo>
                    <a:pt x="2" y="76"/>
                  </a:lnTo>
                  <a:lnTo>
                    <a:pt x="4" y="79"/>
                  </a:lnTo>
                  <a:lnTo>
                    <a:pt x="7" y="80"/>
                  </a:lnTo>
                  <a:lnTo>
                    <a:pt x="11" y="82"/>
                  </a:lnTo>
                  <a:lnTo>
                    <a:pt x="16" y="83"/>
                  </a:lnTo>
                  <a:lnTo>
                    <a:pt x="21" y="83"/>
                  </a:lnTo>
                  <a:lnTo>
                    <a:pt x="25" y="83"/>
                  </a:lnTo>
                  <a:lnTo>
                    <a:pt x="30" y="82"/>
                  </a:lnTo>
                  <a:lnTo>
                    <a:pt x="36" y="81"/>
                  </a:lnTo>
                  <a:lnTo>
                    <a:pt x="42" y="79"/>
                  </a:lnTo>
                  <a:lnTo>
                    <a:pt x="47" y="76"/>
                  </a:lnTo>
                  <a:lnTo>
                    <a:pt x="50" y="74"/>
                  </a:lnTo>
                  <a:lnTo>
                    <a:pt x="52" y="72"/>
                  </a:lnTo>
                  <a:lnTo>
                    <a:pt x="54" y="70"/>
                  </a:lnTo>
                  <a:lnTo>
                    <a:pt x="55" y="67"/>
                  </a:lnTo>
                  <a:lnTo>
                    <a:pt x="56" y="65"/>
                  </a:lnTo>
                  <a:lnTo>
                    <a:pt x="56" y="62"/>
                  </a:lnTo>
                  <a:lnTo>
                    <a:pt x="56" y="57"/>
                  </a:lnTo>
                  <a:lnTo>
                    <a:pt x="54" y="54"/>
                  </a:lnTo>
                  <a:lnTo>
                    <a:pt x="53" y="52"/>
                  </a:lnTo>
                  <a:lnTo>
                    <a:pt x="52" y="51"/>
                  </a:lnTo>
                  <a:lnTo>
                    <a:pt x="49" y="49"/>
                  </a:lnTo>
                  <a:lnTo>
                    <a:pt x="46" y="48"/>
                  </a:lnTo>
                  <a:lnTo>
                    <a:pt x="42" y="47"/>
                  </a:lnTo>
                  <a:lnTo>
                    <a:pt x="32" y="47"/>
                  </a:lnTo>
                  <a:lnTo>
                    <a:pt x="24" y="47"/>
                  </a:lnTo>
                  <a:lnTo>
                    <a:pt x="19" y="46"/>
                  </a:lnTo>
                  <a:lnTo>
                    <a:pt x="18" y="45"/>
                  </a:lnTo>
                  <a:lnTo>
                    <a:pt x="17" y="45"/>
                  </a:lnTo>
                  <a:lnTo>
                    <a:pt x="17" y="43"/>
                  </a:lnTo>
                  <a:lnTo>
                    <a:pt x="17" y="41"/>
                  </a:lnTo>
                  <a:lnTo>
                    <a:pt x="19" y="40"/>
                  </a:lnTo>
                  <a:lnTo>
                    <a:pt x="20" y="39"/>
                  </a:lnTo>
                  <a:lnTo>
                    <a:pt x="23" y="38"/>
                  </a:lnTo>
                  <a:lnTo>
                    <a:pt x="30" y="37"/>
                  </a:lnTo>
                  <a:lnTo>
                    <a:pt x="37" y="36"/>
                  </a:lnTo>
                  <a:lnTo>
                    <a:pt x="39" y="35"/>
                  </a:lnTo>
                  <a:lnTo>
                    <a:pt x="42" y="34"/>
                  </a:lnTo>
                  <a:lnTo>
                    <a:pt x="45" y="31"/>
                  </a:lnTo>
                  <a:lnTo>
                    <a:pt x="46" y="29"/>
                  </a:lnTo>
                  <a:lnTo>
                    <a:pt x="47" y="28"/>
                  </a:lnTo>
                  <a:lnTo>
                    <a:pt x="49" y="24"/>
                  </a:lnTo>
                  <a:lnTo>
                    <a:pt x="50" y="21"/>
                  </a:lnTo>
                  <a:lnTo>
                    <a:pt x="50" y="18"/>
                  </a:lnTo>
                  <a:lnTo>
                    <a:pt x="50" y="13"/>
                  </a:lnTo>
                  <a:lnTo>
                    <a:pt x="51" y="12"/>
                  </a:lnTo>
                  <a:lnTo>
                    <a:pt x="57" y="12"/>
                  </a:lnTo>
                  <a:close/>
                  <a:moveTo>
                    <a:pt x="8" y="68"/>
                  </a:moveTo>
                  <a:lnTo>
                    <a:pt x="9" y="65"/>
                  </a:lnTo>
                  <a:lnTo>
                    <a:pt x="12" y="62"/>
                  </a:lnTo>
                  <a:lnTo>
                    <a:pt x="15" y="58"/>
                  </a:lnTo>
                  <a:lnTo>
                    <a:pt x="18" y="56"/>
                  </a:lnTo>
                  <a:lnTo>
                    <a:pt x="21" y="55"/>
                  </a:lnTo>
                  <a:lnTo>
                    <a:pt x="27" y="55"/>
                  </a:lnTo>
                  <a:lnTo>
                    <a:pt x="37" y="55"/>
                  </a:lnTo>
                  <a:lnTo>
                    <a:pt x="44" y="56"/>
                  </a:lnTo>
                  <a:lnTo>
                    <a:pt x="47" y="58"/>
                  </a:lnTo>
                  <a:lnTo>
                    <a:pt x="49" y="59"/>
                  </a:lnTo>
                  <a:lnTo>
                    <a:pt x="50" y="61"/>
                  </a:lnTo>
                  <a:lnTo>
                    <a:pt x="51" y="64"/>
                  </a:lnTo>
                  <a:lnTo>
                    <a:pt x="50" y="66"/>
                  </a:lnTo>
                  <a:lnTo>
                    <a:pt x="50" y="68"/>
                  </a:lnTo>
                  <a:lnTo>
                    <a:pt x="48" y="70"/>
                  </a:lnTo>
                  <a:lnTo>
                    <a:pt x="45" y="73"/>
                  </a:lnTo>
                  <a:lnTo>
                    <a:pt x="42" y="75"/>
                  </a:lnTo>
                  <a:lnTo>
                    <a:pt x="37" y="77"/>
                  </a:lnTo>
                  <a:lnTo>
                    <a:pt x="31" y="78"/>
                  </a:lnTo>
                  <a:lnTo>
                    <a:pt x="23" y="79"/>
                  </a:lnTo>
                  <a:lnTo>
                    <a:pt x="17" y="78"/>
                  </a:lnTo>
                  <a:lnTo>
                    <a:pt x="15" y="77"/>
                  </a:lnTo>
                  <a:lnTo>
                    <a:pt x="13" y="76"/>
                  </a:lnTo>
                  <a:lnTo>
                    <a:pt x="11" y="74"/>
                  </a:lnTo>
                  <a:lnTo>
                    <a:pt x="10" y="73"/>
                  </a:lnTo>
                  <a:lnTo>
                    <a:pt x="9" y="71"/>
                  </a:lnTo>
                  <a:lnTo>
                    <a:pt x="8" y="68"/>
                  </a:lnTo>
                  <a:close/>
                  <a:moveTo>
                    <a:pt x="41" y="19"/>
                  </a:moveTo>
                  <a:lnTo>
                    <a:pt x="41" y="25"/>
                  </a:lnTo>
                  <a:lnTo>
                    <a:pt x="40" y="28"/>
                  </a:lnTo>
                  <a:lnTo>
                    <a:pt x="39" y="30"/>
                  </a:lnTo>
                  <a:lnTo>
                    <a:pt x="38" y="32"/>
                  </a:lnTo>
                  <a:lnTo>
                    <a:pt x="36" y="34"/>
                  </a:lnTo>
                  <a:lnTo>
                    <a:pt x="33" y="35"/>
                  </a:lnTo>
                  <a:lnTo>
                    <a:pt x="30" y="35"/>
                  </a:lnTo>
                  <a:lnTo>
                    <a:pt x="27" y="34"/>
                  </a:lnTo>
                  <a:lnTo>
                    <a:pt x="26" y="34"/>
                  </a:lnTo>
                  <a:lnTo>
                    <a:pt x="25" y="33"/>
                  </a:lnTo>
                  <a:lnTo>
                    <a:pt x="23" y="31"/>
                  </a:lnTo>
                  <a:lnTo>
                    <a:pt x="21" y="28"/>
                  </a:lnTo>
                  <a:lnTo>
                    <a:pt x="20" y="23"/>
                  </a:lnTo>
                  <a:lnTo>
                    <a:pt x="20" y="17"/>
                  </a:lnTo>
                  <a:lnTo>
                    <a:pt x="20" y="15"/>
                  </a:lnTo>
                  <a:lnTo>
                    <a:pt x="20" y="12"/>
                  </a:lnTo>
                  <a:lnTo>
                    <a:pt x="22" y="7"/>
                  </a:lnTo>
                  <a:lnTo>
                    <a:pt x="22" y="6"/>
                  </a:lnTo>
                  <a:lnTo>
                    <a:pt x="23" y="5"/>
                  </a:lnTo>
                  <a:lnTo>
                    <a:pt x="25" y="3"/>
                  </a:lnTo>
                  <a:lnTo>
                    <a:pt x="27" y="3"/>
                  </a:lnTo>
                  <a:lnTo>
                    <a:pt x="30" y="2"/>
                  </a:lnTo>
                  <a:lnTo>
                    <a:pt x="34" y="3"/>
                  </a:lnTo>
                  <a:lnTo>
                    <a:pt x="36" y="4"/>
                  </a:lnTo>
                  <a:lnTo>
                    <a:pt x="38" y="6"/>
                  </a:lnTo>
                  <a:lnTo>
                    <a:pt x="40" y="8"/>
                  </a:lnTo>
                  <a:lnTo>
                    <a:pt x="41" y="11"/>
                  </a:lnTo>
                  <a:lnTo>
                    <a:pt x="41" y="13"/>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8" name="Oval 244"/>
            <p:cNvSpPr>
              <a:spLocks noChangeArrowheads="1"/>
            </p:cNvSpPr>
            <p:nvPr/>
          </p:nvSpPr>
          <p:spPr bwMode="auto">
            <a:xfrm>
              <a:off x="1970088"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69" name="Oval 245"/>
            <p:cNvSpPr>
              <a:spLocks noChangeArrowheads="1"/>
            </p:cNvSpPr>
            <p:nvPr/>
          </p:nvSpPr>
          <p:spPr bwMode="auto">
            <a:xfrm>
              <a:off x="2994106"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0" name="Oval 246"/>
            <p:cNvSpPr>
              <a:spLocks noChangeArrowheads="1"/>
            </p:cNvSpPr>
            <p:nvPr/>
          </p:nvSpPr>
          <p:spPr bwMode="auto">
            <a:xfrm>
              <a:off x="3476138"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1" name="Oval 247"/>
            <p:cNvSpPr>
              <a:spLocks noChangeArrowheads="1"/>
            </p:cNvSpPr>
            <p:nvPr/>
          </p:nvSpPr>
          <p:spPr bwMode="auto">
            <a:xfrm>
              <a:off x="2630488"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2" name="Oval 248"/>
            <p:cNvSpPr>
              <a:spLocks noChangeArrowheads="1"/>
            </p:cNvSpPr>
            <p:nvPr/>
          </p:nvSpPr>
          <p:spPr bwMode="auto">
            <a:xfrm>
              <a:off x="963613"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3" name="Oval 249"/>
            <p:cNvSpPr>
              <a:spLocks noChangeArrowheads="1"/>
            </p:cNvSpPr>
            <p:nvPr/>
          </p:nvSpPr>
          <p:spPr bwMode="auto">
            <a:xfrm>
              <a:off x="3727450"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grpSp>
      <p:sp>
        <p:nvSpPr>
          <p:cNvPr id="74" name="Rectangle 76"/>
          <p:cNvSpPr>
            <a:spLocks noChangeArrowheads="1"/>
          </p:cNvSpPr>
          <p:nvPr userDrawn="1"/>
        </p:nvSpPr>
        <p:spPr bwMode="auto">
          <a:xfrm>
            <a:off x="7740212" y="7230926"/>
            <a:ext cx="194387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p>
            <a:pPr algn="r" defTabSz="907020">
              <a:lnSpc>
                <a:spcPts val="1074"/>
              </a:lnSpc>
            </a:pPr>
            <a:r>
              <a:rPr lang="en-US" sz="700" dirty="0">
                <a:solidFill>
                  <a:srgbClr val="002776"/>
                </a:solidFill>
                <a:latin typeface="Arial"/>
                <a:cs typeface="Arial" pitchFamily="34" charset="0"/>
              </a:rPr>
              <a:t>© 2014 Deloitte Global Services Limited </a:t>
            </a:r>
          </a:p>
        </p:txBody>
      </p:sp>
      <p:sp>
        <p:nvSpPr>
          <p:cNvPr id="75" name="Text Box 7"/>
          <p:cNvSpPr txBox="1">
            <a:spLocks noChangeArrowheads="1"/>
          </p:cNvSpPr>
          <p:nvPr userDrawn="1"/>
        </p:nvSpPr>
        <p:spPr bwMode="auto">
          <a:xfrm>
            <a:off x="8273266" y="466839"/>
            <a:ext cx="1662110" cy="5296322"/>
          </a:xfrm>
          <a:prstGeom prst="rect">
            <a:avLst/>
          </a:prstGeom>
          <a:noFill/>
          <a:ln w="9525">
            <a:noFill/>
            <a:miter lim="800000"/>
            <a:headEnd/>
            <a:tailEnd/>
          </a:ln>
        </p:spPr>
        <p:txBody>
          <a:bodyPr lIns="0" tIns="0" rIns="0" bIns="0">
            <a:spAutoFit/>
          </a:bodyPr>
          <a:lstStyle/>
          <a:p>
            <a:pPr defTabSz="906687">
              <a:lnSpc>
                <a:spcPts val="718"/>
              </a:lnSpc>
              <a:defRPr/>
            </a:pPr>
            <a:r>
              <a:rPr lang="es-CL" sz="700" b="1" dirty="0">
                <a:solidFill>
                  <a:srgbClr val="000000"/>
                </a:solidFill>
                <a:latin typeface="Arial"/>
                <a:ea typeface="Arial Unicode MS" pitchFamily="34" charset="-128"/>
                <a:cs typeface="Arial Unicode MS" pitchFamily="34" charset="-128"/>
              </a:rPr>
              <a:t>Oficina Central</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dirty="0">
                <a:solidFill>
                  <a:srgbClr val="000000"/>
                </a:solidFill>
                <a:latin typeface="Arial"/>
                <a:ea typeface="Arial Unicode MS" pitchFamily="34" charset="-128"/>
                <a:cs typeface="Arial Unicode MS" pitchFamily="34" charset="-128"/>
              </a:rPr>
              <a:t>Rosario Norte 407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Piso 9</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Las Condes, Santiago</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Chile</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Fono: (56-2) 729 7000 </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Fax: (56-2) 374 9177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e-mail: deloittechile@deloitte.com</a:t>
            </a:r>
          </a:p>
          <a:p>
            <a:pPr defTabSz="906687">
              <a:lnSpc>
                <a:spcPts val="718"/>
              </a:lnSpc>
              <a:defRPr/>
            </a:pPr>
            <a:endParaRPr lang="es-CL" sz="700"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b="1" dirty="0">
                <a:solidFill>
                  <a:srgbClr val="000000"/>
                </a:solidFill>
                <a:latin typeface="Arial"/>
                <a:ea typeface="Arial Unicode MS" pitchFamily="34" charset="-128"/>
                <a:cs typeface="Arial Unicode MS" pitchFamily="34" charset="-128"/>
              </a:rPr>
              <a:t>Regiones</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8430">
              <a:lnSpc>
                <a:spcPts val="718"/>
              </a:lnSpc>
              <a:defRPr/>
            </a:pPr>
            <a:r>
              <a:rPr lang="es-CL" sz="700" dirty="0">
                <a:solidFill>
                  <a:srgbClr val="000000"/>
                </a:solidFill>
                <a:latin typeface="Arial"/>
              </a:rPr>
              <a:t>Simón Bolívar 202,</a:t>
            </a:r>
          </a:p>
          <a:p>
            <a:pPr defTabSz="908430">
              <a:lnSpc>
                <a:spcPts val="718"/>
              </a:lnSpc>
              <a:defRPr/>
            </a:pPr>
            <a:r>
              <a:rPr lang="es-CL" sz="700" dirty="0">
                <a:solidFill>
                  <a:srgbClr val="000000"/>
                </a:solidFill>
                <a:latin typeface="Arial"/>
              </a:rPr>
              <a:t>Oficina 1403</a:t>
            </a:r>
          </a:p>
          <a:p>
            <a:pPr defTabSz="908430">
              <a:lnSpc>
                <a:spcPts val="718"/>
              </a:lnSpc>
              <a:defRPr/>
            </a:pPr>
            <a:r>
              <a:rPr lang="es-CL" sz="700" dirty="0">
                <a:solidFill>
                  <a:srgbClr val="000000"/>
                </a:solidFill>
                <a:latin typeface="Arial"/>
              </a:rPr>
              <a:t>Iquique</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(56-57) 54 65 91 </a:t>
            </a:r>
          </a:p>
          <a:p>
            <a:pPr defTabSz="908430">
              <a:lnSpc>
                <a:spcPts val="718"/>
              </a:lnSpc>
              <a:defRPr/>
            </a:pPr>
            <a:r>
              <a:rPr lang="es-CL" sz="700" dirty="0">
                <a:solidFill>
                  <a:srgbClr val="000000"/>
                </a:solidFill>
                <a:latin typeface="Arial"/>
              </a:rPr>
              <a:t>Fax: (56-57) 54 65 95 </a:t>
            </a:r>
          </a:p>
          <a:p>
            <a:pPr defTabSz="908430">
              <a:lnSpc>
                <a:spcPts val="718"/>
              </a:lnSpc>
              <a:defRPr/>
            </a:pPr>
            <a:r>
              <a:rPr lang="es-CL" sz="700" dirty="0">
                <a:solidFill>
                  <a:srgbClr val="000000"/>
                </a:solidFill>
                <a:latin typeface="Arial"/>
              </a:rPr>
              <a:t>iquique@deloitte.com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Av. Grecia 860</a:t>
            </a:r>
          </a:p>
          <a:p>
            <a:pPr defTabSz="908430">
              <a:lnSpc>
                <a:spcPts val="718"/>
              </a:lnSpc>
              <a:defRPr/>
            </a:pPr>
            <a:r>
              <a:rPr lang="es-CL" sz="700" dirty="0">
                <a:solidFill>
                  <a:srgbClr val="000000"/>
                </a:solidFill>
                <a:latin typeface="Arial"/>
              </a:rPr>
              <a:t>Piso 3</a:t>
            </a:r>
          </a:p>
          <a:p>
            <a:pPr defTabSz="908430">
              <a:lnSpc>
                <a:spcPts val="718"/>
              </a:lnSpc>
              <a:defRPr/>
            </a:pPr>
            <a:r>
              <a:rPr lang="es-CL" sz="700" dirty="0">
                <a:solidFill>
                  <a:srgbClr val="000000"/>
                </a:solidFill>
                <a:latin typeface="Arial"/>
              </a:rPr>
              <a:t>Antofagasta</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 </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antofagasta@deloitte.com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Los Carrera 831</a:t>
            </a:r>
          </a:p>
          <a:p>
            <a:pPr defTabSz="908430">
              <a:lnSpc>
                <a:spcPts val="718"/>
              </a:lnSpc>
              <a:defRPr/>
            </a:pPr>
            <a:r>
              <a:rPr lang="es-CL" sz="700" dirty="0">
                <a:solidFill>
                  <a:srgbClr val="000000"/>
                </a:solidFill>
                <a:latin typeface="Arial"/>
              </a:rPr>
              <a:t>Oficina 501</a:t>
            </a:r>
          </a:p>
          <a:p>
            <a:pPr defTabSz="908430">
              <a:lnSpc>
                <a:spcPts val="718"/>
              </a:lnSpc>
              <a:defRPr/>
            </a:pPr>
            <a:r>
              <a:rPr lang="es-CL" sz="700" dirty="0">
                <a:solidFill>
                  <a:srgbClr val="000000"/>
                </a:solidFill>
                <a:latin typeface="Arial"/>
              </a:rPr>
              <a:t>Copiapó</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copiapo@deloitte.com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Alvares 646</a:t>
            </a:r>
          </a:p>
          <a:p>
            <a:pPr defTabSz="908430">
              <a:lnSpc>
                <a:spcPts val="718"/>
              </a:lnSpc>
              <a:defRPr/>
            </a:pPr>
            <a:r>
              <a:rPr lang="es-CL" sz="700" dirty="0">
                <a:solidFill>
                  <a:srgbClr val="000000"/>
                </a:solidFill>
                <a:latin typeface="Arial"/>
              </a:rPr>
              <a:t>Oficina 906</a:t>
            </a:r>
          </a:p>
          <a:p>
            <a:pPr defTabSz="908430">
              <a:lnSpc>
                <a:spcPts val="718"/>
              </a:lnSpc>
              <a:defRPr/>
            </a:pPr>
            <a:r>
              <a:rPr lang="es-CL" sz="700" dirty="0">
                <a:solidFill>
                  <a:srgbClr val="000000"/>
                </a:solidFill>
                <a:latin typeface="Arial"/>
              </a:rPr>
              <a:t>Viña del Mar</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(56-32) 246 6111 </a:t>
            </a:r>
          </a:p>
          <a:p>
            <a:pPr defTabSz="908430">
              <a:lnSpc>
                <a:spcPts val="718"/>
              </a:lnSpc>
              <a:defRPr/>
            </a:pPr>
            <a:r>
              <a:rPr lang="es-CL" sz="700" dirty="0">
                <a:solidFill>
                  <a:srgbClr val="000000"/>
                </a:solidFill>
                <a:latin typeface="Arial"/>
              </a:rPr>
              <a:t>Fax: (56-32) 246 6086 </a:t>
            </a:r>
          </a:p>
          <a:p>
            <a:pPr defTabSz="908430">
              <a:lnSpc>
                <a:spcPts val="718"/>
              </a:lnSpc>
              <a:defRPr/>
            </a:pPr>
            <a:r>
              <a:rPr lang="es-CL" sz="700" dirty="0">
                <a:solidFill>
                  <a:srgbClr val="000000"/>
                </a:solidFill>
                <a:latin typeface="Arial"/>
              </a:rPr>
              <a:t>vregionchile@deloitte.com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O’Higgins 940</a:t>
            </a:r>
          </a:p>
          <a:p>
            <a:pPr defTabSz="908430">
              <a:lnSpc>
                <a:spcPts val="718"/>
              </a:lnSpc>
              <a:defRPr/>
            </a:pPr>
            <a:r>
              <a:rPr lang="es-CL" sz="700" dirty="0">
                <a:solidFill>
                  <a:srgbClr val="000000"/>
                </a:solidFill>
                <a:latin typeface="Arial"/>
              </a:rPr>
              <a:t>Piso 6</a:t>
            </a:r>
          </a:p>
          <a:p>
            <a:pPr defTabSz="908430">
              <a:lnSpc>
                <a:spcPts val="718"/>
              </a:lnSpc>
              <a:defRPr/>
            </a:pPr>
            <a:r>
              <a:rPr lang="es-CL" sz="700" dirty="0">
                <a:solidFill>
                  <a:srgbClr val="000000"/>
                </a:solidFill>
                <a:latin typeface="Arial"/>
              </a:rPr>
              <a:t>Concepción</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(56-41) 291 4055 </a:t>
            </a:r>
          </a:p>
          <a:p>
            <a:pPr defTabSz="908430">
              <a:lnSpc>
                <a:spcPts val="718"/>
              </a:lnSpc>
              <a:defRPr/>
            </a:pPr>
            <a:r>
              <a:rPr lang="es-CL" sz="700" dirty="0">
                <a:solidFill>
                  <a:srgbClr val="000000"/>
                </a:solidFill>
                <a:latin typeface="Arial"/>
              </a:rPr>
              <a:t>Fax: (56-41) 291 4066</a:t>
            </a:r>
          </a:p>
          <a:p>
            <a:pPr defTabSz="908430">
              <a:lnSpc>
                <a:spcPts val="718"/>
              </a:lnSpc>
              <a:defRPr/>
            </a:pPr>
            <a:r>
              <a:rPr lang="es-CL" sz="700" dirty="0">
                <a:solidFill>
                  <a:srgbClr val="000000"/>
                </a:solidFill>
                <a:latin typeface="Arial"/>
              </a:rPr>
              <a:t>concepcionchile@deloitte.com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Quillota 175</a:t>
            </a:r>
          </a:p>
          <a:p>
            <a:pPr defTabSz="908430">
              <a:lnSpc>
                <a:spcPts val="718"/>
              </a:lnSpc>
              <a:defRPr/>
            </a:pPr>
            <a:r>
              <a:rPr lang="es-CL" sz="700" dirty="0">
                <a:solidFill>
                  <a:srgbClr val="000000"/>
                </a:solidFill>
                <a:latin typeface="Arial"/>
              </a:rPr>
              <a:t>Oficina 1107</a:t>
            </a:r>
          </a:p>
          <a:p>
            <a:pPr defTabSz="908430">
              <a:lnSpc>
                <a:spcPts val="718"/>
              </a:lnSpc>
              <a:defRPr/>
            </a:pPr>
            <a:r>
              <a:rPr lang="es-CL" sz="700" dirty="0">
                <a:solidFill>
                  <a:srgbClr val="000000"/>
                </a:solidFill>
                <a:latin typeface="Arial"/>
              </a:rPr>
              <a:t>Puerto Montt</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(56-65) 268 600 </a:t>
            </a:r>
          </a:p>
          <a:p>
            <a:pPr defTabSz="908430">
              <a:lnSpc>
                <a:spcPts val="718"/>
              </a:lnSpc>
              <a:defRPr/>
            </a:pPr>
            <a:r>
              <a:rPr lang="es-CL" sz="700" dirty="0">
                <a:solidFill>
                  <a:srgbClr val="000000"/>
                </a:solidFill>
                <a:latin typeface="Arial"/>
              </a:rPr>
              <a:t>Fax: (56-65) 288 600</a:t>
            </a:r>
          </a:p>
          <a:p>
            <a:pPr defTabSz="908430">
              <a:lnSpc>
                <a:spcPts val="718"/>
              </a:lnSpc>
              <a:defRPr/>
            </a:pPr>
            <a:r>
              <a:rPr lang="es-CL" sz="700" dirty="0">
                <a:solidFill>
                  <a:srgbClr val="000000"/>
                </a:solidFill>
                <a:latin typeface="Arial"/>
              </a:rPr>
              <a:t>puertomontt@deloitte.com</a:t>
            </a:r>
          </a:p>
        </p:txBody>
      </p:sp>
      <p:sp>
        <p:nvSpPr>
          <p:cNvPr id="76" name="Text Box 6"/>
          <p:cNvSpPr txBox="1">
            <a:spLocks noChangeArrowheads="1"/>
          </p:cNvSpPr>
          <p:nvPr userDrawn="1"/>
        </p:nvSpPr>
        <p:spPr bwMode="auto">
          <a:xfrm>
            <a:off x="382829" y="6722627"/>
            <a:ext cx="6264276"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6000" eaLnBrk="0" hangingPunct="0">
              <a:defRPr sz="2000">
                <a:solidFill>
                  <a:schemeClr val="tx1"/>
                </a:solidFill>
                <a:latin typeface="Arial" pitchFamily="34" charset="0"/>
                <a:cs typeface="Arial" pitchFamily="34" charset="0"/>
              </a:defRPr>
            </a:lvl1pPr>
            <a:lvl2pPr marL="742950" indent="-285750" defTabSz="1016000" eaLnBrk="0" hangingPunct="0">
              <a:defRPr sz="2000">
                <a:solidFill>
                  <a:schemeClr val="tx1"/>
                </a:solidFill>
                <a:latin typeface="Arial" pitchFamily="34" charset="0"/>
                <a:cs typeface="Arial" pitchFamily="34" charset="0"/>
              </a:defRPr>
            </a:lvl2pPr>
            <a:lvl3pPr marL="1143000" indent="-228600" defTabSz="1016000" eaLnBrk="0" hangingPunct="0">
              <a:defRPr sz="2000">
                <a:solidFill>
                  <a:schemeClr val="tx1"/>
                </a:solidFill>
                <a:latin typeface="Arial" pitchFamily="34" charset="0"/>
                <a:cs typeface="Arial" pitchFamily="34" charset="0"/>
              </a:defRPr>
            </a:lvl3pPr>
            <a:lvl4pPr marL="1600200" indent="-228600" defTabSz="1016000" eaLnBrk="0" hangingPunct="0">
              <a:defRPr sz="2000">
                <a:solidFill>
                  <a:schemeClr val="tx1"/>
                </a:solidFill>
                <a:latin typeface="Arial" pitchFamily="34" charset="0"/>
                <a:cs typeface="Arial" pitchFamily="34" charset="0"/>
              </a:defRPr>
            </a:lvl4pPr>
            <a:lvl5pPr marL="2057400" indent="-228600" defTabSz="1016000" eaLnBrk="0" hangingPunct="0">
              <a:defRPr sz="2000">
                <a:solidFill>
                  <a:schemeClr val="tx1"/>
                </a:solidFill>
                <a:latin typeface="Arial" pitchFamily="34" charset="0"/>
                <a:cs typeface="Arial" pitchFamily="34" charset="0"/>
              </a:defRPr>
            </a:lvl5pPr>
            <a:lvl6pPr marL="2514600" indent="-228600" defTabSz="10160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160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160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160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ts val="718"/>
              </a:lnSpc>
            </a:pPr>
            <a:r>
              <a:rPr lang="es-CL" sz="700" b="1" dirty="0">
                <a:solidFill>
                  <a:srgbClr val="000000"/>
                </a:solidFill>
                <a:ea typeface="Arial Unicode MS" pitchFamily="34" charset="-128"/>
                <a:cs typeface="Arial Unicode MS" pitchFamily="34" charset="-128"/>
              </a:rPr>
              <a:t>www.deloitte.cl</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 se refiere a Deloitte Touche Tohmatsu Limited, una compañía privada limitada por garantía, de Reino Unido, y a su red de firmas miembro, cada una de las cuales es una entidad legal separada e independiente. Por favor, vea en www.deloitte.cl/acercade la descripción detallada de la estructura legal de Deloitte Touche Tohmatsu Limited y sus firmas miembro.</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Touche Tohmatsu Limited es una compañía privada limitada por garantía constituida en Inglaterra &amp; Gales bajo el número 07271800, y su domicilio registrado: Hill House, 1 Little New Street, London, EC4A 3TR, Reino Unido.</a:t>
            </a:r>
          </a:p>
        </p:txBody>
      </p:sp>
      <p:pic>
        <p:nvPicPr>
          <p:cNvPr id="77" name="Picture 5" descr="DEL_PRI_RGB"/>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425" y="419949"/>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93199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77465" y="376409"/>
            <a:ext cx="9468000" cy="5322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20" name="Text Placeholder 19"/>
          <p:cNvSpPr>
            <a:spLocks noGrp="1"/>
          </p:cNvSpPr>
          <p:nvPr>
            <p:ph type="body" sz="quarter" idx="14"/>
          </p:nvPr>
        </p:nvSpPr>
        <p:spPr>
          <a:xfrm>
            <a:off x="407944" y="1247680"/>
            <a:ext cx="9228257" cy="5871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569351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08904" y="2073063"/>
            <a:ext cx="5878598" cy="938592"/>
          </a:xfrm>
        </p:spPr>
        <p:txBody>
          <a:bodyPr>
            <a:noAutofit/>
          </a:bodyPr>
          <a:lstStyle>
            <a:lvl1pPr>
              <a:defRPr sz="31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08905" y="4858750"/>
            <a:ext cx="5878096" cy="1700572"/>
          </a:xfrm>
        </p:spPr>
        <p:txBody>
          <a:bodyPr>
            <a:normAutofit/>
          </a:bodyPr>
          <a:lstStyle>
            <a:lvl1pPr marL="0" indent="0" algn="l">
              <a:lnSpc>
                <a:spcPct val="120000"/>
              </a:lnSpc>
              <a:spcBef>
                <a:spcPts val="0"/>
              </a:spcBef>
              <a:spcAft>
                <a:spcPts val="0"/>
              </a:spcAft>
              <a:buNone/>
              <a:defRPr sz="1800" b="0">
                <a:solidFill>
                  <a:schemeClr val="accent5"/>
                </a:solidFill>
              </a:defRPr>
            </a:lvl1pPr>
            <a:lvl2pPr marL="521177" indent="0" algn="ctr">
              <a:buNone/>
              <a:defRPr>
                <a:solidFill>
                  <a:schemeClr val="tx1">
                    <a:tint val="75000"/>
                  </a:schemeClr>
                </a:solidFill>
              </a:defRPr>
            </a:lvl2pPr>
            <a:lvl3pPr marL="1042354" indent="0" algn="ctr">
              <a:buNone/>
              <a:defRPr>
                <a:solidFill>
                  <a:schemeClr val="tx1">
                    <a:tint val="75000"/>
                  </a:schemeClr>
                </a:solidFill>
              </a:defRPr>
            </a:lvl3pPr>
            <a:lvl4pPr marL="1563531" indent="0" algn="ctr">
              <a:buNone/>
              <a:defRPr>
                <a:solidFill>
                  <a:schemeClr val="tx1">
                    <a:tint val="75000"/>
                  </a:schemeClr>
                </a:solidFill>
              </a:defRPr>
            </a:lvl4pPr>
            <a:lvl5pPr marL="2084709" indent="0" algn="ctr">
              <a:buNone/>
              <a:defRPr>
                <a:solidFill>
                  <a:schemeClr val="tx1">
                    <a:tint val="75000"/>
                  </a:schemeClr>
                </a:solidFill>
              </a:defRPr>
            </a:lvl5pPr>
            <a:lvl6pPr marL="2605886" indent="0" algn="ctr">
              <a:buNone/>
              <a:defRPr>
                <a:solidFill>
                  <a:schemeClr val="tx1">
                    <a:tint val="75000"/>
                  </a:schemeClr>
                </a:solidFill>
              </a:defRPr>
            </a:lvl6pPr>
            <a:lvl7pPr marL="3127062" indent="0" algn="ctr">
              <a:buNone/>
              <a:defRPr>
                <a:solidFill>
                  <a:schemeClr val="tx1">
                    <a:tint val="75000"/>
                  </a:schemeClr>
                </a:solidFill>
              </a:defRPr>
            </a:lvl7pPr>
            <a:lvl8pPr marL="3648239" indent="0" algn="ctr">
              <a:buNone/>
              <a:defRPr>
                <a:solidFill>
                  <a:schemeClr val="tx1">
                    <a:tint val="75000"/>
                  </a:schemeClr>
                </a:solidFill>
              </a:defRPr>
            </a:lvl8pPr>
            <a:lvl9pPr marL="416941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descr="DEL_PRI_RGB.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810" y="490923"/>
            <a:ext cx="2095200" cy="392705"/>
          </a:xfrm>
          <a:prstGeom prst="rect">
            <a:avLst/>
          </a:prstGeom>
        </p:spPr>
      </p:pic>
      <p:sp>
        <p:nvSpPr>
          <p:cNvPr id="8" name="Text Placeholder 5"/>
          <p:cNvSpPr>
            <a:spLocks noGrp="1"/>
          </p:cNvSpPr>
          <p:nvPr>
            <p:ph type="body" sz="quarter" idx="10"/>
          </p:nvPr>
        </p:nvSpPr>
        <p:spPr>
          <a:xfrm>
            <a:off x="412621" y="3018896"/>
            <a:ext cx="5874881" cy="1839855"/>
          </a:xfrm>
        </p:spPr>
        <p:txBody>
          <a:bodyPr>
            <a:noAutofit/>
          </a:bodyPr>
          <a:lstStyle>
            <a:lvl1pPr marL="0" indent="0">
              <a:buNone/>
              <a:defRPr sz="310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318345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Slide with Image 1">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0" y="2413176"/>
            <a:ext cx="2422432" cy="5360812"/>
          </a:xfrm>
        </p:spPr>
        <p:txBody>
          <a:bodyPr/>
          <a:lstStyle>
            <a:lvl1pPr marL="0" indent="0">
              <a:buNone/>
              <a:defRPr sz="33400" b="0" i="0">
                <a:solidFill>
                  <a:srgbClr val="F2F2F2"/>
                </a:solidFill>
                <a:latin typeface="Arial Narrow Bold"/>
                <a:cs typeface="Arial Narrow Bold"/>
              </a:defRPr>
            </a:lvl1pPr>
          </a:lstStyle>
          <a:p>
            <a:pPr lvl="0"/>
            <a:r>
              <a:rPr lang="en-US" dirty="0" smtClean="0"/>
              <a:t>Click to edit Master text styles</a:t>
            </a:r>
          </a:p>
        </p:txBody>
      </p:sp>
      <p:sp>
        <p:nvSpPr>
          <p:cNvPr id="3" name="Rectangle 2"/>
          <p:cNvSpPr/>
          <p:nvPr userDrawn="1"/>
        </p:nvSpPr>
        <p:spPr>
          <a:xfrm>
            <a:off x="5123145" y="0"/>
            <a:ext cx="4936846" cy="7773988"/>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101868" tIns="50933" rIns="101868" bIns="50933" rtlCol="0" anchor="ctr"/>
          <a:lstStyle/>
          <a:p>
            <a:pPr algn="ctr" defTabSz="1042354" fontAlgn="auto">
              <a:spcBef>
                <a:spcPts val="0"/>
              </a:spcBef>
              <a:spcAft>
                <a:spcPts val="0"/>
              </a:spcAft>
            </a:pPr>
            <a:endParaRPr lang="en-US" sz="2100" dirty="0">
              <a:solidFill>
                <a:prstClr val="white"/>
              </a:solidFill>
            </a:endParaRPr>
          </a:p>
        </p:txBody>
      </p:sp>
      <p:sp>
        <p:nvSpPr>
          <p:cNvPr id="6" name="Text Placeholder 5"/>
          <p:cNvSpPr>
            <a:spLocks noGrp="1"/>
          </p:cNvSpPr>
          <p:nvPr>
            <p:ph type="body" sz="quarter" idx="10"/>
          </p:nvPr>
        </p:nvSpPr>
        <p:spPr>
          <a:xfrm>
            <a:off x="403477" y="2915239"/>
            <a:ext cx="4520065" cy="1979494"/>
          </a:xfrm>
        </p:spPr>
        <p:txBody>
          <a:bodyPr>
            <a:noAutofit/>
          </a:bodyPr>
          <a:lstStyle>
            <a:lvl1pPr marL="0" indent="0">
              <a:buNone/>
              <a:defRPr sz="5300">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85072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2" y="3027363"/>
            <a:ext cx="6724650" cy="1651000"/>
          </a:xfrm>
        </p:spPr>
        <p:txBody>
          <a:bodyPr/>
          <a:lstStyle>
            <a:lvl1pPr>
              <a:lnSpc>
                <a:spcPts val="5193"/>
              </a:lnSpc>
              <a:defRPr sz="5600" b="0">
                <a:solidFill>
                  <a:schemeClr val="bg2"/>
                </a:solidFill>
                <a:latin typeface="Times New Roman" pitchFamily="18" charset="0"/>
              </a:defRPr>
            </a:lvl1pPr>
          </a:lstStyle>
          <a:p>
            <a:r>
              <a:rPr lang="en-US"/>
              <a:t>Click to edit </a:t>
            </a:r>
            <a:br>
              <a:rPr lang="en-US"/>
            </a:br>
            <a:r>
              <a:rPr lang="en-US"/>
              <a:t>Master title style</a:t>
            </a:r>
          </a:p>
        </p:txBody>
      </p:sp>
      <p:sp>
        <p:nvSpPr>
          <p:cNvPr id="3" name="Slide Number Placeholder 9"/>
          <p:cNvSpPr>
            <a:spLocks noGrp="1"/>
          </p:cNvSpPr>
          <p:nvPr>
            <p:ph type="sldNum" sz="quarter" idx="10"/>
          </p:nvPr>
        </p:nvSpPr>
        <p:spPr>
          <a:xfrm>
            <a:off x="457203" y="7405690"/>
            <a:ext cx="311150" cy="179387"/>
          </a:xfrm>
        </p:spPr>
        <p:txBody>
          <a:bodyPr/>
          <a:lstStyle>
            <a:lvl1pPr>
              <a:lnSpc>
                <a:spcPts val="1337"/>
              </a:lnSpc>
              <a:defRPr>
                <a:solidFill>
                  <a:schemeClr val="bg2"/>
                </a:solidFill>
              </a:defRPr>
            </a:lvl1pPr>
          </a:lstStyle>
          <a:p>
            <a:pPr>
              <a:defRPr/>
            </a:pPr>
            <a:fld id="{763A6BE3-59AE-40B2-A0E5-5DA4B35828E3}" type="slidenum">
              <a:rPr lang="en-US">
                <a:solidFill>
                  <a:srgbClr val="FFFFFF"/>
                </a:solidFill>
              </a:rPr>
              <a:pPr>
                <a:defRPr/>
              </a:pPr>
              <a:t>‹#›</a:t>
            </a:fld>
            <a:endParaRPr lang="en-US" dirty="0">
              <a:solidFill>
                <a:srgbClr val="FFFFFF"/>
              </a:solidFill>
            </a:endParaRPr>
          </a:p>
        </p:txBody>
      </p:sp>
      <p:sp>
        <p:nvSpPr>
          <p:cNvPr id="4" name="Footer Placeholder 10"/>
          <p:cNvSpPr>
            <a:spLocks noGrp="1"/>
          </p:cNvSpPr>
          <p:nvPr>
            <p:ph type="ftr" sz="quarter" idx="11"/>
          </p:nvPr>
        </p:nvSpPr>
        <p:spPr>
          <a:xfrm>
            <a:off x="847725" y="7405690"/>
            <a:ext cx="4749800" cy="179387"/>
          </a:xfrm>
        </p:spPr>
        <p:txBody>
          <a:bodyPr/>
          <a:lstStyle>
            <a:lvl1pPr>
              <a:lnSpc>
                <a:spcPts val="1337"/>
              </a:lnSpc>
              <a:defRPr>
                <a:solidFill>
                  <a:schemeClr val="bg2"/>
                </a:solidFill>
              </a:defRPr>
            </a:lvl1pPr>
          </a:lstStyle>
          <a:p>
            <a:pPr>
              <a:defRPr/>
            </a:pPr>
            <a:r>
              <a:rPr lang="en-US" dirty="0">
                <a:solidFill>
                  <a:srgbClr val="FFFFFF"/>
                </a:solidFill>
              </a:rPr>
              <a:t>Footer</a:t>
            </a:r>
          </a:p>
        </p:txBody>
      </p:sp>
    </p:spTree>
    <p:extLst>
      <p:ext uri="{BB962C8B-B14F-4D97-AF65-F5344CB8AC3E}">
        <p14:creationId xmlns:p14="http://schemas.microsoft.com/office/powerpoint/2010/main" val="27419157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57262"/>
          </a:xfrm>
        </p:spPr>
        <p:txBody>
          <a:bodyPr/>
          <a:lstStyle>
            <a:lvl1pPr>
              <a:lnSpc>
                <a:spcPct val="100000"/>
              </a:lnSpc>
              <a:defRPr sz="2200"/>
            </a:lvl1pPr>
          </a:lstStyle>
          <a:p>
            <a:r>
              <a:rPr lang="en-US" dirty="0" smtClean="0"/>
              <a:t>Click to edit Master title style</a:t>
            </a:r>
            <a:endParaRPr lang="es-CL"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183D6856-CF4E-42C4-B228-5F9DD1DB1801}"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2688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995866"/>
            <a:ext cx="8550275" cy="1543050"/>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95343" y="3295657"/>
            <a:ext cx="8550275" cy="1700212"/>
          </a:xfrm>
        </p:spPr>
        <p:txBody>
          <a:bodyPr anchor="b"/>
          <a:lstStyle>
            <a:lvl1pPr marL="0" indent="0">
              <a:buNone/>
              <a:defRPr sz="2000"/>
            </a:lvl1pPr>
            <a:lvl2pPr marL="456697" indent="0">
              <a:buNone/>
              <a:defRPr sz="1800"/>
            </a:lvl2pPr>
            <a:lvl3pPr marL="913399" indent="0">
              <a:buNone/>
              <a:defRPr sz="1600"/>
            </a:lvl3pPr>
            <a:lvl4pPr marL="1370096" indent="0">
              <a:buNone/>
              <a:defRPr sz="1400"/>
            </a:lvl4pPr>
            <a:lvl5pPr marL="1826794" indent="0">
              <a:buNone/>
              <a:defRPr sz="1400"/>
            </a:lvl5pPr>
            <a:lvl6pPr marL="2283491" indent="0">
              <a:buNone/>
              <a:defRPr sz="1400"/>
            </a:lvl6pPr>
            <a:lvl7pPr marL="2740191" indent="0">
              <a:buNone/>
              <a:defRPr sz="1400"/>
            </a:lvl7pPr>
            <a:lvl8pPr marL="3196890" indent="0">
              <a:buNone/>
              <a:defRPr sz="1400"/>
            </a:lvl8pPr>
            <a:lvl9pPr marL="36535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045550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3" y="4995866"/>
            <a:ext cx="8550275" cy="1543050"/>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95343" y="3295657"/>
            <a:ext cx="8550275" cy="1700212"/>
          </a:xfrm>
        </p:spPr>
        <p:txBody>
          <a:bodyPr anchor="b"/>
          <a:lstStyle>
            <a:lvl1pPr marL="0" indent="0">
              <a:buNone/>
              <a:defRPr sz="2000"/>
            </a:lvl1pPr>
            <a:lvl2pPr marL="456697" indent="0">
              <a:buNone/>
              <a:defRPr sz="1800"/>
            </a:lvl2pPr>
            <a:lvl3pPr marL="913399" indent="0">
              <a:buNone/>
              <a:defRPr sz="1600"/>
            </a:lvl3pPr>
            <a:lvl4pPr marL="1370096" indent="0">
              <a:buNone/>
              <a:defRPr sz="1400"/>
            </a:lvl4pPr>
            <a:lvl5pPr marL="1826794" indent="0">
              <a:buNone/>
              <a:defRPr sz="1400"/>
            </a:lvl5pPr>
            <a:lvl6pPr marL="2283491" indent="0">
              <a:buNone/>
              <a:defRPr sz="1400"/>
            </a:lvl6pPr>
            <a:lvl7pPr marL="2740191" indent="0">
              <a:buNone/>
              <a:defRPr sz="1400"/>
            </a:lvl7pPr>
            <a:lvl8pPr marL="3196890" indent="0">
              <a:buNone/>
              <a:defRPr sz="1400"/>
            </a:lvl8pPr>
            <a:lvl9pPr marL="3653587" indent="0">
              <a:buNone/>
              <a:defRPr sz="1400"/>
            </a:lvl9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lvl1pPr>
          </a:lstStyle>
          <a:p>
            <a:pPr>
              <a:defRPr/>
            </a:pPr>
            <a:fld id="{B7DAC1CF-7529-4767-A444-A1C24573EC07}"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064683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92133"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105407"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3121465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2309727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loitte Contenido">
    <p:spTree>
      <p:nvGrpSpPr>
        <p:cNvPr id="1" name=""/>
        <p:cNvGrpSpPr/>
        <p:nvPr/>
      </p:nvGrpSpPr>
      <p:grpSpPr>
        <a:xfrm>
          <a:off x="0" y="0"/>
          <a:ext cx="0" cy="0"/>
          <a:chOff x="0" y="0"/>
          <a:chExt cx="0" cy="0"/>
        </a:xfrm>
      </p:grpSpPr>
      <p:sp>
        <p:nvSpPr>
          <p:cNvPr id="2" name="Title 1"/>
          <p:cNvSpPr>
            <a:spLocks noGrp="1"/>
          </p:cNvSpPr>
          <p:nvPr>
            <p:ph type="title"/>
          </p:nvPr>
        </p:nvSpPr>
        <p:spPr>
          <a:xfrm>
            <a:off x="277465" y="214586"/>
            <a:ext cx="9468000" cy="935211"/>
          </a:xfrm>
        </p:spPr>
        <p:txBody>
          <a:bodyPr/>
          <a:lstStyle>
            <a:lvl1pPr>
              <a:lnSpc>
                <a:spcPct val="100000"/>
              </a:lnSpc>
              <a:defRPr sz="2200"/>
            </a:lvl1pPr>
          </a:lstStyle>
          <a:p>
            <a:r>
              <a:rPr lang="en-US" dirty="0" smtClean="0"/>
              <a:t>Click to edit Master title style</a:t>
            </a:r>
            <a:endParaRPr lang="es-CL" dirty="0"/>
          </a:p>
        </p:txBody>
      </p:sp>
      <p:sp>
        <p:nvSpPr>
          <p:cNvPr id="3" name="Slide Number Placeholder 9"/>
          <p:cNvSpPr>
            <a:spLocks noGrp="1"/>
          </p:cNvSpPr>
          <p:nvPr>
            <p:ph type="sldNum" sz="quarter" idx="10"/>
          </p:nvPr>
        </p:nvSpPr>
        <p:spPr>
          <a:xfrm>
            <a:off x="457203" y="7429506"/>
            <a:ext cx="311150" cy="163513"/>
          </a:xfrm>
        </p:spPr>
        <p:txBody>
          <a:bodyPr/>
          <a:lstStyle>
            <a:lvl1pPr>
              <a:defRPr/>
            </a:lvl1pPr>
          </a:lstStyle>
          <a:p>
            <a:pPr>
              <a:defRPr/>
            </a:pPr>
            <a:fld id="{10B2FFDA-8459-4AAB-8339-1E05B01561E7}"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a:xfrm>
            <a:off x="849313" y="7429506"/>
            <a:ext cx="4749800" cy="163513"/>
          </a:xfrm>
        </p:spPr>
        <p:txBody>
          <a:bodyPr/>
          <a:lstStyle>
            <a:lvl1pPr>
              <a:defRPr/>
            </a:lvl1pPr>
          </a:lstStyle>
          <a:p>
            <a:pPr>
              <a:defRPr/>
            </a:pPr>
            <a:r>
              <a:rPr lang="en-US" dirty="0">
                <a:solidFill>
                  <a:srgbClr val="002776"/>
                </a:solidFill>
              </a:rPr>
              <a:t>Footer</a:t>
            </a:r>
          </a:p>
        </p:txBody>
      </p:sp>
    </p:spTree>
    <p:extLst>
      <p:ext uri="{BB962C8B-B14F-4D97-AF65-F5344CB8AC3E}">
        <p14:creationId xmlns:p14="http://schemas.microsoft.com/office/powerpoint/2010/main" val="1198543835"/>
      </p:ext>
    </p:extLst>
  </p:cSld>
  <p:clrMapOvr>
    <a:masterClrMapping/>
  </p:clrMapOvr>
  <p:transition spd="slow"/>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eloitte Portada">
    <p:spTree>
      <p:nvGrpSpPr>
        <p:cNvPr id="1" name=""/>
        <p:cNvGrpSpPr/>
        <p:nvPr/>
      </p:nvGrpSpPr>
      <p:grpSpPr>
        <a:xfrm>
          <a:off x="0" y="0"/>
          <a:ext cx="0" cy="0"/>
          <a:chOff x="0" y="0"/>
          <a:chExt cx="0" cy="0"/>
        </a:xfrm>
      </p:grpSpPr>
      <p:sp>
        <p:nvSpPr>
          <p:cNvPr id="5" name="Rectangle 2"/>
          <p:cNvSpPr>
            <a:spLocks noGrp="1"/>
          </p:cNvSpPr>
          <p:nvPr>
            <p:ph type="ctrTitle"/>
          </p:nvPr>
        </p:nvSpPr>
        <p:spPr>
          <a:xfrm>
            <a:off x="564134" y="2806702"/>
            <a:ext cx="5473130" cy="2160588"/>
          </a:xfrm>
        </p:spPr>
        <p:txBody>
          <a:bodyPr/>
          <a:lstStyle>
            <a:lvl1pPr>
              <a:lnSpc>
                <a:spcPts val="4341"/>
              </a:lnSpc>
              <a:defRPr b="0">
                <a:latin typeface="+mj-lt"/>
              </a:defRPr>
            </a:lvl1pPr>
          </a:lstStyle>
          <a:p>
            <a:pPr>
              <a:lnSpc>
                <a:spcPts val="3895"/>
              </a:lnSpc>
            </a:pPr>
            <a:endParaRPr lang="es-CL" sz="4000" dirty="0">
              <a:solidFill>
                <a:schemeClr val="accent2"/>
              </a:solidFill>
            </a:endParaRPr>
          </a:p>
        </p:txBody>
      </p:sp>
      <p:sp>
        <p:nvSpPr>
          <p:cNvPr id="6" name="Text Box 3"/>
          <p:cNvSpPr txBox="1">
            <a:spLocks noChangeArrowheads="1"/>
          </p:cNvSpPr>
          <p:nvPr userDrawn="1"/>
        </p:nvSpPr>
        <p:spPr bwMode="auto">
          <a:xfrm>
            <a:off x="515232" y="7123170"/>
            <a:ext cx="2640747" cy="43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1017074">
              <a:spcAft>
                <a:spcPts val="0"/>
              </a:spcAft>
            </a:pPr>
            <a:endParaRPr lang="es-CL" sz="1300" dirty="0">
              <a:solidFill>
                <a:srgbClr val="000000"/>
              </a:solidFill>
              <a:latin typeface="Arial"/>
            </a:endParaRPr>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5152" y="501653"/>
            <a:ext cx="2312586"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4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3" name="Group 158"/>
          <p:cNvGrpSpPr>
            <a:grpSpLocks/>
          </p:cNvGrpSpPr>
          <p:nvPr userDrawn="1"/>
        </p:nvGrpSpPr>
        <p:grpSpPr bwMode="auto">
          <a:xfrm>
            <a:off x="382828" y="6286055"/>
            <a:ext cx="3009900" cy="354012"/>
            <a:chOff x="457200" y="5959475"/>
            <a:chExt cx="3311525" cy="400050"/>
          </a:xfrm>
        </p:grpSpPr>
        <p:sp>
          <p:nvSpPr>
            <p:cNvPr id="4" name="Freeform 170"/>
            <p:cNvSpPr>
              <a:spLocks/>
            </p:cNvSpPr>
            <p:nvPr/>
          </p:nvSpPr>
          <p:spPr bwMode="auto">
            <a:xfrm>
              <a:off x="457200" y="6181925"/>
              <a:ext cx="94316" cy="130958"/>
            </a:xfrm>
            <a:custGeom>
              <a:avLst/>
              <a:gdLst>
                <a:gd name="T0" fmla="*/ 2147483647 w 59"/>
                <a:gd name="T1" fmla="*/ 0 h 83"/>
                <a:gd name="T2" fmla="*/ 2147483647 w 59"/>
                <a:gd name="T3" fmla="*/ 0 h 83"/>
                <a:gd name="T4" fmla="*/ 2147483647 w 59"/>
                <a:gd name="T5" fmla="*/ 0 h 83"/>
                <a:gd name="T6" fmla="*/ 2147483647 w 59"/>
                <a:gd name="T7" fmla="*/ 2147483647 h 83"/>
                <a:gd name="T8" fmla="*/ 2147483647 w 59"/>
                <a:gd name="T9" fmla="*/ 2147483647 h 83"/>
                <a:gd name="T10" fmla="*/ 2147483647 w 59"/>
                <a:gd name="T11" fmla="*/ 2147483647 h 83"/>
                <a:gd name="T12" fmla="*/ 2147483647 w 59"/>
                <a:gd name="T13" fmla="*/ 2147483647 h 83"/>
                <a:gd name="T14" fmla="*/ 2147483647 w 59"/>
                <a:gd name="T15" fmla="*/ 2147483647 h 83"/>
                <a:gd name="T16" fmla="*/ 2147483647 w 59"/>
                <a:gd name="T17" fmla="*/ 2147483647 h 83"/>
                <a:gd name="T18" fmla="*/ 2147483647 w 59"/>
                <a:gd name="T19" fmla="*/ 2147483647 h 83"/>
                <a:gd name="T20" fmla="*/ 2147483647 w 59"/>
                <a:gd name="T21" fmla="*/ 2147483647 h 83"/>
                <a:gd name="T22" fmla="*/ 0 w 59"/>
                <a:gd name="T23" fmla="*/ 2147483647 h 83"/>
                <a:gd name="T24" fmla="*/ 2147483647 w 59"/>
                <a:gd name="T25" fmla="*/ 2147483647 h 83"/>
                <a:gd name="T26" fmla="*/ 2147483647 w 59"/>
                <a:gd name="T27" fmla="*/ 2147483647 h 83"/>
                <a:gd name="T28" fmla="*/ 2147483647 w 59"/>
                <a:gd name="T29" fmla="*/ 2147483647 h 83"/>
                <a:gd name="T30" fmla="*/ 2147483647 w 59"/>
                <a:gd name="T31" fmla="*/ 2147483647 h 83"/>
                <a:gd name="T32" fmla="*/ 2147483647 w 59"/>
                <a:gd name="T33" fmla="*/ 2147483647 h 83"/>
                <a:gd name="T34" fmla="*/ 2147483647 w 59"/>
                <a:gd name="T35" fmla="*/ 2147483647 h 83"/>
                <a:gd name="T36" fmla="*/ 2147483647 w 59"/>
                <a:gd name="T37" fmla="*/ 2147483647 h 83"/>
                <a:gd name="T38" fmla="*/ 2147483647 w 59"/>
                <a:gd name="T39" fmla="*/ 2147483647 h 83"/>
                <a:gd name="T40" fmla="*/ 2147483647 w 59"/>
                <a:gd name="T41" fmla="*/ 2147483647 h 83"/>
                <a:gd name="T42" fmla="*/ 2147483647 w 59"/>
                <a:gd name="T43" fmla="*/ 2147483647 h 83"/>
                <a:gd name="T44" fmla="*/ 2147483647 w 59"/>
                <a:gd name="T45" fmla="*/ 2147483647 h 83"/>
                <a:gd name="T46" fmla="*/ 2147483647 w 59"/>
                <a:gd name="T47" fmla="*/ 2147483647 h 83"/>
                <a:gd name="T48" fmla="*/ 2147483647 w 59"/>
                <a:gd name="T49" fmla="*/ 2147483647 h 83"/>
                <a:gd name="T50" fmla="*/ 2147483647 w 59"/>
                <a:gd name="T51" fmla="*/ 2147483647 h 83"/>
                <a:gd name="T52" fmla="*/ 2147483647 w 59"/>
                <a:gd name="T53" fmla="*/ 2147483647 h 83"/>
                <a:gd name="T54" fmla="*/ 2147483647 w 59"/>
                <a:gd name="T55" fmla="*/ 2147483647 h 83"/>
                <a:gd name="T56" fmla="*/ 2147483647 w 59"/>
                <a:gd name="T57" fmla="*/ 2147483647 h 83"/>
                <a:gd name="T58" fmla="*/ 2147483647 w 59"/>
                <a:gd name="T59" fmla="*/ 2147483647 h 83"/>
                <a:gd name="T60" fmla="*/ 2147483647 w 59"/>
                <a:gd name="T61" fmla="*/ 2147483647 h 83"/>
                <a:gd name="T62" fmla="*/ 2147483647 w 59"/>
                <a:gd name="T63" fmla="*/ 2147483647 h 83"/>
                <a:gd name="T64" fmla="*/ 2147483647 w 59"/>
                <a:gd name="T65" fmla="*/ 2147483647 h 83"/>
                <a:gd name="T66" fmla="*/ 2147483647 w 59"/>
                <a:gd name="T67" fmla="*/ 2147483647 h 83"/>
                <a:gd name="T68" fmla="*/ 2147483647 w 59"/>
                <a:gd name="T69" fmla="*/ 2147483647 h 83"/>
                <a:gd name="T70" fmla="*/ 2147483647 w 59"/>
                <a:gd name="T71" fmla="*/ 2147483647 h 83"/>
                <a:gd name="T72" fmla="*/ 2147483647 w 59"/>
                <a:gd name="T73" fmla="*/ 2147483647 h 83"/>
                <a:gd name="T74" fmla="*/ 2147483647 w 59"/>
                <a:gd name="T75" fmla="*/ 2147483647 h 83"/>
                <a:gd name="T76" fmla="*/ 2147483647 w 59"/>
                <a:gd name="T77" fmla="*/ 2147483647 h 83"/>
                <a:gd name="T78" fmla="*/ 2147483647 w 59"/>
                <a:gd name="T79" fmla="*/ 2147483647 h 83"/>
                <a:gd name="T80" fmla="*/ 2147483647 w 59"/>
                <a:gd name="T81" fmla="*/ 2147483647 h 83"/>
                <a:gd name="T82" fmla="*/ 2147483647 w 59"/>
                <a:gd name="T83" fmla="*/ 2147483647 h 83"/>
                <a:gd name="T84" fmla="*/ 2147483647 w 59"/>
                <a:gd name="T85" fmla="*/ 2147483647 h 83"/>
                <a:gd name="T86" fmla="*/ 2147483647 w 59"/>
                <a:gd name="T87" fmla="*/ 2147483647 h 83"/>
                <a:gd name="T88" fmla="*/ 2147483647 w 59"/>
                <a:gd name="T89" fmla="*/ 2147483647 h 83"/>
                <a:gd name="T90" fmla="*/ 2147483647 w 59"/>
                <a:gd name="T91" fmla="*/ 2147483647 h 83"/>
                <a:gd name="T92" fmla="*/ 2147483647 w 59"/>
                <a:gd name="T93" fmla="*/ 214748364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3"/>
                <a:gd name="T143" fmla="*/ 59 w 59"/>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3">
                  <a:moveTo>
                    <a:pt x="59" y="1"/>
                  </a:moveTo>
                  <a:lnTo>
                    <a:pt x="58" y="0"/>
                  </a:lnTo>
                  <a:lnTo>
                    <a:pt x="56" y="0"/>
                  </a:lnTo>
                  <a:lnTo>
                    <a:pt x="28" y="0"/>
                  </a:lnTo>
                  <a:lnTo>
                    <a:pt x="7" y="0"/>
                  </a:lnTo>
                  <a:lnTo>
                    <a:pt x="2" y="0"/>
                  </a:lnTo>
                  <a:lnTo>
                    <a:pt x="1" y="1"/>
                  </a:lnTo>
                  <a:lnTo>
                    <a:pt x="1" y="2"/>
                  </a:lnTo>
                  <a:lnTo>
                    <a:pt x="1" y="3"/>
                  </a:lnTo>
                  <a:lnTo>
                    <a:pt x="3" y="3"/>
                  </a:lnTo>
                  <a:lnTo>
                    <a:pt x="5" y="4"/>
                  </a:lnTo>
                  <a:lnTo>
                    <a:pt x="8" y="4"/>
                  </a:lnTo>
                  <a:lnTo>
                    <a:pt x="11" y="5"/>
                  </a:lnTo>
                  <a:lnTo>
                    <a:pt x="12" y="6"/>
                  </a:lnTo>
                  <a:lnTo>
                    <a:pt x="12" y="8"/>
                  </a:lnTo>
                  <a:lnTo>
                    <a:pt x="12" y="11"/>
                  </a:lnTo>
                  <a:lnTo>
                    <a:pt x="12" y="68"/>
                  </a:lnTo>
                  <a:lnTo>
                    <a:pt x="12" y="73"/>
                  </a:lnTo>
                  <a:lnTo>
                    <a:pt x="11" y="76"/>
                  </a:lnTo>
                  <a:lnTo>
                    <a:pt x="10" y="78"/>
                  </a:lnTo>
                  <a:lnTo>
                    <a:pt x="8" y="79"/>
                  </a:lnTo>
                  <a:lnTo>
                    <a:pt x="1" y="80"/>
                  </a:lnTo>
                  <a:lnTo>
                    <a:pt x="0" y="80"/>
                  </a:lnTo>
                  <a:lnTo>
                    <a:pt x="0" y="81"/>
                  </a:lnTo>
                  <a:lnTo>
                    <a:pt x="0" y="82"/>
                  </a:lnTo>
                  <a:lnTo>
                    <a:pt x="1" y="83"/>
                  </a:lnTo>
                  <a:lnTo>
                    <a:pt x="4" y="83"/>
                  </a:lnTo>
                  <a:lnTo>
                    <a:pt x="19" y="82"/>
                  </a:lnTo>
                  <a:lnTo>
                    <a:pt x="36" y="83"/>
                  </a:lnTo>
                  <a:lnTo>
                    <a:pt x="37" y="83"/>
                  </a:lnTo>
                  <a:lnTo>
                    <a:pt x="38" y="82"/>
                  </a:lnTo>
                  <a:lnTo>
                    <a:pt x="39" y="82"/>
                  </a:lnTo>
                  <a:lnTo>
                    <a:pt x="39" y="81"/>
                  </a:lnTo>
                  <a:lnTo>
                    <a:pt x="38" y="80"/>
                  </a:lnTo>
                  <a:lnTo>
                    <a:pt x="37" y="79"/>
                  </a:lnTo>
                  <a:lnTo>
                    <a:pt x="34" y="79"/>
                  </a:lnTo>
                  <a:lnTo>
                    <a:pt x="29" y="78"/>
                  </a:lnTo>
                  <a:lnTo>
                    <a:pt x="26" y="76"/>
                  </a:lnTo>
                  <a:lnTo>
                    <a:pt x="25" y="75"/>
                  </a:lnTo>
                  <a:lnTo>
                    <a:pt x="24" y="74"/>
                  </a:lnTo>
                  <a:lnTo>
                    <a:pt x="24" y="71"/>
                  </a:lnTo>
                  <a:lnTo>
                    <a:pt x="24" y="45"/>
                  </a:lnTo>
                  <a:lnTo>
                    <a:pt x="25" y="43"/>
                  </a:lnTo>
                  <a:lnTo>
                    <a:pt x="25" y="42"/>
                  </a:lnTo>
                  <a:lnTo>
                    <a:pt x="26" y="42"/>
                  </a:lnTo>
                  <a:lnTo>
                    <a:pt x="28" y="41"/>
                  </a:lnTo>
                  <a:lnTo>
                    <a:pt x="32" y="41"/>
                  </a:lnTo>
                  <a:lnTo>
                    <a:pt x="40" y="41"/>
                  </a:lnTo>
                  <a:lnTo>
                    <a:pt x="45" y="42"/>
                  </a:lnTo>
                  <a:lnTo>
                    <a:pt x="46" y="43"/>
                  </a:lnTo>
                  <a:lnTo>
                    <a:pt x="47" y="44"/>
                  </a:lnTo>
                  <a:lnTo>
                    <a:pt x="48" y="47"/>
                  </a:lnTo>
                  <a:lnTo>
                    <a:pt x="49" y="52"/>
                  </a:lnTo>
                  <a:lnTo>
                    <a:pt x="50" y="54"/>
                  </a:lnTo>
                  <a:lnTo>
                    <a:pt x="51" y="54"/>
                  </a:lnTo>
                  <a:lnTo>
                    <a:pt x="52" y="54"/>
                  </a:lnTo>
                  <a:lnTo>
                    <a:pt x="52" y="52"/>
                  </a:lnTo>
                  <a:lnTo>
                    <a:pt x="52" y="38"/>
                  </a:lnTo>
                  <a:lnTo>
                    <a:pt x="52" y="27"/>
                  </a:lnTo>
                  <a:lnTo>
                    <a:pt x="52" y="25"/>
                  </a:lnTo>
                  <a:lnTo>
                    <a:pt x="51" y="24"/>
                  </a:lnTo>
                  <a:lnTo>
                    <a:pt x="50" y="25"/>
                  </a:lnTo>
                  <a:lnTo>
                    <a:pt x="49" y="26"/>
                  </a:lnTo>
                  <a:lnTo>
                    <a:pt x="48" y="30"/>
                  </a:lnTo>
                  <a:lnTo>
                    <a:pt x="47" y="32"/>
                  </a:lnTo>
                  <a:lnTo>
                    <a:pt x="46" y="34"/>
                  </a:lnTo>
                  <a:lnTo>
                    <a:pt x="45" y="35"/>
                  </a:lnTo>
                  <a:lnTo>
                    <a:pt x="44" y="36"/>
                  </a:lnTo>
                  <a:lnTo>
                    <a:pt x="41" y="37"/>
                  </a:lnTo>
                  <a:lnTo>
                    <a:pt x="33" y="38"/>
                  </a:lnTo>
                  <a:lnTo>
                    <a:pt x="28" y="37"/>
                  </a:lnTo>
                  <a:lnTo>
                    <a:pt x="26" y="37"/>
                  </a:lnTo>
                  <a:lnTo>
                    <a:pt x="25" y="36"/>
                  </a:lnTo>
                  <a:lnTo>
                    <a:pt x="24" y="35"/>
                  </a:lnTo>
                  <a:lnTo>
                    <a:pt x="24" y="33"/>
                  </a:lnTo>
                  <a:lnTo>
                    <a:pt x="24" y="10"/>
                  </a:lnTo>
                  <a:lnTo>
                    <a:pt x="24" y="7"/>
                  </a:lnTo>
                  <a:lnTo>
                    <a:pt x="25" y="6"/>
                  </a:lnTo>
                  <a:lnTo>
                    <a:pt x="26" y="5"/>
                  </a:lnTo>
                  <a:lnTo>
                    <a:pt x="27" y="5"/>
                  </a:lnTo>
                  <a:lnTo>
                    <a:pt x="28" y="4"/>
                  </a:lnTo>
                  <a:lnTo>
                    <a:pt x="33" y="4"/>
                  </a:lnTo>
                  <a:lnTo>
                    <a:pt x="40" y="4"/>
                  </a:lnTo>
                  <a:lnTo>
                    <a:pt x="45" y="5"/>
                  </a:lnTo>
                  <a:lnTo>
                    <a:pt x="49" y="6"/>
                  </a:lnTo>
                  <a:lnTo>
                    <a:pt x="50" y="7"/>
                  </a:lnTo>
                  <a:lnTo>
                    <a:pt x="51" y="7"/>
                  </a:lnTo>
                  <a:lnTo>
                    <a:pt x="53" y="9"/>
                  </a:lnTo>
                  <a:lnTo>
                    <a:pt x="54" y="12"/>
                  </a:lnTo>
                  <a:lnTo>
                    <a:pt x="56" y="18"/>
                  </a:lnTo>
                  <a:lnTo>
                    <a:pt x="56" y="19"/>
                  </a:lnTo>
                  <a:lnTo>
                    <a:pt x="57" y="19"/>
                  </a:lnTo>
                  <a:lnTo>
                    <a:pt x="58" y="19"/>
                  </a:lnTo>
                  <a:lnTo>
                    <a:pt x="59" y="18"/>
                  </a:lnTo>
                  <a:lnTo>
                    <a:pt x="59" y="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 name="Freeform 171"/>
            <p:cNvSpPr>
              <a:spLocks noEditPoints="1"/>
            </p:cNvSpPr>
            <p:nvPr/>
          </p:nvSpPr>
          <p:spPr bwMode="auto">
            <a:xfrm>
              <a:off x="563741"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2"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 name="Freeform 172"/>
            <p:cNvSpPr>
              <a:spLocks/>
            </p:cNvSpPr>
            <p:nvPr/>
          </p:nvSpPr>
          <p:spPr bwMode="auto">
            <a:xfrm>
              <a:off x="619632"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7"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1"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7" name="Freeform 173"/>
            <p:cNvSpPr>
              <a:spLocks noEditPoints="1"/>
            </p:cNvSpPr>
            <p:nvPr/>
          </p:nvSpPr>
          <p:spPr bwMode="auto">
            <a:xfrm>
              <a:off x="720934" y="6228567"/>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6" y="8"/>
                  </a:lnTo>
                  <a:lnTo>
                    <a:pt x="36" y="6"/>
                  </a:lnTo>
                  <a:lnTo>
                    <a:pt x="35" y="4"/>
                  </a:lnTo>
                  <a:lnTo>
                    <a:pt x="34" y="2"/>
                  </a:lnTo>
                  <a:lnTo>
                    <a:pt x="32"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1" y="19"/>
                  </a:lnTo>
                  <a:lnTo>
                    <a:pt x="3" y="19"/>
                  </a:lnTo>
                  <a:lnTo>
                    <a:pt x="6" y="19"/>
                  </a:lnTo>
                  <a:lnTo>
                    <a:pt x="7" y="18"/>
                  </a:lnTo>
                  <a:lnTo>
                    <a:pt x="8"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1" y="41"/>
                  </a:lnTo>
                  <a:lnTo>
                    <a:pt x="0" y="44"/>
                  </a:lnTo>
                  <a:lnTo>
                    <a:pt x="1" y="46"/>
                  </a:lnTo>
                  <a:lnTo>
                    <a:pt x="1" y="48"/>
                  </a:lnTo>
                  <a:lnTo>
                    <a:pt x="2" y="50"/>
                  </a:lnTo>
                  <a:lnTo>
                    <a:pt x="3" y="51"/>
                  </a:lnTo>
                  <a:lnTo>
                    <a:pt x="7" y="53"/>
                  </a:lnTo>
                  <a:lnTo>
                    <a:pt x="10" y="54"/>
                  </a:lnTo>
                  <a:lnTo>
                    <a:pt x="13" y="54"/>
                  </a:lnTo>
                  <a:lnTo>
                    <a:pt x="16" y="53"/>
                  </a:lnTo>
                  <a:lnTo>
                    <a:pt x="20" y="51"/>
                  </a:lnTo>
                  <a:lnTo>
                    <a:pt x="24" y="49"/>
                  </a:lnTo>
                  <a:lnTo>
                    <a:pt x="27" y="46"/>
                  </a:lnTo>
                  <a:lnTo>
                    <a:pt x="30" y="50"/>
                  </a:lnTo>
                  <a:lnTo>
                    <a:pt x="33" y="52"/>
                  </a:lnTo>
                  <a:lnTo>
                    <a:pt x="35" y="52"/>
                  </a:lnTo>
                  <a:lnTo>
                    <a:pt x="37" y="52"/>
                  </a:lnTo>
                  <a:lnTo>
                    <a:pt x="40"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8" y="44"/>
                  </a:lnTo>
                  <a:lnTo>
                    <a:pt x="37" y="43"/>
                  </a:lnTo>
                  <a:lnTo>
                    <a:pt x="37" y="41"/>
                  </a:lnTo>
                  <a:lnTo>
                    <a:pt x="37" y="12"/>
                  </a:lnTo>
                  <a:close/>
                  <a:moveTo>
                    <a:pt x="28" y="36"/>
                  </a:moveTo>
                  <a:lnTo>
                    <a:pt x="28"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3"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8" name="Freeform 174"/>
            <p:cNvSpPr>
              <a:spLocks/>
            </p:cNvSpPr>
            <p:nvPr/>
          </p:nvSpPr>
          <p:spPr bwMode="auto">
            <a:xfrm>
              <a:off x="803024" y="6224979"/>
              <a:ext cx="92568" cy="87903"/>
            </a:xfrm>
            <a:custGeom>
              <a:avLst/>
              <a:gdLst>
                <a:gd name="T0" fmla="*/ 2147483647 w 58"/>
                <a:gd name="T1" fmla="*/ 2147483647 h 56"/>
                <a:gd name="T2" fmla="*/ 2147483647 w 58"/>
                <a:gd name="T3" fmla="*/ 2147483647 h 56"/>
                <a:gd name="T4" fmla="*/ 0 w 58"/>
                <a:gd name="T5" fmla="*/ 2147483647 h 56"/>
                <a:gd name="T6" fmla="*/ 0 w 58"/>
                <a:gd name="T7" fmla="*/ 2147483647 h 56"/>
                <a:gd name="T8" fmla="*/ 2147483647 w 58"/>
                <a:gd name="T9" fmla="*/ 2147483647 h 56"/>
                <a:gd name="T10" fmla="*/ 2147483647 w 58"/>
                <a:gd name="T11" fmla="*/ 2147483647 h 56"/>
                <a:gd name="T12" fmla="*/ 2147483647 w 58"/>
                <a:gd name="T13" fmla="*/ 2147483647 h 56"/>
                <a:gd name="T14" fmla="*/ 2147483647 w 58"/>
                <a:gd name="T15" fmla="*/ 2147483647 h 56"/>
                <a:gd name="T16" fmla="*/ 2147483647 w 58"/>
                <a:gd name="T17" fmla="*/ 2147483647 h 56"/>
                <a:gd name="T18" fmla="*/ 2147483647 w 58"/>
                <a:gd name="T19" fmla="*/ 2147483647 h 56"/>
                <a:gd name="T20" fmla="*/ 2147483647 w 58"/>
                <a:gd name="T21" fmla="*/ 2147483647 h 56"/>
                <a:gd name="T22" fmla="*/ 2147483647 w 58"/>
                <a:gd name="T23" fmla="*/ 2147483647 h 56"/>
                <a:gd name="T24" fmla="*/ 2147483647 w 58"/>
                <a:gd name="T25" fmla="*/ 2147483647 h 56"/>
                <a:gd name="T26" fmla="*/ 2147483647 w 58"/>
                <a:gd name="T27" fmla="*/ 2147483647 h 56"/>
                <a:gd name="T28" fmla="*/ 2147483647 w 58"/>
                <a:gd name="T29" fmla="*/ 2147483647 h 56"/>
                <a:gd name="T30" fmla="*/ 2147483647 w 58"/>
                <a:gd name="T31" fmla="*/ 2147483647 h 56"/>
                <a:gd name="T32" fmla="*/ 2147483647 w 58"/>
                <a:gd name="T33" fmla="*/ 2147483647 h 56"/>
                <a:gd name="T34" fmla="*/ 2147483647 w 58"/>
                <a:gd name="T35" fmla="*/ 2147483647 h 56"/>
                <a:gd name="T36" fmla="*/ 2147483647 w 58"/>
                <a:gd name="T37" fmla="*/ 2147483647 h 56"/>
                <a:gd name="T38" fmla="*/ 2147483647 w 58"/>
                <a:gd name="T39" fmla="*/ 2147483647 h 56"/>
                <a:gd name="T40" fmla="*/ 2147483647 w 58"/>
                <a:gd name="T41" fmla="*/ 2147483647 h 56"/>
                <a:gd name="T42" fmla="*/ 2147483647 w 58"/>
                <a:gd name="T43" fmla="*/ 2147483647 h 56"/>
                <a:gd name="T44" fmla="*/ 2147483647 w 58"/>
                <a:gd name="T45" fmla="*/ 2147483647 h 56"/>
                <a:gd name="T46" fmla="*/ 2147483647 w 58"/>
                <a:gd name="T47" fmla="*/ 2147483647 h 56"/>
                <a:gd name="T48" fmla="*/ 2147483647 w 58"/>
                <a:gd name="T49" fmla="*/ 2147483647 h 56"/>
                <a:gd name="T50" fmla="*/ 2147483647 w 58"/>
                <a:gd name="T51" fmla="*/ 2147483647 h 56"/>
                <a:gd name="T52" fmla="*/ 2147483647 w 58"/>
                <a:gd name="T53" fmla="*/ 2147483647 h 56"/>
                <a:gd name="T54" fmla="*/ 2147483647 w 58"/>
                <a:gd name="T55" fmla="*/ 2147483647 h 56"/>
                <a:gd name="T56" fmla="*/ 2147483647 w 58"/>
                <a:gd name="T57" fmla="*/ 2147483647 h 56"/>
                <a:gd name="T58" fmla="*/ 2147483647 w 58"/>
                <a:gd name="T59" fmla="*/ 2147483647 h 56"/>
                <a:gd name="T60" fmla="*/ 2147483647 w 58"/>
                <a:gd name="T61" fmla="*/ 2147483647 h 56"/>
                <a:gd name="T62" fmla="*/ 2147483647 w 58"/>
                <a:gd name="T63" fmla="*/ 2147483647 h 56"/>
                <a:gd name="T64" fmla="*/ 2147483647 w 58"/>
                <a:gd name="T65" fmla="*/ 2147483647 h 56"/>
                <a:gd name="T66" fmla="*/ 2147483647 w 58"/>
                <a:gd name="T67" fmla="*/ 2147483647 h 56"/>
                <a:gd name="T68" fmla="*/ 2147483647 w 58"/>
                <a:gd name="T69" fmla="*/ 2147483647 h 56"/>
                <a:gd name="T70" fmla="*/ 2147483647 w 58"/>
                <a:gd name="T71" fmla="*/ 2147483647 h 56"/>
                <a:gd name="T72" fmla="*/ 2147483647 w 58"/>
                <a:gd name="T73" fmla="*/ 0 h 56"/>
                <a:gd name="T74" fmla="*/ 2147483647 w 58"/>
                <a:gd name="T75" fmla="*/ 2147483647 h 56"/>
                <a:gd name="T76" fmla="*/ 2147483647 w 58"/>
                <a:gd name="T77" fmla="*/ 2147483647 h 56"/>
                <a:gd name="T78" fmla="*/ 2147483647 w 58"/>
                <a:gd name="T79" fmla="*/ 2147483647 h 56"/>
                <a:gd name="T80" fmla="*/ 2147483647 w 58"/>
                <a:gd name="T81" fmla="*/ 2147483647 h 56"/>
                <a:gd name="T82" fmla="*/ 2147483647 w 58"/>
                <a:gd name="T83" fmla="*/ 2147483647 h 56"/>
                <a:gd name="T84" fmla="*/ 2147483647 w 58"/>
                <a:gd name="T85" fmla="*/ 2147483647 h 56"/>
                <a:gd name="T86" fmla="*/ 2147483647 w 58"/>
                <a:gd name="T87" fmla="*/ 214748364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56"/>
                <a:gd name="T134" fmla="*/ 58 w 58"/>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56">
                  <a:moveTo>
                    <a:pt x="7" y="43"/>
                  </a:moveTo>
                  <a:lnTo>
                    <a:pt x="6" y="47"/>
                  </a:lnTo>
                  <a:lnTo>
                    <a:pt x="6" y="50"/>
                  </a:lnTo>
                  <a:lnTo>
                    <a:pt x="4" y="52"/>
                  </a:lnTo>
                  <a:lnTo>
                    <a:pt x="2" y="53"/>
                  </a:lnTo>
                  <a:lnTo>
                    <a:pt x="0" y="53"/>
                  </a:lnTo>
                  <a:lnTo>
                    <a:pt x="0" y="54"/>
                  </a:lnTo>
                  <a:lnTo>
                    <a:pt x="0" y="55"/>
                  </a:lnTo>
                  <a:lnTo>
                    <a:pt x="1" y="56"/>
                  </a:lnTo>
                  <a:lnTo>
                    <a:pt x="4" y="56"/>
                  </a:lnTo>
                  <a:lnTo>
                    <a:pt x="13" y="55"/>
                  </a:lnTo>
                  <a:lnTo>
                    <a:pt x="23" y="56"/>
                  </a:lnTo>
                  <a:lnTo>
                    <a:pt x="25" y="56"/>
                  </a:lnTo>
                  <a:lnTo>
                    <a:pt x="25" y="55"/>
                  </a:lnTo>
                  <a:lnTo>
                    <a:pt x="25" y="54"/>
                  </a:lnTo>
                  <a:lnTo>
                    <a:pt x="24" y="53"/>
                  </a:lnTo>
                  <a:lnTo>
                    <a:pt x="21" y="53"/>
                  </a:lnTo>
                  <a:lnTo>
                    <a:pt x="18" y="52"/>
                  </a:lnTo>
                  <a:lnTo>
                    <a:pt x="17" y="51"/>
                  </a:lnTo>
                  <a:lnTo>
                    <a:pt x="16" y="50"/>
                  </a:lnTo>
                  <a:lnTo>
                    <a:pt x="16" y="49"/>
                  </a:lnTo>
                  <a:lnTo>
                    <a:pt x="16" y="48"/>
                  </a:lnTo>
                  <a:lnTo>
                    <a:pt x="15" y="45"/>
                  </a:lnTo>
                  <a:lnTo>
                    <a:pt x="15" y="24"/>
                  </a:lnTo>
                  <a:lnTo>
                    <a:pt x="16" y="14"/>
                  </a:lnTo>
                  <a:lnTo>
                    <a:pt x="16" y="13"/>
                  </a:lnTo>
                  <a:lnTo>
                    <a:pt x="17" y="12"/>
                  </a:lnTo>
                  <a:lnTo>
                    <a:pt x="20" y="10"/>
                  </a:lnTo>
                  <a:lnTo>
                    <a:pt x="22" y="9"/>
                  </a:lnTo>
                  <a:lnTo>
                    <a:pt x="25" y="8"/>
                  </a:lnTo>
                  <a:lnTo>
                    <a:pt x="27" y="8"/>
                  </a:lnTo>
                  <a:lnTo>
                    <a:pt x="30" y="7"/>
                  </a:lnTo>
                  <a:lnTo>
                    <a:pt x="34" y="8"/>
                  </a:lnTo>
                  <a:lnTo>
                    <a:pt x="37" y="9"/>
                  </a:lnTo>
                  <a:lnTo>
                    <a:pt x="38" y="11"/>
                  </a:lnTo>
                  <a:lnTo>
                    <a:pt x="40" y="13"/>
                  </a:lnTo>
                  <a:lnTo>
                    <a:pt x="41" y="18"/>
                  </a:lnTo>
                  <a:lnTo>
                    <a:pt x="41" y="22"/>
                  </a:lnTo>
                  <a:lnTo>
                    <a:pt x="41" y="45"/>
                  </a:lnTo>
                  <a:lnTo>
                    <a:pt x="41" y="49"/>
                  </a:lnTo>
                  <a:lnTo>
                    <a:pt x="40" y="51"/>
                  </a:lnTo>
                  <a:lnTo>
                    <a:pt x="38" y="52"/>
                  </a:lnTo>
                  <a:lnTo>
                    <a:pt x="35" y="53"/>
                  </a:lnTo>
                  <a:lnTo>
                    <a:pt x="34" y="53"/>
                  </a:lnTo>
                  <a:lnTo>
                    <a:pt x="33" y="55"/>
                  </a:lnTo>
                  <a:lnTo>
                    <a:pt x="34" y="56"/>
                  </a:lnTo>
                  <a:lnTo>
                    <a:pt x="36" y="56"/>
                  </a:lnTo>
                  <a:lnTo>
                    <a:pt x="45" y="55"/>
                  </a:lnTo>
                  <a:lnTo>
                    <a:pt x="56" y="56"/>
                  </a:lnTo>
                  <a:lnTo>
                    <a:pt x="58" y="56"/>
                  </a:lnTo>
                  <a:lnTo>
                    <a:pt x="58" y="55"/>
                  </a:lnTo>
                  <a:lnTo>
                    <a:pt x="58" y="54"/>
                  </a:lnTo>
                  <a:lnTo>
                    <a:pt x="57" y="53"/>
                  </a:lnTo>
                  <a:lnTo>
                    <a:pt x="54" y="53"/>
                  </a:lnTo>
                  <a:lnTo>
                    <a:pt x="52" y="52"/>
                  </a:lnTo>
                  <a:lnTo>
                    <a:pt x="51" y="51"/>
                  </a:lnTo>
                  <a:lnTo>
                    <a:pt x="50" y="49"/>
                  </a:lnTo>
                  <a:lnTo>
                    <a:pt x="50" y="47"/>
                  </a:lnTo>
                  <a:lnTo>
                    <a:pt x="50" y="21"/>
                  </a:lnTo>
                  <a:lnTo>
                    <a:pt x="50" y="19"/>
                  </a:lnTo>
                  <a:lnTo>
                    <a:pt x="50" y="16"/>
                  </a:lnTo>
                  <a:lnTo>
                    <a:pt x="49" y="12"/>
                  </a:lnTo>
                  <a:lnTo>
                    <a:pt x="48" y="9"/>
                  </a:lnTo>
                  <a:lnTo>
                    <a:pt x="46" y="6"/>
                  </a:lnTo>
                  <a:lnTo>
                    <a:pt x="43" y="4"/>
                  </a:lnTo>
                  <a:lnTo>
                    <a:pt x="38" y="2"/>
                  </a:lnTo>
                  <a:lnTo>
                    <a:pt x="32" y="2"/>
                  </a:lnTo>
                  <a:lnTo>
                    <a:pt x="28" y="2"/>
                  </a:lnTo>
                  <a:lnTo>
                    <a:pt x="25" y="3"/>
                  </a:lnTo>
                  <a:lnTo>
                    <a:pt x="23" y="4"/>
                  </a:lnTo>
                  <a:lnTo>
                    <a:pt x="19" y="6"/>
                  </a:lnTo>
                  <a:lnTo>
                    <a:pt x="16" y="9"/>
                  </a:lnTo>
                  <a:lnTo>
                    <a:pt x="16" y="2"/>
                  </a:lnTo>
                  <a:lnTo>
                    <a:pt x="15" y="0"/>
                  </a:lnTo>
                  <a:lnTo>
                    <a:pt x="14" y="0"/>
                  </a:lnTo>
                  <a:lnTo>
                    <a:pt x="13" y="1"/>
                  </a:lnTo>
                  <a:lnTo>
                    <a:pt x="11" y="2"/>
                  </a:lnTo>
                  <a:lnTo>
                    <a:pt x="6" y="7"/>
                  </a:lnTo>
                  <a:lnTo>
                    <a:pt x="2" y="10"/>
                  </a:lnTo>
                  <a:lnTo>
                    <a:pt x="1" y="11"/>
                  </a:lnTo>
                  <a:lnTo>
                    <a:pt x="1" y="12"/>
                  </a:lnTo>
                  <a:lnTo>
                    <a:pt x="2" y="13"/>
                  </a:lnTo>
                  <a:lnTo>
                    <a:pt x="4" y="14"/>
                  </a:lnTo>
                  <a:lnTo>
                    <a:pt x="5" y="14"/>
                  </a:lnTo>
                  <a:lnTo>
                    <a:pt x="6" y="15"/>
                  </a:lnTo>
                  <a:lnTo>
                    <a:pt x="6"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9" name="Freeform 175"/>
            <p:cNvSpPr>
              <a:spLocks/>
            </p:cNvSpPr>
            <p:nvPr/>
          </p:nvSpPr>
          <p:spPr bwMode="auto">
            <a:xfrm>
              <a:off x="904326" y="6228567"/>
              <a:ext cx="68116"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0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1" y="34"/>
                  </a:lnTo>
                  <a:lnTo>
                    <a:pt x="2" y="39"/>
                  </a:lnTo>
                  <a:lnTo>
                    <a:pt x="4" y="43"/>
                  </a:lnTo>
                  <a:lnTo>
                    <a:pt x="6" y="47"/>
                  </a:lnTo>
                  <a:lnTo>
                    <a:pt x="8" y="49"/>
                  </a:lnTo>
                  <a:lnTo>
                    <a:pt x="10" y="51"/>
                  </a:lnTo>
                  <a:lnTo>
                    <a:pt x="14" y="54"/>
                  </a:lnTo>
                  <a:lnTo>
                    <a:pt x="19" y="55"/>
                  </a:lnTo>
                  <a:lnTo>
                    <a:pt x="25" y="56"/>
                  </a:lnTo>
                  <a:lnTo>
                    <a:pt x="28" y="56"/>
                  </a:lnTo>
                  <a:lnTo>
                    <a:pt x="31" y="55"/>
                  </a:lnTo>
                  <a:lnTo>
                    <a:pt x="34" y="54"/>
                  </a:lnTo>
                  <a:lnTo>
                    <a:pt x="37" y="53"/>
                  </a:lnTo>
                  <a:lnTo>
                    <a:pt x="40" y="50"/>
                  </a:lnTo>
                  <a:lnTo>
                    <a:pt x="41" y="48"/>
                  </a:lnTo>
                  <a:lnTo>
                    <a:pt x="41" y="47"/>
                  </a:lnTo>
                  <a:lnTo>
                    <a:pt x="39" y="47"/>
                  </a:lnTo>
                  <a:lnTo>
                    <a:pt x="37" y="48"/>
                  </a:lnTo>
                  <a:lnTo>
                    <a:pt x="34" y="49"/>
                  </a:lnTo>
                  <a:lnTo>
                    <a:pt x="29" y="50"/>
                  </a:lnTo>
                  <a:lnTo>
                    <a:pt x="25" y="50"/>
                  </a:lnTo>
                  <a:lnTo>
                    <a:pt x="21" y="49"/>
                  </a:lnTo>
                  <a:lnTo>
                    <a:pt x="18" y="47"/>
                  </a:lnTo>
                  <a:lnTo>
                    <a:pt x="15" y="45"/>
                  </a:lnTo>
                  <a:lnTo>
                    <a:pt x="12" y="42"/>
                  </a:lnTo>
                  <a:lnTo>
                    <a:pt x="11" y="39"/>
                  </a:lnTo>
                  <a:lnTo>
                    <a:pt x="9" y="34"/>
                  </a:lnTo>
                  <a:lnTo>
                    <a:pt x="9" y="29"/>
                  </a:lnTo>
                  <a:lnTo>
                    <a:pt x="9" y="22"/>
                  </a:lnTo>
                  <a:lnTo>
                    <a:pt x="10" y="20"/>
                  </a:lnTo>
                  <a:lnTo>
                    <a:pt x="11" y="17"/>
                  </a:lnTo>
                  <a:lnTo>
                    <a:pt x="13" y="12"/>
                  </a:lnTo>
                  <a:lnTo>
                    <a:pt x="16" y="9"/>
                  </a:lnTo>
                  <a:lnTo>
                    <a:pt x="18" y="6"/>
                  </a:lnTo>
                  <a:lnTo>
                    <a:pt x="21" y="4"/>
                  </a:lnTo>
                  <a:lnTo>
                    <a:pt x="24" y="3"/>
                  </a:lnTo>
                  <a:lnTo>
                    <a:pt x="27" y="3"/>
                  </a:lnTo>
                  <a:lnTo>
                    <a:pt x="29" y="3"/>
                  </a:lnTo>
                  <a:lnTo>
                    <a:pt x="31" y="4"/>
                  </a:lnTo>
                  <a:lnTo>
                    <a:pt x="34" y="6"/>
                  </a:lnTo>
                  <a:lnTo>
                    <a:pt x="36" y="9"/>
                  </a:lnTo>
                  <a:lnTo>
                    <a:pt x="38" y="10"/>
                  </a:lnTo>
                  <a:lnTo>
                    <a:pt x="40" y="10"/>
                  </a:lnTo>
                  <a:lnTo>
                    <a:pt x="41" y="10"/>
                  </a:lnTo>
                  <a:lnTo>
                    <a:pt x="42" y="9"/>
                  </a:lnTo>
                  <a:lnTo>
                    <a:pt x="43" y="8"/>
                  </a:lnTo>
                  <a:lnTo>
                    <a:pt x="43" y="6"/>
                  </a:lnTo>
                  <a:lnTo>
                    <a:pt x="43" y="5"/>
                  </a:lnTo>
                  <a:lnTo>
                    <a:pt x="42" y="3"/>
                  </a:lnTo>
                  <a:lnTo>
                    <a:pt x="40" y="2"/>
                  </a:lnTo>
                  <a:lnTo>
                    <a:pt x="39" y="1"/>
                  </a:lnTo>
                  <a:lnTo>
                    <a:pt x="38" y="1"/>
                  </a:lnTo>
                  <a:lnTo>
                    <a:pt x="34" y="0"/>
                  </a:lnTo>
                  <a:lnTo>
                    <a:pt x="30" y="0"/>
                  </a:lnTo>
                  <a:lnTo>
                    <a:pt x="23" y="0"/>
                  </a:lnTo>
                  <a:lnTo>
                    <a:pt x="17" y="2"/>
                  </a:lnTo>
                  <a:lnTo>
                    <a:pt x="12"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0" name="Freeform 176"/>
            <p:cNvSpPr>
              <a:spLocks noEditPoints="1"/>
            </p:cNvSpPr>
            <p:nvPr/>
          </p:nvSpPr>
          <p:spPr bwMode="auto">
            <a:xfrm>
              <a:off x="98641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4"/>
                  </a:lnTo>
                  <a:lnTo>
                    <a:pt x="3" y="84"/>
                  </a:lnTo>
                  <a:lnTo>
                    <a:pt x="13" y="83"/>
                  </a:lnTo>
                  <a:lnTo>
                    <a:pt x="24" y="84"/>
                  </a:lnTo>
                  <a:lnTo>
                    <a:pt x="26"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1" name="Freeform 177"/>
            <p:cNvSpPr>
              <a:spLocks noEditPoints="1"/>
            </p:cNvSpPr>
            <p:nvPr/>
          </p:nvSpPr>
          <p:spPr bwMode="auto">
            <a:xfrm>
              <a:off x="1040559" y="6228567"/>
              <a:ext cx="75103"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4"/>
                  </a:lnTo>
                  <a:lnTo>
                    <a:pt x="34" y="2"/>
                  </a:lnTo>
                  <a:lnTo>
                    <a:pt x="31" y="1"/>
                  </a:lnTo>
                  <a:lnTo>
                    <a:pt x="28" y="0"/>
                  </a:lnTo>
                  <a:lnTo>
                    <a:pt x="24" y="0"/>
                  </a:lnTo>
                  <a:lnTo>
                    <a:pt x="19" y="0"/>
                  </a:lnTo>
                  <a:lnTo>
                    <a:pt x="16" y="1"/>
                  </a:lnTo>
                  <a:lnTo>
                    <a:pt x="14" y="2"/>
                  </a:lnTo>
                  <a:lnTo>
                    <a:pt x="10" y="4"/>
                  </a:lnTo>
                  <a:lnTo>
                    <a:pt x="6" y="7"/>
                  </a:lnTo>
                  <a:lnTo>
                    <a:pt x="4" y="10"/>
                  </a:lnTo>
                  <a:lnTo>
                    <a:pt x="2" y="12"/>
                  </a:lnTo>
                  <a:lnTo>
                    <a:pt x="0" y="15"/>
                  </a:lnTo>
                  <a:lnTo>
                    <a:pt x="0" y="16"/>
                  </a:lnTo>
                  <a:lnTo>
                    <a:pt x="0" y="18"/>
                  </a:lnTo>
                  <a:lnTo>
                    <a:pt x="0" y="19"/>
                  </a:lnTo>
                  <a:lnTo>
                    <a:pt x="3" y="19"/>
                  </a:lnTo>
                  <a:lnTo>
                    <a:pt x="6" y="19"/>
                  </a:lnTo>
                  <a:lnTo>
                    <a:pt x="7" y="18"/>
                  </a:lnTo>
                  <a:lnTo>
                    <a:pt x="7" y="17"/>
                  </a:lnTo>
                  <a:lnTo>
                    <a:pt x="10" y="12"/>
                  </a:lnTo>
                  <a:lnTo>
                    <a:pt x="11" y="8"/>
                  </a:lnTo>
                  <a:lnTo>
                    <a:pt x="13" y="6"/>
                  </a:lnTo>
                  <a:lnTo>
                    <a:pt x="16" y="4"/>
                  </a:lnTo>
                  <a:lnTo>
                    <a:pt x="20" y="4"/>
                  </a:lnTo>
                  <a:lnTo>
                    <a:pt x="23" y="4"/>
                  </a:lnTo>
                  <a:lnTo>
                    <a:pt x="25" y="4"/>
                  </a:lnTo>
                  <a:lnTo>
                    <a:pt x="26" y="6"/>
                  </a:lnTo>
                  <a:lnTo>
                    <a:pt x="27" y="7"/>
                  </a:lnTo>
                  <a:lnTo>
                    <a:pt x="28" y="9"/>
                  </a:lnTo>
                  <a:lnTo>
                    <a:pt x="28" y="11"/>
                  </a:lnTo>
                  <a:lnTo>
                    <a:pt x="28" y="17"/>
                  </a:lnTo>
                  <a:lnTo>
                    <a:pt x="28" y="19"/>
                  </a:lnTo>
                  <a:lnTo>
                    <a:pt x="28" y="21"/>
                  </a:lnTo>
                  <a:lnTo>
                    <a:pt x="24" y="23"/>
                  </a:lnTo>
                  <a:lnTo>
                    <a:pt x="18" y="24"/>
                  </a:lnTo>
                  <a:lnTo>
                    <a:pt x="15" y="26"/>
                  </a:lnTo>
                  <a:lnTo>
                    <a:pt x="9" y="29"/>
                  </a:lnTo>
                  <a:lnTo>
                    <a:pt x="6" y="32"/>
                  </a:lnTo>
                  <a:lnTo>
                    <a:pt x="3" y="35"/>
                  </a:lnTo>
                  <a:lnTo>
                    <a:pt x="2" y="37"/>
                  </a:lnTo>
                  <a:lnTo>
                    <a:pt x="1" y="39"/>
                  </a:lnTo>
                  <a:lnTo>
                    <a:pt x="0" y="41"/>
                  </a:lnTo>
                  <a:lnTo>
                    <a:pt x="0" y="44"/>
                  </a:lnTo>
                  <a:lnTo>
                    <a:pt x="1" y="46"/>
                  </a:lnTo>
                  <a:lnTo>
                    <a:pt x="1" y="48"/>
                  </a:lnTo>
                  <a:lnTo>
                    <a:pt x="2" y="50"/>
                  </a:lnTo>
                  <a:lnTo>
                    <a:pt x="3" y="51"/>
                  </a:lnTo>
                  <a:lnTo>
                    <a:pt x="7" y="53"/>
                  </a:lnTo>
                  <a:lnTo>
                    <a:pt x="10" y="54"/>
                  </a:lnTo>
                  <a:lnTo>
                    <a:pt x="13" y="54"/>
                  </a:lnTo>
                  <a:lnTo>
                    <a:pt x="16" y="53"/>
                  </a:lnTo>
                  <a:lnTo>
                    <a:pt x="20" y="51"/>
                  </a:lnTo>
                  <a:lnTo>
                    <a:pt x="23" y="49"/>
                  </a:lnTo>
                  <a:lnTo>
                    <a:pt x="27" y="46"/>
                  </a:lnTo>
                  <a:lnTo>
                    <a:pt x="30" y="50"/>
                  </a:lnTo>
                  <a:lnTo>
                    <a:pt x="33" y="52"/>
                  </a:lnTo>
                  <a:lnTo>
                    <a:pt x="35" y="52"/>
                  </a:lnTo>
                  <a:lnTo>
                    <a:pt x="37" y="52"/>
                  </a:lnTo>
                  <a:lnTo>
                    <a:pt x="39" y="52"/>
                  </a:lnTo>
                  <a:lnTo>
                    <a:pt x="42" y="51"/>
                  </a:lnTo>
                  <a:lnTo>
                    <a:pt x="44" y="50"/>
                  </a:lnTo>
                  <a:lnTo>
                    <a:pt x="45" y="49"/>
                  </a:lnTo>
                  <a:lnTo>
                    <a:pt x="47" y="46"/>
                  </a:lnTo>
                  <a:lnTo>
                    <a:pt x="48" y="44"/>
                  </a:lnTo>
                  <a:lnTo>
                    <a:pt x="47" y="43"/>
                  </a:lnTo>
                  <a:lnTo>
                    <a:pt x="46" y="43"/>
                  </a:lnTo>
                  <a:lnTo>
                    <a:pt x="45" y="43"/>
                  </a:lnTo>
                  <a:lnTo>
                    <a:pt x="44" y="44"/>
                  </a:lnTo>
                  <a:lnTo>
                    <a:pt x="43" y="45"/>
                  </a:lnTo>
                  <a:lnTo>
                    <a:pt x="42" y="45"/>
                  </a:lnTo>
                  <a:lnTo>
                    <a:pt x="41" y="46"/>
                  </a:lnTo>
                  <a:lnTo>
                    <a:pt x="39" y="45"/>
                  </a:lnTo>
                  <a:lnTo>
                    <a:pt x="37" y="44"/>
                  </a:lnTo>
                  <a:lnTo>
                    <a:pt x="37" y="43"/>
                  </a:lnTo>
                  <a:lnTo>
                    <a:pt x="36" y="41"/>
                  </a:lnTo>
                  <a:lnTo>
                    <a:pt x="36" y="12"/>
                  </a:lnTo>
                  <a:close/>
                  <a:moveTo>
                    <a:pt x="28" y="36"/>
                  </a:moveTo>
                  <a:lnTo>
                    <a:pt x="27" y="39"/>
                  </a:lnTo>
                  <a:lnTo>
                    <a:pt x="26" y="43"/>
                  </a:lnTo>
                  <a:lnTo>
                    <a:pt x="24" y="45"/>
                  </a:lnTo>
                  <a:lnTo>
                    <a:pt x="22" y="46"/>
                  </a:lnTo>
                  <a:lnTo>
                    <a:pt x="20" y="47"/>
                  </a:lnTo>
                  <a:lnTo>
                    <a:pt x="17" y="48"/>
                  </a:lnTo>
                  <a:lnTo>
                    <a:pt x="15" y="47"/>
                  </a:lnTo>
                  <a:lnTo>
                    <a:pt x="14" y="47"/>
                  </a:lnTo>
                  <a:lnTo>
                    <a:pt x="12" y="45"/>
                  </a:lnTo>
                  <a:lnTo>
                    <a:pt x="10" y="43"/>
                  </a:lnTo>
                  <a:lnTo>
                    <a:pt x="10" y="40"/>
                  </a:lnTo>
                  <a:lnTo>
                    <a:pt x="10" y="38"/>
                  </a:lnTo>
                  <a:lnTo>
                    <a:pt x="11" y="36"/>
                  </a:lnTo>
                  <a:lnTo>
                    <a:pt x="11" y="34"/>
                  </a:lnTo>
                  <a:lnTo>
                    <a:pt x="12" y="33"/>
                  </a:lnTo>
                  <a:lnTo>
                    <a:pt x="15" y="30"/>
                  </a:lnTo>
                  <a:lnTo>
                    <a:pt x="18" y="28"/>
                  </a:lnTo>
                  <a:lnTo>
                    <a:pt x="24" y="25"/>
                  </a:lnTo>
                  <a:lnTo>
                    <a:pt x="26" y="25"/>
                  </a:lnTo>
                  <a:lnTo>
                    <a:pt x="28" y="25"/>
                  </a:lnTo>
                  <a:lnTo>
                    <a:pt x="28" y="29"/>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2" name="Freeform 178"/>
            <p:cNvSpPr>
              <a:spLocks/>
            </p:cNvSpPr>
            <p:nvPr/>
          </p:nvSpPr>
          <p:spPr bwMode="auto">
            <a:xfrm>
              <a:off x="1120902" y="6174749"/>
              <a:ext cx="45411" cy="138133"/>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0 w 29"/>
                <a:gd name="T43" fmla="*/ 2147483647 h 87"/>
                <a:gd name="T44" fmla="*/ 0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87"/>
                <a:gd name="T110" fmla="*/ 29 w 29"/>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87">
                  <a:moveTo>
                    <a:pt x="18" y="12"/>
                  </a:moveTo>
                  <a:lnTo>
                    <a:pt x="19" y="2"/>
                  </a:lnTo>
                  <a:lnTo>
                    <a:pt x="18" y="1"/>
                  </a:lnTo>
                  <a:lnTo>
                    <a:pt x="18" y="0"/>
                  </a:lnTo>
                  <a:lnTo>
                    <a:pt x="17" y="0"/>
                  </a:lnTo>
                  <a:lnTo>
                    <a:pt x="15" y="0"/>
                  </a:lnTo>
                  <a:lnTo>
                    <a:pt x="4" y="4"/>
                  </a:lnTo>
                  <a:lnTo>
                    <a:pt x="3" y="5"/>
                  </a:lnTo>
                  <a:lnTo>
                    <a:pt x="4" y="6"/>
                  </a:lnTo>
                  <a:lnTo>
                    <a:pt x="6" y="7"/>
                  </a:lnTo>
                  <a:lnTo>
                    <a:pt x="9" y="8"/>
                  </a:lnTo>
                  <a:lnTo>
                    <a:pt x="9" y="9"/>
                  </a:lnTo>
                  <a:lnTo>
                    <a:pt x="10" y="10"/>
                  </a:lnTo>
                  <a:lnTo>
                    <a:pt x="10" y="74"/>
                  </a:lnTo>
                  <a:lnTo>
                    <a:pt x="9" y="78"/>
                  </a:lnTo>
                  <a:lnTo>
                    <a:pt x="8" y="81"/>
                  </a:lnTo>
                  <a:lnTo>
                    <a:pt x="7" y="82"/>
                  </a:lnTo>
                  <a:lnTo>
                    <a:pt x="6" y="83"/>
                  </a:lnTo>
                  <a:lnTo>
                    <a:pt x="4" y="84"/>
                  </a:lnTo>
                  <a:lnTo>
                    <a:pt x="3" y="84"/>
                  </a:lnTo>
                  <a:lnTo>
                    <a:pt x="1" y="84"/>
                  </a:lnTo>
                  <a:lnTo>
                    <a:pt x="0" y="85"/>
                  </a:lnTo>
                  <a:lnTo>
                    <a:pt x="0" y="86"/>
                  </a:lnTo>
                  <a:lnTo>
                    <a:pt x="0" y="87"/>
                  </a:lnTo>
                  <a:lnTo>
                    <a:pt x="2" y="87"/>
                  </a:lnTo>
                  <a:lnTo>
                    <a:pt x="15" y="86"/>
                  </a:lnTo>
                  <a:lnTo>
                    <a:pt x="27" y="87"/>
                  </a:lnTo>
                  <a:lnTo>
                    <a:pt x="28" y="86"/>
                  </a:lnTo>
                  <a:lnTo>
                    <a:pt x="29" y="85"/>
                  </a:lnTo>
                  <a:lnTo>
                    <a:pt x="28" y="84"/>
                  </a:lnTo>
                  <a:lnTo>
                    <a:pt x="27" y="84"/>
                  </a:lnTo>
                  <a:lnTo>
                    <a:pt x="23" y="83"/>
                  </a:lnTo>
                  <a:lnTo>
                    <a:pt x="20" y="82"/>
                  </a:lnTo>
                  <a:lnTo>
                    <a:pt x="19" y="80"/>
                  </a:lnTo>
                  <a:lnTo>
                    <a:pt x="18" y="78"/>
                  </a:lnTo>
                  <a:lnTo>
                    <a:pt x="18"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3" name="Freeform 179"/>
            <p:cNvSpPr>
              <a:spLocks noEditPoints="1"/>
            </p:cNvSpPr>
            <p:nvPr/>
          </p:nvSpPr>
          <p:spPr bwMode="auto">
            <a:xfrm>
              <a:off x="1222204" y="6174749"/>
              <a:ext cx="132740" cy="138133"/>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0 h 87"/>
                <a:gd name="T26" fmla="*/ 2147483647 w 84"/>
                <a:gd name="T27" fmla="*/ 2147483647 h 87"/>
                <a:gd name="T28" fmla="*/ 2147483647 w 84"/>
                <a:gd name="T29" fmla="*/ 2147483647 h 87"/>
                <a:gd name="T30" fmla="*/ 2147483647 w 84"/>
                <a:gd name="T31" fmla="*/ 2147483647 h 87"/>
                <a:gd name="T32" fmla="*/ 2147483647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1" y="79"/>
                  </a:lnTo>
                  <a:lnTo>
                    <a:pt x="60" y="80"/>
                  </a:lnTo>
                  <a:lnTo>
                    <a:pt x="60" y="81"/>
                  </a:lnTo>
                  <a:lnTo>
                    <a:pt x="58" y="82"/>
                  </a:lnTo>
                  <a:lnTo>
                    <a:pt x="57" y="83"/>
                  </a:lnTo>
                  <a:lnTo>
                    <a:pt x="52" y="84"/>
                  </a:lnTo>
                  <a:lnTo>
                    <a:pt x="51" y="84"/>
                  </a:lnTo>
                  <a:lnTo>
                    <a:pt x="50" y="85"/>
                  </a:lnTo>
                  <a:lnTo>
                    <a:pt x="50" y="86"/>
                  </a:lnTo>
                  <a:lnTo>
                    <a:pt x="52" y="87"/>
                  </a:lnTo>
                  <a:lnTo>
                    <a:pt x="67" y="86"/>
                  </a:lnTo>
                  <a:lnTo>
                    <a:pt x="82" y="87"/>
                  </a:lnTo>
                  <a:lnTo>
                    <a:pt x="84" y="87"/>
                  </a:lnTo>
                  <a:lnTo>
                    <a:pt x="84" y="86"/>
                  </a:lnTo>
                  <a:lnTo>
                    <a:pt x="84" y="85"/>
                  </a:lnTo>
                  <a:lnTo>
                    <a:pt x="84" y="84"/>
                  </a:lnTo>
                  <a:lnTo>
                    <a:pt x="83" y="84"/>
                  </a:lnTo>
                  <a:lnTo>
                    <a:pt x="78" y="83"/>
                  </a:lnTo>
                  <a:lnTo>
                    <a:pt x="77" y="82"/>
                  </a:lnTo>
                  <a:lnTo>
                    <a:pt x="75" y="80"/>
                  </a:lnTo>
                  <a:lnTo>
                    <a:pt x="73" y="77"/>
                  </a:lnTo>
                  <a:lnTo>
                    <a:pt x="71" y="73"/>
                  </a:lnTo>
                  <a:lnTo>
                    <a:pt x="47" y="1"/>
                  </a:lnTo>
                  <a:lnTo>
                    <a:pt x="47" y="0"/>
                  </a:lnTo>
                  <a:lnTo>
                    <a:pt x="46" y="0"/>
                  </a:lnTo>
                  <a:lnTo>
                    <a:pt x="44" y="1"/>
                  </a:lnTo>
                  <a:lnTo>
                    <a:pt x="11" y="79"/>
                  </a:lnTo>
                  <a:lnTo>
                    <a:pt x="10" y="81"/>
                  </a:lnTo>
                  <a:lnTo>
                    <a:pt x="7" y="83"/>
                  </a:lnTo>
                  <a:lnTo>
                    <a:pt x="2" y="84"/>
                  </a:lnTo>
                  <a:lnTo>
                    <a:pt x="1" y="84"/>
                  </a:lnTo>
                  <a:lnTo>
                    <a:pt x="0" y="85"/>
                  </a:lnTo>
                  <a:lnTo>
                    <a:pt x="1" y="87"/>
                  </a:lnTo>
                  <a:lnTo>
                    <a:pt x="2" y="87"/>
                  </a:lnTo>
                  <a:lnTo>
                    <a:pt x="16" y="86"/>
                  </a:lnTo>
                  <a:lnTo>
                    <a:pt x="28" y="87"/>
                  </a:lnTo>
                  <a:lnTo>
                    <a:pt x="30" y="87"/>
                  </a:lnTo>
                  <a:lnTo>
                    <a:pt x="31" y="86"/>
                  </a:lnTo>
                  <a:lnTo>
                    <a:pt x="31" y="85"/>
                  </a:lnTo>
                  <a:lnTo>
                    <a:pt x="30" y="85"/>
                  </a:lnTo>
                  <a:lnTo>
                    <a:pt x="29" y="84"/>
                  </a:lnTo>
                  <a:lnTo>
                    <a:pt x="27" y="83"/>
                  </a:lnTo>
                  <a:lnTo>
                    <a:pt x="24" y="83"/>
                  </a:lnTo>
                  <a:lnTo>
                    <a:pt x="22" y="81"/>
                  </a:lnTo>
                  <a:lnTo>
                    <a:pt x="21" y="80"/>
                  </a:lnTo>
                  <a:lnTo>
                    <a:pt x="20" y="78"/>
                  </a:lnTo>
                  <a:lnTo>
                    <a:pt x="21" y="74"/>
                  </a:lnTo>
                  <a:lnTo>
                    <a:pt x="24" y="67"/>
                  </a:lnTo>
                  <a:lnTo>
                    <a:pt x="27" y="58"/>
                  </a:lnTo>
                  <a:lnTo>
                    <a:pt x="30" y="52"/>
                  </a:lnTo>
                  <a:lnTo>
                    <a:pt x="30" y="51"/>
                  </a:lnTo>
                  <a:lnTo>
                    <a:pt x="32" y="51"/>
                  </a:lnTo>
                  <a:lnTo>
                    <a:pt x="41" y="50"/>
                  </a:lnTo>
                  <a:lnTo>
                    <a:pt x="48" y="50"/>
                  </a:lnTo>
                  <a:lnTo>
                    <a:pt x="51" y="51"/>
                  </a:lnTo>
                  <a:lnTo>
                    <a:pt x="52" y="51"/>
                  </a:lnTo>
                  <a:lnTo>
                    <a:pt x="53" y="52"/>
                  </a:lnTo>
                  <a:lnTo>
                    <a:pt x="53" y="53"/>
                  </a:lnTo>
                  <a:lnTo>
                    <a:pt x="54" y="54"/>
                  </a:lnTo>
                  <a:lnTo>
                    <a:pt x="60" y="76"/>
                  </a:lnTo>
                  <a:close/>
                  <a:moveTo>
                    <a:pt x="41" y="19"/>
                  </a:moveTo>
                  <a:lnTo>
                    <a:pt x="42" y="19"/>
                  </a:lnTo>
                  <a:lnTo>
                    <a:pt x="43" y="20"/>
                  </a:lnTo>
                  <a:lnTo>
                    <a:pt x="50" y="41"/>
                  </a:lnTo>
                  <a:lnTo>
                    <a:pt x="50" y="44"/>
                  </a:lnTo>
                  <a:lnTo>
                    <a:pt x="46" y="44"/>
                  </a:lnTo>
                  <a:lnTo>
                    <a:pt x="41" y="44"/>
                  </a:lnTo>
                  <a:lnTo>
                    <a:pt x="36" y="44"/>
                  </a:lnTo>
                  <a:lnTo>
                    <a:pt x="33" y="44"/>
                  </a:lnTo>
                  <a:lnTo>
                    <a:pt x="32" y="44"/>
                  </a:lnTo>
                  <a:lnTo>
                    <a:pt x="32" y="41"/>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4" name="Freeform 180"/>
            <p:cNvSpPr>
              <a:spLocks noEditPoints="1"/>
            </p:cNvSpPr>
            <p:nvPr/>
          </p:nvSpPr>
          <p:spPr bwMode="auto">
            <a:xfrm>
              <a:off x="1365424" y="6174749"/>
              <a:ext cx="94316" cy="141721"/>
            </a:xfrm>
            <a:custGeom>
              <a:avLst/>
              <a:gdLst>
                <a:gd name="T0" fmla="*/ 2147483647 w 60"/>
                <a:gd name="T1" fmla="*/ 2147483647 h 89"/>
                <a:gd name="T2" fmla="*/ 2147483647 w 60"/>
                <a:gd name="T3" fmla="*/ 0 h 89"/>
                <a:gd name="T4" fmla="*/ 2147483647 w 60"/>
                <a:gd name="T5" fmla="*/ 0 h 89"/>
                <a:gd name="T6" fmla="*/ 2147483647 w 60"/>
                <a:gd name="T7" fmla="*/ 2147483647 h 89"/>
                <a:gd name="T8" fmla="*/ 2147483647 w 60"/>
                <a:gd name="T9" fmla="*/ 2147483647 h 89"/>
                <a:gd name="T10" fmla="*/ 2147483647 w 60"/>
                <a:gd name="T11" fmla="*/ 2147483647 h 89"/>
                <a:gd name="T12" fmla="*/ 2147483647 w 60"/>
                <a:gd name="T13" fmla="*/ 2147483647 h 89"/>
                <a:gd name="T14" fmla="*/ 2147483647 w 60"/>
                <a:gd name="T15" fmla="*/ 2147483647 h 89"/>
                <a:gd name="T16" fmla="*/ 2147483647 w 60"/>
                <a:gd name="T17" fmla="*/ 2147483647 h 89"/>
                <a:gd name="T18" fmla="*/ 2147483647 w 60"/>
                <a:gd name="T19" fmla="*/ 2147483647 h 89"/>
                <a:gd name="T20" fmla="*/ 2147483647 w 60"/>
                <a:gd name="T21" fmla="*/ 2147483647 h 89"/>
                <a:gd name="T22" fmla="*/ 2147483647 w 60"/>
                <a:gd name="T23" fmla="*/ 2147483647 h 89"/>
                <a:gd name="T24" fmla="*/ 2147483647 w 60"/>
                <a:gd name="T25" fmla="*/ 2147483647 h 89"/>
                <a:gd name="T26" fmla="*/ 2147483647 w 60"/>
                <a:gd name="T27" fmla="*/ 2147483647 h 89"/>
                <a:gd name="T28" fmla="*/ 0 w 60"/>
                <a:gd name="T29" fmla="*/ 2147483647 h 89"/>
                <a:gd name="T30" fmla="*/ 2147483647 w 60"/>
                <a:gd name="T31" fmla="*/ 2147483647 h 89"/>
                <a:gd name="T32" fmla="*/ 2147483647 w 60"/>
                <a:gd name="T33" fmla="*/ 2147483647 h 89"/>
                <a:gd name="T34" fmla="*/ 2147483647 w 60"/>
                <a:gd name="T35" fmla="*/ 2147483647 h 89"/>
                <a:gd name="T36" fmla="*/ 2147483647 w 60"/>
                <a:gd name="T37" fmla="*/ 2147483647 h 89"/>
                <a:gd name="T38" fmla="*/ 2147483647 w 60"/>
                <a:gd name="T39" fmla="*/ 2147483647 h 89"/>
                <a:gd name="T40" fmla="*/ 2147483647 w 60"/>
                <a:gd name="T41" fmla="*/ 2147483647 h 89"/>
                <a:gd name="T42" fmla="*/ 2147483647 w 60"/>
                <a:gd name="T43" fmla="*/ 2147483647 h 89"/>
                <a:gd name="T44" fmla="*/ 2147483647 w 60"/>
                <a:gd name="T45" fmla="*/ 2147483647 h 89"/>
                <a:gd name="T46" fmla="*/ 2147483647 w 60"/>
                <a:gd name="T47" fmla="*/ 2147483647 h 89"/>
                <a:gd name="T48" fmla="*/ 2147483647 w 60"/>
                <a:gd name="T49" fmla="*/ 2147483647 h 89"/>
                <a:gd name="T50" fmla="*/ 2147483647 w 60"/>
                <a:gd name="T51" fmla="*/ 2147483647 h 89"/>
                <a:gd name="T52" fmla="*/ 2147483647 w 60"/>
                <a:gd name="T53" fmla="*/ 2147483647 h 89"/>
                <a:gd name="T54" fmla="*/ 2147483647 w 60"/>
                <a:gd name="T55" fmla="*/ 2147483647 h 89"/>
                <a:gd name="T56" fmla="*/ 2147483647 w 60"/>
                <a:gd name="T57" fmla="*/ 2147483647 h 89"/>
                <a:gd name="T58" fmla="*/ 2147483647 w 60"/>
                <a:gd name="T59" fmla="*/ 2147483647 h 89"/>
                <a:gd name="T60" fmla="*/ 2147483647 w 60"/>
                <a:gd name="T61" fmla="*/ 2147483647 h 89"/>
                <a:gd name="T62" fmla="*/ 2147483647 w 60"/>
                <a:gd name="T63" fmla="*/ 2147483647 h 89"/>
                <a:gd name="T64" fmla="*/ 2147483647 w 60"/>
                <a:gd name="T65" fmla="*/ 2147483647 h 89"/>
                <a:gd name="T66" fmla="*/ 2147483647 w 60"/>
                <a:gd name="T67" fmla="*/ 2147483647 h 89"/>
                <a:gd name="T68" fmla="*/ 2147483647 w 60"/>
                <a:gd name="T69" fmla="*/ 2147483647 h 89"/>
                <a:gd name="T70" fmla="*/ 2147483647 w 60"/>
                <a:gd name="T71" fmla="*/ 2147483647 h 89"/>
                <a:gd name="T72" fmla="*/ 2147483647 w 60"/>
                <a:gd name="T73" fmla="*/ 2147483647 h 89"/>
                <a:gd name="T74" fmla="*/ 2147483647 w 60"/>
                <a:gd name="T75" fmla="*/ 2147483647 h 89"/>
                <a:gd name="T76" fmla="*/ 2147483647 w 60"/>
                <a:gd name="T77" fmla="*/ 2147483647 h 89"/>
                <a:gd name="T78" fmla="*/ 2147483647 w 60"/>
                <a:gd name="T79" fmla="*/ 2147483647 h 89"/>
                <a:gd name="T80" fmla="*/ 2147483647 w 60"/>
                <a:gd name="T81" fmla="*/ 2147483647 h 89"/>
                <a:gd name="T82" fmla="*/ 2147483647 w 60"/>
                <a:gd name="T83" fmla="*/ 2147483647 h 89"/>
                <a:gd name="T84" fmla="*/ 2147483647 w 60"/>
                <a:gd name="T85" fmla="*/ 2147483647 h 89"/>
                <a:gd name="T86" fmla="*/ 2147483647 w 60"/>
                <a:gd name="T87" fmla="*/ 2147483647 h 89"/>
                <a:gd name="T88" fmla="*/ 2147483647 w 60"/>
                <a:gd name="T89" fmla="*/ 2147483647 h 89"/>
                <a:gd name="T90" fmla="*/ 2147483647 w 60"/>
                <a:gd name="T91" fmla="*/ 2147483647 h 89"/>
                <a:gd name="T92" fmla="*/ 2147483647 w 60"/>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
                <a:gd name="T142" fmla="*/ 0 h 89"/>
                <a:gd name="T143" fmla="*/ 60 w 60"/>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 h="89">
                  <a:moveTo>
                    <a:pt x="52" y="19"/>
                  </a:moveTo>
                  <a:lnTo>
                    <a:pt x="52" y="1"/>
                  </a:lnTo>
                  <a:lnTo>
                    <a:pt x="52" y="0"/>
                  </a:lnTo>
                  <a:lnTo>
                    <a:pt x="51" y="0"/>
                  </a:lnTo>
                  <a:lnTo>
                    <a:pt x="38" y="0"/>
                  </a:lnTo>
                  <a:lnTo>
                    <a:pt x="35" y="0"/>
                  </a:lnTo>
                  <a:lnTo>
                    <a:pt x="35" y="1"/>
                  </a:lnTo>
                  <a:lnTo>
                    <a:pt x="34" y="2"/>
                  </a:lnTo>
                  <a:lnTo>
                    <a:pt x="35" y="3"/>
                  </a:lnTo>
                  <a:lnTo>
                    <a:pt x="36" y="3"/>
                  </a:lnTo>
                  <a:lnTo>
                    <a:pt x="38" y="4"/>
                  </a:lnTo>
                  <a:lnTo>
                    <a:pt x="41" y="5"/>
                  </a:lnTo>
                  <a:lnTo>
                    <a:pt x="42" y="7"/>
                  </a:lnTo>
                  <a:lnTo>
                    <a:pt x="42" y="8"/>
                  </a:lnTo>
                  <a:lnTo>
                    <a:pt x="42" y="37"/>
                  </a:lnTo>
                  <a:lnTo>
                    <a:pt x="42" y="39"/>
                  </a:lnTo>
                  <a:lnTo>
                    <a:pt x="40" y="39"/>
                  </a:lnTo>
                  <a:lnTo>
                    <a:pt x="36" y="38"/>
                  </a:lnTo>
                  <a:lnTo>
                    <a:pt x="32" y="37"/>
                  </a:lnTo>
                  <a:lnTo>
                    <a:pt x="27" y="36"/>
                  </a:lnTo>
                  <a:lnTo>
                    <a:pt x="22" y="37"/>
                  </a:lnTo>
                  <a:lnTo>
                    <a:pt x="17" y="38"/>
                  </a:lnTo>
                  <a:lnTo>
                    <a:pt x="12" y="41"/>
                  </a:lnTo>
                  <a:lnTo>
                    <a:pt x="8" y="44"/>
                  </a:lnTo>
                  <a:lnTo>
                    <a:pt x="5" y="48"/>
                  </a:lnTo>
                  <a:lnTo>
                    <a:pt x="3" y="50"/>
                  </a:lnTo>
                  <a:lnTo>
                    <a:pt x="2" y="52"/>
                  </a:lnTo>
                  <a:lnTo>
                    <a:pt x="1" y="55"/>
                  </a:lnTo>
                  <a:lnTo>
                    <a:pt x="1" y="57"/>
                  </a:lnTo>
                  <a:lnTo>
                    <a:pt x="0" y="63"/>
                  </a:lnTo>
                  <a:lnTo>
                    <a:pt x="0" y="69"/>
                  </a:lnTo>
                  <a:lnTo>
                    <a:pt x="1" y="71"/>
                  </a:lnTo>
                  <a:lnTo>
                    <a:pt x="2" y="73"/>
                  </a:lnTo>
                  <a:lnTo>
                    <a:pt x="4" y="78"/>
                  </a:lnTo>
                  <a:lnTo>
                    <a:pt x="6" y="79"/>
                  </a:lnTo>
                  <a:lnTo>
                    <a:pt x="8" y="81"/>
                  </a:lnTo>
                  <a:lnTo>
                    <a:pt x="12" y="84"/>
                  </a:lnTo>
                  <a:lnTo>
                    <a:pt x="16" y="86"/>
                  </a:lnTo>
                  <a:lnTo>
                    <a:pt x="20" y="87"/>
                  </a:lnTo>
                  <a:lnTo>
                    <a:pt x="25" y="87"/>
                  </a:lnTo>
                  <a:lnTo>
                    <a:pt x="29" y="87"/>
                  </a:lnTo>
                  <a:lnTo>
                    <a:pt x="32" y="86"/>
                  </a:lnTo>
                  <a:lnTo>
                    <a:pt x="37" y="85"/>
                  </a:lnTo>
                  <a:lnTo>
                    <a:pt x="41" y="83"/>
                  </a:lnTo>
                  <a:lnTo>
                    <a:pt x="42" y="84"/>
                  </a:lnTo>
                  <a:lnTo>
                    <a:pt x="42" y="87"/>
                  </a:lnTo>
                  <a:lnTo>
                    <a:pt x="42" y="88"/>
                  </a:lnTo>
                  <a:lnTo>
                    <a:pt x="44" y="89"/>
                  </a:lnTo>
                  <a:lnTo>
                    <a:pt x="53" y="88"/>
                  </a:lnTo>
                  <a:lnTo>
                    <a:pt x="58" y="86"/>
                  </a:lnTo>
                  <a:lnTo>
                    <a:pt x="59" y="85"/>
                  </a:lnTo>
                  <a:lnTo>
                    <a:pt x="60" y="84"/>
                  </a:lnTo>
                  <a:lnTo>
                    <a:pt x="60" y="83"/>
                  </a:lnTo>
                  <a:lnTo>
                    <a:pt x="59" y="83"/>
                  </a:lnTo>
                  <a:lnTo>
                    <a:pt x="54" y="84"/>
                  </a:lnTo>
                  <a:lnTo>
                    <a:pt x="53" y="84"/>
                  </a:lnTo>
                  <a:lnTo>
                    <a:pt x="52" y="83"/>
                  </a:lnTo>
                  <a:lnTo>
                    <a:pt x="52" y="81"/>
                  </a:lnTo>
                  <a:lnTo>
                    <a:pt x="52" y="19"/>
                  </a:lnTo>
                  <a:close/>
                  <a:moveTo>
                    <a:pt x="43" y="65"/>
                  </a:moveTo>
                  <a:lnTo>
                    <a:pt x="43" y="74"/>
                  </a:lnTo>
                  <a:lnTo>
                    <a:pt x="42" y="77"/>
                  </a:lnTo>
                  <a:lnTo>
                    <a:pt x="41" y="79"/>
                  </a:lnTo>
                  <a:lnTo>
                    <a:pt x="40" y="80"/>
                  </a:lnTo>
                  <a:lnTo>
                    <a:pt x="38" y="81"/>
                  </a:lnTo>
                  <a:lnTo>
                    <a:pt x="35" y="82"/>
                  </a:lnTo>
                  <a:lnTo>
                    <a:pt x="32" y="82"/>
                  </a:lnTo>
                  <a:lnTo>
                    <a:pt x="26" y="82"/>
                  </a:lnTo>
                  <a:lnTo>
                    <a:pt x="21" y="80"/>
                  </a:lnTo>
                  <a:lnTo>
                    <a:pt x="17" y="78"/>
                  </a:lnTo>
                  <a:lnTo>
                    <a:pt x="15" y="76"/>
                  </a:lnTo>
                  <a:lnTo>
                    <a:pt x="14" y="75"/>
                  </a:lnTo>
                  <a:lnTo>
                    <a:pt x="12" y="71"/>
                  </a:lnTo>
                  <a:lnTo>
                    <a:pt x="10" y="68"/>
                  </a:lnTo>
                  <a:lnTo>
                    <a:pt x="10" y="64"/>
                  </a:lnTo>
                  <a:lnTo>
                    <a:pt x="9" y="61"/>
                  </a:lnTo>
                  <a:lnTo>
                    <a:pt x="10" y="57"/>
                  </a:lnTo>
                  <a:lnTo>
                    <a:pt x="10" y="53"/>
                  </a:lnTo>
                  <a:lnTo>
                    <a:pt x="12" y="49"/>
                  </a:lnTo>
                  <a:lnTo>
                    <a:pt x="13" y="48"/>
                  </a:lnTo>
                  <a:lnTo>
                    <a:pt x="14" y="46"/>
                  </a:lnTo>
                  <a:lnTo>
                    <a:pt x="17" y="43"/>
                  </a:lnTo>
                  <a:lnTo>
                    <a:pt x="20" y="41"/>
                  </a:lnTo>
                  <a:lnTo>
                    <a:pt x="24" y="40"/>
                  </a:lnTo>
                  <a:lnTo>
                    <a:pt x="28" y="40"/>
                  </a:lnTo>
                  <a:lnTo>
                    <a:pt x="33" y="40"/>
                  </a:lnTo>
                  <a:lnTo>
                    <a:pt x="35" y="41"/>
                  </a:lnTo>
                  <a:lnTo>
                    <a:pt x="36" y="41"/>
                  </a:lnTo>
                  <a:lnTo>
                    <a:pt x="39" y="44"/>
                  </a:lnTo>
                  <a:lnTo>
                    <a:pt x="41" y="47"/>
                  </a:lnTo>
                  <a:lnTo>
                    <a:pt x="42" y="51"/>
                  </a:lnTo>
                  <a:lnTo>
                    <a:pt x="42" y="55"/>
                  </a:lnTo>
                  <a:lnTo>
                    <a:pt x="43" y="66"/>
                  </a:lnTo>
                  <a:lnTo>
                    <a:pt x="43" y="6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5" name="Freeform 181"/>
            <p:cNvSpPr>
              <a:spLocks/>
            </p:cNvSpPr>
            <p:nvPr/>
          </p:nvSpPr>
          <p:spPr bwMode="auto">
            <a:xfrm>
              <a:off x="1464979" y="6230361"/>
              <a:ext cx="92570"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6" name="Freeform 182"/>
            <p:cNvSpPr>
              <a:spLocks noEditPoints="1"/>
            </p:cNvSpPr>
            <p:nvPr/>
          </p:nvSpPr>
          <p:spPr bwMode="auto">
            <a:xfrm>
              <a:off x="1564535"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7" name="Freeform 183"/>
            <p:cNvSpPr>
              <a:spLocks/>
            </p:cNvSpPr>
            <p:nvPr/>
          </p:nvSpPr>
          <p:spPr bwMode="auto">
            <a:xfrm>
              <a:off x="1618678" y="6228567"/>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7" y="27"/>
                  </a:lnTo>
                  <a:lnTo>
                    <a:pt x="22" y="24"/>
                  </a:lnTo>
                  <a:lnTo>
                    <a:pt x="13" y="18"/>
                  </a:lnTo>
                  <a:lnTo>
                    <a:pt x="10" y="15"/>
                  </a:lnTo>
                  <a:lnTo>
                    <a:pt x="9" y="13"/>
                  </a:lnTo>
                  <a:lnTo>
                    <a:pt x="9" y="12"/>
                  </a:lnTo>
                  <a:lnTo>
                    <a:pt x="9" y="10"/>
                  </a:lnTo>
                  <a:lnTo>
                    <a:pt x="9" y="8"/>
                  </a:lnTo>
                  <a:lnTo>
                    <a:pt x="10" y="7"/>
                  </a:lnTo>
                  <a:lnTo>
                    <a:pt x="11" y="5"/>
                  </a:lnTo>
                  <a:lnTo>
                    <a:pt x="12" y="5"/>
                  </a:lnTo>
                  <a:lnTo>
                    <a:pt x="14" y="4"/>
                  </a:lnTo>
                  <a:lnTo>
                    <a:pt x="17" y="3"/>
                  </a:lnTo>
                  <a:lnTo>
                    <a:pt x="21" y="4"/>
                  </a:lnTo>
                  <a:lnTo>
                    <a:pt x="23" y="5"/>
                  </a:lnTo>
                  <a:lnTo>
                    <a:pt x="25" y="7"/>
                  </a:lnTo>
                  <a:lnTo>
                    <a:pt x="26" y="9"/>
                  </a:lnTo>
                  <a:lnTo>
                    <a:pt x="28" y="12"/>
                  </a:lnTo>
                  <a:lnTo>
                    <a:pt x="29" y="14"/>
                  </a:lnTo>
                  <a:lnTo>
                    <a:pt x="30" y="14"/>
                  </a:lnTo>
                  <a:lnTo>
                    <a:pt x="31" y="14"/>
                  </a:lnTo>
                  <a:lnTo>
                    <a:pt x="31" y="13"/>
                  </a:lnTo>
                  <a:lnTo>
                    <a:pt x="31" y="8"/>
                  </a:lnTo>
                  <a:lnTo>
                    <a:pt x="31" y="4"/>
                  </a:lnTo>
                  <a:lnTo>
                    <a:pt x="30"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4" y="31"/>
                  </a:lnTo>
                  <a:lnTo>
                    <a:pt x="18" y="33"/>
                  </a:lnTo>
                  <a:lnTo>
                    <a:pt x="22" y="36"/>
                  </a:lnTo>
                  <a:lnTo>
                    <a:pt x="24" y="37"/>
                  </a:lnTo>
                  <a:lnTo>
                    <a:pt x="25" y="39"/>
                  </a:lnTo>
                  <a:lnTo>
                    <a:pt x="26" y="41"/>
                  </a:lnTo>
                  <a:lnTo>
                    <a:pt x="26" y="43"/>
                  </a:lnTo>
                  <a:lnTo>
                    <a:pt x="26" y="45"/>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8" name="Freeform 184"/>
            <p:cNvSpPr>
              <a:spLocks noEditPoints="1"/>
            </p:cNvSpPr>
            <p:nvPr/>
          </p:nvSpPr>
          <p:spPr bwMode="auto">
            <a:xfrm>
              <a:off x="1686796" y="6228567"/>
              <a:ext cx="82089"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3" y="41"/>
                  </a:lnTo>
                  <a:lnTo>
                    <a:pt x="11" y="37"/>
                  </a:lnTo>
                  <a:lnTo>
                    <a:pt x="10" y="33"/>
                  </a:lnTo>
                  <a:lnTo>
                    <a:pt x="10" y="29"/>
                  </a:lnTo>
                  <a:lnTo>
                    <a:pt x="10" y="23"/>
                  </a:lnTo>
                  <a:lnTo>
                    <a:pt x="11" y="18"/>
                  </a:lnTo>
                  <a:lnTo>
                    <a:pt x="13" y="14"/>
                  </a:lnTo>
                  <a:lnTo>
                    <a:pt x="14" y="10"/>
                  </a:lnTo>
                  <a:lnTo>
                    <a:pt x="17" y="7"/>
                  </a:lnTo>
                  <a:lnTo>
                    <a:pt x="18" y="6"/>
                  </a:lnTo>
                  <a:lnTo>
                    <a:pt x="19" y="5"/>
                  </a:lnTo>
                  <a:lnTo>
                    <a:pt x="23" y="3"/>
                  </a:lnTo>
                  <a:lnTo>
                    <a:pt x="26" y="3"/>
                  </a:lnTo>
                  <a:lnTo>
                    <a:pt x="30" y="3"/>
                  </a:lnTo>
                  <a:lnTo>
                    <a:pt x="33" y="5"/>
                  </a:lnTo>
                  <a:lnTo>
                    <a:pt x="35" y="8"/>
                  </a:lnTo>
                  <a:lnTo>
                    <a:pt x="38" y="11"/>
                  </a:lnTo>
                  <a:lnTo>
                    <a:pt x="41" y="19"/>
                  </a:lnTo>
                  <a:lnTo>
                    <a:pt x="42" y="23"/>
                  </a:lnTo>
                  <a:lnTo>
                    <a:pt x="42" y="27"/>
                  </a:lnTo>
                  <a:lnTo>
                    <a:pt x="42" y="33"/>
                  </a:lnTo>
                  <a:lnTo>
                    <a:pt x="41" y="37"/>
                  </a:lnTo>
                  <a:lnTo>
                    <a:pt x="39" y="42"/>
                  </a:lnTo>
                  <a:lnTo>
                    <a:pt x="38" y="45"/>
                  </a:lnTo>
                  <a:lnTo>
                    <a:pt x="35" y="49"/>
                  </a:lnTo>
                  <a:lnTo>
                    <a:pt x="34" y="50"/>
                  </a:lnTo>
                  <a:lnTo>
                    <a:pt x="33"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20"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8" y="12"/>
                  </a:lnTo>
                  <a:lnTo>
                    <a:pt x="44" y="8"/>
                  </a:lnTo>
                  <a:lnTo>
                    <a:pt x="41" y="5"/>
                  </a:lnTo>
                  <a:lnTo>
                    <a:pt x="39" y="3"/>
                  </a:lnTo>
                  <a:lnTo>
                    <a:pt x="36" y="2"/>
                  </a:lnTo>
                  <a:lnTo>
                    <a:pt x="32"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19" name="Freeform 185"/>
            <p:cNvSpPr>
              <a:spLocks/>
            </p:cNvSpPr>
            <p:nvPr/>
          </p:nvSpPr>
          <p:spPr bwMode="auto">
            <a:xfrm>
              <a:off x="1779364"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7" y="11"/>
                  </a:lnTo>
                  <a:lnTo>
                    <a:pt x="38" y="10"/>
                  </a:lnTo>
                  <a:lnTo>
                    <a:pt x="38" y="8"/>
                  </a:lnTo>
                  <a:lnTo>
                    <a:pt x="38" y="6"/>
                  </a:lnTo>
                  <a:lnTo>
                    <a:pt x="37" y="5"/>
                  </a:lnTo>
                  <a:lnTo>
                    <a:pt x="37" y="4"/>
                  </a:lnTo>
                  <a:lnTo>
                    <a:pt x="35" y="3"/>
                  </a:lnTo>
                  <a:lnTo>
                    <a:pt x="33" y="2"/>
                  </a:lnTo>
                  <a:lnTo>
                    <a:pt x="30" y="2"/>
                  </a:lnTo>
                  <a:lnTo>
                    <a:pt x="28" y="2"/>
                  </a:lnTo>
                  <a:lnTo>
                    <a:pt x="26" y="3"/>
                  </a:lnTo>
                  <a:lnTo>
                    <a:pt x="24" y="4"/>
                  </a:lnTo>
                  <a:lnTo>
                    <a:pt x="22" y="5"/>
                  </a:lnTo>
                  <a:lnTo>
                    <a:pt x="19" y="8"/>
                  </a:lnTo>
                  <a:lnTo>
                    <a:pt x="17" y="9"/>
                  </a:lnTo>
                  <a:lnTo>
                    <a:pt x="17" y="8"/>
                  </a:lnTo>
                  <a:lnTo>
                    <a:pt x="16" y="5"/>
                  </a:lnTo>
                  <a:lnTo>
                    <a:pt x="16" y="1"/>
                  </a:lnTo>
                  <a:lnTo>
                    <a:pt x="16" y="0"/>
                  </a:lnTo>
                  <a:lnTo>
                    <a:pt x="15" y="0"/>
                  </a:lnTo>
                  <a:lnTo>
                    <a:pt x="14" y="0"/>
                  </a:lnTo>
                  <a:lnTo>
                    <a:pt x="12" y="2"/>
                  </a:lnTo>
                  <a:lnTo>
                    <a:pt x="8" y="7"/>
                  </a:lnTo>
                  <a:lnTo>
                    <a:pt x="4" y="9"/>
                  </a:lnTo>
                  <a:lnTo>
                    <a:pt x="3" y="10"/>
                  </a:lnTo>
                  <a:lnTo>
                    <a:pt x="3" y="11"/>
                  </a:lnTo>
                  <a:lnTo>
                    <a:pt x="4" y="12"/>
                  </a:lnTo>
                  <a:lnTo>
                    <a:pt x="5" y="13"/>
                  </a:lnTo>
                  <a:lnTo>
                    <a:pt x="7" y="16"/>
                  </a:lnTo>
                  <a:lnTo>
                    <a:pt x="8" y="18"/>
                  </a:lnTo>
                  <a:lnTo>
                    <a:pt x="8" y="21"/>
                  </a:lnTo>
                  <a:lnTo>
                    <a:pt x="8" y="42"/>
                  </a:lnTo>
                  <a:lnTo>
                    <a:pt x="7" y="47"/>
                  </a:lnTo>
                  <a:lnTo>
                    <a:pt x="7" y="49"/>
                  </a:lnTo>
                  <a:lnTo>
                    <a:pt x="6" y="50"/>
                  </a:lnTo>
                  <a:lnTo>
                    <a:pt x="5" y="51"/>
                  </a:lnTo>
                  <a:lnTo>
                    <a:pt x="4" y="52"/>
                  </a:lnTo>
                  <a:lnTo>
                    <a:pt x="1" y="53"/>
                  </a:lnTo>
                  <a:lnTo>
                    <a:pt x="0" y="53"/>
                  </a:lnTo>
                  <a:lnTo>
                    <a:pt x="0" y="54"/>
                  </a:lnTo>
                  <a:lnTo>
                    <a:pt x="0" y="55"/>
                  </a:lnTo>
                  <a:lnTo>
                    <a:pt x="1" y="56"/>
                  </a:lnTo>
                  <a:lnTo>
                    <a:pt x="2"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0" name="Freeform 186"/>
            <p:cNvSpPr>
              <a:spLocks/>
            </p:cNvSpPr>
            <p:nvPr/>
          </p:nvSpPr>
          <p:spPr bwMode="auto">
            <a:xfrm>
              <a:off x="1842241" y="6230361"/>
              <a:ext cx="87329" cy="129164"/>
            </a:xfrm>
            <a:custGeom>
              <a:avLst/>
              <a:gdLst>
                <a:gd name="T0" fmla="*/ 2147483647 w 54"/>
                <a:gd name="T1" fmla="*/ 2147483647 h 81"/>
                <a:gd name="T2" fmla="*/ 2147483647 w 54"/>
                <a:gd name="T3" fmla="*/ 2147483647 h 81"/>
                <a:gd name="T4" fmla="*/ 2147483647 w 54"/>
                <a:gd name="T5" fmla="*/ 2147483647 h 81"/>
                <a:gd name="T6" fmla="*/ 2147483647 w 54"/>
                <a:gd name="T7" fmla="*/ 2147483647 h 81"/>
                <a:gd name="T8" fmla="*/ 2147483647 w 54"/>
                <a:gd name="T9" fmla="*/ 0 h 81"/>
                <a:gd name="T10" fmla="*/ 2147483647 w 54"/>
                <a:gd name="T11" fmla="*/ 0 h 81"/>
                <a:gd name="T12" fmla="*/ 0 w 54"/>
                <a:gd name="T13" fmla="*/ 2147483647 h 81"/>
                <a:gd name="T14" fmla="*/ 2147483647 w 54"/>
                <a:gd name="T15" fmla="*/ 2147483647 h 81"/>
                <a:gd name="T16" fmla="*/ 2147483647 w 54"/>
                <a:gd name="T17" fmla="*/ 2147483647 h 81"/>
                <a:gd name="T18" fmla="*/ 2147483647 w 54"/>
                <a:gd name="T19" fmla="*/ 2147483647 h 81"/>
                <a:gd name="T20" fmla="*/ 2147483647 w 54"/>
                <a:gd name="T21" fmla="*/ 2147483647 h 81"/>
                <a:gd name="T22" fmla="*/ 2147483647 w 54"/>
                <a:gd name="T23" fmla="*/ 2147483647 h 81"/>
                <a:gd name="T24" fmla="*/ 2147483647 w 54"/>
                <a:gd name="T25" fmla="*/ 2147483647 h 81"/>
                <a:gd name="T26" fmla="*/ 2147483647 w 54"/>
                <a:gd name="T27" fmla="*/ 2147483647 h 81"/>
                <a:gd name="T28" fmla="*/ 2147483647 w 54"/>
                <a:gd name="T29" fmla="*/ 2147483647 h 81"/>
                <a:gd name="T30" fmla="*/ 2147483647 w 54"/>
                <a:gd name="T31" fmla="*/ 2147483647 h 81"/>
                <a:gd name="T32" fmla="*/ 2147483647 w 54"/>
                <a:gd name="T33" fmla="*/ 2147483647 h 81"/>
                <a:gd name="T34" fmla="*/ 2147483647 w 54"/>
                <a:gd name="T35" fmla="*/ 2147483647 h 81"/>
                <a:gd name="T36" fmla="*/ 2147483647 w 54"/>
                <a:gd name="T37" fmla="*/ 2147483647 h 81"/>
                <a:gd name="T38" fmla="*/ 2147483647 w 54"/>
                <a:gd name="T39" fmla="*/ 2147483647 h 81"/>
                <a:gd name="T40" fmla="*/ 2147483647 w 54"/>
                <a:gd name="T41" fmla="*/ 2147483647 h 81"/>
                <a:gd name="T42" fmla="*/ 2147483647 w 54"/>
                <a:gd name="T43" fmla="*/ 2147483647 h 81"/>
                <a:gd name="T44" fmla="*/ 2147483647 w 54"/>
                <a:gd name="T45" fmla="*/ 2147483647 h 81"/>
                <a:gd name="T46" fmla="*/ 2147483647 w 54"/>
                <a:gd name="T47" fmla="*/ 0 h 81"/>
                <a:gd name="T48" fmla="*/ 2147483647 w 54"/>
                <a:gd name="T49" fmla="*/ 0 h 81"/>
                <a:gd name="T50" fmla="*/ 2147483647 w 54"/>
                <a:gd name="T51" fmla="*/ 0 h 81"/>
                <a:gd name="T52" fmla="*/ 2147483647 w 54"/>
                <a:gd name="T53" fmla="*/ 2147483647 h 81"/>
                <a:gd name="T54" fmla="*/ 2147483647 w 54"/>
                <a:gd name="T55" fmla="*/ 2147483647 h 81"/>
                <a:gd name="T56" fmla="*/ 2147483647 w 54"/>
                <a:gd name="T57" fmla="*/ 2147483647 h 81"/>
                <a:gd name="T58" fmla="*/ 2147483647 w 54"/>
                <a:gd name="T59" fmla="*/ 2147483647 h 81"/>
                <a:gd name="T60" fmla="*/ 2147483647 w 54"/>
                <a:gd name="T61" fmla="*/ 2147483647 h 81"/>
                <a:gd name="T62" fmla="*/ 2147483647 w 54"/>
                <a:gd name="T63" fmla="*/ 2147483647 h 81"/>
                <a:gd name="T64" fmla="*/ 2147483647 w 54"/>
                <a:gd name="T65" fmla="*/ 2147483647 h 81"/>
                <a:gd name="T66" fmla="*/ 2147483647 w 54"/>
                <a:gd name="T67" fmla="*/ 2147483647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81"/>
                <a:gd name="T104" fmla="*/ 54 w 54"/>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81">
                  <a:moveTo>
                    <a:pt x="17" y="10"/>
                  </a:moveTo>
                  <a:lnTo>
                    <a:pt x="16" y="7"/>
                  </a:lnTo>
                  <a:lnTo>
                    <a:pt x="17" y="5"/>
                  </a:lnTo>
                  <a:lnTo>
                    <a:pt x="18" y="4"/>
                  </a:lnTo>
                  <a:lnTo>
                    <a:pt x="19" y="4"/>
                  </a:lnTo>
                  <a:lnTo>
                    <a:pt x="21" y="3"/>
                  </a:lnTo>
                  <a:lnTo>
                    <a:pt x="24" y="3"/>
                  </a:lnTo>
                  <a:lnTo>
                    <a:pt x="25" y="2"/>
                  </a:lnTo>
                  <a:lnTo>
                    <a:pt x="24" y="0"/>
                  </a:lnTo>
                  <a:lnTo>
                    <a:pt x="22" y="0"/>
                  </a:lnTo>
                  <a:lnTo>
                    <a:pt x="12" y="0"/>
                  </a:lnTo>
                  <a:lnTo>
                    <a:pt x="3" y="0"/>
                  </a:lnTo>
                  <a:lnTo>
                    <a:pt x="1" y="0"/>
                  </a:lnTo>
                  <a:lnTo>
                    <a:pt x="0" y="1"/>
                  </a:lnTo>
                  <a:lnTo>
                    <a:pt x="0" y="2"/>
                  </a:lnTo>
                  <a:lnTo>
                    <a:pt x="1" y="3"/>
                  </a:lnTo>
                  <a:lnTo>
                    <a:pt x="3" y="4"/>
                  </a:lnTo>
                  <a:lnTo>
                    <a:pt x="5" y="5"/>
                  </a:lnTo>
                  <a:lnTo>
                    <a:pt x="6" y="6"/>
                  </a:lnTo>
                  <a:lnTo>
                    <a:pt x="7" y="7"/>
                  </a:lnTo>
                  <a:lnTo>
                    <a:pt x="21" y="48"/>
                  </a:lnTo>
                  <a:lnTo>
                    <a:pt x="22" y="51"/>
                  </a:lnTo>
                  <a:lnTo>
                    <a:pt x="23" y="54"/>
                  </a:lnTo>
                  <a:lnTo>
                    <a:pt x="22" y="57"/>
                  </a:lnTo>
                  <a:lnTo>
                    <a:pt x="20" y="63"/>
                  </a:lnTo>
                  <a:lnTo>
                    <a:pt x="17" y="69"/>
                  </a:lnTo>
                  <a:lnTo>
                    <a:pt x="16" y="71"/>
                  </a:lnTo>
                  <a:lnTo>
                    <a:pt x="14" y="72"/>
                  </a:lnTo>
                  <a:lnTo>
                    <a:pt x="12" y="71"/>
                  </a:lnTo>
                  <a:lnTo>
                    <a:pt x="9" y="71"/>
                  </a:lnTo>
                  <a:lnTo>
                    <a:pt x="7" y="71"/>
                  </a:lnTo>
                  <a:lnTo>
                    <a:pt x="5" y="72"/>
                  </a:lnTo>
                  <a:lnTo>
                    <a:pt x="4" y="73"/>
                  </a:lnTo>
                  <a:lnTo>
                    <a:pt x="4" y="76"/>
                  </a:lnTo>
                  <a:lnTo>
                    <a:pt x="4" y="77"/>
                  </a:lnTo>
                  <a:lnTo>
                    <a:pt x="5" y="79"/>
                  </a:lnTo>
                  <a:lnTo>
                    <a:pt x="7" y="81"/>
                  </a:lnTo>
                  <a:lnTo>
                    <a:pt x="11" y="81"/>
                  </a:lnTo>
                  <a:lnTo>
                    <a:pt x="14" y="81"/>
                  </a:lnTo>
                  <a:lnTo>
                    <a:pt x="17" y="79"/>
                  </a:lnTo>
                  <a:lnTo>
                    <a:pt x="19" y="76"/>
                  </a:lnTo>
                  <a:lnTo>
                    <a:pt x="21" y="72"/>
                  </a:lnTo>
                  <a:lnTo>
                    <a:pt x="47" y="8"/>
                  </a:lnTo>
                  <a:lnTo>
                    <a:pt x="49" y="5"/>
                  </a:lnTo>
                  <a:lnTo>
                    <a:pt x="52" y="3"/>
                  </a:lnTo>
                  <a:lnTo>
                    <a:pt x="54" y="3"/>
                  </a:lnTo>
                  <a:lnTo>
                    <a:pt x="54" y="1"/>
                  </a:lnTo>
                  <a:lnTo>
                    <a:pt x="53" y="0"/>
                  </a:lnTo>
                  <a:lnTo>
                    <a:pt x="51" y="0"/>
                  </a:lnTo>
                  <a:lnTo>
                    <a:pt x="44" y="0"/>
                  </a:lnTo>
                  <a:lnTo>
                    <a:pt x="36" y="0"/>
                  </a:lnTo>
                  <a:lnTo>
                    <a:pt x="34" y="0"/>
                  </a:lnTo>
                  <a:lnTo>
                    <a:pt x="34" y="1"/>
                  </a:lnTo>
                  <a:lnTo>
                    <a:pt x="34" y="2"/>
                  </a:lnTo>
                  <a:lnTo>
                    <a:pt x="35" y="3"/>
                  </a:lnTo>
                  <a:lnTo>
                    <a:pt x="38" y="4"/>
                  </a:lnTo>
                  <a:lnTo>
                    <a:pt x="40" y="5"/>
                  </a:lnTo>
                  <a:lnTo>
                    <a:pt x="41" y="5"/>
                  </a:lnTo>
                  <a:lnTo>
                    <a:pt x="41" y="6"/>
                  </a:lnTo>
                  <a:lnTo>
                    <a:pt x="42" y="7"/>
                  </a:lnTo>
                  <a:lnTo>
                    <a:pt x="41" y="10"/>
                  </a:lnTo>
                  <a:lnTo>
                    <a:pt x="41" y="13"/>
                  </a:lnTo>
                  <a:lnTo>
                    <a:pt x="38" y="19"/>
                  </a:lnTo>
                  <a:lnTo>
                    <a:pt x="30" y="39"/>
                  </a:lnTo>
                  <a:lnTo>
                    <a:pt x="29" y="40"/>
                  </a:lnTo>
                  <a:lnTo>
                    <a:pt x="28" y="41"/>
                  </a:lnTo>
                  <a:lnTo>
                    <a:pt x="28" y="40"/>
                  </a:lnTo>
                  <a:lnTo>
                    <a:pt x="27" y="39"/>
                  </a:lnTo>
                  <a:lnTo>
                    <a:pt x="17" y="1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1" name="Freeform 187"/>
            <p:cNvSpPr>
              <a:spLocks/>
            </p:cNvSpPr>
            <p:nvPr/>
          </p:nvSpPr>
          <p:spPr bwMode="auto">
            <a:xfrm>
              <a:off x="1987208" y="6178337"/>
              <a:ext cx="80343" cy="138133"/>
            </a:xfrm>
            <a:custGeom>
              <a:avLst/>
              <a:gdLst>
                <a:gd name="T0" fmla="*/ 2147483647 w 50"/>
                <a:gd name="T1" fmla="*/ 2147483647 h 87"/>
                <a:gd name="T2" fmla="*/ 2147483647 w 50"/>
                <a:gd name="T3" fmla="*/ 2147483647 h 87"/>
                <a:gd name="T4" fmla="*/ 2147483647 w 50"/>
                <a:gd name="T5" fmla="*/ 0 h 87"/>
                <a:gd name="T6" fmla="*/ 2147483647 w 50"/>
                <a:gd name="T7" fmla="*/ 2147483647 h 87"/>
                <a:gd name="T8" fmla="*/ 2147483647 w 50"/>
                <a:gd name="T9" fmla="*/ 2147483647 h 87"/>
                <a:gd name="T10" fmla="*/ 2147483647 w 50"/>
                <a:gd name="T11" fmla="*/ 2147483647 h 87"/>
                <a:gd name="T12" fmla="*/ 2147483647 w 50"/>
                <a:gd name="T13" fmla="*/ 2147483647 h 87"/>
                <a:gd name="T14" fmla="*/ 2147483647 w 50"/>
                <a:gd name="T15" fmla="*/ 2147483647 h 87"/>
                <a:gd name="T16" fmla="*/ 2147483647 w 50"/>
                <a:gd name="T17" fmla="*/ 2147483647 h 87"/>
                <a:gd name="T18" fmla="*/ 2147483647 w 50"/>
                <a:gd name="T19" fmla="*/ 2147483647 h 87"/>
                <a:gd name="T20" fmla="*/ 2147483647 w 50"/>
                <a:gd name="T21" fmla="*/ 2147483647 h 87"/>
                <a:gd name="T22" fmla="*/ 2147483647 w 50"/>
                <a:gd name="T23" fmla="*/ 2147483647 h 87"/>
                <a:gd name="T24" fmla="*/ 2147483647 w 50"/>
                <a:gd name="T25" fmla="*/ 2147483647 h 87"/>
                <a:gd name="T26" fmla="*/ 2147483647 w 50"/>
                <a:gd name="T27" fmla="*/ 2147483647 h 87"/>
                <a:gd name="T28" fmla="*/ 2147483647 w 50"/>
                <a:gd name="T29" fmla="*/ 2147483647 h 87"/>
                <a:gd name="T30" fmla="*/ 2147483647 w 50"/>
                <a:gd name="T31" fmla="*/ 2147483647 h 87"/>
                <a:gd name="T32" fmla="*/ 2147483647 w 50"/>
                <a:gd name="T33" fmla="*/ 2147483647 h 87"/>
                <a:gd name="T34" fmla="*/ 2147483647 w 50"/>
                <a:gd name="T35" fmla="*/ 2147483647 h 87"/>
                <a:gd name="T36" fmla="*/ 2147483647 w 50"/>
                <a:gd name="T37" fmla="*/ 2147483647 h 87"/>
                <a:gd name="T38" fmla="*/ 2147483647 w 50"/>
                <a:gd name="T39" fmla="*/ 2147483647 h 87"/>
                <a:gd name="T40" fmla="*/ 2147483647 w 50"/>
                <a:gd name="T41" fmla="*/ 2147483647 h 87"/>
                <a:gd name="T42" fmla="*/ 2147483647 w 50"/>
                <a:gd name="T43" fmla="*/ 2147483647 h 87"/>
                <a:gd name="T44" fmla="*/ 2147483647 w 50"/>
                <a:gd name="T45" fmla="*/ 2147483647 h 87"/>
                <a:gd name="T46" fmla="*/ 2147483647 w 50"/>
                <a:gd name="T47" fmla="*/ 2147483647 h 87"/>
                <a:gd name="T48" fmla="*/ 2147483647 w 50"/>
                <a:gd name="T49" fmla="*/ 2147483647 h 87"/>
                <a:gd name="T50" fmla="*/ 0 w 50"/>
                <a:gd name="T51" fmla="*/ 2147483647 h 87"/>
                <a:gd name="T52" fmla="*/ 2147483647 w 50"/>
                <a:gd name="T53" fmla="*/ 2147483647 h 87"/>
                <a:gd name="T54" fmla="*/ 2147483647 w 50"/>
                <a:gd name="T55" fmla="*/ 2147483647 h 87"/>
                <a:gd name="T56" fmla="*/ 2147483647 w 50"/>
                <a:gd name="T57" fmla="*/ 2147483647 h 87"/>
                <a:gd name="T58" fmla="*/ 2147483647 w 50"/>
                <a:gd name="T59" fmla="*/ 2147483647 h 87"/>
                <a:gd name="T60" fmla="*/ 2147483647 w 50"/>
                <a:gd name="T61" fmla="*/ 2147483647 h 87"/>
                <a:gd name="T62" fmla="*/ 2147483647 w 50"/>
                <a:gd name="T63" fmla="*/ 2147483647 h 87"/>
                <a:gd name="T64" fmla="*/ 2147483647 w 50"/>
                <a:gd name="T65" fmla="*/ 2147483647 h 87"/>
                <a:gd name="T66" fmla="*/ 2147483647 w 50"/>
                <a:gd name="T67" fmla="*/ 2147483647 h 87"/>
                <a:gd name="T68" fmla="*/ 2147483647 w 50"/>
                <a:gd name="T69" fmla="*/ 2147483647 h 87"/>
                <a:gd name="T70" fmla="*/ 2147483647 w 50"/>
                <a:gd name="T71" fmla="*/ 2147483647 h 87"/>
                <a:gd name="T72" fmla="*/ 2147483647 w 50"/>
                <a:gd name="T73" fmla="*/ 2147483647 h 87"/>
                <a:gd name="T74" fmla="*/ 2147483647 w 50"/>
                <a:gd name="T75" fmla="*/ 2147483647 h 87"/>
                <a:gd name="T76" fmla="*/ 2147483647 w 50"/>
                <a:gd name="T77" fmla="*/ 2147483647 h 87"/>
                <a:gd name="T78" fmla="*/ 2147483647 w 50"/>
                <a:gd name="T79" fmla="*/ 2147483647 h 87"/>
                <a:gd name="T80" fmla="*/ 2147483647 w 50"/>
                <a:gd name="T81" fmla="*/ 2147483647 h 87"/>
                <a:gd name="T82" fmla="*/ 2147483647 w 50"/>
                <a:gd name="T83" fmla="*/ 2147483647 h 87"/>
                <a:gd name="T84" fmla="*/ 2147483647 w 50"/>
                <a:gd name="T85" fmla="*/ 2147483647 h 87"/>
                <a:gd name="T86" fmla="*/ 2147483647 w 50"/>
                <a:gd name="T87" fmla="*/ 2147483647 h 87"/>
                <a:gd name="T88" fmla="*/ 2147483647 w 50"/>
                <a:gd name="T89" fmla="*/ 2147483647 h 87"/>
                <a:gd name="T90" fmla="*/ 2147483647 w 50"/>
                <a:gd name="T91" fmla="*/ 2147483647 h 87"/>
                <a:gd name="T92" fmla="*/ 2147483647 w 50"/>
                <a:gd name="T93" fmla="*/ 2147483647 h 87"/>
                <a:gd name="T94" fmla="*/ 2147483647 w 50"/>
                <a:gd name="T95" fmla="*/ 2147483647 h 87"/>
                <a:gd name="T96" fmla="*/ 2147483647 w 50"/>
                <a:gd name="T97" fmla="*/ 2147483647 h 87"/>
                <a:gd name="T98" fmla="*/ 2147483647 w 50"/>
                <a:gd name="T99" fmla="*/ 2147483647 h 87"/>
                <a:gd name="T100" fmla="*/ 2147483647 w 50"/>
                <a:gd name="T101" fmla="*/ 2147483647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
                <a:gd name="T154" fmla="*/ 0 h 87"/>
                <a:gd name="T155" fmla="*/ 50 w 50"/>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 h="87">
                  <a:moveTo>
                    <a:pt x="44" y="9"/>
                  </a:moveTo>
                  <a:lnTo>
                    <a:pt x="44" y="6"/>
                  </a:lnTo>
                  <a:lnTo>
                    <a:pt x="43" y="3"/>
                  </a:lnTo>
                  <a:lnTo>
                    <a:pt x="40" y="2"/>
                  </a:lnTo>
                  <a:lnTo>
                    <a:pt x="34" y="0"/>
                  </a:lnTo>
                  <a:lnTo>
                    <a:pt x="27" y="0"/>
                  </a:lnTo>
                  <a:lnTo>
                    <a:pt x="22" y="0"/>
                  </a:lnTo>
                  <a:lnTo>
                    <a:pt x="17" y="2"/>
                  </a:lnTo>
                  <a:lnTo>
                    <a:pt x="14" y="3"/>
                  </a:lnTo>
                  <a:lnTo>
                    <a:pt x="12" y="4"/>
                  </a:lnTo>
                  <a:lnTo>
                    <a:pt x="11" y="5"/>
                  </a:lnTo>
                  <a:lnTo>
                    <a:pt x="9" y="7"/>
                  </a:lnTo>
                  <a:lnTo>
                    <a:pt x="6" y="10"/>
                  </a:lnTo>
                  <a:lnTo>
                    <a:pt x="4" y="14"/>
                  </a:lnTo>
                  <a:lnTo>
                    <a:pt x="3" y="18"/>
                  </a:lnTo>
                  <a:lnTo>
                    <a:pt x="3" y="22"/>
                  </a:lnTo>
                  <a:lnTo>
                    <a:pt x="3" y="27"/>
                  </a:lnTo>
                  <a:lnTo>
                    <a:pt x="4" y="31"/>
                  </a:lnTo>
                  <a:lnTo>
                    <a:pt x="6" y="34"/>
                  </a:lnTo>
                  <a:lnTo>
                    <a:pt x="9" y="37"/>
                  </a:lnTo>
                  <a:lnTo>
                    <a:pt x="15" y="43"/>
                  </a:lnTo>
                  <a:lnTo>
                    <a:pt x="22" y="47"/>
                  </a:lnTo>
                  <a:lnTo>
                    <a:pt x="30" y="51"/>
                  </a:lnTo>
                  <a:lnTo>
                    <a:pt x="36" y="55"/>
                  </a:lnTo>
                  <a:lnTo>
                    <a:pt x="38" y="58"/>
                  </a:lnTo>
                  <a:lnTo>
                    <a:pt x="40" y="61"/>
                  </a:lnTo>
                  <a:lnTo>
                    <a:pt x="41" y="64"/>
                  </a:lnTo>
                  <a:lnTo>
                    <a:pt x="42" y="68"/>
                  </a:lnTo>
                  <a:lnTo>
                    <a:pt x="42" y="70"/>
                  </a:lnTo>
                  <a:lnTo>
                    <a:pt x="41" y="73"/>
                  </a:lnTo>
                  <a:lnTo>
                    <a:pt x="40" y="75"/>
                  </a:lnTo>
                  <a:lnTo>
                    <a:pt x="38" y="77"/>
                  </a:lnTo>
                  <a:lnTo>
                    <a:pt x="35" y="79"/>
                  </a:lnTo>
                  <a:lnTo>
                    <a:pt x="33" y="81"/>
                  </a:lnTo>
                  <a:lnTo>
                    <a:pt x="29" y="82"/>
                  </a:lnTo>
                  <a:lnTo>
                    <a:pt x="24" y="82"/>
                  </a:lnTo>
                  <a:lnTo>
                    <a:pt x="21" y="82"/>
                  </a:lnTo>
                  <a:lnTo>
                    <a:pt x="17" y="81"/>
                  </a:lnTo>
                  <a:lnTo>
                    <a:pt x="12" y="78"/>
                  </a:lnTo>
                  <a:lnTo>
                    <a:pt x="9" y="75"/>
                  </a:lnTo>
                  <a:lnTo>
                    <a:pt x="8" y="72"/>
                  </a:lnTo>
                  <a:lnTo>
                    <a:pt x="6" y="69"/>
                  </a:lnTo>
                  <a:lnTo>
                    <a:pt x="6" y="67"/>
                  </a:lnTo>
                  <a:lnTo>
                    <a:pt x="5" y="63"/>
                  </a:lnTo>
                  <a:lnTo>
                    <a:pt x="5" y="61"/>
                  </a:lnTo>
                  <a:lnTo>
                    <a:pt x="4" y="61"/>
                  </a:lnTo>
                  <a:lnTo>
                    <a:pt x="3" y="61"/>
                  </a:lnTo>
                  <a:lnTo>
                    <a:pt x="2" y="61"/>
                  </a:lnTo>
                  <a:lnTo>
                    <a:pt x="2" y="62"/>
                  </a:lnTo>
                  <a:lnTo>
                    <a:pt x="1" y="65"/>
                  </a:lnTo>
                  <a:lnTo>
                    <a:pt x="0" y="72"/>
                  </a:lnTo>
                  <a:lnTo>
                    <a:pt x="0" y="75"/>
                  </a:lnTo>
                  <a:lnTo>
                    <a:pt x="0" y="77"/>
                  </a:lnTo>
                  <a:lnTo>
                    <a:pt x="1" y="79"/>
                  </a:lnTo>
                  <a:lnTo>
                    <a:pt x="2" y="81"/>
                  </a:lnTo>
                  <a:lnTo>
                    <a:pt x="3" y="82"/>
                  </a:lnTo>
                  <a:lnTo>
                    <a:pt x="5" y="83"/>
                  </a:lnTo>
                  <a:lnTo>
                    <a:pt x="7" y="84"/>
                  </a:lnTo>
                  <a:lnTo>
                    <a:pt x="10" y="85"/>
                  </a:lnTo>
                  <a:lnTo>
                    <a:pt x="17" y="86"/>
                  </a:lnTo>
                  <a:lnTo>
                    <a:pt x="22" y="87"/>
                  </a:lnTo>
                  <a:lnTo>
                    <a:pt x="28" y="86"/>
                  </a:lnTo>
                  <a:lnTo>
                    <a:pt x="33" y="85"/>
                  </a:lnTo>
                  <a:lnTo>
                    <a:pt x="38" y="83"/>
                  </a:lnTo>
                  <a:lnTo>
                    <a:pt x="42" y="81"/>
                  </a:lnTo>
                  <a:lnTo>
                    <a:pt x="46" y="77"/>
                  </a:lnTo>
                  <a:lnTo>
                    <a:pt x="48" y="73"/>
                  </a:lnTo>
                  <a:lnTo>
                    <a:pt x="49" y="70"/>
                  </a:lnTo>
                  <a:lnTo>
                    <a:pt x="50" y="68"/>
                  </a:lnTo>
                  <a:lnTo>
                    <a:pt x="50" y="62"/>
                  </a:lnTo>
                  <a:lnTo>
                    <a:pt x="50" y="57"/>
                  </a:lnTo>
                  <a:lnTo>
                    <a:pt x="49" y="52"/>
                  </a:lnTo>
                  <a:lnTo>
                    <a:pt x="47" y="49"/>
                  </a:lnTo>
                  <a:lnTo>
                    <a:pt x="44" y="45"/>
                  </a:lnTo>
                  <a:lnTo>
                    <a:pt x="38" y="40"/>
                  </a:lnTo>
                  <a:lnTo>
                    <a:pt x="31" y="36"/>
                  </a:lnTo>
                  <a:lnTo>
                    <a:pt x="24" y="32"/>
                  </a:lnTo>
                  <a:lnTo>
                    <a:pt x="17" y="28"/>
                  </a:lnTo>
                  <a:lnTo>
                    <a:pt x="15" y="26"/>
                  </a:lnTo>
                  <a:lnTo>
                    <a:pt x="13" y="23"/>
                  </a:lnTo>
                  <a:lnTo>
                    <a:pt x="12" y="20"/>
                  </a:lnTo>
                  <a:lnTo>
                    <a:pt x="11" y="17"/>
                  </a:lnTo>
                  <a:lnTo>
                    <a:pt x="11" y="14"/>
                  </a:lnTo>
                  <a:lnTo>
                    <a:pt x="12" y="12"/>
                  </a:lnTo>
                  <a:lnTo>
                    <a:pt x="13" y="10"/>
                  </a:lnTo>
                  <a:lnTo>
                    <a:pt x="15" y="8"/>
                  </a:lnTo>
                  <a:lnTo>
                    <a:pt x="16" y="6"/>
                  </a:lnTo>
                  <a:lnTo>
                    <a:pt x="19" y="5"/>
                  </a:lnTo>
                  <a:lnTo>
                    <a:pt x="22" y="5"/>
                  </a:lnTo>
                  <a:lnTo>
                    <a:pt x="25" y="4"/>
                  </a:lnTo>
                  <a:lnTo>
                    <a:pt x="29" y="4"/>
                  </a:lnTo>
                  <a:lnTo>
                    <a:pt x="31" y="5"/>
                  </a:lnTo>
                  <a:lnTo>
                    <a:pt x="35" y="7"/>
                  </a:lnTo>
                  <a:lnTo>
                    <a:pt x="37" y="8"/>
                  </a:lnTo>
                  <a:lnTo>
                    <a:pt x="38" y="9"/>
                  </a:lnTo>
                  <a:lnTo>
                    <a:pt x="39" y="11"/>
                  </a:lnTo>
                  <a:lnTo>
                    <a:pt x="39" y="13"/>
                  </a:lnTo>
                  <a:lnTo>
                    <a:pt x="41" y="19"/>
                  </a:lnTo>
                  <a:lnTo>
                    <a:pt x="42" y="21"/>
                  </a:lnTo>
                  <a:lnTo>
                    <a:pt x="43" y="21"/>
                  </a:lnTo>
                  <a:lnTo>
                    <a:pt x="44" y="21"/>
                  </a:lnTo>
                  <a:lnTo>
                    <a:pt x="44" y="20"/>
                  </a:lnTo>
                  <a:lnTo>
                    <a:pt x="44"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2" name="Freeform 188"/>
            <p:cNvSpPr>
              <a:spLocks noEditPoints="1"/>
            </p:cNvSpPr>
            <p:nvPr/>
          </p:nvSpPr>
          <p:spPr bwMode="auto">
            <a:xfrm>
              <a:off x="2079777" y="6228567"/>
              <a:ext cx="68117" cy="87903"/>
            </a:xfrm>
            <a:custGeom>
              <a:avLst/>
              <a:gdLst>
                <a:gd name="T0" fmla="*/ 2147483647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0 h 56"/>
                <a:gd name="T12" fmla="*/ 2147483647 w 43"/>
                <a:gd name="T13" fmla="*/ 0 h 56"/>
                <a:gd name="T14" fmla="*/ 2147483647 w 43"/>
                <a:gd name="T15" fmla="*/ 2147483647 h 56"/>
                <a:gd name="T16" fmla="*/ 2147483647 w 43"/>
                <a:gd name="T17" fmla="*/ 2147483647 h 56"/>
                <a:gd name="T18" fmla="*/ 2147483647 w 43"/>
                <a:gd name="T19" fmla="*/ 2147483647 h 56"/>
                <a:gd name="T20" fmla="*/ 0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2147483647 h 56"/>
                <a:gd name="T56" fmla="*/ 2147483647 w 43"/>
                <a:gd name="T57" fmla="*/ 2147483647 h 56"/>
                <a:gd name="T58" fmla="*/ 2147483647 w 43"/>
                <a:gd name="T59" fmla="*/ 2147483647 h 56"/>
                <a:gd name="T60" fmla="*/ 2147483647 w 43"/>
                <a:gd name="T61" fmla="*/ 2147483647 h 56"/>
                <a:gd name="T62" fmla="*/ 2147483647 w 43"/>
                <a:gd name="T63" fmla="*/ 2147483647 h 56"/>
                <a:gd name="T64" fmla="*/ 2147483647 w 43"/>
                <a:gd name="T65" fmla="*/ 2147483647 h 56"/>
                <a:gd name="T66" fmla="*/ 2147483647 w 43"/>
                <a:gd name="T67" fmla="*/ 2147483647 h 56"/>
                <a:gd name="T68" fmla="*/ 2147483647 w 43"/>
                <a:gd name="T69" fmla="*/ 2147483647 h 56"/>
                <a:gd name="T70" fmla="*/ 2147483647 w 43"/>
                <a:gd name="T71" fmla="*/ 2147483647 h 56"/>
                <a:gd name="T72" fmla="*/ 2147483647 w 43"/>
                <a:gd name="T73" fmla="*/ 2147483647 h 56"/>
                <a:gd name="T74" fmla="*/ 2147483647 w 43"/>
                <a:gd name="T75" fmla="*/ 2147483647 h 56"/>
                <a:gd name="T76" fmla="*/ 2147483647 w 43"/>
                <a:gd name="T77" fmla="*/ 2147483647 h 56"/>
                <a:gd name="T78" fmla="*/ 2147483647 w 43"/>
                <a:gd name="T79" fmla="*/ 2147483647 h 56"/>
                <a:gd name="T80" fmla="*/ 2147483647 w 43"/>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
                <a:gd name="T124" fmla="*/ 0 h 56"/>
                <a:gd name="T125" fmla="*/ 43 w 43"/>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 h="56">
                  <a:moveTo>
                    <a:pt x="41" y="22"/>
                  </a:moveTo>
                  <a:lnTo>
                    <a:pt x="42" y="22"/>
                  </a:lnTo>
                  <a:lnTo>
                    <a:pt x="43" y="21"/>
                  </a:lnTo>
                  <a:lnTo>
                    <a:pt x="43" y="19"/>
                  </a:lnTo>
                  <a:lnTo>
                    <a:pt x="43" y="16"/>
                  </a:lnTo>
                  <a:lnTo>
                    <a:pt x="42" y="13"/>
                  </a:lnTo>
                  <a:lnTo>
                    <a:pt x="41" y="10"/>
                  </a:lnTo>
                  <a:lnTo>
                    <a:pt x="39" y="7"/>
                  </a:lnTo>
                  <a:lnTo>
                    <a:pt x="37" y="4"/>
                  </a:lnTo>
                  <a:lnTo>
                    <a:pt x="33" y="2"/>
                  </a:lnTo>
                  <a:lnTo>
                    <a:pt x="31" y="1"/>
                  </a:lnTo>
                  <a:lnTo>
                    <a:pt x="29" y="0"/>
                  </a:lnTo>
                  <a:lnTo>
                    <a:pt x="23"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5" y="49"/>
                  </a:lnTo>
                  <a:lnTo>
                    <a:pt x="7" y="50"/>
                  </a:lnTo>
                  <a:lnTo>
                    <a:pt x="9" y="52"/>
                  </a:lnTo>
                  <a:lnTo>
                    <a:pt x="12" y="54"/>
                  </a:lnTo>
                  <a:lnTo>
                    <a:pt x="17" y="55"/>
                  </a:lnTo>
                  <a:lnTo>
                    <a:pt x="22" y="56"/>
                  </a:lnTo>
                  <a:lnTo>
                    <a:pt x="27" y="55"/>
                  </a:lnTo>
                  <a:lnTo>
                    <a:pt x="31" y="54"/>
                  </a:lnTo>
                  <a:lnTo>
                    <a:pt x="34" y="52"/>
                  </a:lnTo>
                  <a:lnTo>
                    <a:pt x="37" y="51"/>
                  </a:lnTo>
                  <a:lnTo>
                    <a:pt x="40"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3" y="44"/>
                  </a:lnTo>
                  <a:lnTo>
                    <a:pt x="12" y="42"/>
                  </a:lnTo>
                  <a:lnTo>
                    <a:pt x="11" y="39"/>
                  </a:lnTo>
                  <a:lnTo>
                    <a:pt x="9" y="35"/>
                  </a:lnTo>
                  <a:lnTo>
                    <a:pt x="9" y="31"/>
                  </a:lnTo>
                  <a:lnTo>
                    <a:pt x="9" y="27"/>
                  </a:lnTo>
                  <a:lnTo>
                    <a:pt x="9" y="24"/>
                  </a:lnTo>
                  <a:lnTo>
                    <a:pt x="9" y="22"/>
                  </a:lnTo>
                  <a:lnTo>
                    <a:pt x="41" y="22"/>
                  </a:lnTo>
                  <a:close/>
                  <a:moveTo>
                    <a:pt x="22" y="18"/>
                  </a:moveTo>
                  <a:lnTo>
                    <a:pt x="15" y="18"/>
                  </a:lnTo>
                  <a:lnTo>
                    <a:pt x="11"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4"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3" name="Freeform 189"/>
            <p:cNvSpPr>
              <a:spLocks/>
            </p:cNvSpPr>
            <p:nvPr/>
          </p:nvSpPr>
          <p:spPr bwMode="auto">
            <a:xfrm>
              <a:off x="2158374" y="6224979"/>
              <a:ext cx="62877" cy="87903"/>
            </a:xfrm>
            <a:custGeom>
              <a:avLst/>
              <a:gdLst>
                <a:gd name="T0" fmla="*/ 2147483647 w 39"/>
                <a:gd name="T1" fmla="*/ 2147483647 h 56"/>
                <a:gd name="T2" fmla="*/ 2147483647 w 39"/>
                <a:gd name="T3" fmla="*/ 2147483647 h 56"/>
                <a:gd name="T4" fmla="*/ 2147483647 w 39"/>
                <a:gd name="T5" fmla="*/ 2147483647 h 56"/>
                <a:gd name="T6" fmla="*/ 2147483647 w 39"/>
                <a:gd name="T7" fmla="*/ 2147483647 h 56"/>
                <a:gd name="T8" fmla="*/ 2147483647 w 39"/>
                <a:gd name="T9" fmla="*/ 2147483647 h 56"/>
                <a:gd name="T10" fmla="*/ 2147483647 w 39"/>
                <a:gd name="T11" fmla="*/ 2147483647 h 56"/>
                <a:gd name="T12" fmla="*/ 2147483647 w 39"/>
                <a:gd name="T13" fmla="*/ 2147483647 h 56"/>
                <a:gd name="T14" fmla="*/ 2147483647 w 39"/>
                <a:gd name="T15" fmla="*/ 2147483647 h 56"/>
                <a:gd name="T16" fmla="*/ 2147483647 w 39"/>
                <a:gd name="T17" fmla="*/ 2147483647 h 56"/>
                <a:gd name="T18" fmla="*/ 2147483647 w 39"/>
                <a:gd name="T19" fmla="*/ 2147483647 h 56"/>
                <a:gd name="T20" fmla="*/ 2147483647 w 39"/>
                <a:gd name="T21" fmla="*/ 2147483647 h 56"/>
                <a:gd name="T22" fmla="*/ 2147483647 w 39"/>
                <a:gd name="T23" fmla="*/ 2147483647 h 56"/>
                <a:gd name="T24" fmla="*/ 2147483647 w 39"/>
                <a:gd name="T25" fmla="*/ 2147483647 h 56"/>
                <a:gd name="T26" fmla="*/ 2147483647 w 39"/>
                <a:gd name="T27" fmla="*/ 2147483647 h 56"/>
                <a:gd name="T28" fmla="*/ 2147483647 w 39"/>
                <a:gd name="T29" fmla="*/ 0 h 56"/>
                <a:gd name="T30" fmla="*/ 2147483647 w 39"/>
                <a:gd name="T31" fmla="*/ 0 h 56"/>
                <a:gd name="T32" fmla="*/ 2147483647 w 39"/>
                <a:gd name="T33" fmla="*/ 2147483647 h 56"/>
                <a:gd name="T34" fmla="*/ 2147483647 w 39"/>
                <a:gd name="T35" fmla="*/ 2147483647 h 56"/>
                <a:gd name="T36" fmla="*/ 2147483647 w 39"/>
                <a:gd name="T37" fmla="*/ 2147483647 h 56"/>
                <a:gd name="T38" fmla="*/ 2147483647 w 39"/>
                <a:gd name="T39" fmla="*/ 2147483647 h 56"/>
                <a:gd name="T40" fmla="*/ 2147483647 w 39"/>
                <a:gd name="T41" fmla="*/ 2147483647 h 56"/>
                <a:gd name="T42" fmla="*/ 2147483647 w 39"/>
                <a:gd name="T43" fmla="*/ 2147483647 h 56"/>
                <a:gd name="T44" fmla="*/ 2147483647 w 39"/>
                <a:gd name="T45" fmla="*/ 2147483647 h 56"/>
                <a:gd name="T46" fmla="*/ 2147483647 w 39"/>
                <a:gd name="T47" fmla="*/ 2147483647 h 56"/>
                <a:gd name="T48" fmla="*/ 0 w 39"/>
                <a:gd name="T49" fmla="*/ 2147483647 h 56"/>
                <a:gd name="T50" fmla="*/ 2147483647 w 39"/>
                <a:gd name="T51" fmla="*/ 2147483647 h 56"/>
                <a:gd name="T52" fmla="*/ 2147483647 w 39"/>
                <a:gd name="T53" fmla="*/ 2147483647 h 56"/>
                <a:gd name="T54" fmla="*/ 2147483647 w 39"/>
                <a:gd name="T55" fmla="*/ 2147483647 h 56"/>
                <a:gd name="T56" fmla="*/ 2147483647 w 39"/>
                <a:gd name="T57" fmla="*/ 2147483647 h 56"/>
                <a:gd name="T58" fmla="*/ 2147483647 w 39"/>
                <a:gd name="T59" fmla="*/ 2147483647 h 56"/>
                <a:gd name="T60" fmla="*/ 2147483647 w 39"/>
                <a:gd name="T61" fmla="*/ 2147483647 h 56"/>
                <a:gd name="T62" fmla="*/ 2147483647 w 39"/>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56"/>
                <a:gd name="T98" fmla="*/ 39 w 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56">
                  <a:moveTo>
                    <a:pt x="17" y="19"/>
                  </a:moveTo>
                  <a:lnTo>
                    <a:pt x="18" y="16"/>
                  </a:lnTo>
                  <a:lnTo>
                    <a:pt x="19" y="14"/>
                  </a:lnTo>
                  <a:lnTo>
                    <a:pt x="21" y="12"/>
                  </a:lnTo>
                  <a:lnTo>
                    <a:pt x="23" y="11"/>
                  </a:lnTo>
                  <a:lnTo>
                    <a:pt x="26" y="11"/>
                  </a:lnTo>
                  <a:lnTo>
                    <a:pt x="28" y="12"/>
                  </a:lnTo>
                  <a:lnTo>
                    <a:pt x="30" y="13"/>
                  </a:lnTo>
                  <a:lnTo>
                    <a:pt x="32" y="14"/>
                  </a:lnTo>
                  <a:lnTo>
                    <a:pt x="34" y="14"/>
                  </a:lnTo>
                  <a:lnTo>
                    <a:pt x="37" y="13"/>
                  </a:lnTo>
                  <a:lnTo>
                    <a:pt x="38" y="11"/>
                  </a:lnTo>
                  <a:lnTo>
                    <a:pt x="39" y="10"/>
                  </a:lnTo>
                  <a:lnTo>
                    <a:pt x="39" y="8"/>
                  </a:lnTo>
                  <a:lnTo>
                    <a:pt x="39" y="6"/>
                  </a:lnTo>
                  <a:lnTo>
                    <a:pt x="38" y="5"/>
                  </a:lnTo>
                  <a:lnTo>
                    <a:pt x="37" y="4"/>
                  </a:lnTo>
                  <a:lnTo>
                    <a:pt x="36" y="3"/>
                  </a:lnTo>
                  <a:lnTo>
                    <a:pt x="34" y="2"/>
                  </a:lnTo>
                  <a:lnTo>
                    <a:pt x="31" y="2"/>
                  </a:lnTo>
                  <a:lnTo>
                    <a:pt x="29" y="2"/>
                  </a:lnTo>
                  <a:lnTo>
                    <a:pt x="27" y="3"/>
                  </a:lnTo>
                  <a:lnTo>
                    <a:pt x="25" y="4"/>
                  </a:lnTo>
                  <a:lnTo>
                    <a:pt x="23" y="5"/>
                  </a:lnTo>
                  <a:lnTo>
                    <a:pt x="20" y="8"/>
                  </a:lnTo>
                  <a:lnTo>
                    <a:pt x="18" y="9"/>
                  </a:lnTo>
                  <a:lnTo>
                    <a:pt x="18" y="8"/>
                  </a:lnTo>
                  <a:lnTo>
                    <a:pt x="17" y="5"/>
                  </a:lnTo>
                  <a:lnTo>
                    <a:pt x="17" y="1"/>
                  </a:lnTo>
                  <a:lnTo>
                    <a:pt x="17" y="0"/>
                  </a:lnTo>
                  <a:lnTo>
                    <a:pt x="16" y="0"/>
                  </a:lnTo>
                  <a:lnTo>
                    <a:pt x="15" y="0"/>
                  </a:lnTo>
                  <a:lnTo>
                    <a:pt x="13" y="2"/>
                  </a:lnTo>
                  <a:lnTo>
                    <a:pt x="9" y="7"/>
                  </a:lnTo>
                  <a:lnTo>
                    <a:pt x="5" y="9"/>
                  </a:lnTo>
                  <a:lnTo>
                    <a:pt x="4" y="10"/>
                  </a:lnTo>
                  <a:lnTo>
                    <a:pt x="4" y="11"/>
                  </a:lnTo>
                  <a:lnTo>
                    <a:pt x="4" y="12"/>
                  </a:lnTo>
                  <a:lnTo>
                    <a:pt x="6" y="13"/>
                  </a:lnTo>
                  <a:lnTo>
                    <a:pt x="8" y="16"/>
                  </a:lnTo>
                  <a:lnTo>
                    <a:pt x="9" y="18"/>
                  </a:lnTo>
                  <a:lnTo>
                    <a:pt x="9" y="21"/>
                  </a:lnTo>
                  <a:lnTo>
                    <a:pt x="9" y="42"/>
                  </a:lnTo>
                  <a:lnTo>
                    <a:pt x="8" y="47"/>
                  </a:lnTo>
                  <a:lnTo>
                    <a:pt x="8" y="49"/>
                  </a:lnTo>
                  <a:lnTo>
                    <a:pt x="7" y="50"/>
                  </a:lnTo>
                  <a:lnTo>
                    <a:pt x="6" y="51"/>
                  </a:lnTo>
                  <a:lnTo>
                    <a:pt x="5" y="52"/>
                  </a:lnTo>
                  <a:lnTo>
                    <a:pt x="1" y="53"/>
                  </a:lnTo>
                  <a:lnTo>
                    <a:pt x="0" y="54"/>
                  </a:lnTo>
                  <a:lnTo>
                    <a:pt x="1" y="55"/>
                  </a:lnTo>
                  <a:lnTo>
                    <a:pt x="2" y="56"/>
                  </a:lnTo>
                  <a:lnTo>
                    <a:pt x="3" y="56"/>
                  </a:lnTo>
                  <a:lnTo>
                    <a:pt x="16" y="55"/>
                  </a:lnTo>
                  <a:lnTo>
                    <a:pt x="27" y="56"/>
                  </a:lnTo>
                  <a:lnTo>
                    <a:pt x="30" y="56"/>
                  </a:lnTo>
                  <a:lnTo>
                    <a:pt x="30" y="55"/>
                  </a:lnTo>
                  <a:lnTo>
                    <a:pt x="30" y="53"/>
                  </a:lnTo>
                  <a:lnTo>
                    <a:pt x="29" y="53"/>
                  </a:lnTo>
                  <a:lnTo>
                    <a:pt x="23" y="52"/>
                  </a:lnTo>
                  <a:lnTo>
                    <a:pt x="19" y="51"/>
                  </a:lnTo>
                  <a:lnTo>
                    <a:pt x="19" y="50"/>
                  </a:lnTo>
                  <a:lnTo>
                    <a:pt x="18"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4" name="Freeform 190"/>
            <p:cNvSpPr>
              <a:spLocks/>
            </p:cNvSpPr>
            <p:nvPr/>
          </p:nvSpPr>
          <p:spPr bwMode="auto">
            <a:xfrm>
              <a:off x="2221251" y="6230361"/>
              <a:ext cx="92568" cy="86110"/>
            </a:xfrm>
            <a:custGeom>
              <a:avLst/>
              <a:gdLst>
                <a:gd name="T0" fmla="*/ 2147483647 w 58"/>
                <a:gd name="T1" fmla="*/ 2147483647 h 54"/>
                <a:gd name="T2" fmla="*/ 2147483647 w 58"/>
                <a:gd name="T3" fmla="*/ 2147483647 h 54"/>
                <a:gd name="T4" fmla="*/ 2147483647 w 58"/>
                <a:gd name="T5" fmla="*/ 2147483647 h 54"/>
                <a:gd name="T6" fmla="*/ 2147483647 w 58"/>
                <a:gd name="T7" fmla="*/ 2147483647 h 54"/>
                <a:gd name="T8" fmla="*/ 2147483647 w 58"/>
                <a:gd name="T9" fmla="*/ 2147483647 h 54"/>
                <a:gd name="T10" fmla="*/ 2147483647 w 58"/>
                <a:gd name="T11" fmla="*/ 2147483647 h 54"/>
                <a:gd name="T12" fmla="*/ 2147483647 w 58"/>
                <a:gd name="T13" fmla="*/ 0 h 54"/>
                <a:gd name="T14" fmla="*/ 2147483647 w 58"/>
                <a:gd name="T15" fmla="*/ 0 h 54"/>
                <a:gd name="T16" fmla="*/ 2147483647 w 58"/>
                <a:gd name="T17" fmla="*/ 0 h 54"/>
                <a:gd name="T18" fmla="*/ 2147483647 w 58"/>
                <a:gd name="T19" fmla="*/ 0 h 54"/>
                <a:gd name="T20" fmla="*/ 2147483647 w 58"/>
                <a:gd name="T21" fmla="*/ 0 h 54"/>
                <a:gd name="T22" fmla="*/ 2147483647 w 58"/>
                <a:gd name="T23" fmla="*/ 2147483647 h 54"/>
                <a:gd name="T24" fmla="*/ 2147483647 w 58"/>
                <a:gd name="T25" fmla="*/ 2147483647 h 54"/>
                <a:gd name="T26" fmla="*/ 2147483647 w 58"/>
                <a:gd name="T27" fmla="*/ 2147483647 h 54"/>
                <a:gd name="T28" fmla="*/ 2147483647 w 58"/>
                <a:gd name="T29" fmla="*/ 2147483647 h 54"/>
                <a:gd name="T30" fmla="*/ 2147483647 w 58"/>
                <a:gd name="T31" fmla="*/ 2147483647 h 54"/>
                <a:gd name="T32" fmla="*/ 2147483647 w 58"/>
                <a:gd name="T33" fmla="*/ 2147483647 h 54"/>
                <a:gd name="T34" fmla="*/ 2147483647 w 58"/>
                <a:gd name="T35" fmla="*/ 2147483647 h 54"/>
                <a:gd name="T36" fmla="*/ 2147483647 w 58"/>
                <a:gd name="T37" fmla="*/ 2147483647 h 54"/>
                <a:gd name="T38" fmla="*/ 2147483647 w 58"/>
                <a:gd name="T39" fmla="*/ 2147483647 h 54"/>
                <a:gd name="T40" fmla="*/ 2147483647 w 58"/>
                <a:gd name="T41" fmla="*/ 2147483647 h 54"/>
                <a:gd name="T42" fmla="*/ 2147483647 w 58"/>
                <a:gd name="T43" fmla="*/ 2147483647 h 54"/>
                <a:gd name="T44" fmla="*/ 2147483647 w 58"/>
                <a:gd name="T45" fmla="*/ 2147483647 h 54"/>
                <a:gd name="T46" fmla="*/ 2147483647 w 58"/>
                <a:gd name="T47" fmla="*/ 2147483647 h 54"/>
                <a:gd name="T48" fmla="*/ 2147483647 w 58"/>
                <a:gd name="T49" fmla="*/ 2147483647 h 54"/>
                <a:gd name="T50" fmla="*/ 2147483647 w 58"/>
                <a:gd name="T51" fmla="*/ 2147483647 h 54"/>
                <a:gd name="T52" fmla="*/ 2147483647 w 58"/>
                <a:gd name="T53" fmla="*/ 2147483647 h 54"/>
                <a:gd name="T54" fmla="*/ 2147483647 w 58"/>
                <a:gd name="T55" fmla="*/ 2147483647 h 54"/>
                <a:gd name="T56" fmla="*/ 2147483647 w 58"/>
                <a:gd name="T57" fmla="*/ 2147483647 h 54"/>
                <a:gd name="T58" fmla="*/ 2147483647 w 58"/>
                <a:gd name="T59" fmla="*/ 2147483647 h 54"/>
                <a:gd name="T60" fmla="*/ 2147483647 w 58"/>
                <a:gd name="T61" fmla="*/ 0 h 54"/>
                <a:gd name="T62" fmla="*/ 2147483647 w 58"/>
                <a:gd name="T63" fmla="*/ 0 h 54"/>
                <a:gd name="T64" fmla="*/ 2147483647 w 58"/>
                <a:gd name="T65" fmla="*/ 0 h 54"/>
                <a:gd name="T66" fmla="*/ 2147483647 w 58"/>
                <a:gd name="T67" fmla="*/ 0 h 54"/>
                <a:gd name="T68" fmla="*/ 2147483647 w 58"/>
                <a:gd name="T69" fmla="*/ 0 h 54"/>
                <a:gd name="T70" fmla="*/ 0 w 58"/>
                <a:gd name="T71" fmla="*/ 2147483647 h 54"/>
                <a:gd name="T72" fmla="*/ 2147483647 w 58"/>
                <a:gd name="T73" fmla="*/ 2147483647 h 54"/>
                <a:gd name="T74" fmla="*/ 2147483647 w 58"/>
                <a:gd name="T75" fmla="*/ 2147483647 h 54"/>
                <a:gd name="T76" fmla="*/ 2147483647 w 58"/>
                <a:gd name="T77" fmla="*/ 2147483647 h 54"/>
                <a:gd name="T78" fmla="*/ 2147483647 w 58"/>
                <a:gd name="T79" fmla="*/ 2147483647 h 54"/>
                <a:gd name="T80" fmla="*/ 2147483647 w 58"/>
                <a:gd name="T81" fmla="*/ 2147483647 h 54"/>
                <a:gd name="T82" fmla="*/ 2147483647 w 58"/>
                <a:gd name="T83" fmla="*/ 2147483647 h 54"/>
                <a:gd name="T84" fmla="*/ 2147483647 w 58"/>
                <a:gd name="T85" fmla="*/ 2147483647 h 54"/>
                <a:gd name="T86" fmla="*/ 2147483647 w 58"/>
                <a:gd name="T87" fmla="*/ 2147483647 h 54"/>
                <a:gd name="T88" fmla="*/ 2147483647 w 58"/>
                <a:gd name="T89" fmla="*/ 2147483647 h 54"/>
                <a:gd name="T90" fmla="*/ 2147483647 w 58"/>
                <a:gd name="T91" fmla="*/ 2147483647 h 54"/>
                <a:gd name="T92" fmla="*/ 2147483647 w 58"/>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4"/>
                <a:gd name="T143" fmla="*/ 58 w 58"/>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4">
                  <a:moveTo>
                    <a:pt x="48" y="9"/>
                  </a:moveTo>
                  <a:lnTo>
                    <a:pt x="50" y="7"/>
                  </a:lnTo>
                  <a:lnTo>
                    <a:pt x="51" y="5"/>
                  </a:lnTo>
                  <a:lnTo>
                    <a:pt x="54" y="3"/>
                  </a:lnTo>
                  <a:lnTo>
                    <a:pt x="57" y="2"/>
                  </a:lnTo>
                  <a:lnTo>
                    <a:pt x="58" y="1"/>
                  </a:lnTo>
                  <a:lnTo>
                    <a:pt x="57" y="0"/>
                  </a:lnTo>
                  <a:lnTo>
                    <a:pt x="55" y="0"/>
                  </a:lnTo>
                  <a:lnTo>
                    <a:pt x="48" y="0"/>
                  </a:lnTo>
                  <a:lnTo>
                    <a:pt x="38" y="0"/>
                  </a:lnTo>
                  <a:lnTo>
                    <a:pt x="37" y="0"/>
                  </a:lnTo>
                  <a:lnTo>
                    <a:pt x="36" y="1"/>
                  </a:lnTo>
                  <a:lnTo>
                    <a:pt x="38" y="2"/>
                  </a:lnTo>
                  <a:lnTo>
                    <a:pt x="40" y="3"/>
                  </a:lnTo>
                  <a:lnTo>
                    <a:pt x="43" y="4"/>
                  </a:lnTo>
                  <a:lnTo>
                    <a:pt x="44" y="5"/>
                  </a:lnTo>
                  <a:lnTo>
                    <a:pt x="44" y="6"/>
                  </a:lnTo>
                  <a:lnTo>
                    <a:pt x="43" y="8"/>
                  </a:lnTo>
                  <a:lnTo>
                    <a:pt x="34" y="35"/>
                  </a:lnTo>
                  <a:lnTo>
                    <a:pt x="33" y="36"/>
                  </a:lnTo>
                  <a:lnTo>
                    <a:pt x="32" y="37"/>
                  </a:lnTo>
                  <a:lnTo>
                    <a:pt x="31" y="36"/>
                  </a:lnTo>
                  <a:lnTo>
                    <a:pt x="21" y="9"/>
                  </a:lnTo>
                  <a:lnTo>
                    <a:pt x="20" y="5"/>
                  </a:lnTo>
                  <a:lnTo>
                    <a:pt x="20" y="4"/>
                  </a:lnTo>
                  <a:lnTo>
                    <a:pt x="21" y="3"/>
                  </a:lnTo>
                  <a:lnTo>
                    <a:pt x="24" y="3"/>
                  </a:lnTo>
                  <a:lnTo>
                    <a:pt x="27" y="2"/>
                  </a:lnTo>
                  <a:lnTo>
                    <a:pt x="28" y="2"/>
                  </a:lnTo>
                  <a:lnTo>
                    <a:pt x="28" y="1"/>
                  </a:lnTo>
                  <a:lnTo>
                    <a:pt x="28" y="0"/>
                  </a:lnTo>
                  <a:lnTo>
                    <a:pt x="26" y="0"/>
                  </a:lnTo>
                  <a:lnTo>
                    <a:pt x="15" y="0"/>
                  </a:lnTo>
                  <a:lnTo>
                    <a:pt x="4" y="0"/>
                  </a:lnTo>
                  <a:lnTo>
                    <a:pt x="1" y="0"/>
                  </a:lnTo>
                  <a:lnTo>
                    <a:pt x="0" y="1"/>
                  </a:lnTo>
                  <a:lnTo>
                    <a:pt x="1" y="2"/>
                  </a:lnTo>
                  <a:lnTo>
                    <a:pt x="1" y="3"/>
                  </a:lnTo>
                  <a:lnTo>
                    <a:pt x="2" y="3"/>
                  </a:lnTo>
                  <a:lnTo>
                    <a:pt x="3" y="3"/>
                  </a:lnTo>
                  <a:lnTo>
                    <a:pt x="6" y="4"/>
                  </a:lnTo>
                  <a:lnTo>
                    <a:pt x="8" y="6"/>
                  </a:lnTo>
                  <a:lnTo>
                    <a:pt x="28" y="52"/>
                  </a:lnTo>
                  <a:lnTo>
                    <a:pt x="29" y="53"/>
                  </a:lnTo>
                  <a:lnTo>
                    <a:pt x="30" y="54"/>
                  </a:lnTo>
                  <a:lnTo>
                    <a:pt x="31" y="53"/>
                  </a:lnTo>
                  <a:lnTo>
                    <a:pt x="48" y="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5" name="Freeform 191"/>
            <p:cNvSpPr>
              <a:spLocks noEditPoints="1"/>
            </p:cNvSpPr>
            <p:nvPr/>
          </p:nvSpPr>
          <p:spPr bwMode="auto">
            <a:xfrm>
              <a:off x="2319060" y="6180130"/>
              <a:ext cx="43664"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0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0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5"/>
                  </a:lnTo>
                  <a:lnTo>
                    <a:pt x="8" y="36"/>
                  </a:lnTo>
                  <a:lnTo>
                    <a:pt x="6" y="37"/>
                  </a:lnTo>
                  <a:lnTo>
                    <a:pt x="4" y="38"/>
                  </a:lnTo>
                  <a:lnTo>
                    <a:pt x="4" y="39"/>
                  </a:lnTo>
                  <a:lnTo>
                    <a:pt x="4" y="40"/>
                  </a:lnTo>
                  <a:lnTo>
                    <a:pt x="5" y="40"/>
                  </a:lnTo>
                  <a:lnTo>
                    <a:pt x="7" y="41"/>
                  </a:lnTo>
                  <a:lnTo>
                    <a:pt x="8" y="41"/>
                  </a:lnTo>
                  <a:lnTo>
                    <a:pt x="9" y="42"/>
                  </a:lnTo>
                  <a:lnTo>
                    <a:pt x="10" y="43"/>
                  </a:lnTo>
                  <a:lnTo>
                    <a:pt x="10" y="44"/>
                  </a:lnTo>
                  <a:lnTo>
                    <a:pt x="10" y="73"/>
                  </a:lnTo>
                  <a:lnTo>
                    <a:pt x="9" y="76"/>
                  </a:lnTo>
                  <a:lnTo>
                    <a:pt x="9" y="78"/>
                  </a:lnTo>
                  <a:lnTo>
                    <a:pt x="8" y="78"/>
                  </a:lnTo>
                  <a:lnTo>
                    <a:pt x="6" y="80"/>
                  </a:lnTo>
                  <a:lnTo>
                    <a:pt x="3" y="81"/>
                  </a:lnTo>
                  <a:lnTo>
                    <a:pt x="1" y="82"/>
                  </a:lnTo>
                  <a:lnTo>
                    <a:pt x="0" y="82"/>
                  </a:lnTo>
                  <a:lnTo>
                    <a:pt x="0" y="83"/>
                  </a:lnTo>
                  <a:lnTo>
                    <a:pt x="1" y="83"/>
                  </a:lnTo>
                  <a:lnTo>
                    <a:pt x="1" y="84"/>
                  </a:lnTo>
                  <a:lnTo>
                    <a:pt x="3" y="84"/>
                  </a:lnTo>
                  <a:lnTo>
                    <a:pt x="14" y="83"/>
                  </a:lnTo>
                  <a:lnTo>
                    <a:pt x="24" y="84"/>
                  </a:lnTo>
                  <a:lnTo>
                    <a:pt x="26" y="84"/>
                  </a:lnTo>
                  <a:lnTo>
                    <a:pt x="27" y="83"/>
                  </a:lnTo>
                  <a:lnTo>
                    <a:pt x="27" y="82"/>
                  </a:lnTo>
                  <a:lnTo>
                    <a:pt x="26" y="81"/>
                  </a:lnTo>
                  <a:lnTo>
                    <a:pt x="24" y="81"/>
                  </a:lnTo>
                  <a:lnTo>
                    <a:pt x="20" y="79"/>
                  </a:lnTo>
                  <a:lnTo>
                    <a:pt x="19" y="78"/>
                  </a:lnTo>
                  <a:lnTo>
                    <a:pt x="19" y="76"/>
                  </a:lnTo>
                  <a:lnTo>
                    <a:pt x="19" y="38"/>
                  </a:lnTo>
                  <a:close/>
                  <a:moveTo>
                    <a:pt x="14" y="0"/>
                  </a:moveTo>
                  <a:lnTo>
                    <a:pt x="12" y="0"/>
                  </a:lnTo>
                  <a:lnTo>
                    <a:pt x="10" y="2"/>
                  </a:lnTo>
                  <a:lnTo>
                    <a:pt x="9" y="4"/>
                  </a:lnTo>
                  <a:lnTo>
                    <a:pt x="8" y="6"/>
                  </a:lnTo>
                  <a:lnTo>
                    <a:pt x="9"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6" name="Freeform 192"/>
            <p:cNvSpPr>
              <a:spLocks/>
            </p:cNvSpPr>
            <p:nvPr/>
          </p:nvSpPr>
          <p:spPr bwMode="auto">
            <a:xfrm>
              <a:off x="2374950" y="6228567"/>
              <a:ext cx="68116" cy="87903"/>
            </a:xfrm>
            <a:custGeom>
              <a:avLst/>
              <a:gdLst>
                <a:gd name="T0" fmla="*/ 0 w 43"/>
                <a:gd name="T1" fmla="*/ 2147483647 h 56"/>
                <a:gd name="T2" fmla="*/ 2147483647 w 43"/>
                <a:gd name="T3" fmla="*/ 2147483647 h 56"/>
                <a:gd name="T4" fmla="*/ 2147483647 w 43"/>
                <a:gd name="T5" fmla="*/ 2147483647 h 56"/>
                <a:gd name="T6" fmla="*/ 2147483647 w 43"/>
                <a:gd name="T7" fmla="*/ 2147483647 h 56"/>
                <a:gd name="T8" fmla="*/ 2147483647 w 43"/>
                <a:gd name="T9" fmla="*/ 2147483647 h 56"/>
                <a:gd name="T10" fmla="*/ 2147483647 w 43"/>
                <a:gd name="T11" fmla="*/ 2147483647 h 56"/>
                <a:gd name="T12" fmla="*/ 2147483647 w 43"/>
                <a:gd name="T13" fmla="*/ 2147483647 h 56"/>
                <a:gd name="T14" fmla="*/ 2147483647 w 43"/>
                <a:gd name="T15" fmla="*/ 2147483647 h 56"/>
                <a:gd name="T16" fmla="*/ 2147483647 w 43"/>
                <a:gd name="T17" fmla="*/ 2147483647 h 56"/>
                <a:gd name="T18" fmla="*/ 2147483647 w 43"/>
                <a:gd name="T19" fmla="*/ 2147483647 h 56"/>
                <a:gd name="T20" fmla="*/ 2147483647 w 43"/>
                <a:gd name="T21" fmla="*/ 2147483647 h 56"/>
                <a:gd name="T22" fmla="*/ 2147483647 w 43"/>
                <a:gd name="T23" fmla="*/ 2147483647 h 56"/>
                <a:gd name="T24" fmla="*/ 2147483647 w 43"/>
                <a:gd name="T25" fmla="*/ 2147483647 h 56"/>
                <a:gd name="T26" fmla="*/ 2147483647 w 43"/>
                <a:gd name="T27" fmla="*/ 2147483647 h 56"/>
                <a:gd name="T28" fmla="*/ 2147483647 w 43"/>
                <a:gd name="T29" fmla="*/ 2147483647 h 56"/>
                <a:gd name="T30" fmla="*/ 2147483647 w 43"/>
                <a:gd name="T31" fmla="*/ 2147483647 h 56"/>
                <a:gd name="T32" fmla="*/ 2147483647 w 43"/>
                <a:gd name="T33" fmla="*/ 2147483647 h 56"/>
                <a:gd name="T34" fmla="*/ 2147483647 w 43"/>
                <a:gd name="T35" fmla="*/ 2147483647 h 56"/>
                <a:gd name="T36" fmla="*/ 2147483647 w 43"/>
                <a:gd name="T37" fmla="*/ 2147483647 h 56"/>
                <a:gd name="T38" fmla="*/ 2147483647 w 43"/>
                <a:gd name="T39" fmla="*/ 2147483647 h 56"/>
                <a:gd name="T40" fmla="*/ 2147483647 w 43"/>
                <a:gd name="T41" fmla="*/ 2147483647 h 56"/>
                <a:gd name="T42" fmla="*/ 2147483647 w 43"/>
                <a:gd name="T43" fmla="*/ 2147483647 h 56"/>
                <a:gd name="T44" fmla="*/ 2147483647 w 43"/>
                <a:gd name="T45" fmla="*/ 2147483647 h 56"/>
                <a:gd name="T46" fmla="*/ 2147483647 w 43"/>
                <a:gd name="T47" fmla="*/ 2147483647 h 56"/>
                <a:gd name="T48" fmla="*/ 2147483647 w 43"/>
                <a:gd name="T49" fmla="*/ 2147483647 h 56"/>
                <a:gd name="T50" fmla="*/ 2147483647 w 43"/>
                <a:gd name="T51" fmla="*/ 2147483647 h 56"/>
                <a:gd name="T52" fmla="*/ 2147483647 w 43"/>
                <a:gd name="T53" fmla="*/ 2147483647 h 56"/>
                <a:gd name="T54" fmla="*/ 2147483647 w 43"/>
                <a:gd name="T55" fmla="*/ 0 h 56"/>
                <a:gd name="T56" fmla="*/ 2147483647 w 43"/>
                <a:gd name="T57" fmla="*/ 2147483647 h 56"/>
                <a:gd name="T58" fmla="*/ 2147483647 w 43"/>
                <a:gd name="T59" fmla="*/ 2147483647 h 56"/>
                <a:gd name="T60" fmla="*/ 2147483647 w 43"/>
                <a:gd name="T61" fmla="*/ 2147483647 h 56"/>
                <a:gd name="T62" fmla="*/ 0 w 43"/>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6"/>
                <a:gd name="T98" fmla="*/ 43 w 43"/>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6">
                  <a:moveTo>
                    <a:pt x="0" y="29"/>
                  </a:moveTo>
                  <a:lnTo>
                    <a:pt x="0" y="34"/>
                  </a:lnTo>
                  <a:lnTo>
                    <a:pt x="1" y="39"/>
                  </a:lnTo>
                  <a:lnTo>
                    <a:pt x="3" y="43"/>
                  </a:lnTo>
                  <a:lnTo>
                    <a:pt x="6" y="47"/>
                  </a:lnTo>
                  <a:lnTo>
                    <a:pt x="8" y="49"/>
                  </a:lnTo>
                  <a:lnTo>
                    <a:pt x="9" y="51"/>
                  </a:lnTo>
                  <a:lnTo>
                    <a:pt x="14" y="54"/>
                  </a:lnTo>
                  <a:lnTo>
                    <a:pt x="19" y="55"/>
                  </a:lnTo>
                  <a:lnTo>
                    <a:pt x="24" y="56"/>
                  </a:lnTo>
                  <a:lnTo>
                    <a:pt x="28" y="56"/>
                  </a:lnTo>
                  <a:lnTo>
                    <a:pt x="31" y="55"/>
                  </a:lnTo>
                  <a:lnTo>
                    <a:pt x="34" y="54"/>
                  </a:lnTo>
                  <a:lnTo>
                    <a:pt x="36" y="53"/>
                  </a:lnTo>
                  <a:lnTo>
                    <a:pt x="40" y="50"/>
                  </a:lnTo>
                  <a:lnTo>
                    <a:pt x="41" y="48"/>
                  </a:lnTo>
                  <a:lnTo>
                    <a:pt x="41" y="47"/>
                  </a:lnTo>
                  <a:lnTo>
                    <a:pt x="40" y="47"/>
                  </a:lnTo>
                  <a:lnTo>
                    <a:pt x="39" y="47"/>
                  </a:lnTo>
                  <a:lnTo>
                    <a:pt x="37" y="48"/>
                  </a:lnTo>
                  <a:lnTo>
                    <a:pt x="34" y="49"/>
                  </a:lnTo>
                  <a:lnTo>
                    <a:pt x="29"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29" y="3"/>
                  </a:lnTo>
                  <a:lnTo>
                    <a:pt x="31" y="4"/>
                  </a:lnTo>
                  <a:lnTo>
                    <a:pt x="33" y="6"/>
                  </a:lnTo>
                  <a:lnTo>
                    <a:pt x="36" y="9"/>
                  </a:lnTo>
                  <a:lnTo>
                    <a:pt x="37" y="10"/>
                  </a:lnTo>
                  <a:lnTo>
                    <a:pt x="39" y="10"/>
                  </a:lnTo>
                  <a:lnTo>
                    <a:pt x="41" y="10"/>
                  </a:lnTo>
                  <a:lnTo>
                    <a:pt x="42" y="9"/>
                  </a:lnTo>
                  <a:lnTo>
                    <a:pt x="43" y="8"/>
                  </a:lnTo>
                  <a:lnTo>
                    <a:pt x="43" y="6"/>
                  </a:lnTo>
                  <a:lnTo>
                    <a:pt x="42" y="5"/>
                  </a:lnTo>
                  <a:lnTo>
                    <a:pt x="41" y="3"/>
                  </a:lnTo>
                  <a:lnTo>
                    <a:pt x="40" y="2"/>
                  </a:lnTo>
                  <a:lnTo>
                    <a:pt x="39" y="1"/>
                  </a:lnTo>
                  <a:lnTo>
                    <a:pt x="38" y="1"/>
                  </a:lnTo>
                  <a:lnTo>
                    <a:pt x="33" y="0"/>
                  </a:lnTo>
                  <a:lnTo>
                    <a:pt x="29" y="0"/>
                  </a:lnTo>
                  <a:lnTo>
                    <a:pt x="22" y="0"/>
                  </a:lnTo>
                  <a:lnTo>
                    <a:pt x="16" y="2"/>
                  </a:lnTo>
                  <a:lnTo>
                    <a:pt x="11" y="5"/>
                  </a:lnTo>
                  <a:lnTo>
                    <a:pt x="9" y="7"/>
                  </a:lnTo>
                  <a:lnTo>
                    <a:pt x="7" y="9"/>
                  </a:lnTo>
                  <a:lnTo>
                    <a:pt x="4" y="14"/>
                  </a:lnTo>
                  <a:lnTo>
                    <a:pt x="2" y="19"/>
                  </a:lnTo>
                  <a:lnTo>
                    <a:pt x="0"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7" name="Freeform 193"/>
            <p:cNvSpPr>
              <a:spLocks noEditPoints="1"/>
            </p:cNvSpPr>
            <p:nvPr/>
          </p:nvSpPr>
          <p:spPr bwMode="auto">
            <a:xfrm>
              <a:off x="2453546" y="6228567"/>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0 h 56"/>
                <a:gd name="T12" fmla="*/ 2147483647 w 44"/>
                <a:gd name="T13" fmla="*/ 0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1" y="22"/>
                  </a:moveTo>
                  <a:lnTo>
                    <a:pt x="42" y="22"/>
                  </a:lnTo>
                  <a:lnTo>
                    <a:pt x="43" y="21"/>
                  </a:lnTo>
                  <a:lnTo>
                    <a:pt x="44" y="19"/>
                  </a:lnTo>
                  <a:lnTo>
                    <a:pt x="43" y="16"/>
                  </a:lnTo>
                  <a:lnTo>
                    <a:pt x="43" y="13"/>
                  </a:lnTo>
                  <a:lnTo>
                    <a:pt x="41" y="10"/>
                  </a:lnTo>
                  <a:lnTo>
                    <a:pt x="39" y="7"/>
                  </a:lnTo>
                  <a:lnTo>
                    <a:pt x="37" y="4"/>
                  </a:lnTo>
                  <a:lnTo>
                    <a:pt x="33" y="2"/>
                  </a:lnTo>
                  <a:lnTo>
                    <a:pt x="31" y="1"/>
                  </a:lnTo>
                  <a:lnTo>
                    <a:pt x="29" y="0"/>
                  </a:lnTo>
                  <a:lnTo>
                    <a:pt x="24" y="0"/>
                  </a:lnTo>
                  <a:lnTo>
                    <a:pt x="18" y="0"/>
                  </a:lnTo>
                  <a:lnTo>
                    <a:pt x="13" y="2"/>
                  </a:lnTo>
                  <a:lnTo>
                    <a:pt x="11" y="4"/>
                  </a:lnTo>
                  <a:lnTo>
                    <a:pt x="9" y="5"/>
                  </a:lnTo>
                  <a:lnTo>
                    <a:pt x="6" y="9"/>
                  </a:lnTo>
                  <a:lnTo>
                    <a:pt x="3" y="14"/>
                  </a:lnTo>
                  <a:lnTo>
                    <a:pt x="1" y="19"/>
                  </a:lnTo>
                  <a:lnTo>
                    <a:pt x="0" y="23"/>
                  </a:lnTo>
                  <a:lnTo>
                    <a:pt x="0" y="28"/>
                  </a:lnTo>
                  <a:lnTo>
                    <a:pt x="0" y="35"/>
                  </a:lnTo>
                  <a:lnTo>
                    <a:pt x="1" y="40"/>
                  </a:lnTo>
                  <a:lnTo>
                    <a:pt x="3" y="45"/>
                  </a:lnTo>
                  <a:lnTo>
                    <a:pt x="6" y="49"/>
                  </a:lnTo>
                  <a:lnTo>
                    <a:pt x="7" y="50"/>
                  </a:lnTo>
                  <a:lnTo>
                    <a:pt x="9" y="52"/>
                  </a:lnTo>
                  <a:lnTo>
                    <a:pt x="13" y="54"/>
                  </a:lnTo>
                  <a:lnTo>
                    <a:pt x="17" y="55"/>
                  </a:lnTo>
                  <a:lnTo>
                    <a:pt x="22" y="56"/>
                  </a:lnTo>
                  <a:lnTo>
                    <a:pt x="27" y="55"/>
                  </a:lnTo>
                  <a:lnTo>
                    <a:pt x="31" y="54"/>
                  </a:lnTo>
                  <a:lnTo>
                    <a:pt x="34" y="52"/>
                  </a:lnTo>
                  <a:lnTo>
                    <a:pt x="37" y="51"/>
                  </a:lnTo>
                  <a:lnTo>
                    <a:pt x="41" y="47"/>
                  </a:lnTo>
                  <a:lnTo>
                    <a:pt x="41" y="45"/>
                  </a:lnTo>
                  <a:lnTo>
                    <a:pt x="41" y="44"/>
                  </a:lnTo>
                  <a:lnTo>
                    <a:pt x="40" y="44"/>
                  </a:lnTo>
                  <a:lnTo>
                    <a:pt x="39" y="45"/>
                  </a:lnTo>
                  <a:lnTo>
                    <a:pt x="37" y="47"/>
                  </a:lnTo>
                  <a:lnTo>
                    <a:pt x="36" y="48"/>
                  </a:lnTo>
                  <a:lnTo>
                    <a:pt x="34" y="48"/>
                  </a:lnTo>
                  <a:lnTo>
                    <a:pt x="31" y="49"/>
                  </a:lnTo>
                  <a:lnTo>
                    <a:pt x="28" y="49"/>
                  </a:lnTo>
                  <a:lnTo>
                    <a:pt x="22" y="49"/>
                  </a:lnTo>
                  <a:lnTo>
                    <a:pt x="20" y="48"/>
                  </a:lnTo>
                  <a:lnTo>
                    <a:pt x="18" y="47"/>
                  </a:lnTo>
                  <a:lnTo>
                    <a:pt x="15" y="45"/>
                  </a:lnTo>
                  <a:lnTo>
                    <a:pt x="14" y="44"/>
                  </a:lnTo>
                  <a:lnTo>
                    <a:pt x="12" y="42"/>
                  </a:lnTo>
                  <a:lnTo>
                    <a:pt x="11" y="39"/>
                  </a:lnTo>
                  <a:lnTo>
                    <a:pt x="10" y="35"/>
                  </a:lnTo>
                  <a:lnTo>
                    <a:pt x="9" y="31"/>
                  </a:lnTo>
                  <a:lnTo>
                    <a:pt x="9" y="27"/>
                  </a:lnTo>
                  <a:lnTo>
                    <a:pt x="9" y="24"/>
                  </a:lnTo>
                  <a:lnTo>
                    <a:pt x="9" y="22"/>
                  </a:lnTo>
                  <a:lnTo>
                    <a:pt x="41" y="22"/>
                  </a:lnTo>
                  <a:close/>
                  <a:moveTo>
                    <a:pt x="22" y="18"/>
                  </a:moveTo>
                  <a:lnTo>
                    <a:pt x="15" y="18"/>
                  </a:lnTo>
                  <a:lnTo>
                    <a:pt x="12" y="18"/>
                  </a:lnTo>
                  <a:lnTo>
                    <a:pt x="10" y="17"/>
                  </a:lnTo>
                  <a:lnTo>
                    <a:pt x="10" y="15"/>
                  </a:lnTo>
                  <a:lnTo>
                    <a:pt x="11" y="13"/>
                  </a:lnTo>
                  <a:lnTo>
                    <a:pt x="14" y="8"/>
                  </a:lnTo>
                  <a:lnTo>
                    <a:pt x="16" y="6"/>
                  </a:lnTo>
                  <a:lnTo>
                    <a:pt x="19" y="4"/>
                  </a:lnTo>
                  <a:lnTo>
                    <a:pt x="22" y="3"/>
                  </a:lnTo>
                  <a:lnTo>
                    <a:pt x="25" y="3"/>
                  </a:lnTo>
                  <a:lnTo>
                    <a:pt x="29" y="3"/>
                  </a:lnTo>
                  <a:lnTo>
                    <a:pt x="32" y="5"/>
                  </a:lnTo>
                  <a:lnTo>
                    <a:pt x="33" y="6"/>
                  </a:lnTo>
                  <a:lnTo>
                    <a:pt x="34" y="8"/>
                  </a:lnTo>
                  <a:lnTo>
                    <a:pt x="35" y="10"/>
                  </a:lnTo>
                  <a:lnTo>
                    <a:pt x="35" y="11"/>
                  </a:lnTo>
                  <a:lnTo>
                    <a:pt x="35" y="13"/>
                  </a:lnTo>
                  <a:lnTo>
                    <a:pt x="35" y="14"/>
                  </a:lnTo>
                  <a:lnTo>
                    <a:pt x="34" y="15"/>
                  </a:lnTo>
                  <a:lnTo>
                    <a:pt x="33" y="16"/>
                  </a:lnTo>
                  <a:lnTo>
                    <a:pt x="31"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8" name="Freeform 194"/>
            <p:cNvSpPr>
              <a:spLocks/>
            </p:cNvSpPr>
            <p:nvPr/>
          </p:nvSpPr>
          <p:spPr bwMode="auto">
            <a:xfrm>
              <a:off x="2535636" y="6228567"/>
              <a:ext cx="54144" cy="87903"/>
            </a:xfrm>
            <a:custGeom>
              <a:avLst/>
              <a:gdLst>
                <a:gd name="T0" fmla="*/ 0 w 34"/>
                <a:gd name="T1" fmla="*/ 2147483647 h 56"/>
                <a:gd name="T2" fmla="*/ 2147483647 w 34"/>
                <a:gd name="T3" fmla="*/ 2147483647 h 56"/>
                <a:gd name="T4" fmla="*/ 2147483647 w 34"/>
                <a:gd name="T5" fmla="*/ 2147483647 h 56"/>
                <a:gd name="T6" fmla="*/ 2147483647 w 34"/>
                <a:gd name="T7" fmla="*/ 2147483647 h 56"/>
                <a:gd name="T8" fmla="*/ 2147483647 w 34"/>
                <a:gd name="T9" fmla="*/ 2147483647 h 56"/>
                <a:gd name="T10" fmla="*/ 2147483647 w 34"/>
                <a:gd name="T11" fmla="*/ 2147483647 h 56"/>
                <a:gd name="T12" fmla="*/ 2147483647 w 34"/>
                <a:gd name="T13" fmla="*/ 2147483647 h 56"/>
                <a:gd name="T14" fmla="*/ 2147483647 w 34"/>
                <a:gd name="T15" fmla="*/ 2147483647 h 56"/>
                <a:gd name="T16" fmla="*/ 2147483647 w 34"/>
                <a:gd name="T17" fmla="*/ 2147483647 h 56"/>
                <a:gd name="T18" fmla="*/ 2147483647 w 34"/>
                <a:gd name="T19" fmla="*/ 2147483647 h 56"/>
                <a:gd name="T20" fmla="*/ 2147483647 w 34"/>
                <a:gd name="T21" fmla="*/ 2147483647 h 56"/>
                <a:gd name="T22" fmla="*/ 2147483647 w 34"/>
                <a:gd name="T23" fmla="*/ 2147483647 h 56"/>
                <a:gd name="T24" fmla="*/ 2147483647 w 34"/>
                <a:gd name="T25" fmla="*/ 2147483647 h 56"/>
                <a:gd name="T26" fmla="*/ 2147483647 w 34"/>
                <a:gd name="T27" fmla="*/ 2147483647 h 56"/>
                <a:gd name="T28" fmla="*/ 2147483647 w 34"/>
                <a:gd name="T29" fmla="*/ 2147483647 h 56"/>
                <a:gd name="T30" fmla="*/ 2147483647 w 34"/>
                <a:gd name="T31" fmla="*/ 2147483647 h 56"/>
                <a:gd name="T32" fmla="*/ 2147483647 w 34"/>
                <a:gd name="T33" fmla="*/ 2147483647 h 56"/>
                <a:gd name="T34" fmla="*/ 2147483647 w 34"/>
                <a:gd name="T35" fmla="*/ 2147483647 h 56"/>
                <a:gd name="T36" fmla="*/ 2147483647 w 34"/>
                <a:gd name="T37" fmla="*/ 2147483647 h 56"/>
                <a:gd name="T38" fmla="*/ 2147483647 w 34"/>
                <a:gd name="T39" fmla="*/ 2147483647 h 56"/>
                <a:gd name="T40" fmla="*/ 2147483647 w 34"/>
                <a:gd name="T41" fmla="*/ 2147483647 h 56"/>
                <a:gd name="T42" fmla="*/ 2147483647 w 34"/>
                <a:gd name="T43" fmla="*/ 0 h 56"/>
                <a:gd name="T44" fmla="*/ 2147483647 w 34"/>
                <a:gd name="T45" fmla="*/ 2147483647 h 56"/>
                <a:gd name="T46" fmla="*/ 2147483647 w 34"/>
                <a:gd name="T47" fmla="*/ 2147483647 h 56"/>
                <a:gd name="T48" fmla="*/ 2147483647 w 34"/>
                <a:gd name="T49" fmla="*/ 2147483647 h 56"/>
                <a:gd name="T50" fmla="*/ 2147483647 w 34"/>
                <a:gd name="T51" fmla="*/ 2147483647 h 56"/>
                <a:gd name="T52" fmla="*/ 2147483647 w 34"/>
                <a:gd name="T53" fmla="*/ 2147483647 h 56"/>
                <a:gd name="T54" fmla="*/ 2147483647 w 34"/>
                <a:gd name="T55" fmla="*/ 2147483647 h 56"/>
                <a:gd name="T56" fmla="*/ 2147483647 w 34"/>
                <a:gd name="T57" fmla="*/ 2147483647 h 56"/>
                <a:gd name="T58" fmla="*/ 2147483647 w 34"/>
                <a:gd name="T59" fmla="*/ 2147483647 h 56"/>
                <a:gd name="T60" fmla="*/ 2147483647 w 34"/>
                <a:gd name="T61" fmla="*/ 2147483647 h 56"/>
                <a:gd name="T62" fmla="*/ 2147483647 w 34"/>
                <a:gd name="T63" fmla="*/ 2147483647 h 56"/>
                <a:gd name="T64" fmla="*/ 2147483647 w 34"/>
                <a:gd name="T65" fmla="*/ 2147483647 h 56"/>
                <a:gd name="T66" fmla="*/ 2147483647 w 34"/>
                <a:gd name="T67" fmla="*/ 2147483647 h 56"/>
                <a:gd name="T68" fmla="*/ 2147483647 w 34"/>
                <a:gd name="T69" fmla="*/ 2147483647 h 56"/>
                <a:gd name="T70" fmla="*/ 2147483647 w 34"/>
                <a:gd name="T71" fmla="*/ 2147483647 h 56"/>
                <a:gd name="T72" fmla="*/ 2147483647 w 34"/>
                <a:gd name="T73" fmla="*/ 2147483647 h 56"/>
                <a:gd name="T74" fmla="*/ 2147483647 w 34"/>
                <a:gd name="T75" fmla="*/ 2147483647 h 56"/>
                <a:gd name="T76" fmla="*/ 2147483647 w 34"/>
                <a:gd name="T77" fmla="*/ 2147483647 h 56"/>
                <a:gd name="T78" fmla="*/ 0 w 34"/>
                <a:gd name="T79" fmla="*/ 2147483647 h 56"/>
                <a:gd name="T80" fmla="*/ 0 w 3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56"/>
                <a:gd name="T125" fmla="*/ 34 w 3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56">
                  <a:moveTo>
                    <a:pt x="0" y="51"/>
                  </a:moveTo>
                  <a:lnTo>
                    <a:pt x="0" y="52"/>
                  </a:lnTo>
                  <a:lnTo>
                    <a:pt x="2" y="53"/>
                  </a:lnTo>
                  <a:lnTo>
                    <a:pt x="4" y="54"/>
                  </a:lnTo>
                  <a:lnTo>
                    <a:pt x="6" y="55"/>
                  </a:lnTo>
                  <a:lnTo>
                    <a:pt x="16" y="56"/>
                  </a:lnTo>
                  <a:lnTo>
                    <a:pt x="21" y="55"/>
                  </a:lnTo>
                  <a:lnTo>
                    <a:pt x="25" y="54"/>
                  </a:lnTo>
                  <a:lnTo>
                    <a:pt x="28" y="52"/>
                  </a:lnTo>
                  <a:lnTo>
                    <a:pt x="30" y="50"/>
                  </a:lnTo>
                  <a:lnTo>
                    <a:pt x="32" y="48"/>
                  </a:lnTo>
                  <a:lnTo>
                    <a:pt x="33" y="45"/>
                  </a:lnTo>
                  <a:lnTo>
                    <a:pt x="34" y="40"/>
                  </a:lnTo>
                  <a:lnTo>
                    <a:pt x="34" y="37"/>
                  </a:lnTo>
                  <a:lnTo>
                    <a:pt x="33" y="35"/>
                  </a:lnTo>
                  <a:lnTo>
                    <a:pt x="32" y="33"/>
                  </a:lnTo>
                  <a:lnTo>
                    <a:pt x="30" y="31"/>
                  </a:lnTo>
                  <a:lnTo>
                    <a:pt x="26" y="27"/>
                  </a:lnTo>
                  <a:lnTo>
                    <a:pt x="21" y="24"/>
                  </a:lnTo>
                  <a:lnTo>
                    <a:pt x="12" y="18"/>
                  </a:lnTo>
                  <a:lnTo>
                    <a:pt x="9" y="15"/>
                  </a:lnTo>
                  <a:lnTo>
                    <a:pt x="8" y="13"/>
                  </a:lnTo>
                  <a:lnTo>
                    <a:pt x="8" y="12"/>
                  </a:lnTo>
                  <a:lnTo>
                    <a:pt x="8" y="10"/>
                  </a:lnTo>
                  <a:lnTo>
                    <a:pt x="9" y="8"/>
                  </a:lnTo>
                  <a:lnTo>
                    <a:pt x="9" y="7"/>
                  </a:lnTo>
                  <a:lnTo>
                    <a:pt x="11" y="5"/>
                  </a:lnTo>
                  <a:lnTo>
                    <a:pt x="12" y="5"/>
                  </a:lnTo>
                  <a:lnTo>
                    <a:pt x="13" y="4"/>
                  </a:lnTo>
                  <a:lnTo>
                    <a:pt x="17" y="3"/>
                  </a:lnTo>
                  <a:lnTo>
                    <a:pt x="20" y="4"/>
                  </a:lnTo>
                  <a:lnTo>
                    <a:pt x="23" y="5"/>
                  </a:lnTo>
                  <a:lnTo>
                    <a:pt x="24" y="7"/>
                  </a:lnTo>
                  <a:lnTo>
                    <a:pt x="26" y="9"/>
                  </a:lnTo>
                  <a:lnTo>
                    <a:pt x="28" y="12"/>
                  </a:lnTo>
                  <a:lnTo>
                    <a:pt x="28" y="14"/>
                  </a:lnTo>
                  <a:lnTo>
                    <a:pt x="30" y="14"/>
                  </a:lnTo>
                  <a:lnTo>
                    <a:pt x="31" y="13"/>
                  </a:lnTo>
                  <a:lnTo>
                    <a:pt x="31" y="8"/>
                  </a:lnTo>
                  <a:lnTo>
                    <a:pt x="30" y="4"/>
                  </a:lnTo>
                  <a:lnTo>
                    <a:pt x="29" y="2"/>
                  </a:lnTo>
                  <a:lnTo>
                    <a:pt x="27" y="1"/>
                  </a:lnTo>
                  <a:lnTo>
                    <a:pt x="25" y="0"/>
                  </a:lnTo>
                  <a:lnTo>
                    <a:pt x="17" y="0"/>
                  </a:lnTo>
                  <a:lnTo>
                    <a:pt x="13" y="0"/>
                  </a:lnTo>
                  <a:lnTo>
                    <a:pt x="9" y="1"/>
                  </a:lnTo>
                  <a:lnTo>
                    <a:pt x="6" y="3"/>
                  </a:lnTo>
                  <a:lnTo>
                    <a:pt x="4" y="5"/>
                  </a:lnTo>
                  <a:lnTo>
                    <a:pt x="3" y="7"/>
                  </a:lnTo>
                  <a:lnTo>
                    <a:pt x="1" y="10"/>
                  </a:lnTo>
                  <a:lnTo>
                    <a:pt x="1" y="12"/>
                  </a:lnTo>
                  <a:lnTo>
                    <a:pt x="1" y="15"/>
                  </a:lnTo>
                  <a:lnTo>
                    <a:pt x="1" y="18"/>
                  </a:lnTo>
                  <a:lnTo>
                    <a:pt x="2" y="21"/>
                  </a:lnTo>
                  <a:lnTo>
                    <a:pt x="3" y="23"/>
                  </a:lnTo>
                  <a:lnTo>
                    <a:pt x="4" y="24"/>
                  </a:lnTo>
                  <a:lnTo>
                    <a:pt x="9" y="28"/>
                  </a:lnTo>
                  <a:lnTo>
                    <a:pt x="13" y="31"/>
                  </a:lnTo>
                  <a:lnTo>
                    <a:pt x="18" y="33"/>
                  </a:lnTo>
                  <a:lnTo>
                    <a:pt x="22" y="36"/>
                  </a:lnTo>
                  <a:lnTo>
                    <a:pt x="23" y="37"/>
                  </a:lnTo>
                  <a:lnTo>
                    <a:pt x="24" y="39"/>
                  </a:lnTo>
                  <a:lnTo>
                    <a:pt x="25" y="41"/>
                  </a:lnTo>
                  <a:lnTo>
                    <a:pt x="25" y="43"/>
                  </a:lnTo>
                  <a:lnTo>
                    <a:pt x="25" y="45"/>
                  </a:lnTo>
                  <a:lnTo>
                    <a:pt x="25" y="47"/>
                  </a:lnTo>
                  <a:lnTo>
                    <a:pt x="23" y="49"/>
                  </a:lnTo>
                  <a:lnTo>
                    <a:pt x="22" y="50"/>
                  </a:lnTo>
                  <a:lnTo>
                    <a:pt x="19" y="52"/>
                  </a:lnTo>
                  <a:lnTo>
                    <a:pt x="15" y="52"/>
                  </a:lnTo>
                  <a:lnTo>
                    <a:pt x="12" y="52"/>
                  </a:lnTo>
                  <a:lnTo>
                    <a:pt x="10" y="51"/>
                  </a:lnTo>
                  <a:lnTo>
                    <a:pt x="8" y="50"/>
                  </a:lnTo>
                  <a:lnTo>
                    <a:pt x="6" y="48"/>
                  </a:lnTo>
                  <a:lnTo>
                    <a:pt x="3" y="43"/>
                  </a:lnTo>
                  <a:lnTo>
                    <a:pt x="2"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29" name="Freeform 195"/>
            <p:cNvSpPr>
              <a:spLocks noEditPoints="1"/>
            </p:cNvSpPr>
            <p:nvPr/>
          </p:nvSpPr>
          <p:spPr bwMode="auto">
            <a:xfrm>
              <a:off x="462439" y="5964856"/>
              <a:ext cx="132740" cy="138135"/>
            </a:xfrm>
            <a:custGeom>
              <a:avLst/>
              <a:gdLst>
                <a:gd name="T0" fmla="*/ 2147483647 w 84"/>
                <a:gd name="T1" fmla="*/ 2147483647 h 87"/>
                <a:gd name="T2" fmla="*/ 2147483647 w 84"/>
                <a:gd name="T3" fmla="*/ 2147483647 h 87"/>
                <a:gd name="T4" fmla="*/ 2147483647 w 84"/>
                <a:gd name="T5" fmla="*/ 2147483647 h 87"/>
                <a:gd name="T6" fmla="*/ 2147483647 w 84"/>
                <a:gd name="T7" fmla="*/ 2147483647 h 87"/>
                <a:gd name="T8" fmla="*/ 2147483647 w 84"/>
                <a:gd name="T9" fmla="*/ 2147483647 h 87"/>
                <a:gd name="T10" fmla="*/ 2147483647 w 84"/>
                <a:gd name="T11" fmla="*/ 2147483647 h 87"/>
                <a:gd name="T12" fmla="*/ 2147483647 w 84"/>
                <a:gd name="T13" fmla="*/ 2147483647 h 87"/>
                <a:gd name="T14" fmla="*/ 2147483647 w 84"/>
                <a:gd name="T15" fmla="*/ 2147483647 h 87"/>
                <a:gd name="T16" fmla="*/ 2147483647 w 84"/>
                <a:gd name="T17" fmla="*/ 2147483647 h 87"/>
                <a:gd name="T18" fmla="*/ 2147483647 w 84"/>
                <a:gd name="T19" fmla="*/ 2147483647 h 87"/>
                <a:gd name="T20" fmla="*/ 2147483647 w 84"/>
                <a:gd name="T21" fmla="*/ 2147483647 h 87"/>
                <a:gd name="T22" fmla="*/ 2147483647 w 84"/>
                <a:gd name="T23" fmla="*/ 2147483647 h 87"/>
                <a:gd name="T24" fmla="*/ 2147483647 w 84"/>
                <a:gd name="T25" fmla="*/ 2147483647 h 87"/>
                <a:gd name="T26" fmla="*/ 2147483647 w 84"/>
                <a:gd name="T27" fmla="*/ 2147483647 h 87"/>
                <a:gd name="T28" fmla="*/ 2147483647 w 84"/>
                <a:gd name="T29" fmla="*/ 2147483647 h 87"/>
                <a:gd name="T30" fmla="*/ 0 w 84"/>
                <a:gd name="T31" fmla="*/ 2147483647 h 87"/>
                <a:gd name="T32" fmla="*/ 0 w 84"/>
                <a:gd name="T33" fmla="*/ 2147483647 h 87"/>
                <a:gd name="T34" fmla="*/ 2147483647 w 84"/>
                <a:gd name="T35" fmla="*/ 2147483647 h 87"/>
                <a:gd name="T36" fmla="*/ 2147483647 w 84"/>
                <a:gd name="T37" fmla="*/ 2147483647 h 87"/>
                <a:gd name="T38" fmla="*/ 2147483647 w 84"/>
                <a:gd name="T39" fmla="*/ 2147483647 h 87"/>
                <a:gd name="T40" fmla="*/ 2147483647 w 84"/>
                <a:gd name="T41" fmla="*/ 2147483647 h 87"/>
                <a:gd name="T42" fmla="*/ 2147483647 w 84"/>
                <a:gd name="T43" fmla="*/ 2147483647 h 87"/>
                <a:gd name="T44" fmla="*/ 2147483647 w 84"/>
                <a:gd name="T45" fmla="*/ 2147483647 h 87"/>
                <a:gd name="T46" fmla="*/ 2147483647 w 84"/>
                <a:gd name="T47" fmla="*/ 2147483647 h 87"/>
                <a:gd name="T48" fmla="*/ 2147483647 w 84"/>
                <a:gd name="T49" fmla="*/ 2147483647 h 87"/>
                <a:gd name="T50" fmla="*/ 2147483647 w 84"/>
                <a:gd name="T51" fmla="*/ 2147483647 h 87"/>
                <a:gd name="T52" fmla="*/ 2147483647 w 84"/>
                <a:gd name="T53" fmla="*/ 2147483647 h 87"/>
                <a:gd name="T54" fmla="*/ 2147483647 w 84"/>
                <a:gd name="T55" fmla="*/ 2147483647 h 87"/>
                <a:gd name="T56" fmla="*/ 2147483647 w 84"/>
                <a:gd name="T57" fmla="*/ 2147483647 h 87"/>
                <a:gd name="T58" fmla="*/ 2147483647 w 84"/>
                <a:gd name="T59" fmla="*/ 2147483647 h 87"/>
                <a:gd name="T60" fmla="*/ 2147483647 w 84"/>
                <a:gd name="T61" fmla="*/ 2147483647 h 87"/>
                <a:gd name="T62" fmla="*/ 2147483647 w 84"/>
                <a:gd name="T63" fmla="*/ 2147483647 h 87"/>
                <a:gd name="T64" fmla="*/ 2147483647 w 84"/>
                <a:gd name="T65" fmla="*/ 2147483647 h 87"/>
                <a:gd name="T66" fmla="*/ 2147483647 w 84"/>
                <a:gd name="T67" fmla="*/ 2147483647 h 87"/>
                <a:gd name="T68" fmla="*/ 2147483647 w 84"/>
                <a:gd name="T69" fmla="*/ 2147483647 h 87"/>
                <a:gd name="T70" fmla="*/ 2147483647 w 84"/>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87"/>
                <a:gd name="T110" fmla="*/ 84 w 84"/>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87">
                  <a:moveTo>
                    <a:pt x="60" y="76"/>
                  </a:moveTo>
                  <a:lnTo>
                    <a:pt x="60" y="79"/>
                  </a:lnTo>
                  <a:lnTo>
                    <a:pt x="60" y="81"/>
                  </a:lnTo>
                  <a:lnTo>
                    <a:pt x="59" y="82"/>
                  </a:lnTo>
                  <a:lnTo>
                    <a:pt x="58" y="83"/>
                  </a:lnTo>
                  <a:lnTo>
                    <a:pt x="57" y="83"/>
                  </a:lnTo>
                  <a:lnTo>
                    <a:pt x="52" y="84"/>
                  </a:lnTo>
                  <a:lnTo>
                    <a:pt x="50" y="85"/>
                  </a:lnTo>
                  <a:lnTo>
                    <a:pt x="50" y="86"/>
                  </a:lnTo>
                  <a:lnTo>
                    <a:pt x="50" y="87"/>
                  </a:lnTo>
                  <a:lnTo>
                    <a:pt x="52" y="87"/>
                  </a:lnTo>
                  <a:lnTo>
                    <a:pt x="66" y="87"/>
                  </a:lnTo>
                  <a:lnTo>
                    <a:pt x="81" y="87"/>
                  </a:lnTo>
                  <a:lnTo>
                    <a:pt x="83" y="87"/>
                  </a:lnTo>
                  <a:lnTo>
                    <a:pt x="84" y="86"/>
                  </a:lnTo>
                  <a:lnTo>
                    <a:pt x="84" y="84"/>
                  </a:lnTo>
                  <a:lnTo>
                    <a:pt x="82" y="84"/>
                  </a:lnTo>
                  <a:lnTo>
                    <a:pt x="78" y="83"/>
                  </a:lnTo>
                  <a:lnTo>
                    <a:pt x="77" y="82"/>
                  </a:lnTo>
                  <a:lnTo>
                    <a:pt x="75" y="80"/>
                  </a:lnTo>
                  <a:lnTo>
                    <a:pt x="73" y="78"/>
                  </a:lnTo>
                  <a:lnTo>
                    <a:pt x="71" y="73"/>
                  </a:lnTo>
                  <a:lnTo>
                    <a:pt x="47" y="1"/>
                  </a:lnTo>
                  <a:lnTo>
                    <a:pt x="46" y="1"/>
                  </a:lnTo>
                  <a:lnTo>
                    <a:pt x="45" y="0"/>
                  </a:lnTo>
                  <a:lnTo>
                    <a:pt x="44" y="1"/>
                  </a:lnTo>
                  <a:lnTo>
                    <a:pt x="10" y="79"/>
                  </a:lnTo>
                  <a:lnTo>
                    <a:pt x="9" y="81"/>
                  </a:lnTo>
                  <a:lnTo>
                    <a:pt x="7" y="83"/>
                  </a:lnTo>
                  <a:lnTo>
                    <a:pt x="2" y="84"/>
                  </a:lnTo>
                  <a:lnTo>
                    <a:pt x="1" y="84"/>
                  </a:lnTo>
                  <a:lnTo>
                    <a:pt x="0" y="85"/>
                  </a:lnTo>
                  <a:lnTo>
                    <a:pt x="0" y="86"/>
                  </a:lnTo>
                  <a:lnTo>
                    <a:pt x="0" y="87"/>
                  </a:lnTo>
                  <a:lnTo>
                    <a:pt x="1" y="87"/>
                  </a:lnTo>
                  <a:lnTo>
                    <a:pt x="16" y="87"/>
                  </a:lnTo>
                  <a:lnTo>
                    <a:pt x="28" y="87"/>
                  </a:lnTo>
                  <a:lnTo>
                    <a:pt x="29" y="87"/>
                  </a:lnTo>
                  <a:lnTo>
                    <a:pt x="30" y="87"/>
                  </a:lnTo>
                  <a:lnTo>
                    <a:pt x="31" y="86"/>
                  </a:lnTo>
                  <a:lnTo>
                    <a:pt x="30" y="85"/>
                  </a:lnTo>
                  <a:lnTo>
                    <a:pt x="29" y="84"/>
                  </a:lnTo>
                  <a:lnTo>
                    <a:pt x="27" y="84"/>
                  </a:lnTo>
                  <a:lnTo>
                    <a:pt x="24" y="83"/>
                  </a:lnTo>
                  <a:lnTo>
                    <a:pt x="22" y="82"/>
                  </a:lnTo>
                  <a:lnTo>
                    <a:pt x="21" y="81"/>
                  </a:lnTo>
                  <a:lnTo>
                    <a:pt x="20" y="79"/>
                  </a:lnTo>
                  <a:lnTo>
                    <a:pt x="21" y="75"/>
                  </a:lnTo>
                  <a:lnTo>
                    <a:pt x="24" y="67"/>
                  </a:lnTo>
                  <a:lnTo>
                    <a:pt x="27" y="59"/>
                  </a:lnTo>
                  <a:lnTo>
                    <a:pt x="29" y="52"/>
                  </a:lnTo>
                  <a:lnTo>
                    <a:pt x="30" y="51"/>
                  </a:lnTo>
                  <a:lnTo>
                    <a:pt x="32" y="51"/>
                  </a:lnTo>
                  <a:lnTo>
                    <a:pt x="41" y="51"/>
                  </a:lnTo>
                  <a:lnTo>
                    <a:pt x="47" y="51"/>
                  </a:lnTo>
                  <a:lnTo>
                    <a:pt x="51" y="51"/>
                  </a:lnTo>
                  <a:lnTo>
                    <a:pt x="52" y="51"/>
                  </a:lnTo>
                  <a:lnTo>
                    <a:pt x="52" y="52"/>
                  </a:lnTo>
                  <a:lnTo>
                    <a:pt x="53" y="53"/>
                  </a:lnTo>
                  <a:lnTo>
                    <a:pt x="53" y="54"/>
                  </a:lnTo>
                  <a:lnTo>
                    <a:pt x="60" y="76"/>
                  </a:lnTo>
                  <a:close/>
                  <a:moveTo>
                    <a:pt x="41" y="20"/>
                  </a:moveTo>
                  <a:lnTo>
                    <a:pt x="42" y="19"/>
                  </a:lnTo>
                  <a:lnTo>
                    <a:pt x="42" y="20"/>
                  </a:lnTo>
                  <a:lnTo>
                    <a:pt x="49" y="41"/>
                  </a:lnTo>
                  <a:lnTo>
                    <a:pt x="50" y="44"/>
                  </a:lnTo>
                  <a:lnTo>
                    <a:pt x="46" y="45"/>
                  </a:lnTo>
                  <a:lnTo>
                    <a:pt x="41" y="45"/>
                  </a:lnTo>
                  <a:lnTo>
                    <a:pt x="36" y="45"/>
                  </a:lnTo>
                  <a:lnTo>
                    <a:pt x="33" y="44"/>
                  </a:lnTo>
                  <a:lnTo>
                    <a:pt x="31" y="44"/>
                  </a:lnTo>
                  <a:lnTo>
                    <a:pt x="32" y="42"/>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0" name="Freeform 196"/>
            <p:cNvSpPr>
              <a:spLocks/>
            </p:cNvSpPr>
            <p:nvPr/>
          </p:nvSpPr>
          <p:spPr bwMode="auto">
            <a:xfrm>
              <a:off x="605659" y="6020469"/>
              <a:ext cx="97809" cy="84315"/>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2147483647 h 54"/>
                <a:gd name="T56" fmla="*/ 2147483647 w 62"/>
                <a:gd name="T57" fmla="*/ 0 h 54"/>
                <a:gd name="T58" fmla="*/ 2147483647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4"/>
                  </a:lnTo>
                  <a:lnTo>
                    <a:pt x="30" y="53"/>
                  </a:lnTo>
                  <a:lnTo>
                    <a:pt x="36" y="50"/>
                  </a:lnTo>
                  <a:lnTo>
                    <a:pt x="39" y="47"/>
                  </a:lnTo>
                  <a:lnTo>
                    <a:pt x="41" y="46"/>
                  </a:lnTo>
                  <a:lnTo>
                    <a:pt x="42" y="47"/>
                  </a:lnTo>
                  <a:lnTo>
                    <a:pt x="42" y="48"/>
                  </a:lnTo>
                  <a:lnTo>
                    <a:pt x="42" y="51"/>
                  </a:lnTo>
                  <a:lnTo>
                    <a:pt x="43" y="52"/>
                  </a:lnTo>
                  <a:lnTo>
                    <a:pt x="43" y="53"/>
                  </a:lnTo>
                  <a:lnTo>
                    <a:pt x="59" y="50"/>
                  </a:lnTo>
                  <a:lnTo>
                    <a:pt x="61" y="50"/>
                  </a:lnTo>
                  <a:lnTo>
                    <a:pt x="62" y="49"/>
                  </a:lnTo>
                  <a:lnTo>
                    <a:pt x="61" y="48"/>
                  </a:lnTo>
                  <a:lnTo>
                    <a:pt x="60" y="48"/>
                  </a:lnTo>
                  <a:lnTo>
                    <a:pt x="55" y="47"/>
                  </a:lnTo>
                  <a:lnTo>
                    <a:pt x="53" y="47"/>
                  </a:lnTo>
                  <a:lnTo>
                    <a:pt x="52" y="46"/>
                  </a:lnTo>
                  <a:lnTo>
                    <a:pt x="51" y="44"/>
                  </a:lnTo>
                  <a:lnTo>
                    <a:pt x="52" y="3"/>
                  </a:lnTo>
                  <a:lnTo>
                    <a:pt x="52" y="2"/>
                  </a:lnTo>
                  <a:lnTo>
                    <a:pt x="51" y="1"/>
                  </a:lnTo>
                  <a:lnTo>
                    <a:pt x="49" y="0"/>
                  </a:lnTo>
                  <a:lnTo>
                    <a:pt x="41" y="1"/>
                  </a:lnTo>
                  <a:lnTo>
                    <a:pt x="35" y="0"/>
                  </a:lnTo>
                  <a:lnTo>
                    <a:pt x="33" y="0"/>
                  </a:lnTo>
                  <a:lnTo>
                    <a:pt x="32" y="1"/>
                  </a:lnTo>
                  <a:lnTo>
                    <a:pt x="32" y="2"/>
                  </a:lnTo>
                  <a:lnTo>
                    <a:pt x="34" y="3"/>
                  </a:lnTo>
                  <a:lnTo>
                    <a:pt x="36" y="3"/>
                  </a:lnTo>
                  <a:lnTo>
                    <a:pt x="42" y="5"/>
                  </a:lnTo>
                  <a:lnTo>
                    <a:pt x="42" y="6"/>
                  </a:lnTo>
                  <a:lnTo>
                    <a:pt x="43" y="7"/>
                  </a:lnTo>
                  <a:lnTo>
                    <a:pt x="42" y="36"/>
                  </a:lnTo>
                  <a:lnTo>
                    <a:pt x="42" y="38"/>
                  </a:lnTo>
                  <a:lnTo>
                    <a:pt x="42" y="40"/>
                  </a:lnTo>
                  <a:lnTo>
                    <a:pt x="41" y="42"/>
                  </a:lnTo>
                  <a:lnTo>
                    <a:pt x="40" y="44"/>
                  </a:lnTo>
                  <a:lnTo>
                    <a:pt x="38" y="45"/>
                  </a:lnTo>
                  <a:lnTo>
                    <a:pt x="35" y="47"/>
                  </a:lnTo>
                  <a:lnTo>
                    <a:pt x="31" y="47"/>
                  </a:lnTo>
                  <a:lnTo>
                    <a:pt x="27" y="48"/>
                  </a:lnTo>
                  <a:lnTo>
                    <a:pt x="22" y="47"/>
                  </a:lnTo>
                  <a:lnTo>
                    <a:pt x="20" y="46"/>
                  </a:lnTo>
                  <a:lnTo>
                    <a:pt x="19" y="45"/>
                  </a:lnTo>
                  <a:lnTo>
                    <a:pt x="18" y="44"/>
                  </a:lnTo>
                  <a:lnTo>
                    <a:pt x="17" y="43"/>
                  </a:lnTo>
                  <a:lnTo>
                    <a:pt x="16" y="41"/>
                  </a:lnTo>
                  <a:lnTo>
                    <a:pt x="16" y="39"/>
                  </a:lnTo>
                  <a:lnTo>
                    <a:pt x="16" y="3"/>
                  </a:lnTo>
                  <a:lnTo>
                    <a:pt x="16" y="2"/>
                  </a:lnTo>
                  <a:lnTo>
                    <a:pt x="16" y="1"/>
                  </a:lnTo>
                  <a:lnTo>
                    <a:pt x="15" y="0"/>
                  </a:lnTo>
                  <a:lnTo>
                    <a:pt x="14" y="0"/>
                  </a:lnTo>
                  <a:lnTo>
                    <a:pt x="9" y="1"/>
                  </a:lnTo>
                  <a:lnTo>
                    <a:pt x="3" y="0"/>
                  </a:lnTo>
                  <a:lnTo>
                    <a:pt x="1" y="0"/>
                  </a:lnTo>
                  <a:lnTo>
                    <a:pt x="0" y="1"/>
                  </a:lnTo>
                  <a:lnTo>
                    <a:pt x="1" y="2"/>
                  </a:lnTo>
                  <a:lnTo>
                    <a:pt x="4" y="3"/>
                  </a:lnTo>
                  <a:lnTo>
                    <a:pt x="6" y="4"/>
                  </a:lnTo>
                  <a:lnTo>
                    <a:pt x="7" y="5"/>
                  </a:lnTo>
                  <a:lnTo>
                    <a:pt x="8" y="6"/>
                  </a:lnTo>
                  <a:lnTo>
                    <a:pt x="7" y="35"/>
                  </a:lnTo>
                  <a:lnTo>
                    <a:pt x="7" y="39"/>
                  </a:lnTo>
                  <a:lnTo>
                    <a:pt x="8" y="43"/>
                  </a:lnTo>
                  <a:lnTo>
                    <a:pt x="9" y="46"/>
                  </a:lnTo>
                  <a:lnTo>
                    <a:pt x="11" y="49"/>
                  </a:lnTo>
                  <a:lnTo>
                    <a:pt x="12" y="50"/>
                  </a:lnTo>
                  <a:lnTo>
                    <a:pt x="13"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1" name="Freeform 197"/>
            <p:cNvSpPr>
              <a:spLocks noEditPoints="1"/>
            </p:cNvSpPr>
            <p:nvPr/>
          </p:nvSpPr>
          <p:spPr bwMode="auto">
            <a:xfrm>
              <a:off x="710454" y="5964856"/>
              <a:ext cx="92570" cy="139928"/>
            </a:xfrm>
            <a:custGeom>
              <a:avLst/>
              <a:gdLst>
                <a:gd name="T0" fmla="*/ 2147483647 w 59"/>
                <a:gd name="T1" fmla="*/ 2147483647 h 89"/>
                <a:gd name="T2" fmla="*/ 2147483647 w 59"/>
                <a:gd name="T3" fmla="*/ 0 h 89"/>
                <a:gd name="T4" fmla="*/ 2147483647 w 59"/>
                <a:gd name="T5" fmla="*/ 0 h 89"/>
                <a:gd name="T6" fmla="*/ 2147483647 w 59"/>
                <a:gd name="T7" fmla="*/ 2147483647 h 89"/>
                <a:gd name="T8" fmla="*/ 2147483647 w 59"/>
                <a:gd name="T9" fmla="*/ 2147483647 h 89"/>
                <a:gd name="T10" fmla="*/ 2147483647 w 59"/>
                <a:gd name="T11" fmla="*/ 2147483647 h 89"/>
                <a:gd name="T12" fmla="*/ 2147483647 w 59"/>
                <a:gd name="T13" fmla="*/ 2147483647 h 89"/>
                <a:gd name="T14" fmla="*/ 2147483647 w 59"/>
                <a:gd name="T15" fmla="*/ 2147483647 h 89"/>
                <a:gd name="T16" fmla="*/ 2147483647 w 59"/>
                <a:gd name="T17" fmla="*/ 2147483647 h 89"/>
                <a:gd name="T18" fmla="*/ 2147483647 w 59"/>
                <a:gd name="T19" fmla="*/ 2147483647 h 89"/>
                <a:gd name="T20" fmla="*/ 2147483647 w 59"/>
                <a:gd name="T21" fmla="*/ 2147483647 h 89"/>
                <a:gd name="T22" fmla="*/ 2147483647 w 59"/>
                <a:gd name="T23" fmla="*/ 2147483647 h 89"/>
                <a:gd name="T24" fmla="*/ 2147483647 w 59"/>
                <a:gd name="T25" fmla="*/ 2147483647 h 89"/>
                <a:gd name="T26" fmla="*/ 2147483647 w 59"/>
                <a:gd name="T27" fmla="*/ 2147483647 h 89"/>
                <a:gd name="T28" fmla="*/ 0 w 59"/>
                <a:gd name="T29" fmla="*/ 2147483647 h 89"/>
                <a:gd name="T30" fmla="*/ 2147483647 w 59"/>
                <a:gd name="T31" fmla="*/ 2147483647 h 89"/>
                <a:gd name="T32" fmla="*/ 2147483647 w 59"/>
                <a:gd name="T33" fmla="*/ 2147483647 h 89"/>
                <a:gd name="T34" fmla="*/ 2147483647 w 59"/>
                <a:gd name="T35" fmla="*/ 2147483647 h 89"/>
                <a:gd name="T36" fmla="*/ 2147483647 w 59"/>
                <a:gd name="T37" fmla="*/ 2147483647 h 89"/>
                <a:gd name="T38" fmla="*/ 2147483647 w 59"/>
                <a:gd name="T39" fmla="*/ 2147483647 h 89"/>
                <a:gd name="T40" fmla="*/ 2147483647 w 59"/>
                <a:gd name="T41" fmla="*/ 2147483647 h 89"/>
                <a:gd name="T42" fmla="*/ 2147483647 w 59"/>
                <a:gd name="T43" fmla="*/ 2147483647 h 89"/>
                <a:gd name="T44" fmla="*/ 2147483647 w 59"/>
                <a:gd name="T45" fmla="*/ 2147483647 h 89"/>
                <a:gd name="T46" fmla="*/ 2147483647 w 59"/>
                <a:gd name="T47" fmla="*/ 2147483647 h 89"/>
                <a:gd name="T48" fmla="*/ 2147483647 w 59"/>
                <a:gd name="T49" fmla="*/ 2147483647 h 89"/>
                <a:gd name="T50" fmla="*/ 2147483647 w 59"/>
                <a:gd name="T51" fmla="*/ 2147483647 h 89"/>
                <a:gd name="T52" fmla="*/ 2147483647 w 59"/>
                <a:gd name="T53" fmla="*/ 2147483647 h 89"/>
                <a:gd name="T54" fmla="*/ 2147483647 w 59"/>
                <a:gd name="T55" fmla="*/ 2147483647 h 89"/>
                <a:gd name="T56" fmla="*/ 2147483647 w 59"/>
                <a:gd name="T57" fmla="*/ 2147483647 h 89"/>
                <a:gd name="T58" fmla="*/ 2147483647 w 59"/>
                <a:gd name="T59" fmla="*/ 2147483647 h 89"/>
                <a:gd name="T60" fmla="*/ 2147483647 w 59"/>
                <a:gd name="T61" fmla="*/ 2147483647 h 89"/>
                <a:gd name="T62" fmla="*/ 2147483647 w 59"/>
                <a:gd name="T63" fmla="*/ 2147483647 h 89"/>
                <a:gd name="T64" fmla="*/ 2147483647 w 59"/>
                <a:gd name="T65" fmla="*/ 2147483647 h 89"/>
                <a:gd name="T66" fmla="*/ 2147483647 w 59"/>
                <a:gd name="T67" fmla="*/ 2147483647 h 89"/>
                <a:gd name="T68" fmla="*/ 2147483647 w 59"/>
                <a:gd name="T69" fmla="*/ 2147483647 h 89"/>
                <a:gd name="T70" fmla="*/ 2147483647 w 59"/>
                <a:gd name="T71" fmla="*/ 2147483647 h 89"/>
                <a:gd name="T72" fmla="*/ 2147483647 w 59"/>
                <a:gd name="T73" fmla="*/ 2147483647 h 89"/>
                <a:gd name="T74" fmla="*/ 2147483647 w 59"/>
                <a:gd name="T75" fmla="*/ 2147483647 h 89"/>
                <a:gd name="T76" fmla="*/ 2147483647 w 59"/>
                <a:gd name="T77" fmla="*/ 2147483647 h 89"/>
                <a:gd name="T78" fmla="*/ 2147483647 w 59"/>
                <a:gd name="T79" fmla="*/ 2147483647 h 89"/>
                <a:gd name="T80" fmla="*/ 2147483647 w 59"/>
                <a:gd name="T81" fmla="*/ 2147483647 h 89"/>
                <a:gd name="T82" fmla="*/ 2147483647 w 59"/>
                <a:gd name="T83" fmla="*/ 2147483647 h 89"/>
                <a:gd name="T84" fmla="*/ 2147483647 w 59"/>
                <a:gd name="T85" fmla="*/ 2147483647 h 89"/>
                <a:gd name="T86" fmla="*/ 2147483647 w 59"/>
                <a:gd name="T87" fmla="*/ 2147483647 h 89"/>
                <a:gd name="T88" fmla="*/ 2147483647 w 59"/>
                <a:gd name="T89" fmla="*/ 2147483647 h 89"/>
                <a:gd name="T90" fmla="*/ 2147483647 w 59"/>
                <a:gd name="T91" fmla="*/ 2147483647 h 89"/>
                <a:gd name="T92" fmla="*/ 2147483647 w 59"/>
                <a:gd name="T93" fmla="*/ 2147483647 h 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89"/>
                <a:gd name="T143" fmla="*/ 59 w 59"/>
                <a:gd name="T144" fmla="*/ 89 h 8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89">
                  <a:moveTo>
                    <a:pt x="51" y="20"/>
                  </a:moveTo>
                  <a:lnTo>
                    <a:pt x="51" y="2"/>
                  </a:lnTo>
                  <a:lnTo>
                    <a:pt x="51" y="0"/>
                  </a:lnTo>
                  <a:lnTo>
                    <a:pt x="50" y="0"/>
                  </a:lnTo>
                  <a:lnTo>
                    <a:pt x="38" y="0"/>
                  </a:lnTo>
                  <a:lnTo>
                    <a:pt x="35" y="0"/>
                  </a:lnTo>
                  <a:lnTo>
                    <a:pt x="35" y="1"/>
                  </a:lnTo>
                  <a:lnTo>
                    <a:pt x="34" y="2"/>
                  </a:lnTo>
                  <a:lnTo>
                    <a:pt x="35" y="3"/>
                  </a:lnTo>
                  <a:lnTo>
                    <a:pt x="36" y="4"/>
                  </a:lnTo>
                  <a:lnTo>
                    <a:pt x="38" y="5"/>
                  </a:lnTo>
                  <a:lnTo>
                    <a:pt x="41" y="6"/>
                  </a:lnTo>
                  <a:lnTo>
                    <a:pt x="42" y="7"/>
                  </a:lnTo>
                  <a:lnTo>
                    <a:pt x="42" y="9"/>
                  </a:lnTo>
                  <a:lnTo>
                    <a:pt x="42" y="37"/>
                  </a:lnTo>
                  <a:lnTo>
                    <a:pt x="42" y="39"/>
                  </a:lnTo>
                  <a:lnTo>
                    <a:pt x="40" y="40"/>
                  </a:lnTo>
                  <a:lnTo>
                    <a:pt x="36" y="38"/>
                  </a:lnTo>
                  <a:lnTo>
                    <a:pt x="32" y="37"/>
                  </a:lnTo>
                  <a:lnTo>
                    <a:pt x="27" y="37"/>
                  </a:lnTo>
                  <a:lnTo>
                    <a:pt x="22" y="37"/>
                  </a:lnTo>
                  <a:lnTo>
                    <a:pt x="17" y="39"/>
                  </a:lnTo>
                  <a:lnTo>
                    <a:pt x="12" y="41"/>
                  </a:lnTo>
                  <a:lnTo>
                    <a:pt x="8" y="44"/>
                  </a:lnTo>
                  <a:lnTo>
                    <a:pt x="5" y="48"/>
                  </a:lnTo>
                  <a:lnTo>
                    <a:pt x="3" y="50"/>
                  </a:lnTo>
                  <a:lnTo>
                    <a:pt x="2" y="53"/>
                  </a:lnTo>
                  <a:lnTo>
                    <a:pt x="1" y="55"/>
                  </a:lnTo>
                  <a:lnTo>
                    <a:pt x="1" y="58"/>
                  </a:lnTo>
                  <a:lnTo>
                    <a:pt x="0" y="63"/>
                  </a:lnTo>
                  <a:lnTo>
                    <a:pt x="1" y="69"/>
                  </a:lnTo>
                  <a:lnTo>
                    <a:pt x="1" y="71"/>
                  </a:lnTo>
                  <a:lnTo>
                    <a:pt x="2" y="74"/>
                  </a:lnTo>
                  <a:lnTo>
                    <a:pt x="4" y="78"/>
                  </a:lnTo>
                  <a:lnTo>
                    <a:pt x="6" y="80"/>
                  </a:lnTo>
                  <a:lnTo>
                    <a:pt x="8" y="81"/>
                  </a:lnTo>
                  <a:lnTo>
                    <a:pt x="12" y="84"/>
                  </a:lnTo>
                  <a:lnTo>
                    <a:pt x="16" y="86"/>
                  </a:lnTo>
                  <a:lnTo>
                    <a:pt x="20" y="87"/>
                  </a:lnTo>
                  <a:lnTo>
                    <a:pt x="25" y="88"/>
                  </a:lnTo>
                  <a:lnTo>
                    <a:pt x="29" y="87"/>
                  </a:lnTo>
                  <a:lnTo>
                    <a:pt x="32" y="87"/>
                  </a:lnTo>
                  <a:lnTo>
                    <a:pt x="37" y="85"/>
                  </a:lnTo>
                  <a:lnTo>
                    <a:pt x="41" y="83"/>
                  </a:lnTo>
                  <a:lnTo>
                    <a:pt x="42" y="84"/>
                  </a:lnTo>
                  <a:lnTo>
                    <a:pt x="42" y="87"/>
                  </a:lnTo>
                  <a:lnTo>
                    <a:pt x="42" y="88"/>
                  </a:lnTo>
                  <a:lnTo>
                    <a:pt x="43" y="89"/>
                  </a:lnTo>
                  <a:lnTo>
                    <a:pt x="44" y="89"/>
                  </a:lnTo>
                  <a:lnTo>
                    <a:pt x="52" y="88"/>
                  </a:lnTo>
                  <a:lnTo>
                    <a:pt x="57" y="87"/>
                  </a:lnTo>
                  <a:lnTo>
                    <a:pt x="58" y="86"/>
                  </a:lnTo>
                  <a:lnTo>
                    <a:pt x="59" y="85"/>
                  </a:lnTo>
                  <a:lnTo>
                    <a:pt x="59" y="84"/>
                  </a:lnTo>
                  <a:lnTo>
                    <a:pt x="58" y="83"/>
                  </a:lnTo>
                  <a:lnTo>
                    <a:pt x="53" y="84"/>
                  </a:lnTo>
                  <a:lnTo>
                    <a:pt x="52" y="84"/>
                  </a:lnTo>
                  <a:lnTo>
                    <a:pt x="51" y="83"/>
                  </a:lnTo>
                  <a:lnTo>
                    <a:pt x="51" y="81"/>
                  </a:lnTo>
                  <a:lnTo>
                    <a:pt x="51" y="20"/>
                  </a:lnTo>
                  <a:close/>
                  <a:moveTo>
                    <a:pt x="43" y="66"/>
                  </a:moveTo>
                  <a:lnTo>
                    <a:pt x="43" y="74"/>
                  </a:lnTo>
                  <a:lnTo>
                    <a:pt x="42" y="77"/>
                  </a:lnTo>
                  <a:lnTo>
                    <a:pt x="41" y="79"/>
                  </a:lnTo>
                  <a:lnTo>
                    <a:pt x="40" y="81"/>
                  </a:lnTo>
                  <a:lnTo>
                    <a:pt x="38" y="81"/>
                  </a:lnTo>
                  <a:lnTo>
                    <a:pt x="35" y="82"/>
                  </a:lnTo>
                  <a:lnTo>
                    <a:pt x="32" y="82"/>
                  </a:lnTo>
                  <a:lnTo>
                    <a:pt x="26" y="82"/>
                  </a:lnTo>
                  <a:lnTo>
                    <a:pt x="21" y="80"/>
                  </a:lnTo>
                  <a:lnTo>
                    <a:pt x="17" y="78"/>
                  </a:lnTo>
                  <a:lnTo>
                    <a:pt x="15" y="77"/>
                  </a:lnTo>
                  <a:lnTo>
                    <a:pt x="14" y="75"/>
                  </a:lnTo>
                  <a:lnTo>
                    <a:pt x="12" y="72"/>
                  </a:lnTo>
                  <a:lnTo>
                    <a:pt x="10" y="68"/>
                  </a:lnTo>
                  <a:lnTo>
                    <a:pt x="10" y="65"/>
                  </a:lnTo>
                  <a:lnTo>
                    <a:pt x="9" y="61"/>
                  </a:lnTo>
                  <a:lnTo>
                    <a:pt x="10" y="57"/>
                  </a:lnTo>
                  <a:lnTo>
                    <a:pt x="10" y="53"/>
                  </a:lnTo>
                  <a:lnTo>
                    <a:pt x="12" y="50"/>
                  </a:lnTo>
                  <a:lnTo>
                    <a:pt x="13" y="48"/>
                  </a:lnTo>
                  <a:lnTo>
                    <a:pt x="14" y="46"/>
                  </a:lnTo>
                  <a:lnTo>
                    <a:pt x="17" y="44"/>
                  </a:lnTo>
                  <a:lnTo>
                    <a:pt x="20" y="42"/>
                  </a:lnTo>
                  <a:lnTo>
                    <a:pt x="24" y="40"/>
                  </a:lnTo>
                  <a:lnTo>
                    <a:pt x="28" y="40"/>
                  </a:lnTo>
                  <a:lnTo>
                    <a:pt x="33" y="40"/>
                  </a:lnTo>
                  <a:lnTo>
                    <a:pt x="35" y="41"/>
                  </a:lnTo>
                  <a:lnTo>
                    <a:pt x="36" y="42"/>
                  </a:lnTo>
                  <a:lnTo>
                    <a:pt x="39" y="44"/>
                  </a:lnTo>
                  <a:lnTo>
                    <a:pt x="41" y="47"/>
                  </a:lnTo>
                  <a:lnTo>
                    <a:pt x="42" y="51"/>
                  </a:lnTo>
                  <a:lnTo>
                    <a:pt x="42" y="56"/>
                  </a:lnTo>
                  <a:lnTo>
                    <a:pt x="43" y="6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2" name="Freeform 198"/>
            <p:cNvSpPr>
              <a:spLocks noEditPoints="1"/>
            </p:cNvSpPr>
            <p:nvPr/>
          </p:nvSpPr>
          <p:spPr bwMode="auto">
            <a:xfrm>
              <a:off x="815249" y="5968444"/>
              <a:ext cx="43665"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0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0 h 84"/>
                <a:gd name="T76" fmla="*/ 2147483647 w 27"/>
                <a:gd name="T77" fmla="*/ 2147483647 h 84"/>
                <a:gd name="T78" fmla="*/ 2147483647 w 27"/>
                <a:gd name="T79" fmla="*/ 2147483647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
                <a:gd name="T169" fmla="*/ 0 h 84"/>
                <a:gd name="T170" fmla="*/ 27 w 27"/>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 h="84">
                  <a:moveTo>
                    <a:pt x="18" y="38"/>
                  </a:moveTo>
                  <a:lnTo>
                    <a:pt x="19" y="31"/>
                  </a:lnTo>
                  <a:lnTo>
                    <a:pt x="19" y="30"/>
                  </a:lnTo>
                  <a:lnTo>
                    <a:pt x="18" y="30"/>
                  </a:lnTo>
                  <a:lnTo>
                    <a:pt x="10" y="36"/>
                  </a:lnTo>
                  <a:lnTo>
                    <a:pt x="8" y="37"/>
                  </a:lnTo>
                  <a:lnTo>
                    <a:pt x="6" y="37"/>
                  </a:lnTo>
                  <a:lnTo>
                    <a:pt x="4" y="38"/>
                  </a:lnTo>
                  <a:lnTo>
                    <a:pt x="3" y="39"/>
                  </a:lnTo>
                  <a:lnTo>
                    <a:pt x="4" y="40"/>
                  </a:lnTo>
                  <a:lnTo>
                    <a:pt x="7" y="41"/>
                  </a:lnTo>
                  <a:lnTo>
                    <a:pt x="8" y="41"/>
                  </a:lnTo>
                  <a:lnTo>
                    <a:pt x="9" y="42"/>
                  </a:lnTo>
                  <a:lnTo>
                    <a:pt x="9" y="43"/>
                  </a:lnTo>
                  <a:lnTo>
                    <a:pt x="10" y="45"/>
                  </a:lnTo>
                  <a:lnTo>
                    <a:pt x="10" y="74"/>
                  </a:lnTo>
                  <a:lnTo>
                    <a:pt x="9" y="77"/>
                  </a:lnTo>
                  <a:lnTo>
                    <a:pt x="9" y="78"/>
                  </a:lnTo>
                  <a:lnTo>
                    <a:pt x="8" y="79"/>
                  </a:lnTo>
                  <a:lnTo>
                    <a:pt x="6" y="80"/>
                  </a:lnTo>
                  <a:lnTo>
                    <a:pt x="2" y="81"/>
                  </a:lnTo>
                  <a:lnTo>
                    <a:pt x="1" y="82"/>
                  </a:lnTo>
                  <a:lnTo>
                    <a:pt x="0" y="82"/>
                  </a:lnTo>
                  <a:lnTo>
                    <a:pt x="0" y="83"/>
                  </a:lnTo>
                  <a:lnTo>
                    <a:pt x="0" y="84"/>
                  </a:lnTo>
                  <a:lnTo>
                    <a:pt x="1" y="84"/>
                  </a:lnTo>
                  <a:lnTo>
                    <a:pt x="3" y="84"/>
                  </a:lnTo>
                  <a:lnTo>
                    <a:pt x="13" y="84"/>
                  </a:lnTo>
                  <a:lnTo>
                    <a:pt x="23" y="84"/>
                  </a:lnTo>
                  <a:lnTo>
                    <a:pt x="26" y="84"/>
                  </a:lnTo>
                  <a:lnTo>
                    <a:pt x="27" y="83"/>
                  </a:lnTo>
                  <a:lnTo>
                    <a:pt x="26" y="82"/>
                  </a:lnTo>
                  <a:lnTo>
                    <a:pt x="24" y="81"/>
                  </a:lnTo>
                  <a:lnTo>
                    <a:pt x="20" y="80"/>
                  </a:lnTo>
                  <a:lnTo>
                    <a:pt x="19" y="78"/>
                  </a:lnTo>
                  <a:lnTo>
                    <a:pt x="18" y="76"/>
                  </a:lnTo>
                  <a:lnTo>
                    <a:pt x="18"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3" name="Freeform 199"/>
            <p:cNvSpPr>
              <a:spLocks/>
            </p:cNvSpPr>
            <p:nvPr/>
          </p:nvSpPr>
          <p:spPr bwMode="auto">
            <a:xfrm>
              <a:off x="872887" y="6006118"/>
              <a:ext cx="55891" cy="98667"/>
            </a:xfrm>
            <a:custGeom>
              <a:avLst/>
              <a:gdLst>
                <a:gd name="T0" fmla="*/ 2147483647 w 35"/>
                <a:gd name="T1" fmla="*/ 2147483647 h 62"/>
                <a:gd name="T2" fmla="*/ 2147483647 w 35"/>
                <a:gd name="T3" fmla="*/ 2147483647 h 62"/>
                <a:gd name="T4" fmla="*/ 2147483647 w 35"/>
                <a:gd name="T5" fmla="*/ 2147483647 h 62"/>
                <a:gd name="T6" fmla="*/ 2147483647 w 35"/>
                <a:gd name="T7" fmla="*/ 2147483647 h 62"/>
                <a:gd name="T8" fmla="*/ 2147483647 w 35"/>
                <a:gd name="T9" fmla="*/ 2147483647 h 62"/>
                <a:gd name="T10" fmla="*/ 2147483647 w 35"/>
                <a:gd name="T11" fmla="*/ 2147483647 h 62"/>
                <a:gd name="T12" fmla="*/ 2147483647 w 35"/>
                <a:gd name="T13" fmla="*/ 2147483647 h 62"/>
                <a:gd name="T14" fmla="*/ 2147483647 w 35"/>
                <a:gd name="T15" fmla="*/ 2147483647 h 62"/>
                <a:gd name="T16" fmla="*/ 2147483647 w 35"/>
                <a:gd name="T17" fmla="*/ 2147483647 h 62"/>
                <a:gd name="T18" fmla="*/ 2147483647 w 35"/>
                <a:gd name="T19" fmla="*/ 2147483647 h 62"/>
                <a:gd name="T20" fmla="*/ 2147483647 w 35"/>
                <a:gd name="T21" fmla="*/ 2147483647 h 62"/>
                <a:gd name="T22" fmla="*/ 2147483647 w 35"/>
                <a:gd name="T23" fmla="*/ 2147483647 h 62"/>
                <a:gd name="T24" fmla="*/ 2147483647 w 35"/>
                <a:gd name="T25" fmla="*/ 0 h 62"/>
                <a:gd name="T26" fmla="*/ 2147483647 w 35"/>
                <a:gd name="T27" fmla="*/ 0 h 62"/>
                <a:gd name="T28" fmla="*/ 2147483647 w 35"/>
                <a:gd name="T29" fmla="*/ 2147483647 h 62"/>
                <a:gd name="T30" fmla="*/ 2147483647 w 35"/>
                <a:gd name="T31" fmla="*/ 2147483647 h 62"/>
                <a:gd name="T32" fmla="*/ 2147483647 w 35"/>
                <a:gd name="T33" fmla="*/ 2147483647 h 62"/>
                <a:gd name="T34" fmla="*/ 2147483647 w 35"/>
                <a:gd name="T35" fmla="*/ 2147483647 h 62"/>
                <a:gd name="T36" fmla="*/ 2147483647 w 35"/>
                <a:gd name="T37" fmla="*/ 2147483647 h 62"/>
                <a:gd name="T38" fmla="*/ 0 w 35"/>
                <a:gd name="T39" fmla="*/ 2147483647 h 62"/>
                <a:gd name="T40" fmla="*/ 0 w 35"/>
                <a:gd name="T41" fmla="*/ 2147483647 h 62"/>
                <a:gd name="T42" fmla="*/ 0 w 35"/>
                <a:gd name="T43" fmla="*/ 2147483647 h 62"/>
                <a:gd name="T44" fmla="*/ 2147483647 w 35"/>
                <a:gd name="T45" fmla="*/ 2147483647 h 62"/>
                <a:gd name="T46" fmla="*/ 2147483647 w 35"/>
                <a:gd name="T47" fmla="*/ 2147483647 h 62"/>
                <a:gd name="T48" fmla="*/ 2147483647 w 35"/>
                <a:gd name="T49" fmla="*/ 2147483647 h 62"/>
                <a:gd name="T50" fmla="*/ 2147483647 w 35"/>
                <a:gd name="T51" fmla="*/ 2147483647 h 62"/>
                <a:gd name="T52" fmla="*/ 2147483647 w 35"/>
                <a:gd name="T53" fmla="*/ 2147483647 h 62"/>
                <a:gd name="T54" fmla="*/ 2147483647 w 35"/>
                <a:gd name="T55" fmla="*/ 2147483647 h 62"/>
                <a:gd name="T56" fmla="*/ 2147483647 w 35"/>
                <a:gd name="T57" fmla="*/ 2147483647 h 62"/>
                <a:gd name="T58" fmla="*/ 2147483647 w 35"/>
                <a:gd name="T59" fmla="*/ 2147483647 h 62"/>
                <a:gd name="T60" fmla="*/ 2147483647 w 35"/>
                <a:gd name="T61" fmla="*/ 2147483647 h 62"/>
                <a:gd name="T62" fmla="*/ 2147483647 w 35"/>
                <a:gd name="T63" fmla="*/ 2147483647 h 62"/>
                <a:gd name="T64" fmla="*/ 2147483647 w 35"/>
                <a:gd name="T65" fmla="*/ 2147483647 h 62"/>
                <a:gd name="T66" fmla="*/ 2147483647 w 35"/>
                <a:gd name="T67" fmla="*/ 2147483647 h 62"/>
                <a:gd name="T68" fmla="*/ 2147483647 w 35"/>
                <a:gd name="T69" fmla="*/ 2147483647 h 62"/>
                <a:gd name="T70" fmla="*/ 2147483647 w 35"/>
                <a:gd name="T71" fmla="*/ 2147483647 h 62"/>
                <a:gd name="T72" fmla="*/ 2147483647 w 35"/>
                <a:gd name="T73" fmla="*/ 2147483647 h 62"/>
                <a:gd name="T74" fmla="*/ 2147483647 w 35"/>
                <a:gd name="T75" fmla="*/ 2147483647 h 62"/>
                <a:gd name="T76" fmla="*/ 2147483647 w 35"/>
                <a:gd name="T77" fmla="*/ 2147483647 h 62"/>
                <a:gd name="T78" fmla="*/ 2147483647 w 35"/>
                <a:gd name="T79" fmla="*/ 2147483647 h 62"/>
                <a:gd name="T80" fmla="*/ 2147483647 w 35"/>
                <a:gd name="T81" fmla="*/ 2147483647 h 62"/>
                <a:gd name="T82" fmla="*/ 2147483647 w 35"/>
                <a:gd name="T83" fmla="*/ 2147483647 h 62"/>
                <a:gd name="T84" fmla="*/ 2147483647 w 35"/>
                <a:gd name="T85" fmla="*/ 2147483647 h 62"/>
                <a:gd name="T86" fmla="*/ 2147483647 w 35"/>
                <a:gd name="T87" fmla="*/ 2147483647 h 62"/>
                <a:gd name="T88" fmla="*/ 2147483647 w 35"/>
                <a:gd name="T89" fmla="*/ 2147483647 h 62"/>
                <a:gd name="T90" fmla="*/ 2147483647 w 35"/>
                <a:gd name="T91" fmla="*/ 2147483647 h 62"/>
                <a:gd name="T92" fmla="*/ 2147483647 w 35"/>
                <a:gd name="T93" fmla="*/ 2147483647 h 62"/>
                <a:gd name="T94" fmla="*/ 2147483647 w 35"/>
                <a:gd name="T95" fmla="*/ 2147483647 h 62"/>
                <a:gd name="T96" fmla="*/ 2147483647 w 35"/>
                <a:gd name="T97" fmla="*/ 2147483647 h 62"/>
                <a:gd name="T98" fmla="*/ 2147483647 w 35"/>
                <a:gd name="T99" fmla="*/ 2147483647 h 62"/>
                <a:gd name="T100" fmla="*/ 2147483647 w 35"/>
                <a:gd name="T101" fmla="*/ 2147483647 h 62"/>
                <a:gd name="T102" fmla="*/ 2147483647 w 35"/>
                <a:gd name="T103" fmla="*/ 2147483647 h 62"/>
                <a:gd name="T104" fmla="*/ 2147483647 w 35"/>
                <a:gd name="T105" fmla="*/ 2147483647 h 62"/>
                <a:gd name="T106" fmla="*/ 2147483647 w 35"/>
                <a:gd name="T107" fmla="*/ 2147483647 h 62"/>
                <a:gd name="T108" fmla="*/ 2147483647 w 35"/>
                <a:gd name="T109" fmla="*/ 2147483647 h 62"/>
                <a:gd name="T110" fmla="*/ 2147483647 w 35"/>
                <a:gd name="T111" fmla="*/ 2147483647 h 62"/>
                <a:gd name="T112" fmla="*/ 2147483647 w 35"/>
                <a:gd name="T113" fmla="*/ 2147483647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
                <a:gd name="T172" fmla="*/ 0 h 62"/>
                <a:gd name="T173" fmla="*/ 35 w 35"/>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 h="62">
                  <a:moveTo>
                    <a:pt x="33" y="16"/>
                  </a:moveTo>
                  <a:lnTo>
                    <a:pt x="34" y="15"/>
                  </a:lnTo>
                  <a:lnTo>
                    <a:pt x="35" y="15"/>
                  </a:lnTo>
                  <a:lnTo>
                    <a:pt x="35" y="13"/>
                  </a:lnTo>
                  <a:lnTo>
                    <a:pt x="35" y="11"/>
                  </a:lnTo>
                  <a:lnTo>
                    <a:pt x="34" y="10"/>
                  </a:lnTo>
                  <a:lnTo>
                    <a:pt x="33" y="10"/>
                  </a:lnTo>
                  <a:lnTo>
                    <a:pt x="19" y="10"/>
                  </a:lnTo>
                  <a:lnTo>
                    <a:pt x="17" y="9"/>
                  </a:lnTo>
                  <a:lnTo>
                    <a:pt x="16" y="8"/>
                  </a:lnTo>
                  <a:lnTo>
                    <a:pt x="16" y="3"/>
                  </a:lnTo>
                  <a:lnTo>
                    <a:pt x="16" y="1"/>
                  </a:lnTo>
                  <a:lnTo>
                    <a:pt x="16" y="0"/>
                  </a:lnTo>
                  <a:lnTo>
                    <a:pt x="15" y="0"/>
                  </a:lnTo>
                  <a:lnTo>
                    <a:pt x="13" y="2"/>
                  </a:lnTo>
                  <a:lnTo>
                    <a:pt x="9" y="8"/>
                  </a:lnTo>
                  <a:lnTo>
                    <a:pt x="6" y="11"/>
                  </a:lnTo>
                  <a:lnTo>
                    <a:pt x="3" y="12"/>
                  </a:lnTo>
                  <a:lnTo>
                    <a:pt x="1" y="14"/>
                  </a:lnTo>
                  <a:lnTo>
                    <a:pt x="0" y="14"/>
                  </a:lnTo>
                  <a:lnTo>
                    <a:pt x="0" y="15"/>
                  </a:lnTo>
                  <a:lnTo>
                    <a:pt x="0" y="16"/>
                  </a:lnTo>
                  <a:lnTo>
                    <a:pt x="1" y="16"/>
                  </a:lnTo>
                  <a:lnTo>
                    <a:pt x="3" y="16"/>
                  </a:lnTo>
                  <a:lnTo>
                    <a:pt x="6" y="17"/>
                  </a:lnTo>
                  <a:lnTo>
                    <a:pt x="6" y="19"/>
                  </a:lnTo>
                  <a:lnTo>
                    <a:pt x="6" y="48"/>
                  </a:lnTo>
                  <a:lnTo>
                    <a:pt x="6" y="51"/>
                  </a:lnTo>
                  <a:lnTo>
                    <a:pt x="7" y="53"/>
                  </a:lnTo>
                  <a:lnTo>
                    <a:pt x="7" y="54"/>
                  </a:lnTo>
                  <a:lnTo>
                    <a:pt x="8" y="56"/>
                  </a:lnTo>
                  <a:lnTo>
                    <a:pt x="10" y="58"/>
                  </a:lnTo>
                  <a:lnTo>
                    <a:pt x="12" y="60"/>
                  </a:lnTo>
                  <a:lnTo>
                    <a:pt x="14" y="61"/>
                  </a:lnTo>
                  <a:lnTo>
                    <a:pt x="17" y="62"/>
                  </a:lnTo>
                  <a:lnTo>
                    <a:pt x="20" y="62"/>
                  </a:lnTo>
                  <a:lnTo>
                    <a:pt x="24" y="61"/>
                  </a:lnTo>
                  <a:lnTo>
                    <a:pt x="27" y="61"/>
                  </a:lnTo>
                  <a:lnTo>
                    <a:pt x="31" y="59"/>
                  </a:lnTo>
                  <a:lnTo>
                    <a:pt x="33" y="57"/>
                  </a:lnTo>
                  <a:lnTo>
                    <a:pt x="34" y="56"/>
                  </a:lnTo>
                  <a:lnTo>
                    <a:pt x="33" y="55"/>
                  </a:lnTo>
                  <a:lnTo>
                    <a:pt x="32" y="54"/>
                  </a:lnTo>
                  <a:lnTo>
                    <a:pt x="29" y="55"/>
                  </a:lnTo>
                  <a:lnTo>
                    <a:pt x="27" y="56"/>
                  </a:lnTo>
                  <a:lnTo>
                    <a:pt x="24" y="56"/>
                  </a:lnTo>
                  <a:lnTo>
                    <a:pt x="20" y="55"/>
                  </a:lnTo>
                  <a:lnTo>
                    <a:pt x="17" y="53"/>
                  </a:lnTo>
                  <a:lnTo>
                    <a:pt x="16" y="52"/>
                  </a:lnTo>
                  <a:lnTo>
                    <a:pt x="16" y="51"/>
                  </a:lnTo>
                  <a:lnTo>
                    <a:pt x="15" y="47"/>
                  </a:lnTo>
                  <a:lnTo>
                    <a:pt x="15" y="21"/>
                  </a:lnTo>
                  <a:lnTo>
                    <a:pt x="16" y="18"/>
                  </a:lnTo>
                  <a:lnTo>
                    <a:pt x="16" y="17"/>
                  </a:lnTo>
                  <a:lnTo>
                    <a:pt x="17"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4" name="Freeform 200"/>
            <p:cNvSpPr>
              <a:spLocks/>
            </p:cNvSpPr>
            <p:nvPr/>
          </p:nvSpPr>
          <p:spPr bwMode="auto">
            <a:xfrm>
              <a:off x="2078031" y="5966651"/>
              <a:ext cx="113527" cy="138133"/>
            </a:xfrm>
            <a:custGeom>
              <a:avLst/>
              <a:gdLst>
                <a:gd name="T0" fmla="*/ 0 w 72"/>
                <a:gd name="T1" fmla="*/ 2147483647 h 87"/>
                <a:gd name="T2" fmla="*/ 2147483647 w 72"/>
                <a:gd name="T3" fmla="*/ 2147483647 h 87"/>
                <a:gd name="T4" fmla="*/ 2147483647 w 72"/>
                <a:gd name="T5" fmla="*/ 2147483647 h 87"/>
                <a:gd name="T6" fmla="*/ 2147483647 w 72"/>
                <a:gd name="T7" fmla="*/ 2147483647 h 87"/>
                <a:gd name="T8" fmla="*/ 2147483647 w 72"/>
                <a:gd name="T9" fmla="*/ 2147483647 h 87"/>
                <a:gd name="T10" fmla="*/ 2147483647 w 72"/>
                <a:gd name="T11" fmla="*/ 2147483647 h 87"/>
                <a:gd name="T12" fmla="*/ 2147483647 w 72"/>
                <a:gd name="T13" fmla="*/ 2147483647 h 87"/>
                <a:gd name="T14" fmla="*/ 2147483647 w 72"/>
                <a:gd name="T15" fmla="*/ 2147483647 h 87"/>
                <a:gd name="T16" fmla="*/ 2147483647 w 72"/>
                <a:gd name="T17" fmla="*/ 2147483647 h 87"/>
                <a:gd name="T18" fmla="*/ 2147483647 w 72"/>
                <a:gd name="T19" fmla="*/ 2147483647 h 87"/>
                <a:gd name="T20" fmla="*/ 2147483647 w 72"/>
                <a:gd name="T21" fmla="*/ 2147483647 h 87"/>
                <a:gd name="T22" fmla="*/ 2147483647 w 72"/>
                <a:gd name="T23" fmla="*/ 2147483647 h 87"/>
                <a:gd name="T24" fmla="*/ 2147483647 w 72"/>
                <a:gd name="T25" fmla="*/ 2147483647 h 87"/>
                <a:gd name="T26" fmla="*/ 2147483647 w 72"/>
                <a:gd name="T27" fmla="*/ 2147483647 h 87"/>
                <a:gd name="T28" fmla="*/ 2147483647 w 72"/>
                <a:gd name="T29" fmla="*/ 2147483647 h 87"/>
                <a:gd name="T30" fmla="*/ 2147483647 w 72"/>
                <a:gd name="T31" fmla="*/ 2147483647 h 87"/>
                <a:gd name="T32" fmla="*/ 2147483647 w 72"/>
                <a:gd name="T33" fmla="*/ 2147483647 h 87"/>
                <a:gd name="T34" fmla="*/ 2147483647 w 72"/>
                <a:gd name="T35" fmla="*/ 2147483647 h 87"/>
                <a:gd name="T36" fmla="*/ 2147483647 w 72"/>
                <a:gd name="T37" fmla="*/ 2147483647 h 87"/>
                <a:gd name="T38" fmla="*/ 2147483647 w 72"/>
                <a:gd name="T39" fmla="*/ 2147483647 h 87"/>
                <a:gd name="T40" fmla="*/ 2147483647 w 72"/>
                <a:gd name="T41" fmla="*/ 2147483647 h 87"/>
                <a:gd name="T42" fmla="*/ 2147483647 w 72"/>
                <a:gd name="T43" fmla="*/ 2147483647 h 87"/>
                <a:gd name="T44" fmla="*/ 2147483647 w 72"/>
                <a:gd name="T45" fmla="*/ 2147483647 h 87"/>
                <a:gd name="T46" fmla="*/ 2147483647 w 72"/>
                <a:gd name="T47" fmla="*/ 2147483647 h 87"/>
                <a:gd name="T48" fmla="*/ 2147483647 w 72"/>
                <a:gd name="T49" fmla="*/ 2147483647 h 87"/>
                <a:gd name="T50" fmla="*/ 2147483647 w 72"/>
                <a:gd name="T51" fmla="*/ 2147483647 h 87"/>
                <a:gd name="T52" fmla="*/ 2147483647 w 72"/>
                <a:gd name="T53" fmla="*/ 2147483647 h 87"/>
                <a:gd name="T54" fmla="*/ 2147483647 w 72"/>
                <a:gd name="T55" fmla="*/ 2147483647 h 87"/>
                <a:gd name="T56" fmla="*/ 2147483647 w 72"/>
                <a:gd name="T57" fmla="*/ 2147483647 h 87"/>
                <a:gd name="T58" fmla="*/ 2147483647 w 72"/>
                <a:gd name="T59" fmla="*/ 2147483647 h 87"/>
                <a:gd name="T60" fmla="*/ 2147483647 w 72"/>
                <a:gd name="T61" fmla="*/ 2147483647 h 87"/>
                <a:gd name="T62" fmla="*/ 2147483647 w 72"/>
                <a:gd name="T63" fmla="*/ 2147483647 h 87"/>
                <a:gd name="T64" fmla="*/ 2147483647 w 72"/>
                <a:gd name="T65" fmla="*/ 2147483647 h 87"/>
                <a:gd name="T66" fmla="*/ 2147483647 w 72"/>
                <a:gd name="T67" fmla="*/ 2147483647 h 87"/>
                <a:gd name="T68" fmla="*/ 2147483647 w 72"/>
                <a:gd name="T69" fmla="*/ 2147483647 h 87"/>
                <a:gd name="T70" fmla="*/ 2147483647 w 72"/>
                <a:gd name="T71" fmla="*/ 2147483647 h 87"/>
                <a:gd name="T72" fmla="*/ 2147483647 w 72"/>
                <a:gd name="T73" fmla="*/ 2147483647 h 87"/>
                <a:gd name="T74" fmla="*/ 2147483647 w 72"/>
                <a:gd name="T75" fmla="*/ 2147483647 h 87"/>
                <a:gd name="T76" fmla="*/ 2147483647 w 72"/>
                <a:gd name="T77" fmla="*/ 0 h 87"/>
                <a:gd name="T78" fmla="*/ 2147483647 w 72"/>
                <a:gd name="T79" fmla="*/ 2147483647 h 87"/>
                <a:gd name="T80" fmla="*/ 2147483647 w 72"/>
                <a:gd name="T81" fmla="*/ 2147483647 h 87"/>
                <a:gd name="T82" fmla="*/ 2147483647 w 72"/>
                <a:gd name="T83" fmla="*/ 2147483647 h 87"/>
                <a:gd name="T84" fmla="*/ 2147483647 w 72"/>
                <a:gd name="T85" fmla="*/ 2147483647 h 87"/>
                <a:gd name="T86" fmla="*/ 2147483647 w 72"/>
                <a:gd name="T87" fmla="*/ 2147483647 h 87"/>
                <a:gd name="T88" fmla="*/ 2147483647 w 72"/>
                <a:gd name="T89" fmla="*/ 2147483647 h 87"/>
                <a:gd name="T90" fmla="*/ 2147483647 w 72"/>
                <a:gd name="T91" fmla="*/ 2147483647 h 87"/>
                <a:gd name="T92" fmla="*/ 0 w 72"/>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87"/>
                <a:gd name="T143" fmla="*/ 72 w 72"/>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87">
                  <a:moveTo>
                    <a:pt x="0" y="45"/>
                  </a:moveTo>
                  <a:lnTo>
                    <a:pt x="0" y="49"/>
                  </a:lnTo>
                  <a:lnTo>
                    <a:pt x="1" y="54"/>
                  </a:lnTo>
                  <a:lnTo>
                    <a:pt x="2" y="58"/>
                  </a:lnTo>
                  <a:lnTo>
                    <a:pt x="4" y="63"/>
                  </a:lnTo>
                  <a:lnTo>
                    <a:pt x="5" y="66"/>
                  </a:lnTo>
                  <a:lnTo>
                    <a:pt x="8" y="70"/>
                  </a:lnTo>
                  <a:lnTo>
                    <a:pt x="11" y="73"/>
                  </a:lnTo>
                  <a:lnTo>
                    <a:pt x="14" y="76"/>
                  </a:lnTo>
                  <a:lnTo>
                    <a:pt x="17" y="79"/>
                  </a:lnTo>
                  <a:lnTo>
                    <a:pt x="21" y="81"/>
                  </a:lnTo>
                  <a:lnTo>
                    <a:pt x="25" y="83"/>
                  </a:lnTo>
                  <a:lnTo>
                    <a:pt x="29" y="84"/>
                  </a:lnTo>
                  <a:lnTo>
                    <a:pt x="33" y="85"/>
                  </a:lnTo>
                  <a:lnTo>
                    <a:pt x="37" y="86"/>
                  </a:lnTo>
                  <a:lnTo>
                    <a:pt x="46" y="87"/>
                  </a:lnTo>
                  <a:lnTo>
                    <a:pt x="55" y="86"/>
                  </a:lnTo>
                  <a:lnTo>
                    <a:pt x="62" y="85"/>
                  </a:lnTo>
                  <a:lnTo>
                    <a:pt x="68" y="83"/>
                  </a:lnTo>
                  <a:lnTo>
                    <a:pt x="70" y="81"/>
                  </a:lnTo>
                  <a:lnTo>
                    <a:pt x="71" y="77"/>
                  </a:lnTo>
                  <a:lnTo>
                    <a:pt x="72" y="73"/>
                  </a:lnTo>
                  <a:lnTo>
                    <a:pt x="72" y="68"/>
                  </a:lnTo>
                  <a:lnTo>
                    <a:pt x="71" y="67"/>
                  </a:lnTo>
                  <a:lnTo>
                    <a:pt x="70" y="68"/>
                  </a:lnTo>
                  <a:lnTo>
                    <a:pt x="69" y="69"/>
                  </a:lnTo>
                  <a:lnTo>
                    <a:pt x="65" y="74"/>
                  </a:lnTo>
                  <a:lnTo>
                    <a:pt x="62" y="77"/>
                  </a:lnTo>
                  <a:lnTo>
                    <a:pt x="59" y="80"/>
                  </a:lnTo>
                  <a:lnTo>
                    <a:pt x="56" y="81"/>
                  </a:lnTo>
                  <a:lnTo>
                    <a:pt x="53" y="82"/>
                  </a:lnTo>
                  <a:lnTo>
                    <a:pt x="45" y="83"/>
                  </a:lnTo>
                  <a:lnTo>
                    <a:pt x="38" y="82"/>
                  </a:lnTo>
                  <a:lnTo>
                    <a:pt x="35" y="81"/>
                  </a:lnTo>
                  <a:lnTo>
                    <a:pt x="32" y="80"/>
                  </a:lnTo>
                  <a:lnTo>
                    <a:pt x="29" y="78"/>
                  </a:lnTo>
                  <a:lnTo>
                    <a:pt x="26" y="76"/>
                  </a:lnTo>
                  <a:lnTo>
                    <a:pt x="24" y="74"/>
                  </a:lnTo>
                  <a:lnTo>
                    <a:pt x="22" y="71"/>
                  </a:lnTo>
                  <a:lnTo>
                    <a:pt x="18" y="66"/>
                  </a:lnTo>
                  <a:lnTo>
                    <a:pt x="16" y="59"/>
                  </a:lnTo>
                  <a:lnTo>
                    <a:pt x="15" y="56"/>
                  </a:lnTo>
                  <a:lnTo>
                    <a:pt x="14" y="53"/>
                  </a:lnTo>
                  <a:lnTo>
                    <a:pt x="14" y="46"/>
                  </a:lnTo>
                  <a:lnTo>
                    <a:pt x="14" y="41"/>
                  </a:lnTo>
                  <a:lnTo>
                    <a:pt x="14" y="36"/>
                  </a:lnTo>
                  <a:lnTo>
                    <a:pt x="15" y="32"/>
                  </a:lnTo>
                  <a:lnTo>
                    <a:pt x="16" y="28"/>
                  </a:lnTo>
                  <a:lnTo>
                    <a:pt x="18" y="25"/>
                  </a:lnTo>
                  <a:lnTo>
                    <a:pt x="20" y="21"/>
                  </a:lnTo>
                  <a:lnTo>
                    <a:pt x="22" y="18"/>
                  </a:lnTo>
                  <a:lnTo>
                    <a:pt x="24" y="15"/>
                  </a:lnTo>
                  <a:lnTo>
                    <a:pt x="26" y="13"/>
                  </a:lnTo>
                  <a:lnTo>
                    <a:pt x="29" y="10"/>
                  </a:lnTo>
                  <a:lnTo>
                    <a:pt x="32" y="8"/>
                  </a:lnTo>
                  <a:lnTo>
                    <a:pt x="34" y="7"/>
                  </a:lnTo>
                  <a:lnTo>
                    <a:pt x="37" y="6"/>
                  </a:lnTo>
                  <a:lnTo>
                    <a:pt x="40" y="5"/>
                  </a:lnTo>
                  <a:lnTo>
                    <a:pt x="46" y="4"/>
                  </a:lnTo>
                  <a:lnTo>
                    <a:pt x="52" y="5"/>
                  </a:lnTo>
                  <a:lnTo>
                    <a:pt x="55" y="5"/>
                  </a:lnTo>
                  <a:lnTo>
                    <a:pt x="57" y="6"/>
                  </a:lnTo>
                  <a:lnTo>
                    <a:pt x="61" y="8"/>
                  </a:lnTo>
                  <a:lnTo>
                    <a:pt x="62" y="9"/>
                  </a:lnTo>
                  <a:lnTo>
                    <a:pt x="63" y="10"/>
                  </a:lnTo>
                  <a:lnTo>
                    <a:pt x="67" y="15"/>
                  </a:lnTo>
                  <a:lnTo>
                    <a:pt x="69" y="16"/>
                  </a:lnTo>
                  <a:lnTo>
                    <a:pt x="70" y="17"/>
                  </a:lnTo>
                  <a:lnTo>
                    <a:pt x="71" y="17"/>
                  </a:lnTo>
                  <a:lnTo>
                    <a:pt x="71" y="15"/>
                  </a:lnTo>
                  <a:lnTo>
                    <a:pt x="70" y="9"/>
                  </a:lnTo>
                  <a:lnTo>
                    <a:pt x="70" y="6"/>
                  </a:lnTo>
                  <a:lnTo>
                    <a:pt x="69" y="5"/>
                  </a:lnTo>
                  <a:lnTo>
                    <a:pt x="68" y="4"/>
                  </a:lnTo>
                  <a:lnTo>
                    <a:pt x="66" y="3"/>
                  </a:lnTo>
                  <a:lnTo>
                    <a:pt x="59" y="1"/>
                  </a:lnTo>
                  <a:lnTo>
                    <a:pt x="52" y="0"/>
                  </a:lnTo>
                  <a:lnTo>
                    <a:pt x="46" y="0"/>
                  </a:lnTo>
                  <a:lnTo>
                    <a:pt x="41" y="0"/>
                  </a:lnTo>
                  <a:lnTo>
                    <a:pt x="35" y="1"/>
                  </a:lnTo>
                  <a:lnTo>
                    <a:pt x="30" y="2"/>
                  </a:lnTo>
                  <a:lnTo>
                    <a:pt x="26" y="4"/>
                  </a:lnTo>
                  <a:lnTo>
                    <a:pt x="22" y="6"/>
                  </a:lnTo>
                  <a:lnTo>
                    <a:pt x="18" y="8"/>
                  </a:lnTo>
                  <a:lnTo>
                    <a:pt x="14" y="11"/>
                  </a:lnTo>
                  <a:lnTo>
                    <a:pt x="11" y="14"/>
                  </a:lnTo>
                  <a:lnTo>
                    <a:pt x="9" y="17"/>
                  </a:lnTo>
                  <a:lnTo>
                    <a:pt x="6" y="21"/>
                  </a:lnTo>
                  <a:lnTo>
                    <a:pt x="4" y="25"/>
                  </a:lnTo>
                  <a:lnTo>
                    <a:pt x="3" y="28"/>
                  </a:lnTo>
                  <a:lnTo>
                    <a:pt x="1" y="32"/>
                  </a:lnTo>
                  <a:lnTo>
                    <a:pt x="1" y="36"/>
                  </a:lnTo>
                  <a:lnTo>
                    <a:pt x="0" y="40"/>
                  </a:lnTo>
                  <a:lnTo>
                    <a:pt x="0" y="4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5" name="Freeform 201"/>
            <p:cNvSpPr>
              <a:spLocks noEditPoints="1"/>
            </p:cNvSpPr>
            <p:nvPr/>
          </p:nvSpPr>
          <p:spPr bwMode="auto">
            <a:xfrm>
              <a:off x="2205531" y="6016881"/>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214748364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3" y="52"/>
                  </a:lnTo>
                  <a:lnTo>
                    <a:pt x="20" y="51"/>
                  </a:lnTo>
                  <a:lnTo>
                    <a:pt x="17" y="48"/>
                  </a:lnTo>
                  <a:lnTo>
                    <a:pt x="15" y="45"/>
                  </a:lnTo>
                  <a:lnTo>
                    <a:pt x="13" y="41"/>
                  </a:lnTo>
                  <a:lnTo>
                    <a:pt x="11" y="37"/>
                  </a:lnTo>
                  <a:lnTo>
                    <a:pt x="11" y="33"/>
                  </a:lnTo>
                  <a:lnTo>
                    <a:pt x="10" y="29"/>
                  </a:lnTo>
                  <a:lnTo>
                    <a:pt x="11" y="23"/>
                  </a:lnTo>
                  <a:lnTo>
                    <a:pt x="11" y="19"/>
                  </a:lnTo>
                  <a:lnTo>
                    <a:pt x="13" y="14"/>
                  </a:lnTo>
                  <a:lnTo>
                    <a:pt x="15" y="10"/>
                  </a:lnTo>
                  <a:lnTo>
                    <a:pt x="17" y="7"/>
                  </a:lnTo>
                  <a:lnTo>
                    <a:pt x="18" y="6"/>
                  </a:lnTo>
                  <a:lnTo>
                    <a:pt x="20" y="5"/>
                  </a:lnTo>
                  <a:lnTo>
                    <a:pt x="23" y="4"/>
                  </a:lnTo>
                  <a:lnTo>
                    <a:pt x="26" y="3"/>
                  </a:lnTo>
                  <a:lnTo>
                    <a:pt x="30" y="4"/>
                  </a:lnTo>
                  <a:lnTo>
                    <a:pt x="33" y="5"/>
                  </a:lnTo>
                  <a:lnTo>
                    <a:pt x="36" y="8"/>
                  </a:lnTo>
                  <a:lnTo>
                    <a:pt x="38" y="11"/>
                  </a:lnTo>
                  <a:lnTo>
                    <a:pt x="41" y="19"/>
                  </a:lnTo>
                  <a:lnTo>
                    <a:pt x="42" y="23"/>
                  </a:lnTo>
                  <a:lnTo>
                    <a:pt x="42" y="28"/>
                  </a:lnTo>
                  <a:lnTo>
                    <a:pt x="42" y="33"/>
                  </a:lnTo>
                  <a:lnTo>
                    <a:pt x="41" y="38"/>
                  </a:lnTo>
                  <a:lnTo>
                    <a:pt x="40" y="42"/>
                  </a:lnTo>
                  <a:lnTo>
                    <a:pt x="38" y="46"/>
                  </a:lnTo>
                  <a:lnTo>
                    <a:pt x="35" y="49"/>
                  </a:lnTo>
                  <a:lnTo>
                    <a:pt x="34" y="50"/>
                  </a:lnTo>
                  <a:lnTo>
                    <a:pt x="33" y="51"/>
                  </a:lnTo>
                  <a:lnTo>
                    <a:pt x="30" y="53"/>
                  </a:lnTo>
                  <a:lnTo>
                    <a:pt x="26" y="53"/>
                  </a:lnTo>
                  <a:close/>
                  <a:moveTo>
                    <a:pt x="26" y="0"/>
                  </a:moveTo>
                  <a:lnTo>
                    <a:pt x="23" y="0"/>
                  </a:lnTo>
                  <a:lnTo>
                    <a:pt x="20" y="1"/>
                  </a:lnTo>
                  <a:lnTo>
                    <a:pt x="15" y="2"/>
                  </a:lnTo>
                  <a:lnTo>
                    <a:pt x="10" y="5"/>
                  </a:lnTo>
                  <a:lnTo>
                    <a:pt x="8" y="7"/>
                  </a:lnTo>
                  <a:lnTo>
                    <a:pt x="7" y="9"/>
                  </a:lnTo>
                  <a:lnTo>
                    <a:pt x="4" y="13"/>
                  </a:lnTo>
                  <a:lnTo>
                    <a:pt x="2" y="18"/>
                  </a:lnTo>
                  <a:lnTo>
                    <a:pt x="1" y="23"/>
                  </a:lnTo>
                  <a:lnTo>
                    <a:pt x="0" y="28"/>
                  </a:lnTo>
                  <a:lnTo>
                    <a:pt x="1" y="34"/>
                  </a:lnTo>
                  <a:lnTo>
                    <a:pt x="2" y="39"/>
                  </a:lnTo>
                  <a:lnTo>
                    <a:pt x="4" y="43"/>
                  </a:lnTo>
                  <a:lnTo>
                    <a:pt x="7" y="48"/>
                  </a:lnTo>
                  <a:lnTo>
                    <a:pt x="8" y="50"/>
                  </a:lnTo>
                  <a:lnTo>
                    <a:pt x="10" y="51"/>
                  </a:lnTo>
                  <a:lnTo>
                    <a:pt x="14" y="54"/>
                  </a:lnTo>
                  <a:lnTo>
                    <a:pt x="20" y="56"/>
                  </a:lnTo>
                  <a:lnTo>
                    <a:pt x="26" y="56"/>
                  </a:lnTo>
                  <a:lnTo>
                    <a:pt x="32" y="55"/>
                  </a:lnTo>
                  <a:lnTo>
                    <a:pt x="38" y="54"/>
                  </a:lnTo>
                  <a:lnTo>
                    <a:pt x="42" y="51"/>
                  </a:lnTo>
                  <a:lnTo>
                    <a:pt x="46" y="47"/>
                  </a:lnTo>
                  <a:lnTo>
                    <a:pt x="48" y="43"/>
                  </a:lnTo>
                  <a:lnTo>
                    <a:pt x="50" y="38"/>
                  </a:lnTo>
                  <a:lnTo>
                    <a:pt x="51" y="33"/>
                  </a:lnTo>
                  <a:lnTo>
                    <a:pt x="52" y="28"/>
                  </a:lnTo>
                  <a:lnTo>
                    <a:pt x="51" y="22"/>
                  </a:lnTo>
                  <a:lnTo>
                    <a:pt x="50" y="17"/>
                  </a:lnTo>
                  <a:lnTo>
                    <a:pt x="48" y="13"/>
                  </a:lnTo>
                  <a:lnTo>
                    <a:pt x="45" y="9"/>
                  </a:lnTo>
                  <a:lnTo>
                    <a:pt x="41" y="5"/>
                  </a:lnTo>
                  <a:lnTo>
                    <a:pt x="39" y="3"/>
                  </a:lnTo>
                  <a:lnTo>
                    <a:pt x="37" y="2"/>
                  </a:lnTo>
                  <a:lnTo>
                    <a:pt x="32" y="1"/>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6" name="Freeform 202"/>
            <p:cNvSpPr>
              <a:spLocks/>
            </p:cNvSpPr>
            <p:nvPr/>
          </p:nvSpPr>
          <p:spPr bwMode="auto">
            <a:xfrm>
              <a:off x="2298101" y="6013293"/>
              <a:ext cx="94316" cy="89697"/>
            </a:xfrm>
            <a:custGeom>
              <a:avLst/>
              <a:gdLst>
                <a:gd name="T0" fmla="*/ 2147483647 w 59"/>
                <a:gd name="T1" fmla="*/ 2147483647 h 56"/>
                <a:gd name="T2" fmla="*/ 2147483647 w 59"/>
                <a:gd name="T3" fmla="*/ 2147483647 h 56"/>
                <a:gd name="T4" fmla="*/ 2147483647 w 59"/>
                <a:gd name="T5" fmla="*/ 2147483647 h 56"/>
                <a:gd name="T6" fmla="*/ 2147483647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5" y="52"/>
                  </a:lnTo>
                  <a:lnTo>
                    <a:pt x="2" y="53"/>
                  </a:lnTo>
                  <a:lnTo>
                    <a:pt x="1" y="54"/>
                  </a:lnTo>
                  <a:lnTo>
                    <a:pt x="0" y="55"/>
                  </a:lnTo>
                  <a:lnTo>
                    <a:pt x="1" y="56"/>
                  </a:lnTo>
                  <a:lnTo>
                    <a:pt x="2" y="56"/>
                  </a:lnTo>
                  <a:lnTo>
                    <a:pt x="5"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7" y="49"/>
                  </a:lnTo>
                  <a:lnTo>
                    <a:pt x="16" y="48"/>
                  </a:lnTo>
                  <a:lnTo>
                    <a:pt x="16" y="45"/>
                  </a:lnTo>
                  <a:lnTo>
                    <a:pt x="16" y="24"/>
                  </a:lnTo>
                  <a:lnTo>
                    <a:pt x="17" y="14"/>
                  </a:lnTo>
                  <a:lnTo>
                    <a:pt x="17" y="13"/>
                  </a:lnTo>
                  <a:lnTo>
                    <a:pt x="18" y="12"/>
                  </a:lnTo>
                  <a:lnTo>
                    <a:pt x="21" y="10"/>
                  </a:lnTo>
                  <a:lnTo>
                    <a:pt x="23" y="9"/>
                  </a:lnTo>
                  <a:lnTo>
                    <a:pt x="25" y="9"/>
                  </a:lnTo>
                  <a:lnTo>
                    <a:pt x="28" y="8"/>
                  </a:lnTo>
                  <a:lnTo>
                    <a:pt x="31" y="8"/>
                  </a:lnTo>
                  <a:lnTo>
                    <a:pt x="35" y="8"/>
                  </a:lnTo>
                  <a:lnTo>
                    <a:pt x="37" y="9"/>
                  </a:lnTo>
                  <a:lnTo>
                    <a:pt x="39" y="11"/>
                  </a:lnTo>
                  <a:lnTo>
                    <a:pt x="41" y="13"/>
                  </a:lnTo>
                  <a:lnTo>
                    <a:pt x="42" y="18"/>
                  </a:lnTo>
                  <a:lnTo>
                    <a:pt x="42" y="22"/>
                  </a:lnTo>
                  <a:lnTo>
                    <a:pt x="42" y="45"/>
                  </a:lnTo>
                  <a:lnTo>
                    <a:pt x="42" y="49"/>
                  </a:lnTo>
                  <a:lnTo>
                    <a:pt x="40" y="51"/>
                  </a:lnTo>
                  <a:lnTo>
                    <a:pt x="38" y="52"/>
                  </a:lnTo>
                  <a:lnTo>
                    <a:pt x="36" y="53"/>
                  </a:lnTo>
                  <a:lnTo>
                    <a:pt x="34" y="54"/>
                  </a:lnTo>
                  <a:lnTo>
                    <a:pt x="34" y="55"/>
                  </a:lnTo>
                  <a:lnTo>
                    <a:pt x="34" y="56"/>
                  </a:lnTo>
                  <a:lnTo>
                    <a:pt x="35" y="56"/>
                  </a:lnTo>
                  <a:lnTo>
                    <a:pt x="37" y="56"/>
                  </a:lnTo>
                  <a:lnTo>
                    <a:pt x="46" y="56"/>
                  </a:lnTo>
                  <a:lnTo>
                    <a:pt x="56" y="56"/>
                  </a:lnTo>
                  <a:lnTo>
                    <a:pt x="59" y="56"/>
                  </a:lnTo>
                  <a:lnTo>
                    <a:pt x="59" y="55"/>
                  </a:lnTo>
                  <a:lnTo>
                    <a:pt x="59" y="54"/>
                  </a:lnTo>
                  <a:lnTo>
                    <a:pt x="58" y="54"/>
                  </a:lnTo>
                  <a:lnTo>
                    <a:pt x="55" y="53"/>
                  </a:lnTo>
                  <a:lnTo>
                    <a:pt x="53" y="52"/>
                  </a:lnTo>
                  <a:lnTo>
                    <a:pt x="52" y="51"/>
                  </a:lnTo>
                  <a:lnTo>
                    <a:pt x="51" y="49"/>
                  </a:lnTo>
                  <a:lnTo>
                    <a:pt x="51" y="47"/>
                  </a:lnTo>
                  <a:lnTo>
                    <a:pt x="51" y="22"/>
                  </a:lnTo>
                  <a:lnTo>
                    <a:pt x="51" y="19"/>
                  </a:lnTo>
                  <a:lnTo>
                    <a:pt x="51" y="16"/>
                  </a:lnTo>
                  <a:lnTo>
                    <a:pt x="50" y="13"/>
                  </a:lnTo>
                  <a:lnTo>
                    <a:pt x="49" y="10"/>
                  </a:lnTo>
                  <a:lnTo>
                    <a:pt x="47" y="7"/>
                  </a:lnTo>
                  <a:lnTo>
                    <a:pt x="43" y="4"/>
                  </a:lnTo>
                  <a:lnTo>
                    <a:pt x="39" y="3"/>
                  </a:lnTo>
                  <a:lnTo>
                    <a:pt x="33" y="2"/>
                  </a:lnTo>
                  <a:lnTo>
                    <a:pt x="28" y="3"/>
                  </a:lnTo>
                  <a:lnTo>
                    <a:pt x="26" y="3"/>
                  </a:lnTo>
                  <a:lnTo>
                    <a:pt x="24" y="4"/>
                  </a:lnTo>
                  <a:lnTo>
                    <a:pt x="20" y="6"/>
                  </a:lnTo>
                  <a:lnTo>
                    <a:pt x="16" y="9"/>
                  </a:lnTo>
                  <a:lnTo>
                    <a:pt x="16" y="2"/>
                  </a:lnTo>
                  <a:lnTo>
                    <a:pt x="16" y="1"/>
                  </a:lnTo>
                  <a:lnTo>
                    <a:pt x="15" y="0"/>
                  </a:lnTo>
                  <a:lnTo>
                    <a:pt x="14" y="1"/>
                  </a:lnTo>
                  <a:lnTo>
                    <a:pt x="12" y="3"/>
                  </a:lnTo>
                  <a:lnTo>
                    <a:pt x="7" y="8"/>
                  </a:lnTo>
                  <a:lnTo>
                    <a:pt x="3" y="10"/>
                  </a:lnTo>
                  <a:lnTo>
                    <a:pt x="2" y="11"/>
                  </a:lnTo>
                  <a:lnTo>
                    <a:pt x="2" y="12"/>
                  </a:lnTo>
                  <a:lnTo>
                    <a:pt x="2" y="13"/>
                  </a:lnTo>
                  <a:lnTo>
                    <a:pt x="3" y="13"/>
                  </a:lnTo>
                  <a:lnTo>
                    <a:pt x="5" y="14"/>
                  </a:lnTo>
                  <a:lnTo>
                    <a:pt x="6" y="14"/>
                  </a:lnTo>
                  <a:lnTo>
                    <a:pt x="7"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7" name="Freeform 203"/>
            <p:cNvSpPr>
              <a:spLocks/>
            </p:cNvSpPr>
            <p:nvPr/>
          </p:nvSpPr>
          <p:spPr bwMode="auto">
            <a:xfrm>
              <a:off x="2402896" y="6016881"/>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4"/>
                  </a:lnTo>
                  <a:lnTo>
                    <a:pt x="4" y="54"/>
                  </a:lnTo>
                  <a:lnTo>
                    <a:pt x="6" y="55"/>
                  </a:lnTo>
                  <a:lnTo>
                    <a:pt x="16" y="56"/>
                  </a:lnTo>
                  <a:lnTo>
                    <a:pt x="21" y="56"/>
                  </a:lnTo>
                  <a:lnTo>
                    <a:pt x="25" y="54"/>
                  </a:lnTo>
                  <a:lnTo>
                    <a:pt x="28" y="53"/>
                  </a:lnTo>
                  <a:lnTo>
                    <a:pt x="32" y="51"/>
                  </a:lnTo>
                  <a:lnTo>
                    <a:pt x="33" y="48"/>
                  </a:lnTo>
                  <a:lnTo>
                    <a:pt x="35" y="45"/>
                  </a:lnTo>
                  <a:lnTo>
                    <a:pt x="35" y="40"/>
                  </a:lnTo>
                  <a:lnTo>
                    <a:pt x="35" y="38"/>
                  </a:lnTo>
                  <a:lnTo>
                    <a:pt x="34" y="35"/>
                  </a:lnTo>
                  <a:lnTo>
                    <a:pt x="33" y="33"/>
                  </a:lnTo>
                  <a:lnTo>
                    <a:pt x="30" y="31"/>
                  </a:lnTo>
                  <a:lnTo>
                    <a:pt x="26" y="28"/>
                  </a:lnTo>
                  <a:lnTo>
                    <a:pt x="21" y="25"/>
                  </a:lnTo>
                  <a:lnTo>
                    <a:pt x="12" y="19"/>
                  </a:lnTo>
                  <a:lnTo>
                    <a:pt x="10" y="15"/>
                  </a:lnTo>
                  <a:lnTo>
                    <a:pt x="9" y="14"/>
                  </a:lnTo>
                  <a:lnTo>
                    <a:pt x="8" y="12"/>
                  </a:lnTo>
                  <a:lnTo>
                    <a:pt x="8" y="10"/>
                  </a:lnTo>
                  <a:lnTo>
                    <a:pt x="9" y="9"/>
                  </a:lnTo>
                  <a:lnTo>
                    <a:pt x="10" y="7"/>
                  </a:lnTo>
                  <a:lnTo>
                    <a:pt x="11" y="6"/>
                  </a:lnTo>
                  <a:lnTo>
                    <a:pt x="12" y="5"/>
                  </a:lnTo>
                  <a:lnTo>
                    <a:pt x="13" y="4"/>
                  </a:lnTo>
                  <a:lnTo>
                    <a:pt x="17" y="4"/>
                  </a:lnTo>
                  <a:lnTo>
                    <a:pt x="20" y="4"/>
                  </a:lnTo>
                  <a:lnTo>
                    <a:pt x="23" y="5"/>
                  </a:lnTo>
                  <a:lnTo>
                    <a:pt x="25" y="7"/>
                  </a:lnTo>
                  <a:lnTo>
                    <a:pt x="26" y="9"/>
                  </a:lnTo>
                  <a:lnTo>
                    <a:pt x="28" y="13"/>
                  </a:lnTo>
                  <a:lnTo>
                    <a:pt x="29" y="14"/>
                  </a:lnTo>
                  <a:lnTo>
                    <a:pt x="30" y="15"/>
                  </a:lnTo>
                  <a:lnTo>
                    <a:pt x="30" y="14"/>
                  </a:lnTo>
                  <a:lnTo>
                    <a:pt x="32" y="13"/>
                  </a:lnTo>
                  <a:lnTo>
                    <a:pt x="32" y="8"/>
                  </a:lnTo>
                  <a:lnTo>
                    <a:pt x="32" y="4"/>
                  </a:lnTo>
                  <a:lnTo>
                    <a:pt x="29" y="2"/>
                  </a:lnTo>
                  <a:lnTo>
                    <a:pt x="28" y="1"/>
                  </a:lnTo>
                  <a:lnTo>
                    <a:pt x="25" y="1"/>
                  </a:lnTo>
                  <a:lnTo>
                    <a:pt x="17" y="0"/>
                  </a:lnTo>
                  <a:lnTo>
                    <a:pt x="13" y="0"/>
                  </a:lnTo>
                  <a:lnTo>
                    <a:pt x="9" y="1"/>
                  </a:lnTo>
                  <a:lnTo>
                    <a:pt x="7" y="3"/>
                  </a:lnTo>
                  <a:lnTo>
                    <a:pt x="4" y="5"/>
                  </a:lnTo>
                  <a:lnTo>
                    <a:pt x="3" y="7"/>
                  </a:lnTo>
                  <a:lnTo>
                    <a:pt x="2" y="10"/>
                  </a:lnTo>
                  <a:lnTo>
                    <a:pt x="1" y="13"/>
                  </a:lnTo>
                  <a:lnTo>
                    <a:pt x="1" y="16"/>
                  </a:lnTo>
                  <a:lnTo>
                    <a:pt x="1" y="18"/>
                  </a:lnTo>
                  <a:lnTo>
                    <a:pt x="2" y="21"/>
                  </a:lnTo>
                  <a:lnTo>
                    <a:pt x="3" y="23"/>
                  </a:lnTo>
                  <a:lnTo>
                    <a:pt x="5" y="25"/>
                  </a:lnTo>
                  <a:lnTo>
                    <a:pt x="9" y="28"/>
                  </a:lnTo>
                  <a:lnTo>
                    <a:pt x="13" y="31"/>
                  </a:lnTo>
                  <a:lnTo>
                    <a:pt x="18" y="33"/>
                  </a:lnTo>
                  <a:lnTo>
                    <a:pt x="22" y="36"/>
                  </a:lnTo>
                  <a:lnTo>
                    <a:pt x="23" y="38"/>
                  </a:lnTo>
                  <a:lnTo>
                    <a:pt x="25" y="39"/>
                  </a:lnTo>
                  <a:lnTo>
                    <a:pt x="25" y="41"/>
                  </a:lnTo>
                  <a:lnTo>
                    <a:pt x="26" y="43"/>
                  </a:lnTo>
                  <a:lnTo>
                    <a:pt x="25" y="46"/>
                  </a:lnTo>
                  <a:lnTo>
                    <a:pt x="25" y="47"/>
                  </a:lnTo>
                  <a:lnTo>
                    <a:pt x="24" y="49"/>
                  </a:lnTo>
                  <a:lnTo>
                    <a:pt x="22" y="50"/>
                  </a:lnTo>
                  <a:lnTo>
                    <a:pt x="19" y="52"/>
                  </a:lnTo>
                  <a:lnTo>
                    <a:pt x="15" y="52"/>
                  </a:lnTo>
                  <a:lnTo>
                    <a:pt x="12" y="52"/>
                  </a:lnTo>
                  <a:lnTo>
                    <a:pt x="10" y="51"/>
                  </a:lnTo>
                  <a:lnTo>
                    <a:pt x="8" y="50"/>
                  </a:lnTo>
                  <a:lnTo>
                    <a:pt x="7" y="48"/>
                  </a:lnTo>
                  <a:lnTo>
                    <a:pt x="3" y="43"/>
                  </a:lnTo>
                  <a:lnTo>
                    <a:pt x="3" y="41"/>
                  </a:lnTo>
                  <a:lnTo>
                    <a:pt x="2" y="40"/>
                  </a:lnTo>
                  <a:lnTo>
                    <a:pt x="1" y="40"/>
                  </a:lnTo>
                  <a:lnTo>
                    <a:pt x="0"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8" name="Freeform 204"/>
            <p:cNvSpPr>
              <a:spLocks/>
            </p:cNvSpPr>
            <p:nvPr/>
          </p:nvSpPr>
          <p:spPr bwMode="auto">
            <a:xfrm>
              <a:off x="2471012" y="6020469"/>
              <a:ext cx="97809" cy="84315"/>
            </a:xfrm>
            <a:custGeom>
              <a:avLst/>
              <a:gdLst>
                <a:gd name="T0" fmla="*/ 2147483647 w 61"/>
                <a:gd name="T1" fmla="*/ 2147483647 h 54"/>
                <a:gd name="T2" fmla="*/ 2147483647 w 61"/>
                <a:gd name="T3" fmla="*/ 2147483647 h 54"/>
                <a:gd name="T4" fmla="*/ 2147483647 w 61"/>
                <a:gd name="T5" fmla="*/ 2147483647 h 54"/>
                <a:gd name="T6" fmla="*/ 2147483647 w 61"/>
                <a:gd name="T7" fmla="*/ 2147483647 h 54"/>
                <a:gd name="T8" fmla="*/ 2147483647 w 61"/>
                <a:gd name="T9" fmla="*/ 2147483647 h 54"/>
                <a:gd name="T10" fmla="*/ 2147483647 w 61"/>
                <a:gd name="T11" fmla="*/ 2147483647 h 54"/>
                <a:gd name="T12" fmla="*/ 2147483647 w 61"/>
                <a:gd name="T13" fmla="*/ 2147483647 h 54"/>
                <a:gd name="T14" fmla="*/ 2147483647 w 61"/>
                <a:gd name="T15" fmla="*/ 2147483647 h 54"/>
                <a:gd name="T16" fmla="*/ 2147483647 w 61"/>
                <a:gd name="T17" fmla="*/ 2147483647 h 54"/>
                <a:gd name="T18" fmla="*/ 2147483647 w 61"/>
                <a:gd name="T19" fmla="*/ 2147483647 h 54"/>
                <a:gd name="T20" fmla="*/ 2147483647 w 61"/>
                <a:gd name="T21" fmla="*/ 2147483647 h 54"/>
                <a:gd name="T22" fmla="*/ 2147483647 w 61"/>
                <a:gd name="T23" fmla="*/ 2147483647 h 54"/>
                <a:gd name="T24" fmla="*/ 2147483647 w 61"/>
                <a:gd name="T25" fmla="*/ 2147483647 h 54"/>
                <a:gd name="T26" fmla="*/ 2147483647 w 61"/>
                <a:gd name="T27" fmla="*/ 0 h 54"/>
                <a:gd name="T28" fmla="*/ 2147483647 w 61"/>
                <a:gd name="T29" fmla="*/ 2147483647 h 54"/>
                <a:gd name="T30" fmla="*/ 2147483647 w 61"/>
                <a:gd name="T31" fmla="*/ 2147483647 h 54"/>
                <a:gd name="T32" fmla="*/ 2147483647 w 61"/>
                <a:gd name="T33" fmla="*/ 2147483647 h 54"/>
                <a:gd name="T34" fmla="*/ 2147483647 w 61"/>
                <a:gd name="T35" fmla="*/ 2147483647 h 54"/>
                <a:gd name="T36" fmla="*/ 2147483647 w 61"/>
                <a:gd name="T37" fmla="*/ 2147483647 h 54"/>
                <a:gd name="T38" fmla="*/ 2147483647 w 61"/>
                <a:gd name="T39" fmla="*/ 2147483647 h 54"/>
                <a:gd name="T40" fmla="*/ 2147483647 w 61"/>
                <a:gd name="T41" fmla="*/ 2147483647 h 54"/>
                <a:gd name="T42" fmla="*/ 2147483647 w 61"/>
                <a:gd name="T43" fmla="*/ 2147483647 h 54"/>
                <a:gd name="T44" fmla="*/ 2147483647 w 61"/>
                <a:gd name="T45" fmla="*/ 2147483647 h 54"/>
                <a:gd name="T46" fmla="*/ 2147483647 w 61"/>
                <a:gd name="T47" fmla="*/ 2147483647 h 54"/>
                <a:gd name="T48" fmla="*/ 2147483647 w 61"/>
                <a:gd name="T49" fmla="*/ 2147483647 h 54"/>
                <a:gd name="T50" fmla="*/ 2147483647 w 61"/>
                <a:gd name="T51" fmla="*/ 2147483647 h 54"/>
                <a:gd name="T52" fmla="*/ 2147483647 w 61"/>
                <a:gd name="T53" fmla="*/ 2147483647 h 54"/>
                <a:gd name="T54" fmla="*/ 2147483647 w 61"/>
                <a:gd name="T55" fmla="*/ 0 h 54"/>
                <a:gd name="T56" fmla="*/ 2147483647 w 61"/>
                <a:gd name="T57" fmla="*/ 0 h 54"/>
                <a:gd name="T58" fmla="*/ 0 w 61"/>
                <a:gd name="T59" fmla="*/ 2147483647 h 54"/>
                <a:gd name="T60" fmla="*/ 2147483647 w 61"/>
                <a:gd name="T61" fmla="*/ 2147483647 h 54"/>
                <a:gd name="T62" fmla="*/ 2147483647 w 61"/>
                <a:gd name="T63" fmla="*/ 2147483647 h 54"/>
                <a:gd name="T64" fmla="*/ 2147483647 w 61"/>
                <a:gd name="T65" fmla="*/ 2147483647 h 54"/>
                <a:gd name="T66" fmla="*/ 2147483647 w 61"/>
                <a:gd name="T67" fmla="*/ 2147483647 h 54"/>
                <a:gd name="T68" fmla="*/ 2147483647 w 61"/>
                <a:gd name="T69" fmla="*/ 2147483647 h 54"/>
                <a:gd name="T70" fmla="*/ 2147483647 w 61"/>
                <a:gd name="T71" fmla="*/ 2147483647 h 54"/>
                <a:gd name="T72" fmla="*/ 2147483647 w 61"/>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54"/>
                <a:gd name="T113" fmla="*/ 61 w 61"/>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54">
                  <a:moveTo>
                    <a:pt x="23" y="54"/>
                  </a:moveTo>
                  <a:lnTo>
                    <a:pt x="27" y="54"/>
                  </a:lnTo>
                  <a:lnTo>
                    <a:pt x="30" y="53"/>
                  </a:lnTo>
                  <a:lnTo>
                    <a:pt x="35" y="50"/>
                  </a:lnTo>
                  <a:lnTo>
                    <a:pt x="39" y="47"/>
                  </a:lnTo>
                  <a:lnTo>
                    <a:pt x="40" y="46"/>
                  </a:lnTo>
                  <a:lnTo>
                    <a:pt x="41" y="46"/>
                  </a:lnTo>
                  <a:lnTo>
                    <a:pt x="42" y="47"/>
                  </a:lnTo>
                  <a:lnTo>
                    <a:pt x="42" y="48"/>
                  </a:lnTo>
                  <a:lnTo>
                    <a:pt x="42" y="51"/>
                  </a:lnTo>
                  <a:lnTo>
                    <a:pt x="42" y="52"/>
                  </a:lnTo>
                  <a:lnTo>
                    <a:pt x="43" y="53"/>
                  </a:lnTo>
                  <a:lnTo>
                    <a:pt x="59" y="50"/>
                  </a:lnTo>
                  <a:lnTo>
                    <a:pt x="61" y="50"/>
                  </a:lnTo>
                  <a:lnTo>
                    <a:pt x="61" y="49"/>
                  </a:lnTo>
                  <a:lnTo>
                    <a:pt x="61" y="48"/>
                  </a:lnTo>
                  <a:lnTo>
                    <a:pt x="60" y="48"/>
                  </a:lnTo>
                  <a:lnTo>
                    <a:pt x="55" y="47"/>
                  </a:lnTo>
                  <a:lnTo>
                    <a:pt x="53" y="47"/>
                  </a:lnTo>
                  <a:lnTo>
                    <a:pt x="51" y="46"/>
                  </a:lnTo>
                  <a:lnTo>
                    <a:pt x="51" y="44"/>
                  </a:lnTo>
                  <a:lnTo>
                    <a:pt x="52" y="3"/>
                  </a:lnTo>
                  <a:lnTo>
                    <a:pt x="51" y="2"/>
                  </a:lnTo>
                  <a:lnTo>
                    <a:pt x="51" y="1"/>
                  </a:lnTo>
                  <a:lnTo>
                    <a:pt x="49" y="0"/>
                  </a:lnTo>
                  <a:lnTo>
                    <a:pt x="41" y="1"/>
                  </a:lnTo>
                  <a:lnTo>
                    <a:pt x="35" y="0"/>
                  </a:lnTo>
                  <a:lnTo>
                    <a:pt x="33" y="0"/>
                  </a:lnTo>
                  <a:lnTo>
                    <a:pt x="32" y="1"/>
                  </a:lnTo>
                  <a:lnTo>
                    <a:pt x="32" y="2"/>
                  </a:lnTo>
                  <a:lnTo>
                    <a:pt x="33" y="3"/>
                  </a:lnTo>
                  <a:lnTo>
                    <a:pt x="35" y="3"/>
                  </a:lnTo>
                  <a:lnTo>
                    <a:pt x="41" y="5"/>
                  </a:lnTo>
                  <a:lnTo>
                    <a:pt x="42" y="6"/>
                  </a:lnTo>
                  <a:lnTo>
                    <a:pt x="42" y="7"/>
                  </a:lnTo>
                  <a:lnTo>
                    <a:pt x="42" y="36"/>
                  </a:lnTo>
                  <a:lnTo>
                    <a:pt x="42" y="38"/>
                  </a:lnTo>
                  <a:lnTo>
                    <a:pt x="42" y="40"/>
                  </a:lnTo>
                  <a:lnTo>
                    <a:pt x="41" y="42"/>
                  </a:lnTo>
                  <a:lnTo>
                    <a:pt x="40" y="44"/>
                  </a:lnTo>
                  <a:lnTo>
                    <a:pt x="38" y="45"/>
                  </a:lnTo>
                  <a:lnTo>
                    <a:pt x="35" y="47"/>
                  </a:lnTo>
                  <a:lnTo>
                    <a:pt x="31" y="47"/>
                  </a:lnTo>
                  <a:lnTo>
                    <a:pt x="26" y="48"/>
                  </a:lnTo>
                  <a:lnTo>
                    <a:pt x="22" y="47"/>
                  </a:lnTo>
                  <a:lnTo>
                    <a:pt x="20" y="46"/>
                  </a:lnTo>
                  <a:lnTo>
                    <a:pt x="19" y="45"/>
                  </a:lnTo>
                  <a:lnTo>
                    <a:pt x="17" y="44"/>
                  </a:lnTo>
                  <a:lnTo>
                    <a:pt x="17" y="43"/>
                  </a:lnTo>
                  <a:lnTo>
                    <a:pt x="16" y="41"/>
                  </a:lnTo>
                  <a:lnTo>
                    <a:pt x="16" y="39"/>
                  </a:lnTo>
                  <a:lnTo>
                    <a:pt x="16" y="3"/>
                  </a:lnTo>
                  <a:lnTo>
                    <a:pt x="16" y="2"/>
                  </a:lnTo>
                  <a:lnTo>
                    <a:pt x="16" y="1"/>
                  </a:lnTo>
                  <a:lnTo>
                    <a:pt x="15" y="0"/>
                  </a:lnTo>
                  <a:lnTo>
                    <a:pt x="14" y="0"/>
                  </a:lnTo>
                  <a:lnTo>
                    <a:pt x="8" y="1"/>
                  </a:lnTo>
                  <a:lnTo>
                    <a:pt x="3" y="0"/>
                  </a:lnTo>
                  <a:lnTo>
                    <a:pt x="1" y="0"/>
                  </a:lnTo>
                  <a:lnTo>
                    <a:pt x="0" y="1"/>
                  </a:lnTo>
                  <a:lnTo>
                    <a:pt x="0" y="2"/>
                  </a:lnTo>
                  <a:lnTo>
                    <a:pt x="3" y="3"/>
                  </a:lnTo>
                  <a:lnTo>
                    <a:pt x="6" y="4"/>
                  </a:lnTo>
                  <a:lnTo>
                    <a:pt x="7" y="5"/>
                  </a:lnTo>
                  <a:lnTo>
                    <a:pt x="7" y="6"/>
                  </a:lnTo>
                  <a:lnTo>
                    <a:pt x="7" y="35"/>
                  </a:lnTo>
                  <a:lnTo>
                    <a:pt x="7" y="39"/>
                  </a:lnTo>
                  <a:lnTo>
                    <a:pt x="8" y="43"/>
                  </a:lnTo>
                  <a:lnTo>
                    <a:pt x="9" y="46"/>
                  </a:lnTo>
                  <a:lnTo>
                    <a:pt x="10" y="49"/>
                  </a:lnTo>
                  <a:lnTo>
                    <a:pt x="11" y="50"/>
                  </a:lnTo>
                  <a:lnTo>
                    <a:pt x="12" y="51"/>
                  </a:lnTo>
                  <a:lnTo>
                    <a:pt x="15" y="53"/>
                  </a:lnTo>
                  <a:lnTo>
                    <a:pt x="19" y="54"/>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39" name="Freeform 205"/>
            <p:cNvSpPr>
              <a:spLocks/>
            </p:cNvSpPr>
            <p:nvPr/>
          </p:nvSpPr>
          <p:spPr bwMode="auto">
            <a:xfrm>
              <a:off x="2575807" y="5964856"/>
              <a:ext cx="47158"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2147483647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0 w 29"/>
                <a:gd name="T41" fmla="*/ 2147483647 h 87"/>
                <a:gd name="T42" fmla="*/ 0 w 29"/>
                <a:gd name="T43" fmla="*/ 2147483647 h 87"/>
                <a:gd name="T44" fmla="*/ 2147483647 w 29"/>
                <a:gd name="T45" fmla="*/ 2147483647 h 87"/>
                <a:gd name="T46" fmla="*/ 2147483647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87"/>
                <a:gd name="T107" fmla="*/ 29 w 29"/>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87">
                  <a:moveTo>
                    <a:pt x="19" y="12"/>
                  </a:moveTo>
                  <a:lnTo>
                    <a:pt x="19" y="3"/>
                  </a:lnTo>
                  <a:lnTo>
                    <a:pt x="19" y="1"/>
                  </a:lnTo>
                  <a:lnTo>
                    <a:pt x="18" y="0"/>
                  </a:lnTo>
                  <a:lnTo>
                    <a:pt x="15" y="0"/>
                  </a:lnTo>
                  <a:lnTo>
                    <a:pt x="5" y="4"/>
                  </a:lnTo>
                  <a:lnTo>
                    <a:pt x="4" y="5"/>
                  </a:lnTo>
                  <a:lnTo>
                    <a:pt x="4" y="6"/>
                  </a:lnTo>
                  <a:lnTo>
                    <a:pt x="7" y="7"/>
                  </a:lnTo>
                  <a:lnTo>
                    <a:pt x="9" y="9"/>
                  </a:lnTo>
                  <a:lnTo>
                    <a:pt x="10" y="10"/>
                  </a:lnTo>
                  <a:lnTo>
                    <a:pt x="10" y="11"/>
                  </a:lnTo>
                  <a:lnTo>
                    <a:pt x="10" y="74"/>
                  </a:lnTo>
                  <a:lnTo>
                    <a:pt x="9" y="79"/>
                  </a:lnTo>
                  <a:lnTo>
                    <a:pt x="8" y="82"/>
                  </a:lnTo>
                  <a:lnTo>
                    <a:pt x="7" y="83"/>
                  </a:lnTo>
                  <a:lnTo>
                    <a:pt x="6" y="84"/>
                  </a:lnTo>
                  <a:lnTo>
                    <a:pt x="4" y="84"/>
                  </a:lnTo>
                  <a:lnTo>
                    <a:pt x="3" y="84"/>
                  </a:lnTo>
                  <a:lnTo>
                    <a:pt x="1" y="84"/>
                  </a:lnTo>
                  <a:lnTo>
                    <a:pt x="0" y="85"/>
                  </a:lnTo>
                  <a:lnTo>
                    <a:pt x="0" y="86"/>
                  </a:lnTo>
                  <a:lnTo>
                    <a:pt x="1" y="87"/>
                  </a:lnTo>
                  <a:lnTo>
                    <a:pt x="2" y="87"/>
                  </a:lnTo>
                  <a:lnTo>
                    <a:pt x="15" y="87"/>
                  </a:lnTo>
                  <a:lnTo>
                    <a:pt x="27" y="87"/>
                  </a:lnTo>
                  <a:lnTo>
                    <a:pt x="28" y="87"/>
                  </a:lnTo>
                  <a:lnTo>
                    <a:pt x="29" y="86"/>
                  </a:lnTo>
                  <a:lnTo>
                    <a:pt x="28" y="85"/>
                  </a:lnTo>
                  <a:lnTo>
                    <a:pt x="27" y="84"/>
                  </a:lnTo>
                  <a:lnTo>
                    <a:pt x="23"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0" name="Freeform 206"/>
            <p:cNvSpPr>
              <a:spLocks/>
            </p:cNvSpPr>
            <p:nvPr/>
          </p:nvSpPr>
          <p:spPr bwMode="auto">
            <a:xfrm>
              <a:off x="2633445" y="6006118"/>
              <a:ext cx="57637" cy="98667"/>
            </a:xfrm>
            <a:custGeom>
              <a:avLst/>
              <a:gdLst>
                <a:gd name="T0" fmla="*/ 2147483647 w 36"/>
                <a:gd name="T1" fmla="*/ 2147483647 h 62"/>
                <a:gd name="T2" fmla="*/ 2147483647 w 36"/>
                <a:gd name="T3" fmla="*/ 2147483647 h 62"/>
                <a:gd name="T4" fmla="*/ 2147483647 w 36"/>
                <a:gd name="T5" fmla="*/ 2147483647 h 62"/>
                <a:gd name="T6" fmla="*/ 2147483647 w 36"/>
                <a:gd name="T7" fmla="*/ 2147483647 h 62"/>
                <a:gd name="T8" fmla="*/ 2147483647 w 36"/>
                <a:gd name="T9" fmla="*/ 2147483647 h 62"/>
                <a:gd name="T10" fmla="*/ 2147483647 w 36"/>
                <a:gd name="T11" fmla="*/ 2147483647 h 62"/>
                <a:gd name="T12" fmla="*/ 2147483647 w 36"/>
                <a:gd name="T13" fmla="*/ 2147483647 h 62"/>
                <a:gd name="T14" fmla="*/ 2147483647 w 36"/>
                <a:gd name="T15" fmla="*/ 2147483647 h 62"/>
                <a:gd name="T16" fmla="*/ 2147483647 w 36"/>
                <a:gd name="T17" fmla="*/ 2147483647 h 62"/>
                <a:gd name="T18" fmla="*/ 2147483647 w 36"/>
                <a:gd name="T19" fmla="*/ 2147483647 h 62"/>
                <a:gd name="T20" fmla="*/ 2147483647 w 36"/>
                <a:gd name="T21" fmla="*/ 2147483647 h 62"/>
                <a:gd name="T22" fmla="*/ 2147483647 w 36"/>
                <a:gd name="T23" fmla="*/ 0 h 62"/>
                <a:gd name="T24" fmla="*/ 2147483647 w 36"/>
                <a:gd name="T25" fmla="*/ 0 h 62"/>
                <a:gd name="T26" fmla="*/ 2147483647 w 36"/>
                <a:gd name="T27" fmla="*/ 2147483647 h 62"/>
                <a:gd name="T28" fmla="*/ 2147483647 w 36"/>
                <a:gd name="T29" fmla="*/ 2147483647 h 62"/>
                <a:gd name="T30" fmla="*/ 2147483647 w 36"/>
                <a:gd name="T31" fmla="*/ 2147483647 h 62"/>
                <a:gd name="T32" fmla="*/ 2147483647 w 36"/>
                <a:gd name="T33" fmla="*/ 2147483647 h 62"/>
                <a:gd name="T34" fmla="*/ 2147483647 w 36"/>
                <a:gd name="T35" fmla="*/ 2147483647 h 62"/>
                <a:gd name="T36" fmla="*/ 0 w 36"/>
                <a:gd name="T37" fmla="*/ 2147483647 h 62"/>
                <a:gd name="T38" fmla="*/ 0 w 36"/>
                <a:gd name="T39" fmla="*/ 2147483647 h 62"/>
                <a:gd name="T40" fmla="*/ 0 w 36"/>
                <a:gd name="T41" fmla="*/ 2147483647 h 62"/>
                <a:gd name="T42" fmla="*/ 2147483647 w 36"/>
                <a:gd name="T43" fmla="*/ 2147483647 h 62"/>
                <a:gd name="T44" fmla="*/ 2147483647 w 36"/>
                <a:gd name="T45" fmla="*/ 2147483647 h 62"/>
                <a:gd name="T46" fmla="*/ 2147483647 w 36"/>
                <a:gd name="T47" fmla="*/ 2147483647 h 62"/>
                <a:gd name="T48" fmla="*/ 2147483647 w 36"/>
                <a:gd name="T49" fmla="*/ 2147483647 h 62"/>
                <a:gd name="T50" fmla="*/ 2147483647 w 36"/>
                <a:gd name="T51" fmla="*/ 2147483647 h 62"/>
                <a:gd name="T52" fmla="*/ 2147483647 w 36"/>
                <a:gd name="T53" fmla="*/ 2147483647 h 62"/>
                <a:gd name="T54" fmla="*/ 2147483647 w 36"/>
                <a:gd name="T55" fmla="*/ 2147483647 h 62"/>
                <a:gd name="T56" fmla="*/ 2147483647 w 36"/>
                <a:gd name="T57" fmla="*/ 2147483647 h 62"/>
                <a:gd name="T58" fmla="*/ 2147483647 w 36"/>
                <a:gd name="T59" fmla="*/ 2147483647 h 62"/>
                <a:gd name="T60" fmla="*/ 2147483647 w 36"/>
                <a:gd name="T61" fmla="*/ 2147483647 h 62"/>
                <a:gd name="T62" fmla="*/ 2147483647 w 36"/>
                <a:gd name="T63" fmla="*/ 2147483647 h 62"/>
                <a:gd name="T64" fmla="*/ 2147483647 w 36"/>
                <a:gd name="T65" fmla="*/ 2147483647 h 62"/>
                <a:gd name="T66" fmla="*/ 2147483647 w 36"/>
                <a:gd name="T67" fmla="*/ 2147483647 h 62"/>
                <a:gd name="T68" fmla="*/ 2147483647 w 36"/>
                <a:gd name="T69" fmla="*/ 2147483647 h 62"/>
                <a:gd name="T70" fmla="*/ 2147483647 w 36"/>
                <a:gd name="T71" fmla="*/ 2147483647 h 62"/>
                <a:gd name="T72" fmla="*/ 2147483647 w 36"/>
                <a:gd name="T73" fmla="*/ 2147483647 h 62"/>
                <a:gd name="T74" fmla="*/ 2147483647 w 36"/>
                <a:gd name="T75" fmla="*/ 2147483647 h 62"/>
                <a:gd name="T76" fmla="*/ 2147483647 w 36"/>
                <a:gd name="T77" fmla="*/ 2147483647 h 62"/>
                <a:gd name="T78" fmla="*/ 2147483647 w 36"/>
                <a:gd name="T79" fmla="*/ 2147483647 h 62"/>
                <a:gd name="T80" fmla="*/ 2147483647 w 36"/>
                <a:gd name="T81" fmla="*/ 2147483647 h 62"/>
                <a:gd name="T82" fmla="*/ 2147483647 w 36"/>
                <a:gd name="T83" fmla="*/ 2147483647 h 62"/>
                <a:gd name="T84" fmla="*/ 2147483647 w 36"/>
                <a:gd name="T85" fmla="*/ 2147483647 h 62"/>
                <a:gd name="T86" fmla="*/ 2147483647 w 36"/>
                <a:gd name="T87" fmla="*/ 2147483647 h 62"/>
                <a:gd name="T88" fmla="*/ 2147483647 w 36"/>
                <a:gd name="T89" fmla="*/ 2147483647 h 62"/>
                <a:gd name="T90" fmla="*/ 2147483647 w 36"/>
                <a:gd name="T91" fmla="*/ 2147483647 h 62"/>
                <a:gd name="T92" fmla="*/ 2147483647 w 36"/>
                <a:gd name="T93" fmla="*/ 2147483647 h 62"/>
                <a:gd name="T94" fmla="*/ 2147483647 w 36"/>
                <a:gd name="T95" fmla="*/ 2147483647 h 62"/>
                <a:gd name="T96" fmla="*/ 2147483647 w 36"/>
                <a:gd name="T97" fmla="*/ 2147483647 h 62"/>
                <a:gd name="T98" fmla="*/ 2147483647 w 36"/>
                <a:gd name="T99" fmla="*/ 2147483647 h 62"/>
                <a:gd name="T100" fmla="*/ 2147483647 w 36"/>
                <a:gd name="T101" fmla="*/ 2147483647 h 62"/>
                <a:gd name="T102" fmla="*/ 2147483647 w 36"/>
                <a:gd name="T103" fmla="*/ 2147483647 h 62"/>
                <a:gd name="T104" fmla="*/ 2147483647 w 36"/>
                <a:gd name="T105" fmla="*/ 2147483647 h 62"/>
                <a:gd name="T106" fmla="*/ 2147483647 w 36"/>
                <a:gd name="T107" fmla="*/ 2147483647 h 62"/>
                <a:gd name="T108" fmla="*/ 2147483647 w 36"/>
                <a:gd name="T109" fmla="*/ 2147483647 h 62"/>
                <a:gd name="T110" fmla="*/ 2147483647 w 36"/>
                <a:gd name="T111" fmla="*/ 2147483647 h 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2"/>
                <a:gd name="T170" fmla="*/ 36 w 36"/>
                <a:gd name="T171" fmla="*/ 62 h 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2">
                  <a:moveTo>
                    <a:pt x="33" y="16"/>
                  </a:moveTo>
                  <a:lnTo>
                    <a:pt x="35" y="15"/>
                  </a:lnTo>
                  <a:lnTo>
                    <a:pt x="36" y="13"/>
                  </a:lnTo>
                  <a:lnTo>
                    <a:pt x="35" y="11"/>
                  </a:lnTo>
                  <a:lnTo>
                    <a:pt x="35" y="10"/>
                  </a:lnTo>
                  <a:lnTo>
                    <a:pt x="33" y="10"/>
                  </a:lnTo>
                  <a:lnTo>
                    <a:pt x="19" y="10"/>
                  </a:lnTo>
                  <a:lnTo>
                    <a:pt x="17" y="9"/>
                  </a:lnTo>
                  <a:lnTo>
                    <a:pt x="17" y="8"/>
                  </a:lnTo>
                  <a:lnTo>
                    <a:pt x="17" y="3"/>
                  </a:lnTo>
                  <a:lnTo>
                    <a:pt x="17" y="1"/>
                  </a:lnTo>
                  <a:lnTo>
                    <a:pt x="16" y="0"/>
                  </a:lnTo>
                  <a:lnTo>
                    <a:pt x="15" y="0"/>
                  </a:lnTo>
                  <a:lnTo>
                    <a:pt x="14" y="2"/>
                  </a:lnTo>
                  <a:lnTo>
                    <a:pt x="10" y="8"/>
                  </a:lnTo>
                  <a:lnTo>
                    <a:pt x="7" y="11"/>
                  </a:lnTo>
                  <a:lnTo>
                    <a:pt x="4" y="12"/>
                  </a:lnTo>
                  <a:lnTo>
                    <a:pt x="1" y="14"/>
                  </a:lnTo>
                  <a:lnTo>
                    <a:pt x="0" y="14"/>
                  </a:lnTo>
                  <a:lnTo>
                    <a:pt x="0" y="15"/>
                  </a:lnTo>
                  <a:lnTo>
                    <a:pt x="0" y="16"/>
                  </a:lnTo>
                  <a:lnTo>
                    <a:pt x="1" y="16"/>
                  </a:lnTo>
                  <a:lnTo>
                    <a:pt x="4" y="16"/>
                  </a:lnTo>
                  <a:lnTo>
                    <a:pt x="6" y="17"/>
                  </a:lnTo>
                  <a:lnTo>
                    <a:pt x="7" y="19"/>
                  </a:lnTo>
                  <a:lnTo>
                    <a:pt x="7" y="48"/>
                  </a:lnTo>
                  <a:lnTo>
                    <a:pt x="7" y="51"/>
                  </a:lnTo>
                  <a:lnTo>
                    <a:pt x="7" y="53"/>
                  </a:lnTo>
                  <a:lnTo>
                    <a:pt x="8" y="54"/>
                  </a:lnTo>
                  <a:lnTo>
                    <a:pt x="9" y="56"/>
                  </a:lnTo>
                  <a:lnTo>
                    <a:pt x="10" y="58"/>
                  </a:lnTo>
                  <a:lnTo>
                    <a:pt x="12" y="60"/>
                  </a:lnTo>
                  <a:lnTo>
                    <a:pt x="15" y="61"/>
                  </a:lnTo>
                  <a:lnTo>
                    <a:pt x="18" y="62"/>
                  </a:lnTo>
                  <a:lnTo>
                    <a:pt x="21" y="62"/>
                  </a:lnTo>
                  <a:lnTo>
                    <a:pt x="24" y="61"/>
                  </a:lnTo>
                  <a:lnTo>
                    <a:pt x="27" y="61"/>
                  </a:lnTo>
                  <a:lnTo>
                    <a:pt x="31" y="59"/>
                  </a:lnTo>
                  <a:lnTo>
                    <a:pt x="34" y="57"/>
                  </a:lnTo>
                  <a:lnTo>
                    <a:pt x="34" y="56"/>
                  </a:lnTo>
                  <a:lnTo>
                    <a:pt x="34" y="55"/>
                  </a:lnTo>
                  <a:lnTo>
                    <a:pt x="33" y="54"/>
                  </a:lnTo>
                  <a:lnTo>
                    <a:pt x="30" y="55"/>
                  </a:lnTo>
                  <a:lnTo>
                    <a:pt x="28" y="56"/>
                  </a:lnTo>
                  <a:lnTo>
                    <a:pt x="25" y="56"/>
                  </a:lnTo>
                  <a:lnTo>
                    <a:pt x="21" y="55"/>
                  </a:lnTo>
                  <a:lnTo>
                    <a:pt x="18" y="53"/>
                  </a:lnTo>
                  <a:lnTo>
                    <a:pt x="17" y="52"/>
                  </a:lnTo>
                  <a:lnTo>
                    <a:pt x="16" y="51"/>
                  </a:lnTo>
                  <a:lnTo>
                    <a:pt x="16" y="47"/>
                  </a:lnTo>
                  <a:lnTo>
                    <a:pt x="16" y="21"/>
                  </a:lnTo>
                  <a:lnTo>
                    <a:pt x="16" y="18"/>
                  </a:lnTo>
                  <a:lnTo>
                    <a:pt x="17" y="17"/>
                  </a:lnTo>
                  <a:lnTo>
                    <a:pt x="18" y="16"/>
                  </a:lnTo>
                  <a:lnTo>
                    <a:pt x="20" y="16"/>
                  </a:lnTo>
                  <a:lnTo>
                    <a:pt x="33" y="1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1" name="Freeform 207"/>
            <p:cNvSpPr>
              <a:spLocks noEditPoints="1"/>
            </p:cNvSpPr>
            <p:nvPr/>
          </p:nvSpPr>
          <p:spPr bwMode="auto">
            <a:xfrm>
              <a:off x="2703308" y="5968444"/>
              <a:ext cx="41918" cy="134547"/>
            </a:xfrm>
            <a:custGeom>
              <a:avLst/>
              <a:gdLst>
                <a:gd name="T0" fmla="*/ 2147483647 w 26"/>
                <a:gd name="T1" fmla="*/ 2147483647 h 84"/>
                <a:gd name="T2" fmla="*/ 2147483647 w 26"/>
                <a:gd name="T3" fmla="*/ 2147483647 h 84"/>
                <a:gd name="T4" fmla="*/ 2147483647 w 26"/>
                <a:gd name="T5" fmla="*/ 2147483647 h 84"/>
                <a:gd name="T6" fmla="*/ 2147483647 w 26"/>
                <a:gd name="T7" fmla="*/ 2147483647 h 84"/>
                <a:gd name="T8" fmla="*/ 2147483647 w 26"/>
                <a:gd name="T9" fmla="*/ 2147483647 h 84"/>
                <a:gd name="T10" fmla="*/ 2147483647 w 26"/>
                <a:gd name="T11" fmla="*/ 2147483647 h 84"/>
                <a:gd name="T12" fmla="*/ 2147483647 w 26"/>
                <a:gd name="T13" fmla="*/ 2147483647 h 84"/>
                <a:gd name="T14" fmla="*/ 2147483647 w 26"/>
                <a:gd name="T15" fmla="*/ 2147483647 h 84"/>
                <a:gd name="T16" fmla="*/ 2147483647 w 26"/>
                <a:gd name="T17" fmla="*/ 2147483647 h 84"/>
                <a:gd name="T18" fmla="*/ 2147483647 w 26"/>
                <a:gd name="T19" fmla="*/ 2147483647 h 84"/>
                <a:gd name="T20" fmla="*/ 2147483647 w 26"/>
                <a:gd name="T21" fmla="*/ 2147483647 h 84"/>
                <a:gd name="T22" fmla="*/ 2147483647 w 26"/>
                <a:gd name="T23" fmla="*/ 2147483647 h 84"/>
                <a:gd name="T24" fmla="*/ 2147483647 w 26"/>
                <a:gd name="T25" fmla="*/ 2147483647 h 84"/>
                <a:gd name="T26" fmla="*/ 2147483647 w 26"/>
                <a:gd name="T27" fmla="*/ 2147483647 h 84"/>
                <a:gd name="T28" fmla="*/ 2147483647 w 26"/>
                <a:gd name="T29" fmla="*/ 2147483647 h 84"/>
                <a:gd name="T30" fmla="*/ 2147483647 w 26"/>
                <a:gd name="T31" fmla="*/ 2147483647 h 84"/>
                <a:gd name="T32" fmla="*/ 2147483647 w 26"/>
                <a:gd name="T33" fmla="*/ 2147483647 h 84"/>
                <a:gd name="T34" fmla="*/ 2147483647 w 26"/>
                <a:gd name="T35" fmla="*/ 2147483647 h 84"/>
                <a:gd name="T36" fmla="*/ 2147483647 w 26"/>
                <a:gd name="T37" fmla="*/ 2147483647 h 84"/>
                <a:gd name="T38" fmla="*/ 2147483647 w 26"/>
                <a:gd name="T39" fmla="*/ 2147483647 h 84"/>
                <a:gd name="T40" fmla="*/ 2147483647 w 26"/>
                <a:gd name="T41" fmla="*/ 2147483647 h 84"/>
                <a:gd name="T42" fmla="*/ 0 w 26"/>
                <a:gd name="T43" fmla="*/ 2147483647 h 84"/>
                <a:gd name="T44" fmla="*/ 0 w 26"/>
                <a:gd name="T45" fmla="*/ 2147483647 h 84"/>
                <a:gd name="T46" fmla="*/ 0 w 26"/>
                <a:gd name="T47" fmla="*/ 2147483647 h 84"/>
                <a:gd name="T48" fmla="*/ 2147483647 w 26"/>
                <a:gd name="T49" fmla="*/ 2147483647 h 84"/>
                <a:gd name="T50" fmla="*/ 2147483647 w 26"/>
                <a:gd name="T51" fmla="*/ 2147483647 h 84"/>
                <a:gd name="T52" fmla="*/ 2147483647 w 26"/>
                <a:gd name="T53" fmla="*/ 2147483647 h 84"/>
                <a:gd name="T54" fmla="*/ 2147483647 w 26"/>
                <a:gd name="T55" fmla="*/ 2147483647 h 84"/>
                <a:gd name="T56" fmla="*/ 2147483647 w 26"/>
                <a:gd name="T57" fmla="*/ 2147483647 h 84"/>
                <a:gd name="T58" fmla="*/ 2147483647 w 26"/>
                <a:gd name="T59" fmla="*/ 2147483647 h 84"/>
                <a:gd name="T60" fmla="*/ 2147483647 w 26"/>
                <a:gd name="T61" fmla="*/ 2147483647 h 84"/>
                <a:gd name="T62" fmla="*/ 2147483647 w 26"/>
                <a:gd name="T63" fmla="*/ 2147483647 h 84"/>
                <a:gd name="T64" fmla="*/ 2147483647 w 26"/>
                <a:gd name="T65" fmla="*/ 2147483647 h 84"/>
                <a:gd name="T66" fmla="*/ 2147483647 w 26"/>
                <a:gd name="T67" fmla="*/ 2147483647 h 84"/>
                <a:gd name="T68" fmla="*/ 2147483647 w 26"/>
                <a:gd name="T69" fmla="*/ 2147483647 h 84"/>
                <a:gd name="T70" fmla="*/ 2147483647 w 26"/>
                <a:gd name="T71" fmla="*/ 2147483647 h 84"/>
                <a:gd name="T72" fmla="*/ 2147483647 w 26"/>
                <a:gd name="T73" fmla="*/ 2147483647 h 84"/>
                <a:gd name="T74" fmla="*/ 2147483647 w 26"/>
                <a:gd name="T75" fmla="*/ 2147483647 h 84"/>
                <a:gd name="T76" fmla="*/ 2147483647 w 26"/>
                <a:gd name="T77" fmla="*/ 0 h 84"/>
                <a:gd name="T78" fmla="*/ 2147483647 w 26"/>
                <a:gd name="T79" fmla="*/ 2147483647 h 84"/>
                <a:gd name="T80" fmla="*/ 2147483647 w 26"/>
                <a:gd name="T81" fmla="*/ 2147483647 h 84"/>
                <a:gd name="T82" fmla="*/ 2147483647 w 26"/>
                <a:gd name="T83" fmla="*/ 2147483647 h 84"/>
                <a:gd name="T84" fmla="*/ 2147483647 w 26"/>
                <a:gd name="T85" fmla="*/ 2147483647 h 84"/>
                <a:gd name="T86" fmla="*/ 2147483647 w 26"/>
                <a:gd name="T87" fmla="*/ 2147483647 h 84"/>
                <a:gd name="T88" fmla="*/ 2147483647 w 26"/>
                <a:gd name="T89" fmla="*/ 2147483647 h 84"/>
                <a:gd name="T90" fmla="*/ 2147483647 w 26"/>
                <a:gd name="T91" fmla="*/ 2147483647 h 84"/>
                <a:gd name="T92" fmla="*/ 2147483647 w 26"/>
                <a:gd name="T93" fmla="*/ 2147483647 h 84"/>
                <a:gd name="T94" fmla="*/ 2147483647 w 26"/>
                <a:gd name="T95" fmla="*/ 2147483647 h 84"/>
                <a:gd name="T96" fmla="*/ 2147483647 w 26"/>
                <a:gd name="T97" fmla="*/ 2147483647 h 84"/>
                <a:gd name="T98" fmla="*/ 2147483647 w 26"/>
                <a:gd name="T99" fmla="*/ 2147483647 h 84"/>
                <a:gd name="T100" fmla="*/ 2147483647 w 26"/>
                <a:gd name="T101" fmla="*/ 2147483647 h 84"/>
                <a:gd name="T102" fmla="*/ 2147483647 w 26"/>
                <a:gd name="T103" fmla="*/ 2147483647 h 84"/>
                <a:gd name="T104" fmla="*/ 2147483647 w 26"/>
                <a:gd name="T105" fmla="*/ 2147483647 h 84"/>
                <a:gd name="T106" fmla="*/ 2147483647 w 26"/>
                <a:gd name="T107" fmla="*/ 2147483647 h 84"/>
                <a:gd name="T108" fmla="*/ 2147483647 w 26"/>
                <a:gd name="T109" fmla="*/ 2147483647 h 84"/>
                <a:gd name="T110" fmla="*/ 2147483647 w 26"/>
                <a:gd name="T111" fmla="*/ 2147483647 h 84"/>
                <a:gd name="T112" fmla="*/ 2147483647 w 26"/>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84"/>
                <a:gd name="T173" fmla="*/ 26 w 26"/>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84">
                  <a:moveTo>
                    <a:pt x="18" y="38"/>
                  </a:moveTo>
                  <a:lnTo>
                    <a:pt x="19" y="31"/>
                  </a:lnTo>
                  <a:lnTo>
                    <a:pt x="18" y="30"/>
                  </a:lnTo>
                  <a:lnTo>
                    <a:pt x="10" y="36"/>
                  </a:lnTo>
                  <a:lnTo>
                    <a:pt x="7" y="37"/>
                  </a:lnTo>
                  <a:lnTo>
                    <a:pt x="5" y="37"/>
                  </a:lnTo>
                  <a:lnTo>
                    <a:pt x="4" y="38"/>
                  </a:lnTo>
                  <a:lnTo>
                    <a:pt x="3" y="39"/>
                  </a:lnTo>
                  <a:lnTo>
                    <a:pt x="3" y="40"/>
                  </a:lnTo>
                  <a:lnTo>
                    <a:pt x="4" y="40"/>
                  </a:lnTo>
                  <a:lnTo>
                    <a:pt x="6" y="41"/>
                  </a:lnTo>
                  <a:lnTo>
                    <a:pt x="7" y="41"/>
                  </a:lnTo>
                  <a:lnTo>
                    <a:pt x="8" y="42"/>
                  </a:lnTo>
                  <a:lnTo>
                    <a:pt x="9" y="43"/>
                  </a:lnTo>
                  <a:lnTo>
                    <a:pt x="9" y="45"/>
                  </a:lnTo>
                  <a:lnTo>
                    <a:pt x="9" y="74"/>
                  </a:lnTo>
                  <a:lnTo>
                    <a:pt x="9" y="77"/>
                  </a:lnTo>
                  <a:lnTo>
                    <a:pt x="8" y="78"/>
                  </a:lnTo>
                  <a:lnTo>
                    <a:pt x="8" y="79"/>
                  </a:lnTo>
                  <a:lnTo>
                    <a:pt x="5" y="80"/>
                  </a:lnTo>
                  <a:lnTo>
                    <a:pt x="2" y="81"/>
                  </a:lnTo>
                  <a:lnTo>
                    <a:pt x="0" y="82"/>
                  </a:lnTo>
                  <a:lnTo>
                    <a:pt x="0" y="83"/>
                  </a:lnTo>
                  <a:lnTo>
                    <a:pt x="0" y="84"/>
                  </a:lnTo>
                  <a:lnTo>
                    <a:pt x="1" y="84"/>
                  </a:lnTo>
                  <a:lnTo>
                    <a:pt x="2" y="84"/>
                  </a:lnTo>
                  <a:lnTo>
                    <a:pt x="13" y="84"/>
                  </a:lnTo>
                  <a:lnTo>
                    <a:pt x="23" y="84"/>
                  </a:lnTo>
                  <a:lnTo>
                    <a:pt x="25" y="84"/>
                  </a:lnTo>
                  <a:lnTo>
                    <a:pt x="26" y="84"/>
                  </a:lnTo>
                  <a:lnTo>
                    <a:pt x="26" y="83"/>
                  </a:lnTo>
                  <a:lnTo>
                    <a:pt x="26" y="82"/>
                  </a:lnTo>
                  <a:lnTo>
                    <a:pt x="25" y="82"/>
                  </a:lnTo>
                  <a:lnTo>
                    <a:pt x="23" y="81"/>
                  </a:lnTo>
                  <a:lnTo>
                    <a:pt x="19" y="80"/>
                  </a:lnTo>
                  <a:lnTo>
                    <a:pt x="18" y="78"/>
                  </a:lnTo>
                  <a:lnTo>
                    <a:pt x="18" y="76"/>
                  </a:lnTo>
                  <a:lnTo>
                    <a:pt x="18" y="38"/>
                  </a:lnTo>
                  <a:close/>
                  <a:moveTo>
                    <a:pt x="13" y="0"/>
                  </a:moveTo>
                  <a:lnTo>
                    <a:pt x="11" y="1"/>
                  </a:lnTo>
                  <a:lnTo>
                    <a:pt x="9" y="2"/>
                  </a:lnTo>
                  <a:lnTo>
                    <a:pt x="8" y="4"/>
                  </a:lnTo>
                  <a:lnTo>
                    <a:pt x="8" y="6"/>
                  </a:lnTo>
                  <a:lnTo>
                    <a:pt x="8" y="8"/>
                  </a:lnTo>
                  <a:lnTo>
                    <a:pt x="9" y="9"/>
                  </a:lnTo>
                  <a:lnTo>
                    <a:pt x="9" y="10"/>
                  </a:lnTo>
                  <a:lnTo>
                    <a:pt x="11" y="12"/>
                  </a:lnTo>
                  <a:lnTo>
                    <a:pt x="13" y="12"/>
                  </a:lnTo>
                  <a:lnTo>
                    <a:pt x="16" y="12"/>
                  </a:lnTo>
                  <a:lnTo>
                    <a:pt x="17" y="11"/>
                  </a:lnTo>
                  <a:lnTo>
                    <a:pt x="17" y="10"/>
                  </a:lnTo>
                  <a:lnTo>
                    <a:pt x="19" y="8"/>
                  </a:lnTo>
                  <a:lnTo>
                    <a:pt x="19" y="6"/>
                  </a:lnTo>
                  <a:lnTo>
                    <a:pt x="19" y="4"/>
                  </a:lnTo>
                  <a:lnTo>
                    <a:pt x="17" y="2"/>
                  </a:lnTo>
                  <a:lnTo>
                    <a:pt x="16" y="1"/>
                  </a:lnTo>
                  <a:lnTo>
                    <a:pt x="13"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2" name="Freeform 208"/>
            <p:cNvSpPr>
              <a:spLocks/>
            </p:cNvSpPr>
            <p:nvPr/>
          </p:nvSpPr>
          <p:spPr bwMode="auto">
            <a:xfrm>
              <a:off x="2759199" y="6013293"/>
              <a:ext cx="92568" cy="89697"/>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2147483647 h 56"/>
                <a:gd name="T76" fmla="*/ 2147483647 w 59"/>
                <a:gd name="T77" fmla="*/ 0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4"/>
                  </a:lnTo>
                  <a:lnTo>
                    <a:pt x="0" y="54"/>
                  </a:lnTo>
                  <a:lnTo>
                    <a:pt x="0" y="55"/>
                  </a:lnTo>
                  <a:lnTo>
                    <a:pt x="1" y="56"/>
                  </a:lnTo>
                  <a:lnTo>
                    <a:pt x="2" y="56"/>
                  </a:lnTo>
                  <a:lnTo>
                    <a:pt x="4" y="56"/>
                  </a:lnTo>
                  <a:lnTo>
                    <a:pt x="14" y="56"/>
                  </a:lnTo>
                  <a:lnTo>
                    <a:pt x="23" y="56"/>
                  </a:lnTo>
                  <a:lnTo>
                    <a:pt x="25" y="56"/>
                  </a:lnTo>
                  <a:lnTo>
                    <a:pt x="26"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9"/>
                  </a:lnTo>
                  <a:lnTo>
                    <a:pt x="28" y="8"/>
                  </a:lnTo>
                  <a:lnTo>
                    <a:pt x="31" y="8"/>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4"/>
                  </a:lnTo>
                  <a:lnTo>
                    <a:pt x="34" y="55"/>
                  </a:lnTo>
                  <a:lnTo>
                    <a:pt x="34" y="56"/>
                  </a:lnTo>
                  <a:lnTo>
                    <a:pt x="36" y="56"/>
                  </a:lnTo>
                  <a:lnTo>
                    <a:pt x="46" y="56"/>
                  </a:lnTo>
                  <a:lnTo>
                    <a:pt x="56" y="56"/>
                  </a:lnTo>
                  <a:lnTo>
                    <a:pt x="58" y="56"/>
                  </a:lnTo>
                  <a:lnTo>
                    <a:pt x="59" y="56"/>
                  </a:lnTo>
                  <a:lnTo>
                    <a:pt x="59" y="55"/>
                  </a:lnTo>
                  <a:lnTo>
                    <a:pt x="58" y="54"/>
                  </a:lnTo>
                  <a:lnTo>
                    <a:pt x="57" y="54"/>
                  </a:lnTo>
                  <a:lnTo>
                    <a:pt x="54" y="53"/>
                  </a:lnTo>
                  <a:lnTo>
                    <a:pt x="52" y="52"/>
                  </a:lnTo>
                  <a:lnTo>
                    <a:pt x="51" y="51"/>
                  </a:lnTo>
                  <a:lnTo>
                    <a:pt x="51" y="49"/>
                  </a:lnTo>
                  <a:lnTo>
                    <a:pt x="51" y="47"/>
                  </a:lnTo>
                  <a:lnTo>
                    <a:pt x="51" y="22"/>
                  </a:lnTo>
                  <a:lnTo>
                    <a:pt x="51" y="19"/>
                  </a:lnTo>
                  <a:lnTo>
                    <a:pt x="50" y="16"/>
                  </a:lnTo>
                  <a:lnTo>
                    <a:pt x="50" y="13"/>
                  </a:lnTo>
                  <a:lnTo>
                    <a:pt x="48" y="10"/>
                  </a:lnTo>
                  <a:lnTo>
                    <a:pt x="46" y="7"/>
                  </a:lnTo>
                  <a:lnTo>
                    <a:pt x="43" y="4"/>
                  </a:lnTo>
                  <a:lnTo>
                    <a:pt x="39" y="3"/>
                  </a:lnTo>
                  <a:lnTo>
                    <a:pt x="33" y="2"/>
                  </a:lnTo>
                  <a:lnTo>
                    <a:pt x="28" y="3"/>
                  </a:lnTo>
                  <a:lnTo>
                    <a:pt x="26" y="3"/>
                  </a:lnTo>
                  <a:lnTo>
                    <a:pt x="24" y="4"/>
                  </a:lnTo>
                  <a:lnTo>
                    <a:pt x="20" y="6"/>
                  </a:lnTo>
                  <a:lnTo>
                    <a:pt x="16" y="9"/>
                  </a:lnTo>
                  <a:lnTo>
                    <a:pt x="16" y="2"/>
                  </a:lnTo>
                  <a:lnTo>
                    <a:pt x="16" y="1"/>
                  </a:lnTo>
                  <a:lnTo>
                    <a:pt x="15" y="0"/>
                  </a:lnTo>
                  <a:lnTo>
                    <a:pt x="13" y="1"/>
                  </a:lnTo>
                  <a:lnTo>
                    <a:pt x="11" y="3"/>
                  </a:lnTo>
                  <a:lnTo>
                    <a:pt x="7" y="8"/>
                  </a:lnTo>
                  <a:lnTo>
                    <a:pt x="3" y="10"/>
                  </a:lnTo>
                  <a:lnTo>
                    <a:pt x="2" y="11"/>
                  </a:lnTo>
                  <a:lnTo>
                    <a:pt x="1" y="12"/>
                  </a:lnTo>
                  <a:lnTo>
                    <a:pt x="2" y="13"/>
                  </a:lnTo>
                  <a:lnTo>
                    <a:pt x="4" y="14"/>
                  </a:lnTo>
                  <a:lnTo>
                    <a:pt x="5" y="14"/>
                  </a:lnTo>
                  <a:lnTo>
                    <a:pt x="6" y="15"/>
                  </a:lnTo>
                  <a:lnTo>
                    <a:pt x="7" y="17"/>
                  </a:lnTo>
                  <a:lnTo>
                    <a:pt x="7" y="20"/>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3" name="Freeform 209"/>
            <p:cNvSpPr>
              <a:spLocks noEditPoints="1"/>
            </p:cNvSpPr>
            <p:nvPr/>
          </p:nvSpPr>
          <p:spPr bwMode="auto">
            <a:xfrm>
              <a:off x="2857008" y="6016881"/>
              <a:ext cx="96062"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2147483647 w 60"/>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83"/>
                <a:gd name="T155" fmla="*/ 60 w 60"/>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83">
                  <a:moveTo>
                    <a:pt x="58" y="12"/>
                  </a:moveTo>
                  <a:lnTo>
                    <a:pt x="60" y="12"/>
                  </a:lnTo>
                  <a:lnTo>
                    <a:pt x="60" y="10"/>
                  </a:lnTo>
                  <a:lnTo>
                    <a:pt x="60" y="7"/>
                  </a:lnTo>
                  <a:lnTo>
                    <a:pt x="60" y="6"/>
                  </a:lnTo>
                  <a:lnTo>
                    <a:pt x="59" y="6"/>
                  </a:lnTo>
                  <a:lnTo>
                    <a:pt x="54" y="6"/>
                  </a:lnTo>
                  <a:lnTo>
                    <a:pt x="50" y="6"/>
                  </a:lnTo>
                  <a:lnTo>
                    <a:pt x="47" y="5"/>
                  </a:lnTo>
                  <a:lnTo>
                    <a:pt x="42" y="3"/>
                  </a:lnTo>
                  <a:lnTo>
                    <a:pt x="37" y="1"/>
                  </a:lnTo>
                  <a:lnTo>
                    <a:pt x="34" y="0"/>
                  </a:lnTo>
                  <a:lnTo>
                    <a:pt x="30" y="0"/>
                  </a:lnTo>
                  <a:lnTo>
                    <a:pt x="26" y="1"/>
                  </a:lnTo>
                  <a:lnTo>
                    <a:pt x="23" y="1"/>
                  </a:lnTo>
                  <a:lnTo>
                    <a:pt x="19" y="3"/>
                  </a:lnTo>
                  <a:lnTo>
                    <a:pt x="18" y="4"/>
                  </a:lnTo>
                  <a:lnTo>
                    <a:pt x="17" y="5"/>
                  </a:lnTo>
                  <a:lnTo>
                    <a:pt x="15" y="7"/>
                  </a:lnTo>
                  <a:lnTo>
                    <a:pt x="14" y="8"/>
                  </a:lnTo>
                  <a:lnTo>
                    <a:pt x="13" y="11"/>
                  </a:lnTo>
                  <a:lnTo>
                    <a:pt x="12" y="15"/>
                  </a:lnTo>
                  <a:lnTo>
                    <a:pt x="11" y="19"/>
                  </a:lnTo>
                  <a:lnTo>
                    <a:pt x="11" y="22"/>
                  </a:lnTo>
                  <a:lnTo>
                    <a:pt x="12" y="24"/>
                  </a:lnTo>
                  <a:lnTo>
                    <a:pt x="14" y="29"/>
                  </a:lnTo>
                  <a:lnTo>
                    <a:pt x="17" y="33"/>
                  </a:lnTo>
                  <a:lnTo>
                    <a:pt x="21" y="37"/>
                  </a:lnTo>
                  <a:lnTo>
                    <a:pt x="18" y="37"/>
                  </a:lnTo>
                  <a:lnTo>
                    <a:pt x="14" y="39"/>
                  </a:lnTo>
                  <a:lnTo>
                    <a:pt x="11" y="39"/>
                  </a:lnTo>
                  <a:lnTo>
                    <a:pt x="9" y="41"/>
                  </a:lnTo>
                  <a:lnTo>
                    <a:pt x="8" y="42"/>
                  </a:lnTo>
                  <a:lnTo>
                    <a:pt x="8" y="44"/>
                  </a:lnTo>
                  <a:lnTo>
                    <a:pt x="8" y="45"/>
                  </a:lnTo>
                  <a:lnTo>
                    <a:pt x="9" y="46"/>
                  </a:lnTo>
                  <a:lnTo>
                    <a:pt x="12" y="49"/>
                  </a:lnTo>
                  <a:lnTo>
                    <a:pt x="17" y="54"/>
                  </a:lnTo>
                  <a:lnTo>
                    <a:pt x="12" y="57"/>
                  </a:lnTo>
                  <a:lnTo>
                    <a:pt x="6" y="60"/>
                  </a:lnTo>
                  <a:lnTo>
                    <a:pt x="4" y="62"/>
                  </a:lnTo>
                  <a:lnTo>
                    <a:pt x="2" y="64"/>
                  </a:lnTo>
                  <a:lnTo>
                    <a:pt x="1" y="67"/>
                  </a:lnTo>
                  <a:lnTo>
                    <a:pt x="0" y="70"/>
                  </a:lnTo>
                  <a:lnTo>
                    <a:pt x="1" y="73"/>
                  </a:lnTo>
                  <a:lnTo>
                    <a:pt x="1" y="75"/>
                  </a:lnTo>
                  <a:lnTo>
                    <a:pt x="2" y="76"/>
                  </a:lnTo>
                  <a:lnTo>
                    <a:pt x="3" y="77"/>
                  </a:lnTo>
                  <a:lnTo>
                    <a:pt x="5" y="79"/>
                  </a:lnTo>
                  <a:lnTo>
                    <a:pt x="8" y="81"/>
                  </a:lnTo>
                  <a:lnTo>
                    <a:pt x="11" y="82"/>
                  </a:lnTo>
                  <a:lnTo>
                    <a:pt x="16" y="83"/>
                  </a:lnTo>
                  <a:lnTo>
                    <a:pt x="22" y="83"/>
                  </a:lnTo>
                  <a:lnTo>
                    <a:pt x="26" y="83"/>
                  </a:lnTo>
                  <a:lnTo>
                    <a:pt x="31" y="82"/>
                  </a:lnTo>
                  <a:lnTo>
                    <a:pt x="36" y="81"/>
                  </a:lnTo>
                  <a:lnTo>
                    <a:pt x="42" y="79"/>
                  </a:lnTo>
                  <a:lnTo>
                    <a:pt x="48" y="76"/>
                  </a:lnTo>
                  <a:lnTo>
                    <a:pt x="50" y="74"/>
                  </a:lnTo>
                  <a:lnTo>
                    <a:pt x="52" y="73"/>
                  </a:lnTo>
                  <a:lnTo>
                    <a:pt x="54" y="70"/>
                  </a:lnTo>
                  <a:lnTo>
                    <a:pt x="55" y="68"/>
                  </a:lnTo>
                  <a:lnTo>
                    <a:pt x="56" y="65"/>
                  </a:lnTo>
                  <a:lnTo>
                    <a:pt x="57" y="62"/>
                  </a:lnTo>
                  <a:lnTo>
                    <a:pt x="56" y="58"/>
                  </a:lnTo>
                  <a:lnTo>
                    <a:pt x="55" y="54"/>
                  </a:lnTo>
                  <a:lnTo>
                    <a:pt x="54" y="53"/>
                  </a:lnTo>
                  <a:lnTo>
                    <a:pt x="53" y="52"/>
                  </a:lnTo>
                  <a:lnTo>
                    <a:pt x="50" y="50"/>
                  </a:lnTo>
                  <a:lnTo>
                    <a:pt x="46" y="48"/>
                  </a:lnTo>
                  <a:lnTo>
                    <a:pt x="42" y="47"/>
                  </a:lnTo>
                  <a:lnTo>
                    <a:pt x="32" y="47"/>
                  </a:lnTo>
                  <a:lnTo>
                    <a:pt x="24" y="47"/>
                  </a:lnTo>
                  <a:lnTo>
                    <a:pt x="20" y="46"/>
                  </a:lnTo>
                  <a:lnTo>
                    <a:pt x="19" y="46"/>
                  </a:lnTo>
                  <a:lnTo>
                    <a:pt x="18" y="45"/>
                  </a:lnTo>
                  <a:lnTo>
                    <a:pt x="17" y="43"/>
                  </a:lnTo>
                  <a:lnTo>
                    <a:pt x="18" y="41"/>
                  </a:lnTo>
                  <a:lnTo>
                    <a:pt x="19" y="40"/>
                  </a:lnTo>
                  <a:lnTo>
                    <a:pt x="21" y="39"/>
                  </a:lnTo>
                  <a:lnTo>
                    <a:pt x="23" y="38"/>
                  </a:lnTo>
                  <a:lnTo>
                    <a:pt x="30" y="38"/>
                  </a:lnTo>
                  <a:lnTo>
                    <a:pt x="37" y="36"/>
                  </a:lnTo>
                  <a:lnTo>
                    <a:pt x="40" y="35"/>
                  </a:lnTo>
                  <a:lnTo>
                    <a:pt x="42" y="34"/>
                  </a:lnTo>
                  <a:lnTo>
                    <a:pt x="45" y="31"/>
                  </a:lnTo>
                  <a:lnTo>
                    <a:pt x="47" y="30"/>
                  </a:lnTo>
                  <a:lnTo>
                    <a:pt x="48" y="28"/>
                  </a:lnTo>
                  <a:lnTo>
                    <a:pt x="49" y="25"/>
                  </a:lnTo>
                  <a:lnTo>
                    <a:pt x="50" y="22"/>
                  </a:lnTo>
                  <a:lnTo>
                    <a:pt x="50" y="18"/>
                  </a:lnTo>
                  <a:lnTo>
                    <a:pt x="51" y="13"/>
                  </a:lnTo>
                  <a:lnTo>
                    <a:pt x="51" y="12"/>
                  </a:lnTo>
                  <a:lnTo>
                    <a:pt x="52" y="12"/>
                  </a:lnTo>
                  <a:lnTo>
                    <a:pt x="58" y="12"/>
                  </a:lnTo>
                  <a:close/>
                  <a:moveTo>
                    <a:pt x="9" y="68"/>
                  </a:moveTo>
                  <a:lnTo>
                    <a:pt x="10" y="66"/>
                  </a:lnTo>
                  <a:lnTo>
                    <a:pt x="12" y="62"/>
                  </a:lnTo>
                  <a:lnTo>
                    <a:pt x="16" y="58"/>
                  </a:lnTo>
                  <a:lnTo>
                    <a:pt x="19" y="56"/>
                  </a:lnTo>
                  <a:lnTo>
                    <a:pt x="21" y="55"/>
                  </a:lnTo>
                  <a:lnTo>
                    <a:pt x="27" y="55"/>
                  </a:lnTo>
                  <a:lnTo>
                    <a:pt x="37" y="56"/>
                  </a:lnTo>
                  <a:lnTo>
                    <a:pt x="45" y="57"/>
                  </a:lnTo>
                  <a:lnTo>
                    <a:pt x="47" y="58"/>
                  </a:lnTo>
                  <a:lnTo>
                    <a:pt x="49" y="60"/>
                  </a:lnTo>
                  <a:lnTo>
                    <a:pt x="50" y="62"/>
                  </a:lnTo>
                  <a:lnTo>
                    <a:pt x="51" y="65"/>
                  </a:lnTo>
                  <a:lnTo>
                    <a:pt x="51" y="66"/>
                  </a:lnTo>
                  <a:lnTo>
                    <a:pt x="50" y="68"/>
                  </a:lnTo>
                  <a:lnTo>
                    <a:pt x="48" y="71"/>
                  </a:lnTo>
                  <a:lnTo>
                    <a:pt x="46" y="73"/>
                  </a:lnTo>
                  <a:lnTo>
                    <a:pt x="42" y="75"/>
                  </a:lnTo>
                  <a:lnTo>
                    <a:pt x="38" y="77"/>
                  </a:lnTo>
                  <a:lnTo>
                    <a:pt x="31" y="79"/>
                  </a:lnTo>
                  <a:lnTo>
                    <a:pt x="24" y="79"/>
                  </a:lnTo>
                  <a:lnTo>
                    <a:pt x="18" y="78"/>
                  </a:lnTo>
                  <a:lnTo>
                    <a:pt x="15" y="78"/>
                  </a:lnTo>
                  <a:lnTo>
                    <a:pt x="13" y="76"/>
                  </a:lnTo>
                  <a:lnTo>
                    <a:pt x="11" y="75"/>
                  </a:lnTo>
                  <a:lnTo>
                    <a:pt x="10" y="73"/>
                  </a:lnTo>
                  <a:lnTo>
                    <a:pt x="9" y="71"/>
                  </a:lnTo>
                  <a:lnTo>
                    <a:pt x="9" y="68"/>
                  </a:lnTo>
                  <a:close/>
                  <a:moveTo>
                    <a:pt x="42" y="20"/>
                  </a:moveTo>
                  <a:lnTo>
                    <a:pt x="41" y="26"/>
                  </a:lnTo>
                  <a:lnTo>
                    <a:pt x="41" y="28"/>
                  </a:lnTo>
                  <a:lnTo>
                    <a:pt x="40" y="31"/>
                  </a:lnTo>
                  <a:lnTo>
                    <a:pt x="38" y="32"/>
                  </a:lnTo>
                  <a:lnTo>
                    <a:pt x="36" y="34"/>
                  </a:lnTo>
                  <a:lnTo>
                    <a:pt x="34" y="35"/>
                  </a:lnTo>
                  <a:lnTo>
                    <a:pt x="31" y="35"/>
                  </a:lnTo>
                  <a:lnTo>
                    <a:pt x="27" y="35"/>
                  </a:lnTo>
                  <a:lnTo>
                    <a:pt x="26" y="34"/>
                  </a:lnTo>
                  <a:lnTo>
                    <a:pt x="25" y="33"/>
                  </a:lnTo>
                  <a:lnTo>
                    <a:pt x="23" y="31"/>
                  </a:lnTo>
                  <a:lnTo>
                    <a:pt x="22" y="29"/>
                  </a:lnTo>
                  <a:lnTo>
                    <a:pt x="21" y="23"/>
                  </a:lnTo>
                  <a:lnTo>
                    <a:pt x="20" y="18"/>
                  </a:lnTo>
                  <a:lnTo>
                    <a:pt x="20" y="15"/>
                  </a:lnTo>
                  <a:lnTo>
                    <a:pt x="21" y="12"/>
                  </a:lnTo>
                  <a:lnTo>
                    <a:pt x="22" y="8"/>
                  </a:lnTo>
                  <a:lnTo>
                    <a:pt x="23" y="6"/>
                  </a:lnTo>
                  <a:lnTo>
                    <a:pt x="24" y="5"/>
                  </a:lnTo>
                  <a:lnTo>
                    <a:pt x="25" y="4"/>
                  </a:lnTo>
                  <a:lnTo>
                    <a:pt x="28" y="3"/>
                  </a:lnTo>
                  <a:lnTo>
                    <a:pt x="31" y="3"/>
                  </a:lnTo>
                  <a:lnTo>
                    <a:pt x="34" y="3"/>
                  </a:lnTo>
                  <a:lnTo>
                    <a:pt x="37" y="4"/>
                  </a:lnTo>
                  <a:lnTo>
                    <a:pt x="39" y="6"/>
                  </a:lnTo>
                  <a:lnTo>
                    <a:pt x="40" y="8"/>
                  </a:lnTo>
                  <a:lnTo>
                    <a:pt x="41" y="11"/>
                  </a:lnTo>
                  <a:lnTo>
                    <a:pt x="42" y="14"/>
                  </a:lnTo>
                  <a:lnTo>
                    <a:pt x="42"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4" name="Freeform 210"/>
            <p:cNvSpPr>
              <a:spLocks/>
            </p:cNvSpPr>
            <p:nvPr/>
          </p:nvSpPr>
          <p:spPr bwMode="auto">
            <a:xfrm>
              <a:off x="1059771" y="5966651"/>
              <a:ext cx="120515" cy="136340"/>
            </a:xfrm>
            <a:custGeom>
              <a:avLst/>
              <a:gdLst>
                <a:gd name="T0" fmla="*/ 2147483647 w 76"/>
                <a:gd name="T1" fmla="*/ 2147483647 h 86"/>
                <a:gd name="T2" fmla="*/ 2147483647 w 76"/>
                <a:gd name="T3" fmla="*/ 2147483647 h 86"/>
                <a:gd name="T4" fmla="*/ 2147483647 w 76"/>
                <a:gd name="T5" fmla="*/ 2147483647 h 86"/>
                <a:gd name="T6" fmla="*/ 2147483647 w 76"/>
                <a:gd name="T7" fmla="*/ 0 h 86"/>
                <a:gd name="T8" fmla="*/ 2147483647 w 76"/>
                <a:gd name="T9" fmla="*/ 0 h 86"/>
                <a:gd name="T10" fmla="*/ 2147483647 w 76"/>
                <a:gd name="T11" fmla="*/ 2147483647 h 86"/>
                <a:gd name="T12" fmla="*/ 2147483647 w 76"/>
                <a:gd name="T13" fmla="*/ 2147483647 h 86"/>
                <a:gd name="T14" fmla="*/ 2147483647 w 76"/>
                <a:gd name="T15" fmla="*/ 2147483647 h 86"/>
                <a:gd name="T16" fmla="*/ 2147483647 w 76"/>
                <a:gd name="T17" fmla="*/ 2147483647 h 86"/>
                <a:gd name="T18" fmla="*/ 2147483647 w 76"/>
                <a:gd name="T19" fmla="*/ 2147483647 h 86"/>
                <a:gd name="T20" fmla="*/ 2147483647 w 76"/>
                <a:gd name="T21" fmla="*/ 2147483647 h 86"/>
                <a:gd name="T22" fmla="*/ 2147483647 w 76"/>
                <a:gd name="T23" fmla="*/ 2147483647 h 86"/>
                <a:gd name="T24" fmla="*/ 2147483647 w 76"/>
                <a:gd name="T25" fmla="*/ 2147483647 h 86"/>
                <a:gd name="T26" fmla="*/ 2147483647 w 76"/>
                <a:gd name="T27" fmla="*/ 2147483647 h 86"/>
                <a:gd name="T28" fmla="*/ 2147483647 w 76"/>
                <a:gd name="T29" fmla="*/ 2147483647 h 86"/>
                <a:gd name="T30" fmla="*/ 2147483647 w 76"/>
                <a:gd name="T31" fmla="*/ 2147483647 h 86"/>
                <a:gd name="T32" fmla="*/ 2147483647 w 76"/>
                <a:gd name="T33" fmla="*/ 2147483647 h 86"/>
                <a:gd name="T34" fmla="*/ 2147483647 w 76"/>
                <a:gd name="T35" fmla="*/ 2147483647 h 86"/>
                <a:gd name="T36" fmla="*/ 2147483647 w 76"/>
                <a:gd name="T37" fmla="*/ 2147483647 h 86"/>
                <a:gd name="T38" fmla="*/ 2147483647 w 76"/>
                <a:gd name="T39" fmla="*/ 2147483647 h 86"/>
                <a:gd name="T40" fmla="*/ 2147483647 w 76"/>
                <a:gd name="T41" fmla="*/ 2147483647 h 86"/>
                <a:gd name="T42" fmla="*/ 2147483647 w 76"/>
                <a:gd name="T43" fmla="*/ 2147483647 h 86"/>
                <a:gd name="T44" fmla="*/ 2147483647 w 76"/>
                <a:gd name="T45" fmla="*/ 2147483647 h 86"/>
                <a:gd name="T46" fmla="*/ 2147483647 w 76"/>
                <a:gd name="T47" fmla="*/ 2147483647 h 86"/>
                <a:gd name="T48" fmla="*/ 2147483647 w 76"/>
                <a:gd name="T49" fmla="*/ 2147483647 h 86"/>
                <a:gd name="T50" fmla="*/ 2147483647 w 76"/>
                <a:gd name="T51" fmla="*/ 2147483647 h 86"/>
                <a:gd name="T52" fmla="*/ 2147483647 w 76"/>
                <a:gd name="T53" fmla="*/ 2147483647 h 86"/>
                <a:gd name="T54" fmla="*/ 2147483647 w 76"/>
                <a:gd name="T55" fmla="*/ 2147483647 h 86"/>
                <a:gd name="T56" fmla="*/ 2147483647 w 76"/>
                <a:gd name="T57" fmla="*/ 2147483647 h 86"/>
                <a:gd name="T58" fmla="*/ 2147483647 w 76"/>
                <a:gd name="T59" fmla="*/ 2147483647 h 86"/>
                <a:gd name="T60" fmla="*/ 2147483647 w 76"/>
                <a:gd name="T61" fmla="*/ 2147483647 h 86"/>
                <a:gd name="T62" fmla="*/ 2147483647 w 76"/>
                <a:gd name="T63" fmla="*/ 2147483647 h 86"/>
                <a:gd name="T64" fmla="*/ 2147483647 w 76"/>
                <a:gd name="T65" fmla="*/ 2147483647 h 86"/>
                <a:gd name="T66" fmla="*/ 2147483647 w 76"/>
                <a:gd name="T67" fmla="*/ 2147483647 h 86"/>
                <a:gd name="T68" fmla="*/ 2147483647 w 76"/>
                <a:gd name="T69" fmla="*/ 2147483647 h 86"/>
                <a:gd name="T70" fmla="*/ 2147483647 w 76"/>
                <a:gd name="T71" fmla="*/ 2147483647 h 86"/>
                <a:gd name="T72" fmla="*/ 2147483647 w 76"/>
                <a:gd name="T73" fmla="*/ 0 h 86"/>
                <a:gd name="T74" fmla="*/ 2147483647 w 76"/>
                <a:gd name="T75" fmla="*/ 2147483647 h 86"/>
                <a:gd name="T76" fmla="*/ 2147483647 w 76"/>
                <a:gd name="T77" fmla="*/ 2147483647 h 86"/>
                <a:gd name="T78" fmla="*/ 2147483647 w 76"/>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6"/>
                <a:gd name="T122" fmla="*/ 76 w 76"/>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6">
                  <a:moveTo>
                    <a:pt x="34" y="6"/>
                  </a:moveTo>
                  <a:lnTo>
                    <a:pt x="24" y="6"/>
                  </a:lnTo>
                  <a:lnTo>
                    <a:pt x="14" y="5"/>
                  </a:lnTo>
                  <a:lnTo>
                    <a:pt x="13" y="4"/>
                  </a:lnTo>
                  <a:lnTo>
                    <a:pt x="12" y="4"/>
                  </a:lnTo>
                  <a:lnTo>
                    <a:pt x="11" y="2"/>
                  </a:lnTo>
                  <a:lnTo>
                    <a:pt x="11" y="0"/>
                  </a:lnTo>
                  <a:lnTo>
                    <a:pt x="10" y="0"/>
                  </a:lnTo>
                  <a:lnTo>
                    <a:pt x="9" y="0"/>
                  </a:lnTo>
                  <a:lnTo>
                    <a:pt x="8" y="0"/>
                  </a:lnTo>
                  <a:lnTo>
                    <a:pt x="7" y="1"/>
                  </a:lnTo>
                  <a:lnTo>
                    <a:pt x="6" y="6"/>
                  </a:lnTo>
                  <a:lnTo>
                    <a:pt x="3" y="15"/>
                  </a:lnTo>
                  <a:lnTo>
                    <a:pt x="1" y="19"/>
                  </a:lnTo>
                  <a:lnTo>
                    <a:pt x="0" y="22"/>
                  </a:lnTo>
                  <a:lnTo>
                    <a:pt x="1" y="23"/>
                  </a:lnTo>
                  <a:lnTo>
                    <a:pt x="2" y="24"/>
                  </a:lnTo>
                  <a:lnTo>
                    <a:pt x="3" y="23"/>
                  </a:lnTo>
                  <a:lnTo>
                    <a:pt x="5" y="22"/>
                  </a:lnTo>
                  <a:lnTo>
                    <a:pt x="8" y="17"/>
                  </a:lnTo>
                  <a:lnTo>
                    <a:pt x="11" y="15"/>
                  </a:lnTo>
                  <a:lnTo>
                    <a:pt x="14" y="13"/>
                  </a:lnTo>
                  <a:lnTo>
                    <a:pt x="16" y="12"/>
                  </a:lnTo>
                  <a:lnTo>
                    <a:pt x="18" y="11"/>
                  </a:lnTo>
                  <a:lnTo>
                    <a:pt x="22" y="10"/>
                  </a:lnTo>
                  <a:lnTo>
                    <a:pt x="28" y="11"/>
                  </a:lnTo>
                  <a:lnTo>
                    <a:pt x="32" y="11"/>
                  </a:lnTo>
                  <a:lnTo>
                    <a:pt x="33" y="13"/>
                  </a:lnTo>
                  <a:lnTo>
                    <a:pt x="33" y="14"/>
                  </a:lnTo>
                  <a:lnTo>
                    <a:pt x="33" y="16"/>
                  </a:lnTo>
                  <a:lnTo>
                    <a:pt x="33" y="71"/>
                  </a:lnTo>
                  <a:lnTo>
                    <a:pt x="33" y="76"/>
                  </a:lnTo>
                  <a:lnTo>
                    <a:pt x="32" y="79"/>
                  </a:lnTo>
                  <a:lnTo>
                    <a:pt x="31" y="80"/>
                  </a:lnTo>
                  <a:lnTo>
                    <a:pt x="30" y="81"/>
                  </a:lnTo>
                  <a:lnTo>
                    <a:pt x="26" y="82"/>
                  </a:lnTo>
                  <a:lnTo>
                    <a:pt x="21" y="83"/>
                  </a:lnTo>
                  <a:lnTo>
                    <a:pt x="19" y="84"/>
                  </a:lnTo>
                  <a:lnTo>
                    <a:pt x="19" y="85"/>
                  </a:lnTo>
                  <a:lnTo>
                    <a:pt x="19" y="86"/>
                  </a:lnTo>
                  <a:lnTo>
                    <a:pt x="21" y="86"/>
                  </a:lnTo>
                  <a:lnTo>
                    <a:pt x="39" y="86"/>
                  </a:lnTo>
                  <a:lnTo>
                    <a:pt x="57" y="86"/>
                  </a:lnTo>
                  <a:lnTo>
                    <a:pt x="58" y="86"/>
                  </a:lnTo>
                  <a:lnTo>
                    <a:pt x="59" y="85"/>
                  </a:lnTo>
                  <a:lnTo>
                    <a:pt x="59" y="83"/>
                  </a:lnTo>
                  <a:lnTo>
                    <a:pt x="57" y="82"/>
                  </a:lnTo>
                  <a:lnTo>
                    <a:pt x="52" y="82"/>
                  </a:lnTo>
                  <a:lnTo>
                    <a:pt x="49" y="81"/>
                  </a:lnTo>
                  <a:lnTo>
                    <a:pt x="47" y="80"/>
                  </a:lnTo>
                  <a:lnTo>
                    <a:pt x="45" y="77"/>
                  </a:lnTo>
                  <a:lnTo>
                    <a:pt x="45" y="74"/>
                  </a:lnTo>
                  <a:lnTo>
                    <a:pt x="45" y="19"/>
                  </a:lnTo>
                  <a:lnTo>
                    <a:pt x="45" y="14"/>
                  </a:lnTo>
                  <a:lnTo>
                    <a:pt x="46" y="12"/>
                  </a:lnTo>
                  <a:lnTo>
                    <a:pt x="48" y="11"/>
                  </a:lnTo>
                  <a:lnTo>
                    <a:pt x="51" y="10"/>
                  </a:lnTo>
                  <a:lnTo>
                    <a:pt x="59" y="11"/>
                  </a:lnTo>
                  <a:lnTo>
                    <a:pt x="65" y="12"/>
                  </a:lnTo>
                  <a:lnTo>
                    <a:pt x="69" y="13"/>
                  </a:lnTo>
                  <a:lnTo>
                    <a:pt x="70" y="14"/>
                  </a:lnTo>
                  <a:lnTo>
                    <a:pt x="71" y="17"/>
                  </a:lnTo>
                  <a:lnTo>
                    <a:pt x="72" y="20"/>
                  </a:lnTo>
                  <a:lnTo>
                    <a:pt x="73" y="22"/>
                  </a:lnTo>
                  <a:lnTo>
                    <a:pt x="73" y="23"/>
                  </a:lnTo>
                  <a:lnTo>
                    <a:pt x="74" y="23"/>
                  </a:lnTo>
                  <a:lnTo>
                    <a:pt x="75" y="23"/>
                  </a:lnTo>
                  <a:lnTo>
                    <a:pt x="75" y="22"/>
                  </a:lnTo>
                  <a:lnTo>
                    <a:pt x="76" y="20"/>
                  </a:lnTo>
                  <a:lnTo>
                    <a:pt x="76" y="19"/>
                  </a:lnTo>
                  <a:lnTo>
                    <a:pt x="76" y="10"/>
                  </a:lnTo>
                  <a:lnTo>
                    <a:pt x="76" y="3"/>
                  </a:lnTo>
                  <a:lnTo>
                    <a:pt x="76" y="0"/>
                  </a:lnTo>
                  <a:lnTo>
                    <a:pt x="74" y="0"/>
                  </a:lnTo>
                  <a:lnTo>
                    <a:pt x="73" y="0"/>
                  </a:lnTo>
                  <a:lnTo>
                    <a:pt x="72" y="2"/>
                  </a:lnTo>
                  <a:lnTo>
                    <a:pt x="71" y="4"/>
                  </a:lnTo>
                  <a:lnTo>
                    <a:pt x="70" y="5"/>
                  </a:lnTo>
                  <a:lnTo>
                    <a:pt x="68" y="6"/>
                  </a:lnTo>
                  <a:lnTo>
                    <a:pt x="63" y="6"/>
                  </a:lnTo>
                  <a:lnTo>
                    <a:pt x="34" y="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5" name="Freeform 211"/>
            <p:cNvSpPr>
              <a:spLocks noEditPoints="1"/>
            </p:cNvSpPr>
            <p:nvPr/>
          </p:nvSpPr>
          <p:spPr bwMode="auto">
            <a:xfrm>
              <a:off x="1173300"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2147483647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2147483647 h 54"/>
                <a:gd name="T46" fmla="*/ 2147483647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7" y="12"/>
                  </a:moveTo>
                  <a:lnTo>
                    <a:pt x="37" y="8"/>
                  </a:lnTo>
                  <a:lnTo>
                    <a:pt x="36" y="6"/>
                  </a:lnTo>
                  <a:lnTo>
                    <a:pt x="35" y="5"/>
                  </a:lnTo>
                  <a:lnTo>
                    <a:pt x="34" y="3"/>
                  </a:lnTo>
                  <a:lnTo>
                    <a:pt x="32" y="1"/>
                  </a:lnTo>
                  <a:lnTo>
                    <a:pt x="29" y="0"/>
                  </a:lnTo>
                  <a:lnTo>
                    <a:pt x="25" y="0"/>
                  </a:lnTo>
                  <a:lnTo>
                    <a:pt x="19" y="1"/>
                  </a:lnTo>
                  <a:lnTo>
                    <a:pt x="16" y="1"/>
                  </a:lnTo>
                  <a:lnTo>
                    <a:pt x="14" y="2"/>
                  </a:lnTo>
                  <a:lnTo>
                    <a:pt x="10" y="4"/>
                  </a:lnTo>
                  <a:lnTo>
                    <a:pt x="7" y="7"/>
                  </a:lnTo>
                  <a:lnTo>
                    <a:pt x="4" y="10"/>
                  </a:lnTo>
                  <a:lnTo>
                    <a:pt x="2" y="13"/>
                  </a:lnTo>
                  <a:lnTo>
                    <a:pt x="1" y="15"/>
                  </a:lnTo>
                  <a:lnTo>
                    <a:pt x="0" y="17"/>
                  </a:lnTo>
                  <a:lnTo>
                    <a:pt x="0" y="18"/>
                  </a:lnTo>
                  <a:lnTo>
                    <a:pt x="1" y="19"/>
                  </a:lnTo>
                  <a:lnTo>
                    <a:pt x="3" y="20"/>
                  </a:lnTo>
                  <a:lnTo>
                    <a:pt x="6" y="19"/>
                  </a:lnTo>
                  <a:lnTo>
                    <a:pt x="7" y="18"/>
                  </a:lnTo>
                  <a:lnTo>
                    <a:pt x="8" y="17"/>
                  </a:lnTo>
                  <a:lnTo>
                    <a:pt x="10" y="12"/>
                  </a:lnTo>
                  <a:lnTo>
                    <a:pt x="11" y="9"/>
                  </a:lnTo>
                  <a:lnTo>
                    <a:pt x="13" y="6"/>
                  </a:lnTo>
                  <a:lnTo>
                    <a:pt x="16" y="5"/>
                  </a:lnTo>
                  <a:lnTo>
                    <a:pt x="20" y="4"/>
                  </a:lnTo>
                  <a:lnTo>
                    <a:pt x="23" y="4"/>
                  </a:lnTo>
                  <a:lnTo>
                    <a:pt x="25" y="5"/>
                  </a:lnTo>
                  <a:lnTo>
                    <a:pt x="27" y="6"/>
                  </a:lnTo>
                  <a:lnTo>
                    <a:pt x="28" y="7"/>
                  </a:lnTo>
                  <a:lnTo>
                    <a:pt x="28" y="9"/>
                  </a:lnTo>
                  <a:lnTo>
                    <a:pt x="29" y="12"/>
                  </a:lnTo>
                  <a:lnTo>
                    <a:pt x="29" y="18"/>
                  </a:lnTo>
                  <a:lnTo>
                    <a:pt x="29" y="20"/>
                  </a:lnTo>
                  <a:lnTo>
                    <a:pt x="28" y="22"/>
                  </a:lnTo>
                  <a:lnTo>
                    <a:pt x="24" y="23"/>
                  </a:lnTo>
                  <a:lnTo>
                    <a:pt x="19" y="25"/>
                  </a:lnTo>
                  <a:lnTo>
                    <a:pt x="15" y="26"/>
                  </a:lnTo>
                  <a:lnTo>
                    <a:pt x="9" y="29"/>
                  </a:lnTo>
                  <a:lnTo>
                    <a:pt x="6" y="32"/>
                  </a:lnTo>
                  <a:lnTo>
                    <a:pt x="4" y="35"/>
                  </a:lnTo>
                  <a:lnTo>
                    <a:pt x="2" y="37"/>
                  </a:lnTo>
                  <a:lnTo>
                    <a:pt x="1" y="39"/>
                  </a:lnTo>
                  <a:lnTo>
                    <a:pt x="1" y="42"/>
                  </a:lnTo>
                  <a:lnTo>
                    <a:pt x="1" y="44"/>
                  </a:lnTo>
                  <a:lnTo>
                    <a:pt x="1" y="46"/>
                  </a:lnTo>
                  <a:lnTo>
                    <a:pt x="1" y="48"/>
                  </a:lnTo>
                  <a:lnTo>
                    <a:pt x="2" y="50"/>
                  </a:lnTo>
                  <a:lnTo>
                    <a:pt x="4" y="52"/>
                  </a:lnTo>
                  <a:lnTo>
                    <a:pt x="7" y="53"/>
                  </a:lnTo>
                  <a:lnTo>
                    <a:pt x="11" y="54"/>
                  </a:lnTo>
                  <a:lnTo>
                    <a:pt x="14" y="54"/>
                  </a:lnTo>
                  <a:lnTo>
                    <a:pt x="16" y="53"/>
                  </a:lnTo>
                  <a:lnTo>
                    <a:pt x="20" y="52"/>
                  </a:lnTo>
                  <a:lnTo>
                    <a:pt x="24" y="49"/>
                  </a:lnTo>
                  <a:lnTo>
                    <a:pt x="27" y="46"/>
                  </a:lnTo>
                  <a:lnTo>
                    <a:pt x="31" y="50"/>
                  </a:lnTo>
                  <a:lnTo>
                    <a:pt x="34" y="52"/>
                  </a:lnTo>
                  <a:lnTo>
                    <a:pt x="35" y="52"/>
                  </a:lnTo>
                  <a:lnTo>
                    <a:pt x="37" y="53"/>
                  </a:lnTo>
                  <a:lnTo>
                    <a:pt x="40" y="52"/>
                  </a:lnTo>
                  <a:lnTo>
                    <a:pt x="42" y="52"/>
                  </a:lnTo>
                  <a:lnTo>
                    <a:pt x="44" y="51"/>
                  </a:lnTo>
                  <a:lnTo>
                    <a:pt x="46" y="49"/>
                  </a:lnTo>
                  <a:lnTo>
                    <a:pt x="48" y="46"/>
                  </a:lnTo>
                  <a:lnTo>
                    <a:pt x="48" y="45"/>
                  </a:lnTo>
                  <a:lnTo>
                    <a:pt x="48" y="44"/>
                  </a:lnTo>
                  <a:lnTo>
                    <a:pt x="47" y="43"/>
                  </a:lnTo>
                  <a:lnTo>
                    <a:pt x="46" y="44"/>
                  </a:lnTo>
                  <a:lnTo>
                    <a:pt x="45" y="45"/>
                  </a:lnTo>
                  <a:lnTo>
                    <a:pt x="43" y="45"/>
                  </a:lnTo>
                  <a:lnTo>
                    <a:pt x="42" y="46"/>
                  </a:lnTo>
                  <a:lnTo>
                    <a:pt x="41" y="46"/>
                  </a:lnTo>
                  <a:lnTo>
                    <a:pt x="39" y="46"/>
                  </a:lnTo>
                  <a:lnTo>
                    <a:pt x="38" y="44"/>
                  </a:lnTo>
                  <a:lnTo>
                    <a:pt x="37" y="43"/>
                  </a:lnTo>
                  <a:lnTo>
                    <a:pt x="37" y="42"/>
                  </a:lnTo>
                  <a:lnTo>
                    <a:pt x="37" y="12"/>
                  </a:lnTo>
                  <a:close/>
                  <a:moveTo>
                    <a:pt x="28" y="36"/>
                  </a:moveTo>
                  <a:lnTo>
                    <a:pt x="28" y="40"/>
                  </a:lnTo>
                  <a:lnTo>
                    <a:pt x="26" y="44"/>
                  </a:lnTo>
                  <a:lnTo>
                    <a:pt x="25" y="45"/>
                  </a:lnTo>
                  <a:lnTo>
                    <a:pt x="23" y="47"/>
                  </a:lnTo>
                  <a:lnTo>
                    <a:pt x="20" y="48"/>
                  </a:lnTo>
                  <a:lnTo>
                    <a:pt x="17" y="48"/>
                  </a:lnTo>
                  <a:lnTo>
                    <a:pt x="16" y="48"/>
                  </a:lnTo>
                  <a:lnTo>
                    <a:pt x="14" y="47"/>
                  </a:lnTo>
                  <a:lnTo>
                    <a:pt x="12" y="45"/>
                  </a:lnTo>
                  <a:lnTo>
                    <a:pt x="11" y="43"/>
                  </a:lnTo>
                  <a:lnTo>
                    <a:pt x="10" y="41"/>
                  </a:lnTo>
                  <a:lnTo>
                    <a:pt x="10" y="38"/>
                  </a:lnTo>
                  <a:lnTo>
                    <a:pt x="11" y="36"/>
                  </a:lnTo>
                  <a:lnTo>
                    <a:pt x="12" y="35"/>
                  </a:lnTo>
                  <a:lnTo>
                    <a:pt x="13" y="33"/>
                  </a:lnTo>
                  <a:lnTo>
                    <a:pt x="15" y="30"/>
                  </a:lnTo>
                  <a:lnTo>
                    <a:pt x="18" y="28"/>
                  </a:lnTo>
                  <a:lnTo>
                    <a:pt x="24" y="26"/>
                  </a:lnTo>
                  <a:lnTo>
                    <a:pt x="27" y="25"/>
                  </a:lnTo>
                  <a:lnTo>
                    <a:pt x="28"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6" name="Freeform 212"/>
            <p:cNvSpPr>
              <a:spLocks/>
            </p:cNvSpPr>
            <p:nvPr/>
          </p:nvSpPr>
          <p:spPr bwMode="auto">
            <a:xfrm>
              <a:off x="1253643" y="6020469"/>
              <a:ext cx="90822" cy="82522"/>
            </a:xfrm>
            <a:custGeom>
              <a:avLst/>
              <a:gdLst>
                <a:gd name="T0" fmla="*/ 2147483647 w 57"/>
                <a:gd name="T1" fmla="*/ 2147483647 h 52"/>
                <a:gd name="T2" fmla="*/ 2147483647 w 57"/>
                <a:gd name="T3" fmla="*/ 2147483647 h 52"/>
                <a:gd name="T4" fmla="*/ 2147483647 w 57"/>
                <a:gd name="T5" fmla="*/ 2147483647 h 52"/>
                <a:gd name="T6" fmla="*/ 2147483647 w 57"/>
                <a:gd name="T7" fmla="*/ 2147483647 h 52"/>
                <a:gd name="T8" fmla="*/ 2147483647 w 57"/>
                <a:gd name="T9" fmla="*/ 2147483647 h 52"/>
                <a:gd name="T10" fmla="*/ 0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2147483647 h 52"/>
                <a:gd name="T24" fmla="*/ 2147483647 w 57"/>
                <a:gd name="T25" fmla="*/ 2147483647 h 52"/>
                <a:gd name="T26" fmla="*/ 2147483647 w 57"/>
                <a:gd name="T27" fmla="*/ 2147483647 h 52"/>
                <a:gd name="T28" fmla="*/ 2147483647 w 57"/>
                <a:gd name="T29" fmla="*/ 2147483647 h 52"/>
                <a:gd name="T30" fmla="*/ 2147483647 w 57"/>
                <a:gd name="T31" fmla="*/ 2147483647 h 52"/>
                <a:gd name="T32" fmla="*/ 2147483647 w 57"/>
                <a:gd name="T33" fmla="*/ 2147483647 h 52"/>
                <a:gd name="T34" fmla="*/ 2147483647 w 57"/>
                <a:gd name="T35" fmla="*/ 2147483647 h 52"/>
                <a:gd name="T36" fmla="*/ 2147483647 w 57"/>
                <a:gd name="T37" fmla="*/ 2147483647 h 52"/>
                <a:gd name="T38" fmla="*/ 2147483647 w 57"/>
                <a:gd name="T39" fmla="*/ 2147483647 h 52"/>
                <a:gd name="T40" fmla="*/ 2147483647 w 57"/>
                <a:gd name="T41" fmla="*/ 2147483647 h 52"/>
                <a:gd name="T42" fmla="*/ 2147483647 w 57"/>
                <a:gd name="T43" fmla="*/ 2147483647 h 52"/>
                <a:gd name="T44" fmla="*/ 2147483647 w 57"/>
                <a:gd name="T45" fmla="*/ 2147483647 h 52"/>
                <a:gd name="T46" fmla="*/ 2147483647 w 57"/>
                <a:gd name="T47" fmla="*/ 2147483647 h 52"/>
                <a:gd name="T48" fmla="*/ 2147483647 w 57"/>
                <a:gd name="T49" fmla="*/ 2147483647 h 52"/>
                <a:gd name="T50" fmla="*/ 2147483647 w 57"/>
                <a:gd name="T51" fmla="*/ 2147483647 h 52"/>
                <a:gd name="T52" fmla="*/ 2147483647 w 57"/>
                <a:gd name="T53" fmla="*/ 2147483647 h 52"/>
                <a:gd name="T54" fmla="*/ 2147483647 w 57"/>
                <a:gd name="T55" fmla="*/ 2147483647 h 52"/>
                <a:gd name="T56" fmla="*/ 2147483647 w 57"/>
                <a:gd name="T57" fmla="*/ 2147483647 h 52"/>
                <a:gd name="T58" fmla="*/ 2147483647 w 57"/>
                <a:gd name="T59" fmla="*/ 2147483647 h 52"/>
                <a:gd name="T60" fmla="*/ 2147483647 w 57"/>
                <a:gd name="T61" fmla="*/ 2147483647 h 52"/>
                <a:gd name="T62" fmla="*/ 2147483647 w 57"/>
                <a:gd name="T63" fmla="*/ 0 h 52"/>
                <a:gd name="T64" fmla="*/ 2147483647 w 57"/>
                <a:gd name="T65" fmla="*/ 2147483647 h 52"/>
                <a:gd name="T66" fmla="*/ 2147483647 w 57"/>
                <a:gd name="T67" fmla="*/ 2147483647 h 52"/>
                <a:gd name="T68" fmla="*/ 2147483647 w 57"/>
                <a:gd name="T69" fmla="*/ 2147483647 h 52"/>
                <a:gd name="T70" fmla="*/ 2147483647 w 57"/>
                <a:gd name="T71" fmla="*/ 2147483647 h 52"/>
                <a:gd name="T72" fmla="*/ 2147483647 w 57"/>
                <a:gd name="T73" fmla="*/ 2147483647 h 52"/>
                <a:gd name="T74" fmla="*/ 2147483647 w 57"/>
                <a:gd name="T75" fmla="*/ 2147483647 h 52"/>
                <a:gd name="T76" fmla="*/ 2147483647 w 57"/>
                <a:gd name="T77" fmla="*/ 2147483647 h 52"/>
                <a:gd name="T78" fmla="*/ 2147483647 w 57"/>
                <a:gd name="T79" fmla="*/ 2147483647 h 52"/>
                <a:gd name="T80" fmla="*/ 2147483647 w 57"/>
                <a:gd name="T81" fmla="*/ 2147483647 h 52"/>
                <a:gd name="T82" fmla="*/ 2147483647 w 57"/>
                <a:gd name="T83" fmla="*/ 2147483647 h 52"/>
                <a:gd name="T84" fmla="*/ 2147483647 w 57"/>
                <a:gd name="T85" fmla="*/ 2147483647 h 52"/>
                <a:gd name="T86" fmla="*/ 2147483647 w 57"/>
                <a:gd name="T87" fmla="*/ 2147483647 h 52"/>
                <a:gd name="T88" fmla="*/ 2147483647 w 57"/>
                <a:gd name="T89" fmla="*/ 2147483647 h 52"/>
                <a:gd name="T90" fmla="*/ 2147483647 w 57"/>
                <a:gd name="T91" fmla="*/ 2147483647 h 52"/>
                <a:gd name="T92" fmla="*/ 2147483647 w 57"/>
                <a:gd name="T93" fmla="*/ 0 h 52"/>
                <a:gd name="T94" fmla="*/ 2147483647 w 57"/>
                <a:gd name="T95" fmla="*/ 0 h 52"/>
                <a:gd name="T96" fmla="*/ 0 w 57"/>
                <a:gd name="T97" fmla="*/ 2147483647 h 52"/>
                <a:gd name="T98" fmla="*/ 0 w 57"/>
                <a:gd name="T99" fmla="*/ 2147483647 h 52"/>
                <a:gd name="T100" fmla="*/ 2147483647 w 57"/>
                <a:gd name="T101" fmla="*/ 2147483647 h 52"/>
                <a:gd name="T102" fmla="*/ 2147483647 w 57"/>
                <a:gd name="T103" fmla="*/ 2147483647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
                <a:gd name="T157" fmla="*/ 0 h 52"/>
                <a:gd name="T158" fmla="*/ 57 w 57"/>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 h="52">
                  <a:moveTo>
                    <a:pt x="23" y="26"/>
                  </a:moveTo>
                  <a:lnTo>
                    <a:pt x="23" y="27"/>
                  </a:lnTo>
                  <a:lnTo>
                    <a:pt x="24" y="28"/>
                  </a:lnTo>
                  <a:lnTo>
                    <a:pt x="22" y="31"/>
                  </a:lnTo>
                  <a:lnTo>
                    <a:pt x="17" y="37"/>
                  </a:lnTo>
                  <a:lnTo>
                    <a:pt x="12" y="42"/>
                  </a:lnTo>
                  <a:lnTo>
                    <a:pt x="9" y="46"/>
                  </a:lnTo>
                  <a:lnTo>
                    <a:pt x="6" y="48"/>
                  </a:lnTo>
                  <a:lnTo>
                    <a:pt x="2" y="49"/>
                  </a:lnTo>
                  <a:lnTo>
                    <a:pt x="1" y="50"/>
                  </a:lnTo>
                  <a:lnTo>
                    <a:pt x="0" y="50"/>
                  </a:lnTo>
                  <a:lnTo>
                    <a:pt x="0" y="51"/>
                  </a:lnTo>
                  <a:lnTo>
                    <a:pt x="0" y="52"/>
                  </a:lnTo>
                  <a:lnTo>
                    <a:pt x="1" y="52"/>
                  </a:lnTo>
                  <a:lnTo>
                    <a:pt x="4" y="52"/>
                  </a:lnTo>
                  <a:lnTo>
                    <a:pt x="13" y="52"/>
                  </a:lnTo>
                  <a:lnTo>
                    <a:pt x="22" y="52"/>
                  </a:lnTo>
                  <a:lnTo>
                    <a:pt x="24" y="52"/>
                  </a:lnTo>
                  <a:lnTo>
                    <a:pt x="24" y="51"/>
                  </a:lnTo>
                  <a:lnTo>
                    <a:pt x="24" y="50"/>
                  </a:lnTo>
                  <a:lnTo>
                    <a:pt x="21" y="49"/>
                  </a:lnTo>
                  <a:lnTo>
                    <a:pt x="20" y="48"/>
                  </a:lnTo>
                  <a:lnTo>
                    <a:pt x="19" y="47"/>
                  </a:lnTo>
                  <a:lnTo>
                    <a:pt x="18" y="45"/>
                  </a:lnTo>
                  <a:lnTo>
                    <a:pt x="19" y="41"/>
                  </a:lnTo>
                  <a:lnTo>
                    <a:pt x="22" y="37"/>
                  </a:lnTo>
                  <a:lnTo>
                    <a:pt x="25" y="33"/>
                  </a:lnTo>
                  <a:lnTo>
                    <a:pt x="27" y="32"/>
                  </a:lnTo>
                  <a:lnTo>
                    <a:pt x="28" y="32"/>
                  </a:lnTo>
                  <a:lnTo>
                    <a:pt x="34" y="41"/>
                  </a:lnTo>
                  <a:lnTo>
                    <a:pt x="36" y="44"/>
                  </a:lnTo>
                  <a:lnTo>
                    <a:pt x="38" y="46"/>
                  </a:lnTo>
                  <a:lnTo>
                    <a:pt x="37" y="47"/>
                  </a:lnTo>
                  <a:lnTo>
                    <a:pt x="37" y="48"/>
                  </a:lnTo>
                  <a:lnTo>
                    <a:pt x="34" y="49"/>
                  </a:lnTo>
                  <a:lnTo>
                    <a:pt x="33" y="50"/>
                  </a:lnTo>
                  <a:lnTo>
                    <a:pt x="32" y="50"/>
                  </a:lnTo>
                  <a:lnTo>
                    <a:pt x="32" y="51"/>
                  </a:lnTo>
                  <a:lnTo>
                    <a:pt x="32" y="52"/>
                  </a:lnTo>
                  <a:lnTo>
                    <a:pt x="33" y="52"/>
                  </a:lnTo>
                  <a:lnTo>
                    <a:pt x="35" y="52"/>
                  </a:lnTo>
                  <a:lnTo>
                    <a:pt x="43" y="52"/>
                  </a:lnTo>
                  <a:lnTo>
                    <a:pt x="50" y="52"/>
                  </a:lnTo>
                  <a:lnTo>
                    <a:pt x="54" y="52"/>
                  </a:lnTo>
                  <a:lnTo>
                    <a:pt x="57" y="52"/>
                  </a:lnTo>
                  <a:lnTo>
                    <a:pt x="57" y="51"/>
                  </a:lnTo>
                  <a:lnTo>
                    <a:pt x="57" y="50"/>
                  </a:lnTo>
                  <a:lnTo>
                    <a:pt x="54" y="49"/>
                  </a:lnTo>
                  <a:lnTo>
                    <a:pt x="52" y="47"/>
                  </a:lnTo>
                  <a:lnTo>
                    <a:pt x="49" y="46"/>
                  </a:lnTo>
                  <a:lnTo>
                    <a:pt x="45" y="41"/>
                  </a:lnTo>
                  <a:lnTo>
                    <a:pt x="39" y="32"/>
                  </a:lnTo>
                  <a:lnTo>
                    <a:pt x="35" y="27"/>
                  </a:lnTo>
                  <a:lnTo>
                    <a:pt x="33" y="24"/>
                  </a:lnTo>
                  <a:lnTo>
                    <a:pt x="33" y="22"/>
                  </a:lnTo>
                  <a:lnTo>
                    <a:pt x="44" y="9"/>
                  </a:lnTo>
                  <a:lnTo>
                    <a:pt x="46" y="6"/>
                  </a:lnTo>
                  <a:lnTo>
                    <a:pt x="49" y="5"/>
                  </a:lnTo>
                  <a:lnTo>
                    <a:pt x="54" y="3"/>
                  </a:lnTo>
                  <a:lnTo>
                    <a:pt x="56" y="3"/>
                  </a:lnTo>
                  <a:lnTo>
                    <a:pt x="57" y="3"/>
                  </a:lnTo>
                  <a:lnTo>
                    <a:pt x="57" y="2"/>
                  </a:lnTo>
                  <a:lnTo>
                    <a:pt x="57" y="1"/>
                  </a:lnTo>
                  <a:lnTo>
                    <a:pt x="56" y="0"/>
                  </a:lnTo>
                  <a:lnTo>
                    <a:pt x="53" y="0"/>
                  </a:lnTo>
                  <a:lnTo>
                    <a:pt x="45" y="1"/>
                  </a:lnTo>
                  <a:lnTo>
                    <a:pt x="36" y="0"/>
                  </a:lnTo>
                  <a:lnTo>
                    <a:pt x="34" y="1"/>
                  </a:lnTo>
                  <a:lnTo>
                    <a:pt x="33" y="1"/>
                  </a:lnTo>
                  <a:lnTo>
                    <a:pt x="33" y="2"/>
                  </a:lnTo>
                  <a:lnTo>
                    <a:pt x="34" y="3"/>
                  </a:lnTo>
                  <a:lnTo>
                    <a:pt x="36" y="3"/>
                  </a:lnTo>
                  <a:lnTo>
                    <a:pt x="38" y="4"/>
                  </a:lnTo>
                  <a:lnTo>
                    <a:pt x="39" y="4"/>
                  </a:lnTo>
                  <a:lnTo>
                    <a:pt x="39" y="5"/>
                  </a:lnTo>
                  <a:lnTo>
                    <a:pt x="38" y="8"/>
                  </a:lnTo>
                  <a:lnTo>
                    <a:pt x="37" y="10"/>
                  </a:lnTo>
                  <a:lnTo>
                    <a:pt x="33" y="17"/>
                  </a:lnTo>
                  <a:lnTo>
                    <a:pt x="31" y="19"/>
                  </a:lnTo>
                  <a:lnTo>
                    <a:pt x="31" y="20"/>
                  </a:lnTo>
                  <a:lnTo>
                    <a:pt x="30" y="20"/>
                  </a:lnTo>
                  <a:lnTo>
                    <a:pt x="29" y="20"/>
                  </a:lnTo>
                  <a:lnTo>
                    <a:pt x="28" y="18"/>
                  </a:lnTo>
                  <a:lnTo>
                    <a:pt x="24" y="14"/>
                  </a:lnTo>
                  <a:lnTo>
                    <a:pt x="21" y="9"/>
                  </a:lnTo>
                  <a:lnTo>
                    <a:pt x="19" y="6"/>
                  </a:lnTo>
                  <a:lnTo>
                    <a:pt x="19" y="5"/>
                  </a:lnTo>
                  <a:lnTo>
                    <a:pt x="20" y="4"/>
                  </a:lnTo>
                  <a:lnTo>
                    <a:pt x="22" y="3"/>
                  </a:lnTo>
                  <a:lnTo>
                    <a:pt x="24" y="3"/>
                  </a:lnTo>
                  <a:lnTo>
                    <a:pt x="25" y="2"/>
                  </a:lnTo>
                  <a:lnTo>
                    <a:pt x="25" y="1"/>
                  </a:lnTo>
                  <a:lnTo>
                    <a:pt x="24" y="0"/>
                  </a:lnTo>
                  <a:lnTo>
                    <a:pt x="22" y="0"/>
                  </a:lnTo>
                  <a:lnTo>
                    <a:pt x="13" y="1"/>
                  </a:lnTo>
                  <a:lnTo>
                    <a:pt x="3" y="0"/>
                  </a:lnTo>
                  <a:lnTo>
                    <a:pt x="1" y="0"/>
                  </a:lnTo>
                  <a:lnTo>
                    <a:pt x="0" y="1"/>
                  </a:lnTo>
                  <a:lnTo>
                    <a:pt x="0" y="2"/>
                  </a:lnTo>
                  <a:lnTo>
                    <a:pt x="0" y="3"/>
                  </a:lnTo>
                  <a:lnTo>
                    <a:pt x="2" y="3"/>
                  </a:lnTo>
                  <a:lnTo>
                    <a:pt x="4" y="4"/>
                  </a:lnTo>
                  <a:lnTo>
                    <a:pt x="6" y="6"/>
                  </a:lnTo>
                  <a:lnTo>
                    <a:pt x="23" y="2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7" name="Freeform 213"/>
            <p:cNvSpPr>
              <a:spLocks noEditPoints="1"/>
            </p:cNvSpPr>
            <p:nvPr/>
          </p:nvSpPr>
          <p:spPr bwMode="auto">
            <a:xfrm>
              <a:off x="1379397" y="5989972"/>
              <a:ext cx="129247" cy="114813"/>
            </a:xfrm>
            <a:custGeom>
              <a:avLst/>
              <a:gdLst>
                <a:gd name="T0" fmla="*/ 2147483647 w 82"/>
                <a:gd name="T1" fmla="*/ 2147483647 h 73"/>
                <a:gd name="T2" fmla="*/ 2147483647 w 82"/>
                <a:gd name="T3" fmla="*/ 2147483647 h 73"/>
                <a:gd name="T4" fmla="*/ 2147483647 w 82"/>
                <a:gd name="T5" fmla="*/ 2147483647 h 73"/>
                <a:gd name="T6" fmla="*/ 2147483647 w 82"/>
                <a:gd name="T7" fmla="*/ 2147483647 h 73"/>
                <a:gd name="T8" fmla="*/ 2147483647 w 82"/>
                <a:gd name="T9" fmla="*/ 2147483647 h 73"/>
                <a:gd name="T10" fmla="*/ 2147483647 w 82"/>
                <a:gd name="T11" fmla="*/ 2147483647 h 73"/>
                <a:gd name="T12" fmla="*/ 2147483647 w 82"/>
                <a:gd name="T13" fmla="*/ 2147483647 h 73"/>
                <a:gd name="T14" fmla="*/ 2147483647 w 82"/>
                <a:gd name="T15" fmla="*/ 2147483647 h 73"/>
                <a:gd name="T16" fmla="*/ 2147483647 w 82"/>
                <a:gd name="T17" fmla="*/ 2147483647 h 73"/>
                <a:gd name="T18" fmla="*/ 2147483647 w 82"/>
                <a:gd name="T19" fmla="*/ 2147483647 h 73"/>
                <a:gd name="T20" fmla="*/ 2147483647 w 82"/>
                <a:gd name="T21" fmla="*/ 2147483647 h 73"/>
                <a:gd name="T22" fmla="*/ 2147483647 w 82"/>
                <a:gd name="T23" fmla="*/ 2147483647 h 73"/>
                <a:gd name="T24" fmla="*/ 2147483647 w 82"/>
                <a:gd name="T25" fmla="*/ 2147483647 h 73"/>
                <a:gd name="T26" fmla="*/ 2147483647 w 82"/>
                <a:gd name="T27" fmla="*/ 2147483647 h 73"/>
                <a:gd name="T28" fmla="*/ 2147483647 w 82"/>
                <a:gd name="T29" fmla="*/ 0 h 73"/>
                <a:gd name="T30" fmla="*/ 2147483647 w 82"/>
                <a:gd name="T31" fmla="*/ 2147483647 h 73"/>
                <a:gd name="T32" fmla="*/ 2147483647 w 82"/>
                <a:gd name="T33" fmla="*/ 2147483647 h 73"/>
                <a:gd name="T34" fmla="*/ 2147483647 w 82"/>
                <a:gd name="T35" fmla="*/ 2147483647 h 73"/>
                <a:gd name="T36" fmla="*/ 2147483647 w 82"/>
                <a:gd name="T37" fmla="*/ 2147483647 h 73"/>
                <a:gd name="T38" fmla="*/ 2147483647 w 82"/>
                <a:gd name="T39" fmla="*/ 2147483647 h 73"/>
                <a:gd name="T40" fmla="*/ 2147483647 w 82"/>
                <a:gd name="T41" fmla="*/ 2147483647 h 73"/>
                <a:gd name="T42" fmla="*/ 2147483647 w 82"/>
                <a:gd name="T43" fmla="*/ 2147483647 h 73"/>
                <a:gd name="T44" fmla="*/ 0 w 82"/>
                <a:gd name="T45" fmla="*/ 2147483647 h 73"/>
                <a:gd name="T46" fmla="*/ 2147483647 w 82"/>
                <a:gd name="T47" fmla="*/ 2147483647 h 73"/>
                <a:gd name="T48" fmla="*/ 2147483647 w 82"/>
                <a:gd name="T49" fmla="*/ 2147483647 h 73"/>
                <a:gd name="T50" fmla="*/ 2147483647 w 82"/>
                <a:gd name="T51" fmla="*/ 2147483647 h 73"/>
                <a:gd name="T52" fmla="*/ 2147483647 w 82"/>
                <a:gd name="T53" fmla="*/ 2147483647 h 73"/>
                <a:gd name="T54" fmla="*/ 2147483647 w 82"/>
                <a:gd name="T55" fmla="*/ 2147483647 h 73"/>
                <a:gd name="T56" fmla="*/ 2147483647 w 82"/>
                <a:gd name="T57" fmla="*/ 2147483647 h 73"/>
                <a:gd name="T58" fmla="*/ 2147483647 w 82"/>
                <a:gd name="T59" fmla="*/ 2147483647 h 73"/>
                <a:gd name="T60" fmla="*/ 2147483647 w 82"/>
                <a:gd name="T61" fmla="*/ 2147483647 h 73"/>
                <a:gd name="T62" fmla="*/ 2147483647 w 82"/>
                <a:gd name="T63" fmla="*/ 2147483647 h 73"/>
                <a:gd name="T64" fmla="*/ 2147483647 w 82"/>
                <a:gd name="T65" fmla="*/ 2147483647 h 73"/>
                <a:gd name="T66" fmla="*/ 2147483647 w 82"/>
                <a:gd name="T67" fmla="*/ 2147483647 h 73"/>
                <a:gd name="T68" fmla="*/ 2147483647 w 82"/>
                <a:gd name="T69" fmla="*/ 2147483647 h 73"/>
                <a:gd name="T70" fmla="*/ 2147483647 w 82"/>
                <a:gd name="T71" fmla="*/ 2147483647 h 73"/>
                <a:gd name="T72" fmla="*/ 2147483647 w 82"/>
                <a:gd name="T73" fmla="*/ 2147483647 h 73"/>
                <a:gd name="T74" fmla="*/ 2147483647 w 82"/>
                <a:gd name="T75" fmla="*/ 2147483647 h 73"/>
                <a:gd name="T76" fmla="*/ 2147483647 w 82"/>
                <a:gd name="T77" fmla="*/ 2147483647 h 73"/>
                <a:gd name="T78" fmla="*/ 2147483647 w 82"/>
                <a:gd name="T79" fmla="*/ 2147483647 h 73"/>
                <a:gd name="T80" fmla="*/ 2147483647 w 82"/>
                <a:gd name="T81" fmla="*/ 2147483647 h 73"/>
                <a:gd name="T82" fmla="*/ 2147483647 w 82"/>
                <a:gd name="T83" fmla="*/ 2147483647 h 73"/>
                <a:gd name="T84" fmla="*/ 2147483647 w 82"/>
                <a:gd name="T85" fmla="*/ 2147483647 h 73"/>
                <a:gd name="T86" fmla="*/ 2147483647 w 82"/>
                <a:gd name="T87" fmla="*/ 2147483647 h 73"/>
                <a:gd name="T88" fmla="*/ 2147483647 w 82"/>
                <a:gd name="T89" fmla="*/ 2147483647 h 73"/>
                <a:gd name="T90" fmla="*/ 2147483647 w 82"/>
                <a:gd name="T91" fmla="*/ 2147483647 h 73"/>
                <a:gd name="T92" fmla="*/ 2147483647 w 82"/>
                <a:gd name="T93" fmla="*/ 2147483647 h 73"/>
                <a:gd name="T94" fmla="*/ 2147483647 w 82"/>
                <a:gd name="T95" fmla="*/ 2147483647 h 73"/>
                <a:gd name="T96" fmla="*/ 2147483647 w 82"/>
                <a:gd name="T97" fmla="*/ 2147483647 h 73"/>
                <a:gd name="T98" fmla="*/ 2147483647 w 82"/>
                <a:gd name="T99" fmla="*/ 214748364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73"/>
                <a:gd name="T152" fmla="*/ 82 w 82"/>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73">
                  <a:moveTo>
                    <a:pt x="22" y="11"/>
                  </a:moveTo>
                  <a:lnTo>
                    <a:pt x="23" y="9"/>
                  </a:lnTo>
                  <a:lnTo>
                    <a:pt x="23" y="7"/>
                  </a:lnTo>
                  <a:lnTo>
                    <a:pt x="24" y="5"/>
                  </a:lnTo>
                  <a:lnTo>
                    <a:pt x="25" y="4"/>
                  </a:lnTo>
                  <a:lnTo>
                    <a:pt x="28" y="3"/>
                  </a:lnTo>
                  <a:lnTo>
                    <a:pt x="32" y="3"/>
                  </a:lnTo>
                  <a:lnTo>
                    <a:pt x="34" y="3"/>
                  </a:lnTo>
                  <a:lnTo>
                    <a:pt x="36" y="4"/>
                  </a:lnTo>
                  <a:lnTo>
                    <a:pt x="38" y="4"/>
                  </a:lnTo>
                  <a:lnTo>
                    <a:pt x="39" y="6"/>
                  </a:lnTo>
                  <a:lnTo>
                    <a:pt x="40" y="9"/>
                  </a:lnTo>
                  <a:lnTo>
                    <a:pt x="41" y="12"/>
                  </a:lnTo>
                  <a:lnTo>
                    <a:pt x="40" y="15"/>
                  </a:lnTo>
                  <a:lnTo>
                    <a:pt x="40" y="18"/>
                  </a:lnTo>
                  <a:lnTo>
                    <a:pt x="37" y="22"/>
                  </a:lnTo>
                  <a:lnTo>
                    <a:pt x="35" y="24"/>
                  </a:lnTo>
                  <a:lnTo>
                    <a:pt x="34" y="25"/>
                  </a:lnTo>
                  <a:lnTo>
                    <a:pt x="32" y="26"/>
                  </a:lnTo>
                  <a:lnTo>
                    <a:pt x="31" y="26"/>
                  </a:lnTo>
                  <a:lnTo>
                    <a:pt x="30" y="25"/>
                  </a:lnTo>
                  <a:lnTo>
                    <a:pt x="28" y="23"/>
                  </a:lnTo>
                  <a:lnTo>
                    <a:pt x="27" y="21"/>
                  </a:lnTo>
                  <a:lnTo>
                    <a:pt x="24" y="17"/>
                  </a:lnTo>
                  <a:lnTo>
                    <a:pt x="23" y="14"/>
                  </a:lnTo>
                  <a:lnTo>
                    <a:pt x="22" y="11"/>
                  </a:lnTo>
                  <a:close/>
                  <a:moveTo>
                    <a:pt x="54" y="46"/>
                  </a:moveTo>
                  <a:lnTo>
                    <a:pt x="53" y="47"/>
                  </a:lnTo>
                  <a:lnTo>
                    <a:pt x="52" y="47"/>
                  </a:lnTo>
                  <a:lnTo>
                    <a:pt x="51" y="46"/>
                  </a:lnTo>
                  <a:lnTo>
                    <a:pt x="35" y="29"/>
                  </a:lnTo>
                  <a:lnTo>
                    <a:pt x="34" y="28"/>
                  </a:lnTo>
                  <a:lnTo>
                    <a:pt x="36" y="26"/>
                  </a:lnTo>
                  <a:lnTo>
                    <a:pt x="41" y="24"/>
                  </a:lnTo>
                  <a:lnTo>
                    <a:pt x="43" y="22"/>
                  </a:lnTo>
                  <a:lnTo>
                    <a:pt x="46" y="19"/>
                  </a:lnTo>
                  <a:lnTo>
                    <a:pt x="47" y="16"/>
                  </a:lnTo>
                  <a:lnTo>
                    <a:pt x="47" y="13"/>
                  </a:lnTo>
                  <a:lnTo>
                    <a:pt x="47" y="10"/>
                  </a:lnTo>
                  <a:lnTo>
                    <a:pt x="46" y="7"/>
                  </a:lnTo>
                  <a:lnTo>
                    <a:pt x="45" y="5"/>
                  </a:lnTo>
                  <a:lnTo>
                    <a:pt x="43" y="3"/>
                  </a:lnTo>
                  <a:lnTo>
                    <a:pt x="41" y="2"/>
                  </a:lnTo>
                  <a:lnTo>
                    <a:pt x="38" y="1"/>
                  </a:lnTo>
                  <a:lnTo>
                    <a:pt x="35" y="0"/>
                  </a:lnTo>
                  <a:lnTo>
                    <a:pt x="32" y="0"/>
                  </a:lnTo>
                  <a:lnTo>
                    <a:pt x="28" y="0"/>
                  </a:lnTo>
                  <a:lnTo>
                    <a:pt x="24" y="1"/>
                  </a:lnTo>
                  <a:lnTo>
                    <a:pt x="21" y="3"/>
                  </a:lnTo>
                  <a:lnTo>
                    <a:pt x="20" y="4"/>
                  </a:lnTo>
                  <a:lnTo>
                    <a:pt x="19" y="5"/>
                  </a:lnTo>
                  <a:lnTo>
                    <a:pt x="17" y="7"/>
                  </a:lnTo>
                  <a:lnTo>
                    <a:pt x="16" y="10"/>
                  </a:lnTo>
                  <a:lnTo>
                    <a:pt x="15" y="13"/>
                  </a:lnTo>
                  <a:lnTo>
                    <a:pt x="15" y="16"/>
                  </a:lnTo>
                  <a:lnTo>
                    <a:pt x="15" y="19"/>
                  </a:lnTo>
                  <a:lnTo>
                    <a:pt x="16" y="22"/>
                  </a:lnTo>
                  <a:lnTo>
                    <a:pt x="17" y="24"/>
                  </a:lnTo>
                  <a:lnTo>
                    <a:pt x="18" y="26"/>
                  </a:lnTo>
                  <a:lnTo>
                    <a:pt x="21" y="30"/>
                  </a:lnTo>
                  <a:lnTo>
                    <a:pt x="20" y="31"/>
                  </a:lnTo>
                  <a:lnTo>
                    <a:pt x="18" y="32"/>
                  </a:lnTo>
                  <a:lnTo>
                    <a:pt x="10" y="36"/>
                  </a:lnTo>
                  <a:lnTo>
                    <a:pt x="6" y="39"/>
                  </a:lnTo>
                  <a:lnTo>
                    <a:pt x="3" y="43"/>
                  </a:lnTo>
                  <a:lnTo>
                    <a:pt x="1" y="45"/>
                  </a:lnTo>
                  <a:lnTo>
                    <a:pt x="0" y="48"/>
                  </a:lnTo>
                  <a:lnTo>
                    <a:pt x="0" y="51"/>
                  </a:lnTo>
                  <a:lnTo>
                    <a:pt x="0" y="54"/>
                  </a:lnTo>
                  <a:lnTo>
                    <a:pt x="0" y="59"/>
                  </a:lnTo>
                  <a:lnTo>
                    <a:pt x="2" y="64"/>
                  </a:lnTo>
                  <a:lnTo>
                    <a:pt x="4" y="67"/>
                  </a:lnTo>
                  <a:lnTo>
                    <a:pt x="8" y="70"/>
                  </a:lnTo>
                  <a:lnTo>
                    <a:pt x="11" y="71"/>
                  </a:lnTo>
                  <a:lnTo>
                    <a:pt x="15" y="72"/>
                  </a:lnTo>
                  <a:lnTo>
                    <a:pt x="21" y="73"/>
                  </a:lnTo>
                  <a:lnTo>
                    <a:pt x="28" y="73"/>
                  </a:lnTo>
                  <a:lnTo>
                    <a:pt x="31" y="72"/>
                  </a:lnTo>
                  <a:lnTo>
                    <a:pt x="33" y="71"/>
                  </a:lnTo>
                  <a:lnTo>
                    <a:pt x="38" y="69"/>
                  </a:lnTo>
                  <a:lnTo>
                    <a:pt x="41" y="67"/>
                  </a:lnTo>
                  <a:lnTo>
                    <a:pt x="47" y="60"/>
                  </a:lnTo>
                  <a:lnTo>
                    <a:pt x="50" y="63"/>
                  </a:lnTo>
                  <a:lnTo>
                    <a:pt x="56" y="69"/>
                  </a:lnTo>
                  <a:lnTo>
                    <a:pt x="61" y="72"/>
                  </a:lnTo>
                  <a:lnTo>
                    <a:pt x="64" y="73"/>
                  </a:lnTo>
                  <a:lnTo>
                    <a:pt x="67" y="73"/>
                  </a:lnTo>
                  <a:lnTo>
                    <a:pt x="72" y="72"/>
                  </a:lnTo>
                  <a:lnTo>
                    <a:pt x="77" y="71"/>
                  </a:lnTo>
                  <a:lnTo>
                    <a:pt x="80" y="68"/>
                  </a:lnTo>
                  <a:lnTo>
                    <a:pt x="81" y="67"/>
                  </a:lnTo>
                  <a:lnTo>
                    <a:pt x="81" y="65"/>
                  </a:lnTo>
                  <a:lnTo>
                    <a:pt x="81" y="64"/>
                  </a:lnTo>
                  <a:lnTo>
                    <a:pt x="79" y="64"/>
                  </a:lnTo>
                  <a:lnTo>
                    <a:pt x="76" y="65"/>
                  </a:lnTo>
                  <a:lnTo>
                    <a:pt x="71" y="65"/>
                  </a:lnTo>
                  <a:lnTo>
                    <a:pt x="69" y="65"/>
                  </a:lnTo>
                  <a:lnTo>
                    <a:pt x="67" y="63"/>
                  </a:lnTo>
                  <a:lnTo>
                    <a:pt x="61" y="59"/>
                  </a:lnTo>
                  <a:lnTo>
                    <a:pt x="57" y="54"/>
                  </a:lnTo>
                  <a:lnTo>
                    <a:pt x="55" y="52"/>
                  </a:lnTo>
                  <a:lnTo>
                    <a:pt x="55" y="50"/>
                  </a:lnTo>
                  <a:lnTo>
                    <a:pt x="74" y="27"/>
                  </a:lnTo>
                  <a:lnTo>
                    <a:pt x="75" y="25"/>
                  </a:lnTo>
                  <a:lnTo>
                    <a:pt x="77" y="24"/>
                  </a:lnTo>
                  <a:lnTo>
                    <a:pt x="78" y="24"/>
                  </a:lnTo>
                  <a:lnTo>
                    <a:pt x="79" y="24"/>
                  </a:lnTo>
                  <a:lnTo>
                    <a:pt x="82" y="23"/>
                  </a:lnTo>
                  <a:lnTo>
                    <a:pt x="82" y="22"/>
                  </a:lnTo>
                  <a:lnTo>
                    <a:pt x="82" y="21"/>
                  </a:lnTo>
                  <a:lnTo>
                    <a:pt x="80" y="21"/>
                  </a:lnTo>
                  <a:lnTo>
                    <a:pt x="70" y="21"/>
                  </a:lnTo>
                  <a:lnTo>
                    <a:pt x="60" y="21"/>
                  </a:lnTo>
                  <a:lnTo>
                    <a:pt x="58" y="21"/>
                  </a:lnTo>
                  <a:lnTo>
                    <a:pt x="58" y="22"/>
                  </a:lnTo>
                  <a:lnTo>
                    <a:pt x="58" y="23"/>
                  </a:lnTo>
                  <a:lnTo>
                    <a:pt x="59" y="23"/>
                  </a:lnTo>
                  <a:lnTo>
                    <a:pt x="62" y="24"/>
                  </a:lnTo>
                  <a:lnTo>
                    <a:pt x="66" y="24"/>
                  </a:lnTo>
                  <a:lnTo>
                    <a:pt x="67" y="25"/>
                  </a:lnTo>
                  <a:lnTo>
                    <a:pt x="67" y="26"/>
                  </a:lnTo>
                  <a:lnTo>
                    <a:pt x="66" y="29"/>
                  </a:lnTo>
                  <a:lnTo>
                    <a:pt x="65" y="32"/>
                  </a:lnTo>
                  <a:lnTo>
                    <a:pt x="63" y="34"/>
                  </a:lnTo>
                  <a:lnTo>
                    <a:pt x="54" y="46"/>
                  </a:lnTo>
                  <a:close/>
                  <a:moveTo>
                    <a:pt x="24" y="33"/>
                  </a:moveTo>
                  <a:lnTo>
                    <a:pt x="45" y="55"/>
                  </a:lnTo>
                  <a:lnTo>
                    <a:pt x="45" y="56"/>
                  </a:lnTo>
                  <a:lnTo>
                    <a:pt x="46" y="56"/>
                  </a:lnTo>
                  <a:lnTo>
                    <a:pt x="44" y="59"/>
                  </a:lnTo>
                  <a:lnTo>
                    <a:pt x="40" y="62"/>
                  </a:lnTo>
                  <a:lnTo>
                    <a:pt x="38" y="64"/>
                  </a:lnTo>
                  <a:lnTo>
                    <a:pt x="34" y="65"/>
                  </a:lnTo>
                  <a:lnTo>
                    <a:pt x="31" y="66"/>
                  </a:lnTo>
                  <a:lnTo>
                    <a:pt x="26" y="67"/>
                  </a:lnTo>
                  <a:lnTo>
                    <a:pt x="23" y="66"/>
                  </a:lnTo>
                  <a:lnTo>
                    <a:pt x="19" y="65"/>
                  </a:lnTo>
                  <a:lnTo>
                    <a:pt x="17" y="64"/>
                  </a:lnTo>
                  <a:lnTo>
                    <a:pt x="15" y="63"/>
                  </a:lnTo>
                  <a:lnTo>
                    <a:pt x="14" y="62"/>
                  </a:lnTo>
                  <a:lnTo>
                    <a:pt x="12" y="59"/>
                  </a:lnTo>
                  <a:lnTo>
                    <a:pt x="11" y="56"/>
                  </a:lnTo>
                  <a:lnTo>
                    <a:pt x="10" y="53"/>
                  </a:lnTo>
                  <a:lnTo>
                    <a:pt x="10" y="50"/>
                  </a:lnTo>
                  <a:lnTo>
                    <a:pt x="10" y="46"/>
                  </a:lnTo>
                  <a:lnTo>
                    <a:pt x="11" y="43"/>
                  </a:lnTo>
                  <a:lnTo>
                    <a:pt x="13" y="40"/>
                  </a:lnTo>
                  <a:lnTo>
                    <a:pt x="15" y="38"/>
                  </a:lnTo>
                  <a:lnTo>
                    <a:pt x="20" y="35"/>
                  </a:lnTo>
                  <a:lnTo>
                    <a:pt x="24" y="3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8" name="Freeform 214"/>
            <p:cNvSpPr>
              <a:spLocks/>
            </p:cNvSpPr>
            <p:nvPr/>
          </p:nvSpPr>
          <p:spPr bwMode="auto">
            <a:xfrm>
              <a:off x="1538336" y="5970239"/>
              <a:ext cx="99556" cy="132752"/>
            </a:xfrm>
            <a:custGeom>
              <a:avLst/>
              <a:gdLst>
                <a:gd name="T0" fmla="*/ 2147483647 w 62"/>
                <a:gd name="T1" fmla="*/ 2147483647 h 83"/>
                <a:gd name="T2" fmla="*/ 2147483647 w 62"/>
                <a:gd name="T3" fmla="*/ 2147483647 h 83"/>
                <a:gd name="T4" fmla="*/ 2147483647 w 62"/>
                <a:gd name="T5" fmla="*/ 2147483647 h 83"/>
                <a:gd name="T6" fmla="*/ 2147483647 w 62"/>
                <a:gd name="T7" fmla="*/ 2147483647 h 83"/>
                <a:gd name="T8" fmla="*/ 0 w 62"/>
                <a:gd name="T9" fmla="*/ 2147483647 h 83"/>
                <a:gd name="T10" fmla="*/ 2147483647 w 62"/>
                <a:gd name="T11" fmla="*/ 2147483647 h 83"/>
                <a:gd name="T12" fmla="*/ 2147483647 w 62"/>
                <a:gd name="T13" fmla="*/ 2147483647 h 83"/>
                <a:gd name="T14" fmla="*/ 2147483647 w 62"/>
                <a:gd name="T15" fmla="*/ 2147483647 h 83"/>
                <a:gd name="T16" fmla="*/ 2147483647 w 62"/>
                <a:gd name="T17" fmla="*/ 2147483647 h 83"/>
                <a:gd name="T18" fmla="*/ 2147483647 w 62"/>
                <a:gd name="T19" fmla="*/ 2147483647 h 83"/>
                <a:gd name="T20" fmla="*/ 2147483647 w 62"/>
                <a:gd name="T21" fmla="*/ 2147483647 h 83"/>
                <a:gd name="T22" fmla="*/ 2147483647 w 62"/>
                <a:gd name="T23" fmla="*/ 2147483647 h 83"/>
                <a:gd name="T24" fmla="*/ 2147483647 w 62"/>
                <a:gd name="T25" fmla="*/ 2147483647 h 83"/>
                <a:gd name="T26" fmla="*/ 2147483647 w 62"/>
                <a:gd name="T27" fmla="*/ 2147483647 h 83"/>
                <a:gd name="T28" fmla="*/ 2147483647 w 62"/>
                <a:gd name="T29" fmla="*/ 2147483647 h 83"/>
                <a:gd name="T30" fmla="*/ 2147483647 w 62"/>
                <a:gd name="T31" fmla="*/ 2147483647 h 83"/>
                <a:gd name="T32" fmla="*/ 2147483647 w 62"/>
                <a:gd name="T33" fmla="*/ 2147483647 h 83"/>
                <a:gd name="T34" fmla="*/ 2147483647 w 62"/>
                <a:gd name="T35" fmla="*/ 2147483647 h 83"/>
                <a:gd name="T36" fmla="*/ 2147483647 w 62"/>
                <a:gd name="T37" fmla="*/ 2147483647 h 83"/>
                <a:gd name="T38" fmla="*/ 2147483647 w 62"/>
                <a:gd name="T39" fmla="*/ 2147483647 h 83"/>
                <a:gd name="T40" fmla="*/ 2147483647 w 62"/>
                <a:gd name="T41" fmla="*/ 2147483647 h 83"/>
                <a:gd name="T42" fmla="*/ 2147483647 w 62"/>
                <a:gd name="T43" fmla="*/ 2147483647 h 83"/>
                <a:gd name="T44" fmla="*/ 2147483647 w 62"/>
                <a:gd name="T45" fmla="*/ 2147483647 h 83"/>
                <a:gd name="T46" fmla="*/ 2147483647 w 62"/>
                <a:gd name="T47" fmla="*/ 0 h 83"/>
                <a:gd name="T48" fmla="*/ 2147483647 w 62"/>
                <a:gd name="T49" fmla="*/ 0 h 83"/>
                <a:gd name="T50" fmla="*/ 2147483647 w 62"/>
                <a:gd name="T51" fmla="*/ 0 h 83"/>
                <a:gd name="T52" fmla="*/ 0 w 62"/>
                <a:gd name="T53" fmla="*/ 2147483647 h 83"/>
                <a:gd name="T54" fmla="*/ 2147483647 w 62"/>
                <a:gd name="T55" fmla="*/ 2147483647 h 83"/>
                <a:gd name="T56" fmla="*/ 2147483647 w 62"/>
                <a:gd name="T57" fmla="*/ 2147483647 h 83"/>
                <a:gd name="T58" fmla="*/ 2147483647 w 62"/>
                <a:gd name="T59" fmla="*/ 2147483647 h 83"/>
                <a:gd name="T60" fmla="*/ 2147483647 w 62"/>
                <a:gd name="T61" fmla="*/ 2147483647 h 83"/>
                <a:gd name="T62" fmla="*/ 2147483647 w 62"/>
                <a:gd name="T63" fmla="*/ 2147483647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83"/>
                <a:gd name="T98" fmla="*/ 62 w 62"/>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83">
                  <a:moveTo>
                    <a:pt x="14" y="70"/>
                  </a:moveTo>
                  <a:lnTo>
                    <a:pt x="13" y="74"/>
                  </a:lnTo>
                  <a:lnTo>
                    <a:pt x="12" y="76"/>
                  </a:lnTo>
                  <a:lnTo>
                    <a:pt x="12" y="77"/>
                  </a:lnTo>
                  <a:lnTo>
                    <a:pt x="10" y="78"/>
                  </a:lnTo>
                  <a:lnTo>
                    <a:pt x="8" y="78"/>
                  </a:lnTo>
                  <a:lnTo>
                    <a:pt x="3" y="79"/>
                  </a:lnTo>
                  <a:lnTo>
                    <a:pt x="1" y="79"/>
                  </a:lnTo>
                  <a:lnTo>
                    <a:pt x="1" y="80"/>
                  </a:lnTo>
                  <a:lnTo>
                    <a:pt x="0" y="81"/>
                  </a:lnTo>
                  <a:lnTo>
                    <a:pt x="1" y="82"/>
                  </a:lnTo>
                  <a:lnTo>
                    <a:pt x="1" y="83"/>
                  </a:lnTo>
                  <a:lnTo>
                    <a:pt x="2" y="83"/>
                  </a:lnTo>
                  <a:lnTo>
                    <a:pt x="4" y="83"/>
                  </a:lnTo>
                  <a:lnTo>
                    <a:pt x="23" y="83"/>
                  </a:lnTo>
                  <a:lnTo>
                    <a:pt x="58" y="83"/>
                  </a:lnTo>
                  <a:lnTo>
                    <a:pt x="59" y="83"/>
                  </a:lnTo>
                  <a:lnTo>
                    <a:pt x="60" y="82"/>
                  </a:lnTo>
                  <a:lnTo>
                    <a:pt x="60" y="81"/>
                  </a:lnTo>
                  <a:lnTo>
                    <a:pt x="62" y="72"/>
                  </a:lnTo>
                  <a:lnTo>
                    <a:pt x="62" y="67"/>
                  </a:lnTo>
                  <a:lnTo>
                    <a:pt x="62" y="65"/>
                  </a:lnTo>
                  <a:lnTo>
                    <a:pt x="61" y="65"/>
                  </a:lnTo>
                  <a:lnTo>
                    <a:pt x="60" y="65"/>
                  </a:lnTo>
                  <a:lnTo>
                    <a:pt x="59" y="66"/>
                  </a:lnTo>
                  <a:lnTo>
                    <a:pt x="56" y="70"/>
                  </a:lnTo>
                  <a:lnTo>
                    <a:pt x="54" y="72"/>
                  </a:lnTo>
                  <a:lnTo>
                    <a:pt x="51" y="74"/>
                  </a:lnTo>
                  <a:lnTo>
                    <a:pt x="48" y="76"/>
                  </a:lnTo>
                  <a:lnTo>
                    <a:pt x="45" y="77"/>
                  </a:lnTo>
                  <a:lnTo>
                    <a:pt x="37" y="78"/>
                  </a:lnTo>
                  <a:lnTo>
                    <a:pt x="30" y="78"/>
                  </a:lnTo>
                  <a:lnTo>
                    <a:pt x="28" y="78"/>
                  </a:lnTo>
                  <a:lnTo>
                    <a:pt x="27" y="77"/>
                  </a:lnTo>
                  <a:lnTo>
                    <a:pt x="26" y="76"/>
                  </a:lnTo>
                  <a:lnTo>
                    <a:pt x="25" y="73"/>
                  </a:lnTo>
                  <a:lnTo>
                    <a:pt x="25" y="12"/>
                  </a:lnTo>
                  <a:lnTo>
                    <a:pt x="26" y="8"/>
                  </a:lnTo>
                  <a:lnTo>
                    <a:pt x="26" y="7"/>
                  </a:lnTo>
                  <a:lnTo>
                    <a:pt x="27" y="6"/>
                  </a:lnTo>
                  <a:lnTo>
                    <a:pt x="29" y="5"/>
                  </a:lnTo>
                  <a:lnTo>
                    <a:pt x="32" y="4"/>
                  </a:lnTo>
                  <a:lnTo>
                    <a:pt x="36" y="4"/>
                  </a:lnTo>
                  <a:lnTo>
                    <a:pt x="38" y="3"/>
                  </a:lnTo>
                  <a:lnTo>
                    <a:pt x="38" y="2"/>
                  </a:lnTo>
                  <a:lnTo>
                    <a:pt x="38" y="1"/>
                  </a:lnTo>
                  <a:lnTo>
                    <a:pt x="37" y="0"/>
                  </a:lnTo>
                  <a:lnTo>
                    <a:pt x="36" y="0"/>
                  </a:lnTo>
                  <a:lnTo>
                    <a:pt x="34" y="0"/>
                  </a:lnTo>
                  <a:lnTo>
                    <a:pt x="19" y="0"/>
                  </a:lnTo>
                  <a:lnTo>
                    <a:pt x="3" y="0"/>
                  </a:lnTo>
                  <a:lnTo>
                    <a:pt x="1" y="0"/>
                  </a:lnTo>
                  <a:lnTo>
                    <a:pt x="0" y="1"/>
                  </a:lnTo>
                  <a:lnTo>
                    <a:pt x="0" y="2"/>
                  </a:lnTo>
                  <a:lnTo>
                    <a:pt x="0" y="3"/>
                  </a:lnTo>
                  <a:lnTo>
                    <a:pt x="1" y="4"/>
                  </a:lnTo>
                  <a:lnTo>
                    <a:pt x="5" y="4"/>
                  </a:lnTo>
                  <a:lnTo>
                    <a:pt x="8" y="5"/>
                  </a:lnTo>
                  <a:lnTo>
                    <a:pt x="11" y="5"/>
                  </a:lnTo>
                  <a:lnTo>
                    <a:pt x="12" y="6"/>
                  </a:lnTo>
                  <a:lnTo>
                    <a:pt x="13" y="7"/>
                  </a:lnTo>
                  <a:lnTo>
                    <a:pt x="14" y="8"/>
                  </a:lnTo>
                  <a:lnTo>
                    <a:pt x="14" y="10"/>
                  </a:lnTo>
                  <a:lnTo>
                    <a:pt x="14" y="7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49" name="Freeform 215"/>
            <p:cNvSpPr>
              <a:spLocks noEditPoints="1"/>
            </p:cNvSpPr>
            <p:nvPr/>
          </p:nvSpPr>
          <p:spPr bwMode="auto">
            <a:xfrm>
              <a:off x="1639637" y="6016881"/>
              <a:ext cx="69863" cy="87903"/>
            </a:xfrm>
            <a:custGeom>
              <a:avLst/>
              <a:gdLst>
                <a:gd name="T0" fmla="*/ 2147483647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0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2147483647 h 56"/>
                <a:gd name="T54" fmla="*/ 2147483647 w 44"/>
                <a:gd name="T55" fmla="*/ 2147483647 h 56"/>
                <a:gd name="T56" fmla="*/ 2147483647 w 44"/>
                <a:gd name="T57" fmla="*/ 2147483647 h 56"/>
                <a:gd name="T58" fmla="*/ 2147483647 w 44"/>
                <a:gd name="T59" fmla="*/ 2147483647 h 56"/>
                <a:gd name="T60" fmla="*/ 2147483647 w 44"/>
                <a:gd name="T61" fmla="*/ 2147483647 h 56"/>
                <a:gd name="T62" fmla="*/ 2147483647 w 44"/>
                <a:gd name="T63" fmla="*/ 2147483647 h 56"/>
                <a:gd name="T64" fmla="*/ 2147483647 w 44"/>
                <a:gd name="T65" fmla="*/ 2147483647 h 56"/>
                <a:gd name="T66" fmla="*/ 2147483647 w 44"/>
                <a:gd name="T67" fmla="*/ 2147483647 h 56"/>
                <a:gd name="T68" fmla="*/ 2147483647 w 44"/>
                <a:gd name="T69" fmla="*/ 2147483647 h 56"/>
                <a:gd name="T70" fmla="*/ 2147483647 w 44"/>
                <a:gd name="T71" fmla="*/ 2147483647 h 56"/>
                <a:gd name="T72" fmla="*/ 2147483647 w 44"/>
                <a:gd name="T73" fmla="*/ 2147483647 h 56"/>
                <a:gd name="T74" fmla="*/ 2147483647 w 44"/>
                <a:gd name="T75" fmla="*/ 2147483647 h 56"/>
                <a:gd name="T76" fmla="*/ 2147483647 w 44"/>
                <a:gd name="T77" fmla="*/ 2147483647 h 56"/>
                <a:gd name="T78" fmla="*/ 2147483647 w 44"/>
                <a:gd name="T79" fmla="*/ 2147483647 h 56"/>
                <a:gd name="T80" fmla="*/ 2147483647 w 44"/>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56"/>
                <a:gd name="T125" fmla="*/ 44 w 44"/>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56">
                  <a:moveTo>
                    <a:pt x="42" y="22"/>
                  </a:moveTo>
                  <a:lnTo>
                    <a:pt x="43" y="22"/>
                  </a:lnTo>
                  <a:lnTo>
                    <a:pt x="44" y="21"/>
                  </a:lnTo>
                  <a:lnTo>
                    <a:pt x="44" y="19"/>
                  </a:lnTo>
                  <a:lnTo>
                    <a:pt x="44" y="16"/>
                  </a:lnTo>
                  <a:lnTo>
                    <a:pt x="43" y="14"/>
                  </a:lnTo>
                  <a:lnTo>
                    <a:pt x="42" y="11"/>
                  </a:lnTo>
                  <a:lnTo>
                    <a:pt x="40" y="7"/>
                  </a:lnTo>
                  <a:lnTo>
                    <a:pt x="37" y="5"/>
                  </a:lnTo>
                  <a:lnTo>
                    <a:pt x="34" y="2"/>
                  </a:lnTo>
                  <a:lnTo>
                    <a:pt x="32" y="1"/>
                  </a:lnTo>
                  <a:lnTo>
                    <a:pt x="29" y="1"/>
                  </a:lnTo>
                  <a:lnTo>
                    <a:pt x="24" y="0"/>
                  </a:lnTo>
                  <a:lnTo>
                    <a:pt x="19" y="1"/>
                  </a:lnTo>
                  <a:lnTo>
                    <a:pt x="14" y="3"/>
                  </a:lnTo>
                  <a:lnTo>
                    <a:pt x="12" y="4"/>
                  </a:lnTo>
                  <a:lnTo>
                    <a:pt x="10" y="6"/>
                  </a:lnTo>
                  <a:lnTo>
                    <a:pt x="6" y="10"/>
                  </a:lnTo>
                  <a:lnTo>
                    <a:pt x="4" y="14"/>
                  </a:lnTo>
                  <a:lnTo>
                    <a:pt x="2" y="19"/>
                  </a:lnTo>
                  <a:lnTo>
                    <a:pt x="1" y="24"/>
                  </a:lnTo>
                  <a:lnTo>
                    <a:pt x="0" y="29"/>
                  </a:lnTo>
                  <a:lnTo>
                    <a:pt x="1" y="35"/>
                  </a:lnTo>
                  <a:lnTo>
                    <a:pt x="2" y="40"/>
                  </a:lnTo>
                  <a:lnTo>
                    <a:pt x="4" y="45"/>
                  </a:lnTo>
                  <a:lnTo>
                    <a:pt x="6" y="49"/>
                  </a:lnTo>
                  <a:lnTo>
                    <a:pt x="8" y="51"/>
                  </a:lnTo>
                  <a:lnTo>
                    <a:pt x="9" y="52"/>
                  </a:lnTo>
                  <a:lnTo>
                    <a:pt x="13" y="54"/>
                  </a:lnTo>
                  <a:lnTo>
                    <a:pt x="18" y="56"/>
                  </a:lnTo>
                  <a:lnTo>
                    <a:pt x="23" y="56"/>
                  </a:lnTo>
                  <a:lnTo>
                    <a:pt x="28" y="56"/>
                  </a:lnTo>
                  <a:lnTo>
                    <a:pt x="32" y="54"/>
                  </a:lnTo>
                  <a:lnTo>
                    <a:pt x="35" y="53"/>
                  </a:lnTo>
                  <a:lnTo>
                    <a:pt x="38" y="51"/>
                  </a:lnTo>
                  <a:lnTo>
                    <a:pt x="41" y="47"/>
                  </a:lnTo>
                  <a:lnTo>
                    <a:pt x="42" y="45"/>
                  </a:lnTo>
                  <a:lnTo>
                    <a:pt x="42" y="44"/>
                  </a:lnTo>
                  <a:lnTo>
                    <a:pt x="41" y="44"/>
                  </a:lnTo>
                  <a:lnTo>
                    <a:pt x="39" y="45"/>
                  </a:lnTo>
                  <a:lnTo>
                    <a:pt x="38" y="47"/>
                  </a:lnTo>
                  <a:lnTo>
                    <a:pt x="36" y="48"/>
                  </a:lnTo>
                  <a:lnTo>
                    <a:pt x="34" y="49"/>
                  </a:lnTo>
                  <a:lnTo>
                    <a:pt x="32" y="49"/>
                  </a:lnTo>
                  <a:lnTo>
                    <a:pt x="28" y="50"/>
                  </a:lnTo>
                  <a:lnTo>
                    <a:pt x="23" y="49"/>
                  </a:lnTo>
                  <a:lnTo>
                    <a:pt x="21" y="48"/>
                  </a:lnTo>
                  <a:lnTo>
                    <a:pt x="19" y="48"/>
                  </a:lnTo>
                  <a:lnTo>
                    <a:pt x="15" y="45"/>
                  </a:lnTo>
                  <a:lnTo>
                    <a:pt x="14" y="44"/>
                  </a:lnTo>
                  <a:lnTo>
                    <a:pt x="13" y="42"/>
                  </a:lnTo>
                  <a:lnTo>
                    <a:pt x="11" y="39"/>
                  </a:lnTo>
                  <a:lnTo>
                    <a:pt x="10" y="35"/>
                  </a:lnTo>
                  <a:lnTo>
                    <a:pt x="10" y="31"/>
                  </a:lnTo>
                  <a:lnTo>
                    <a:pt x="9" y="27"/>
                  </a:lnTo>
                  <a:lnTo>
                    <a:pt x="10" y="24"/>
                  </a:lnTo>
                  <a:lnTo>
                    <a:pt x="10" y="22"/>
                  </a:lnTo>
                  <a:lnTo>
                    <a:pt x="42" y="22"/>
                  </a:lnTo>
                  <a:close/>
                  <a:moveTo>
                    <a:pt x="22" y="18"/>
                  </a:moveTo>
                  <a:lnTo>
                    <a:pt x="16" y="18"/>
                  </a:lnTo>
                  <a:lnTo>
                    <a:pt x="12" y="18"/>
                  </a:lnTo>
                  <a:lnTo>
                    <a:pt x="10" y="17"/>
                  </a:lnTo>
                  <a:lnTo>
                    <a:pt x="11" y="15"/>
                  </a:lnTo>
                  <a:lnTo>
                    <a:pt x="12" y="13"/>
                  </a:lnTo>
                  <a:lnTo>
                    <a:pt x="15" y="8"/>
                  </a:lnTo>
                  <a:lnTo>
                    <a:pt x="17" y="6"/>
                  </a:lnTo>
                  <a:lnTo>
                    <a:pt x="20" y="5"/>
                  </a:lnTo>
                  <a:lnTo>
                    <a:pt x="23" y="4"/>
                  </a:lnTo>
                  <a:lnTo>
                    <a:pt x="26" y="3"/>
                  </a:lnTo>
                  <a:lnTo>
                    <a:pt x="30" y="4"/>
                  </a:lnTo>
                  <a:lnTo>
                    <a:pt x="33" y="6"/>
                  </a:lnTo>
                  <a:lnTo>
                    <a:pt x="34" y="7"/>
                  </a:lnTo>
                  <a:lnTo>
                    <a:pt x="35" y="8"/>
                  </a:lnTo>
                  <a:lnTo>
                    <a:pt x="35" y="10"/>
                  </a:lnTo>
                  <a:lnTo>
                    <a:pt x="36" y="12"/>
                  </a:lnTo>
                  <a:lnTo>
                    <a:pt x="36" y="13"/>
                  </a:lnTo>
                  <a:lnTo>
                    <a:pt x="35" y="15"/>
                  </a:lnTo>
                  <a:lnTo>
                    <a:pt x="34" y="16"/>
                  </a:lnTo>
                  <a:lnTo>
                    <a:pt x="33" y="17"/>
                  </a:lnTo>
                  <a:lnTo>
                    <a:pt x="32" y="17"/>
                  </a:lnTo>
                  <a:lnTo>
                    <a:pt x="29" y="18"/>
                  </a:lnTo>
                  <a:lnTo>
                    <a:pt x="22" y="1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0" name="Freeform 216"/>
            <p:cNvSpPr>
              <a:spLocks noEditPoints="1"/>
            </p:cNvSpPr>
            <p:nvPr/>
          </p:nvSpPr>
          <p:spPr bwMode="auto">
            <a:xfrm>
              <a:off x="1709501" y="6016881"/>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0 w 60"/>
                <a:gd name="T27" fmla="*/ 2147483647 h 83"/>
                <a:gd name="T28" fmla="*/ 2147483647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59" y="12"/>
                  </a:lnTo>
                  <a:lnTo>
                    <a:pt x="60" y="10"/>
                  </a:lnTo>
                  <a:lnTo>
                    <a:pt x="60" y="7"/>
                  </a:lnTo>
                  <a:lnTo>
                    <a:pt x="59" y="6"/>
                  </a:lnTo>
                  <a:lnTo>
                    <a:pt x="53" y="6"/>
                  </a:lnTo>
                  <a:lnTo>
                    <a:pt x="50" y="6"/>
                  </a:lnTo>
                  <a:lnTo>
                    <a:pt x="47" y="5"/>
                  </a:lnTo>
                  <a:lnTo>
                    <a:pt x="41" y="3"/>
                  </a:lnTo>
                  <a:lnTo>
                    <a:pt x="36" y="1"/>
                  </a:lnTo>
                  <a:lnTo>
                    <a:pt x="33" y="0"/>
                  </a:lnTo>
                  <a:lnTo>
                    <a:pt x="30" y="0"/>
                  </a:lnTo>
                  <a:lnTo>
                    <a:pt x="26" y="1"/>
                  </a:lnTo>
                  <a:lnTo>
                    <a:pt x="22" y="1"/>
                  </a:lnTo>
                  <a:lnTo>
                    <a:pt x="19" y="3"/>
                  </a:lnTo>
                  <a:lnTo>
                    <a:pt x="17" y="4"/>
                  </a:lnTo>
                  <a:lnTo>
                    <a:pt x="16" y="5"/>
                  </a:lnTo>
                  <a:lnTo>
                    <a:pt x="15" y="7"/>
                  </a:lnTo>
                  <a:lnTo>
                    <a:pt x="14" y="8"/>
                  </a:lnTo>
                  <a:lnTo>
                    <a:pt x="12" y="11"/>
                  </a:lnTo>
                  <a:lnTo>
                    <a:pt x="11" y="15"/>
                  </a:lnTo>
                  <a:lnTo>
                    <a:pt x="11" y="19"/>
                  </a:lnTo>
                  <a:lnTo>
                    <a:pt x="11" y="22"/>
                  </a:lnTo>
                  <a:lnTo>
                    <a:pt x="11" y="24"/>
                  </a:lnTo>
                  <a:lnTo>
                    <a:pt x="13" y="29"/>
                  </a:lnTo>
                  <a:lnTo>
                    <a:pt x="16" y="33"/>
                  </a:lnTo>
                  <a:lnTo>
                    <a:pt x="21" y="37"/>
                  </a:lnTo>
                  <a:lnTo>
                    <a:pt x="18" y="37"/>
                  </a:lnTo>
                  <a:lnTo>
                    <a:pt x="13" y="39"/>
                  </a:lnTo>
                  <a:lnTo>
                    <a:pt x="11" y="39"/>
                  </a:lnTo>
                  <a:lnTo>
                    <a:pt x="9" y="41"/>
                  </a:lnTo>
                  <a:lnTo>
                    <a:pt x="7" y="42"/>
                  </a:lnTo>
                  <a:lnTo>
                    <a:pt x="7" y="44"/>
                  </a:lnTo>
                  <a:lnTo>
                    <a:pt x="7" y="45"/>
                  </a:lnTo>
                  <a:lnTo>
                    <a:pt x="8" y="46"/>
                  </a:lnTo>
                  <a:lnTo>
                    <a:pt x="11" y="49"/>
                  </a:lnTo>
                  <a:lnTo>
                    <a:pt x="17" y="54"/>
                  </a:lnTo>
                  <a:lnTo>
                    <a:pt x="11" y="57"/>
                  </a:lnTo>
                  <a:lnTo>
                    <a:pt x="6" y="60"/>
                  </a:lnTo>
                  <a:lnTo>
                    <a:pt x="3" y="62"/>
                  </a:lnTo>
                  <a:lnTo>
                    <a:pt x="1" y="64"/>
                  </a:lnTo>
                  <a:lnTo>
                    <a:pt x="0" y="67"/>
                  </a:lnTo>
                  <a:lnTo>
                    <a:pt x="0" y="70"/>
                  </a:lnTo>
                  <a:lnTo>
                    <a:pt x="0" y="73"/>
                  </a:lnTo>
                  <a:lnTo>
                    <a:pt x="1" y="75"/>
                  </a:lnTo>
                  <a:lnTo>
                    <a:pt x="1" y="76"/>
                  </a:lnTo>
                  <a:lnTo>
                    <a:pt x="2" y="77"/>
                  </a:lnTo>
                  <a:lnTo>
                    <a:pt x="4" y="79"/>
                  </a:lnTo>
                  <a:lnTo>
                    <a:pt x="7" y="81"/>
                  </a:lnTo>
                  <a:lnTo>
                    <a:pt x="11" y="82"/>
                  </a:lnTo>
                  <a:lnTo>
                    <a:pt x="15" y="83"/>
                  </a:lnTo>
                  <a:lnTo>
                    <a:pt x="21" y="83"/>
                  </a:lnTo>
                  <a:lnTo>
                    <a:pt x="25" y="83"/>
                  </a:lnTo>
                  <a:lnTo>
                    <a:pt x="30" y="82"/>
                  </a:lnTo>
                  <a:lnTo>
                    <a:pt x="36" y="81"/>
                  </a:lnTo>
                  <a:lnTo>
                    <a:pt x="42" y="79"/>
                  </a:lnTo>
                  <a:lnTo>
                    <a:pt x="47" y="76"/>
                  </a:lnTo>
                  <a:lnTo>
                    <a:pt x="50" y="74"/>
                  </a:lnTo>
                  <a:lnTo>
                    <a:pt x="52" y="73"/>
                  </a:lnTo>
                  <a:lnTo>
                    <a:pt x="54" y="70"/>
                  </a:lnTo>
                  <a:lnTo>
                    <a:pt x="55" y="68"/>
                  </a:lnTo>
                  <a:lnTo>
                    <a:pt x="56" y="65"/>
                  </a:lnTo>
                  <a:lnTo>
                    <a:pt x="56" y="62"/>
                  </a:lnTo>
                  <a:lnTo>
                    <a:pt x="56" y="58"/>
                  </a:lnTo>
                  <a:lnTo>
                    <a:pt x="54" y="54"/>
                  </a:lnTo>
                  <a:lnTo>
                    <a:pt x="53" y="53"/>
                  </a:lnTo>
                  <a:lnTo>
                    <a:pt x="52" y="52"/>
                  </a:lnTo>
                  <a:lnTo>
                    <a:pt x="49" y="50"/>
                  </a:lnTo>
                  <a:lnTo>
                    <a:pt x="45" y="48"/>
                  </a:lnTo>
                  <a:lnTo>
                    <a:pt x="41" y="47"/>
                  </a:lnTo>
                  <a:lnTo>
                    <a:pt x="31" y="47"/>
                  </a:lnTo>
                  <a:lnTo>
                    <a:pt x="24" y="47"/>
                  </a:lnTo>
                  <a:lnTo>
                    <a:pt x="19" y="46"/>
                  </a:lnTo>
                  <a:lnTo>
                    <a:pt x="18" y="46"/>
                  </a:lnTo>
                  <a:lnTo>
                    <a:pt x="17" y="45"/>
                  </a:lnTo>
                  <a:lnTo>
                    <a:pt x="17" y="43"/>
                  </a:lnTo>
                  <a:lnTo>
                    <a:pt x="17" y="41"/>
                  </a:lnTo>
                  <a:lnTo>
                    <a:pt x="18" y="40"/>
                  </a:lnTo>
                  <a:lnTo>
                    <a:pt x="20" y="39"/>
                  </a:lnTo>
                  <a:lnTo>
                    <a:pt x="22" y="38"/>
                  </a:lnTo>
                  <a:lnTo>
                    <a:pt x="30" y="38"/>
                  </a:lnTo>
                  <a:lnTo>
                    <a:pt x="36" y="36"/>
                  </a:lnTo>
                  <a:lnTo>
                    <a:pt x="39" y="35"/>
                  </a:lnTo>
                  <a:lnTo>
                    <a:pt x="41" y="34"/>
                  </a:lnTo>
                  <a:lnTo>
                    <a:pt x="45" y="31"/>
                  </a:lnTo>
                  <a:lnTo>
                    <a:pt x="46" y="30"/>
                  </a:lnTo>
                  <a:lnTo>
                    <a:pt x="47" y="28"/>
                  </a:lnTo>
                  <a:lnTo>
                    <a:pt x="49" y="25"/>
                  </a:lnTo>
                  <a:lnTo>
                    <a:pt x="49" y="22"/>
                  </a:lnTo>
                  <a:lnTo>
                    <a:pt x="50" y="18"/>
                  </a:lnTo>
                  <a:lnTo>
                    <a:pt x="50" y="13"/>
                  </a:lnTo>
                  <a:lnTo>
                    <a:pt x="51" y="12"/>
                  </a:lnTo>
                  <a:lnTo>
                    <a:pt x="57" y="12"/>
                  </a:lnTo>
                  <a:close/>
                  <a:moveTo>
                    <a:pt x="8" y="68"/>
                  </a:moveTo>
                  <a:lnTo>
                    <a:pt x="9" y="66"/>
                  </a:lnTo>
                  <a:lnTo>
                    <a:pt x="12" y="62"/>
                  </a:lnTo>
                  <a:lnTo>
                    <a:pt x="15" y="58"/>
                  </a:lnTo>
                  <a:lnTo>
                    <a:pt x="18" y="56"/>
                  </a:lnTo>
                  <a:lnTo>
                    <a:pt x="21" y="55"/>
                  </a:lnTo>
                  <a:lnTo>
                    <a:pt x="27" y="55"/>
                  </a:lnTo>
                  <a:lnTo>
                    <a:pt x="36" y="56"/>
                  </a:lnTo>
                  <a:lnTo>
                    <a:pt x="44" y="57"/>
                  </a:lnTo>
                  <a:lnTo>
                    <a:pt x="47" y="58"/>
                  </a:lnTo>
                  <a:lnTo>
                    <a:pt x="49" y="60"/>
                  </a:lnTo>
                  <a:lnTo>
                    <a:pt x="50" y="62"/>
                  </a:lnTo>
                  <a:lnTo>
                    <a:pt x="50" y="65"/>
                  </a:lnTo>
                  <a:lnTo>
                    <a:pt x="50" y="66"/>
                  </a:lnTo>
                  <a:lnTo>
                    <a:pt x="49" y="68"/>
                  </a:lnTo>
                  <a:lnTo>
                    <a:pt x="48" y="71"/>
                  </a:lnTo>
                  <a:lnTo>
                    <a:pt x="45" y="73"/>
                  </a:lnTo>
                  <a:lnTo>
                    <a:pt x="42" y="75"/>
                  </a:lnTo>
                  <a:lnTo>
                    <a:pt x="37" y="77"/>
                  </a:lnTo>
                  <a:lnTo>
                    <a:pt x="31" y="79"/>
                  </a:lnTo>
                  <a:lnTo>
                    <a:pt x="23" y="79"/>
                  </a:lnTo>
                  <a:lnTo>
                    <a:pt x="17" y="78"/>
                  </a:lnTo>
                  <a:lnTo>
                    <a:pt x="15" y="78"/>
                  </a:lnTo>
                  <a:lnTo>
                    <a:pt x="12" y="76"/>
                  </a:lnTo>
                  <a:lnTo>
                    <a:pt x="11" y="75"/>
                  </a:lnTo>
                  <a:lnTo>
                    <a:pt x="9" y="73"/>
                  </a:lnTo>
                  <a:lnTo>
                    <a:pt x="8" y="71"/>
                  </a:lnTo>
                  <a:lnTo>
                    <a:pt x="8" y="68"/>
                  </a:lnTo>
                  <a:close/>
                  <a:moveTo>
                    <a:pt x="41" y="20"/>
                  </a:moveTo>
                  <a:lnTo>
                    <a:pt x="41" y="26"/>
                  </a:lnTo>
                  <a:lnTo>
                    <a:pt x="40" y="28"/>
                  </a:lnTo>
                  <a:lnTo>
                    <a:pt x="39" y="31"/>
                  </a:lnTo>
                  <a:lnTo>
                    <a:pt x="38" y="32"/>
                  </a:lnTo>
                  <a:lnTo>
                    <a:pt x="36" y="34"/>
                  </a:lnTo>
                  <a:lnTo>
                    <a:pt x="33" y="35"/>
                  </a:lnTo>
                  <a:lnTo>
                    <a:pt x="30" y="35"/>
                  </a:lnTo>
                  <a:lnTo>
                    <a:pt x="27" y="35"/>
                  </a:lnTo>
                  <a:lnTo>
                    <a:pt x="26" y="34"/>
                  </a:lnTo>
                  <a:lnTo>
                    <a:pt x="24" y="33"/>
                  </a:lnTo>
                  <a:lnTo>
                    <a:pt x="23" y="31"/>
                  </a:lnTo>
                  <a:lnTo>
                    <a:pt x="21" y="29"/>
                  </a:lnTo>
                  <a:lnTo>
                    <a:pt x="20" y="23"/>
                  </a:lnTo>
                  <a:lnTo>
                    <a:pt x="20" y="18"/>
                  </a:lnTo>
                  <a:lnTo>
                    <a:pt x="20" y="15"/>
                  </a:lnTo>
                  <a:lnTo>
                    <a:pt x="20" y="12"/>
                  </a:lnTo>
                  <a:lnTo>
                    <a:pt x="22" y="8"/>
                  </a:lnTo>
                  <a:lnTo>
                    <a:pt x="22" y="6"/>
                  </a:lnTo>
                  <a:lnTo>
                    <a:pt x="23" y="5"/>
                  </a:lnTo>
                  <a:lnTo>
                    <a:pt x="25" y="4"/>
                  </a:lnTo>
                  <a:lnTo>
                    <a:pt x="27" y="3"/>
                  </a:lnTo>
                  <a:lnTo>
                    <a:pt x="30" y="3"/>
                  </a:lnTo>
                  <a:lnTo>
                    <a:pt x="34" y="3"/>
                  </a:lnTo>
                  <a:lnTo>
                    <a:pt x="36" y="4"/>
                  </a:lnTo>
                  <a:lnTo>
                    <a:pt x="38" y="6"/>
                  </a:lnTo>
                  <a:lnTo>
                    <a:pt x="39" y="8"/>
                  </a:lnTo>
                  <a:lnTo>
                    <a:pt x="40" y="11"/>
                  </a:lnTo>
                  <a:lnTo>
                    <a:pt x="41" y="14"/>
                  </a:lnTo>
                  <a:lnTo>
                    <a:pt x="41" y="2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1" name="Freeform 217"/>
            <p:cNvSpPr>
              <a:spLocks noEditPoints="1"/>
            </p:cNvSpPr>
            <p:nvPr/>
          </p:nvSpPr>
          <p:spPr bwMode="auto">
            <a:xfrm>
              <a:off x="1809057" y="6018675"/>
              <a:ext cx="76850" cy="86110"/>
            </a:xfrm>
            <a:custGeom>
              <a:avLst/>
              <a:gdLst>
                <a:gd name="T0" fmla="*/ 2147483647 w 48"/>
                <a:gd name="T1" fmla="*/ 2147483647 h 54"/>
                <a:gd name="T2" fmla="*/ 2147483647 w 48"/>
                <a:gd name="T3" fmla="*/ 2147483647 h 54"/>
                <a:gd name="T4" fmla="*/ 2147483647 w 48"/>
                <a:gd name="T5" fmla="*/ 2147483647 h 54"/>
                <a:gd name="T6" fmla="*/ 2147483647 w 48"/>
                <a:gd name="T7" fmla="*/ 0 h 54"/>
                <a:gd name="T8" fmla="*/ 2147483647 w 48"/>
                <a:gd name="T9" fmla="*/ 2147483647 h 54"/>
                <a:gd name="T10" fmla="*/ 2147483647 w 48"/>
                <a:gd name="T11" fmla="*/ 2147483647 h 54"/>
                <a:gd name="T12" fmla="*/ 2147483647 w 48"/>
                <a:gd name="T13" fmla="*/ 2147483647 h 54"/>
                <a:gd name="T14" fmla="*/ 0 w 48"/>
                <a:gd name="T15" fmla="*/ 2147483647 h 54"/>
                <a:gd name="T16" fmla="*/ 0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2147483647 w 48"/>
                <a:gd name="T35" fmla="*/ 2147483647 h 54"/>
                <a:gd name="T36" fmla="*/ 2147483647 w 48"/>
                <a:gd name="T37" fmla="*/ 2147483647 h 54"/>
                <a:gd name="T38" fmla="*/ 2147483647 w 48"/>
                <a:gd name="T39" fmla="*/ 2147483647 h 54"/>
                <a:gd name="T40" fmla="*/ 2147483647 w 48"/>
                <a:gd name="T41" fmla="*/ 2147483647 h 54"/>
                <a:gd name="T42" fmla="*/ 2147483647 w 48"/>
                <a:gd name="T43" fmla="*/ 2147483647 h 54"/>
                <a:gd name="T44" fmla="*/ 0 w 48"/>
                <a:gd name="T45" fmla="*/ 2147483647 h 54"/>
                <a:gd name="T46" fmla="*/ 0 w 48"/>
                <a:gd name="T47" fmla="*/ 2147483647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2147483647 w 48"/>
                <a:gd name="T93" fmla="*/ 2147483647 h 54"/>
                <a:gd name="T94" fmla="*/ 2147483647 w 48"/>
                <a:gd name="T95" fmla="*/ 2147483647 h 54"/>
                <a:gd name="T96" fmla="*/ 2147483647 w 48"/>
                <a:gd name="T97" fmla="*/ 2147483647 h 54"/>
                <a:gd name="T98" fmla="*/ 2147483647 w 48"/>
                <a:gd name="T99" fmla="*/ 2147483647 h 54"/>
                <a:gd name="T100" fmla="*/ 2147483647 w 48"/>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54"/>
                <a:gd name="T155" fmla="*/ 48 w 48"/>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54">
                  <a:moveTo>
                    <a:pt x="36" y="12"/>
                  </a:moveTo>
                  <a:lnTo>
                    <a:pt x="36" y="8"/>
                  </a:lnTo>
                  <a:lnTo>
                    <a:pt x="36" y="6"/>
                  </a:lnTo>
                  <a:lnTo>
                    <a:pt x="35" y="5"/>
                  </a:lnTo>
                  <a:lnTo>
                    <a:pt x="33" y="3"/>
                  </a:lnTo>
                  <a:lnTo>
                    <a:pt x="31" y="1"/>
                  </a:lnTo>
                  <a:lnTo>
                    <a:pt x="28" y="0"/>
                  </a:lnTo>
                  <a:lnTo>
                    <a:pt x="24" y="0"/>
                  </a:lnTo>
                  <a:lnTo>
                    <a:pt x="18" y="1"/>
                  </a:lnTo>
                  <a:lnTo>
                    <a:pt x="16" y="1"/>
                  </a:lnTo>
                  <a:lnTo>
                    <a:pt x="14" y="2"/>
                  </a:lnTo>
                  <a:lnTo>
                    <a:pt x="10" y="4"/>
                  </a:lnTo>
                  <a:lnTo>
                    <a:pt x="6" y="7"/>
                  </a:lnTo>
                  <a:lnTo>
                    <a:pt x="3" y="10"/>
                  </a:lnTo>
                  <a:lnTo>
                    <a:pt x="1" y="13"/>
                  </a:lnTo>
                  <a:lnTo>
                    <a:pt x="0" y="15"/>
                  </a:lnTo>
                  <a:lnTo>
                    <a:pt x="0" y="17"/>
                  </a:lnTo>
                  <a:lnTo>
                    <a:pt x="0" y="18"/>
                  </a:lnTo>
                  <a:lnTo>
                    <a:pt x="0" y="19"/>
                  </a:lnTo>
                  <a:lnTo>
                    <a:pt x="3" y="20"/>
                  </a:lnTo>
                  <a:lnTo>
                    <a:pt x="5" y="19"/>
                  </a:lnTo>
                  <a:lnTo>
                    <a:pt x="6" y="18"/>
                  </a:lnTo>
                  <a:lnTo>
                    <a:pt x="7" y="17"/>
                  </a:lnTo>
                  <a:lnTo>
                    <a:pt x="10" y="12"/>
                  </a:lnTo>
                  <a:lnTo>
                    <a:pt x="11" y="9"/>
                  </a:lnTo>
                  <a:lnTo>
                    <a:pt x="13" y="6"/>
                  </a:lnTo>
                  <a:lnTo>
                    <a:pt x="16" y="5"/>
                  </a:lnTo>
                  <a:lnTo>
                    <a:pt x="20" y="4"/>
                  </a:lnTo>
                  <a:lnTo>
                    <a:pt x="23" y="4"/>
                  </a:lnTo>
                  <a:lnTo>
                    <a:pt x="25" y="5"/>
                  </a:lnTo>
                  <a:lnTo>
                    <a:pt x="26" y="6"/>
                  </a:lnTo>
                  <a:lnTo>
                    <a:pt x="27" y="7"/>
                  </a:lnTo>
                  <a:lnTo>
                    <a:pt x="28" y="9"/>
                  </a:lnTo>
                  <a:lnTo>
                    <a:pt x="28" y="12"/>
                  </a:lnTo>
                  <a:lnTo>
                    <a:pt x="28" y="18"/>
                  </a:lnTo>
                  <a:lnTo>
                    <a:pt x="28" y="20"/>
                  </a:lnTo>
                  <a:lnTo>
                    <a:pt x="28" y="22"/>
                  </a:lnTo>
                  <a:lnTo>
                    <a:pt x="23" y="23"/>
                  </a:lnTo>
                  <a:lnTo>
                    <a:pt x="18" y="25"/>
                  </a:lnTo>
                  <a:lnTo>
                    <a:pt x="15" y="26"/>
                  </a:lnTo>
                  <a:lnTo>
                    <a:pt x="9" y="29"/>
                  </a:lnTo>
                  <a:lnTo>
                    <a:pt x="6" y="32"/>
                  </a:lnTo>
                  <a:lnTo>
                    <a:pt x="3" y="35"/>
                  </a:lnTo>
                  <a:lnTo>
                    <a:pt x="2" y="37"/>
                  </a:lnTo>
                  <a:lnTo>
                    <a:pt x="1" y="39"/>
                  </a:lnTo>
                  <a:lnTo>
                    <a:pt x="0" y="42"/>
                  </a:lnTo>
                  <a:lnTo>
                    <a:pt x="0" y="44"/>
                  </a:lnTo>
                  <a:lnTo>
                    <a:pt x="0" y="46"/>
                  </a:lnTo>
                  <a:lnTo>
                    <a:pt x="1" y="48"/>
                  </a:lnTo>
                  <a:lnTo>
                    <a:pt x="2" y="50"/>
                  </a:lnTo>
                  <a:lnTo>
                    <a:pt x="3" y="52"/>
                  </a:lnTo>
                  <a:lnTo>
                    <a:pt x="6" y="53"/>
                  </a:lnTo>
                  <a:lnTo>
                    <a:pt x="10" y="54"/>
                  </a:lnTo>
                  <a:lnTo>
                    <a:pt x="13" y="54"/>
                  </a:lnTo>
                  <a:lnTo>
                    <a:pt x="16" y="53"/>
                  </a:lnTo>
                  <a:lnTo>
                    <a:pt x="20" y="52"/>
                  </a:lnTo>
                  <a:lnTo>
                    <a:pt x="23" y="49"/>
                  </a:lnTo>
                  <a:lnTo>
                    <a:pt x="27" y="46"/>
                  </a:lnTo>
                  <a:lnTo>
                    <a:pt x="30" y="50"/>
                  </a:lnTo>
                  <a:lnTo>
                    <a:pt x="33" y="52"/>
                  </a:lnTo>
                  <a:lnTo>
                    <a:pt x="35" y="52"/>
                  </a:lnTo>
                  <a:lnTo>
                    <a:pt x="37" y="53"/>
                  </a:lnTo>
                  <a:lnTo>
                    <a:pt x="39" y="52"/>
                  </a:lnTo>
                  <a:lnTo>
                    <a:pt x="42" y="52"/>
                  </a:lnTo>
                  <a:lnTo>
                    <a:pt x="43" y="51"/>
                  </a:lnTo>
                  <a:lnTo>
                    <a:pt x="45" y="49"/>
                  </a:lnTo>
                  <a:lnTo>
                    <a:pt x="47" y="46"/>
                  </a:lnTo>
                  <a:lnTo>
                    <a:pt x="48" y="45"/>
                  </a:lnTo>
                  <a:lnTo>
                    <a:pt x="47" y="44"/>
                  </a:lnTo>
                  <a:lnTo>
                    <a:pt x="46" y="43"/>
                  </a:lnTo>
                  <a:lnTo>
                    <a:pt x="45" y="44"/>
                  </a:lnTo>
                  <a:lnTo>
                    <a:pt x="44" y="45"/>
                  </a:lnTo>
                  <a:lnTo>
                    <a:pt x="43" y="45"/>
                  </a:lnTo>
                  <a:lnTo>
                    <a:pt x="42" y="46"/>
                  </a:lnTo>
                  <a:lnTo>
                    <a:pt x="41" y="46"/>
                  </a:lnTo>
                  <a:lnTo>
                    <a:pt x="39" y="46"/>
                  </a:lnTo>
                  <a:lnTo>
                    <a:pt x="37" y="44"/>
                  </a:lnTo>
                  <a:lnTo>
                    <a:pt x="37" y="43"/>
                  </a:lnTo>
                  <a:lnTo>
                    <a:pt x="36" y="42"/>
                  </a:lnTo>
                  <a:lnTo>
                    <a:pt x="36" y="12"/>
                  </a:lnTo>
                  <a:close/>
                  <a:moveTo>
                    <a:pt x="28" y="36"/>
                  </a:moveTo>
                  <a:lnTo>
                    <a:pt x="27" y="40"/>
                  </a:lnTo>
                  <a:lnTo>
                    <a:pt x="26" y="44"/>
                  </a:lnTo>
                  <a:lnTo>
                    <a:pt x="24" y="45"/>
                  </a:lnTo>
                  <a:lnTo>
                    <a:pt x="22" y="47"/>
                  </a:lnTo>
                  <a:lnTo>
                    <a:pt x="20" y="48"/>
                  </a:lnTo>
                  <a:lnTo>
                    <a:pt x="17" y="48"/>
                  </a:lnTo>
                  <a:lnTo>
                    <a:pt x="15" y="48"/>
                  </a:lnTo>
                  <a:lnTo>
                    <a:pt x="14" y="47"/>
                  </a:lnTo>
                  <a:lnTo>
                    <a:pt x="11" y="45"/>
                  </a:lnTo>
                  <a:lnTo>
                    <a:pt x="10" y="43"/>
                  </a:lnTo>
                  <a:lnTo>
                    <a:pt x="10" y="41"/>
                  </a:lnTo>
                  <a:lnTo>
                    <a:pt x="10" y="38"/>
                  </a:lnTo>
                  <a:lnTo>
                    <a:pt x="10" y="36"/>
                  </a:lnTo>
                  <a:lnTo>
                    <a:pt x="11" y="35"/>
                  </a:lnTo>
                  <a:lnTo>
                    <a:pt x="12" y="33"/>
                  </a:lnTo>
                  <a:lnTo>
                    <a:pt x="15" y="30"/>
                  </a:lnTo>
                  <a:lnTo>
                    <a:pt x="18" y="28"/>
                  </a:lnTo>
                  <a:lnTo>
                    <a:pt x="24" y="26"/>
                  </a:lnTo>
                  <a:lnTo>
                    <a:pt x="26" y="25"/>
                  </a:lnTo>
                  <a:lnTo>
                    <a:pt x="27" y="26"/>
                  </a:lnTo>
                  <a:lnTo>
                    <a:pt x="28" y="30"/>
                  </a:lnTo>
                  <a:lnTo>
                    <a:pt x="28" y="36"/>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2" name="Freeform 218"/>
            <p:cNvSpPr>
              <a:spLocks/>
            </p:cNvSpPr>
            <p:nvPr/>
          </p:nvSpPr>
          <p:spPr bwMode="auto">
            <a:xfrm>
              <a:off x="1882413" y="5964856"/>
              <a:ext cx="45411" cy="138135"/>
            </a:xfrm>
            <a:custGeom>
              <a:avLst/>
              <a:gdLst>
                <a:gd name="T0" fmla="*/ 2147483647 w 29"/>
                <a:gd name="T1" fmla="*/ 2147483647 h 87"/>
                <a:gd name="T2" fmla="*/ 2147483647 w 29"/>
                <a:gd name="T3" fmla="*/ 2147483647 h 87"/>
                <a:gd name="T4" fmla="*/ 2147483647 w 29"/>
                <a:gd name="T5" fmla="*/ 2147483647 h 87"/>
                <a:gd name="T6" fmla="*/ 2147483647 w 29"/>
                <a:gd name="T7" fmla="*/ 0 h 87"/>
                <a:gd name="T8" fmla="*/ 2147483647 w 29"/>
                <a:gd name="T9" fmla="*/ 0 h 87"/>
                <a:gd name="T10" fmla="*/ 2147483647 w 29"/>
                <a:gd name="T11" fmla="*/ 0 h 87"/>
                <a:gd name="T12" fmla="*/ 2147483647 w 29"/>
                <a:gd name="T13" fmla="*/ 2147483647 h 87"/>
                <a:gd name="T14" fmla="*/ 2147483647 w 29"/>
                <a:gd name="T15" fmla="*/ 2147483647 h 87"/>
                <a:gd name="T16" fmla="*/ 2147483647 w 29"/>
                <a:gd name="T17" fmla="*/ 2147483647 h 87"/>
                <a:gd name="T18" fmla="*/ 2147483647 w 29"/>
                <a:gd name="T19" fmla="*/ 2147483647 h 87"/>
                <a:gd name="T20" fmla="*/ 2147483647 w 29"/>
                <a:gd name="T21" fmla="*/ 2147483647 h 87"/>
                <a:gd name="T22" fmla="*/ 2147483647 w 29"/>
                <a:gd name="T23" fmla="*/ 2147483647 h 87"/>
                <a:gd name="T24" fmla="*/ 2147483647 w 29"/>
                <a:gd name="T25" fmla="*/ 2147483647 h 87"/>
                <a:gd name="T26" fmla="*/ 2147483647 w 29"/>
                <a:gd name="T27" fmla="*/ 2147483647 h 87"/>
                <a:gd name="T28" fmla="*/ 2147483647 w 29"/>
                <a:gd name="T29" fmla="*/ 2147483647 h 87"/>
                <a:gd name="T30" fmla="*/ 2147483647 w 29"/>
                <a:gd name="T31" fmla="*/ 2147483647 h 87"/>
                <a:gd name="T32" fmla="*/ 2147483647 w 29"/>
                <a:gd name="T33" fmla="*/ 2147483647 h 87"/>
                <a:gd name="T34" fmla="*/ 2147483647 w 29"/>
                <a:gd name="T35" fmla="*/ 2147483647 h 87"/>
                <a:gd name="T36" fmla="*/ 2147483647 w 29"/>
                <a:gd name="T37" fmla="*/ 2147483647 h 87"/>
                <a:gd name="T38" fmla="*/ 2147483647 w 29"/>
                <a:gd name="T39" fmla="*/ 2147483647 h 87"/>
                <a:gd name="T40" fmla="*/ 2147483647 w 29"/>
                <a:gd name="T41" fmla="*/ 2147483647 h 87"/>
                <a:gd name="T42" fmla="*/ 2147483647 w 29"/>
                <a:gd name="T43" fmla="*/ 2147483647 h 87"/>
                <a:gd name="T44" fmla="*/ 2147483647 w 29"/>
                <a:gd name="T45" fmla="*/ 2147483647 h 87"/>
                <a:gd name="T46" fmla="*/ 0 w 29"/>
                <a:gd name="T47" fmla="*/ 2147483647 h 87"/>
                <a:gd name="T48" fmla="*/ 2147483647 w 29"/>
                <a:gd name="T49" fmla="*/ 2147483647 h 87"/>
                <a:gd name="T50" fmla="*/ 2147483647 w 29"/>
                <a:gd name="T51" fmla="*/ 2147483647 h 87"/>
                <a:gd name="T52" fmla="*/ 2147483647 w 29"/>
                <a:gd name="T53" fmla="*/ 2147483647 h 87"/>
                <a:gd name="T54" fmla="*/ 2147483647 w 29"/>
                <a:gd name="T55" fmla="*/ 2147483647 h 87"/>
                <a:gd name="T56" fmla="*/ 2147483647 w 29"/>
                <a:gd name="T57" fmla="*/ 2147483647 h 87"/>
                <a:gd name="T58" fmla="*/ 2147483647 w 29"/>
                <a:gd name="T59" fmla="*/ 2147483647 h 87"/>
                <a:gd name="T60" fmla="*/ 2147483647 w 29"/>
                <a:gd name="T61" fmla="*/ 2147483647 h 87"/>
                <a:gd name="T62" fmla="*/ 2147483647 w 29"/>
                <a:gd name="T63" fmla="*/ 2147483647 h 87"/>
                <a:gd name="T64" fmla="*/ 2147483647 w 29"/>
                <a:gd name="T65" fmla="*/ 2147483647 h 87"/>
                <a:gd name="T66" fmla="*/ 2147483647 w 29"/>
                <a:gd name="T67" fmla="*/ 2147483647 h 87"/>
                <a:gd name="T68" fmla="*/ 2147483647 w 29"/>
                <a:gd name="T69" fmla="*/ 2147483647 h 87"/>
                <a:gd name="T70" fmla="*/ 2147483647 w 29"/>
                <a:gd name="T71" fmla="*/ 2147483647 h 87"/>
                <a:gd name="T72" fmla="*/ 2147483647 w 29"/>
                <a:gd name="T73" fmla="*/ 2147483647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87"/>
                <a:gd name="T113" fmla="*/ 29 w 29"/>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87">
                  <a:moveTo>
                    <a:pt x="19" y="12"/>
                  </a:moveTo>
                  <a:lnTo>
                    <a:pt x="19" y="3"/>
                  </a:lnTo>
                  <a:lnTo>
                    <a:pt x="19" y="1"/>
                  </a:lnTo>
                  <a:lnTo>
                    <a:pt x="19" y="0"/>
                  </a:lnTo>
                  <a:lnTo>
                    <a:pt x="18" y="0"/>
                  </a:lnTo>
                  <a:lnTo>
                    <a:pt x="15" y="0"/>
                  </a:lnTo>
                  <a:lnTo>
                    <a:pt x="5" y="4"/>
                  </a:lnTo>
                  <a:lnTo>
                    <a:pt x="4" y="5"/>
                  </a:lnTo>
                  <a:lnTo>
                    <a:pt x="4" y="6"/>
                  </a:lnTo>
                  <a:lnTo>
                    <a:pt x="5" y="6"/>
                  </a:lnTo>
                  <a:lnTo>
                    <a:pt x="7" y="7"/>
                  </a:lnTo>
                  <a:lnTo>
                    <a:pt x="9" y="9"/>
                  </a:lnTo>
                  <a:lnTo>
                    <a:pt x="10" y="10"/>
                  </a:lnTo>
                  <a:lnTo>
                    <a:pt x="10" y="11"/>
                  </a:lnTo>
                  <a:lnTo>
                    <a:pt x="10" y="74"/>
                  </a:lnTo>
                  <a:lnTo>
                    <a:pt x="10" y="79"/>
                  </a:lnTo>
                  <a:lnTo>
                    <a:pt x="8" y="82"/>
                  </a:lnTo>
                  <a:lnTo>
                    <a:pt x="7" y="83"/>
                  </a:lnTo>
                  <a:lnTo>
                    <a:pt x="6" y="84"/>
                  </a:lnTo>
                  <a:lnTo>
                    <a:pt x="5" y="84"/>
                  </a:lnTo>
                  <a:lnTo>
                    <a:pt x="3" y="84"/>
                  </a:lnTo>
                  <a:lnTo>
                    <a:pt x="2" y="84"/>
                  </a:lnTo>
                  <a:lnTo>
                    <a:pt x="1" y="85"/>
                  </a:lnTo>
                  <a:lnTo>
                    <a:pt x="0" y="86"/>
                  </a:lnTo>
                  <a:lnTo>
                    <a:pt x="1" y="87"/>
                  </a:lnTo>
                  <a:lnTo>
                    <a:pt x="2" y="87"/>
                  </a:lnTo>
                  <a:lnTo>
                    <a:pt x="16" y="87"/>
                  </a:lnTo>
                  <a:lnTo>
                    <a:pt x="28" y="87"/>
                  </a:lnTo>
                  <a:lnTo>
                    <a:pt x="29" y="87"/>
                  </a:lnTo>
                  <a:lnTo>
                    <a:pt x="29" y="86"/>
                  </a:lnTo>
                  <a:lnTo>
                    <a:pt x="29" y="85"/>
                  </a:lnTo>
                  <a:lnTo>
                    <a:pt x="27" y="84"/>
                  </a:lnTo>
                  <a:lnTo>
                    <a:pt x="24" y="83"/>
                  </a:lnTo>
                  <a:lnTo>
                    <a:pt x="21" y="82"/>
                  </a:lnTo>
                  <a:lnTo>
                    <a:pt x="19" y="81"/>
                  </a:lnTo>
                  <a:lnTo>
                    <a:pt x="19" y="79"/>
                  </a:lnTo>
                  <a:lnTo>
                    <a:pt x="19" y="12"/>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3" name="Freeform 219"/>
            <p:cNvSpPr>
              <a:spLocks noEditPoints="1"/>
            </p:cNvSpPr>
            <p:nvPr/>
          </p:nvSpPr>
          <p:spPr bwMode="auto">
            <a:xfrm>
              <a:off x="3089303" y="5970239"/>
              <a:ext cx="127501" cy="132752"/>
            </a:xfrm>
            <a:custGeom>
              <a:avLst/>
              <a:gdLst>
                <a:gd name="T0" fmla="*/ 2147483647 w 81"/>
                <a:gd name="T1" fmla="*/ 2147483647 h 83"/>
                <a:gd name="T2" fmla="*/ 2147483647 w 81"/>
                <a:gd name="T3" fmla="*/ 2147483647 h 83"/>
                <a:gd name="T4" fmla="*/ 2147483647 w 81"/>
                <a:gd name="T5" fmla="*/ 2147483647 h 83"/>
                <a:gd name="T6" fmla="*/ 2147483647 w 81"/>
                <a:gd name="T7" fmla="*/ 2147483647 h 83"/>
                <a:gd name="T8" fmla="*/ 2147483647 w 81"/>
                <a:gd name="T9" fmla="*/ 2147483647 h 83"/>
                <a:gd name="T10" fmla="*/ 2147483647 w 81"/>
                <a:gd name="T11" fmla="*/ 2147483647 h 83"/>
                <a:gd name="T12" fmla="*/ 2147483647 w 81"/>
                <a:gd name="T13" fmla="*/ 2147483647 h 83"/>
                <a:gd name="T14" fmla="*/ 2147483647 w 81"/>
                <a:gd name="T15" fmla="*/ 2147483647 h 83"/>
                <a:gd name="T16" fmla="*/ 2147483647 w 81"/>
                <a:gd name="T17" fmla="*/ 2147483647 h 83"/>
                <a:gd name="T18" fmla="*/ 2147483647 w 81"/>
                <a:gd name="T19" fmla="*/ 2147483647 h 83"/>
                <a:gd name="T20" fmla="*/ 2147483647 w 81"/>
                <a:gd name="T21" fmla="*/ 2147483647 h 83"/>
                <a:gd name="T22" fmla="*/ 2147483647 w 81"/>
                <a:gd name="T23" fmla="*/ 2147483647 h 83"/>
                <a:gd name="T24" fmla="*/ 2147483647 w 81"/>
                <a:gd name="T25" fmla="*/ 2147483647 h 83"/>
                <a:gd name="T26" fmla="*/ 2147483647 w 81"/>
                <a:gd name="T27" fmla="*/ 2147483647 h 83"/>
                <a:gd name="T28" fmla="*/ 2147483647 w 81"/>
                <a:gd name="T29" fmla="*/ 2147483647 h 83"/>
                <a:gd name="T30" fmla="*/ 2147483647 w 81"/>
                <a:gd name="T31" fmla="*/ 2147483647 h 83"/>
                <a:gd name="T32" fmla="*/ 2147483647 w 81"/>
                <a:gd name="T33" fmla="*/ 2147483647 h 83"/>
                <a:gd name="T34" fmla="*/ 2147483647 w 81"/>
                <a:gd name="T35" fmla="*/ 2147483647 h 83"/>
                <a:gd name="T36" fmla="*/ 2147483647 w 81"/>
                <a:gd name="T37" fmla="*/ 2147483647 h 83"/>
                <a:gd name="T38" fmla="*/ 2147483647 w 81"/>
                <a:gd name="T39" fmla="*/ 2147483647 h 83"/>
                <a:gd name="T40" fmla="*/ 2147483647 w 81"/>
                <a:gd name="T41" fmla="*/ 2147483647 h 83"/>
                <a:gd name="T42" fmla="*/ 2147483647 w 81"/>
                <a:gd name="T43" fmla="*/ 2147483647 h 83"/>
                <a:gd name="T44" fmla="*/ 2147483647 w 81"/>
                <a:gd name="T45" fmla="*/ 2147483647 h 83"/>
                <a:gd name="T46" fmla="*/ 2147483647 w 81"/>
                <a:gd name="T47" fmla="*/ 2147483647 h 83"/>
                <a:gd name="T48" fmla="*/ 2147483647 w 81"/>
                <a:gd name="T49" fmla="*/ 2147483647 h 83"/>
                <a:gd name="T50" fmla="*/ 2147483647 w 81"/>
                <a:gd name="T51" fmla="*/ 2147483647 h 83"/>
                <a:gd name="T52" fmla="*/ 2147483647 w 81"/>
                <a:gd name="T53" fmla="*/ 2147483647 h 83"/>
                <a:gd name="T54" fmla="*/ 2147483647 w 81"/>
                <a:gd name="T55" fmla="*/ 2147483647 h 83"/>
                <a:gd name="T56" fmla="*/ 2147483647 w 81"/>
                <a:gd name="T57" fmla="*/ 2147483647 h 83"/>
                <a:gd name="T58" fmla="*/ 2147483647 w 81"/>
                <a:gd name="T59" fmla="*/ 2147483647 h 83"/>
                <a:gd name="T60" fmla="*/ 2147483647 w 81"/>
                <a:gd name="T61" fmla="*/ 2147483647 h 83"/>
                <a:gd name="T62" fmla="*/ 2147483647 w 81"/>
                <a:gd name="T63" fmla="*/ 2147483647 h 83"/>
                <a:gd name="T64" fmla="*/ 2147483647 w 81"/>
                <a:gd name="T65" fmla="*/ 0 h 83"/>
                <a:gd name="T66" fmla="*/ 2147483647 w 81"/>
                <a:gd name="T67" fmla="*/ 0 h 83"/>
                <a:gd name="T68" fmla="*/ 0 w 81"/>
                <a:gd name="T69" fmla="*/ 2147483647 h 83"/>
                <a:gd name="T70" fmla="*/ 2147483647 w 81"/>
                <a:gd name="T71" fmla="*/ 2147483647 h 83"/>
                <a:gd name="T72" fmla="*/ 2147483647 w 81"/>
                <a:gd name="T73" fmla="*/ 2147483647 h 83"/>
                <a:gd name="T74" fmla="*/ 2147483647 w 81"/>
                <a:gd name="T75" fmla="*/ 2147483647 h 83"/>
                <a:gd name="T76" fmla="*/ 2147483647 w 81"/>
                <a:gd name="T77" fmla="*/ 2147483647 h 83"/>
                <a:gd name="T78" fmla="*/ 2147483647 w 81"/>
                <a:gd name="T79" fmla="*/ 2147483647 h 83"/>
                <a:gd name="T80" fmla="*/ 2147483647 w 81"/>
                <a:gd name="T81" fmla="*/ 2147483647 h 83"/>
                <a:gd name="T82" fmla="*/ 2147483647 w 81"/>
                <a:gd name="T83" fmla="*/ 2147483647 h 83"/>
                <a:gd name="T84" fmla="*/ 2147483647 w 81"/>
                <a:gd name="T85" fmla="*/ 2147483647 h 83"/>
                <a:gd name="T86" fmla="*/ 2147483647 w 81"/>
                <a:gd name="T87" fmla="*/ 2147483647 h 83"/>
                <a:gd name="T88" fmla="*/ 2147483647 w 81"/>
                <a:gd name="T89" fmla="*/ 2147483647 h 83"/>
                <a:gd name="T90" fmla="*/ 2147483647 w 81"/>
                <a:gd name="T91" fmla="*/ 2147483647 h 83"/>
                <a:gd name="T92" fmla="*/ 2147483647 w 81"/>
                <a:gd name="T93" fmla="*/ 2147483647 h 83"/>
                <a:gd name="T94" fmla="*/ 2147483647 w 81"/>
                <a:gd name="T95" fmla="*/ 2147483647 h 83"/>
                <a:gd name="T96" fmla="*/ 2147483647 w 81"/>
                <a:gd name="T97" fmla="*/ 2147483647 h 83"/>
                <a:gd name="T98" fmla="*/ 2147483647 w 81"/>
                <a:gd name="T99" fmla="*/ 2147483647 h 83"/>
                <a:gd name="T100" fmla="*/ 2147483647 w 81"/>
                <a:gd name="T101" fmla="*/ 2147483647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83"/>
                <a:gd name="T155" fmla="*/ 81 w 81"/>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83">
                  <a:moveTo>
                    <a:pt x="13" y="73"/>
                  </a:moveTo>
                  <a:lnTo>
                    <a:pt x="12" y="76"/>
                  </a:lnTo>
                  <a:lnTo>
                    <a:pt x="12" y="77"/>
                  </a:lnTo>
                  <a:lnTo>
                    <a:pt x="11" y="77"/>
                  </a:lnTo>
                  <a:lnTo>
                    <a:pt x="9" y="78"/>
                  </a:lnTo>
                  <a:lnTo>
                    <a:pt x="6" y="79"/>
                  </a:lnTo>
                  <a:lnTo>
                    <a:pt x="2" y="79"/>
                  </a:lnTo>
                  <a:lnTo>
                    <a:pt x="1" y="80"/>
                  </a:lnTo>
                  <a:lnTo>
                    <a:pt x="0" y="82"/>
                  </a:lnTo>
                  <a:lnTo>
                    <a:pt x="1" y="83"/>
                  </a:lnTo>
                  <a:lnTo>
                    <a:pt x="2" y="83"/>
                  </a:lnTo>
                  <a:lnTo>
                    <a:pt x="20" y="83"/>
                  </a:lnTo>
                  <a:lnTo>
                    <a:pt x="35" y="83"/>
                  </a:lnTo>
                  <a:lnTo>
                    <a:pt x="37" y="83"/>
                  </a:lnTo>
                  <a:lnTo>
                    <a:pt x="38" y="82"/>
                  </a:lnTo>
                  <a:lnTo>
                    <a:pt x="39" y="82"/>
                  </a:lnTo>
                  <a:lnTo>
                    <a:pt x="38" y="80"/>
                  </a:lnTo>
                  <a:lnTo>
                    <a:pt x="37" y="80"/>
                  </a:lnTo>
                  <a:lnTo>
                    <a:pt x="33" y="79"/>
                  </a:lnTo>
                  <a:lnTo>
                    <a:pt x="28" y="77"/>
                  </a:lnTo>
                  <a:lnTo>
                    <a:pt x="26" y="76"/>
                  </a:lnTo>
                  <a:lnTo>
                    <a:pt x="25" y="73"/>
                  </a:lnTo>
                  <a:lnTo>
                    <a:pt x="24" y="69"/>
                  </a:lnTo>
                  <a:lnTo>
                    <a:pt x="24" y="46"/>
                  </a:lnTo>
                  <a:lnTo>
                    <a:pt x="24" y="44"/>
                  </a:lnTo>
                  <a:lnTo>
                    <a:pt x="25" y="43"/>
                  </a:lnTo>
                  <a:lnTo>
                    <a:pt x="26" y="42"/>
                  </a:lnTo>
                  <a:lnTo>
                    <a:pt x="28" y="42"/>
                  </a:lnTo>
                  <a:lnTo>
                    <a:pt x="31" y="42"/>
                  </a:lnTo>
                  <a:lnTo>
                    <a:pt x="33" y="43"/>
                  </a:lnTo>
                  <a:lnTo>
                    <a:pt x="35" y="44"/>
                  </a:lnTo>
                  <a:lnTo>
                    <a:pt x="37" y="46"/>
                  </a:lnTo>
                  <a:lnTo>
                    <a:pt x="56" y="81"/>
                  </a:lnTo>
                  <a:lnTo>
                    <a:pt x="57" y="82"/>
                  </a:lnTo>
                  <a:lnTo>
                    <a:pt x="58" y="82"/>
                  </a:lnTo>
                  <a:lnTo>
                    <a:pt x="62" y="82"/>
                  </a:lnTo>
                  <a:lnTo>
                    <a:pt x="68" y="82"/>
                  </a:lnTo>
                  <a:lnTo>
                    <a:pt x="80" y="83"/>
                  </a:lnTo>
                  <a:lnTo>
                    <a:pt x="81" y="82"/>
                  </a:lnTo>
                  <a:lnTo>
                    <a:pt x="81" y="81"/>
                  </a:lnTo>
                  <a:lnTo>
                    <a:pt x="81" y="80"/>
                  </a:lnTo>
                  <a:lnTo>
                    <a:pt x="79" y="80"/>
                  </a:lnTo>
                  <a:lnTo>
                    <a:pt x="75" y="79"/>
                  </a:lnTo>
                  <a:lnTo>
                    <a:pt x="71" y="77"/>
                  </a:lnTo>
                  <a:lnTo>
                    <a:pt x="67" y="75"/>
                  </a:lnTo>
                  <a:lnTo>
                    <a:pt x="65" y="73"/>
                  </a:lnTo>
                  <a:lnTo>
                    <a:pt x="63" y="70"/>
                  </a:lnTo>
                  <a:lnTo>
                    <a:pt x="47" y="44"/>
                  </a:lnTo>
                  <a:lnTo>
                    <a:pt x="46" y="42"/>
                  </a:lnTo>
                  <a:lnTo>
                    <a:pt x="47" y="41"/>
                  </a:lnTo>
                  <a:lnTo>
                    <a:pt x="49" y="39"/>
                  </a:lnTo>
                  <a:lnTo>
                    <a:pt x="54" y="35"/>
                  </a:lnTo>
                  <a:lnTo>
                    <a:pt x="56" y="33"/>
                  </a:lnTo>
                  <a:lnTo>
                    <a:pt x="59" y="29"/>
                  </a:lnTo>
                  <a:lnTo>
                    <a:pt x="60" y="27"/>
                  </a:lnTo>
                  <a:lnTo>
                    <a:pt x="60" y="25"/>
                  </a:lnTo>
                  <a:lnTo>
                    <a:pt x="61" y="21"/>
                  </a:lnTo>
                  <a:lnTo>
                    <a:pt x="60" y="15"/>
                  </a:lnTo>
                  <a:lnTo>
                    <a:pt x="60" y="12"/>
                  </a:lnTo>
                  <a:lnTo>
                    <a:pt x="59" y="10"/>
                  </a:lnTo>
                  <a:lnTo>
                    <a:pt x="56" y="7"/>
                  </a:lnTo>
                  <a:lnTo>
                    <a:pt x="53" y="4"/>
                  </a:lnTo>
                  <a:lnTo>
                    <a:pt x="49" y="2"/>
                  </a:lnTo>
                  <a:lnTo>
                    <a:pt x="45" y="1"/>
                  </a:lnTo>
                  <a:lnTo>
                    <a:pt x="36" y="0"/>
                  </a:lnTo>
                  <a:lnTo>
                    <a:pt x="19" y="0"/>
                  </a:lnTo>
                  <a:lnTo>
                    <a:pt x="3" y="0"/>
                  </a:lnTo>
                  <a:lnTo>
                    <a:pt x="1" y="0"/>
                  </a:lnTo>
                  <a:lnTo>
                    <a:pt x="1" y="1"/>
                  </a:lnTo>
                  <a:lnTo>
                    <a:pt x="0" y="2"/>
                  </a:lnTo>
                  <a:lnTo>
                    <a:pt x="1" y="3"/>
                  </a:lnTo>
                  <a:lnTo>
                    <a:pt x="2" y="4"/>
                  </a:lnTo>
                  <a:lnTo>
                    <a:pt x="5" y="4"/>
                  </a:lnTo>
                  <a:lnTo>
                    <a:pt x="8" y="4"/>
                  </a:lnTo>
                  <a:lnTo>
                    <a:pt x="11" y="5"/>
                  </a:lnTo>
                  <a:lnTo>
                    <a:pt x="12" y="6"/>
                  </a:lnTo>
                  <a:lnTo>
                    <a:pt x="13" y="8"/>
                  </a:lnTo>
                  <a:lnTo>
                    <a:pt x="13" y="73"/>
                  </a:lnTo>
                  <a:close/>
                  <a:moveTo>
                    <a:pt x="24" y="8"/>
                  </a:moveTo>
                  <a:lnTo>
                    <a:pt x="25" y="7"/>
                  </a:lnTo>
                  <a:lnTo>
                    <a:pt x="25" y="5"/>
                  </a:lnTo>
                  <a:lnTo>
                    <a:pt x="26" y="4"/>
                  </a:lnTo>
                  <a:lnTo>
                    <a:pt x="29" y="4"/>
                  </a:lnTo>
                  <a:lnTo>
                    <a:pt x="36" y="5"/>
                  </a:lnTo>
                  <a:lnTo>
                    <a:pt x="40" y="6"/>
                  </a:lnTo>
                  <a:lnTo>
                    <a:pt x="43" y="7"/>
                  </a:lnTo>
                  <a:lnTo>
                    <a:pt x="44" y="8"/>
                  </a:lnTo>
                  <a:lnTo>
                    <a:pt x="46" y="9"/>
                  </a:lnTo>
                  <a:lnTo>
                    <a:pt x="48" y="12"/>
                  </a:lnTo>
                  <a:lnTo>
                    <a:pt x="49" y="16"/>
                  </a:lnTo>
                  <a:lnTo>
                    <a:pt x="49" y="21"/>
                  </a:lnTo>
                  <a:lnTo>
                    <a:pt x="49" y="26"/>
                  </a:lnTo>
                  <a:lnTo>
                    <a:pt x="48" y="30"/>
                  </a:lnTo>
                  <a:lnTo>
                    <a:pt x="46" y="34"/>
                  </a:lnTo>
                  <a:lnTo>
                    <a:pt x="43" y="36"/>
                  </a:lnTo>
                  <a:lnTo>
                    <a:pt x="41" y="37"/>
                  </a:lnTo>
                  <a:lnTo>
                    <a:pt x="38" y="38"/>
                  </a:lnTo>
                  <a:lnTo>
                    <a:pt x="32" y="39"/>
                  </a:lnTo>
                  <a:lnTo>
                    <a:pt x="26" y="38"/>
                  </a:lnTo>
                  <a:lnTo>
                    <a:pt x="25" y="38"/>
                  </a:lnTo>
                  <a:lnTo>
                    <a:pt x="24" y="37"/>
                  </a:lnTo>
                  <a:lnTo>
                    <a:pt x="24" y="8"/>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4" name="Freeform 220"/>
            <p:cNvSpPr>
              <a:spLocks noEditPoints="1"/>
            </p:cNvSpPr>
            <p:nvPr/>
          </p:nvSpPr>
          <p:spPr bwMode="auto">
            <a:xfrm>
              <a:off x="3227284" y="5968444"/>
              <a:ext cx="41918" cy="134547"/>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2147483647 w 27"/>
                <a:gd name="T45" fmla="*/ 2147483647 h 84"/>
                <a:gd name="T46" fmla="*/ 0 w 27"/>
                <a:gd name="T47" fmla="*/ 2147483647 h 84"/>
                <a:gd name="T48" fmla="*/ 0 w 27"/>
                <a:gd name="T49" fmla="*/ 2147483647 h 84"/>
                <a:gd name="T50" fmla="*/ 0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2147483647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2147483647 h 84"/>
                <a:gd name="T112" fmla="*/ 2147483647 w 27"/>
                <a:gd name="T113" fmla="*/ 2147483647 h 84"/>
                <a:gd name="T114" fmla="*/ 2147483647 w 27"/>
                <a:gd name="T115" fmla="*/ 0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
                <a:gd name="T175" fmla="*/ 0 h 84"/>
                <a:gd name="T176" fmla="*/ 27 w 27"/>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 h="84">
                  <a:moveTo>
                    <a:pt x="19" y="38"/>
                  </a:moveTo>
                  <a:lnTo>
                    <a:pt x="19" y="31"/>
                  </a:lnTo>
                  <a:lnTo>
                    <a:pt x="19" y="30"/>
                  </a:lnTo>
                  <a:lnTo>
                    <a:pt x="18" y="30"/>
                  </a:lnTo>
                  <a:lnTo>
                    <a:pt x="10" y="36"/>
                  </a:lnTo>
                  <a:lnTo>
                    <a:pt x="8" y="37"/>
                  </a:lnTo>
                  <a:lnTo>
                    <a:pt x="6" y="37"/>
                  </a:lnTo>
                  <a:lnTo>
                    <a:pt x="4" y="38"/>
                  </a:lnTo>
                  <a:lnTo>
                    <a:pt x="4" y="39"/>
                  </a:lnTo>
                  <a:lnTo>
                    <a:pt x="4" y="40"/>
                  </a:lnTo>
                  <a:lnTo>
                    <a:pt x="5" y="40"/>
                  </a:lnTo>
                  <a:lnTo>
                    <a:pt x="7" y="41"/>
                  </a:lnTo>
                  <a:lnTo>
                    <a:pt x="8" y="41"/>
                  </a:lnTo>
                  <a:lnTo>
                    <a:pt x="9" y="42"/>
                  </a:lnTo>
                  <a:lnTo>
                    <a:pt x="10" y="43"/>
                  </a:lnTo>
                  <a:lnTo>
                    <a:pt x="10" y="45"/>
                  </a:lnTo>
                  <a:lnTo>
                    <a:pt x="10" y="74"/>
                  </a:lnTo>
                  <a:lnTo>
                    <a:pt x="9" y="77"/>
                  </a:lnTo>
                  <a:lnTo>
                    <a:pt x="9" y="78"/>
                  </a:lnTo>
                  <a:lnTo>
                    <a:pt x="8" y="79"/>
                  </a:lnTo>
                  <a:lnTo>
                    <a:pt x="6" y="80"/>
                  </a:lnTo>
                  <a:lnTo>
                    <a:pt x="3" y="81"/>
                  </a:lnTo>
                  <a:lnTo>
                    <a:pt x="1" y="82"/>
                  </a:lnTo>
                  <a:lnTo>
                    <a:pt x="0" y="82"/>
                  </a:lnTo>
                  <a:lnTo>
                    <a:pt x="0" y="83"/>
                  </a:lnTo>
                  <a:lnTo>
                    <a:pt x="0" y="84"/>
                  </a:lnTo>
                  <a:lnTo>
                    <a:pt x="1" y="84"/>
                  </a:lnTo>
                  <a:lnTo>
                    <a:pt x="3" y="84"/>
                  </a:lnTo>
                  <a:lnTo>
                    <a:pt x="13" y="84"/>
                  </a:lnTo>
                  <a:lnTo>
                    <a:pt x="24" y="84"/>
                  </a:lnTo>
                  <a:lnTo>
                    <a:pt x="26" y="84"/>
                  </a:lnTo>
                  <a:lnTo>
                    <a:pt x="27" y="83"/>
                  </a:lnTo>
                  <a:lnTo>
                    <a:pt x="27" y="82"/>
                  </a:lnTo>
                  <a:lnTo>
                    <a:pt x="26" y="82"/>
                  </a:lnTo>
                  <a:lnTo>
                    <a:pt x="24" y="81"/>
                  </a:lnTo>
                  <a:lnTo>
                    <a:pt x="20" y="80"/>
                  </a:lnTo>
                  <a:lnTo>
                    <a:pt x="19" y="78"/>
                  </a:lnTo>
                  <a:lnTo>
                    <a:pt x="19" y="76"/>
                  </a:lnTo>
                  <a:lnTo>
                    <a:pt x="19" y="38"/>
                  </a:lnTo>
                  <a:close/>
                  <a:moveTo>
                    <a:pt x="14" y="0"/>
                  </a:moveTo>
                  <a:lnTo>
                    <a:pt x="12" y="1"/>
                  </a:lnTo>
                  <a:lnTo>
                    <a:pt x="10" y="2"/>
                  </a:lnTo>
                  <a:lnTo>
                    <a:pt x="9" y="4"/>
                  </a:lnTo>
                  <a:lnTo>
                    <a:pt x="8" y="6"/>
                  </a:lnTo>
                  <a:lnTo>
                    <a:pt x="9" y="8"/>
                  </a:lnTo>
                  <a:lnTo>
                    <a:pt x="9" y="9"/>
                  </a:lnTo>
                  <a:lnTo>
                    <a:pt x="10" y="10"/>
                  </a:lnTo>
                  <a:lnTo>
                    <a:pt x="12" y="12"/>
                  </a:lnTo>
                  <a:lnTo>
                    <a:pt x="14" y="12"/>
                  </a:lnTo>
                  <a:lnTo>
                    <a:pt x="16" y="12"/>
                  </a:lnTo>
                  <a:lnTo>
                    <a:pt x="17" y="11"/>
                  </a:lnTo>
                  <a:lnTo>
                    <a:pt x="18" y="10"/>
                  </a:lnTo>
                  <a:lnTo>
                    <a:pt x="19" y="8"/>
                  </a:lnTo>
                  <a:lnTo>
                    <a:pt x="20" y="6"/>
                  </a:lnTo>
                  <a:lnTo>
                    <a:pt x="19" y="4"/>
                  </a:lnTo>
                  <a:lnTo>
                    <a:pt x="18" y="2"/>
                  </a:lnTo>
                  <a:lnTo>
                    <a:pt x="16" y="1"/>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5" name="Freeform 221"/>
            <p:cNvSpPr>
              <a:spLocks/>
            </p:cNvSpPr>
            <p:nvPr/>
          </p:nvSpPr>
          <p:spPr bwMode="auto">
            <a:xfrm>
              <a:off x="3281427" y="6016881"/>
              <a:ext cx="55891" cy="87903"/>
            </a:xfrm>
            <a:custGeom>
              <a:avLst/>
              <a:gdLst>
                <a:gd name="T0" fmla="*/ 2147483647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2147483647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1" y="52"/>
                  </a:lnTo>
                  <a:lnTo>
                    <a:pt x="2" y="54"/>
                  </a:lnTo>
                  <a:lnTo>
                    <a:pt x="4" y="54"/>
                  </a:lnTo>
                  <a:lnTo>
                    <a:pt x="7" y="55"/>
                  </a:lnTo>
                  <a:lnTo>
                    <a:pt x="16" y="56"/>
                  </a:lnTo>
                  <a:lnTo>
                    <a:pt x="21" y="56"/>
                  </a:lnTo>
                  <a:lnTo>
                    <a:pt x="25" y="54"/>
                  </a:lnTo>
                  <a:lnTo>
                    <a:pt x="28" y="53"/>
                  </a:lnTo>
                  <a:lnTo>
                    <a:pt x="31" y="51"/>
                  </a:lnTo>
                  <a:lnTo>
                    <a:pt x="33" y="48"/>
                  </a:lnTo>
                  <a:lnTo>
                    <a:pt x="34" y="45"/>
                  </a:lnTo>
                  <a:lnTo>
                    <a:pt x="35" y="40"/>
                  </a:lnTo>
                  <a:lnTo>
                    <a:pt x="34" y="38"/>
                  </a:lnTo>
                  <a:lnTo>
                    <a:pt x="34" y="35"/>
                  </a:lnTo>
                  <a:lnTo>
                    <a:pt x="32" y="33"/>
                  </a:lnTo>
                  <a:lnTo>
                    <a:pt x="31" y="31"/>
                  </a:lnTo>
                  <a:lnTo>
                    <a:pt x="27" y="28"/>
                  </a:lnTo>
                  <a:lnTo>
                    <a:pt x="22" y="25"/>
                  </a:lnTo>
                  <a:lnTo>
                    <a:pt x="13" y="19"/>
                  </a:lnTo>
                  <a:lnTo>
                    <a:pt x="10" y="15"/>
                  </a:lnTo>
                  <a:lnTo>
                    <a:pt x="9" y="14"/>
                  </a:lnTo>
                  <a:lnTo>
                    <a:pt x="9" y="12"/>
                  </a:lnTo>
                  <a:lnTo>
                    <a:pt x="9" y="10"/>
                  </a:lnTo>
                  <a:lnTo>
                    <a:pt x="9" y="9"/>
                  </a:lnTo>
                  <a:lnTo>
                    <a:pt x="10" y="7"/>
                  </a:lnTo>
                  <a:lnTo>
                    <a:pt x="11" y="6"/>
                  </a:lnTo>
                  <a:lnTo>
                    <a:pt x="12" y="5"/>
                  </a:lnTo>
                  <a:lnTo>
                    <a:pt x="14" y="4"/>
                  </a:lnTo>
                  <a:lnTo>
                    <a:pt x="17" y="4"/>
                  </a:lnTo>
                  <a:lnTo>
                    <a:pt x="21" y="4"/>
                  </a:lnTo>
                  <a:lnTo>
                    <a:pt x="23" y="5"/>
                  </a:lnTo>
                  <a:lnTo>
                    <a:pt x="25" y="7"/>
                  </a:lnTo>
                  <a:lnTo>
                    <a:pt x="26" y="9"/>
                  </a:lnTo>
                  <a:lnTo>
                    <a:pt x="28" y="13"/>
                  </a:lnTo>
                  <a:lnTo>
                    <a:pt x="29" y="14"/>
                  </a:lnTo>
                  <a:lnTo>
                    <a:pt x="30" y="15"/>
                  </a:lnTo>
                  <a:lnTo>
                    <a:pt x="31" y="14"/>
                  </a:lnTo>
                  <a:lnTo>
                    <a:pt x="31" y="13"/>
                  </a:lnTo>
                  <a:lnTo>
                    <a:pt x="31" y="8"/>
                  </a:lnTo>
                  <a:lnTo>
                    <a:pt x="31" y="4"/>
                  </a:lnTo>
                  <a:lnTo>
                    <a:pt x="30" y="2"/>
                  </a:lnTo>
                  <a:lnTo>
                    <a:pt x="28" y="1"/>
                  </a:lnTo>
                  <a:lnTo>
                    <a:pt x="25" y="1"/>
                  </a:lnTo>
                  <a:lnTo>
                    <a:pt x="17" y="0"/>
                  </a:lnTo>
                  <a:lnTo>
                    <a:pt x="13" y="0"/>
                  </a:lnTo>
                  <a:lnTo>
                    <a:pt x="10" y="1"/>
                  </a:lnTo>
                  <a:lnTo>
                    <a:pt x="7" y="3"/>
                  </a:lnTo>
                  <a:lnTo>
                    <a:pt x="5" y="5"/>
                  </a:lnTo>
                  <a:lnTo>
                    <a:pt x="3" y="7"/>
                  </a:lnTo>
                  <a:lnTo>
                    <a:pt x="2" y="10"/>
                  </a:lnTo>
                  <a:lnTo>
                    <a:pt x="1" y="13"/>
                  </a:lnTo>
                  <a:lnTo>
                    <a:pt x="1" y="16"/>
                  </a:lnTo>
                  <a:lnTo>
                    <a:pt x="1" y="18"/>
                  </a:lnTo>
                  <a:lnTo>
                    <a:pt x="2" y="21"/>
                  </a:lnTo>
                  <a:lnTo>
                    <a:pt x="3" y="23"/>
                  </a:lnTo>
                  <a:lnTo>
                    <a:pt x="5" y="25"/>
                  </a:lnTo>
                  <a:lnTo>
                    <a:pt x="9" y="28"/>
                  </a:lnTo>
                  <a:lnTo>
                    <a:pt x="14" y="31"/>
                  </a:lnTo>
                  <a:lnTo>
                    <a:pt x="18" y="33"/>
                  </a:lnTo>
                  <a:lnTo>
                    <a:pt x="22" y="36"/>
                  </a:lnTo>
                  <a:lnTo>
                    <a:pt x="24" y="38"/>
                  </a:lnTo>
                  <a:lnTo>
                    <a:pt x="25" y="39"/>
                  </a:lnTo>
                  <a:lnTo>
                    <a:pt x="26" y="41"/>
                  </a:lnTo>
                  <a:lnTo>
                    <a:pt x="26" y="43"/>
                  </a:lnTo>
                  <a:lnTo>
                    <a:pt x="26" y="46"/>
                  </a:lnTo>
                  <a:lnTo>
                    <a:pt x="25" y="47"/>
                  </a:lnTo>
                  <a:lnTo>
                    <a:pt x="24" y="49"/>
                  </a:lnTo>
                  <a:lnTo>
                    <a:pt x="23"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6" name="Freeform 222"/>
            <p:cNvSpPr>
              <a:spLocks/>
            </p:cNvSpPr>
            <p:nvPr/>
          </p:nvSpPr>
          <p:spPr bwMode="auto">
            <a:xfrm>
              <a:off x="3346051" y="5959475"/>
              <a:ext cx="96062" cy="143516"/>
            </a:xfrm>
            <a:custGeom>
              <a:avLst/>
              <a:gdLst>
                <a:gd name="T0" fmla="*/ 2147483647 w 61"/>
                <a:gd name="T1" fmla="*/ 2147483647 h 90"/>
                <a:gd name="T2" fmla="*/ 2147483647 w 61"/>
                <a:gd name="T3" fmla="*/ 2147483647 h 90"/>
                <a:gd name="T4" fmla="*/ 0 w 61"/>
                <a:gd name="T5" fmla="*/ 2147483647 h 90"/>
                <a:gd name="T6" fmla="*/ 2147483647 w 61"/>
                <a:gd name="T7" fmla="*/ 2147483647 h 90"/>
                <a:gd name="T8" fmla="*/ 2147483647 w 61"/>
                <a:gd name="T9" fmla="*/ 2147483647 h 90"/>
                <a:gd name="T10" fmla="*/ 2147483647 w 61"/>
                <a:gd name="T11" fmla="*/ 2147483647 h 90"/>
                <a:gd name="T12" fmla="*/ 2147483647 w 61"/>
                <a:gd name="T13" fmla="*/ 2147483647 h 90"/>
                <a:gd name="T14" fmla="*/ 2147483647 w 61"/>
                <a:gd name="T15" fmla="*/ 2147483647 h 90"/>
                <a:gd name="T16" fmla="*/ 2147483647 w 61"/>
                <a:gd name="T17" fmla="*/ 2147483647 h 90"/>
                <a:gd name="T18" fmla="*/ 2147483647 w 61"/>
                <a:gd name="T19" fmla="*/ 2147483647 h 90"/>
                <a:gd name="T20" fmla="*/ 2147483647 w 61"/>
                <a:gd name="T21" fmla="*/ 2147483647 h 90"/>
                <a:gd name="T22" fmla="*/ 2147483647 w 61"/>
                <a:gd name="T23" fmla="*/ 2147483647 h 90"/>
                <a:gd name="T24" fmla="*/ 2147483647 w 61"/>
                <a:gd name="T25" fmla="*/ 2147483647 h 90"/>
                <a:gd name="T26" fmla="*/ 2147483647 w 61"/>
                <a:gd name="T27" fmla="*/ 2147483647 h 90"/>
                <a:gd name="T28" fmla="*/ 2147483647 w 61"/>
                <a:gd name="T29" fmla="*/ 2147483647 h 90"/>
                <a:gd name="T30" fmla="*/ 2147483647 w 61"/>
                <a:gd name="T31" fmla="*/ 2147483647 h 90"/>
                <a:gd name="T32" fmla="*/ 2147483647 w 61"/>
                <a:gd name="T33" fmla="*/ 2147483647 h 90"/>
                <a:gd name="T34" fmla="*/ 2147483647 w 61"/>
                <a:gd name="T35" fmla="*/ 2147483647 h 90"/>
                <a:gd name="T36" fmla="*/ 2147483647 w 61"/>
                <a:gd name="T37" fmla="*/ 2147483647 h 90"/>
                <a:gd name="T38" fmla="*/ 2147483647 w 61"/>
                <a:gd name="T39" fmla="*/ 2147483647 h 90"/>
                <a:gd name="T40" fmla="*/ 2147483647 w 61"/>
                <a:gd name="T41" fmla="*/ 2147483647 h 90"/>
                <a:gd name="T42" fmla="*/ 2147483647 w 61"/>
                <a:gd name="T43" fmla="*/ 2147483647 h 90"/>
                <a:gd name="T44" fmla="*/ 2147483647 w 61"/>
                <a:gd name="T45" fmla="*/ 2147483647 h 90"/>
                <a:gd name="T46" fmla="*/ 2147483647 w 61"/>
                <a:gd name="T47" fmla="*/ 2147483647 h 90"/>
                <a:gd name="T48" fmla="*/ 2147483647 w 61"/>
                <a:gd name="T49" fmla="*/ 2147483647 h 90"/>
                <a:gd name="T50" fmla="*/ 2147483647 w 61"/>
                <a:gd name="T51" fmla="*/ 2147483647 h 90"/>
                <a:gd name="T52" fmla="*/ 2147483647 w 61"/>
                <a:gd name="T53" fmla="*/ 2147483647 h 90"/>
                <a:gd name="T54" fmla="*/ 2147483647 w 61"/>
                <a:gd name="T55" fmla="*/ 2147483647 h 90"/>
                <a:gd name="T56" fmla="*/ 2147483647 w 61"/>
                <a:gd name="T57" fmla="*/ 2147483647 h 90"/>
                <a:gd name="T58" fmla="*/ 2147483647 w 61"/>
                <a:gd name="T59" fmla="*/ 2147483647 h 90"/>
                <a:gd name="T60" fmla="*/ 2147483647 w 61"/>
                <a:gd name="T61" fmla="*/ 2147483647 h 90"/>
                <a:gd name="T62" fmla="*/ 2147483647 w 61"/>
                <a:gd name="T63" fmla="*/ 2147483647 h 90"/>
                <a:gd name="T64" fmla="*/ 2147483647 w 61"/>
                <a:gd name="T65" fmla="*/ 2147483647 h 90"/>
                <a:gd name="T66" fmla="*/ 2147483647 w 61"/>
                <a:gd name="T67" fmla="*/ 2147483647 h 90"/>
                <a:gd name="T68" fmla="*/ 2147483647 w 61"/>
                <a:gd name="T69" fmla="*/ 2147483647 h 90"/>
                <a:gd name="T70" fmla="*/ 2147483647 w 61"/>
                <a:gd name="T71" fmla="*/ 2147483647 h 90"/>
                <a:gd name="T72" fmla="*/ 2147483647 w 61"/>
                <a:gd name="T73" fmla="*/ 0 h 90"/>
                <a:gd name="T74" fmla="*/ 2147483647 w 61"/>
                <a:gd name="T75" fmla="*/ 0 h 90"/>
                <a:gd name="T76" fmla="*/ 2147483647 w 61"/>
                <a:gd name="T77" fmla="*/ 2147483647 h 90"/>
                <a:gd name="T78" fmla="*/ 2147483647 w 61"/>
                <a:gd name="T79" fmla="*/ 2147483647 h 90"/>
                <a:gd name="T80" fmla="*/ 2147483647 w 61"/>
                <a:gd name="T81" fmla="*/ 2147483647 h 90"/>
                <a:gd name="T82" fmla="*/ 2147483647 w 61"/>
                <a:gd name="T83" fmla="*/ 2147483647 h 90"/>
                <a:gd name="T84" fmla="*/ 2147483647 w 61"/>
                <a:gd name="T85" fmla="*/ 2147483647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90"/>
                <a:gd name="T131" fmla="*/ 61 w 61"/>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90">
                  <a:moveTo>
                    <a:pt x="8" y="81"/>
                  </a:moveTo>
                  <a:lnTo>
                    <a:pt x="8" y="84"/>
                  </a:lnTo>
                  <a:lnTo>
                    <a:pt x="7" y="85"/>
                  </a:lnTo>
                  <a:lnTo>
                    <a:pt x="2" y="87"/>
                  </a:lnTo>
                  <a:lnTo>
                    <a:pt x="0" y="88"/>
                  </a:lnTo>
                  <a:lnTo>
                    <a:pt x="0" y="89"/>
                  </a:lnTo>
                  <a:lnTo>
                    <a:pt x="0" y="90"/>
                  </a:lnTo>
                  <a:lnTo>
                    <a:pt x="1" y="90"/>
                  </a:lnTo>
                  <a:lnTo>
                    <a:pt x="3" y="90"/>
                  </a:lnTo>
                  <a:lnTo>
                    <a:pt x="12" y="90"/>
                  </a:lnTo>
                  <a:lnTo>
                    <a:pt x="21" y="90"/>
                  </a:lnTo>
                  <a:lnTo>
                    <a:pt x="23" y="90"/>
                  </a:lnTo>
                  <a:lnTo>
                    <a:pt x="24" y="90"/>
                  </a:lnTo>
                  <a:lnTo>
                    <a:pt x="24" y="89"/>
                  </a:lnTo>
                  <a:lnTo>
                    <a:pt x="24" y="88"/>
                  </a:lnTo>
                  <a:lnTo>
                    <a:pt x="23" y="88"/>
                  </a:lnTo>
                  <a:lnTo>
                    <a:pt x="20" y="87"/>
                  </a:lnTo>
                  <a:lnTo>
                    <a:pt x="18" y="86"/>
                  </a:lnTo>
                  <a:lnTo>
                    <a:pt x="17" y="85"/>
                  </a:lnTo>
                  <a:lnTo>
                    <a:pt x="17" y="83"/>
                  </a:lnTo>
                  <a:lnTo>
                    <a:pt x="17" y="64"/>
                  </a:lnTo>
                  <a:lnTo>
                    <a:pt x="17" y="63"/>
                  </a:lnTo>
                  <a:lnTo>
                    <a:pt x="18" y="63"/>
                  </a:lnTo>
                  <a:lnTo>
                    <a:pt x="19" y="64"/>
                  </a:lnTo>
                  <a:lnTo>
                    <a:pt x="39" y="83"/>
                  </a:lnTo>
                  <a:lnTo>
                    <a:pt x="40" y="84"/>
                  </a:lnTo>
                  <a:lnTo>
                    <a:pt x="40" y="85"/>
                  </a:lnTo>
                  <a:lnTo>
                    <a:pt x="40" y="86"/>
                  </a:lnTo>
                  <a:lnTo>
                    <a:pt x="38" y="87"/>
                  </a:lnTo>
                  <a:lnTo>
                    <a:pt x="35" y="88"/>
                  </a:lnTo>
                  <a:lnTo>
                    <a:pt x="34" y="88"/>
                  </a:lnTo>
                  <a:lnTo>
                    <a:pt x="34" y="89"/>
                  </a:lnTo>
                  <a:lnTo>
                    <a:pt x="34" y="90"/>
                  </a:lnTo>
                  <a:lnTo>
                    <a:pt x="35" y="90"/>
                  </a:lnTo>
                  <a:lnTo>
                    <a:pt x="38" y="90"/>
                  </a:lnTo>
                  <a:lnTo>
                    <a:pt x="48" y="90"/>
                  </a:lnTo>
                  <a:lnTo>
                    <a:pt x="58" y="90"/>
                  </a:lnTo>
                  <a:lnTo>
                    <a:pt x="60" y="90"/>
                  </a:lnTo>
                  <a:lnTo>
                    <a:pt x="61" y="89"/>
                  </a:lnTo>
                  <a:lnTo>
                    <a:pt x="60" y="88"/>
                  </a:lnTo>
                  <a:lnTo>
                    <a:pt x="58" y="87"/>
                  </a:lnTo>
                  <a:lnTo>
                    <a:pt x="55" y="85"/>
                  </a:lnTo>
                  <a:lnTo>
                    <a:pt x="51" y="82"/>
                  </a:lnTo>
                  <a:lnTo>
                    <a:pt x="28" y="61"/>
                  </a:lnTo>
                  <a:lnTo>
                    <a:pt x="28" y="60"/>
                  </a:lnTo>
                  <a:lnTo>
                    <a:pt x="27" y="59"/>
                  </a:lnTo>
                  <a:lnTo>
                    <a:pt x="28" y="58"/>
                  </a:lnTo>
                  <a:lnTo>
                    <a:pt x="31" y="56"/>
                  </a:lnTo>
                  <a:lnTo>
                    <a:pt x="38" y="51"/>
                  </a:lnTo>
                  <a:lnTo>
                    <a:pt x="52" y="43"/>
                  </a:lnTo>
                  <a:lnTo>
                    <a:pt x="57" y="42"/>
                  </a:lnTo>
                  <a:lnTo>
                    <a:pt x="58" y="41"/>
                  </a:lnTo>
                  <a:lnTo>
                    <a:pt x="59" y="40"/>
                  </a:lnTo>
                  <a:lnTo>
                    <a:pt x="59" y="39"/>
                  </a:lnTo>
                  <a:lnTo>
                    <a:pt x="58" y="39"/>
                  </a:lnTo>
                  <a:lnTo>
                    <a:pt x="56" y="38"/>
                  </a:lnTo>
                  <a:lnTo>
                    <a:pt x="47" y="39"/>
                  </a:lnTo>
                  <a:lnTo>
                    <a:pt x="36" y="38"/>
                  </a:lnTo>
                  <a:lnTo>
                    <a:pt x="35" y="39"/>
                  </a:lnTo>
                  <a:lnTo>
                    <a:pt x="35" y="40"/>
                  </a:lnTo>
                  <a:lnTo>
                    <a:pt x="36" y="41"/>
                  </a:lnTo>
                  <a:lnTo>
                    <a:pt x="37" y="42"/>
                  </a:lnTo>
                  <a:lnTo>
                    <a:pt x="39" y="43"/>
                  </a:lnTo>
                  <a:lnTo>
                    <a:pt x="40" y="44"/>
                  </a:lnTo>
                  <a:lnTo>
                    <a:pt x="40" y="45"/>
                  </a:lnTo>
                  <a:lnTo>
                    <a:pt x="39" y="46"/>
                  </a:lnTo>
                  <a:lnTo>
                    <a:pt x="37" y="48"/>
                  </a:lnTo>
                  <a:lnTo>
                    <a:pt x="30" y="53"/>
                  </a:lnTo>
                  <a:lnTo>
                    <a:pt x="22" y="58"/>
                  </a:lnTo>
                  <a:lnTo>
                    <a:pt x="18" y="60"/>
                  </a:lnTo>
                  <a:lnTo>
                    <a:pt x="17" y="59"/>
                  </a:lnTo>
                  <a:lnTo>
                    <a:pt x="17" y="58"/>
                  </a:lnTo>
                  <a:lnTo>
                    <a:pt x="17" y="2"/>
                  </a:lnTo>
                  <a:lnTo>
                    <a:pt x="17" y="0"/>
                  </a:lnTo>
                  <a:lnTo>
                    <a:pt x="16" y="0"/>
                  </a:lnTo>
                  <a:lnTo>
                    <a:pt x="14" y="0"/>
                  </a:lnTo>
                  <a:lnTo>
                    <a:pt x="5" y="3"/>
                  </a:lnTo>
                  <a:lnTo>
                    <a:pt x="3" y="4"/>
                  </a:lnTo>
                  <a:lnTo>
                    <a:pt x="2" y="5"/>
                  </a:lnTo>
                  <a:lnTo>
                    <a:pt x="2" y="6"/>
                  </a:lnTo>
                  <a:lnTo>
                    <a:pt x="3" y="6"/>
                  </a:lnTo>
                  <a:lnTo>
                    <a:pt x="5" y="7"/>
                  </a:lnTo>
                  <a:lnTo>
                    <a:pt x="7" y="9"/>
                  </a:lnTo>
                  <a:lnTo>
                    <a:pt x="8" y="10"/>
                  </a:lnTo>
                  <a:lnTo>
                    <a:pt x="8" y="13"/>
                  </a:lnTo>
                  <a:lnTo>
                    <a:pt x="8" y="8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7" name="Freeform 233"/>
            <p:cNvSpPr>
              <a:spLocks noEditPoints="1"/>
            </p:cNvSpPr>
            <p:nvPr/>
          </p:nvSpPr>
          <p:spPr bwMode="auto">
            <a:xfrm>
              <a:off x="2705054" y="6178337"/>
              <a:ext cx="137981" cy="138133"/>
            </a:xfrm>
            <a:custGeom>
              <a:avLst/>
              <a:gdLst>
                <a:gd name="T0" fmla="*/ 0 w 87"/>
                <a:gd name="T1" fmla="*/ 2147483647 h 87"/>
                <a:gd name="T2" fmla="*/ 2147483647 w 87"/>
                <a:gd name="T3" fmla="*/ 2147483647 h 87"/>
                <a:gd name="T4" fmla="*/ 2147483647 w 87"/>
                <a:gd name="T5" fmla="*/ 2147483647 h 87"/>
                <a:gd name="T6" fmla="*/ 2147483647 w 87"/>
                <a:gd name="T7" fmla="*/ 2147483647 h 87"/>
                <a:gd name="T8" fmla="*/ 2147483647 w 87"/>
                <a:gd name="T9" fmla="*/ 2147483647 h 87"/>
                <a:gd name="T10" fmla="*/ 2147483647 w 87"/>
                <a:gd name="T11" fmla="*/ 2147483647 h 87"/>
                <a:gd name="T12" fmla="*/ 2147483647 w 87"/>
                <a:gd name="T13" fmla="*/ 2147483647 h 87"/>
                <a:gd name="T14" fmla="*/ 2147483647 w 87"/>
                <a:gd name="T15" fmla="*/ 2147483647 h 87"/>
                <a:gd name="T16" fmla="*/ 2147483647 w 87"/>
                <a:gd name="T17" fmla="*/ 2147483647 h 87"/>
                <a:gd name="T18" fmla="*/ 2147483647 w 87"/>
                <a:gd name="T19" fmla="*/ 2147483647 h 87"/>
                <a:gd name="T20" fmla="*/ 2147483647 w 87"/>
                <a:gd name="T21" fmla="*/ 2147483647 h 87"/>
                <a:gd name="T22" fmla="*/ 2147483647 w 87"/>
                <a:gd name="T23" fmla="*/ 2147483647 h 87"/>
                <a:gd name="T24" fmla="*/ 2147483647 w 87"/>
                <a:gd name="T25" fmla="*/ 2147483647 h 87"/>
                <a:gd name="T26" fmla="*/ 2147483647 w 87"/>
                <a:gd name="T27" fmla="*/ 2147483647 h 87"/>
                <a:gd name="T28" fmla="*/ 2147483647 w 87"/>
                <a:gd name="T29" fmla="*/ 2147483647 h 87"/>
                <a:gd name="T30" fmla="*/ 2147483647 w 87"/>
                <a:gd name="T31" fmla="*/ 2147483647 h 87"/>
                <a:gd name="T32" fmla="*/ 2147483647 w 87"/>
                <a:gd name="T33" fmla="*/ 2147483647 h 87"/>
                <a:gd name="T34" fmla="*/ 2147483647 w 87"/>
                <a:gd name="T35" fmla="*/ 2147483647 h 87"/>
                <a:gd name="T36" fmla="*/ 2147483647 w 87"/>
                <a:gd name="T37" fmla="*/ 2147483647 h 87"/>
                <a:gd name="T38" fmla="*/ 2147483647 w 87"/>
                <a:gd name="T39" fmla="*/ 2147483647 h 87"/>
                <a:gd name="T40" fmla="*/ 2147483647 w 87"/>
                <a:gd name="T41" fmla="*/ 2147483647 h 87"/>
                <a:gd name="T42" fmla="*/ 2147483647 w 87"/>
                <a:gd name="T43" fmla="*/ 2147483647 h 87"/>
                <a:gd name="T44" fmla="*/ 2147483647 w 87"/>
                <a:gd name="T45" fmla="*/ 0 h 87"/>
                <a:gd name="T46" fmla="*/ 2147483647 w 87"/>
                <a:gd name="T47" fmla="*/ 0 h 87"/>
                <a:gd name="T48" fmla="*/ 2147483647 w 87"/>
                <a:gd name="T49" fmla="*/ 2147483647 h 87"/>
                <a:gd name="T50" fmla="*/ 2147483647 w 87"/>
                <a:gd name="T51" fmla="*/ 2147483647 h 87"/>
                <a:gd name="T52" fmla="*/ 2147483647 w 87"/>
                <a:gd name="T53" fmla="*/ 2147483647 h 87"/>
                <a:gd name="T54" fmla="*/ 2147483647 w 87"/>
                <a:gd name="T55" fmla="*/ 2147483647 h 87"/>
                <a:gd name="T56" fmla="*/ 2147483647 w 87"/>
                <a:gd name="T57" fmla="*/ 2147483647 h 87"/>
                <a:gd name="T58" fmla="*/ 2147483647 w 87"/>
                <a:gd name="T59" fmla="*/ 2147483647 h 87"/>
                <a:gd name="T60" fmla="*/ 0 w 87"/>
                <a:gd name="T61" fmla="*/ 2147483647 h 87"/>
                <a:gd name="T62" fmla="*/ 2147483647 w 87"/>
                <a:gd name="T63" fmla="*/ 2147483647 h 87"/>
                <a:gd name="T64" fmla="*/ 2147483647 w 87"/>
                <a:gd name="T65" fmla="*/ 2147483647 h 87"/>
                <a:gd name="T66" fmla="*/ 2147483647 w 87"/>
                <a:gd name="T67" fmla="*/ 2147483647 h 87"/>
                <a:gd name="T68" fmla="*/ 2147483647 w 87"/>
                <a:gd name="T69" fmla="*/ 2147483647 h 87"/>
                <a:gd name="T70" fmla="*/ 2147483647 w 87"/>
                <a:gd name="T71" fmla="*/ 2147483647 h 87"/>
                <a:gd name="T72" fmla="*/ 2147483647 w 87"/>
                <a:gd name="T73" fmla="*/ 2147483647 h 87"/>
                <a:gd name="T74" fmla="*/ 2147483647 w 87"/>
                <a:gd name="T75" fmla="*/ 2147483647 h 87"/>
                <a:gd name="T76" fmla="*/ 2147483647 w 87"/>
                <a:gd name="T77" fmla="*/ 2147483647 h 87"/>
                <a:gd name="T78" fmla="*/ 2147483647 w 87"/>
                <a:gd name="T79" fmla="*/ 2147483647 h 87"/>
                <a:gd name="T80" fmla="*/ 2147483647 w 87"/>
                <a:gd name="T81" fmla="*/ 2147483647 h 87"/>
                <a:gd name="T82" fmla="*/ 2147483647 w 87"/>
                <a:gd name="T83" fmla="*/ 2147483647 h 87"/>
                <a:gd name="T84" fmla="*/ 2147483647 w 87"/>
                <a:gd name="T85" fmla="*/ 2147483647 h 87"/>
                <a:gd name="T86" fmla="*/ 2147483647 w 87"/>
                <a:gd name="T87" fmla="*/ 2147483647 h 87"/>
                <a:gd name="T88" fmla="*/ 2147483647 w 87"/>
                <a:gd name="T89" fmla="*/ 2147483647 h 87"/>
                <a:gd name="T90" fmla="*/ 2147483647 w 87"/>
                <a:gd name="T91" fmla="*/ 2147483647 h 87"/>
                <a:gd name="T92" fmla="*/ 2147483647 w 87"/>
                <a:gd name="T93" fmla="*/ 2147483647 h 87"/>
                <a:gd name="T94" fmla="*/ 2147483647 w 87"/>
                <a:gd name="T95" fmla="*/ 2147483647 h 87"/>
                <a:gd name="T96" fmla="*/ 2147483647 w 87"/>
                <a:gd name="T97" fmla="*/ 2147483647 h 87"/>
                <a:gd name="T98" fmla="*/ 2147483647 w 87"/>
                <a:gd name="T99" fmla="*/ 2147483647 h 87"/>
                <a:gd name="T100" fmla="*/ 2147483647 w 87"/>
                <a:gd name="T101" fmla="*/ 2147483647 h 87"/>
                <a:gd name="T102" fmla="*/ 2147483647 w 87"/>
                <a:gd name="T103" fmla="*/ 2147483647 h 87"/>
                <a:gd name="T104" fmla="*/ 2147483647 w 87"/>
                <a:gd name="T105" fmla="*/ 2147483647 h 87"/>
                <a:gd name="T106" fmla="*/ 2147483647 w 87"/>
                <a:gd name="T107" fmla="*/ 2147483647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87"/>
                <a:gd name="T164" fmla="*/ 87 w 87"/>
                <a:gd name="T165" fmla="*/ 87 h 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87">
                  <a:moveTo>
                    <a:pt x="0" y="43"/>
                  </a:moveTo>
                  <a:lnTo>
                    <a:pt x="0" y="48"/>
                  </a:lnTo>
                  <a:lnTo>
                    <a:pt x="1" y="53"/>
                  </a:lnTo>
                  <a:lnTo>
                    <a:pt x="2" y="57"/>
                  </a:lnTo>
                  <a:lnTo>
                    <a:pt x="3" y="61"/>
                  </a:lnTo>
                  <a:lnTo>
                    <a:pt x="5" y="65"/>
                  </a:lnTo>
                  <a:lnTo>
                    <a:pt x="6" y="66"/>
                  </a:lnTo>
                  <a:lnTo>
                    <a:pt x="7" y="68"/>
                  </a:lnTo>
                  <a:lnTo>
                    <a:pt x="9" y="72"/>
                  </a:lnTo>
                  <a:lnTo>
                    <a:pt x="12" y="75"/>
                  </a:lnTo>
                  <a:lnTo>
                    <a:pt x="15" y="77"/>
                  </a:lnTo>
                  <a:lnTo>
                    <a:pt x="19" y="80"/>
                  </a:lnTo>
                  <a:lnTo>
                    <a:pt x="22" y="82"/>
                  </a:lnTo>
                  <a:lnTo>
                    <a:pt x="26" y="84"/>
                  </a:lnTo>
                  <a:lnTo>
                    <a:pt x="30" y="85"/>
                  </a:lnTo>
                  <a:lnTo>
                    <a:pt x="34" y="86"/>
                  </a:lnTo>
                  <a:lnTo>
                    <a:pt x="38" y="87"/>
                  </a:lnTo>
                  <a:lnTo>
                    <a:pt x="43" y="87"/>
                  </a:lnTo>
                  <a:lnTo>
                    <a:pt x="48" y="86"/>
                  </a:lnTo>
                  <a:lnTo>
                    <a:pt x="54" y="86"/>
                  </a:lnTo>
                  <a:lnTo>
                    <a:pt x="59" y="84"/>
                  </a:lnTo>
                  <a:lnTo>
                    <a:pt x="63" y="82"/>
                  </a:lnTo>
                  <a:lnTo>
                    <a:pt x="67" y="80"/>
                  </a:lnTo>
                  <a:lnTo>
                    <a:pt x="71" y="78"/>
                  </a:lnTo>
                  <a:lnTo>
                    <a:pt x="74" y="75"/>
                  </a:lnTo>
                  <a:lnTo>
                    <a:pt x="77" y="72"/>
                  </a:lnTo>
                  <a:lnTo>
                    <a:pt x="82" y="65"/>
                  </a:lnTo>
                  <a:lnTo>
                    <a:pt x="84" y="61"/>
                  </a:lnTo>
                  <a:lnTo>
                    <a:pt x="85" y="58"/>
                  </a:lnTo>
                  <a:lnTo>
                    <a:pt x="87" y="50"/>
                  </a:lnTo>
                  <a:lnTo>
                    <a:pt x="87" y="43"/>
                  </a:lnTo>
                  <a:lnTo>
                    <a:pt x="87" y="39"/>
                  </a:lnTo>
                  <a:lnTo>
                    <a:pt x="87" y="35"/>
                  </a:lnTo>
                  <a:lnTo>
                    <a:pt x="86" y="32"/>
                  </a:lnTo>
                  <a:lnTo>
                    <a:pt x="85" y="28"/>
                  </a:lnTo>
                  <a:lnTo>
                    <a:pt x="83" y="25"/>
                  </a:lnTo>
                  <a:lnTo>
                    <a:pt x="81" y="21"/>
                  </a:lnTo>
                  <a:lnTo>
                    <a:pt x="77" y="14"/>
                  </a:lnTo>
                  <a:lnTo>
                    <a:pt x="74" y="11"/>
                  </a:lnTo>
                  <a:lnTo>
                    <a:pt x="71" y="8"/>
                  </a:lnTo>
                  <a:lnTo>
                    <a:pt x="67" y="6"/>
                  </a:lnTo>
                  <a:lnTo>
                    <a:pt x="63" y="4"/>
                  </a:lnTo>
                  <a:lnTo>
                    <a:pt x="61" y="3"/>
                  </a:lnTo>
                  <a:lnTo>
                    <a:pt x="59" y="2"/>
                  </a:lnTo>
                  <a:lnTo>
                    <a:pt x="54" y="1"/>
                  </a:lnTo>
                  <a:lnTo>
                    <a:pt x="49" y="0"/>
                  </a:lnTo>
                  <a:lnTo>
                    <a:pt x="43" y="0"/>
                  </a:lnTo>
                  <a:lnTo>
                    <a:pt x="39" y="0"/>
                  </a:lnTo>
                  <a:lnTo>
                    <a:pt x="34" y="1"/>
                  </a:lnTo>
                  <a:lnTo>
                    <a:pt x="30" y="2"/>
                  </a:lnTo>
                  <a:lnTo>
                    <a:pt x="26" y="3"/>
                  </a:lnTo>
                  <a:lnTo>
                    <a:pt x="22" y="5"/>
                  </a:lnTo>
                  <a:lnTo>
                    <a:pt x="20" y="6"/>
                  </a:lnTo>
                  <a:lnTo>
                    <a:pt x="19" y="7"/>
                  </a:lnTo>
                  <a:lnTo>
                    <a:pt x="15" y="9"/>
                  </a:lnTo>
                  <a:lnTo>
                    <a:pt x="12" y="12"/>
                  </a:lnTo>
                  <a:lnTo>
                    <a:pt x="7" y="19"/>
                  </a:lnTo>
                  <a:lnTo>
                    <a:pt x="3" y="26"/>
                  </a:lnTo>
                  <a:lnTo>
                    <a:pt x="2" y="30"/>
                  </a:lnTo>
                  <a:lnTo>
                    <a:pt x="1" y="34"/>
                  </a:lnTo>
                  <a:lnTo>
                    <a:pt x="0" y="39"/>
                  </a:lnTo>
                  <a:lnTo>
                    <a:pt x="0" y="43"/>
                  </a:lnTo>
                  <a:close/>
                  <a:moveTo>
                    <a:pt x="14" y="44"/>
                  </a:moveTo>
                  <a:lnTo>
                    <a:pt x="14" y="38"/>
                  </a:lnTo>
                  <a:lnTo>
                    <a:pt x="14" y="34"/>
                  </a:lnTo>
                  <a:lnTo>
                    <a:pt x="16" y="25"/>
                  </a:lnTo>
                  <a:lnTo>
                    <a:pt x="17" y="21"/>
                  </a:lnTo>
                  <a:lnTo>
                    <a:pt x="19" y="18"/>
                  </a:lnTo>
                  <a:lnTo>
                    <a:pt x="23" y="13"/>
                  </a:lnTo>
                  <a:lnTo>
                    <a:pt x="27" y="9"/>
                  </a:lnTo>
                  <a:lnTo>
                    <a:pt x="32" y="6"/>
                  </a:lnTo>
                  <a:lnTo>
                    <a:pt x="37" y="4"/>
                  </a:lnTo>
                  <a:lnTo>
                    <a:pt x="43" y="4"/>
                  </a:lnTo>
                  <a:lnTo>
                    <a:pt x="47" y="4"/>
                  </a:lnTo>
                  <a:lnTo>
                    <a:pt x="50" y="5"/>
                  </a:lnTo>
                  <a:lnTo>
                    <a:pt x="53" y="6"/>
                  </a:lnTo>
                  <a:lnTo>
                    <a:pt x="56" y="7"/>
                  </a:lnTo>
                  <a:lnTo>
                    <a:pt x="59" y="9"/>
                  </a:lnTo>
                  <a:lnTo>
                    <a:pt x="62" y="11"/>
                  </a:lnTo>
                  <a:lnTo>
                    <a:pt x="66" y="16"/>
                  </a:lnTo>
                  <a:lnTo>
                    <a:pt x="69" y="21"/>
                  </a:lnTo>
                  <a:lnTo>
                    <a:pt x="71" y="28"/>
                  </a:lnTo>
                  <a:lnTo>
                    <a:pt x="73" y="34"/>
                  </a:lnTo>
                  <a:lnTo>
                    <a:pt x="73" y="41"/>
                  </a:lnTo>
                  <a:lnTo>
                    <a:pt x="73" y="50"/>
                  </a:lnTo>
                  <a:lnTo>
                    <a:pt x="72" y="53"/>
                  </a:lnTo>
                  <a:lnTo>
                    <a:pt x="72" y="57"/>
                  </a:lnTo>
                  <a:lnTo>
                    <a:pt x="69" y="64"/>
                  </a:lnTo>
                  <a:lnTo>
                    <a:pt x="68" y="68"/>
                  </a:lnTo>
                  <a:lnTo>
                    <a:pt x="65" y="71"/>
                  </a:lnTo>
                  <a:lnTo>
                    <a:pt x="63" y="74"/>
                  </a:lnTo>
                  <a:lnTo>
                    <a:pt x="60" y="77"/>
                  </a:lnTo>
                  <a:lnTo>
                    <a:pt x="57" y="80"/>
                  </a:lnTo>
                  <a:lnTo>
                    <a:pt x="53" y="81"/>
                  </a:lnTo>
                  <a:lnTo>
                    <a:pt x="48" y="82"/>
                  </a:lnTo>
                  <a:lnTo>
                    <a:pt x="43" y="83"/>
                  </a:lnTo>
                  <a:lnTo>
                    <a:pt x="39" y="82"/>
                  </a:lnTo>
                  <a:lnTo>
                    <a:pt x="34" y="81"/>
                  </a:lnTo>
                  <a:lnTo>
                    <a:pt x="32" y="80"/>
                  </a:lnTo>
                  <a:lnTo>
                    <a:pt x="29" y="79"/>
                  </a:lnTo>
                  <a:lnTo>
                    <a:pt x="24" y="75"/>
                  </a:lnTo>
                  <a:lnTo>
                    <a:pt x="22" y="72"/>
                  </a:lnTo>
                  <a:lnTo>
                    <a:pt x="20" y="70"/>
                  </a:lnTo>
                  <a:lnTo>
                    <a:pt x="17" y="63"/>
                  </a:lnTo>
                  <a:lnTo>
                    <a:pt x="15" y="59"/>
                  </a:lnTo>
                  <a:lnTo>
                    <a:pt x="14" y="54"/>
                  </a:lnTo>
                  <a:lnTo>
                    <a:pt x="14" y="49"/>
                  </a:lnTo>
                  <a:lnTo>
                    <a:pt x="14" y="4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8" name="Freeform 234"/>
            <p:cNvSpPr>
              <a:spLocks/>
            </p:cNvSpPr>
            <p:nvPr/>
          </p:nvSpPr>
          <p:spPr bwMode="auto">
            <a:xfrm>
              <a:off x="2855261" y="6230361"/>
              <a:ext cx="99556"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2147483647 h 54"/>
                <a:gd name="T22" fmla="*/ 2147483647 w 62"/>
                <a:gd name="T23" fmla="*/ 0 h 54"/>
                <a:gd name="T24" fmla="*/ 2147483647 w 62"/>
                <a:gd name="T25" fmla="*/ 0 h 54"/>
                <a:gd name="T26" fmla="*/ 2147483647 w 62"/>
                <a:gd name="T27" fmla="*/ 0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0" y="52"/>
                  </a:lnTo>
                  <a:lnTo>
                    <a:pt x="35" y="50"/>
                  </a:lnTo>
                  <a:lnTo>
                    <a:pt x="39" y="47"/>
                  </a:lnTo>
                  <a:lnTo>
                    <a:pt x="40" y="46"/>
                  </a:lnTo>
                  <a:lnTo>
                    <a:pt x="41" y="46"/>
                  </a:lnTo>
                  <a:lnTo>
                    <a:pt x="42" y="46"/>
                  </a:lnTo>
                  <a:lnTo>
                    <a:pt x="42" y="47"/>
                  </a:lnTo>
                  <a:lnTo>
                    <a:pt x="42" y="51"/>
                  </a:lnTo>
                  <a:lnTo>
                    <a:pt x="42" y="52"/>
                  </a:lnTo>
                  <a:lnTo>
                    <a:pt x="43" y="53"/>
                  </a:lnTo>
                  <a:lnTo>
                    <a:pt x="59" y="50"/>
                  </a:lnTo>
                  <a:lnTo>
                    <a:pt x="61" y="49"/>
                  </a:lnTo>
                  <a:lnTo>
                    <a:pt x="62" y="48"/>
                  </a:lnTo>
                  <a:lnTo>
                    <a:pt x="61" y="48"/>
                  </a:lnTo>
                  <a:lnTo>
                    <a:pt x="60" y="47"/>
                  </a:lnTo>
                  <a:lnTo>
                    <a:pt x="55" y="47"/>
                  </a:lnTo>
                  <a:lnTo>
                    <a:pt x="53" y="46"/>
                  </a:lnTo>
                  <a:lnTo>
                    <a:pt x="52" y="45"/>
                  </a:lnTo>
                  <a:lnTo>
                    <a:pt x="51" y="44"/>
                  </a:lnTo>
                  <a:lnTo>
                    <a:pt x="52" y="3"/>
                  </a:lnTo>
                  <a:lnTo>
                    <a:pt x="52" y="1"/>
                  </a:lnTo>
                  <a:lnTo>
                    <a:pt x="51" y="0"/>
                  </a:lnTo>
                  <a:lnTo>
                    <a:pt x="49" y="0"/>
                  </a:lnTo>
                  <a:lnTo>
                    <a:pt x="41" y="0"/>
                  </a:lnTo>
                  <a:lnTo>
                    <a:pt x="35" y="0"/>
                  </a:lnTo>
                  <a:lnTo>
                    <a:pt x="33" y="0"/>
                  </a:lnTo>
                  <a:lnTo>
                    <a:pt x="32" y="1"/>
                  </a:lnTo>
                  <a:lnTo>
                    <a:pt x="32" y="2"/>
                  </a:lnTo>
                  <a:lnTo>
                    <a:pt x="33" y="2"/>
                  </a:lnTo>
                  <a:lnTo>
                    <a:pt x="36" y="3"/>
                  </a:lnTo>
                  <a:lnTo>
                    <a:pt x="41" y="5"/>
                  </a:lnTo>
                  <a:lnTo>
                    <a:pt x="42" y="5"/>
                  </a:lnTo>
                  <a:lnTo>
                    <a:pt x="43" y="6"/>
                  </a:lnTo>
                  <a:lnTo>
                    <a:pt x="42" y="35"/>
                  </a:lnTo>
                  <a:lnTo>
                    <a:pt x="42" y="37"/>
                  </a:lnTo>
                  <a:lnTo>
                    <a:pt x="42" y="40"/>
                  </a:lnTo>
                  <a:lnTo>
                    <a:pt x="41" y="41"/>
                  </a:lnTo>
                  <a:lnTo>
                    <a:pt x="40" y="43"/>
                  </a:lnTo>
                  <a:lnTo>
                    <a:pt x="38" y="45"/>
                  </a:lnTo>
                  <a:lnTo>
                    <a:pt x="35" y="46"/>
                  </a:lnTo>
                  <a:lnTo>
                    <a:pt x="31" y="47"/>
                  </a:lnTo>
                  <a:lnTo>
                    <a:pt x="26" y="47"/>
                  </a:lnTo>
                  <a:lnTo>
                    <a:pt x="22" y="47"/>
                  </a:lnTo>
                  <a:lnTo>
                    <a:pt x="20" y="46"/>
                  </a:lnTo>
                  <a:lnTo>
                    <a:pt x="19" y="45"/>
                  </a:lnTo>
                  <a:lnTo>
                    <a:pt x="18" y="44"/>
                  </a:lnTo>
                  <a:lnTo>
                    <a:pt x="17" y="42"/>
                  </a:lnTo>
                  <a:lnTo>
                    <a:pt x="16" y="41"/>
                  </a:lnTo>
                  <a:lnTo>
                    <a:pt x="16" y="39"/>
                  </a:lnTo>
                  <a:lnTo>
                    <a:pt x="16" y="3"/>
                  </a:lnTo>
                  <a:lnTo>
                    <a:pt x="16" y="1"/>
                  </a:lnTo>
                  <a:lnTo>
                    <a:pt x="15" y="0"/>
                  </a:lnTo>
                  <a:lnTo>
                    <a:pt x="14" y="0"/>
                  </a:lnTo>
                  <a:lnTo>
                    <a:pt x="9" y="0"/>
                  </a:lnTo>
                  <a:lnTo>
                    <a:pt x="3" y="0"/>
                  </a:lnTo>
                  <a:lnTo>
                    <a:pt x="1" y="0"/>
                  </a:lnTo>
                  <a:lnTo>
                    <a:pt x="0" y="0"/>
                  </a:lnTo>
                  <a:lnTo>
                    <a:pt x="0" y="1"/>
                  </a:lnTo>
                  <a:lnTo>
                    <a:pt x="1" y="2"/>
                  </a:lnTo>
                  <a:lnTo>
                    <a:pt x="4" y="3"/>
                  </a:lnTo>
                  <a:lnTo>
                    <a:pt x="6" y="4"/>
                  </a:lnTo>
                  <a:lnTo>
                    <a:pt x="7" y="4"/>
                  </a:lnTo>
                  <a:lnTo>
                    <a:pt x="7" y="6"/>
                  </a:lnTo>
                  <a:lnTo>
                    <a:pt x="7" y="35"/>
                  </a:lnTo>
                  <a:lnTo>
                    <a:pt x="7" y="39"/>
                  </a:lnTo>
                  <a:lnTo>
                    <a:pt x="8" y="42"/>
                  </a:lnTo>
                  <a:lnTo>
                    <a:pt x="9" y="46"/>
                  </a:lnTo>
                  <a:lnTo>
                    <a:pt x="10" y="48"/>
                  </a:lnTo>
                  <a:lnTo>
                    <a:pt x="11" y="50"/>
                  </a:lnTo>
                  <a:lnTo>
                    <a:pt x="13" y="51"/>
                  </a:lnTo>
                  <a:lnTo>
                    <a:pt x="15"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59" name="Freeform 235"/>
            <p:cNvSpPr>
              <a:spLocks/>
            </p:cNvSpPr>
            <p:nvPr/>
          </p:nvSpPr>
          <p:spPr bwMode="auto">
            <a:xfrm>
              <a:off x="2960056" y="6216009"/>
              <a:ext cx="57638" cy="96873"/>
            </a:xfrm>
            <a:custGeom>
              <a:avLst/>
              <a:gdLst>
                <a:gd name="T0" fmla="*/ 2147483647 w 36"/>
                <a:gd name="T1" fmla="*/ 2147483647 h 61"/>
                <a:gd name="T2" fmla="*/ 2147483647 w 36"/>
                <a:gd name="T3" fmla="*/ 2147483647 h 61"/>
                <a:gd name="T4" fmla="*/ 2147483647 w 36"/>
                <a:gd name="T5" fmla="*/ 2147483647 h 61"/>
                <a:gd name="T6" fmla="*/ 2147483647 w 36"/>
                <a:gd name="T7" fmla="*/ 2147483647 h 61"/>
                <a:gd name="T8" fmla="*/ 2147483647 w 36"/>
                <a:gd name="T9" fmla="*/ 2147483647 h 61"/>
                <a:gd name="T10" fmla="*/ 2147483647 w 36"/>
                <a:gd name="T11" fmla="*/ 2147483647 h 61"/>
                <a:gd name="T12" fmla="*/ 2147483647 w 36"/>
                <a:gd name="T13" fmla="*/ 2147483647 h 61"/>
                <a:gd name="T14" fmla="*/ 2147483647 w 36"/>
                <a:gd name="T15" fmla="*/ 2147483647 h 61"/>
                <a:gd name="T16" fmla="*/ 2147483647 w 36"/>
                <a:gd name="T17" fmla="*/ 2147483647 h 61"/>
                <a:gd name="T18" fmla="*/ 2147483647 w 36"/>
                <a:gd name="T19" fmla="*/ 2147483647 h 61"/>
                <a:gd name="T20" fmla="*/ 2147483647 w 36"/>
                <a:gd name="T21" fmla="*/ 2147483647 h 61"/>
                <a:gd name="T22" fmla="*/ 2147483647 w 36"/>
                <a:gd name="T23" fmla="*/ 2147483647 h 61"/>
                <a:gd name="T24" fmla="*/ 2147483647 w 36"/>
                <a:gd name="T25" fmla="*/ 0 h 61"/>
                <a:gd name="T26" fmla="*/ 2147483647 w 36"/>
                <a:gd name="T27" fmla="*/ 0 h 61"/>
                <a:gd name="T28" fmla="*/ 2147483647 w 36"/>
                <a:gd name="T29" fmla="*/ 2147483647 h 61"/>
                <a:gd name="T30" fmla="*/ 2147483647 w 36"/>
                <a:gd name="T31" fmla="*/ 2147483647 h 61"/>
                <a:gd name="T32" fmla="*/ 2147483647 w 36"/>
                <a:gd name="T33" fmla="*/ 2147483647 h 61"/>
                <a:gd name="T34" fmla="*/ 2147483647 w 36"/>
                <a:gd name="T35" fmla="*/ 2147483647 h 61"/>
                <a:gd name="T36" fmla="*/ 2147483647 w 36"/>
                <a:gd name="T37" fmla="*/ 2147483647 h 61"/>
                <a:gd name="T38" fmla="*/ 2147483647 w 36"/>
                <a:gd name="T39" fmla="*/ 2147483647 h 61"/>
                <a:gd name="T40" fmla="*/ 0 w 36"/>
                <a:gd name="T41" fmla="*/ 2147483647 h 61"/>
                <a:gd name="T42" fmla="*/ 2147483647 w 36"/>
                <a:gd name="T43" fmla="*/ 2147483647 h 61"/>
                <a:gd name="T44" fmla="*/ 2147483647 w 36"/>
                <a:gd name="T45" fmla="*/ 2147483647 h 61"/>
                <a:gd name="T46" fmla="*/ 2147483647 w 36"/>
                <a:gd name="T47" fmla="*/ 2147483647 h 61"/>
                <a:gd name="T48" fmla="*/ 2147483647 w 36"/>
                <a:gd name="T49" fmla="*/ 2147483647 h 61"/>
                <a:gd name="T50" fmla="*/ 2147483647 w 36"/>
                <a:gd name="T51" fmla="*/ 2147483647 h 61"/>
                <a:gd name="T52" fmla="*/ 2147483647 w 36"/>
                <a:gd name="T53" fmla="*/ 2147483647 h 61"/>
                <a:gd name="T54" fmla="*/ 2147483647 w 36"/>
                <a:gd name="T55" fmla="*/ 2147483647 h 61"/>
                <a:gd name="T56" fmla="*/ 2147483647 w 36"/>
                <a:gd name="T57" fmla="*/ 2147483647 h 61"/>
                <a:gd name="T58" fmla="*/ 2147483647 w 36"/>
                <a:gd name="T59" fmla="*/ 2147483647 h 61"/>
                <a:gd name="T60" fmla="*/ 2147483647 w 36"/>
                <a:gd name="T61" fmla="*/ 2147483647 h 61"/>
                <a:gd name="T62" fmla="*/ 2147483647 w 36"/>
                <a:gd name="T63" fmla="*/ 2147483647 h 61"/>
                <a:gd name="T64" fmla="*/ 2147483647 w 36"/>
                <a:gd name="T65" fmla="*/ 2147483647 h 61"/>
                <a:gd name="T66" fmla="*/ 2147483647 w 36"/>
                <a:gd name="T67" fmla="*/ 2147483647 h 61"/>
                <a:gd name="T68" fmla="*/ 2147483647 w 36"/>
                <a:gd name="T69" fmla="*/ 2147483647 h 61"/>
                <a:gd name="T70" fmla="*/ 2147483647 w 36"/>
                <a:gd name="T71" fmla="*/ 2147483647 h 61"/>
                <a:gd name="T72" fmla="*/ 2147483647 w 36"/>
                <a:gd name="T73" fmla="*/ 2147483647 h 61"/>
                <a:gd name="T74" fmla="*/ 2147483647 w 36"/>
                <a:gd name="T75" fmla="*/ 2147483647 h 61"/>
                <a:gd name="T76" fmla="*/ 2147483647 w 36"/>
                <a:gd name="T77" fmla="*/ 2147483647 h 61"/>
                <a:gd name="T78" fmla="*/ 2147483647 w 36"/>
                <a:gd name="T79" fmla="*/ 2147483647 h 61"/>
                <a:gd name="T80" fmla="*/ 2147483647 w 36"/>
                <a:gd name="T81" fmla="*/ 2147483647 h 61"/>
                <a:gd name="T82" fmla="*/ 2147483647 w 36"/>
                <a:gd name="T83" fmla="*/ 2147483647 h 61"/>
                <a:gd name="T84" fmla="*/ 2147483647 w 36"/>
                <a:gd name="T85" fmla="*/ 2147483647 h 61"/>
                <a:gd name="T86" fmla="*/ 2147483647 w 36"/>
                <a:gd name="T87" fmla="*/ 2147483647 h 61"/>
                <a:gd name="T88" fmla="*/ 2147483647 w 36"/>
                <a:gd name="T89" fmla="*/ 2147483647 h 61"/>
                <a:gd name="T90" fmla="*/ 2147483647 w 36"/>
                <a:gd name="T91" fmla="*/ 2147483647 h 61"/>
                <a:gd name="T92" fmla="*/ 2147483647 w 36"/>
                <a:gd name="T93" fmla="*/ 2147483647 h 61"/>
                <a:gd name="T94" fmla="*/ 2147483647 w 36"/>
                <a:gd name="T95" fmla="*/ 2147483647 h 61"/>
                <a:gd name="T96" fmla="*/ 2147483647 w 36"/>
                <a:gd name="T97" fmla="*/ 2147483647 h 61"/>
                <a:gd name="T98" fmla="*/ 2147483647 w 36"/>
                <a:gd name="T99" fmla="*/ 2147483647 h 61"/>
                <a:gd name="T100" fmla="*/ 2147483647 w 36"/>
                <a:gd name="T101" fmla="*/ 2147483647 h 61"/>
                <a:gd name="T102" fmla="*/ 2147483647 w 36"/>
                <a:gd name="T103" fmla="*/ 2147483647 h 61"/>
                <a:gd name="T104" fmla="*/ 2147483647 w 36"/>
                <a:gd name="T105" fmla="*/ 2147483647 h 61"/>
                <a:gd name="T106" fmla="*/ 2147483647 w 36"/>
                <a:gd name="T107" fmla="*/ 2147483647 h 61"/>
                <a:gd name="T108" fmla="*/ 2147483647 w 36"/>
                <a:gd name="T109" fmla="*/ 2147483647 h 61"/>
                <a:gd name="T110" fmla="*/ 2147483647 w 36"/>
                <a:gd name="T111" fmla="*/ 2147483647 h 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
                <a:gd name="T169" fmla="*/ 0 h 61"/>
                <a:gd name="T170" fmla="*/ 36 w 36"/>
                <a:gd name="T171" fmla="*/ 61 h 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 h="61">
                  <a:moveTo>
                    <a:pt x="34" y="15"/>
                  </a:moveTo>
                  <a:lnTo>
                    <a:pt x="35" y="15"/>
                  </a:lnTo>
                  <a:lnTo>
                    <a:pt x="36" y="14"/>
                  </a:lnTo>
                  <a:lnTo>
                    <a:pt x="36" y="12"/>
                  </a:lnTo>
                  <a:lnTo>
                    <a:pt x="36" y="11"/>
                  </a:lnTo>
                  <a:lnTo>
                    <a:pt x="35" y="10"/>
                  </a:lnTo>
                  <a:lnTo>
                    <a:pt x="33" y="9"/>
                  </a:lnTo>
                  <a:lnTo>
                    <a:pt x="19" y="9"/>
                  </a:lnTo>
                  <a:lnTo>
                    <a:pt x="18" y="9"/>
                  </a:lnTo>
                  <a:lnTo>
                    <a:pt x="17" y="7"/>
                  </a:lnTo>
                  <a:lnTo>
                    <a:pt x="17" y="3"/>
                  </a:lnTo>
                  <a:lnTo>
                    <a:pt x="17" y="1"/>
                  </a:lnTo>
                  <a:lnTo>
                    <a:pt x="17" y="0"/>
                  </a:lnTo>
                  <a:lnTo>
                    <a:pt x="16" y="0"/>
                  </a:lnTo>
                  <a:lnTo>
                    <a:pt x="14" y="2"/>
                  </a:lnTo>
                  <a:lnTo>
                    <a:pt x="10" y="8"/>
                  </a:lnTo>
                  <a:lnTo>
                    <a:pt x="7" y="10"/>
                  </a:lnTo>
                  <a:lnTo>
                    <a:pt x="4" y="12"/>
                  </a:lnTo>
                  <a:lnTo>
                    <a:pt x="1" y="13"/>
                  </a:lnTo>
                  <a:lnTo>
                    <a:pt x="1" y="14"/>
                  </a:lnTo>
                  <a:lnTo>
                    <a:pt x="0" y="15"/>
                  </a:lnTo>
                  <a:lnTo>
                    <a:pt x="1" y="16"/>
                  </a:lnTo>
                  <a:lnTo>
                    <a:pt x="4" y="16"/>
                  </a:lnTo>
                  <a:lnTo>
                    <a:pt x="7" y="16"/>
                  </a:lnTo>
                  <a:lnTo>
                    <a:pt x="7" y="18"/>
                  </a:lnTo>
                  <a:lnTo>
                    <a:pt x="7" y="48"/>
                  </a:lnTo>
                  <a:lnTo>
                    <a:pt x="7" y="51"/>
                  </a:lnTo>
                  <a:lnTo>
                    <a:pt x="7" y="52"/>
                  </a:lnTo>
                  <a:lnTo>
                    <a:pt x="8" y="54"/>
                  </a:lnTo>
                  <a:lnTo>
                    <a:pt x="9" y="56"/>
                  </a:lnTo>
                  <a:lnTo>
                    <a:pt x="10" y="58"/>
                  </a:lnTo>
                  <a:lnTo>
                    <a:pt x="12" y="60"/>
                  </a:lnTo>
                  <a:lnTo>
                    <a:pt x="15" y="61"/>
                  </a:lnTo>
                  <a:lnTo>
                    <a:pt x="18" y="61"/>
                  </a:lnTo>
                  <a:lnTo>
                    <a:pt x="21" y="61"/>
                  </a:lnTo>
                  <a:lnTo>
                    <a:pt x="25" y="61"/>
                  </a:lnTo>
                  <a:lnTo>
                    <a:pt x="27" y="61"/>
                  </a:lnTo>
                  <a:lnTo>
                    <a:pt x="32" y="59"/>
                  </a:lnTo>
                  <a:lnTo>
                    <a:pt x="34" y="57"/>
                  </a:lnTo>
                  <a:lnTo>
                    <a:pt x="34" y="55"/>
                  </a:lnTo>
                  <a:lnTo>
                    <a:pt x="34" y="54"/>
                  </a:lnTo>
                  <a:lnTo>
                    <a:pt x="33" y="54"/>
                  </a:lnTo>
                  <a:lnTo>
                    <a:pt x="30" y="55"/>
                  </a:lnTo>
                  <a:lnTo>
                    <a:pt x="28" y="55"/>
                  </a:lnTo>
                  <a:lnTo>
                    <a:pt x="25" y="56"/>
                  </a:lnTo>
                  <a:lnTo>
                    <a:pt x="21" y="55"/>
                  </a:lnTo>
                  <a:lnTo>
                    <a:pt x="18" y="53"/>
                  </a:lnTo>
                  <a:lnTo>
                    <a:pt x="17" y="52"/>
                  </a:lnTo>
                  <a:lnTo>
                    <a:pt x="16" y="50"/>
                  </a:lnTo>
                  <a:lnTo>
                    <a:pt x="16" y="47"/>
                  </a:lnTo>
                  <a:lnTo>
                    <a:pt x="16" y="21"/>
                  </a:lnTo>
                  <a:lnTo>
                    <a:pt x="16" y="18"/>
                  </a:lnTo>
                  <a:lnTo>
                    <a:pt x="17" y="16"/>
                  </a:lnTo>
                  <a:lnTo>
                    <a:pt x="18" y="15"/>
                  </a:lnTo>
                  <a:lnTo>
                    <a:pt x="20" y="15"/>
                  </a:lnTo>
                  <a:lnTo>
                    <a:pt x="34" y="15"/>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0" name="Freeform 236"/>
            <p:cNvSpPr>
              <a:spLocks/>
            </p:cNvSpPr>
            <p:nvPr/>
          </p:nvSpPr>
          <p:spPr bwMode="auto">
            <a:xfrm>
              <a:off x="3028173" y="6228567"/>
              <a:ext cx="55891" cy="87903"/>
            </a:xfrm>
            <a:custGeom>
              <a:avLst/>
              <a:gdLst>
                <a:gd name="T0" fmla="*/ 0 w 35"/>
                <a:gd name="T1" fmla="*/ 2147483647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2147483647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2147483647 w 35"/>
                <a:gd name="T45" fmla="*/ 0 h 56"/>
                <a:gd name="T46" fmla="*/ 2147483647 w 35"/>
                <a:gd name="T47" fmla="*/ 2147483647 h 56"/>
                <a:gd name="T48" fmla="*/ 2147483647 w 35"/>
                <a:gd name="T49" fmla="*/ 2147483647 h 56"/>
                <a:gd name="T50" fmla="*/ 2147483647 w 35"/>
                <a:gd name="T51" fmla="*/ 2147483647 h 56"/>
                <a:gd name="T52" fmla="*/ 2147483647 w 35"/>
                <a:gd name="T53" fmla="*/ 2147483647 h 56"/>
                <a:gd name="T54" fmla="*/ 2147483647 w 35"/>
                <a:gd name="T55" fmla="*/ 2147483647 h 56"/>
                <a:gd name="T56" fmla="*/ 2147483647 w 35"/>
                <a:gd name="T57" fmla="*/ 2147483647 h 56"/>
                <a:gd name="T58" fmla="*/ 2147483647 w 35"/>
                <a:gd name="T59" fmla="*/ 2147483647 h 56"/>
                <a:gd name="T60" fmla="*/ 2147483647 w 35"/>
                <a:gd name="T61" fmla="*/ 2147483647 h 56"/>
                <a:gd name="T62" fmla="*/ 2147483647 w 35"/>
                <a:gd name="T63" fmla="*/ 2147483647 h 56"/>
                <a:gd name="T64" fmla="*/ 2147483647 w 35"/>
                <a:gd name="T65" fmla="*/ 2147483647 h 56"/>
                <a:gd name="T66" fmla="*/ 2147483647 w 35"/>
                <a:gd name="T67" fmla="*/ 2147483647 h 56"/>
                <a:gd name="T68" fmla="*/ 2147483647 w 35"/>
                <a:gd name="T69" fmla="*/ 2147483647 h 56"/>
                <a:gd name="T70" fmla="*/ 2147483647 w 35"/>
                <a:gd name="T71" fmla="*/ 2147483647 h 56"/>
                <a:gd name="T72" fmla="*/ 2147483647 w 35"/>
                <a:gd name="T73" fmla="*/ 2147483647 h 56"/>
                <a:gd name="T74" fmla="*/ 2147483647 w 35"/>
                <a:gd name="T75" fmla="*/ 2147483647 h 56"/>
                <a:gd name="T76" fmla="*/ 2147483647 w 35"/>
                <a:gd name="T77" fmla="*/ 2147483647 h 56"/>
                <a:gd name="T78" fmla="*/ 0 w 35"/>
                <a:gd name="T79" fmla="*/ 2147483647 h 56"/>
                <a:gd name="T80" fmla="*/ 0 w 35"/>
                <a:gd name="T81" fmla="*/ 2147483647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56"/>
                <a:gd name="T125" fmla="*/ 35 w 35"/>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56">
                  <a:moveTo>
                    <a:pt x="0" y="51"/>
                  </a:moveTo>
                  <a:lnTo>
                    <a:pt x="0" y="52"/>
                  </a:lnTo>
                  <a:lnTo>
                    <a:pt x="2" y="53"/>
                  </a:lnTo>
                  <a:lnTo>
                    <a:pt x="4" y="54"/>
                  </a:lnTo>
                  <a:lnTo>
                    <a:pt x="7" y="55"/>
                  </a:lnTo>
                  <a:lnTo>
                    <a:pt x="16" y="56"/>
                  </a:lnTo>
                  <a:lnTo>
                    <a:pt x="21" y="55"/>
                  </a:lnTo>
                  <a:lnTo>
                    <a:pt x="25" y="54"/>
                  </a:lnTo>
                  <a:lnTo>
                    <a:pt x="28" y="52"/>
                  </a:lnTo>
                  <a:lnTo>
                    <a:pt x="31" y="50"/>
                  </a:lnTo>
                  <a:lnTo>
                    <a:pt x="33" y="48"/>
                  </a:lnTo>
                  <a:lnTo>
                    <a:pt x="34" y="45"/>
                  </a:lnTo>
                  <a:lnTo>
                    <a:pt x="35" y="40"/>
                  </a:lnTo>
                  <a:lnTo>
                    <a:pt x="34" y="37"/>
                  </a:lnTo>
                  <a:lnTo>
                    <a:pt x="34" y="35"/>
                  </a:lnTo>
                  <a:lnTo>
                    <a:pt x="32" y="33"/>
                  </a:lnTo>
                  <a:lnTo>
                    <a:pt x="31" y="31"/>
                  </a:lnTo>
                  <a:lnTo>
                    <a:pt x="26" y="27"/>
                  </a:lnTo>
                  <a:lnTo>
                    <a:pt x="22" y="24"/>
                  </a:lnTo>
                  <a:lnTo>
                    <a:pt x="13" y="18"/>
                  </a:lnTo>
                  <a:lnTo>
                    <a:pt x="10" y="15"/>
                  </a:lnTo>
                  <a:lnTo>
                    <a:pt x="9" y="13"/>
                  </a:lnTo>
                  <a:lnTo>
                    <a:pt x="8" y="12"/>
                  </a:lnTo>
                  <a:lnTo>
                    <a:pt x="9" y="10"/>
                  </a:lnTo>
                  <a:lnTo>
                    <a:pt x="9" y="8"/>
                  </a:lnTo>
                  <a:lnTo>
                    <a:pt x="10" y="7"/>
                  </a:lnTo>
                  <a:lnTo>
                    <a:pt x="11" y="5"/>
                  </a:lnTo>
                  <a:lnTo>
                    <a:pt x="12" y="5"/>
                  </a:lnTo>
                  <a:lnTo>
                    <a:pt x="14" y="4"/>
                  </a:lnTo>
                  <a:lnTo>
                    <a:pt x="17" y="3"/>
                  </a:lnTo>
                  <a:lnTo>
                    <a:pt x="20" y="4"/>
                  </a:lnTo>
                  <a:lnTo>
                    <a:pt x="23" y="5"/>
                  </a:lnTo>
                  <a:lnTo>
                    <a:pt x="25" y="7"/>
                  </a:lnTo>
                  <a:lnTo>
                    <a:pt x="26" y="9"/>
                  </a:lnTo>
                  <a:lnTo>
                    <a:pt x="28" y="12"/>
                  </a:lnTo>
                  <a:lnTo>
                    <a:pt x="29" y="14"/>
                  </a:lnTo>
                  <a:lnTo>
                    <a:pt x="30" y="14"/>
                  </a:lnTo>
                  <a:lnTo>
                    <a:pt x="31" y="14"/>
                  </a:lnTo>
                  <a:lnTo>
                    <a:pt x="31" y="13"/>
                  </a:lnTo>
                  <a:lnTo>
                    <a:pt x="31" y="8"/>
                  </a:lnTo>
                  <a:lnTo>
                    <a:pt x="31" y="4"/>
                  </a:lnTo>
                  <a:lnTo>
                    <a:pt x="29" y="2"/>
                  </a:lnTo>
                  <a:lnTo>
                    <a:pt x="28" y="1"/>
                  </a:lnTo>
                  <a:lnTo>
                    <a:pt x="25" y="0"/>
                  </a:lnTo>
                  <a:lnTo>
                    <a:pt x="17" y="0"/>
                  </a:lnTo>
                  <a:lnTo>
                    <a:pt x="13" y="0"/>
                  </a:lnTo>
                  <a:lnTo>
                    <a:pt x="10" y="1"/>
                  </a:lnTo>
                  <a:lnTo>
                    <a:pt x="7" y="3"/>
                  </a:lnTo>
                  <a:lnTo>
                    <a:pt x="5" y="5"/>
                  </a:lnTo>
                  <a:lnTo>
                    <a:pt x="3" y="7"/>
                  </a:lnTo>
                  <a:lnTo>
                    <a:pt x="2" y="10"/>
                  </a:lnTo>
                  <a:lnTo>
                    <a:pt x="1" y="12"/>
                  </a:lnTo>
                  <a:lnTo>
                    <a:pt x="1" y="15"/>
                  </a:lnTo>
                  <a:lnTo>
                    <a:pt x="1" y="18"/>
                  </a:lnTo>
                  <a:lnTo>
                    <a:pt x="2" y="21"/>
                  </a:lnTo>
                  <a:lnTo>
                    <a:pt x="3" y="23"/>
                  </a:lnTo>
                  <a:lnTo>
                    <a:pt x="5" y="24"/>
                  </a:lnTo>
                  <a:lnTo>
                    <a:pt x="9" y="28"/>
                  </a:lnTo>
                  <a:lnTo>
                    <a:pt x="13" y="31"/>
                  </a:lnTo>
                  <a:lnTo>
                    <a:pt x="18" y="33"/>
                  </a:lnTo>
                  <a:lnTo>
                    <a:pt x="22" y="36"/>
                  </a:lnTo>
                  <a:lnTo>
                    <a:pt x="24" y="37"/>
                  </a:lnTo>
                  <a:lnTo>
                    <a:pt x="25" y="39"/>
                  </a:lnTo>
                  <a:lnTo>
                    <a:pt x="26" y="41"/>
                  </a:lnTo>
                  <a:lnTo>
                    <a:pt x="26" y="43"/>
                  </a:lnTo>
                  <a:lnTo>
                    <a:pt x="26" y="45"/>
                  </a:lnTo>
                  <a:lnTo>
                    <a:pt x="25" y="47"/>
                  </a:lnTo>
                  <a:lnTo>
                    <a:pt x="24" y="49"/>
                  </a:lnTo>
                  <a:lnTo>
                    <a:pt x="22" y="50"/>
                  </a:lnTo>
                  <a:lnTo>
                    <a:pt x="19" y="52"/>
                  </a:lnTo>
                  <a:lnTo>
                    <a:pt x="15" y="52"/>
                  </a:lnTo>
                  <a:lnTo>
                    <a:pt x="13" y="52"/>
                  </a:lnTo>
                  <a:lnTo>
                    <a:pt x="10" y="51"/>
                  </a:lnTo>
                  <a:lnTo>
                    <a:pt x="8" y="50"/>
                  </a:lnTo>
                  <a:lnTo>
                    <a:pt x="7" y="48"/>
                  </a:lnTo>
                  <a:lnTo>
                    <a:pt x="4" y="43"/>
                  </a:lnTo>
                  <a:lnTo>
                    <a:pt x="3" y="41"/>
                  </a:lnTo>
                  <a:lnTo>
                    <a:pt x="2" y="40"/>
                  </a:lnTo>
                  <a:lnTo>
                    <a:pt x="1" y="40"/>
                  </a:lnTo>
                  <a:lnTo>
                    <a:pt x="0" y="41"/>
                  </a:lnTo>
                  <a:lnTo>
                    <a:pt x="0" y="44"/>
                  </a:lnTo>
                  <a:lnTo>
                    <a:pt x="0" y="51"/>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1" name="Freeform 237"/>
            <p:cNvSpPr>
              <a:spLocks noEditPoints="1"/>
            </p:cNvSpPr>
            <p:nvPr/>
          </p:nvSpPr>
          <p:spPr bwMode="auto">
            <a:xfrm>
              <a:off x="3096289" y="6228567"/>
              <a:ext cx="82090" cy="87903"/>
            </a:xfrm>
            <a:custGeom>
              <a:avLst/>
              <a:gdLst>
                <a:gd name="T0" fmla="*/ 2147483647 w 52"/>
                <a:gd name="T1" fmla="*/ 2147483647 h 56"/>
                <a:gd name="T2" fmla="*/ 2147483647 w 52"/>
                <a:gd name="T3" fmla="*/ 2147483647 h 56"/>
                <a:gd name="T4" fmla="*/ 2147483647 w 52"/>
                <a:gd name="T5" fmla="*/ 2147483647 h 56"/>
                <a:gd name="T6" fmla="*/ 2147483647 w 52"/>
                <a:gd name="T7" fmla="*/ 2147483647 h 56"/>
                <a:gd name="T8" fmla="*/ 2147483647 w 52"/>
                <a:gd name="T9" fmla="*/ 2147483647 h 56"/>
                <a:gd name="T10" fmla="*/ 2147483647 w 52"/>
                <a:gd name="T11" fmla="*/ 2147483647 h 56"/>
                <a:gd name="T12" fmla="*/ 2147483647 w 52"/>
                <a:gd name="T13" fmla="*/ 2147483647 h 56"/>
                <a:gd name="T14" fmla="*/ 2147483647 w 52"/>
                <a:gd name="T15" fmla="*/ 2147483647 h 56"/>
                <a:gd name="T16" fmla="*/ 2147483647 w 52"/>
                <a:gd name="T17" fmla="*/ 2147483647 h 56"/>
                <a:gd name="T18" fmla="*/ 2147483647 w 52"/>
                <a:gd name="T19" fmla="*/ 2147483647 h 56"/>
                <a:gd name="T20" fmla="*/ 2147483647 w 52"/>
                <a:gd name="T21" fmla="*/ 2147483647 h 56"/>
                <a:gd name="T22" fmla="*/ 2147483647 w 52"/>
                <a:gd name="T23" fmla="*/ 2147483647 h 56"/>
                <a:gd name="T24" fmla="*/ 2147483647 w 52"/>
                <a:gd name="T25" fmla="*/ 2147483647 h 56"/>
                <a:gd name="T26" fmla="*/ 2147483647 w 52"/>
                <a:gd name="T27" fmla="*/ 2147483647 h 56"/>
                <a:gd name="T28" fmla="*/ 2147483647 w 52"/>
                <a:gd name="T29" fmla="*/ 2147483647 h 56"/>
                <a:gd name="T30" fmla="*/ 2147483647 w 52"/>
                <a:gd name="T31" fmla="*/ 2147483647 h 56"/>
                <a:gd name="T32" fmla="*/ 2147483647 w 52"/>
                <a:gd name="T33" fmla="*/ 2147483647 h 56"/>
                <a:gd name="T34" fmla="*/ 2147483647 w 52"/>
                <a:gd name="T35" fmla="*/ 0 h 56"/>
                <a:gd name="T36" fmla="*/ 2147483647 w 52"/>
                <a:gd name="T37" fmla="*/ 2147483647 h 56"/>
                <a:gd name="T38" fmla="*/ 2147483647 w 52"/>
                <a:gd name="T39" fmla="*/ 2147483647 h 56"/>
                <a:gd name="T40" fmla="*/ 2147483647 w 52"/>
                <a:gd name="T41" fmla="*/ 2147483647 h 56"/>
                <a:gd name="T42" fmla="*/ 2147483647 w 52"/>
                <a:gd name="T43" fmla="*/ 2147483647 h 56"/>
                <a:gd name="T44" fmla="*/ 2147483647 w 52"/>
                <a:gd name="T45" fmla="*/ 2147483647 h 56"/>
                <a:gd name="T46" fmla="*/ 2147483647 w 52"/>
                <a:gd name="T47" fmla="*/ 2147483647 h 56"/>
                <a:gd name="T48" fmla="*/ 2147483647 w 52"/>
                <a:gd name="T49" fmla="*/ 2147483647 h 56"/>
                <a:gd name="T50" fmla="*/ 2147483647 w 52"/>
                <a:gd name="T51" fmla="*/ 2147483647 h 56"/>
                <a:gd name="T52" fmla="*/ 2147483647 w 52"/>
                <a:gd name="T53" fmla="*/ 2147483647 h 56"/>
                <a:gd name="T54" fmla="*/ 2147483647 w 52"/>
                <a:gd name="T55" fmla="*/ 2147483647 h 56"/>
                <a:gd name="T56" fmla="*/ 2147483647 w 52"/>
                <a:gd name="T57" fmla="*/ 2147483647 h 56"/>
                <a:gd name="T58" fmla="*/ 2147483647 w 52"/>
                <a:gd name="T59" fmla="*/ 2147483647 h 56"/>
                <a:gd name="T60" fmla="*/ 2147483647 w 52"/>
                <a:gd name="T61" fmla="*/ 2147483647 h 56"/>
                <a:gd name="T62" fmla="*/ 2147483647 w 52"/>
                <a:gd name="T63" fmla="*/ 2147483647 h 56"/>
                <a:gd name="T64" fmla="*/ 2147483647 w 52"/>
                <a:gd name="T65" fmla="*/ 2147483647 h 56"/>
                <a:gd name="T66" fmla="*/ 2147483647 w 52"/>
                <a:gd name="T67" fmla="*/ 2147483647 h 56"/>
                <a:gd name="T68" fmla="*/ 2147483647 w 52"/>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6"/>
                <a:gd name="T107" fmla="*/ 52 w 52"/>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6">
                  <a:moveTo>
                    <a:pt x="26" y="53"/>
                  </a:moveTo>
                  <a:lnTo>
                    <a:pt x="22" y="52"/>
                  </a:lnTo>
                  <a:lnTo>
                    <a:pt x="19" y="50"/>
                  </a:lnTo>
                  <a:lnTo>
                    <a:pt x="17" y="48"/>
                  </a:lnTo>
                  <a:lnTo>
                    <a:pt x="14" y="44"/>
                  </a:lnTo>
                  <a:lnTo>
                    <a:pt x="12" y="41"/>
                  </a:lnTo>
                  <a:lnTo>
                    <a:pt x="11" y="37"/>
                  </a:lnTo>
                  <a:lnTo>
                    <a:pt x="10" y="33"/>
                  </a:lnTo>
                  <a:lnTo>
                    <a:pt x="10" y="29"/>
                  </a:lnTo>
                  <a:lnTo>
                    <a:pt x="10" y="23"/>
                  </a:lnTo>
                  <a:lnTo>
                    <a:pt x="11" y="18"/>
                  </a:lnTo>
                  <a:lnTo>
                    <a:pt x="12" y="14"/>
                  </a:lnTo>
                  <a:lnTo>
                    <a:pt x="14" y="10"/>
                  </a:lnTo>
                  <a:lnTo>
                    <a:pt x="17" y="7"/>
                  </a:lnTo>
                  <a:lnTo>
                    <a:pt x="18" y="6"/>
                  </a:lnTo>
                  <a:lnTo>
                    <a:pt x="19" y="5"/>
                  </a:lnTo>
                  <a:lnTo>
                    <a:pt x="22" y="3"/>
                  </a:lnTo>
                  <a:lnTo>
                    <a:pt x="26" y="3"/>
                  </a:lnTo>
                  <a:lnTo>
                    <a:pt x="30" y="3"/>
                  </a:lnTo>
                  <a:lnTo>
                    <a:pt x="33" y="5"/>
                  </a:lnTo>
                  <a:lnTo>
                    <a:pt x="35" y="8"/>
                  </a:lnTo>
                  <a:lnTo>
                    <a:pt x="38" y="11"/>
                  </a:lnTo>
                  <a:lnTo>
                    <a:pt x="41" y="19"/>
                  </a:lnTo>
                  <a:lnTo>
                    <a:pt x="41" y="23"/>
                  </a:lnTo>
                  <a:lnTo>
                    <a:pt x="42" y="27"/>
                  </a:lnTo>
                  <a:lnTo>
                    <a:pt x="41" y="33"/>
                  </a:lnTo>
                  <a:lnTo>
                    <a:pt x="41" y="37"/>
                  </a:lnTo>
                  <a:lnTo>
                    <a:pt x="39" y="42"/>
                  </a:lnTo>
                  <a:lnTo>
                    <a:pt x="38" y="45"/>
                  </a:lnTo>
                  <a:lnTo>
                    <a:pt x="35" y="49"/>
                  </a:lnTo>
                  <a:lnTo>
                    <a:pt x="34" y="50"/>
                  </a:lnTo>
                  <a:lnTo>
                    <a:pt x="32" y="51"/>
                  </a:lnTo>
                  <a:lnTo>
                    <a:pt x="29" y="52"/>
                  </a:lnTo>
                  <a:lnTo>
                    <a:pt x="26" y="53"/>
                  </a:lnTo>
                  <a:close/>
                  <a:moveTo>
                    <a:pt x="26" y="0"/>
                  </a:moveTo>
                  <a:lnTo>
                    <a:pt x="23" y="0"/>
                  </a:lnTo>
                  <a:lnTo>
                    <a:pt x="20" y="0"/>
                  </a:lnTo>
                  <a:lnTo>
                    <a:pt x="14" y="2"/>
                  </a:lnTo>
                  <a:lnTo>
                    <a:pt x="10" y="5"/>
                  </a:lnTo>
                  <a:lnTo>
                    <a:pt x="8" y="7"/>
                  </a:lnTo>
                  <a:lnTo>
                    <a:pt x="6" y="9"/>
                  </a:lnTo>
                  <a:lnTo>
                    <a:pt x="4" y="13"/>
                  </a:lnTo>
                  <a:lnTo>
                    <a:pt x="2" y="18"/>
                  </a:lnTo>
                  <a:lnTo>
                    <a:pt x="1" y="23"/>
                  </a:lnTo>
                  <a:lnTo>
                    <a:pt x="0" y="28"/>
                  </a:lnTo>
                  <a:lnTo>
                    <a:pt x="1" y="33"/>
                  </a:lnTo>
                  <a:lnTo>
                    <a:pt x="2" y="38"/>
                  </a:lnTo>
                  <a:lnTo>
                    <a:pt x="4" y="43"/>
                  </a:lnTo>
                  <a:lnTo>
                    <a:pt x="6" y="47"/>
                  </a:lnTo>
                  <a:lnTo>
                    <a:pt x="8" y="49"/>
                  </a:lnTo>
                  <a:lnTo>
                    <a:pt x="10" y="51"/>
                  </a:lnTo>
                  <a:lnTo>
                    <a:pt x="14" y="54"/>
                  </a:lnTo>
                  <a:lnTo>
                    <a:pt x="19" y="55"/>
                  </a:lnTo>
                  <a:lnTo>
                    <a:pt x="26" y="56"/>
                  </a:lnTo>
                  <a:lnTo>
                    <a:pt x="32" y="55"/>
                  </a:lnTo>
                  <a:lnTo>
                    <a:pt x="38" y="53"/>
                  </a:lnTo>
                  <a:lnTo>
                    <a:pt x="42" y="51"/>
                  </a:lnTo>
                  <a:lnTo>
                    <a:pt x="46" y="47"/>
                  </a:lnTo>
                  <a:lnTo>
                    <a:pt x="48" y="42"/>
                  </a:lnTo>
                  <a:lnTo>
                    <a:pt x="50" y="38"/>
                  </a:lnTo>
                  <a:lnTo>
                    <a:pt x="51" y="33"/>
                  </a:lnTo>
                  <a:lnTo>
                    <a:pt x="52" y="28"/>
                  </a:lnTo>
                  <a:lnTo>
                    <a:pt x="51" y="22"/>
                  </a:lnTo>
                  <a:lnTo>
                    <a:pt x="50" y="17"/>
                  </a:lnTo>
                  <a:lnTo>
                    <a:pt x="47" y="12"/>
                  </a:lnTo>
                  <a:lnTo>
                    <a:pt x="44" y="8"/>
                  </a:lnTo>
                  <a:lnTo>
                    <a:pt x="41" y="5"/>
                  </a:lnTo>
                  <a:lnTo>
                    <a:pt x="38" y="3"/>
                  </a:lnTo>
                  <a:lnTo>
                    <a:pt x="36" y="2"/>
                  </a:lnTo>
                  <a:lnTo>
                    <a:pt x="31" y="0"/>
                  </a:lnTo>
                  <a:lnTo>
                    <a:pt x="26"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2" name="Freeform 238"/>
            <p:cNvSpPr>
              <a:spLocks/>
            </p:cNvSpPr>
            <p:nvPr/>
          </p:nvSpPr>
          <p:spPr bwMode="auto">
            <a:xfrm>
              <a:off x="3185366" y="6230361"/>
              <a:ext cx="99555" cy="86110"/>
            </a:xfrm>
            <a:custGeom>
              <a:avLst/>
              <a:gdLst>
                <a:gd name="T0" fmla="*/ 2147483647 w 62"/>
                <a:gd name="T1" fmla="*/ 2147483647 h 54"/>
                <a:gd name="T2" fmla="*/ 2147483647 w 62"/>
                <a:gd name="T3" fmla="*/ 2147483647 h 54"/>
                <a:gd name="T4" fmla="*/ 2147483647 w 62"/>
                <a:gd name="T5" fmla="*/ 2147483647 h 54"/>
                <a:gd name="T6" fmla="*/ 2147483647 w 62"/>
                <a:gd name="T7" fmla="*/ 2147483647 h 54"/>
                <a:gd name="T8" fmla="*/ 2147483647 w 62"/>
                <a:gd name="T9" fmla="*/ 2147483647 h 54"/>
                <a:gd name="T10" fmla="*/ 2147483647 w 62"/>
                <a:gd name="T11" fmla="*/ 2147483647 h 54"/>
                <a:gd name="T12" fmla="*/ 2147483647 w 62"/>
                <a:gd name="T13" fmla="*/ 2147483647 h 54"/>
                <a:gd name="T14" fmla="*/ 2147483647 w 62"/>
                <a:gd name="T15" fmla="*/ 2147483647 h 54"/>
                <a:gd name="T16" fmla="*/ 2147483647 w 62"/>
                <a:gd name="T17" fmla="*/ 2147483647 h 54"/>
                <a:gd name="T18" fmla="*/ 2147483647 w 62"/>
                <a:gd name="T19" fmla="*/ 2147483647 h 54"/>
                <a:gd name="T20" fmla="*/ 2147483647 w 62"/>
                <a:gd name="T21" fmla="*/ 0 h 54"/>
                <a:gd name="T22" fmla="*/ 2147483647 w 62"/>
                <a:gd name="T23" fmla="*/ 0 h 54"/>
                <a:gd name="T24" fmla="*/ 2147483647 w 62"/>
                <a:gd name="T25" fmla="*/ 0 h 54"/>
                <a:gd name="T26" fmla="*/ 2147483647 w 62"/>
                <a:gd name="T27" fmla="*/ 2147483647 h 54"/>
                <a:gd name="T28" fmla="*/ 2147483647 w 62"/>
                <a:gd name="T29" fmla="*/ 2147483647 h 54"/>
                <a:gd name="T30" fmla="*/ 2147483647 w 62"/>
                <a:gd name="T31" fmla="*/ 2147483647 h 54"/>
                <a:gd name="T32" fmla="*/ 2147483647 w 62"/>
                <a:gd name="T33" fmla="*/ 2147483647 h 54"/>
                <a:gd name="T34" fmla="*/ 2147483647 w 62"/>
                <a:gd name="T35" fmla="*/ 2147483647 h 54"/>
                <a:gd name="T36" fmla="*/ 2147483647 w 62"/>
                <a:gd name="T37" fmla="*/ 2147483647 h 54"/>
                <a:gd name="T38" fmla="*/ 2147483647 w 62"/>
                <a:gd name="T39" fmla="*/ 2147483647 h 54"/>
                <a:gd name="T40" fmla="*/ 2147483647 w 62"/>
                <a:gd name="T41" fmla="*/ 2147483647 h 54"/>
                <a:gd name="T42" fmla="*/ 2147483647 w 62"/>
                <a:gd name="T43" fmla="*/ 2147483647 h 54"/>
                <a:gd name="T44" fmla="*/ 2147483647 w 62"/>
                <a:gd name="T45" fmla="*/ 2147483647 h 54"/>
                <a:gd name="T46" fmla="*/ 2147483647 w 62"/>
                <a:gd name="T47" fmla="*/ 2147483647 h 54"/>
                <a:gd name="T48" fmla="*/ 2147483647 w 62"/>
                <a:gd name="T49" fmla="*/ 2147483647 h 54"/>
                <a:gd name="T50" fmla="*/ 2147483647 w 62"/>
                <a:gd name="T51" fmla="*/ 2147483647 h 54"/>
                <a:gd name="T52" fmla="*/ 2147483647 w 62"/>
                <a:gd name="T53" fmla="*/ 0 h 54"/>
                <a:gd name="T54" fmla="*/ 2147483647 w 62"/>
                <a:gd name="T55" fmla="*/ 0 h 54"/>
                <a:gd name="T56" fmla="*/ 2147483647 w 62"/>
                <a:gd name="T57" fmla="*/ 0 h 54"/>
                <a:gd name="T58" fmla="*/ 0 w 62"/>
                <a:gd name="T59" fmla="*/ 2147483647 h 54"/>
                <a:gd name="T60" fmla="*/ 2147483647 w 62"/>
                <a:gd name="T61" fmla="*/ 2147483647 h 54"/>
                <a:gd name="T62" fmla="*/ 2147483647 w 62"/>
                <a:gd name="T63" fmla="*/ 2147483647 h 54"/>
                <a:gd name="T64" fmla="*/ 2147483647 w 62"/>
                <a:gd name="T65" fmla="*/ 2147483647 h 54"/>
                <a:gd name="T66" fmla="*/ 2147483647 w 62"/>
                <a:gd name="T67" fmla="*/ 2147483647 h 54"/>
                <a:gd name="T68" fmla="*/ 2147483647 w 62"/>
                <a:gd name="T69" fmla="*/ 2147483647 h 54"/>
                <a:gd name="T70" fmla="*/ 2147483647 w 62"/>
                <a:gd name="T71" fmla="*/ 2147483647 h 54"/>
                <a:gd name="T72" fmla="*/ 2147483647 w 62"/>
                <a:gd name="T73" fmla="*/ 2147483647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54"/>
                <a:gd name="T113" fmla="*/ 62 w 62"/>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54">
                  <a:moveTo>
                    <a:pt x="23" y="54"/>
                  </a:moveTo>
                  <a:lnTo>
                    <a:pt x="27" y="53"/>
                  </a:lnTo>
                  <a:lnTo>
                    <a:pt x="31" y="52"/>
                  </a:lnTo>
                  <a:lnTo>
                    <a:pt x="36" y="50"/>
                  </a:lnTo>
                  <a:lnTo>
                    <a:pt x="40" y="47"/>
                  </a:lnTo>
                  <a:lnTo>
                    <a:pt x="41" y="46"/>
                  </a:lnTo>
                  <a:lnTo>
                    <a:pt x="42" y="46"/>
                  </a:lnTo>
                  <a:lnTo>
                    <a:pt x="43" y="47"/>
                  </a:lnTo>
                  <a:lnTo>
                    <a:pt x="43" y="51"/>
                  </a:lnTo>
                  <a:lnTo>
                    <a:pt x="43" y="52"/>
                  </a:lnTo>
                  <a:lnTo>
                    <a:pt x="44" y="53"/>
                  </a:lnTo>
                  <a:lnTo>
                    <a:pt x="59" y="50"/>
                  </a:lnTo>
                  <a:lnTo>
                    <a:pt x="61" y="49"/>
                  </a:lnTo>
                  <a:lnTo>
                    <a:pt x="62" y="48"/>
                  </a:lnTo>
                  <a:lnTo>
                    <a:pt x="61" y="47"/>
                  </a:lnTo>
                  <a:lnTo>
                    <a:pt x="55" y="47"/>
                  </a:lnTo>
                  <a:lnTo>
                    <a:pt x="53" y="46"/>
                  </a:lnTo>
                  <a:lnTo>
                    <a:pt x="52" y="45"/>
                  </a:lnTo>
                  <a:lnTo>
                    <a:pt x="52" y="44"/>
                  </a:lnTo>
                  <a:lnTo>
                    <a:pt x="52" y="3"/>
                  </a:lnTo>
                  <a:lnTo>
                    <a:pt x="52" y="1"/>
                  </a:lnTo>
                  <a:lnTo>
                    <a:pt x="51" y="0"/>
                  </a:lnTo>
                  <a:lnTo>
                    <a:pt x="50" y="0"/>
                  </a:lnTo>
                  <a:lnTo>
                    <a:pt x="42" y="0"/>
                  </a:lnTo>
                  <a:lnTo>
                    <a:pt x="35" y="0"/>
                  </a:lnTo>
                  <a:lnTo>
                    <a:pt x="33" y="0"/>
                  </a:lnTo>
                  <a:lnTo>
                    <a:pt x="33" y="1"/>
                  </a:lnTo>
                  <a:lnTo>
                    <a:pt x="32" y="1"/>
                  </a:lnTo>
                  <a:lnTo>
                    <a:pt x="33" y="2"/>
                  </a:lnTo>
                  <a:lnTo>
                    <a:pt x="34" y="2"/>
                  </a:lnTo>
                  <a:lnTo>
                    <a:pt x="36" y="3"/>
                  </a:lnTo>
                  <a:lnTo>
                    <a:pt x="42" y="5"/>
                  </a:lnTo>
                  <a:lnTo>
                    <a:pt x="43" y="5"/>
                  </a:lnTo>
                  <a:lnTo>
                    <a:pt x="43" y="6"/>
                  </a:lnTo>
                  <a:lnTo>
                    <a:pt x="43" y="35"/>
                  </a:lnTo>
                  <a:lnTo>
                    <a:pt x="43" y="37"/>
                  </a:lnTo>
                  <a:lnTo>
                    <a:pt x="42" y="40"/>
                  </a:lnTo>
                  <a:lnTo>
                    <a:pt x="41" y="41"/>
                  </a:lnTo>
                  <a:lnTo>
                    <a:pt x="40" y="43"/>
                  </a:lnTo>
                  <a:lnTo>
                    <a:pt x="38" y="45"/>
                  </a:lnTo>
                  <a:lnTo>
                    <a:pt x="36" y="46"/>
                  </a:lnTo>
                  <a:lnTo>
                    <a:pt x="32" y="47"/>
                  </a:lnTo>
                  <a:lnTo>
                    <a:pt x="27" y="47"/>
                  </a:lnTo>
                  <a:lnTo>
                    <a:pt x="22" y="47"/>
                  </a:lnTo>
                  <a:lnTo>
                    <a:pt x="21" y="46"/>
                  </a:lnTo>
                  <a:lnTo>
                    <a:pt x="19" y="45"/>
                  </a:lnTo>
                  <a:lnTo>
                    <a:pt x="18" y="44"/>
                  </a:lnTo>
                  <a:lnTo>
                    <a:pt x="17" y="42"/>
                  </a:lnTo>
                  <a:lnTo>
                    <a:pt x="17" y="41"/>
                  </a:lnTo>
                  <a:lnTo>
                    <a:pt x="16" y="39"/>
                  </a:lnTo>
                  <a:lnTo>
                    <a:pt x="17" y="3"/>
                  </a:lnTo>
                  <a:lnTo>
                    <a:pt x="17" y="1"/>
                  </a:lnTo>
                  <a:lnTo>
                    <a:pt x="16" y="1"/>
                  </a:lnTo>
                  <a:lnTo>
                    <a:pt x="16" y="0"/>
                  </a:lnTo>
                  <a:lnTo>
                    <a:pt x="15" y="0"/>
                  </a:lnTo>
                  <a:lnTo>
                    <a:pt x="9" y="0"/>
                  </a:lnTo>
                  <a:lnTo>
                    <a:pt x="3" y="0"/>
                  </a:lnTo>
                  <a:lnTo>
                    <a:pt x="1" y="0"/>
                  </a:lnTo>
                  <a:lnTo>
                    <a:pt x="0" y="0"/>
                  </a:lnTo>
                  <a:lnTo>
                    <a:pt x="0" y="1"/>
                  </a:lnTo>
                  <a:lnTo>
                    <a:pt x="1" y="2"/>
                  </a:lnTo>
                  <a:lnTo>
                    <a:pt x="4" y="3"/>
                  </a:lnTo>
                  <a:lnTo>
                    <a:pt x="7" y="4"/>
                  </a:lnTo>
                  <a:lnTo>
                    <a:pt x="8" y="4"/>
                  </a:lnTo>
                  <a:lnTo>
                    <a:pt x="8" y="6"/>
                  </a:lnTo>
                  <a:lnTo>
                    <a:pt x="8" y="35"/>
                  </a:lnTo>
                  <a:lnTo>
                    <a:pt x="8" y="39"/>
                  </a:lnTo>
                  <a:lnTo>
                    <a:pt x="8" y="42"/>
                  </a:lnTo>
                  <a:lnTo>
                    <a:pt x="9" y="46"/>
                  </a:lnTo>
                  <a:lnTo>
                    <a:pt x="11" y="48"/>
                  </a:lnTo>
                  <a:lnTo>
                    <a:pt x="12" y="50"/>
                  </a:lnTo>
                  <a:lnTo>
                    <a:pt x="13" y="51"/>
                  </a:lnTo>
                  <a:lnTo>
                    <a:pt x="16" y="52"/>
                  </a:lnTo>
                  <a:lnTo>
                    <a:pt x="19" y="53"/>
                  </a:lnTo>
                  <a:lnTo>
                    <a:pt x="23" y="54"/>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3" name="Freeform 239"/>
            <p:cNvSpPr>
              <a:spLocks/>
            </p:cNvSpPr>
            <p:nvPr/>
          </p:nvSpPr>
          <p:spPr bwMode="auto">
            <a:xfrm>
              <a:off x="3291907" y="6224979"/>
              <a:ext cx="61131" cy="87903"/>
            </a:xfrm>
            <a:custGeom>
              <a:avLst/>
              <a:gdLst>
                <a:gd name="T0" fmla="*/ 2147483647 w 38"/>
                <a:gd name="T1" fmla="*/ 2147483647 h 56"/>
                <a:gd name="T2" fmla="*/ 2147483647 w 38"/>
                <a:gd name="T3" fmla="*/ 2147483647 h 56"/>
                <a:gd name="T4" fmla="*/ 2147483647 w 38"/>
                <a:gd name="T5" fmla="*/ 2147483647 h 56"/>
                <a:gd name="T6" fmla="*/ 2147483647 w 38"/>
                <a:gd name="T7" fmla="*/ 2147483647 h 56"/>
                <a:gd name="T8" fmla="*/ 2147483647 w 38"/>
                <a:gd name="T9" fmla="*/ 2147483647 h 56"/>
                <a:gd name="T10" fmla="*/ 2147483647 w 38"/>
                <a:gd name="T11" fmla="*/ 2147483647 h 56"/>
                <a:gd name="T12" fmla="*/ 2147483647 w 38"/>
                <a:gd name="T13" fmla="*/ 2147483647 h 56"/>
                <a:gd name="T14" fmla="*/ 2147483647 w 38"/>
                <a:gd name="T15" fmla="*/ 2147483647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0 h 56"/>
                <a:gd name="T30" fmla="*/ 2147483647 w 38"/>
                <a:gd name="T31" fmla="*/ 0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2147483647 w 38"/>
                <a:gd name="T41" fmla="*/ 2147483647 h 56"/>
                <a:gd name="T42" fmla="*/ 2147483647 w 38"/>
                <a:gd name="T43" fmla="*/ 2147483647 h 56"/>
                <a:gd name="T44" fmla="*/ 2147483647 w 38"/>
                <a:gd name="T45" fmla="*/ 2147483647 h 56"/>
                <a:gd name="T46" fmla="*/ 2147483647 w 38"/>
                <a:gd name="T47" fmla="*/ 2147483647 h 56"/>
                <a:gd name="T48" fmla="*/ 0 w 38"/>
                <a:gd name="T49" fmla="*/ 2147483647 h 56"/>
                <a:gd name="T50" fmla="*/ 0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6"/>
                <a:gd name="T101" fmla="*/ 38 w 3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6">
                  <a:moveTo>
                    <a:pt x="17" y="19"/>
                  </a:moveTo>
                  <a:lnTo>
                    <a:pt x="17" y="16"/>
                  </a:lnTo>
                  <a:lnTo>
                    <a:pt x="18" y="14"/>
                  </a:lnTo>
                  <a:lnTo>
                    <a:pt x="20" y="12"/>
                  </a:lnTo>
                  <a:lnTo>
                    <a:pt x="23" y="11"/>
                  </a:lnTo>
                  <a:lnTo>
                    <a:pt x="25" y="11"/>
                  </a:lnTo>
                  <a:lnTo>
                    <a:pt x="27" y="12"/>
                  </a:lnTo>
                  <a:lnTo>
                    <a:pt x="29" y="13"/>
                  </a:lnTo>
                  <a:lnTo>
                    <a:pt x="31" y="14"/>
                  </a:lnTo>
                  <a:lnTo>
                    <a:pt x="34" y="14"/>
                  </a:lnTo>
                  <a:lnTo>
                    <a:pt x="36" y="13"/>
                  </a:lnTo>
                  <a:lnTo>
                    <a:pt x="38" y="11"/>
                  </a:lnTo>
                  <a:lnTo>
                    <a:pt x="38" y="10"/>
                  </a:lnTo>
                  <a:lnTo>
                    <a:pt x="38" y="8"/>
                  </a:lnTo>
                  <a:lnTo>
                    <a:pt x="38" y="6"/>
                  </a:lnTo>
                  <a:lnTo>
                    <a:pt x="38" y="5"/>
                  </a:lnTo>
                  <a:lnTo>
                    <a:pt x="37" y="4"/>
                  </a:lnTo>
                  <a:lnTo>
                    <a:pt x="36" y="3"/>
                  </a:lnTo>
                  <a:lnTo>
                    <a:pt x="33" y="2"/>
                  </a:lnTo>
                  <a:lnTo>
                    <a:pt x="31" y="2"/>
                  </a:lnTo>
                  <a:lnTo>
                    <a:pt x="28" y="2"/>
                  </a:lnTo>
                  <a:lnTo>
                    <a:pt x="26" y="3"/>
                  </a:lnTo>
                  <a:lnTo>
                    <a:pt x="24" y="4"/>
                  </a:lnTo>
                  <a:lnTo>
                    <a:pt x="22" y="5"/>
                  </a:lnTo>
                  <a:lnTo>
                    <a:pt x="20" y="8"/>
                  </a:lnTo>
                  <a:lnTo>
                    <a:pt x="18" y="9"/>
                  </a:lnTo>
                  <a:lnTo>
                    <a:pt x="17" y="8"/>
                  </a:lnTo>
                  <a:lnTo>
                    <a:pt x="17" y="5"/>
                  </a:lnTo>
                  <a:lnTo>
                    <a:pt x="17" y="1"/>
                  </a:lnTo>
                  <a:lnTo>
                    <a:pt x="16" y="0"/>
                  </a:lnTo>
                  <a:lnTo>
                    <a:pt x="15" y="0"/>
                  </a:lnTo>
                  <a:lnTo>
                    <a:pt x="14" y="0"/>
                  </a:lnTo>
                  <a:lnTo>
                    <a:pt x="12" y="2"/>
                  </a:lnTo>
                  <a:lnTo>
                    <a:pt x="8" y="7"/>
                  </a:lnTo>
                  <a:lnTo>
                    <a:pt x="5" y="9"/>
                  </a:lnTo>
                  <a:lnTo>
                    <a:pt x="3" y="10"/>
                  </a:lnTo>
                  <a:lnTo>
                    <a:pt x="3" y="11"/>
                  </a:lnTo>
                  <a:lnTo>
                    <a:pt x="4" y="12"/>
                  </a:lnTo>
                  <a:lnTo>
                    <a:pt x="5" y="13"/>
                  </a:lnTo>
                  <a:lnTo>
                    <a:pt x="7" y="16"/>
                  </a:lnTo>
                  <a:lnTo>
                    <a:pt x="8" y="18"/>
                  </a:lnTo>
                  <a:lnTo>
                    <a:pt x="8" y="21"/>
                  </a:lnTo>
                  <a:lnTo>
                    <a:pt x="8" y="42"/>
                  </a:lnTo>
                  <a:lnTo>
                    <a:pt x="8" y="47"/>
                  </a:lnTo>
                  <a:lnTo>
                    <a:pt x="7" y="49"/>
                  </a:lnTo>
                  <a:lnTo>
                    <a:pt x="6" y="50"/>
                  </a:lnTo>
                  <a:lnTo>
                    <a:pt x="5" y="51"/>
                  </a:lnTo>
                  <a:lnTo>
                    <a:pt x="4" y="52"/>
                  </a:lnTo>
                  <a:lnTo>
                    <a:pt x="1" y="53"/>
                  </a:lnTo>
                  <a:lnTo>
                    <a:pt x="0" y="53"/>
                  </a:lnTo>
                  <a:lnTo>
                    <a:pt x="0" y="54"/>
                  </a:lnTo>
                  <a:lnTo>
                    <a:pt x="0" y="55"/>
                  </a:lnTo>
                  <a:lnTo>
                    <a:pt x="1" y="56"/>
                  </a:lnTo>
                  <a:lnTo>
                    <a:pt x="3" y="56"/>
                  </a:lnTo>
                  <a:lnTo>
                    <a:pt x="15" y="55"/>
                  </a:lnTo>
                  <a:lnTo>
                    <a:pt x="27" y="56"/>
                  </a:lnTo>
                  <a:lnTo>
                    <a:pt x="29" y="56"/>
                  </a:lnTo>
                  <a:lnTo>
                    <a:pt x="29" y="55"/>
                  </a:lnTo>
                  <a:lnTo>
                    <a:pt x="30" y="55"/>
                  </a:lnTo>
                  <a:lnTo>
                    <a:pt x="29" y="53"/>
                  </a:lnTo>
                  <a:lnTo>
                    <a:pt x="28" y="53"/>
                  </a:lnTo>
                  <a:lnTo>
                    <a:pt x="22" y="52"/>
                  </a:lnTo>
                  <a:lnTo>
                    <a:pt x="19" y="51"/>
                  </a:lnTo>
                  <a:lnTo>
                    <a:pt x="18" y="50"/>
                  </a:lnTo>
                  <a:lnTo>
                    <a:pt x="17" y="49"/>
                  </a:lnTo>
                  <a:lnTo>
                    <a:pt x="17" y="46"/>
                  </a:lnTo>
                  <a:lnTo>
                    <a:pt x="17"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4" name="Freeform 240"/>
            <p:cNvSpPr>
              <a:spLocks/>
            </p:cNvSpPr>
            <p:nvPr/>
          </p:nvSpPr>
          <p:spPr bwMode="auto">
            <a:xfrm>
              <a:off x="3358277" y="6228567"/>
              <a:ext cx="69863" cy="87903"/>
            </a:xfrm>
            <a:custGeom>
              <a:avLst/>
              <a:gdLst>
                <a:gd name="T0" fmla="*/ 0 w 44"/>
                <a:gd name="T1" fmla="*/ 2147483647 h 56"/>
                <a:gd name="T2" fmla="*/ 2147483647 w 44"/>
                <a:gd name="T3" fmla="*/ 2147483647 h 56"/>
                <a:gd name="T4" fmla="*/ 2147483647 w 44"/>
                <a:gd name="T5" fmla="*/ 2147483647 h 56"/>
                <a:gd name="T6" fmla="*/ 2147483647 w 44"/>
                <a:gd name="T7" fmla="*/ 2147483647 h 56"/>
                <a:gd name="T8" fmla="*/ 2147483647 w 44"/>
                <a:gd name="T9" fmla="*/ 2147483647 h 56"/>
                <a:gd name="T10" fmla="*/ 2147483647 w 44"/>
                <a:gd name="T11" fmla="*/ 2147483647 h 56"/>
                <a:gd name="T12" fmla="*/ 2147483647 w 44"/>
                <a:gd name="T13" fmla="*/ 2147483647 h 56"/>
                <a:gd name="T14" fmla="*/ 2147483647 w 44"/>
                <a:gd name="T15" fmla="*/ 2147483647 h 56"/>
                <a:gd name="T16" fmla="*/ 2147483647 w 44"/>
                <a:gd name="T17" fmla="*/ 2147483647 h 56"/>
                <a:gd name="T18" fmla="*/ 2147483647 w 44"/>
                <a:gd name="T19" fmla="*/ 2147483647 h 56"/>
                <a:gd name="T20" fmla="*/ 2147483647 w 44"/>
                <a:gd name="T21" fmla="*/ 2147483647 h 56"/>
                <a:gd name="T22" fmla="*/ 2147483647 w 44"/>
                <a:gd name="T23" fmla="*/ 2147483647 h 56"/>
                <a:gd name="T24" fmla="*/ 2147483647 w 44"/>
                <a:gd name="T25" fmla="*/ 2147483647 h 56"/>
                <a:gd name="T26" fmla="*/ 2147483647 w 44"/>
                <a:gd name="T27" fmla="*/ 2147483647 h 56"/>
                <a:gd name="T28" fmla="*/ 2147483647 w 44"/>
                <a:gd name="T29" fmla="*/ 2147483647 h 56"/>
                <a:gd name="T30" fmla="*/ 2147483647 w 44"/>
                <a:gd name="T31" fmla="*/ 2147483647 h 56"/>
                <a:gd name="T32" fmla="*/ 2147483647 w 44"/>
                <a:gd name="T33" fmla="*/ 2147483647 h 56"/>
                <a:gd name="T34" fmla="*/ 2147483647 w 44"/>
                <a:gd name="T35" fmla="*/ 2147483647 h 56"/>
                <a:gd name="T36" fmla="*/ 2147483647 w 44"/>
                <a:gd name="T37" fmla="*/ 2147483647 h 56"/>
                <a:gd name="T38" fmla="*/ 2147483647 w 44"/>
                <a:gd name="T39" fmla="*/ 2147483647 h 56"/>
                <a:gd name="T40" fmla="*/ 2147483647 w 44"/>
                <a:gd name="T41" fmla="*/ 2147483647 h 56"/>
                <a:gd name="T42" fmla="*/ 2147483647 w 44"/>
                <a:gd name="T43" fmla="*/ 2147483647 h 56"/>
                <a:gd name="T44" fmla="*/ 2147483647 w 44"/>
                <a:gd name="T45" fmla="*/ 2147483647 h 56"/>
                <a:gd name="T46" fmla="*/ 2147483647 w 44"/>
                <a:gd name="T47" fmla="*/ 2147483647 h 56"/>
                <a:gd name="T48" fmla="*/ 2147483647 w 44"/>
                <a:gd name="T49" fmla="*/ 2147483647 h 56"/>
                <a:gd name="T50" fmla="*/ 2147483647 w 44"/>
                <a:gd name="T51" fmla="*/ 2147483647 h 56"/>
                <a:gd name="T52" fmla="*/ 2147483647 w 44"/>
                <a:gd name="T53" fmla="*/ 0 h 56"/>
                <a:gd name="T54" fmla="*/ 2147483647 w 44"/>
                <a:gd name="T55" fmla="*/ 0 h 56"/>
                <a:gd name="T56" fmla="*/ 2147483647 w 44"/>
                <a:gd name="T57" fmla="*/ 2147483647 h 56"/>
                <a:gd name="T58" fmla="*/ 2147483647 w 44"/>
                <a:gd name="T59" fmla="*/ 2147483647 h 56"/>
                <a:gd name="T60" fmla="*/ 2147483647 w 44"/>
                <a:gd name="T61" fmla="*/ 2147483647 h 56"/>
                <a:gd name="T62" fmla="*/ 0 w 44"/>
                <a:gd name="T63" fmla="*/ 2147483647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6"/>
                <a:gd name="T98" fmla="*/ 44 w 44"/>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6">
                  <a:moveTo>
                    <a:pt x="0" y="29"/>
                  </a:moveTo>
                  <a:lnTo>
                    <a:pt x="0" y="34"/>
                  </a:lnTo>
                  <a:lnTo>
                    <a:pt x="2" y="39"/>
                  </a:lnTo>
                  <a:lnTo>
                    <a:pt x="4" y="43"/>
                  </a:lnTo>
                  <a:lnTo>
                    <a:pt x="6" y="47"/>
                  </a:lnTo>
                  <a:lnTo>
                    <a:pt x="8" y="49"/>
                  </a:lnTo>
                  <a:lnTo>
                    <a:pt x="10" y="51"/>
                  </a:lnTo>
                  <a:lnTo>
                    <a:pt x="14" y="54"/>
                  </a:lnTo>
                  <a:lnTo>
                    <a:pt x="19" y="55"/>
                  </a:lnTo>
                  <a:lnTo>
                    <a:pt x="25" y="56"/>
                  </a:lnTo>
                  <a:lnTo>
                    <a:pt x="29" y="56"/>
                  </a:lnTo>
                  <a:lnTo>
                    <a:pt x="32" y="55"/>
                  </a:lnTo>
                  <a:lnTo>
                    <a:pt x="35" y="54"/>
                  </a:lnTo>
                  <a:lnTo>
                    <a:pt x="37" y="53"/>
                  </a:lnTo>
                  <a:lnTo>
                    <a:pt x="41" y="50"/>
                  </a:lnTo>
                  <a:lnTo>
                    <a:pt x="42" y="48"/>
                  </a:lnTo>
                  <a:lnTo>
                    <a:pt x="42" y="47"/>
                  </a:lnTo>
                  <a:lnTo>
                    <a:pt x="40" y="47"/>
                  </a:lnTo>
                  <a:lnTo>
                    <a:pt x="38" y="48"/>
                  </a:lnTo>
                  <a:lnTo>
                    <a:pt x="35" y="49"/>
                  </a:lnTo>
                  <a:lnTo>
                    <a:pt x="30" y="50"/>
                  </a:lnTo>
                  <a:lnTo>
                    <a:pt x="25" y="50"/>
                  </a:lnTo>
                  <a:lnTo>
                    <a:pt x="21" y="49"/>
                  </a:lnTo>
                  <a:lnTo>
                    <a:pt x="18" y="47"/>
                  </a:lnTo>
                  <a:lnTo>
                    <a:pt x="15" y="45"/>
                  </a:lnTo>
                  <a:lnTo>
                    <a:pt x="12" y="42"/>
                  </a:lnTo>
                  <a:lnTo>
                    <a:pt x="10" y="39"/>
                  </a:lnTo>
                  <a:lnTo>
                    <a:pt x="9" y="34"/>
                  </a:lnTo>
                  <a:lnTo>
                    <a:pt x="9" y="29"/>
                  </a:lnTo>
                  <a:lnTo>
                    <a:pt x="9" y="22"/>
                  </a:lnTo>
                  <a:lnTo>
                    <a:pt x="10" y="20"/>
                  </a:lnTo>
                  <a:lnTo>
                    <a:pt x="11" y="17"/>
                  </a:lnTo>
                  <a:lnTo>
                    <a:pt x="13" y="12"/>
                  </a:lnTo>
                  <a:lnTo>
                    <a:pt x="15" y="9"/>
                  </a:lnTo>
                  <a:lnTo>
                    <a:pt x="18" y="6"/>
                  </a:lnTo>
                  <a:lnTo>
                    <a:pt x="21" y="4"/>
                  </a:lnTo>
                  <a:lnTo>
                    <a:pt x="24" y="3"/>
                  </a:lnTo>
                  <a:lnTo>
                    <a:pt x="26" y="3"/>
                  </a:lnTo>
                  <a:lnTo>
                    <a:pt x="30" y="3"/>
                  </a:lnTo>
                  <a:lnTo>
                    <a:pt x="32" y="4"/>
                  </a:lnTo>
                  <a:lnTo>
                    <a:pt x="35" y="6"/>
                  </a:lnTo>
                  <a:lnTo>
                    <a:pt x="37" y="9"/>
                  </a:lnTo>
                  <a:lnTo>
                    <a:pt x="39" y="10"/>
                  </a:lnTo>
                  <a:lnTo>
                    <a:pt x="40" y="10"/>
                  </a:lnTo>
                  <a:lnTo>
                    <a:pt x="42" y="10"/>
                  </a:lnTo>
                  <a:lnTo>
                    <a:pt x="43" y="9"/>
                  </a:lnTo>
                  <a:lnTo>
                    <a:pt x="44" y="8"/>
                  </a:lnTo>
                  <a:lnTo>
                    <a:pt x="44" y="6"/>
                  </a:lnTo>
                  <a:lnTo>
                    <a:pt x="44" y="5"/>
                  </a:lnTo>
                  <a:lnTo>
                    <a:pt x="43" y="3"/>
                  </a:lnTo>
                  <a:lnTo>
                    <a:pt x="41" y="2"/>
                  </a:lnTo>
                  <a:lnTo>
                    <a:pt x="40" y="1"/>
                  </a:lnTo>
                  <a:lnTo>
                    <a:pt x="39" y="1"/>
                  </a:lnTo>
                  <a:lnTo>
                    <a:pt x="34" y="0"/>
                  </a:lnTo>
                  <a:lnTo>
                    <a:pt x="30" y="0"/>
                  </a:lnTo>
                  <a:lnTo>
                    <a:pt x="22" y="0"/>
                  </a:lnTo>
                  <a:lnTo>
                    <a:pt x="16" y="2"/>
                  </a:lnTo>
                  <a:lnTo>
                    <a:pt x="11" y="5"/>
                  </a:lnTo>
                  <a:lnTo>
                    <a:pt x="9" y="7"/>
                  </a:lnTo>
                  <a:lnTo>
                    <a:pt x="7" y="9"/>
                  </a:lnTo>
                  <a:lnTo>
                    <a:pt x="4" y="14"/>
                  </a:lnTo>
                  <a:lnTo>
                    <a:pt x="2" y="19"/>
                  </a:lnTo>
                  <a:lnTo>
                    <a:pt x="1" y="24"/>
                  </a:lnTo>
                  <a:lnTo>
                    <a:pt x="0" y="2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5" name="Freeform 241"/>
            <p:cNvSpPr>
              <a:spLocks noEditPoints="1"/>
            </p:cNvSpPr>
            <p:nvPr/>
          </p:nvSpPr>
          <p:spPr bwMode="auto">
            <a:xfrm>
              <a:off x="3442113" y="6180130"/>
              <a:ext cx="41918" cy="132752"/>
            </a:xfrm>
            <a:custGeom>
              <a:avLst/>
              <a:gdLst>
                <a:gd name="T0" fmla="*/ 2147483647 w 27"/>
                <a:gd name="T1" fmla="*/ 2147483647 h 84"/>
                <a:gd name="T2" fmla="*/ 2147483647 w 27"/>
                <a:gd name="T3" fmla="*/ 2147483647 h 84"/>
                <a:gd name="T4" fmla="*/ 2147483647 w 27"/>
                <a:gd name="T5" fmla="*/ 2147483647 h 84"/>
                <a:gd name="T6" fmla="*/ 2147483647 w 27"/>
                <a:gd name="T7" fmla="*/ 2147483647 h 84"/>
                <a:gd name="T8" fmla="*/ 2147483647 w 27"/>
                <a:gd name="T9" fmla="*/ 2147483647 h 84"/>
                <a:gd name="T10" fmla="*/ 2147483647 w 27"/>
                <a:gd name="T11" fmla="*/ 2147483647 h 84"/>
                <a:gd name="T12" fmla="*/ 2147483647 w 27"/>
                <a:gd name="T13" fmla="*/ 2147483647 h 84"/>
                <a:gd name="T14" fmla="*/ 2147483647 w 27"/>
                <a:gd name="T15" fmla="*/ 2147483647 h 84"/>
                <a:gd name="T16" fmla="*/ 2147483647 w 27"/>
                <a:gd name="T17" fmla="*/ 2147483647 h 84"/>
                <a:gd name="T18" fmla="*/ 2147483647 w 27"/>
                <a:gd name="T19" fmla="*/ 2147483647 h 84"/>
                <a:gd name="T20" fmla="*/ 2147483647 w 27"/>
                <a:gd name="T21" fmla="*/ 2147483647 h 84"/>
                <a:gd name="T22" fmla="*/ 2147483647 w 27"/>
                <a:gd name="T23" fmla="*/ 2147483647 h 84"/>
                <a:gd name="T24" fmla="*/ 2147483647 w 27"/>
                <a:gd name="T25" fmla="*/ 2147483647 h 84"/>
                <a:gd name="T26" fmla="*/ 2147483647 w 27"/>
                <a:gd name="T27" fmla="*/ 2147483647 h 84"/>
                <a:gd name="T28" fmla="*/ 2147483647 w 27"/>
                <a:gd name="T29" fmla="*/ 2147483647 h 84"/>
                <a:gd name="T30" fmla="*/ 2147483647 w 27"/>
                <a:gd name="T31" fmla="*/ 2147483647 h 84"/>
                <a:gd name="T32" fmla="*/ 2147483647 w 27"/>
                <a:gd name="T33" fmla="*/ 2147483647 h 84"/>
                <a:gd name="T34" fmla="*/ 2147483647 w 27"/>
                <a:gd name="T35" fmla="*/ 2147483647 h 84"/>
                <a:gd name="T36" fmla="*/ 2147483647 w 27"/>
                <a:gd name="T37" fmla="*/ 2147483647 h 84"/>
                <a:gd name="T38" fmla="*/ 2147483647 w 27"/>
                <a:gd name="T39" fmla="*/ 2147483647 h 84"/>
                <a:gd name="T40" fmla="*/ 2147483647 w 27"/>
                <a:gd name="T41" fmla="*/ 2147483647 h 84"/>
                <a:gd name="T42" fmla="*/ 2147483647 w 27"/>
                <a:gd name="T43" fmla="*/ 2147483647 h 84"/>
                <a:gd name="T44" fmla="*/ 0 w 27"/>
                <a:gd name="T45" fmla="*/ 2147483647 h 84"/>
                <a:gd name="T46" fmla="*/ 0 w 27"/>
                <a:gd name="T47" fmla="*/ 2147483647 h 84"/>
                <a:gd name="T48" fmla="*/ 2147483647 w 27"/>
                <a:gd name="T49" fmla="*/ 2147483647 h 84"/>
                <a:gd name="T50" fmla="*/ 2147483647 w 27"/>
                <a:gd name="T51" fmla="*/ 2147483647 h 84"/>
                <a:gd name="T52" fmla="*/ 2147483647 w 27"/>
                <a:gd name="T53" fmla="*/ 2147483647 h 84"/>
                <a:gd name="T54" fmla="*/ 2147483647 w 27"/>
                <a:gd name="T55" fmla="*/ 2147483647 h 84"/>
                <a:gd name="T56" fmla="*/ 2147483647 w 27"/>
                <a:gd name="T57" fmla="*/ 2147483647 h 84"/>
                <a:gd name="T58" fmla="*/ 2147483647 w 27"/>
                <a:gd name="T59" fmla="*/ 2147483647 h 84"/>
                <a:gd name="T60" fmla="*/ 2147483647 w 27"/>
                <a:gd name="T61" fmla="*/ 2147483647 h 84"/>
                <a:gd name="T62" fmla="*/ 2147483647 w 27"/>
                <a:gd name="T63" fmla="*/ 2147483647 h 84"/>
                <a:gd name="T64" fmla="*/ 2147483647 w 27"/>
                <a:gd name="T65" fmla="*/ 2147483647 h 84"/>
                <a:gd name="T66" fmla="*/ 2147483647 w 27"/>
                <a:gd name="T67" fmla="*/ 2147483647 h 84"/>
                <a:gd name="T68" fmla="*/ 2147483647 w 27"/>
                <a:gd name="T69" fmla="*/ 2147483647 h 84"/>
                <a:gd name="T70" fmla="*/ 2147483647 w 27"/>
                <a:gd name="T71" fmla="*/ 2147483647 h 84"/>
                <a:gd name="T72" fmla="*/ 2147483647 w 27"/>
                <a:gd name="T73" fmla="*/ 2147483647 h 84"/>
                <a:gd name="T74" fmla="*/ 2147483647 w 27"/>
                <a:gd name="T75" fmla="*/ 2147483647 h 84"/>
                <a:gd name="T76" fmla="*/ 2147483647 w 27"/>
                <a:gd name="T77" fmla="*/ 0 h 84"/>
                <a:gd name="T78" fmla="*/ 2147483647 w 27"/>
                <a:gd name="T79" fmla="*/ 0 h 84"/>
                <a:gd name="T80" fmla="*/ 2147483647 w 27"/>
                <a:gd name="T81" fmla="*/ 2147483647 h 84"/>
                <a:gd name="T82" fmla="*/ 2147483647 w 27"/>
                <a:gd name="T83" fmla="*/ 2147483647 h 84"/>
                <a:gd name="T84" fmla="*/ 2147483647 w 27"/>
                <a:gd name="T85" fmla="*/ 2147483647 h 84"/>
                <a:gd name="T86" fmla="*/ 2147483647 w 27"/>
                <a:gd name="T87" fmla="*/ 2147483647 h 84"/>
                <a:gd name="T88" fmla="*/ 2147483647 w 27"/>
                <a:gd name="T89" fmla="*/ 2147483647 h 84"/>
                <a:gd name="T90" fmla="*/ 2147483647 w 27"/>
                <a:gd name="T91" fmla="*/ 2147483647 h 84"/>
                <a:gd name="T92" fmla="*/ 2147483647 w 27"/>
                <a:gd name="T93" fmla="*/ 2147483647 h 84"/>
                <a:gd name="T94" fmla="*/ 2147483647 w 27"/>
                <a:gd name="T95" fmla="*/ 2147483647 h 84"/>
                <a:gd name="T96" fmla="*/ 2147483647 w 27"/>
                <a:gd name="T97" fmla="*/ 2147483647 h 84"/>
                <a:gd name="T98" fmla="*/ 2147483647 w 27"/>
                <a:gd name="T99" fmla="*/ 2147483647 h 84"/>
                <a:gd name="T100" fmla="*/ 2147483647 w 27"/>
                <a:gd name="T101" fmla="*/ 2147483647 h 84"/>
                <a:gd name="T102" fmla="*/ 2147483647 w 27"/>
                <a:gd name="T103" fmla="*/ 2147483647 h 84"/>
                <a:gd name="T104" fmla="*/ 2147483647 w 27"/>
                <a:gd name="T105" fmla="*/ 2147483647 h 84"/>
                <a:gd name="T106" fmla="*/ 2147483647 w 27"/>
                <a:gd name="T107" fmla="*/ 2147483647 h 84"/>
                <a:gd name="T108" fmla="*/ 2147483647 w 27"/>
                <a:gd name="T109" fmla="*/ 2147483647 h 84"/>
                <a:gd name="T110" fmla="*/ 2147483647 w 27"/>
                <a:gd name="T111" fmla="*/ 0 h 84"/>
                <a:gd name="T112" fmla="*/ 2147483647 w 27"/>
                <a:gd name="T113" fmla="*/ 0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
                <a:gd name="T172" fmla="*/ 0 h 84"/>
                <a:gd name="T173" fmla="*/ 27 w 27"/>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 h="84">
                  <a:moveTo>
                    <a:pt x="18" y="38"/>
                  </a:moveTo>
                  <a:lnTo>
                    <a:pt x="19" y="31"/>
                  </a:lnTo>
                  <a:lnTo>
                    <a:pt x="19" y="30"/>
                  </a:lnTo>
                  <a:lnTo>
                    <a:pt x="18" y="30"/>
                  </a:lnTo>
                  <a:lnTo>
                    <a:pt x="10" y="35"/>
                  </a:lnTo>
                  <a:lnTo>
                    <a:pt x="8" y="36"/>
                  </a:lnTo>
                  <a:lnTo>
                    <a:pt x="6" y="37"/>
                  </a:lnTo>
                  <a:lnTo>
                    <a:pt x="4" y="38"/>
                  </a:lnTo>
                  <a:lnTo>
                    <a:pt x="3" y="39"/>
                  </a:lnTo>
                  <a:lnTo>
                    <a:pt x="4" y="40"/>
                  </a:lnTo>
                  <a:lnTo>
                    <a:pt x="6" y="41"/>
                  </a:lnTo>
                  <a:lnTo>
                    <a:pt x="8" y="41"/>
                  </a:lnTo>
                  <a:lnTo>
                    <a:pt x="9" y="42"/>
                  </a:lnTo>
                  <a:lnTo>
                    <a:pt x="9" y="43"/>
                  </a:lnTo>
                  <a:lnTo>
                    <a:pt x="10" y="44"/>
                  </a:lnTo>
                  <a:lnTo>
                    <a:pt x="10" y="73"/>
                  </a:lnTo>
                  <a:lnTo>
                    <a:pt x="9" y="76"/>
                  </a:lnTo>
                  <a:lnTo>
                    <a:pt x="9" y="78"/>
                  </a:lnTo>
                  <a:lnTo>
                    <a:pt x="8" y="78"/>
                  </a:lnTo>
                  <a:lnTo>
                    <a:pt x="6" y="80"/>
                  </a:lnTo>
                  <a:lnTo>
                    <a:pt x="2" y="81"/>
                  </a:lnTo>
                  <a:lnTo>
                    <a:pt x="1" y="82"/>
                  </a:lnTo>
                  <a:lnTo>
                    <a:pt x="0" y="82"/>
                  </a:lnTo>
                  <a:lnTo>
                    <a:pt x="0" y="83"/>
                  </a:lnTo>
                  <a:lnTo>
                    <a:pt x="1" y="84"/>
                  </a:lnTo>
                  <a:lnTo>
                    <a:pt x="3" y="84"/>
                  </a:lnTo>
                  <a:lnTo>
                    <a:pt x="13" y="83"/>
                  </a:lnTo>
                  <a:lnTo>
                    <a:pt x="23" y="84"/>
                  </a:lnTo>
                  <a:lnTo>
                    <a:pt x="25" y="84"/>
                  </a:lnTo>
                  <a:lnTo>
                    <a:pt x="26" y="83"/>
                  </a:lnTo>
                  <a:lnTo>
                    <a:pt x="27" y="83"/>
                  </a:lnTo>
                  <a:lnTo>
                    <a:pt x="26" y="82"/>
                  </a:lnTo>
                  <a:lnTo>
                    <a:pt x="26" y="81"/>
                  </a:lnTo>
                  <a:lnTo>
                    <a:pt x="24" y="81"/>
                  </a:lnTo>
                  <a:lnTo>
                    <a:pt x="20" y="79"/>
                  </a:lnTo>
                  <a:lnTo>
                    <a:pt x="19" y="78"/>
                  </a:lnTo>
                  <a:lnTo>
                    <a:pt x="18" y="76"/>
                  </a:lnTo>
                  <a:lnTo>
                    <a:pt x="18" y="38"/>
                  </a:lnTo>
                  <a:close/>
                  <a:moveTo>
                    <a:pt x="14" y="0"/>
                  </a:moveTo>
                  <a:lnTo>
                    <a:pt x="12" y="0"/>
                  </a:lnTo>
                  <a:lnTo>
                    <a:pt x="10" y="2"/>
                  </a:lnTo>
                  <a:lnTo>
                    <a:pt x="8" y="4"/>
                  </a:lnTo>
                  <a:lnTo>
                    <a:pt x="8" y="6"/>
                  </a:lnTo>
                  <a:lnTo>
                    <a:pt x="8" y="8"/>
                  </a:lnTo>
                  <a:lnTo>
                    <a:pt x="9" y="9"/>
                  </a:lnTo>
                  <a:lnTo>
                    <a:pt x="10" y="10"/>
                  </a:lnTo>
                  <a:lnTo>
                    <a:pt x="12" y="11"/>
                  </a:lnTo>
                  <a:lnTo>
                    <a:pt x="14" y="12"/>
                  </a:lnTo>
                  <a:lnTo>
                    <a:pt x="16" y="11"/>
                  </a:lnTo>
                  <a:lnTo>
                    <a:pt x="17" y="11"/>
                  </a:lnTo>
                  <a:lnTo>
                    <a:pt x="18" y="10"/>
                  </a:lnTo>
                  <a:lnTo>
                    <a:pt x="19" y="8"/>
                  </a:lnTo>
                  <a:lnTo>
                    <a:pt x="20" y="6"/>
                  </a:lnTo>
                  <a:lnTo>
                    <a:pt x="19" y="4"/>
                  </a:lnTo>
                  <a:lnTo>
                    <a:pt x="18" y="2"/>
                  </a:lnTo>
                  <a:lnTo>
                    <a:pt x="16" y="0"/>
                  </a:lnTo>
                  <a:lnTo>
                    <a:pt x="14" y="0"/>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6" name="Freeform 242"/>
            <p:cNvSpPr>
              <a:spLocks/>
            </p:cNvSpPr>
            <p:nvPr/>
          </p:nvSpPr>
          <p:spPr bwMode="auto">
            <a:xfrm>
              <a:off x="3498004" y="6224979"/>
              <a:ext cx="92570" cy="87903"/>
            </a:xfrm>
            <a:custGeom>
              <a:avLst/>
              <a:gdLst>
                <a:gd name="T0" fmla="*/ 2147483647 w 59"/>
                <a:gd name="T1" fmla="*/ 2147483647 h 56"/>
                <a:gd name="T2" fmla="*/ 2147483647 w 59"/>
                <a:gd name="T3" fmla="*/ 2147483647 h 56"/>
                <a:gd name="T4" fmla="*/ 2147483647 w 59"/>
                <a:gd name="T5" fmla="*/ 2147483647 h 56"/>
                <a:gd name="T6" fmla="*/ 0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2147483647 h 56"/>
                <a:gd name="T20" fmla="*/ 2147483647 w 59"/>
                <a:gd name="T21" fmla="*/ 2147483647 h 56"/>
                <a:gd name="T22" fmla="*/ 2147483647 w 59"/>
                <a:gd name="T23" fmla="*/ 2147483647 h 56"/>
                <a:gd name="T24" fmla="*/ 2147483647 w 59"/>
                <a:gd name="T25" fmla="*/ 2147483647 h 56"/>
                <a:gd name="T26" fmla="*/ 2147483647 w 59"/>
                <a:gd name="T27" fmla="*/ 2147483647 h 56"/>
                <a:gd name="T28" fmla="*/ 2147483647 w 59"/>
                <a:gd name="T29" fmla="*/ 2147483647 h 56"/>
                <a:gd name="T30" fmla="*/ 2147483647 w 59"/>
                <a:gd name="T31" fmla="*/ 2147483647 h 56"/>
                <a:gd name="T32" fmla="*/ 2147483647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2147483647 w 59"/>
                <a:gd name="T45" fmla="*/ 2147483647 h 56"/>
                <a:gd name="T46" fmla="*/ 2147483647 w 59"/>
                <a:gd name="T47" fmla="*/ 2147483647 h 56"/>
                <a:gd name="T48" fmla="*/ 2147483647 w 59"/>
                <a:gd name="T49" fmla="*/ 2147483647 h 56"/>
                <a:gd name="T50" fmla="*/ 2147483647 w 59"/>
                <a:gd name="T51" fmla="*/ 2147483647 h 56"/>
                <a:gd name="T52" fmla="*/ 2147483647 w 59"/>
                <a:gd name="T53" fmla="*/ 2147483647 h 56"/>
                <a:gd name="T54" fmla="*/ 2147483647 w 59"/>
                <a:gd name="T55" fmla="*/ 2147483647 h 56"/>
                <a:gd name="T56" fmla="*/ 2147483647 w 59"/>
                <a:gd name="T57" fmla="*/ 2147483647 h 56"/>
                <a:gd name="T58" fmla="*/ 2147483647 w 59"/>
                <a:gd name="T59" fmla="*/ 2147483647 h 56"/>
                <a:gd name="T60" fmla="*/ 2147483647 w 59"/>
                <a:gd name="T61" fmla="*/ 2147483647 h 56"/>
                <a:gd name="T62" fmla="*/ 2147483647 w 59"/>
                <a:gd name="T63" fmla="*/ 2147483647 h 56"/>
                <a:gd name="T64" fmla="*/ 2147483647 w 59"/>
                <a:gd name="T65" fmla="*/ 2147483647 h 56"/>
                <a:gd name="T66" fmla="*/ 2147483647 w 59"/>
                <a:gd name="T67" fmla="*/ 2147483647 h 56"/>
                <a:gd name="T68" fmla="*/ 2147483647 w 59"/>
                <a:gd name="T69" fmla="*/ 2147483647 h 56"/>
                <a:gd name="T70" fmla="*/ 2147483647 w 59"/>
                <a:gd name="T71" fmla="*/ 2147483647 h 56"/>
                <a:gd name="T72" fmla="*/ 2147483647 w 59"/>
                <a:gd name="T73" fmla="*/ 2147483647 h 56"/>
                <a:gd name="T74" fmla="*/ 2147483647 w 59"/>
                <a:gd name="T75" fmla="*/ 0 h 56"/>
                <a:gd name="T76" fmla="*/ 2147483647 w 59"/>
                <a:gd name="T77" fmla="*/ 2147483647 h 56"/>
                <a:gd name="T78" fmla="*/ 2147483647 w 59"/>
                <a:gd name="T79" fmla="*/ 2147483647 h 56"/>
                <a:gd name="T80" fmla="*/ 2147483647 w 59"/>
                <a:gd name="T81" fmla="*/ 2147483647 h 56"/>
                <a:gd name="T82" fmla="*/ 2147483647 w 59"/>
                <a:gd name="T83" fmla="*/ 2147483647 h 56"/>
                <a:gd name="T84" fmla="*/ 2147483647 w 59"/>
                <a:gd name="T85" fmla="*/ 2147483647 h 56"/>
                <a:gd name="T86" fmla="*/ 2147483647 w 59"/>
                <a:gd name="T87" fmla="*/ 2147483647 h 56"/>
                <a:gd name="T88" fmla="*/ 2147483647 w 59"/>
                <a:gd name="T89" fmla="*/ 2147483647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
                <a:gd name="T136" fmla="*/ 0 h 56"/>
                <a:gd name="T137" fmla="*/ 59 w 59"/>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 h="56">
                  <a:moveTo>
                    <a:pt x="7" y="43"/>
                  </a:moveTo>
                  <a:lnTo>
                    <a:pt x="7" y="47"/>
                  </a:lnTo>
                  <a:lnTo>
                    <a:pt x="6" y="50"/>
                  </a:lnTo>
                  <a:lnTo>
                    <a:pt x="4" y="52"/>
                  </a:lnTo>
                  <a:lnTo>
                    <a:pt x="2" y="53"/>
                  </a:lnTo>
                  <a:lnTo>
                    <a:pt x="1" y="53"/>
                  </a:lnTo>
                  <a:lnTo>
                    <a:pt x="0" y="54"/>
                  </a:lnTo>
                  <a:lnTo>
                    <a:pt x="0" y="55"/>
                  </a:lnTo>
                  <a:lnTo>
                    <a:pt x="1" y="55"/>
                  </a:lnTo>
                  <a:lnTo>
                    <a:pt x="2" y="56"/>
                  </a:lnTo>
                  <a:lnTo>
                    <a:pt x="4" y="56"/>
                  </a:lnTo>
                  <a:lnTo>
                    <a:pt x="14" y="55"/>
                  </a:lnTo>
                  <a:lnTo>
                    <a:pt x="23" y="56"/>
                  </a:lnTo>
                  <a:lnTo>
                    <a:pt x="25" y="56"/>
                  </a:lnTo>
                  <a:lnTo>
                    <a:pt x="26" y="55"/>
                  </a:lnTo>
                  <a:lnTo>
                    <a:pt x="26" y="54"/>
                  </a:lnTo>
                  <a:lnTo>
                    <a:pt x="25" y="53"/>
                  </a:lnTo>
                  <a:lnTo>
                    <a:pt x="22" y="53"/>
                  </a:lnTo>
                  <a:lnTo>
                    <a:pt x="19" y="52"/>
                  </a:lnTo>
                  <a:lnTo>
                    <a:pt x="18" y="51"/>
                  </a:lnTo>
                  <a:lnTo>
                    <a:pt x="17" y="50"/>
                  </a:lnTo>
                  <a:lnTo>
                    <a:pt x="16" y="49"/>
                  </a:lnTo>
                  <a:lnTo>
                    <a:pt x="16" y="48"/>
                  </a:lnTo>
                  <a:lnTo>
                    <a:pt x="16" y="45"/>
                  </a:lnTo>
                  <a:lnTo>
                    <a:pt x="16" y="24"/>
                  </a:lnTo>
                  <a:lnTo>
                    <a:pt x="16" y="14"/>
                  </a:lnTo>
                  <a:lnTo>
                    <a:pt x="17" y="13"/>
                  </a:lnTo>
                  <a:lnTo>
                    <a:pt x="17" y="12"/>
                  </a:lnTo>
                  <a:lnTo>
                    <a:pt x="21" y="10"/>
                  </a:lnTo>
                  <a:lnTo>
                    <a:pt x="23" y="9"/>
                  </a:lnTo>
                  <a:lnTo>
                    <a:pt x="25" y="8"/>
                  </a:lnTo>
                  <a:lnTo>
                    <a:pt x="28" y="8"/>
                  </a:lnTo>
                  <a:lnTo>
                    <a:pt x="31" y="7"/>
                  </a:lnTo>
                  <a:lnTo>
                    <a:pt x="34" y="8"/>
                  </a:lnTo>
                  <a:lnTo>
                    <a:pt x="37" y="9"/>
                  </a:lnTo>
                  <a:lnTo>
                    <a:pt x="39" y="11"/>
                  </a:lnTo>
                  <a:lnTo>
                    <a:pt x="40" y="13"/>
                  </a:lnTo>
                  <a:lnTo>
                    <a:pt x="42" y="18"/>
                  </a:lnTo>
                  <a:lnTo>
                    <a:pt x="42" y="22"/>
                  </a:lnTo>
                  <a:lnTo>
                    <a:pt x="42" y="45"/>
                  </a:lnTo>
                  <a:lnTo>
                    <a:pt x="42" y="49"/>
                  </a:lnTo>
                  <a:lnTo>
                    <a:pt x="40" y="51"/>
                  </a:lnTo>
                  <a:lnTo>
                    <a:pt x="38" y="52"/>
                  </a:lnTo>
                  <a:lnTo>
                    <a:pt x="35" y="53"/>
                  </a:lnTo>
                  <a:lnTo>
                    <a:pt x="34" y="53"/>
                  </a:lnTo>
                  <a:lnTo>
                    <a:pt x="34" y="55"/>
                  </a:lnTo>
                  <a:lnTo>
                    <a:pt x="34" y="56"/>
                  </a:lnTo>
                  <a:lnTo>
                    <a:pt x="36" y="56"/>
                  </a:lnTo>
                  <a:lnTo>
                    <a:pt x="46" y="55"/>
                  </a:lnTo>
                  <a:lnTo>
                    <a:pt x="56" y="56"/>
                  </a:lnTo>
                  <a:lnTo>
                    <a:pt x="58" y="56"/>
                  </a:lnTo>
                  <a:lnTo>
                    <a:pt x="59" y="55"/>
                  </a:lnTo>
                  <a:lnTo>
                    <a:pt x="58" y="54"/>
                  </a:lnTo>
                  <a:lnTo>
                    <a:pt x="57" y="53"/>
                  </a:lnTo>
                  <a:lnTo>
                    <a:pt x="54" y="53"/>
                  </a:lnTo>
                  <a:lnTo>
                    <a:pt x="52" y="52"/>
                  </a:lnTo>
                  <a:lnTo>
                    <a:pt x="51" y="51"/>
                  </a:lnTo>
                  <a:lnTo>
                    <a:pt x="51" y="49"/>
                  </a:lnTo>
                  <a:lnTo>
                    <a:pt x="51" y="47"/>
                  </a:lnTo>
                  <a:lnTo>
                    <a:pt x="51" y="21"/>
                  </a:lnTo>
                  <a:lnTo>
                    <a:pt x="51" y="19"/>
                  </a:lnTo>
                  <a:lnTo>
                    <a:pt x="50" y="16"/>
                  </a:lnTo>
                  <a:lnTo>
                    <a:pt x="50" y="12"/>
                  </a:lnTo>
                  <a:lnTo>
                    <a:pt x="48" y="9"/>
                  </a:lnTo>
                  <a:lnTo>
                    <a:pt x="46" y="6"/>
                  </a:lnTo>
                  <a:lnTo>
                    <a:pt x="43" y="4"/>
                  </a:lnTo>
                  <a:lnTo>
                    <a:pt x="39" y="2"/>
                  </a:lnTo>
                  <a:lnTo>
                    <a:pt x="33" y="2"/>
                  </a:lnTo>
                  <a:lnTo>
                    <a:pt x="28" y="2"/>
                  </a:lnTo>
                  <a:lnTo>
                    <a:pt x="26" y="3"/>
                  </a:lnTo>
                  <a:lnTo>
                    <a:pt x="24" y="4"/>
                  </a:lnTo>
                  <a:lnTo>
                    <a:pt x="20" y="6"/>
                  </a:lnTo>
                  <a:lnTo>
                    <a:pt x="16" y="9"/>
                  </a:lnTo>
                  <a:lnTo>
                    <a:pt x="16" y="2"/>
                  </a:lnTo>
                  <a:lnTo>
                    <a:pt x="16" y="0"/>
                  </a:lnTo>
                  <a:lnTo>
                    <a:pt x="15" y="0"/>
                  </a:lnTo>
                  <a:lnTo>
                    <a:pt x="13" y="1"/>
                  </a:lnTo>
                  <a:lnTo>
                    <a:pt x="11" y="2"/>
                  </a:lnTo>
                  <a:lnTo>
                    <a:pt x="7" y="7"/>
                  </a:lnTo>
                  <a:lnTo>
                    <a:pt x="3" y="10"/>
                  </a:lnTo>
                  <a:lnTo>
                    <a:pt x="2" y="11"/>
                  </a:lnTo>
                  <a:lnTo>
                    <a:pt x="1" y="12"/>
                  </a:lnTo>
                  <a:lnTo>
                    <a:pt x="2" y="12"/>
                  </a:lnTo>
                  <a:lnTo>
                    <a:pt x="2" y="13"/>
                  </a:lnTo>
                  <a:lnTo>
                    <a:pt x="4" y="14"/>
                  </a:lnTo>
                  <a:lnTo>
                    <a:pt x="5" y="14"/>
                  </a:lnTo>
                  <a:lnTo>
                    <a:pt x="6" y="15"/>
                  </a:lnTo>
                  <a:lnTo>
                    <a:pt x="7" y="17"/>
                  </a:lnTo>
                  <a:lnTo>
                    <a:pt x="7" y="19"/>
                  </a:lnTo>
                  <a:lnTo>
                    <a:pt x="7" y="43"/>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7" name="Freeform 243"/>
            <p:cNvSpPr>
              <a:spLocks noEditPoints="1"/>
            </p:cNvSpPr>
            <p:nvPr/>
          </p:nvSpPr>
          <p:spPr bwMode="auto">
            <a:xfrm>
              <a:off x="3595813" y="6228567"/>
              <a:ext cx="94316" cy="130958"/>
            </a:xfrm>
            <a:custGeom>
              <a:avLst/>
              <a:gdLst>
                <a:gd name="T0" fmla="*/ 2147483647 w 60"/>
                <a:gd name="T1" fmla="*/ 2147483647 h 83"/>
                <a:gd name="T2" fmla="*/ 2147483647 w 60"/>
                <a:gd name="T3" fmla="*/ 2147483647 h 83"/>
                <a:gd name="T4" fmla="*/ 2147483647 w 60"/>
                <a:gd name="T5" fmla="*/ 2147483647 h 83"/>
                <a:gd name="T6" fmla="*/ 2147483647 w 60"/>
                <a:gd name="T7" fmla="*/ 0 h 83"/>
                <a:gd name="T8" fmla="*/ 2147483647 w 60"/>
                <a:gd name="T9" fmla="*/ 2147483647 h 83"/>
                <a:gd name="T10" fmla="*/ 2147483647 w 60"/>
                <a:gd name="T11" fmla="*/ 2147483647 h 83"/>
                <a:gd name="T12" fmla="*/ 2147483647 w 60"/>
                <a:gd name="T13" fmla="*/ 2147483647 h 83"/>
                <a:gd name="T14" fmla="*/ 2147483647 w 60"/>
                <a:gd name="T15" fmla="*/ 2147483647 h 83"/>
                <a:gd name="T16" fmla="*/ 2147483647 w 60"/>
                <a:gd name="T17" fmla="*/ 2147483647 h 83"/>
                <a:gd name="T18" fmla="*/ 2147483647 w 60"/>
                <a:gd name="T19" fmla="*/ 2147483647 h 83"/>
                <a:gd name="T20" fmla="*/ 2147483647 w 60"/>
                <a:gd name="T21" fmla="*/ 2147483647 h 83"/>
                <a:gd name="T22" fmla="*/ 2147483647 w 60"/>
                <a:gd name="T23" fmla="*/ 2147483647 h 83"/>
                <a:gd name="T24" fmla="*/ 2147483647 w 60"/>
                <a:gd name="T25" fmla="*/ 2147483647 h 83"/>
                <a:gd name="T26" fmla="*/ 2147483647 w 60"/>
                <a:gd name="T27" fmla="*/ 2147483647 h 83"/>
                <a:gd name="T28" fmla="*/ 0 w 60"/>
                <a:gd name="T29" fmla="*/ 2147483647 h 83"/>
                <a:gd name="T30" fmla="*/ 2147483647 w 60"/>
                <a:gd name="T31" fmla="*/ 2147483647 h 83"/>
                <a:gd name="T32" fmla="*/ 2147483647 w 60"/>
                <a:gd name="T33" fmla="*/ 2147483647 h 83"/>
                <a:gd name="T34" fmla="*/ 2147483647 w 60"/>
                <a:gd name="T35" fmla="*/ 2147483647 h 83"/>
                <a:gd name="T36" fmla="*/ 2147483647 w 60"/>
                <a:gd name="T37" fmla="*/ 2147483647 h 83"/>
                <a:gd name="T38" fmla="*/ 2147483647 w 60"/>
                <a:gd name="T39" fmla="*/ 2147483647 h 83"/>
                <a:gd name="T40" fmla="*/ 2147483647 w 60"/>
                <a:gd name="T41" fmla="*/ 2147483647 h 83"/>
                <a:gd name="T42" fmla="*/ 2147483647 w 60"/>
                <a:gd name="T43" fmla="*/ 2147483647 h 83"/>
                <a:gd name="T44" fmla="*/ 2147483647 w 60"/>
                <a:gd name="T45" fmla="*/ 2147483647 h 83"/>
                <a:gd name="T46" fmla="*/ 2147483647 w 60"/>
                <a:gd name="T47" fmla="*/ 2147483647 h 83"/>
                <a:gd name="T48" fmla="*/ 2147483647 w 60"/>
                <a:gd name="T49" fmla="*/ 2147483647 h 83"/>
                <a:gd name="T50" fmla="*/ 2147483647 w 60"/>
                <a:gd name="T51" fmla="*/ 2147483647 h 83"/>
                <a:gd name="T52" fmla="*/ 2147483647 w 60"/>
                <a:gd name="T53" fmla="*/ 2147483647 h 83"/>
                <a:gd name="T54" fmla="*/ 2147483647 w 60"/>
                <a:gd name="T55" fmla="*/ 2147483647 h 83"/>
                <a:gd name="T56" fmla="*/ 2147483647 w 60"/>
                <a:gd name="T57" fmla="*/ 2147483647 h 83"/>
                <a:gd name="T58" fmla="*/ 2147483647 w 60"/>
                <a:gd name="T59" fmla="*/ 2147483647 h 83"/>
                <a:gd name="T60" fmla="*/ 2147483647 w 60"/>
                <a:gd name="T61" fmla="*/ 2147483647 h 83"/>
                <a:gd name="T62" fmla="*/ 2147483647 w 60"/>
                <a:gd name="T63" fmla="*/ 2147483647 h 83"/>
                <a:gd name="T64" fmla="*/ 2147483647 w 60"/>
                <a:gd name="T65" fmla="*/ 2147483647 h 83"/>
                <a:gd name="T66" fmla="*/ 2147483647 w 60"/>
                <a:gd name="T67" fmla="*/ 2147483647 h 83"/>
                <a:gd name="T68" fmla="*/ 2147483647 w 60"/>
                <a:gd name="T69" fmla="*/ 2147483647 h 83"/>
                <a:gd name="T70" fmla="*/ 2147483647 w 60"/>
                <a:gd name="T71" fmla="*/ 2147483647 h 83"/>
                <a:gd name="T72" fmla="*/ 2147483647 w 60"/>
                <a:gd name="T73" fmla="*/ 2147483647 h 83"/>
                <a:gd name="T74" fmla="*/ 2147483647 w 60"/>
                <a:gd name="T75" fmla="*/ 2147483647 h 83"/>
                <a:gd name="T76" fmla="*/ 2147483647 w 60"/>
                <a:gd name="T77" fmla="*/ 2147483647 h 83"/>
                <a:gd name="T78" fmla="*/ 2147483647 w 60"/>
                <a:gd name="T79" fmla="*/ 2147483647 h 83"/>
                <a:gd name="T80" fmla="*/ 2147483647 w 60"/>
                <a:gd name="T81" fmla="*/ 2147483647 h 83"/>
                <a:gd name="T82" fmla="*/ 2147483647 w 60"/>
                <a:gd name="T83" fmla="*/ 2147483647 h 83"/>
                <a:gd name="T84" fmla="*/ 2147483647 w 60"/>
                <a:gd name="T85" fmla="*/ 2147483647 h 83"/>
                <a:gd name="T86" fmla="*/ 2147483647 w 60"/>
                <a:gd name="T87" fmla="*/ 2147483647 h 83"/>
                <a:gd name="T88" fmla="*/ 2147483647 w 60"/>
                <a:gd name="T89" fmla="*/ 2147483647 h 83"/>
                <a:gd name="T90" fmla="*/ 2147483647 w 60"/>
                <a:gd name="T91" fmla="*/ 2147483647 h 83"/>
                <a:gd name="T92" fmla="*/ 2147483647 w 60"/>
                <a:gd name="T93" fmla="*/ 2147483647 h 83"/>
                <a:gd name="T94" fmla="*/ 2147483647 w 60"/>
                <a:gd name="T95" fmla="*/ 2147483647 h 83"/>
                <a:gd name="T96" fmla="*/ 2147483647 w 60"/>
                <a:gd name="T97" fmla="*/ 2147483647 h 83"/>
                <a:gd name="T98" fmla="*/ 2147483647 w 60"/>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83"/>
                <a:gd name="T152" fmla="*/ 60 w 60"/>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83">
                  <a:moveTo>
                    <a:pt x="57" y="12"/>
                  </a:moveTo>
                  <a:lnTo>
                    <a:pt x="60" y="11"/>
                  </a:lnTo>
                  <a:lnTo>
                    <a:pt x="60" y="9"/>
                  </a:lnTo>
                  <a:lnTo>
                    <a:pt x="60" y="7"/>
                  </a:lnTo>
                  <a:lnTo>
                    <a:pt x="60" y="6"/>
                  </a:lnTo>
                  <a:lnTo>
                    <a:pt x="59" y="6"/>
                  </a:lnTo>
                  <a:lnTo>
                    <a:pt x="54" y="6"/>
                  </a:lnTo>
                  <a:lnTo>
                    <a:pt x="50" y="6"/>
                  </a:lnTo>
                  <a:lnTo>
                    <a:pt x="47" y="5"/>
                  </a:lnTo>
                  <a:lnTo>
                    <a:pt x="41" y="3"/>
                  </a:lnTo>
                  <a:lnTo>
                    <a:pt x="36" y="1"/>
                  </a:lnTo>
                  <a:lnTo>
                    <a:pt x="33" y="0"/>
                  </a:lnTo>
                  <a:lnTo>
                    <a:pt x="30" y="0"/>
                  </a:lnTo>
                  <a:lnTo>
                    <a:pt x="26" y="0"/>
                  </a:lnTo>
                  <a:lnTo>
                    <a:pt x="22" y="1"/>
                  </a:lnTo>
                  <a:lnTo>
                    <a:pt x="19" y="3"/>
                  </a:lnTo>
                  <a:lnTo>
                    <a:pt x="18" y="4"/>
                  </a:lnTo>
                  <a:lnTo>
                    <a:pt x="16" y="5"/>
                  </a:lnTo>
                  <a:lnTo>
                    <a:pt x="15" y="6"/>
                  </a:lnTo>
                  <a:lnTo>
                    <a:pt x="14" y="8"/>
                  </a:lnTo>
                  <a:lnTo>
                    <a:pt x="12" y="11"/>
                  </a:lnTo>
                  <a:lnTo>
                    <a:pt x="11" y="14"/>
                  </a:lnTo>
                  <a:lnTo>
                    <a:pt x="11" y="18"/>
                  </a:lnTo>
                  <a:lnTo>
                    <a:pt x="11" y="21"/>
                  </a:lnTo>
                  <a:lnTo>
                    <a:pt x="11" y="24"/>
                  </a:lnTo>
                  <a:lnTo>
                    <a:pt x="14" y="29"/>
                  </a:lnTo>
                  <a:lnTo>
                    <a:pt x="17" y="33"/>
                  </a:lnTo>
                  <a:lnTo>
                    <a:pt x="21" y="36"/>
                  </a:lnTo>
                  <a:lnTo>
                    <a:pt x="18" y="37"/>
                  </a:lnTo>
                  <a:lnTo>
                    <a:pt x="13" y="38"/>
                  </a:lnTo>
                  <a:lnTo>
                    <a:pt x="11" y="39"/>
                  </a:lnTo>
                  <a:lnTo>
                    <a:pt x="9" y="40"/>
                  </a:lnTo>
                  <a:lnTo>
                    <a:pt x="8" y="42"/>
                  </a:lnTo>
                  <a:lnTo>
                    <a:pt x="7" y="43"/>
                  </a:lnTo>
                  <a:lnTo>
                    <a:pt x="7" y="45"/>
                  </a:lnTo>
                  <a:lnTo>
                    <a:pt x="8" y="46"/>
                  </a:lnTo>
                  <a:lnTo>
                    <a:pt x="11" y="49"/>
                  </a:lnTo>
                  <a:lnTo>
                    <a:pt x="17" y="54"/>
                  </a:lnTo>
                  <a:lnTo>
                    <a:pt x="11" y="56"/>
                  </a:lnTo>
                  <a:lnTo>
                    <a:pt x="6" y="60"/>
                  </a:lnTo>
                  <a:lnTo>
                    <a:pt x="4" y="62"/>
                  </a:lnTo>
                  <a:lnTo>
                    <a:pt x="2" y="64"/>
                  </a:lnTo>
                  <a:lnTo>
                    <a:pt x="0" y="67"/>
                  </a:lnTo>
                  <a:lnTo>
                    <a:pt x="0" y="70"/>
                  </a:lnTo>
                  <a:lnTo>
                    <a:pt x="0" y="72"/>
                  </a:lnTo>
                  <a:lnTo>
                    <a:pt x="1" y="74"/>
                  </a:lnTo>
                  <a:lnTo>
                    <a:pt x="2" y="75"/>
                  </a:lnTo>
                  <a:lnTo>
                    <a:pt x="2" y="76"/>
                  </a:lnTo>
                  <a:lnTo>
                    <a:pt x="4" y="79"/>
                  </a:lnTo>
                  <a:lnTo>
                    <a:pt x="7" y="80"/>
                  </a:lnTo>
                  <a:lnTo>
                    <a:pt x="11" y="82"/>
                  </a:lnTo>
                  <a:lnTo>
                    <a:pt x="16" y="83"/>
                  </a:lnTo>
                  <a:lnTo>
                    <a:pt x="21" y="83"/>
                  </a:lnTo>
                  <a:lnTo>
                    <a:pt x="25" y="83"/>
                  </a:lnTo>
                  <a:lnTo>
                    <a:pt x="30" y="82"/>
                  </a:lnTo>
                  <a:lnTo>
                    <a:pt x="36" y="81"/>
                  </a:lnTo>
                  <a:lnTo>
                    <a:pt x="42" y="79"/>
                  </a:lnTo>
                  <a:lnTo>
                    <a:pt x="47" y="76"/>
                  </a:lnTo>
                  <a:lnTo>
                    <a:pt x="50" y="74"/>
                  </a:lnTo>
                  <a:lnTo>
                    <a:pt x="52" y="72"/>
                  </a:lnTo>
                  <a:lnTo>
                    <a:pt x="54" y="70"/>
                  </a:lnTo>
                  <a:lnTo>
                    <a:pt x="55" y="67"/>
                  </a:lnTo>
                  <a:lnTo>
                    <a:pt x="56" y="65"/>
                  </a:lnTo>
                  <a:lnTo>
                    <a:pt x="56" y="62"/>
                  </a:lnTo>
                  <a:lnTo>
                    <a:pt x="56" y="57"/>
                  </a:lnTo>
                  <a:lnTo>
                    <a:pt x="54" y="54"/>
                  </a:lnTo>
                  <a:lnTo>
                    <a:pt x="53" y="52"/>
                  </a:lnTo>
                  <a:lnTo>
                    <a:pt x="52" y="51"/>
                  </a:lnTo>
                  <a:lnTo>
                    <a:pt x="49" y="49"/>
                  </a:lnTo>
                  <a:lnTo>
                    <a:pt x="46" y="48"/>
                  </a:lnTo>
                  <a:lnTo>
                    <a:pt x="42" y="47"/>
                  </a:lnTo>
                  <a:lnTo>
                    <a:pt x="32" y="47"/>
                  </a:lnTo>
                  <a:lnTo>
                    <a:pt x="24" y="47"/>
                  </a:lnTo>
                  <a:lnTo>
                    <a:pt x="19" y="46"/>
                  </a:lnTo>
                  <a:lnTo>
                    <a:pt x="18" y="45"/>
                  </a:lnTo>
                  <a:lnTo>
                    <a:pt x="17" y="45"/>
                  </a:lnTo>
                  <a:lnTo>
                    <a:pt x="17" y="43"/>
                  </a:lnTo>
                  <a:lnTo>
                    <a:pt x="17" y="41"/>
                  </a:lnTo>
                  <a:lnTo>
                    <a:pt x="19" y="40"/>
                  </a:lnTo>
                  <a:lnTo>
                    <a:pt x="20" y="39"/>
                  </a:lnTo>
                  <a:lnTo>
                    <a:pt x="23" y="38"/>
                  </a:lnTo>
                  <a:lnTo>
                    <a:pt x="30" y="37"/>
                  </a:lnTo>
                  <a:lnTo>
                    <a:pt x="37" y="36"/>
                  </a:lnTo>
                  <a:lnTo>
                    <a:pt x="39" y="35"/>
                  </a:lnTo>
                  <a:lnTo>
                    <a:pt x="42" y="34"/>
                  </a:lnTo>
                  <a:lnTo>
                    <a:pt x="45" y="31"/>
                  </a:lnTo>
                  <a:lnTo>
                    <a:pt x="46" y="29"/>
                  </a:lnTo>
                  <a:lnTo>
                    <a:pt x="47" y="28"/>
                  </a:lnTo>
                  <a:lnTo>
                    <a:pt x="49" y="24"/>
                  </a:lnTo>
                  <a:lnTo>
                    <a:pt x="50" y="21"/>
                  </a:lnTo>
                  <a:lnTo>
                    <a:pt x="50" y="18"/>
                  </a:lnTo>
                  <a:lnTo>
                    <a:pt x="50" y="13"/>
                  </a:lnTo>
                  <a:lnTo>
                    <a:pt x="51" y="12"/>
                  </a:lnTo>
                  <a:lnTo>
                    <a:pt x="57" y="12"/>
                  </a:lnTo>
                  <a:close/>
                  <a:moveTo>
                    <a:pt x="8" y="68"/>
                  </a:moveTo>
                  <a:lnTo>
                    <a:pt x="9" y="65"/>
                  </a:lnTo>
                  <a:lnTo>
                    <a:pt x="12" y="62"/>
                  </a:lnTo>
                  <a:lnTo>
                    <a:pt x="15" y="58"/>
                  </a:lnTo>
                  <a:lnTo>
                    <a:pt x="18" y="56"/>
                  </a:lnTo>
                  <a:lnTo>
                    <a:pt x="21" y="55"/>
                  </a:lnTo>
                  <a:lnTo>
                    <a:pt x="27" y="55"/>
                  </a:lnTo>
                  <a:lnTo>
                    <a:pt x="37" y="55"/>
                  </a:lnTo>
                  <a:lnTo>
                    <a:pt x="44" y="56"/>
                  </a:lnTo>
                  <a:lnTo>
                    <a:pt x="47" y="58"/>
                  </a:lnTo>
                  <a:lnTo>
                    <a:pt x="49" y="59"/>
                  </a:lnTo>
                  <a:lnTo>
                    <a:pt x="50" y="61"/>
                  </a:lnTo>
                  <a:lnTo>
                    <a:pt x="51" y="64"/>
                  </a:lnTo>
                  <a:lnTo>
                    <a:pt x="50" y="66"/>
                  </a:lnTo>
                  <a:lnTo>
                    <a:pt x="50" y="68"/>
                  </a:lnTo>
                  <a:lnTo>
                    <a:pt x="48" y="70"/>
                  </a:lnTo>
                  <a:lnTo>
                    <a:pt x="45" y="73"/>
                  </a:lnTo>
                  <a:lnTo>
                    <a:pt x="42" y="75"/>
                  </a:lnTo>
                  <a:lnTo>
                    <a:pt x="37" y="77"/>
                  </a:lnTo>
                  <a:lnTo>
                    <a:pt x="31" y="78"/>
                  </a:lnTo>
                  <a:lnTo>
                    <a:pt x="23" y="79"/>
                  </a:lnTo>
                  <a:lnTo>
                    <a:pt x="17" y="78"/>
                  </a:lnTo>
                  <a:lnTo>
                    <a:pt x="15" y="77"/>
                  </a:lnTo>
                  <a:lnTo>
                    <a:pt x="13" y="76"/>
                  </a:lnTo>
                  <a:lnTo>
                    <a:pt x="11" y="74"/>
                  </a:lnTo>
                  <a:lnTo>
                    <a:pt x="10" y="73"/>
                  </a:lnTo>
                  <a:lnTo>
                    <a:pt x="9" y="71"/>
                  </a:lnTo>
                  <a:lnTo>
                    <a:pt x="8" y="68"/>
                  </a:lnTo>
                  <a:close/>
                  <a:moveTo>
                    <a:pt x="41" y="19"/>
                  </a:moveTo>
                  <a:lnTo>
                    <a:pt x="41" y="25"/>
                  </a:lnTo>
                  <a:lnTo>
                    <a:pt x="40" y="28"/>
                  </a:lnTo>
                  <a:lnTo>
                    <a:pt x="39" y="30"/>
                  </a:lnTo>
                  <a:lnTo>
                    <a:pt x="38" y="32"/>
                  </a:lnTo>
                  <a:lnTo>
                    <a:pt x="36" y="34"/>
                  </a:lnTo>
                  <a:lnTo>
                    <a:pt x="33" y="35"/>
                  </a:lnTo>
                  <a:lnTo>
                    <a:pt x="30" y="35"/>
                  </a:lnTo>
                  <a:lnTo>
                    <a:pt x="27" y="34"/>
                  </a:lnTo>
                  <a:lnTo>
                    <a:pt x="26" y="34"/>
                  </a:lnTo>
                  <a:lnTo>
                    <a:pt x="25" y="33"/>
                  </a:lnTo>
                  <a:lnTo>
                    <a:pt x="23" y="31"/>
                  </a:lnTo>
                  <a:lnTo>
                    <a:pt x="21" y="28"/>
                  </a:lnTo>
                  <a:lnTo>
                    <a:pt x="20" y="23"/>
                  </a:lnTo>
                  <a:lnTo>
                    <a:pt x="20" y="17"/>
                  </a:lnTo>
                  <a:lnTo>
                    <a:pt x="20" y="15"/>
                  </a:lnTo>
                  <a:lnTo>
                    <a:pt x="20" y="12"/>
                  </a:lnTo>
                  <a:lnTo>
                    <a:pt x="22" y="7"/>
                  </a:lnTo>
                  <a:lnTo>
                    <a:pt x="22" y="6"/>
                  </a:lnTo>
                  <a:lnTo>
                    <a:pt x="23" y="5"/>
                  </a:lnTo>
                  <a:lnTo>
                    <a:pt x="25" y="3"/>
                  </a:lnTo>
                  <a:lnTo>
                    <a:pt x="27" y="3"/>
                  </a:lnTo>
                  <a:lnTo>
                    <a:pt x="30" y="2"/>
                  </a:lnTo>
                  <a:lnTo>
                    <a:pt x="34" y="3"/>
                  </a:lnTo>
                  <a:lnTo>
                    <a:pt x="36" y="4"/>
                  </a:lnTo>
                  <a:lnTo>
                    <a:pt x="38" y="6"/>
                  </a:lnTo>
                  <a:lnTo>
                    <a:pt x="40" y="8"/>
                  </a:lnTo>
                  <a:lnTo>
                    <a:pt x="41" y="11"/>
                  </a:lnTo>
                  <a:lnTo>
                    <a:pt x="41" y="13"/>
                  </a:lnTo>
                  <a:lnTo>
                    <a:pt x="41" y="19"/>
                  </a:lnTo>
                  <a:close/>
                </a:path>
              </a:pathLst>
            </a:custGeom>
            <a:solidFill>
              <a:srgbClr val="002D68"/>
            </a:solidFill>
            <a:ln w="9525">
              <a:noFill/>
              <a:round/>
              <a:headEnd/>
              <a:tailEnd/>
            </a:ln>
          </p:spPr>
          <p:txBody>
            <a:bodyPr/>
            <a:lstStyle/>
            <a:p>
              <a:pPr algn="ctr" defTabSz="906687" eaLnBrk="0" hangingPunct="0">
                <a:spcBef>
                  <a:spcPct val="50000"/>
                </a:spcBef>
                <a:defRPr/>
              </a:pPr>
              <a:endParaRPr lang="es-CL" sz="1200" dirty="0">
                <a:solidFill>
                  <a:srgbClr val="000000"/>
                </a:solidFill>
                <a:latin typeface="Arial"/>
                <a:cs typeface="Arial" pitchFamily="34" charset="0"/>
              </a:endParaRPr>
            </a:p>
          </p:txBody>
        </p:sp>
        <p:sp>
          <p:nvSpPr>
            <p:cNvPr id="68" name="Oval 244"/>
            <p:cNvSpPr>
              <a:spLocks noChangeArrowheads="1"/>
            </p:cNvSpPr>
            <p:nvPr/>
          </p:nvSpPr>
          <p:spPr bwMode="auto">
            <a:xfrm>
              <a:off x="1970088"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69" name="Oval 245"/>
            <p:cNvSpPr>
              <a:spLocks noChangeArrowheads="1"/>
            </p:cNvSpPr>
            <p:nvPr/>
          </p:nvSpPr>
          <p:spPr bwMode="auto">
            <a:xfrm>
              <a:off x="2994106"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0" name="Oval 246"/>
            <p:cNvSpPr>
              <a:spLocks noChangeArrowheads="1"/>
            </p:cNvSpPr>
            <p:nvPr/>
          </p:nvSpPr>
          <p:spPr bwMode="auto">
            <a:xfrm>
              <a:off x="3476138" y="6065838"/>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1" name="Oval 247"/>
            <p:cNvSpPr>
              <a:spLocks noChangeArrowheads="1"/>
            </p:cNvSpPr>
            <p:nvPr/>
          </p:nvSpPr>
          <p:spPr bwMode="auto">
            <a:xfrm>
              <a:off x="2630488"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2" name="Oval 248"/>
            <p:cNvSpPr>
              <a:spLocks noChangeArrowheads="1"/>
            </p:cNvSpPr>
            <p:nvPr/>
          </p:nvSpPr>
          <p:spPr bwMode="auto">
            <a:xfrm>
              <a:off x="963613" y="6065838"/>
              <a:ext cx="42863"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sp>
          <p:nvSpPr>
            <p:cNvPr id="73" name="Oval 249"/>
            <p:cNvSpPr>
              <a:spLocks noChangeArrowheads="1"/>
            </p:cNvSpPr>
            <p:nvPr/>
          </p:nvSpPr>
          <p:spPr bwMode="auto">
            <a:xfrm>
              <a:off x="3727450" y="6270624"/>
              <a:ext cx="41275" cy="41275"/>
            </a:xfrm>
            <a:prstGeom prst="ellipse">
              <a:avLst/>
            </a:prstGeom>
            <a:solidFill>
              <a:srgbClr val="002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05606"/>
              <a:endParaRPr lang="es-CL" sz="1800" dirty="0">
                <a:solidFill>
                  <a:srgbClr val="000000"/>
                </a:solidFill>
                <a:latin typeface="Arial"/>
                <a:cs typeface="Arial" pitchFamily="34" charset="0"/>
              </a:endParaRPr>
            </a:p>
          </p:txBody>
        </p:sp>
      </p:grpSp>
      <p:sp>
        <p:nvSpPr>
          <p:cNvPr id="74" name="Rectangle 76"/>
          <p:cNvSpPr>
            <a:spLocks noChangeArrowheads="1"/>
          </p:cNvSpPr>
          <p:nvPr userDrawn="1"/>
        </p:nvSpPr>
        <p:spPr bwMode="auto">
          <a:xfrm>
            <a:off x="7740212" y="7230926"/>
            <a:ext cx="194387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lstStyle/>
          <a:p>
            <a:pPr algn="r" defTabSz="907020">
              <a:lnSpc>
                <a:spcPts val="1074"/>
              </a:lnSpc>
            </a:pPr>
            <a:r>
              <a:rPr lang="en-US" sz="700" dirty="0">
                <a:solidFill>
                  <a:srgbClr val="002776"/>
                </a:solidFill>
                <a:latin typeface="Arial"/>
                <a:cs typeface="Arial" pitchFamily="34" charset="0"/>
              </a:rPr>
              <a:t>© 2014 Deloitte Global Services Limited </a:t>
            </a:r>
          </a:p>
        </p:txBody>
      </p:sp>
      <p:sp>
        <p:nvSpPr>
          <p:cNvPr id="75" name="Text Box 7"/>
          <p:cNvSpPr txBox="1">
            <a:spLocks noChangeArrowheads="1"/>
          </p:cNvSpPr>
          <p:nvPr userDrawn="1"/>
        </p:nvSpPr>
        <p:spPr bwMode="auto">
          <a:xfrm>
            <a:off x="8273266" y="466839"/>
            <a:ext cx="1662110" cy="5296322"/>
          </a:xfrm>
          <a:prstGeom prst="rect">
            <a:avLst/>
          </a:prstGeom>
          <a:noFill/>
          <a:ln w="9525">
            <a:noFill/>
            <a:miter lim="800000"/>
            <a:headEnd/>
            <a:tailEnd/>
          </a:ln>
        </p:spPr>
        <p:txBody>
          <a:bodyPr lIns="0" tIns="0" rIns="0" bIns="0">
            <a:spAutoFit/>
          </a:bodyPr>
          <a:lstStyle/>
          <a:p>
            <a:pPr defTabSz="906687">
              <a:lnSpc>
                <a:spcPts val="718"/>
              </a:lnSpc>
              <a:defRPr/>
            </a:pPr>
            <a:r>
              <a:rPr lang="es-CL" sz="700" b="1" dirty="0">
                <a:solidFill>
                  <a:srgbClr val="000000"/>
                </a:solidFill>
                <a:latin typeface="Arial"/>
                <a:ea typeface="Arial Unicode MS" pitchFamily="34" charset="-128"/>
                <a:cs typeface="Arial Unicode MS" pitchFamily="34" charset="-128"/>
              </a:rPr>
              <a:t>Oficina Central</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dirty="0">
                <a:solidFill>
                  <a:srgbClr val="000000"/>
                </a:solidFill>
                <a:latin typeface="Arial"/>
                <a:ea typeface="Arial Unicode MS" pitchFamily="34" charset="-128"/>
                <a:cs typeface="Arial Unicode MS" pitchFamily="34" charset="-128"/>
              </a:rPr>
              <a:t>Rosario Norte 407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Piso 9</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Las Condes, Santiago</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Chile</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Fono: (56-2) 729 7000 </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Fax: (56-2) 374 9177</a:t>
            </a:r>
          </a:p>
          <a:p>
            <a:pPr defTabSz="906687">
              <a:lnSpc>
                <a:spcPts val="718"/>
              </a:lnSpc>
              <a:defRPr/>
            </a:pPr>
            <a:r>
              <a:rPr lang="es-CL" sz="700" dirty="0">
                <a:solidFill>
                  <a:srgbClr val="000000"/>
                </a:solidFill>
                <a:latin typeface="Arial"/>
                <a:ea typeface="Arial Unicode MS" pitchFamily="34" charset="-128"/>
                <a:cs typeface="Arial Unicode MS" pitchFamily="34" charset="-128"/>
              </a:rPr>
              <a:t>e-mail: deloittechile@deloitte.com</a:t>
            </a:r>
          </a:p>
          <a:p>
            <a:pPr defTabSz="906687">
              <a:lnSpc>
                <a:spcPts val="718"/>
              </a:lnSpc>
              <a:defRPr/>
            </a:pPr>
            <a:endParaRPr lang="es-CL" sz="700" dirty="0">
              <a:solidFill>
                <a:srgbClr val="000000"/>
              </a:solidFill>
              <a:latin typeface="Arial"/>
              <a:ea typeface="Arial Unicode MS" pitchFamily="34" charset="-128"/>
              <a:cs typeface="Arial Unicode MS" pitchFamily="34" charset="-128"/>
            </a:endParaRPr>
          </a:p>
          <a:p>
            <a:pPr defTabSz="906687">
              <a:lnSpc>
                <a:spcPts val="718"/>
              </a:lnSpc>
              <a:defRPr/>
            </a:pPr>
            <a:r>
              <a:rPr lang="es-CL" sz="700" b="1" dirty="0">
                <a:solidFill>
                  <a:srgbClr val="000000"/>
                </a:solidFill>
                <a:latin typeface="Arial"/>
                <a:ea typeface="Arial Unicode MS" pitchFamily="34" charset="-128"/>
                <a:cs typeface="Arial Unicode MS" pitchFamily="34" charset="-128"/>
              </a:rPr>
              <a:t>Regiones</a:t>
            </a:r>
          </a:p>
          <a:p>
            <a:pPr defTabSz="906687">
              <a:lnSpc>
                <a:spcPts val="718"/>
              </a:lnSpc>
              <a:defRPr/>
            </a:pPr>
            <a:endParaRPr lang="es-CL" sz="700" b="1" dirty="0">
              <a:solidFill>
                <a:srgbClr val="000000"/>
              </a:solidFill>
              <a:latin typeface="Arial"/>
              <a:ea typeface="Arial Unicode MS" pitchFamily="34" charset="-128"/>
              <a:cs typeface="Arial Unicode MS" pitchFamily="34" charset="-128"/>
            </a:endParaRPr>
          </a:p>
          <a:p>
            <a:pPr defTabSz="908430">
              <a:lnSpc>
                <a:spcPts val="718"/>
              </a:lnSpc>
              <a:defRPr/>
            </a:pPr>
            <a:r>
              <a:rPr lang="es-CL" sz="700" dirty="0">
                <a:solidFill>
                  <a:srgbClr val="000000"/>
                </a:solidFill>
                <a:latin typeface="Arial"/>
              </a:rPr>
              <a:t>Simón Bolívar 202,</a:t>
            </a:r>
          </a:p>
          <a:p>
            <a:pPr defTabSz="908430">
              <a:lnSpc>
                <a:spcPts val="718"/>
              </a:lnSpc>
              <a:defRPr/>
            </a:pPr>
            <a:r>
              <a:rPr lang="es-CL" sz="700" dirty="0">
                <a:solidFill>
                  <a:srgbClr val="000000"/>
                </a:solidFill>
                <a:latin typeface="Arial"/>
              </a:rPr>
              <a:t>Oficina 1403</a:t>
            </a:r>
          </a:p>
          <a:p>
            <a:pPr defTabSz="908430">
              <a:lnSpc>
                <a:spcPts val="718"/>
              </a:lnSpc>
              <a:defRPr/>
            </a:pPr>
            <a:r>
              <a:rPr lang="es-CL" sz="700" dirty="0">
                <a:solidFill>
                  <a:srgbClr val="000000"/>
                </a:solidFill>
                <a:latin typeface="Arial"/>
              </a:rPr>
              <a:t>Iquique</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(56-57) 54 65 91 </a:t>
            </a:r>
          </a:p>
          <a:p>
            <a:pPr defTabSz="908430">
              <a:lnSpc>
                <a:spcPts val="718"/>
              </a:lnSpc>
              <a:defRPr/>
            </a:pPr>
            <a:r>
              <a:rPr lang="es-CL" sz="700" dirty="0">
                <a:solidFill>
                  <a:srgbClr val="000000"/>
                </a:solidFill>
                <a:latin typeface="Arial"/>
              </a:rPr>
              <a:t>Fax: (56-57) 54 65 95 </a:t>
            </a:r>
          </a:p>
          <a:p>
            <a:pPr defTabSz="908430">
              <a:lnSpc>
                <a:spcPts val="718"/>
              </a:lnSpc>
              <a:defRPr/>
            </a:pPr>
            <a:r>
              <a:rPr lang="es-CL" sz="700" dirty="0">
                <a:solidFill>
                  <a:srgbClr val="000000"/>
                </a:solidFill>
                <a:latin typeface="Arial"/>
              </a:rPr>
              <a:t>iquique@deloitte.com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Av. Grecia 860</a:t>
            </a:r>
          </a:p>
          <a:p>
            <a:pPr defTabSz="908430">
              <a:lnSpc>
                <a:spcPts val="718"/>
              </a:lnSpc>
              <a:defRPr/>
            </a:pPr>
            <a:r>
              <a:rPr lang="es-CL" sz="700" dirty="0">
                <a:solidFill>
                  <a:srgbClr val="000000"/>
                </a:solidFill>
                <a:latin typeface="Arial"/>
              </a:rPr>
              <a:t>Piso 3</a:t>
            </a:r>
          </a:p>
          <a:p>
            <a:pPr defTabSz="908430">
              <a:lnSpc>
                <a:spcPts val="718"/>
              </a:lnSpc>
              <a:defRPr/>
            </a:pPr>
            <a:r>
              <a:rPr lang="es-CL" sz="700" dirty="0">
                <a:solidFill>
                  <a:srgbClr val="000000"/>
                </a:solidFill>
                <a:latin typeface="Arial"/>
              </a:rPr>
              <a:t>Antofagasta</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 </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antofagasta@deloitte.com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Los Carrera 831</a:t>
            </a:r>
          </a:p>
          <a:p>
            <a:pPr defTabSz="908430">
              <a:lnSpc>
                <a:spcPts val="718"/>
              </a:lnSpc>
              <a:defRPr/>
            </a:pPr>
            <a:r>
              <a:rPr lang="es-CL" sz="700" dirty="0">
                <a:solidFill>
                  <a:srgbClr val="000000"/>
                </a:solidFill>
                <a:latin typeface="Arial"/>
              </a:rPr>
              <a:t>Oficina 501</a:t>
            </a:r>
          </a:p>
          <a:p>
            <a:pPr defTabSz="908430">
              <a:lnSpc>
                <a:spcPts val="718"/>
              </a:lnSpc>
              <a:defRPr/>
            </a:pPr>
            <a:r>
              <a:rPr lang="es-CL" sz="700" dirty="0">
                <a:solidFill>
                  <a:srgbClr val="000000"/>
                </a:solidFill>
                <a:latin typeface="Arial"/>
              </a:rPr>
              <a:t>Copiapó</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(56-55) 44 9660</a:t>
            </a:r>
          </a:p>
          <a:p>
            <a:pPr defTabSz="908430">
              <a:lnSpc>
                <a:spcPts val="718"/>
              </a:lnSpc>
              <a:defRPr/>
            </a:pPr>
            <a:r>
              <a:rPr lang="es-CL" sz="700" dirty="0">
                <a:solidFill>
                  <a:srgbClr val="000000"/>
                </a:solidFill>
                <a:latin typeface="Arial"/>
              </a:rPr>
              <a:t>Fax: (56-55) 44 9662 </a:t>
            </a:r>
          </a:p>
          <a:p>
            <a:pPr defTabSz="908430">
              <a:lnSpc>
                <a:spcPts val="718"/>
              </a:lnSpc>
              <a:defRPr/>
            </a:pPr>
            <a:r>
              <a:rPr lang="es-CL" sz="700" dirty="0">
                <a:solidFill>
                  <a:srgbClr val="000000"/>
                </a:solidFill>
                <a:latin typeface="Arial"/>
              </a:rPr>
              <a:t>copiapo@deloitte.com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Alvares 646</a:t>
            </a:r>
          </a:p>
          <a:p>
            <a:pPr defTabSz="908430">
              <a:lnSpc>
                <a:spcPts val="718"/>
              </a:lnSpc>
              <a:defRPr/>
            </a:pPr>
            <a:r>
              <a:rPr lang="es-CL" sz="700" dirty="0">
                <a:solidFill>
                  <a:srgbClr val="000000"/>
                </a:solidFill>
                <a:latin typeface="Arial"/>
              </a:rPr>
              <a:t>Oficina 906</a:t>
            </a:r>
          </a:p>
          <a:p>
            <a:pPr defTabSz="908430">
              <a:lnSpc>
                <a:spcPts val="718"/>
              </a:lnSpc>
              <a:defRPr/>
            </a:pPr>
            <a:r>
              <a:rPr lang="es-CL" sz="700" dirty="0">
                <a:solidFill>
                  <a:srgbClr val="000000"/>
                </a:solidFill>
                <a:latin typeface="Arial"/>
              </a:rPr>
              <a:t>Viña del Mar</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(56-32) 246 6111 </a:t>
            </a:r>
          </a:p>
          <a:p>
            <a:pPr defTabSz="908430">
              <a:lnSpc>
                <a:spcPts val="718"/>
              </a:lnSpc>
              <a:defRPr/>
            </a:pPr>
            <a:r>
              <a:rPr lang="es-CL" sz="700" dirty="0">
                <a:solidFill>
                  <a:srgbClr val="000000"/>
                </a:solidFill>
                <a:latin typeface="Arial"/>
              </a:rPr>
              <a:t>Fax: (56-32) 246 6086 </a:t>
            </a:r>
          </a:p>
          <a:p>
            <a:pPr defTabSz="908430">
              <a:lnSpc>
                <a:spcPts val="718"/>
              </a:lnSpc>
              <a:defRPr/>
            </a:pPr>
            <a:r>
              <a:rPr lang="es-CL" sz="700" dirty="0">
                <a:solidFill>
                  <a:srgbClr val="000000"/>
                </a:solidFill>
                <a:latin typeface="Arial"/>
              </a:rPr>
              <a:t>vregionchile@deloitte.com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O’Higgins 940</a:t>
            </a:r>
          </a:p>
          <a:p>
            <a:pPr defTabSz="908430">
              <a:lnSpc>
                <a:spcPts val="718"/>
              </a:lnSpc>
              <a:defRPr/>
            </a:pPr>
            <a:r>
              <a:rPr lang="es-CL" sz="700" dirty="0">
                <a:solidFill>
                  <a:srgbClr val="000000"/>
                </a:solidFill>
                <a:latin typeface="Arial"/>
              </a:rPr>
              <a:t>Piso 6</a:t>
            </a:r>
          </a:p>
          <a:p>
            <a:pPr defTabSz="908430">
              <a:lnSpc>
                <a:spcPts val="718"/>
              </a:lnSpc>
              <a:defRPr/>
            </a:pPr>
            <a:r>
              <a:rPr lang="es-CL" sz="700" dirty="0">
                <a:solidFill>
                  <a:srgbClr val="000000"/>
                </a:solidFill>
                <a:latin typeface="Arial"/>
              </a:rPr>
              <a:t>Concepción</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(56-41) 291 4055 </a:t>
            </a:r>
          </a:p>
          <a:p>
            <a:pPr defTabSz="908430">
              <a:lnSpc>
                <a:spcPts val="718"/>
              </a:lnSpc>
              <a:defRPr/>
            </a:pPr>
            <a:r>
              <a:rPr lang="es-CL" sz="700" dirty="0">
                <a:solidFill>
                  <a:srgbClr val="000000"/>
                </a:solidFill>
                <a:latin typeface="Arial"/>
              </a:rPr>
              <a:t>Fax: (56-41) 291 4066</a:t>
            </a:r>
          </a:p>
          <a:p>
            <a:pPr defTabSz="908430">
              <a:lnSpc>
                <a:spcPts val="718"/>
              </a:lnSpc>
              <a:defRPr/>
            </a:pPr>
            <a:r>
              <a:rPr lang="es-CL" sz="700" dirty="0">
                <a:solidFill>
                  <a:srgbClr val="000000"/>
                </a:solidFill>
                <a:latin typeface="Arial"/>
              </a:rPr>
              <a:t>concepcionchile@deloitte.com</a:t>
            </a:r>
          </a:p>
          <a:p>
            <a:pPr defTabSz="908430">
              <a:lnSpc>
                <a:spcPts val="718"/>
              </a:lnSpc>
              <a:defRPr/>
            </a:pPr>
            <a:r>
              <a:rPr lang="es-CL" sz="700" dirty="0">
                <a:solidFill>
                  <a:srgbClr val="000000"/>
                </a:solidFill>
                <a:latin typeface="Arial"/>
              </a:rPr>
              <a:t> </a:t>
            </a:r>
          </a:p>
          <a:p>
            <a:pPr defTabSz="908430">
              <a:lnSpc>
                <a:spcPts val="718"/>
              </a:lnSpc>
              <a:defRPr/>
            </a:pPr>
            <a:r>
              <a:rPr lang="es-CL" sz="700" dirty="0">
                <a:solidFill>
                  <a:srgbClr val="000000"/>
                </a:solidFill>
                <a:latin typeface="Arial"/>
              </a:rPr>
              <a:t>Quillota 175</a:t>
            </a:r>
          </a:p>
          <a:p>
            <a:pPr defTabSz="908430">
              <a:lnSpc>
                <a:spcPts val="718"/>
              </a:lnSpc>
              <a:defRPr/>
            </a:pPr>
            <a:r>
              <a:rPr lang="es-CL" sz="700" dirty="0">
                <a:solidFill>
                  <a:srgbClr val="000000"/>
                </a:solidFill>
                <a:latin typeface="Arial"/>
              </a:rPr>
              <a:t>Oficina 1107</a:t>
            </a:r>
          </a:p>
          <a:p>
            <a:pPr defTabSz="908430">
              <a:lnSpc>
                <a:spcPts val="718"/>
              </a:lnSpc>
              <a:defRPr/>
            </a:pPr>
            <a:r>
              <a:rPr lang="es-CL" sz="700" dirty="0">
                <a:solidFill>
                  <a:srgbClr val="000000"/>
                </a:solidFill>
                <a:latin typeface="Arial"/>
              </a:rPr>
              <a:t>Puerto Montt</a:t>
            </a:r>
          </a:p>
          <a:p>
            <a:pPr defTabSz="908430">
              <a:lnSpc>
                <a:spcPts val="718"/>
              </a:lnSpc>
              <a:defRPr/>
            </a:pPr>
            <a:r>
              <a:rPr lang="es-CL" sz="700" dirty="0">
                <a:solidFill>
                  <a:srgbClr val="000000"/>
                </a:solidFill>
                <a:latin typeface="Arial"/>
              </a:rPr>
              <a:t>Chile</a:t>
            </a:r>
          </a:p>
          <a:p>
            <a:pPr defTabSz="908430">
              <a:lnSpc>
                <a:spcPts val="718"/>
              </a:lnSpc>
              <a:defRPr/>
            </a:pPr>
            <a:r>
              <a:rPr lang="es-CL" sz="700" dirty="0">
                <a:solidFill>
                  <a:srgbClr val="000000"/>
                </a:solidFill>
                <a:latin typeface="Arial"/>
              </a:rPr>
              <a:t>Fono: (56-65) 268 600 </a:t>
            </a:r>
          </a:p>
          <a:p>
            <a:pPr defTabSz="908430">
              <a:lnSpc>
                <a:spcPts val="718"/>
              </a:lnSpc>
              <a:defRPr/>
            </a:pPr>
            <a:r>
              <a:rPr lang="es-CL" sz="700" dirty="0">
                <a:solidFill>
                  <a:srgbClr val="000000"/>
                </a:solidFill>
                <a:latin typeface="Arial"/>
              </a:rPr>
              <a:t>Fax: (56-65) 288 600</a:t>
            </a:r>
          </a:p>
          <a:p>
            <a:pPr defTabSz="908430">
              <a:lnSpc>
                <a:spcPts val="718"/>
              </a:lnSpc>
              <a:defRPr/>
            </a:pPr>
            <a:r>
              <a:rPr lang="es-CL" sz="700" dirty="0">
                <a:solidFill>
                  <a:srgbClr val="000000"/>
                </a:solidFill>
                <a:latin typeface="Arial"/>
              </a:rPr>
              <a:t>puertomontt@deloitte.com</a:t>
            </a:r>
          </a:p>
        </p:txBody>
      </p:sp>
      <p:sp>
        <p:nvSpPr>
          <p:cNvPr id="76" name="Text Box 6"/>
          <p:cNvSpPr txBox="1">
            <a:spLocks noChangeArrowheads="1"/>
          </p:cNvSpPr>
          <p:nvPr userDrawn="1"/>
        </p:nvSpPr>
        <p:spPr bwMode="auto">
          <a:xfrm>
            <a:off x="382829" y="6722627"/>
            <a:ext cx="6264276"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6000" eaLnBrk="0" hangingPunct="0">
              <a:defRPr sz="2000">
                <a:solidFill>
                  <a:schemeClr val="tx1"/>
                </a:solidFill>
                <a:latin typeface="Arial" pitchFamily="34" charset="0"/>
                <a:cs typeface="Arial" pitchFamily="34" charset="0"/>
              </a:defRPr>
            </a:lvl1pPr>
            <a:lvl2pPr marL="742950" indent="-285750" defTabSz="1016000" eaLnBrk="0" hangingPunct="0">
              <a:defRPr sz="2000">
                <a:solidFill>
                  <a:schemeClr val="tx1"/>
                </a:solidFill>
                <a:latin typeface="Arial" pitchFamily="34" charset="0"/>
                <a:cs typeface="Arial" pitchFamily="34" charset="0"/>
              </a:defRPr>
            </a:lvl2pPr>
            <a:lvl3pPr marL="1143000" indent="-228600" defTabSz="1016000" eaLnBrk="0" hangingPunct="0">
              <a:defRPr sz="2000">
                <a:solidFill>
                  <a:schemeClr val="tx1"/>
                </a:solidFill>
                <a:latin typeface="Arial" pitchFamily="34" charset="0"/>
                <a:cs typeface="Arial" pitchFamily="34" charset="0"/>
              </a:defRPr>
            </a:lvl3pPr>
            <a:lvl4pPr marL="1600200" indent="-228600" defTabSz="1016000" eaLnBrk="0" hangingPunct="0">
              <a:defRPr sz="2000">
                <a:solidFill>
                  <a:schemeClr val="tx1"/>
                </a:solidFill>
                <a:latin typeface="Arial" pitchFamily="34" charset="0"/>
                <a:cs typeface="Arial" pitchFamily="34" charset="0"/>
              </a:defRPr>
            </a:lvl4pPr>
            <a:lvl5pPr marL="2057400" indent="-228600" defTabSz="1016000" eaLnBrk="0" hangingPunct="0">
              <a:defRPr sz="2000">
                <a:solidFill>
                  <a:schemeClr val="tx1"/>
                </a:solidFill>
                <a:latin typeface="Arial" pitchFamily="34" charset="0"/>
                <a:cs typeface="Arial" pitchFamily="34" charset="0"/>
              </a:defRPr>
            </a:lvl5pPr>
            <a:lvl6pPr marL="2514600" indent="-228600" defTabSz="10160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10160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10160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10160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ts val="718"/>
              </a:lnSpc>
            </a:pPr>
            <a:r>
              <a:rPr lang="es-CL" sz="700" b="1" dirty="0">
                <a:solidFill>
                  <a:srgbClr val="000000"/>
                </a:solidFill>
                <a:ea typeface="Arial Unicode MS" pitchFamily="34" charset="-128"/>
                <a:cs typeface="Arial Unicode MS" pitchFamily="34" charset="-128"/>
              </a:rPr>
              <a:t>www.deloitte.cl</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 se refiere a Deloitte Touche Tohmatsu Limited, una compañía privada limitada por garantía, de Reino Unido, y a su red de firmas miembro, cada una de las cuales es una entidad legal separada e independiente. Por favor, vea en www.deloitte.cl/acercade la descripción detallada de la estructura legal de Deloitte Touche Tohmatsu Limited y sus firmas miembro.</a:t>
            </a:r>
          </a:p>
          <a:p>
            <a:pPr algn="just" eaLnBrk="1" hangingPunct="1">
              <a:lnSpc>
                <a:spcPts val="718"/>
              </a:lnSpc>
            </a:pPr>
            <a:endParaRPr lang="es-CL" sz="700" dirty="0">
              <a:solidFill>
                <a:srgbClr val="000000"/>
              </a:solidFill>
              <a:ea typeface="Arial Unicode MS" pitchFamily="34" charset="-128"/>
              <a:cs typeface="Arial Unicode MS" pitchFamily="34" charset="-128"/>
            </a:endParaRPr>
          </a:p>
          <a:p>
            <a:pPr algn="just" eaLnBrk="1" hangingPunct="1">
              <a:lnSpc>
                <a:spcPts val="718"/>
              </a:lnSpc>
            </a:pPr>
            <a:r>
              <a:rPr lang="es-CL" sz="700" dirty="0">
                <a:solidFill>
                  <a:srgbClr val="000000"/>
                </a:solidFill>
                <a:ea typeface="Arial Unicode MS" pitchFamily="34" charset="-128"/>
                <a:cs typeface="Arial Unicode MS" pitchFamily="34" charset="-128"/>
              </a:rPr>
              <a:t>Deloitte Touche Tohmatsu Limited es una compañía privada limitada por garantía constituida en Inglaterra &amp; Gales bajo el número 07271800, y su domicilio registrado: Hill House, 1 Little New Street, London, EC4A 3TR, Reino Unido.</a:t>
            </a:r>
          </a:p>
        </p:txBody>
      </p:sp>
      <p:pic>
        <p:nvPicPr>
          <p:cNvPr id="77" name="Picture 5" descr="DEL_PRI_RGB"/>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425" y="419949"/>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9319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Content Placeholder 2"/>
          <p:cNvSpPr>
            <a:spLocks noGrp="1"/>
          </p:cNvSpPr>
          <p:nvPr>
            <p:ph sz="half" idx="1"/>
          </p:nvPr>
        </p:nvSpPr>
        <p:spPr>
          <a:xfrm>
            <a:off x="492133"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5105407" y="1314455"/>
            <a:ext cx="4460875" cy="6100763"/>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Slide Number Placeholder 9"/>
          <p:cNvSpPr>
            <a:spLocks noGrp="1"/>
          </p:cNvSpPr>
          <p:nvPr>
            <p:ph type="sldNum" sz="quarter" idx="10"/>
          </p:nvPr>
        </p:nvSpPr>
        <p:spPr/>
        <p:txBody>
          <a:bodyPr/>
          <a:lstStyle>
            <a:lvl1pPr>
              <a:defRPr/>
            </a:lvl1pPr>
          </a:lstStyle>
          <a:p>
            <a:pPr>
              <a:defRPr/>
            </a:pPr>
            <a:fld id="{31880911-99AE-4CB7-A071-1760C35551F7}"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19002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466" y="214586"/>
            <a:ext cx="9468000" cy="1295401"/>
          </a:xfrm>
        </p:spPr>
        <p:txBody>
          <a:bodyPr/>
          <a:lstStyle>
            <a:lvl1pPr>
              <a:defRPr/>
            </a:lvl1pPr>
          </a:lstStyle>
          <a:p>
            <a:r>
              <a:rPr lang="en-US" dirty="0" smtClean="0"/>
              <a:t>Click to edit Master title style</a:t>
            </a:r>
            <a:endParaRPr lang="es-CL" dirty="0"/>
          </a:p>
        </p:txBody>
      </p:sp>
      <p:sp>
        <p:nvSpPr>
          <p:cNvPr id="3" name="Text Placeholder 2"/>
          <p:cNvSpPr>
            <a:spLocks noGrp="1"/>
          </p:cNvSpPr>
          <p:nvPr>
            <p:ph type="body" idx="1"/>
          </p:nvPr>
        </p:nvSpPr>
        <p:spPr>
          <a:xfrm>
            <a:off x="503243" y="1739900"/>
            <a:ext cx="4445000"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43" y="2465396"/>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5110166" y="1739900"/>
            <a:ext cx="4446587" cy="725488"/>
          </a:xfrm>
        </p:spPr>
        <p:txBody>
          <a:bodyPr anchor="b"/>
          <a:lstStyle>
            <a:lvl1pPr marL="0" indent="0">
              <a:buNone/>
              <a:defRPr sz="2500" b="1"/>
            </a:lvl1pPr>
            <a:lvl2pPr marL="456697" indent="0">
              <a:buNone/>
              <a:defRPr sz="2000" b="1"/>
            </a:lvl2pPr>
            <a:lvl3pPr marL="913399" indent="0">
              <a:buNone/>
              <a:defRPr sz="1800" b="1"/>
            </a:lvl3pPr>
            <a:lvl4pPr marL="1370096" indent="0">
              <a:buNone/>
              <a:defRPr sz="1600" b="1"/>
            </a:lvl4pPr>
            <a:lvl5pPr marL="1826794" indent="0">
              <a:buNone/>
              <a:defRPr sz="1600" b="1"/>
            </a:lvl5pPr>
            <a:lvl6pPr marL="2283491" indent="0">
              <a:buNone/>
              <a:defRPr sz="1600" b="1"/>
            </a:lvl6pPr>
            <a:lvl7pPr marL="2740191" indent="0">
              <a:buNone/>
              <a:defRPr sz="1600" b="1"/>
            </a:lvl7pPr>
            <a:lvl8pPr marL="3196890" indent="0">
              <a:buNone/>
              <a:defRPr sz="1600" b="1"/>
            </a:lvl8pPr>
            <a:lvl9pPr marL="36535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6" y="2465396"/>
            <a:ext cx="4446587"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7" name="Slide Number Placeholder 9"/>
          <p:cNvSpPr>
            <a:spLocks noGrp="1"/>
          </p:cNvSpPr>
          <p:nvPr>
            <p:ph type="sldNum" sz="quarter" idx="10"/>
          </p:nvPr>
        </p:nvSpPr>
        <p:spPr/>
        <p:txBody>
          <a:bodyPr/>
          <a:lstStyle>
            <a:lvl1pPr>
              <a:defRPr/>
            </a:lvl1pPr>
          </a:lstStyle>
          <a:p>
            <a:pPr>
              <a:defRPr/>
            </a:pPr>
            <a:fld id="{25280786-EB74-40C5-82A4-C6868B1A696E}" type="slidenum">
              <a:rPr lang="en-US"/>
              <a:pPr>
                <a:defRPr/>
              </a:pPr>
              <a:t>‹#›</a:t>
            </a:fld>
            <a:endParaRPr lang="en-US" dirty="0"/>
          </a:p>
        </p:txBody>
      </p:sp>
      <p:sp>
        <p:nvSpPr>
          <p:cNvPr id="8"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54460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s-CL" dirty="0"/>
          </a:p>
        </p:txBody>
      </p:sp>
      <p:sp>
        <p:nvSpPr>
          <p:cNvPr id="3" name="Slide Number Placeholder 9"/>
          <p:cNvSpPr>
            <a:spLocks noGrp="1"/>
          </p:cNvSpPr>
          <p:nvPr>
            <p:ph type="sldNum" sz="quarter" idx="10"/>
          </p:nvPr>
        </p:nvSpPr>
        <p:spPr/>
        <p:txBody>
          <a:bodyPr/>
          <a:lstStyle>
            <a:lvl1pPr>
              <a:defRPr/>
            </a:lvl1pPr>
          </a:lstStyle>
          <a:p>
            <a:pPr>
              <a:defRPr/>
            </a:pPr>
            <a:fld id="{86812F57-7A5F-4E8D-A60F-218CCB32CE6C}" type="slidenum">
              <a:rPr lang="en-US"/>
              <a:pPr>
                <a:defRPr/>
              </a:pPr>
              <a:t>‹#›</a:t>
            </a:fld>
            <a:endParaRPr lang="en-US" dirty="0"/>
          </a:p>
        </p:txBody>
      </p:sp>
      <p:sp>
        <p:nvSpPr>
          <p:cNvPr id="4"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258759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70"/>
            <a:ext cx="3309937" cy="1317625"/>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933833" y="309566"/>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503245" y="1627194"/>
            <a:ext cx="3309937" cy="5316537"/>
          </a:xfrm>
        </p:spPr>
        <p:txBody>
          <a:bodyPr/>
          <a:lstStyle>
            <a:lvl1pPr marL="0" indent="0">
              <a:buNone/>
              <a:defRPr sz="1400"/>
            </a:lvl1pPr>
            <a:lvl2pPr marL="456697" indent="0">
              <a:buNone/>
              <a:defRPr sz="1200"/>
            </a:lvl2pPr>
            <a:lvl3pPr marL="913399" indent="0">
              <a:buNone/>
              <a:defRPr sz="1000"/>
            </a:lvl3pPr>
            <a:lvl4pPr marL="1370096" indent="0">
              <a:buNone/>
              <a:defRPr sz="900"/>
            </a:lvl4pPr>
            <a:lvl5pPr marL="1826794" indent="0">
              <a:buNone/>
              <a:defRPr sz="900"/>
            </a:lvl5pPr>
            <a:lvl6pPr marL="2283491" indent="0">
              <a:buNone/>
              <a:defRPr sz="900"/>
            </a:lvl6pPr>
            <a:lvl7pPr marL="2740191" indent="0">
              <a:buNone/>
              <a:defRPr sz="900"/>
            </a:lvl7pPr>
            <a:lvl8pPr marL="3196890" indent="0">
              <a:buNone/>
              <a:defRPr sz="900"/>
            </a:lvl8pPr>
            <a:lvl9pPr marL="3653587"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10B2FFDA-8459-4AAB-8339-1E05B01561E7}"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22002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82" y="5441950"/>
            <a:ext cx="6035675" cy="6429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971682" y="695330"/>
            <a:ext cx="6035675" cy="4664075"/>
          </a:xfrm>
        </p:spPr>
        <p:txBody>
          <a:bodyPr/>
          <a:lstStyle>
            <a:lvl1pPr marL="0" indent="0">
              <a:buNone/>
              <a:defRPr sz="3200"/>
            </a:lvl1pPr>
            <a:lvl2pPr marL="456697" indent="0">
              <a:buNone/>
              <a:defRPr sz="2800"/>
            </a:lvl2pPr>
            <a:lvl3pPr marL="913399" indent="0">
              <a:buNone/>
              <a:defRPr sz="2500"/>
            </a:lvl3pPr>
            <a:lvl4pPr marL="1370096" indent="0">
              <a:buNone/>
              <a:defRPr sz="2000"/>
            </a:lvl4pPr>
            <a:lvl5pPr marL="1826794" indent="0">
              <a:buNone/>
              <a:defRPr sz="2000"/>
            </a:lvl5pPr>
            <a:lvl6pPr marL="2283491" indent="0">
              <a:buNone/>
              <a:defRPr sz="2000"/>
            </a:lvl6pPr>
            <a:lvl7pPr marL="2740191" indent="0">
              <a:buNone/>
              <a:defRPr sz="2000"/>
            </a:lvl7pPr>
            <a:lvl8pPr marL="3196890" indent="0">
              <a:buNone/>
              <a:defRPr sz="2000"/>
            </a:lvl8pPr>
            <a:lvl9pPr marL="3653587" indent="0">
              <a:buNone/>
              <a:defRPr sz="2000"/>
            </a:lvl9pPr>
          </a:lstStyle>
          <a:p>
            <a:pPr lvl="0"/>
            <a:endParaRPr lang="es-CL" noProof="0" dirty="0" smtClean="0"/>
          </a:p>
        </p:txBody>
      </p:sp>
      <p:sp>
        <p:nvSpPr>
          <p:cNvPr id="4" name="Text Placeholder 3"/>
          <p:cNvSpPr>
            <a:spLocks noGrp="1"/>
          </p:cNvSpPr>
          <p:nvPr>
            <p:ph type="body" sz="half" idx="2"/>
          </p:nvPr>
        </p:nvSpPr>
        <p:spPr>
          <a:xfrm>
            <a:off x="1971682" y="6084888"/>
            <a:ext cx="6035675" cy="911225"/>
          </a:xfrm>
        </p:spPr>
        <p:txBody>
          <a:bodyPr/>
          <a:lstStyle>
            <a:lvl1pPr marL="0" indent="0">
              <a:buNone/>
              <a:defRPr sz="1400"/>
            </a:lvl1pPr>
            <a:lvl2pPr marL="456697" indent="0">
              <a:buNone/>
              <a:defRPr sz="1200"/>
            </a:lvl2pPr>
            <a:lvl3pPr marL="913399" indent="0">
              <a:buNone/>
              <a:defRPr sz="1000"/>
            </a:lvl3pPr>
            <a:lvl4pPr marL="1370096" indent="0">
              <a:buNone/>
              <a:defRPr sz="900"/>
            </a:lvl4pPr>
            <a:lvl5pPr marL="1826794" indent="0">
              <a:buNone/>
              <a:defRPr sz="900"/>
            </a:lvl5pPr>
            <a:lvl6pPr marL="2283491" indent="0">
              <a:buNone/>
              <a:defRPr sz="900"/>
            </a:lvl6pPr>
            <a:lvl7pPr marL="2740191" indent="0">
              <a:buNone/>
              <a:defRPr sz="900"/>
            </a:lvl7pPr>
            <a:lvl8pPr marL="3196890" indent="0">
              <a:buNone/>
              <a:defRPr sz="900"/>
            </a:lvl8pPr>
            <a:lvl9pPr marL="3653587" indent="0">
              <a:buNone/>
              <a:defRPr sz="9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B57B7E75-A3C7-41F0-AA13-DD8A38F673CC}"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171400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Slide Number Placeholder 9"/>
          <p:cNvSpPr>
            <a:spLocks noGrp="1"/>
          </p:cNvSpPr>
          <p:nvPr>
            <p:ph type="sldNum" sz="quarter" idx="10"/>
          </p:nvPr>
        </p:nvSpPr>
        <p:spPr/>
        <p:txBody>
          <a:bodyPr/>
          <a:lstStyle>
            <a:lvl1pPr>
              <a:defRPr/>
            </a:lvl1pPr>
          </a:lstStyle>
          <a:p>
            <a:pPr>
              <a:defRPr/>
            </a:pPr>
            <a:fld id="{0445FC04-BCE8-4F81-A310-FA9F81E23A8D}"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Footer</a:t>
            </a:r>
          </a:p>
        </p:txBody>
      </p:sp>
    </p:spTree>
    <p:extLst>
      <p:ext uri="{BB962C8B-B14F-4D97-AF65-F5344CB8AC3E}">
        <p14:creationId xmlns:p14="http://schemas.microsoft.com/office/powerpoint/2010/main" val="388338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image" Target="../media/image1.jpe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466" y="214586"/>
            <a:ext cx="946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2129" y="1314454"/>
            <a:ext cx="907415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b="1">
                <a:solidFill>
                  <a:schemeClr val="tx2"/>
                </a:solidFill>
              </a:defRPr>
            </a:lvl1pPr>
          </a:lstStyle>
          <a:p>
            <a:pPr>
              <a:defRPr/>
            </a:pPr>
            <a:fld id="{BEB0F5FB-1EB5-48D3-A794-3795454A5502}" type="slidenum">
              <a:rPr lang="en-US"/>
              <a:pPr>
                <a:defRPr/>
              </a:pPr>
              <a:t>‹#›</a:t>
            </a:fld>
            <a:endParaRPr lang="en-US" dirty="0"/>
          </a:p>
        </p:txBody>
      </p:sp>
      <p:sp>
        <p:nvSpPr>
          <p:cNvPr id="10" name="Footer Placeholder 10"/>
          <p:cNvSpPr>
            <a:spLocks noGrp="1"/>
          </p:cNvSpPr>
          <p:nvPr>
            <p:ph type="ftr" sz="quarter" idx="3"/>
          </p:nvPr>
        </p:nvSpPr>
        <p:spPr>
          <a:xfrm>
            <a:off x="849313" y="7429506"/>
            <a:ext cx="474980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a:solidFill>
                  <a:schemeClr val="tx2"/>
                </a:solidFill>
              </a:defRPr>
            </a:lvl1pPr>
          </a:lstStyle>
          <a:p>
            <a:pPr>
              <a:defRPr/>
            </a:pPr>
            <a:r>
              <a:rPr lang="en-US" dirty="0"/>
              <a:t>Footer</a:t>
            </a:r>
          </a:p>
        </p:txBody>
      </p:sp>
      <p:pic>
        <p:nvPicPr>
          <p:cNvPr id="1030" name="Picture 5" descr="DEL_PRI_RGB"/>
          <p:cNvPicPr>
            <a:picLocks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5" t="27351" r="9871" b="25598"/>
          <a:stretch>
            <a:fillRect/>
          </a:stretch>
        </p:blipFill>
        <p:spPr bwMode="auto">
          <a:xfrm>
            <a:off x="8846506" y="7487394"/>
            <a:ext cx="792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771" r:id="rId1"/>
    <p:sldLayoutId id="2147484725" r:id="rId2"/>
    <p:sldLayoutId id="2147484726" r:id="rId3"/>
    <p:sldLayoutId id="2147484727" r:id="rId4"/>
    <p:sldLayoutId id="2147484728" r:id="rId5"/>
    <p:sldLayoutId id="2147484729" r:id="rId6"/>
    <p:sldLayoutId id="2147484731" r:id="rId7"/>
    <p:sldLayoutId id="2147484732" r:id="rId8"/>
    <p:sldLayoutId id="2147484733" r:id="rId9"/>
    <p:sldLayoutId id="2147484734" r:id="rId10"/>
    <p:sldLayoutId id="2147484933" r:id="rId11"/>
    <p:sldLayoutId id="2147484940" r:id="rId12"/>
    <p:sldLayoutId id="2147484985" r:id="rId13"/>
    <p:sldLayoutId id="2147484988" r:id="rId14"/>
  </p:sldLayoutIdLst>
  <p:timing>
    <p:tnLst>
      <p:par>
        <p:cTn id="1" dur="indefinite" restart="never" nodeType="tmRoot"/>
      </p:par>
    </p:tnLst>
  </p:timing>
  <p:hf hdr="0" dt="0"/>
  <p:txStyles>
    <p:titleStyle>
      <a:lvl1pPr algn="l" defTabSz="1016636" rtl="0" eaLnBrk="0" fontAlgn="base" hangingPunct="0">
        <a:lnSpc>
          <a:spcPct val="100000"/>
        </a:lnSpc>
        <a:spcBef>
          <a:spcPct val="0"/>
        </a:spcBef>
        <a:spcAft>
          <a:spcPct val="0"/>
        </a:spcAft>
        <a:defRPr sz="2200" b="1">
          <a:solidFill>
            <a:schemeClr val="tx2"/>
          </a:solidFill>
          <a:latin typeface="+mj-lt"/>
          <a:ea typeface="+mj-ea"/>
          <a:cs typeface="+mj-cs"/>
        </a:defRPr>
      </a:lvl1pPr>
      <a:lvl2pPr algn="l" defTabSz="1016636" rtl="0" eaLnBrk="0" fontAlgn="base" hangingPunct="0">
        <a:lnSpc>
          <a:spcPts val="3398"/>
        </a:lnSpc>
        <a:spcBef>
          <a:spcPct val="0"/>
        </a:spcBef>
        <a:spcAft>
          <a:spcPct val="0"/>
        </a:spcAft>
        <a:defRPr sz="2600" b="1">
          <a:solidFill>
            <a:schemeClr val="tx2"/>
          </a:solidFill>
          <a:latin typeface="Arial" charset="0"/>
        </a:defRPr>
      </a:lvl2pPr>
      <a:lvl3pPr algn="l" defTabSz="1016636" rtl="0" eaLnBrk="0" fontAlgn="base" hangingPunct="0">
        <a:lnSpc>
          <a:spcPts val="3398"/>
        </a:lnSpc>
        <a:spcBef>
          <a:spcPct val="0"/>
        </a:spcBef>
        <a:spcAft>
          <a:spcPct val="0"/>
        </a:spcAft>
        <a:defRPr sz="2600" b="1">
          <a:solidFill>
            <a:schemeClr val="tx2"/>
          </a:solidFill>
          <a:latin typeface="Arial" charset="0"/>
        </a:defRPr>
      </a:lvl3pPr>
      <a:lvl4pPr algn="l" defTabSz="1016636" rtl="0" eaLnBrk="0" fontAlgn="base" hangingPunct="0">
        <a:lnSpc>
          <a:spcPts val="3398"/>
        </a:lnSpc>
        <a:spcBef>
          <a:spcPct val="0"/>
        </a:spcBef>
        <a:spcAft>
          <a:spcPct val="0"/>
        </a:spcAft>
        <a:defRPr sz="2600" b="1">
          <a:solidFill>
            <a:schemeClr val="tx2"/>
          </a:solidFill>
          <a:latin typeface="Arial" charset="0"/>
        </a:defRPr>
      </a:lvl4pPr>
      <a:lvl5pPr algn="l" defTabSz="1016636" rtl="0" eaLnBrk="0" fontAlgn="base" hangingPunct="0">
        <a:lnSpc>
          <a:spcPts val="3398"/>
        </a:lnSpc>
        <a:spcBef>
          <a:spcPct val="0"/>
        </a:spcBef>
        <a:spcAft>
          <a:spcPct val="0"/>
        </a:spcAft>
        <a:defRPr sz="2600" b="1">
          <a:solidFill>
            <a:schemeClr val="tx2"/>
          </a:solidFill>
          <a:latin typeface="Arial" charset="0"/>
        </a:defRPr>
      </a:lvl5pPr>
      <a:lvl6pPr marL="456697" algn="l" defTabSz="1018056" rtl="0" eaLnBrk="0" fontAlgn="base" hangingPunct="0">
        <a:lnSpc>
          <a:spcPts val="3398"/>
        </a:lnSpc>
        <a:spcBef>
          <a:spcPct val="0"/>
        </a:spcBef>
        <a:spcAft>
          <a:spcPct val="0"/>
        </a:spcAft>
        <a:defRPr sz="2600" b="1">
          <a:solidFill>
            <a:schemeClr val="tx2"/>
          </a:solidFill>
          <a:latin typeface="Arial" charset="0"/>
        </a:defRPr>
      </a:lvl6pPr>
      <a:lvl7pPr marL="913399" algn="l" defTabSz="1018056" rtl="0" eaLnBrk="0" fontAlgn="base" hangingPunct="0">
        <a:lnSpc>
          <a:spcPts val="3398"/>
        </a:lnSpc>
        <a:spcBef>
          <a:spcPct val="0"/>
        </a:spcBef>
        <a:spcAft>
          <a:spcPct val="0"/>
        </a:spcAft>
        <a:defRPr sz="2600" b="1">
          <a:solidFill>
            <a:schemeClr val="tx2"/>
          </a:solidFill>
          <a:latin typeface="Arial" charset="0"/>
        </a:defRPr>
      </a:lvl7pPr>
      <a:lvl8pPr marL="1370096" algn="l" defTabSz="1018056" rtl="0" eaLnBrk="0" fontAlgn="base" hangingPunct="0">
        <a:lnSpc>
          <a:spcPts val="3398"/>
        </a:lnSpc>
        <a:spcBef>
          <a:spcPct val="0"/>
        </a:spcBef>
        <a:spcAft>
          <a:spcPct val="0"/>
        </a:spcAft>
        <a:defRPr sz="2600" b="1">
          <a:solidFill>
            <a:schemeClr val="tx2"/>
          </a:solidFill>
          <a:latin typeface="Arial" charset="0"/>
        </a:defRPr>
      </a:lvl8pPr>
      <a:lvl9pPr marL="1826794" algn="l" defTabSz="1018056" rtl="0" eaLnBrk="0" fontAlgn="base" hangingPunct="0">
        <a:lnSpc>
          <a:spcPts val="3398"/>
        </a:lnSpc>
        <a:spcBef>
          <a:spcPct val="0"/>
        </a:spcBef>
        <a:spcAft>
          <a:spcPct val="0"/>
        </a:spcAft>
        <a:defRPr sz="2600" b="1">
          <a:solidFill>
            <a:schemeClr val="tx2"/>
          </a:solidFill>
          <a:latin typeface="Arial" charset="0"/>
        </a:defRPr>
      </a:lvl9pPr>
    </p:titleStyle>
    <p:body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p:bodyStyle>
    <p:otherStyle>
      <a:defPPr>
        <a:defRPr lang="es-CL"/>
      </a:defPPr>
      <a:lvl1pPr marL="0" algn="l" defTabSz="913399" rtl="0" eaLnBrk="1" latinLnBrk="0" hangingPunct="1">
        <a:defRPr sz="1800" kern="1200">
          <a:solidFill>
            <a:schemeClr val="tx1"/>
          </a:solidFill>
          <a:latin typeface="+mn-lt"/>
          <a:ea typeface="+mn-ea"/>
          <a:cs typeface="+mn-cs"/>
        </a:defRPr>
      </a:lvl1pPr>
      <a:lvl2pPr marL="456697" algn="l" defTabSz="913399" rtl="0" eaLnBrk="1" latinLnBrk="0" hangingPunct="1">
        <a:defRPr sz="1800" kern="1200">
          <a:solidFill>
            <a:schemeClr val="tx1"/>
          </a:solidFill>
          <a:latin typeface="+mn-lt"/>
          <a:ea typeface="+mn-ea"/>
          <a:cs typeface="+mn-cs"/>
        </a:defRPr>
      </a:lvl2pPr>
      <a:lvl3pPr marL="913399" algn="l" defTabSz="913399" rtl="0" eaLnBrk="1" latinLnBrk="0" hangingPunct="1">
        <a:defRPr sz="1800" kern="1200">
          <a:solidFill>
            <a:schemeClr val="tx1"/>
          </a:solidFill>
          <a:latin typeface="+mn-lt"/>
          <a:ea typeface="+mn-ea"/>
          <a:cs typeface="+mn-cs"/>
        </a:defRPr>
      </a:lvl3pPr>
      <a:lvl4pPr marL="1370096" algn="l" defTabSz="913399" rtl="0" eaLnBrk="1" latinLnBrk="0" hangingPunct="1">
        <a:defRPr sz="1800" kern="1200">
          <a:solidFill>
            <a:schemeClr val="tx1"/>
          </a:solidFill>
          <a:latin typeface="+mn-lt"/>
          <a:ea typeface="+mn-ea"/>
          <a:cs typeface="+mn-cs"/>
        </a:defRPr>
      </a:lvl4pPr>
      <a:lvl5pPr marL="1826794" algn="l" defTabSz="913399" rtl="0" eaLnBrk="1" latinLnBrk="0" hangingPunct="1">
        <a:defRPr sz="1800" kern="1200">
          <a:solidFill>
            <a:schemeClr val="tx1"/>
          </a:solidFill>
          <a:latin typeface="+mn-lt"/>
          <a:ea typeface="+mn-ea"/>
          <a:cs typeface="+mn-cs"/>
        </a:defRPr>
      </a:lvl5pPr>
      <a:lvl6pPr marL="2283491" algn="l" defTabSz="913399" rtl="0" eaLnBrk="1" latinLnBrk="0" hangingPunct="1">
        <a:defRPr sz="1800" kern="1200">
          <a:solidFill>
            <a:schemeClr val="tx1"/>
          </a:solidFill>
          <a:latin typeface="+mn-lt"/>
          <a:ea typeface="+mn-ea"/>
          <a:cs typeface="+mn-cs"/>
        </a:defRPr>
      </a:lvl6pPr>
      <a:lvl7pPr marL="2740191" algn="l" defTabSz="913399" rtl="0" eaLnBrk="1" latinLnBrk="0" hangingPunct="1">
        <a:defRPr sz="1800" kern="1200">
          <a:solidFill>
            <a:schemeClr val="tx1"/>
          </a:solidFill>
          <a:latin typeface="+mn-lt"/>
          <a:ea typeface="+mn-ea"/>
          <a:cs typeface="+mn-cs"/>
        </a:defRPr>
      </a:lvl7pPr>
      <a:lvl8pPr marL="3196890" algn="l" defTabSz="913399" rtl="0" eaLnBrk="1" latinLnBrk="0" hangingPunct="1">
        <a:defRPr sz="1800" kern="1200">
          <a:solidFill>
            <a:schemeClr val="tx1"/>
          </a:solidFill>
          <a:latin typeface="+mn-lt"/>
          <a:ea typeface="+mn-ea"/>
          <a:cs typeface="+mn-cs"/>
        </a:defRPr>
      </a:lvl8pPr>
      <a:lvl9pPr marL="3653587" algn="l" defTabSz="9133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466" y="214586"/>
            <a:ext cx="946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2129" y="1314454"/>
            <a:ext cx="907415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b="1">
                <a:solidFill>
                  <a:schemeClr val="tx2"/>
                </a:solidFill>
              </a:defRPr>
            </a:lvl1pPr>
          </a:lstStyle>
          <a:p>
            <a:pPr>
              <a:defRPr/>
            </a:pPr>
            <a:fld id="{BEB0F5FB-1EB5-48D3-A794-3795454A5502}" type="slidenum">
              <a:rPr lang="en-US">
                <a:solidFill>
                  <a:srgbClr val="002776"/>
                </a:solidFill>
              </a:rPr>
              <a:pPr>
                <a:defRPr/>
              </a:pPr>
              <a:t>‹#›</a:t>
            </a:fld>
            <a:endParaRPr lang="en-US" dirty="0">
              <a:solidFill>
                <a:srgbClr val="002776"/>
              </a:solidFill>
            </a:endParaRPr>
          </a:p>
        </p:txBody>
      </p:sp>
      <p:sp>
        <p:nvSpPr>
          <p:cNvPr id="10" name="Footer Placeholder 10"/>
          <p:cNvSpPr>
            <a:spLocks noGrp="1"/>
          </p:cNvSpPr>
          <p:nvPr>
            <p:ph type="ftr" sz="quarter" idx="3"/>
          </p:nvPr>
        </p:nvSpPr>
        <p:spPr>
          <a:xfrm>
            <a:off x="849313" y="7429506"/>
            <a:ext cx="474980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a:solidFill>
                  <a:schemeClr val="tx2"/>
                </a:solidFill>
              </a:defRPr>
            </a:lvl1pPr>
          </a:lstStyle>
          <a:p>
            <a:pPr>
              <a:defRPr/>
            </a:pPr>
            <a:r>
              <a:rPr lang="en-US" dirty="0">
                <a:solidFill>
                  <a:srgbClr val="002776"/>
                </a:solidFill>
              </a:rPr>
              <a:t>Footer</a:t>
            </a:r>
          </a:p>
        </p:txBody>
      </p:sp>
      <p:pic>
        <p:nvPicPr>
          <p:cNvPr id="1030" name="Picture 5" descr="DEL_PRI_RGB"/>
          <p:cNvPicPr>
            <a:picLocks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5" t="27351" r="9871" b="25598"/>
          <a:stretch>
            <a:fillRect/>
          </a:stretch>
        </p:blipFill>
        <p:spPr bwMode="auto">
          <a:xfrm>
            <a:off x="8846506" y="7487394"/>
            <a:ext cx="792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3559588911"/>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61" r:id="rId7"/>
    <p:sldLayoutId id="2147484963" r:id="rId8"/>
    <p:sldLayoutId id="2147484964" r:id="rId9"/>
    <p:sldLayoutId id="2147484965" r:id="rId10"/>
    <p:sldLayoutId id="2147484967" r:id="rId11"/>
    <p:sldLayoutId id="2147484968" r:id="rId12"/>
    <p:sldLayoutId id="2147484969" r:id="rId13"/>
  </p:sldLayoutIdLst>
  <p:hf hdr="0" dt="0"/>
  <p:txStyles>
    <p:titleStyle>
      <a:lvl1pPr algn="l" defTabSz="1016636" rtl="0" eaLnBrk="0" fontAlgn="base" hangingPunct="0">
        <a:lnSpc>
          <a:spcPct val="100000"/>
        </a:lnSpc>
        <a:spcBef>
          <a:spcPct val="0"/>
        </a:spcBef>
        <a:spcAft>
          <a:spcPct val="0"/>
        </a:spcAft>
        <a:defRPr sz="2200" b="1">
          <a:solidFill>
            <a:schemeClr val="tx2"/>
          </a:solidFill>
          <a:latin typeface="+mj-lt"/>
          <a:ea typeface="+mj-ea"/>
          <a:cs typeface="+mj-cs"/>
        </a:defRPr>
      </a:lvl1pPr>
      <a:lvl2pPr algn="l" defTabSz="1016636" rtl="0" eaLnBrk="0" fontAlgn="base" hangingPunct="0">
        <a:lnSpc>
          <a:spcPts val="3398"/>
        </a:lnSpc>
        <a:spcBef>
          <a:spcPct val="0"/>
        </a:spcBef>
        <a:spcAft>
          <a:spcPct val="0"/>
        </a:spcAft>
        <a:defRPr sz="2600" b="1">
          <a:solidFill>
            <a:schemeClr val="tx2"/>
          </a:solidFill>
          <a:latin typeface="Arial" charset="0"/>
        </a:defRPr>
      </a:lvl2pPr>
      <a:lvl3pPr algn="l" defTabSz="1016636" rtl="0" eaLnBrk="0" fontAlgn="base" hangingPunct="0">
        <a:lnSpc>
          <a:spcPts val="3398"/>
        </a:lnSpc>
        <a:spcBef>
          <a:spcPct val="0"/>
        </a:spcBef>
        <a:spcAft>
          <a:spcPct val="0"/>
        </a:spcAft>
        <a:defRPr sz="2600" b="1">
          <a:solidFill>
            <a:schemeClr val="tx2"/>
          </a:solidFill>
          <a:latin typeface="Arial" charset="0"/>
        </a:defRPr>
      </a:lvl3pPr>
      <a:lvl4pPr algn="l" defTabSz="1016636" rtl="0" eaLnBrk="0" fontAlgn="base" hangingPunct="0">
        <a:lnSpc>
          <a:spcPts val="3398"/>
        </a:lnSpc>
        <a:spcBef>
          <a:spcPct val="0"/>
        </a:spcBef>
        <a:spcAft>
          <a:spcPct val="0"/>
        </a:spcAft>
        <a:defRPr sz="2600" b="1">
          <a:solidFill>
            <a:schemeClr val="tx2"/>
          </a:solidFill>
          <a:latin typeface="Arial" charset="0"/>
        </a:defRPr>
      </a:lvl4pPr>
      <a:lvl5pPr algn="l" defTabSz="1016636" rtl="0" eaLnBrk="0" fontAlgn="base" hangingPunct="0">
        <a:lnSpc>
          <a:spcPts val="3398"/>
        </a:lnSpc>
        <a:spcBef>
          <a:spcPct val="0"/>
        </a:spcBef>
        <a:spcAft>
          <a:spcPct val="0"/>
        </a:spcAft>
        <a:defRPr sz="2600" b="1">
          <a:solidFill>
            <a:schemeClr val="tx2"/>
          </a:solidFill>
          <a:latin typeface="Arial" charset="0"/>
        </a:defRPr>
      </a:lvl5pPr>
      <a:lvl6pPr marL="456697" algn="l" defTabSz="1018056" rtl="0" eaLnBrk="0" fontAlgn="base" hangingPunct="0">
        <a:lnSpc>
          <a:spcPts val="3398"/>
        </a:lnSpc>
        <a:spcBef>
          <a:spcPct val="0"/>
        </a:spcBef>
        <a:spcAft>
          <a:spcPct val="0"/>
        </a:spcAft>
        <a:defRPr sz="2600" b="1">
          <a:solidFill>
            <a:schemeClr val="tx2"/>
          </a:solidFill>
          <a:latin typeface="Arial" charset="0"/>
        </a:defRPr>
      </a:lvl6pPr>
      <a:lvl7pPr marL="913399" algn="l" defTabSz="1018056" rtl="0" eaLnBrk="0" fontAlgn="base" hangingPunct="0">
        <a:lnSpc>
          <a:spcPts val="3398"/>
        </a:lnSpc>
        <a:spcBef>
          <a:spcPct val="0"/>
        </a:spcBef>
        <a:spcAft>
          <a:spcPct val="0"/>
        </a:spcAft>
        <a:defRPr sz="2600" b="1">
          <a:solidFill>
            <a:schemeClr val="tx2"/>
          </a:solidFill>
          <a:latin typeface="Arial" charset="0"/>
        </a:defRPr>
      </a:lvl7pPr>
      <a:lvl8pPr marL="1370096" algn="l" defTabSz="1018056" rtl="0" eaLnBrk="0" fontAlgn="base" hangingPunct="0">
        <a:lnSpc>
          <a:spcPts val="3398"/>
        </a:lnSpc>
        <a:spcBef>
          <a:spcPct val="0"/>
        </a:spcBef>
        <a:spcAft>
          <a:spcPct val="0"/>
        </a:spcAft>
        <a:defRPr sz="2600" b="1">
          <a:solidFill>
            <a:schemeClr val="tx2"/>
          </a:solidFill>
          <a:latin typeface="Arial" charset="0"/>
        </a:defRPr>
      </a:lvl8pPr>
      <a:lvl9pPr marL="1826794" algn="l" defTabSz="1018056" rtl="0" eaLnBrk="0" fontAlgn="base" hangingPunct="0">
        <a:lnSpc>
          <a:spcPts val="3398"/>
        </a:lnSpc>
        <a:spcBef>
          <a:spcPct val="0"/>
        </a:spcBef>
        <a:spcAft>
          <a:spcPct val="0"/>
        </a:spcAft>
        <a:defRPr sz="2600" b="1">
          <a:solidFill>
            <a:schemeClr val="tx2"/>
          </a:solidFill>
          <a:latin typeface="Arial" charset="0"/>
        </a:defRPr>
      </a:lvl9pPr>
    </p:titleStyle>
    <p:body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p:bodyStyle>
    <p:otherStyle>
      <a:defPPr>
        <a:defRPr lang="es-CL"/>
      </a:defPPr>
      <a:lvl1pPr marL="0" algn="l" defTabSz="913399" rtl="0" eaLnBrk="1" latinLnBrk="0" hangingPunct="1">
        <a:defRPr sz="1800" kern="1200">
          <a:solidFill>
            <a:schemeClr val="tx1"/>
          </a:solidFill>
          <a:latin typeface="+mn-lt"/>
          <a:ea typeface="+mn-ea"/>
          <a:cs typeface="+mn-cs"/>
        </a:defRPr>
      </a:lvl1pPr>
      <a:lvl2pPr marL="456697" algn="l" defTabSz="913399" rtl="0" eaLnBrk="1" latinLnBrk="0" hangingPunct="1">
        <a:defRPr sz="1800" kern="1200">
          <a:solidFill>
            <a:schemeClr val="tx1"/>
          </a:solidFill>
          <a:latin typeface="+mn-lt"/>
          <a:ea typeface="+mn-ea"/>
          <a:cs typeface="+mn-cs"/>
        </a:defRPr>
      </a:lvl2pPr>
      <a:lvl3pPr marL="913399" algn="l" defTabSz="913399" rtl="0" eaLnBrk="1" latinLnBrk="0" hangingPunct="1">
        <a:defRPr sz="1800" kern="1200">
          <a:solidFill>
            <a:schemeClr val="tx1"/>
          </a:solidFill>
          <a:latin typeface="+mn-lt"/>
          <a:ea typeface="+mn-ea"/>
          <a:cs typeface="+mn-cs"/>
        </a:defRPr>
      </a:lvl3pPr>
      <a:lvl4pPr marL="1370096" algn="l" defTabSz="913399" rtl="0" eaLnBrk="1" latinLnBrk="0" hangingPunct="1">
        <a:defRPr sz="1800" kern="1200">
          <a:solidFill>
            <a:schemeClr val="tx1"/>
          </a:solidFill>
          <a:latin typeface="+mn-lt"/>
          <a:ea typeface="+mn-ea"/>
          <a:cs typeface="+mn-cs"/>
        </a:defRPr>
      </a:lvl4pPr>
      <a:lvl5pPr marL="1826794" algn="l" defTabSz="913399" rtl="0" eaLnBrk="1" latinLnBrk="0" hangingPunct="1">
        <a:defRPr sz="1800" kern="1200">
          <a:solidFill>
            <a:schemeClr val="tx1"/>
          </a:solidFill>
          <a:latin typeface="+mn-lt"/>
          <a:ea typeface="+mn-ea"/>
          <a:cs typeface="+mn-cs"/>
        </a:defRPr>
      </a:lvl5pPr>
      <a:lvl6pPr marL="2283491" algn="l" defTabSz="913399" rtl="0" eaLnBrk="1" latinLnBrk="0" hangingPunct="1">
        <a:defRPr sz="1800" kern="1200">
          <a:solidFill>
            <a:schemeClr val="tx1"/>
          </a:solidFill>
          <a:latin typeface="+mn-lt"/>
          <a:ea typeface="+mn-ea"/>
          <a:cs typeface="+mn-cs"/>
        </a:defRPr>
      </a:lvl6pPr>
      <a:lvl7pPr marL="2740191" algn="l" defTabSz="913399" rtl="0" eaLnBrk="1" latinLnBrk="0" hangingPunct="1">
        <a:defRPr sz="1800" kern="1200">
          <a:solidFill>
            <a:schemeClr val="tx1"/>
          </a:solidFill>
          <a:latin typeface="+mn-lt"/>
          <a:ea typeface="+mn-ea"/>
          <a:cs typeface="+mn-cs"/>
        </a:defRPr>
      </a:lvl7pPr>
      <a:lvl8pPr marL="3196890" algn="l" defTabSz="913399" rtl="0" eaLnBrk="1" latinLnBrk="0" hangingPunct="1">
        <a:defRPr sz="1800" kern="1200">
          <a:solidFill>
            <a:schemeClr val="tx1"/>
          </a:solidFill>
          <a:latin typeface="+mn-lt"/>
          <a:ea typeface="+mn-ea"/>
          <a:cs typeface="+mn-cs"/>
        </a:defRPr>
      </a:lvl8pPr>
      <a:lvl9pPr marL="3653587" algn="l" defTabSz="9133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466" y="214586"/>
            <a:ext cx="946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92129" y="1314454"/>
            <a:ext cx="907415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b="1">
                <a:solidFill>
                  <a:schemeClr val="tx2"/>
                </a:solidFill>
              </a:defRPr>
            </a:lvl1pPr>
          </a:lstStyle>
          <a:p>
            <a:pPr>
              <a:defRPr/>
            </a:pPr>
            <a:fld id="{BEB0F5FB-1EB5-48D3-A794-3795454A5502}" type="slidenum">
              <a:rPr lang="en-US">
                <a:solidFill>
                  <a:srgbClr val="002776"/>
                </a:solidFill>
              </a:rPr>
              <a:pPr>
                <a:defRPr/>
              </a:pPr>
              <a:t>‹#›</a:t>
            </a:fld>
            <a:endParaRPr lang="en-US" dirty="0">
              <a:solidFill>
                <a:srgbClr val="002776"/>
              </a:solidFill>
            </a:endParaRPr>
          </a:p>
        </p:txBody>
      </p:sp>
      <p:sp>
        <p:nvSpPr>
          <p:cNvPr id="10" name="Footer Placeholder 10"/>
          <p:cNvSpPr>
            <a:spLocks noGrp="1"/>
          </p:cNvSpPr>
          <p:nvPr>
            <p:ph type="ftr" sz="quarter" idx="3"/>
          </p:nvPr>
        </p:nvSpPr>
        <p:spPr>
          <a:xfrm>
            <a:off x="849313" y="7429506"/>
            <a:ext cx="4749800" cy="163513"/>
          </a:xfrm>
          <a:prstGeom prst="rect">
            <a:avLst/>
          </a:prstGeom>
        </p:spPr>
        <p:txBody>
          <a:bodyPr vert="horz" wrap="square" lIns="0" tIns="0" rIns="0" bIns="0" numCol="1" anchor="t" anchorCtr="0" compatLnSpc="1">
            <a:prstTxWarp prst="textNoShape">
              <a:avLst/>
            </a:prstTxWarp>
            <a:noAutofit/>
          </a:bodyPr>
          <a:lstStyle>
            <a:lvl1pPr>
              <a:lnSpc>
                <a:spcPts val="1200"/>
              </a:lnSpc>
              <a:defRPr sz="1000">
                <a:solidFill>
                  <a:schemeClr val="tx2"/>
                </a:solidFill>
              </a:defRPr>
            </a:lvl1pPr>
          </a:lstStyle>
          <a:p>
            <a:pPr>
              <a:defRPr/>
            </a:pPr>
            <a:r>
              <a:rPr lang="en-US" dirty="0">
                <a:solidFill>
                  <a:srgbClr val="002776"/>
                </a:solidFill>
              </a:rPr>
              <a:t>Footer</a:t>
            </a:r>
          </a:p>
        </p:txBody>
      </p:sp>
      <p:pic>
        <p:nvPicPr>
          <p:cNvPr id="1030" name="Picture 5" descr="DEL_PRI_RGB"/>
          <p:cNvPicPr>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7785" t="27351" r="9871" b="25598"/>
          <a:stretch>
            <a:fillRect/>
          </a:stretch>
        </p:blipFill>
        <p:spPr bwMode="auto">
          <a:xfrm>
            <a:off x="8846506" y="7487394"/>
            <a:ext cx="792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759196" y="116632"/>
            <a:ext cx="815406" cy="407610"/>
          </a:xfrm>
          <a:prstGeom prst="rect">
            <a:avLst/>
          </a:prstGeom>
          <a:noFill/>
          <a:ln>
            <a:noFill/>
          </a:ln>
        </p:spPr>
      </p:pic>
    </p:spTree>
    <p:extLst>
      <p:ext uri="{BB962C8B-B14F-4D97-AF65-F5344CB8AC3E}">
        <p14:creationId xmlns:p14="http://schemas.microsoft.com/office/powerpoint/2010/main" val="3559588911"/>
      </p:ext>
    </p:extLst>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6" r:id="rId5"/>
    <p:sldLayoutId id="2147484982" r:id="rId6"/>
    <p:sldLayoutId id="2147484983" r:id="rId7"/>
    <p:sldLayoutId id="2147484984" r:id="rId8"/>
  </p:sldLayoutIdLst>
  <p:hf hdr="0" dt="0"/>
  <p:txStyles>
    <p:titleStyle>
      <a:lvl1pPr algn="l" defTabSz="1016636" rtl="0" eaLnBrk="0" fontAlgn="base" hangingPunct="0">
        <a:lnSpc>
          <a:spcPct val="100000"/>
        </a:lnSpc>
        <a:spcBef>
          <a:spcPct val="0"/>
        </a:spcBef>
        <a:spcAft>
          <a:spcPct val="0"/>
        </a:spcAft>
        <a:defRPr sz="2200" b="1">
          <a:solidFill>
            <a:schemeClr val="tx2"/>
          </a:solidFill>
          <a:latin typeface="+mj-lt"/>
          <a:ea typeface="+mj-ea"/>
          <a:cs typeface="+mj-cs"/>
        </a:defRPr>
      </a:lvl1pPr>
      <a:lvl2pPr algn="l" defTabSz="1016636" rtl="0" eaLnBrk="0" fontAlgn="base" hangingPunct="0">
        <a:lnSpc>
          <a:spcPts val="3398"/>
        </a:lnSpc>
        <a:spcBef>
          <a:spcPct val="0"/>
        </a:spcBef>
        <a:spcAft>
          <a:spcPct val="0"/>
        </a:spcAft>
        <a:defRPr sz="2600" b="1">
          <a:solidFill>
            <a:schemeClr val="tx2"/>
          </a:solidFill>
          <a:latin typeface="Arial" charset="0"/>
        </a:defRPr>
      </a:lvl2pPr>
      <a:lvl3pPr algn="l" defTabSz="1016636" rtl="0" eaLnBrk="0" fontAlgn="base" hangingPunct="0">
        <a:lnSpc>
          <a:spcPts val="3398"/>
        </a:lnSpc>
        <a:spcBef>
          <a:spcPct val="0"/>
        </a:spcBef>
        <a:spcAft>
          <a:spcPct val="0"/>
        </a:spcAft>
        <a:defRPr sz="2600" b="1">
          <a:solidFill>
            <a:schemeClr val="tx2"/>
          </a:solidFill>
          <a:latin typeface="Arial" charset="0"/>
        </a:defRPr>
      </a:lvl3pPr>
      <a:lvl4pPr algn="l" defTabSz="1016636" rtl="0" eaLnBrk="0" fontAlgn="base" hangingPunct="0">
        <a:lnSpc>
          <a:spcPts val="3398"/>
        </a:lnSpc>
        <a:spcBef>
          <a:spcPct val="0"/>
        </a:spcBef>
        <a:spcAft>
          <a:spcPct val="0"/>
        </a:spcAft>
        <a:defRPr sz="2600" b="1">
          <a:solidFill>
            <a:schemeClr val="tx2"/>
          </a:solidFill>
          <a:latin typeface="Arial" charset="0"/>
        </a:defRPr>
      </a:lvl4pPr>
      <a:lvl5pPr algn="l" defTabSz="1016636" rtl="0" eaLnBrk="0" fontAlgn="base" hangingPunct="0">
        <a:lnSpc>
          <a:spcPts val="3398"/>
        </a:lnSpc>
        <a:spcBef>
          <a:spcPct val="0"/>
        </a:spcBef>
        <a:spcAft>
          <a:spcPct val="0"/>
        </a:spcAft>
        <a:defRPr sz="2600" b="1">
          <a:solidFill>
            <a:schemeClr val="tx2"/>
          </a:solidFill>
          <a:latin typeface="Arial" charset="0"/>
        </a:defRPr>
      </a:lvl5pPr>
      <a:lvl6pPr marL="456697" algn="l" defTabSz="1018056" rtl="0" eaLnBrk="0" fontAlgn="base" hangingPunct="0">
        <a:lnSpc>
          <a:spcPts val="3398"/>
        </a:lnSpc>
        <a:spcBef>
          <a:spcPct val="0"/>
        </a:spcBef>
        <a:spcAft>
          <a:spcPct val="0"/>
        </a:spcAft>
        <a:defRPr sz="2600" b="1">
          <a:solidFill>
            <a:schemeClr val="tx2"/>
          </a:solidFill>
          <a:latin typeface="Arial" charset="0"/>
        </a:defRPr>
      </a:lvl6pPr>
      <a:lvl7pPr marL="913399" algn="l" defTabSz="1018056" rtl="0" eaLnBrk="0" fontAlgn="base" hangingPunct="0">
        <a:lnSpc>
          <a:spcPts val="3398"/>
        </a:lnSpc>
        <a:spcBef>
          <a:spcPct val="0"/>
        </a:spcBef>
        <a:spcAft>
          <a:spcPct val="0"/>
        </a:spcAft>
        <a:defRPr sz="2600" b="1">
          <a:solidFill>
            <a:schemeClr val="tx2"/>
          </a:solidFill>
          <a:latin typeface="Arial" charset="0"/>
        </a:defRPr>
      </a:lvl7pPr>
      <a:lvl8pPr marL="1370096" algn="l" defTabSz="1018056" rtl="0" eaLnBrk="0" fontAlgn="base" hangingPunct="0">
        <a:lnSpc>
          <a:spcPts val="3398"/>
        </a:lnSpc>
        <a:spcBef>
          <a:spcPct val="0"/>
        </a:spcBef>
        <a:spcAft>
          <a:spcPct val="0"/>
        </a:spcAft>
        <a:defRPr sz="2600" b="1">
          <a:solidFill>
            <a:schemeClr val="tx2"/>
          </a:solidFill>
          <a:latin typeface="Arial" charset="0"/>
        </a:defRPr>
      </a:lvl8pPr>
      <a:lvl9pPr marL="1826794" algn="l" defTabSz="1018056" rtl="0" eaLnBrk="0" fontAlgn="base" hangingPunct="0">
        <a:lnSpc>
          <a:spcPts val="3398"/>
        </a:lnSpc>
        <a:spcBef>
          <a:spcPct val="0"/>
        </a:spcBef>
        <a:spcAft>
          <a:spcPct val="0"/>
        </a:spcAft>
        <a:defRPr sz="2600" b="1">
          <a:solidFill>
            <a:schemeClr val="tx2"/>
          </a:solidFill>
          <a:latin typeface="Arial" charset="0"/>
        </a:defRPr>
      </a:lvl9pPr>
    </p:titleStyle>
    <p:body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p:bodyStyle>
    <p:otherStyle>
      <a:defPPr>
        <a:defRPr lang="es-CL"/>
      </a:defPPr>
      <a:lvl1pPr marL="0" algn="l" defTabSz="913399" rtl="0" eaLnBrk="1" latinLnBrk="0" hangingPunct="1">
        <a:defRPr sz="1800" kern="1200">
          <a:solidFill>
            <a:schemeClr val="tx1"/>
          </a:solidFill>
          <a:latin typeface="+mn-lt"/>
          <a:ea typeface="+mn-ea"/>
          <a:cs typeface="+mn-cs"/>
        </a:defRPr>
      </a:lvl1pPr>
      <a:lvl2pPr marL="456697" algn="l" defTabSz="913399" rtl="0" eaLnBrk="1" latinLnBrk="0" hangingPunct="1">
        <a:defRPr sz="1800" kern="1200">
          <a:solidFill>
            <a:schemeClr val="tx1"/>
          </a:solidFill>
          <a:latin typeface="+mn-lt"/>
          <a:ea typeface="+mn-ea"/>
          <a:cs typeface="+mn-cs"/>
        </a:defRPr>
      </a:lvl2pPr>
      <a:lvl3pPr marL="913399" algn="l" defTabSz="913399" rtl="0" eaLnBrk="1" latinLnBrk="0" hangingPunct="1">
        <a:defRPr sz="1800" kern="1200">
          <a:solidFill>
            <a:schemeClr val="tx1"/>
          </a:solidFill>
          <a:latin typeface="+mn-lt"/>
          <a:ea typeface="+mn-ea"/>
          <a:cs typeface="+mn-cs"/>
        </a:defRPr>
      </a:lvl3pPr>
      <a:lvl4pPr marL="1370096" algn="l" defTabSz="913399" rtl="0" eaLnBrk="1" latinLnBrk="0" hangingPunct="1">
        <a:defRPr sz="1800" kern="1200">
          <a:solidFill>
            <a:schemeClr val="tx1"/>
          </a:solidFill>
          <a:latin typeface="+mn-lt"/>
          <a:ea typeface="+mn-ea"/>
          <a:cs typeface="+mn-cs"/>
        </a:defRPr>
      </a:lvl4pPr>
      <a:lvl5pPr marL="1826794" algn="l" defTabSz="913399" rtl="0" eaLnBrk="1" latinLnBrk="0" hangingPunct="1">
        <a:defRPr sz="1800" kern="1200">
          <a:solidFill>
            <a:schemeClr val="tx1"/>
          </a:solidFill>
          <a:latin typeface="+mn-lt"/>
          <a:ea typeface="+mn-ea"/>
          <a:cs typeface="+mn-cs"/>
        </a:defRPr>
      </a:lvl5pPr>
      <a:lvl6pPr marL="2283491" algn="l" defTabSz="913399" rtl="0" eaLnBrk="1" latinLnBrk="0" hangingPunct="1">
        <a:defRPr sz="1800" kern="1200">
          <a:solidFill>
            <a:schemeClr val="tx1"/>
          </a:solidFill>
          <a:latin typeface="+mn-lt"/>
          <a:ea typeface="+mn-ea"/>
          <a:cs typeface="+mn-cs"/>
        </a:defRPr>
      </a:lvl6pPr>
      <a:lvl7pPr marL="2740191" algn="l" defTabSz="913399" rtl="0" eaLnBrk="1" latinLnBrk="0" hangingPunct="1">
        <a:defRPr sz="1800" kern="1200">
          <a:solidFill>
            <a:schemeClr val="tx1"/>
          </a:solidFill>
          <a:latin typeface="+mn-lt"/>
          <a:ea typeface="+mn-ea"/>
          <a:cs typeface="+mn-cs"/>
        </a:defRPr>
      </a:lvl7pPr>
      <a:lvl8pPr marL="3196890" algn="l" defTabSz="913399" rtl="0" eaLnBrk="1" latinLnBrk="0" hangingPunct="1">
        <a:defRPr sz="1800" kern="1200">
          <a:solidFill>
            <a:schemeClr val="tx1"/>
          </a:solidFill>
          <a:latin typeface="+mn-lt"/>
          <a:ea typeface="+mn-ea"/>
          <a:cs typeface="+mn-cs"/>
        </a:defRPr>
      </a:lvl8pPr>
      <a:lvl9pPr marL="3653587" algn="l" defTabSz="9133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3.xml"/><Relationship Id="rId7" Type="http://schemas.openxmlformats.org/officeDocument/2006/relationships/image" Target="../media/image7.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jpeg"/><Relationship Id="rId4" Type="http://schemas.openxmlformats.org/officeDocument/2006/relationships/notesSlide" Target="../notesSlides/notesSlide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 Type="http://schemas.openxmlformats.org/officeDocument/2006/relationships/tags" Target="../tags/tag102.xml"/><Relationship Id="rId21" Type="http://schemas.openxmlformats.org/officeDocument/2006/relationships/tags" Target="../tags/tag120.xml"/><Relationship Id="rId34" Type="http://schemas.openxmlformats.org/officeDocument/2006/relationships/image" Target="../media/image11.emf"/><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oleObject" Target="../embeddings/oleObject5.bin"/><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29" Type="http://schemas.openxmlformats.org/officeDocument/2006/relationships/tags" Target="../tags/tag128.xml"/><Relationship Id="rId1" Type="http://schemas.openxmlformats.org/officeDocument/2006/relationships/vmlDrawing" Target="../drawings/vmlDrawing5.v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notesSlide" Target="../notesSlides/notesSlide9.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slideLayout" Target="../slideLayouts/slideLayout6.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s>
</file>

<file path=ppt/slides/_rels/slide1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 Type="http://schemas.openxmlformats.org/officeDocument/2006/relationships/tags" Target="../tags/tag134.xml"/><Relationship Id="rId21" Type="http://schemas.openxmlformats.org/officeDocument/2006/relationships/tags" Target="../tags/tag152.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image" Target="../media/image11.emf"/><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tags" Target="../tags/tag160.xml"/><Relationship Id="rId1" Type="http://schemas.openxmlformats.org/officeDocument/2006/relationships/vmlDrawing" Target="../drawings/vmlDrawing6.v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oleObject" Target="../embeddings/oleObject6.bin"/><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notesSlide" Target="../notesSlides/notesSlide11.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tags" Target="../tags/tag180.xml"/><Relationship Id="rId26" Type="http://schemas.openxmlformats.org/officeDocument/2006/relationships/tags" Target="../tags/tag188.xml"/><Relationship Id="rId3" Type="http://schemas.openxmlformats.org/officeDocument/2006/relationships/tags" Target="../tags/tag165.xml"/><Relationship Id="rId21" Type="http://schemas.openxmlformats.org/officeDocument/2006/relationships/tags" Target="../tags/tag183.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5" Type="http://schemas.openxmlformats.org/officeDocument/2006/relationships/tags" Target="../tags/tag187.xml"/><Relationship Id="rId33" Type="http://schemas.openxmlformats.org/officeDocument/2006/relationships/image" Target="../media/image11.emf"/><Relationship Id="rId2" Type="http://schemas.openxmlformats.org/officeDocument/2006/relationships/tags" Target="../tags/tag164.xml"/><Relationship Id="rId16" Type="http://schemas.openxmlformats.org/officeDocument/2006/relationships/tags" Target="../tags/tag178.xml"/><Relationship Id="rId20" Type="http://schemas.openxmlformats.org/officeDocument/2006/relationships/tags" Target="../tags/tag182.xml"/><Relationship Id="rId29" Type="http://schemas.openxmlformats.org/officeDocument/2006/relationships/tags" Target="../tags/tag191.xml"/><Relationship Id="rId1" Type="http://schemas.openxmlformats.org/officeDocument/2006/relationships/vmlDrawing" Target="../drawings/vmlDrawing7.vml"/><Relationship Id="rId6" Type="http://schemas.openxmlformats.org/officeDocument/2006/relationships/tags" Target="../tags/tag168.xml"/><Relationship Id="rId11" Type="http://schemas.openxmlformats.org/officeDocument/2006/relationships/tags" Target="../tags/tag173.xml"/><Relationship Id="rId24" Type="http://schemas.openxmlformats.org/officeDocument/2006/relationships/tags" Target="../tags/tag186.xml"/><Relationship Id="rId32" Type="http://schemas.openxmlformats.org/officeDocument/2006/relationships/oleObject" Target="../embeddings/oleObject7.bin"/><Relationship Id="rId5" Type="http://schemas.openxmlformats.org/officeDocument/2006/relationships/tags" Target="../tags/tag167.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tags" Target="../tags/tag190.xml"/><Relationship Id="rId10" Type="http://schemas.openxmlformats.org/officeDocument/2006/relationships/tags" Target="../tags/tag172.xml"/><Relationship Id="rId19" Type="http://schemas.openxmlformats.org/officeDocument/2006/relationships/tags" Target="../tags/tag181.xml"/><Relationship Id="rId31" Type="http://schemas.openxmlformats.org/officeDocument/2006/relationships/notesSlide" Target="../notesSlides/notesSlide13.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 Id="rId22" Type="http://schemas.openxmlformats.org/officeDocument/2006/relationships/tags" Target="../tags/tag184.xml"/><Relationship Id="rId27" Type="http://schemas.openxmlformats.org/officeDocument/2006/relationships/tags" Target="../tags/tag189.xml"/><Relationship Id="rId30"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11.emf"/><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oleObject" Target="../embeddings/oleObject2.bin"/><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3.xml"/><Relationship Id="rId4"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4.xml"/><Relationship Id="rId4"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 Type="http://schemas.openxmlformats.org/officeDocument/2006/relationships/tags" Target="../tags/tag38.xml"/><Relationship Id="rId21" Type="http://schemas.openxmlformats.org/officeDocument/2006/relationships/tags" Target="../tags/tag56.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image" Target="../media/image11.emf"/><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1" Type="http://schemas.openxmlformats.org/officeDocument/2006/relationships/vmlDrawing" Target="../drawings/vmlDrawing3.v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oleObject" Target="../embeddings/oleObject3.bin"/><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notesSlide" Target="../notesSlides/notesSlide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6.xml"/><Relationship Id="rId4"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tags" Target="../tags/tag92.xml"/><Relationship Id="rId3" Type="http://schemas.openxmlformats.org/officeDocument/2006/relationships/tags" Target="../tags/tag69.xml"/><Relationship Id="rId21" Type="http://schemas.openxmlformats.org/officeDocument/2006/relationships/tags" Target="../tags/tag87.xml"/><Relationship Id="rId34" Type="http://schemas.openxmlformats.org/officeDocument/2006/relationships/oleObject" Target="../embeddings/oleObject4.bin"/><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notesSlide" Target="../notesSlides/notesSlide7.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29" Type="http://schemas.openxmlformats.org/officeDocument/2006/relationships/tags" Target="../tags/tag95.xml"/><Relationship Id="rId1" Type="http://schemas.openxmlformats.org/officeDocument/2006/relationships/vmlDrawing" Target="../drawings/vmlDrawing4.v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90.xml"/><Relationship Id="rId32" Type="http://schemas.openxmlformats.org/officeDocument/2006/relationships/slideLayout" Target="../slideLayouts/slideLayout6.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tags" Target="../tags/tag94.xml"/><Relationship Id="rId10" Type="http://schemas.openxmlformats.org/officeDocument/2006/relationships/tags" Target="../tags/tag76.xml"/><Relationship Id="rId19" Type="http://schemas.openxmlformats.org/officeDocument/2006/relationships/tags" Target="../tags/tag85.xml"/><Relationship Id="rId31" Type="http://schemas.openxmlformats.org/officeDocument/2006/relationships/tags" Target="../tags/tag97.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tags" Target="../tags/tag93.xml"/><Relationship Id="rId30" Type="http://schemas.openxmlformats.org/officeDocument/2006/relationships/tags" Target="../tags/tag96.xml"/><Relationship Id="rId35"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38" name="Picture 74" descr="http://www.elciudadano.gob.ec/wp-content/uploads/2015/08/Quito-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 y="404691"/>
            <a:ext cx="10075781" cy="70655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2"/>
            </p:custDataLst>
            <p:extLst/>
          </p:nvPr>
        </p:nvGraphicFramePr>
        <p:xfrm>
          <a:off x="523693" y="404691"/>
          <a:ext cx="142222" cy="142222"/>
        </p:xfrm>
        <a:graphic>
          <a:graphicData uri="http://schemas.openxmlformats.org/presentationml/2006/ole">
            <mc:AlternateContent xmlns:mc="http://schemas.openxmlformats.org/markup-compatibility/2006">
              <mc:Choice xmlns:v="urn:schemas-microsoft-com:vml" Requires="v">
                <p:oleObj spid="_x0000_s281707"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523693" y="404691"/>
                        <a:ext cx="142222" cy="142222"/>
                      </a:xfrm>
                      <a:prstGeom prst="rect">
                        <a:avLst/>
                      </a:prstGeom>
                    </p:spPr>
                  </p:pic>
                </p:oleObj>
              </mc:Fallback>
            </mc:AlternateContent>
          </a:graphicData>
        </a:graphic>
      </p:graphicFrame>
      <p:sp>
        <p:nvSpPr>
          <p:cNvPr id="9" name="Title 1"/>
          <p:cNvSpPr txBox="1">
            <a:spLocks/>
          </p:cNvSpPr>
          <p:nvPr/>
        </p:nvSpPr>
        <p:spPr>
          <a:xfrm>
            <a:off x="-1729313" y="3103217"/>
            <a:ext cx="7778116" cy="969644"/>
          </a:xfrm>
          <a:prstGeom prst="rect">
            <a:avLst/>
          </a:prstGeom>
        </p:spPr>
        <p:txBody>
          <a:bodyPr/>
          <a:lstStyle>
            <a:lvl1pPr algn="l" defTabSz="1019012" rtl="0" eaLnBrk="1" fontAlgn="base" hangingPunct="1">
              <a:spcBef>
                <a:spcPct val="0"/>
              </a:spcBef>
              <a:spcAft>
                <a:spcPct val="0"/>
              </a:spcAft>
              <a:defRPr sz="2800" b="1">
                <a:solidFill>
                  <a:srgbClr val="000000"/>
                </a:solidFill>
                <a:latin typeface="Calibri" pitchFamily="34" charset="0"/>
                <a:ea typeface="+mj-ea"/>
                <a:cs typeface="+mj-cs"/>
              </a:defRPr>
            </a:lvl1pPr>
            <a:lvl2pPr algn="l" defTabSz="1019012" rtl="0" eaLnBrk="1" fontAlgn="base" hangingPunct="1">
              <a:spcBef>
                <a:spcPct val="0"/>
              </a:spcBef>
              <a:spcAft>
                <a:spcPct val="0"/>
              </a:spcAft>
              <a:defRPr sz="2500" b="1">
                <a:solidFill>
                  <a:schemeClr val="tx2"/>
                </a:solidFill>
                <a:latin typeface="Arial" charset="0"/>
              </a:defRPr>
            </a:lvl2pPr>
            <a:lvl3pPr algn="l" defTabSz="1019012" rtl="0" eaLnBrk="1" fontAlgn="base" hangingPunct="1">
              <a:spcBef>
                <a:spcPct val="0"/>
              </a:spcBef>
              <a:spcAft>
                <a:spcPct val="0"/>
              </a:spcAft>
              <a:defRPr sz="2500" b="1">
                <a:solidFill>
                  <a:schemeClr val="tx2"/>
                </a:solidFill>
                <a:latin typeface="Arial" charset="0"/>
              </a:defRPr>
            </a:lvl3pPr>
            <a:lvl4pPr algn="l" defTabSz="1019012" rtl="0" eaLnBrk="1" fontAlgn="base" hangingPunct="1">
              <a:spcBef>
                <a:spcPct val="0"/>
              </a:spcBef>
              <a:spcAft>
                <a:spcPct val="0"/>
              </a:spcAft>
              <a:defRPr sz="2500" b="1">
                <a:solidFill>
                  <a:schemeClr val="tx2"/>
                </a:solidFill>
                <a:latin typeface="Arial" charset="0"/>
              </a:defRPr>
            </a:lvl4pPr>
            <a:lvl5pPr algn="l" defTabSz="1019012" rtl="0" eaLnBrk="1" fontAlgn="base" hangingPunct="1">
              <a:spcBef>
                <a:spcPct val="0"/>
              </a:spcBef>
              <a:spcAft>
                <a:spcPct val="0"/>
              </a:spcAft>
              <a:defRPr sz="2500" b="1">
                <a:solidFill>
                  <a:schemeClr val="tx2"/>
                </a:solidFill>
                <a:latin typeface="Arial" charset="0"/>
              </a:defRPr>
            </a:lvl5pPr>
            <a:lvl6pPr marL="457127" algn="l" defTabSz="1019012" rtl="0" eaLnBrk="1" fontAlgn="base" hangingPunct="1">
              <a:spcBef>
                <a:spcPct val="0"/>
              </a:spcBef>
              <a:spcAft>
                <a:spcPct val="0"/>
              </a:spcAft>
              <a:defRPr sz="2500" b="1">
                <a:solidFill>
                  <a:schemeClr val="tx2"/>
                </a:solidFill>
                <a:latin typeface="Arial" charset="0"/>
              </a:defRPr>
            </a:lvl6pPr>
            <a:lvl7pPr marL="914254" algn="l" defTabSz="1019012" rtl="0" eaLnBrk="1" fontAlgn="base" hangingPunct="1">
              <a:spcBef>
                <a:spcPct val="0"/>
              </a:spcBef>
              <a:spcAft>
                <a:spcPct val="0"/>
              </a:spcAft>
              <a:defRPr sz="2500" b="1">
                <a:solidFill>
                  <a:schemeClr val="tx2"/>
                </a:solidFill>
                <a:latin typeface="Arial" charset="0"/>
              </a:defRPr>
            </a:lvl7pPr>
            <a:lvl8pPr marL="1371381" algn="l" defTabSz="1019012" rtl="0" eaLnBrk="1" fontAlgn="base" hangingPunct="1">
              <a:spcBef>
                <a:spcPct val="0"/>
              </a:spcBef>
              <a:spcAft>
                <a:spcPct val="0"/>
              </a:spcAft>
              <a:defRPr sz="2500" b="1">
                <a:solidFill>
                  <a:schemeClr val="tx2"/>
                </a:solidFill>
                <a:latin typeface="Arial" charset="0"/>
              </a:defRPr>
            </a:lvl8pPr>
            <a:lvl9pPr marL="1828506" algn="l" defTabSz="1019012" rtl="0" eaLnBrk="1" fontAlgn="base" hangingPunct="1">
              <a:spcBef>
                <a:spcPct val="0"/>
              </a:spcBef>
              <a:spcAft>
                <a:spcPct val="0"/>
              </a:spcAft>
              <a:defRPr sz="2500" b="1">
                <a:solidFill>
                  <a:schemeClr val="tx2"/>
                </a:solidFill>
                <a:latin typeface="Arial" charset="0"/>
              </a:defRPr>
            </a:lvl9pPr>
          </a:lstStyle>
          <a:p>
            <a:pPr>
              <a:lnSpc>
                <a:spcPct val="83000"/>
              </a:lnSpc>
              <a:spcAft>
                <a:spcPts val="269"/>
              </a:spcAft>
            </a:pPr>
            <a:r>
              <a:rPr lang="es-ES_tradnl" sz="2150" b="0" kern="0" dirty="0"/>
              <a:t>	</a:t>
            </a:r>
          </a:p>
        </p:txBody>
      </p:sp>
      <p:sp>
        <p:nvSpPr>
          <p:cNvPr id="3" name="AutoShape 2" descr="https://encrypted-tbn3.gstatic.com/images?q=tbn:ANd9GcR9ZUt4RiXNGyBmiSvMVLnOrzPfGfeHlxsTAZJtVDruCwHwjwIwig"/>
          <p:cNvSpPr>
            <a:spLocks noChangeAspect="1" noChangeArrowheads="1"/>
          </p:cNvSpPr>
          <p:nvPr/>
        </p:nvSpPr>
        <p:spPr bwMode="auto">
          <a:xfrm>
            <a:off x="663070" y="275269"/>
            <a:ext cx="273066" cy="2730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1920" tIns="40960" rIns="81920" bIns="40960" numCol="1" anchor="t" anchorCtr="0" compatLnSpc="1">
            <a:prstTxWarp prst="textNoShape">
              <a:avLst/>
            </a:prstTxWarp>
          </a:bodyPr>
          <a:lstStyle/>
          <a:p>
            <a:pPr defTabSz="819188"/>
            <a:endParaRPr lang="es-ES_tradnl" sz="1791" dirty="0">
              <a:solidFill>
                <a:srgbClr val="002776"/>
              </a:solidFill>
            </a:endParaRPr>
          </a:p>
        </p:txBody>
      </p:sp>
      <p:sp>
        <p:nvSpPr>
          <p:cNvPr id="10" name="Rectangle 9"/>
          <p:cNvSpPr/>
          <p:nvPr/>
        </p:nvSpPr>
        <p:spPr>
          <a:xfrm>
            <a:off x="203589" y="5349542"/>
            <a:ext cx="5362087" cy="1958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905" tIns="40954" rIns="81905" bIns="40954" rtlCol="0" anchor="ctr"/>
          <a:lstStyle/>
          <a:p>
            <a:pPr defTabSz="819188">
              <a:spcBef>
                <a:spcPts val="1100"/>
              </a:spcBef>
            </a:pPr>
            <a:endParaRPr lang="es-ES_tradnl" sz="1791" dirty="0">
              <a:solidFill>
                <a:srgbClr val="81BC00"/>
              </a:solidFill>
            </a:endParaRPr>
          </a:p>
          <a:p>
            <a:pPr defTabSz="819188"/>
            <a:r>
              <a:rPr lang="es-ES" sz="1791" dirty="0" smtClean="0">
                <a:solidFill>
                  <a:srgbClr val="81BC00"/>
                </a:solidFill>
              </a:rPr>
              <a:t>Plan </a:t>
            </a:r>
            <a:r>
              <a:rPr lang="es-ES" sz="1791" dirty="0">
                <a:solidFill>
                  <a:srgbClr val="81BC00"/>
                </a:solidFill>
              </a:rPr>
              <a:t>Estratégico de Desarrollo de Turismo Sostenible de Quito al 2021 </a:t>
            </a:r>
          </a:p>
          <a:p>
            <a:pPr defTabSz="819188">
              <a:spcBef>
                <a:spcPts val="609"/>
              </a:spcBef>
            </a:pPr>
            <a:r>
              <a:rPr lang="es-ES_tradnl" sz="1422" b="1" dirty="0">
                <a:solidFill>
                  <a:srgbClr val="81BC00"/>
                </a:solidFill>
              </a:rPr>
              <a:t>PRODUCTO </a:t>
            </a:r>
            <a:r>
              <a:rPr lang="es-ES_tradnl" sz="1422" b="1" dirty="0" smtClean="0">
                <a:solidFill>
                  <a:srgbClr val="81BC00"/>
                </a:solidFill>
              </a:rPr>
              <a:t>6 </a:t>
            </a:r>
            <a:r>
              <a:rPr lang="es-ES_tradnl" sz="1422" b="1" dirty="0">
                <a:solidFill>
                  <a:srgbClr val="81BC00"/>
                </a:solidFill>
              </a:rPr>
              <a:t>– </a:t>
            </a:r>
            <a:r>
              <a:rPr lang="es-ES" sz="1422" b="1" dirty="0">
                <a:solidFill>
                  <a:srgbClr val="81BC00"/>
                </a:solidFill>
              </a:rPr>
              <a:t> Mecanismos para el incremento y mejora de la conectividad de la ciudad de Quito con el </a:t>
            </a:r>
            <a:r>
              <a:rPr lang="es-ES" sz="1422" b="1" dirty="0" err="1" smtClean="0">
                <a:solidFill>
                  <a:srgbClr val="81BC00"/>
                </a:solidFill>
              </a:rPr>
              <a:t>Mundo_VF</a:t>
            </a:r>
            <a:endParaRPr lang="es-ES_tradnl" sz="1791" dirty="0">
              <a:solidFill>
                <a:srgbClr val="81BC00"/>
              </a:solidFill>
            </a:endParaRPr>
          </a:p>
        </p:txBody>
      </p:sp>
      <p:sp>
        <p:nvSpPr>
          <p:cNvPr id="13" name="Subtitle 8"/>
          <p:cNvSpPr txBox="1">
            <a:spLocks/>
          </p:cNvSpPr>
          <p:nvPr/>
        </p:nvSpPr>
        <p:spPr>
          <a:xfrm>
            <a:off x="264351" y="7079860"/>
            <a:ext cx="1918176" cy="219368"/>
          </a:xfrm>
          <a:prstGeom prst="rect">
            <a:avLst/>
          </a:prstGeom>
        </p:spPr>
        <p:txBody>
          <a:bodyPr vert="horz" lIns="0" tIns="0" rIns="0" bIns="0" rtlCol="0">
            <a:normAutofit/>
          </a:bodyPr>
          <a:lstStyle>
            <a:lvl1pPr marL="0" indent="0" algn="l" defTabSz="935830" rtl="0" eaLnBrk="1" latinLnBrk="0" hangingPunct="1">
              <a:lnSpc>
                <a:spcPct val="120000"/>
              </a:lnSpc>
              <a:spcBef>
                <a:spcPts val="0"/>
              </a:spcBef>
              <a:spcAft>
                <a:spcPts val="0"/>
              </a:spcAft>
              <a:buFont typeface="Arial" pitchFamily="34" charset="0"/>
              <a:buNone/>
              <a:defRPr sz="1600" b="0" kern="1200">
                <a:solidFill>
                  <a:schemeClr val="accent5"/>
                </a:solidFill>
                <a:latin typeface="+mn-lt"/>
                <a:ea typeface="+mn-ea"/>
                <a:cs typeface="+mn-cs"/>
              </a:defRPr>
            </a:lvl1pPr>
            <a:lvl2pPr marL="46791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2pPr>
            <a:lvl3pPr marL="93583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3pPr>
            <a:lvl4pPr marL="1403745"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4pPr>
            <a:lvl5pPr marL="1871660" indent="0" algn="ctr" defTabSz="935830" rtl="0" eaLnBrk="1" latinLnBrk="0" hangingPunct="1">
              <a:spcBef>
                <a:spcPts val="1228"/>
              </a:spcBef>
              <a:buFont typeface="Arial" pitchFamily="34" charset="0"/>
              <a:buNone/>
              <a:defRPr sz="1200" kern="1200">
                <a:solidFill>
                  <a:schemeClr val="tx1">
                    <a:tint val="75000"/>
                  </a:schemeClr>
                </a:solidFill>
                <a:latin typeface="+mn-lt"/>
                <a:ea typeface="+mn-ea"/>
                <a:cs typeface="+mn-cs"/>
              </a:defRPr>
            </a:lvl5pPr>
            <a:lvl6pPr marL="2339575"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07490"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275404"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743319" indent="0" algn="ctr" defTabSz="93583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pPr fontAlgn="base"/>
            <a:r>
              <a:rPr lang="es-ES_tradnl" sz="1075" dirty="0">
                <a:solidFill>
                  <a:srgbClr val="002060"/>
                </a:solidFill>
              </a:rPr>
              <a:t>Quito</a:t>
            </a:r>
            <a:r>
              <a:rPr lang="es-ES_tradnl" sz="1075">
                <a:solidFill>
                  <a:srgbClr val="002060"/>
                </a:solidFill>
              </a:rPr>
              <a:t>, </a:t>
            </a:r>
            <a:r>
              <a:rPr lang="es-ES_tradnl" sz="1075" smtClean="0">
                <a:solidFill>
                  <a:srgbClr val="002060"/>
                </a:solidFill>
              </a:rPr>
              <a:t>09 </a:t>
            </a:r>
            <a:r>
              <a:rPr lang="es-ES_tradnl" sz="1075" dirty="0" smtClean="0">
                <a:solidFill>
                  <a:srgbClr val="002060"/>
                </a:solidFill>
              </a:rPr>
              <a:t>de agosto de </a:t>
            </a:r>
            <a:r>
              <a:rPr lang="es-ES_tradnl" sz="1075" dirty="0">
                <a:solidFill>
                  <a:srgbClr val="002060"/>
                </a:solidFill>
              </a:rPr>
              <a:t>2016</a:t>
            </a:r>
          </a:p>
        </p:txBody>
      </p:sp>
      <p:pic>
        <p:nvPicPr>
          <p:cNvPr id="14" name="Picture 5" descr="DEL_PRI_RGB"/>
          <p:cNvPicPr>
            <a:picLocks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265406" y="5422668"/>
            <a:ext cx="1442033" cy="328720"/>
          </a:xfrm>
          <a:prstGeom prst="rect">
            <a:avLst/>
          </a:prstGeom>
          <a:noFill/>
          <a:ln w="9525">
            <a:noFill/>
            <a:miter lim="800000"/>
            <a:headEnd/>
            <a:tailEnd/>
          </a:ln>
        </p:spPr>
      </p:pic>
      <p:pic>
        <p:nvPicPr>
          <p:cNvPr id="36935" name="Picture 71" descr="http://latamnoticias.com/wp-content/uploads/2016/04/Logo-Quito-Turism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1847" y="5363239"/>
            <a:ext cx="1193829" cy="59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7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7750" name="think-cell Slide" r:id="rId33" imgW="270" imgH="270" progId="TCLayout.ActiveDocument.1">
                  <p:embed/>
                </p:oleObj>
              </mc:Choice>
              <mc:Fallback>
                <p:oleObj name="think-cell Slide" r:id="rId33" imgW="270" imgH="270" progId="TCLayout.ActiveDocument.1">
                  <p:embed/>
                  <p:pic>
                    <p:nvPicPr>
                      <p:cNvPr id="14" name="Object 13" hidden="1"/>
                      <p:cNvPicPr/>
                      <p:nvPr/>
                    </p:nvPicPr>
                    <p:blipFill>
                      <a:blip r:embed="rId34"/>
                      <a:stretch>
                        <a:fillRect/>
                      </a:stretch>
                    </p:blipFill>
                    <p:spPr>
                      <a:xfrm>
                        <a:off x="0" y="0"/>
                        <a:ext cx="158750" cy="158750"/>
                      </a:xfrm>
                      <a:prstGeom prst="rect">
                        <a:avLst/>
                      </a:prstGeom>
                    </p:spPr>
                  </p:pic>
                </p:oleObj>
              </mc:Fallback>
            </mc:AlternateContent>
          </a:graphicData>
        </a:graphic>
      </p:graphicFrame>
      <p:sp>
        <p:nvSpPr>
          <p:cNvPr id="6" name="Freeform 5"/>
          <p:cNvSpPr>
            <a:spLocks/>
          </p:cNvSpPr>
          <p:nvPr>
            <p:custDataLst>
              <p:tags r:id="rId3"/>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s-CL" dirty="0">
              <a:solidFill>
                <a:srgbClr val="002776"/>
              </a:solidFill>
            </a:endParaRPr>
          </a:p>
        </p:txBody>
      </p:sp>
      <p:sp>
        <p:nvSpPr>
          <p:cNvPr id="70" name="Rectangle 69"/>
          <p:cNvSpPr/>
          <p:nvPr>
            <p:custDataLst>
              <p:tags r:id="rId4"/>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endParaRPr lang="es-CL" sz="1100" b="1" dirty="0">
              <a:solidFill>
                <a:schemeClr val="tx2"/>
              </a:solidFill>
            </a:endParaRPr>
          </a:p>
        </p:txBody>
      </p:sp>
      <p:sp>
        <p:nvSpPr>
          <p:cNvPr id="257" name="Rectangle 256"/>
          <p:cNvSpPr/>
          <p:nvPr/>
        </p:nvSpPr>
        <p:spPr>
          <a:xfrm>
            <a:off x="7264146" y="3028423"/>
            <a:ext cx="2625312" cy="1764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s-CL" sz="800" dirty="0">
                <a:solidFill>
                  <a:srgbClr val="002776"/>
                </a:solidFill>
              </a:rPr>
              <a:t>Selección adecuada de </a:t>
            </a:r>
            <a:r>
              <a:rPr lang="es-CL" sz="800" i="1" dirty="0" err="1">
                <a:solidFill>
                  <a:srgbClr val="002776"/>
                </a:solidFill>
              </a:rPr>
              <a:t>partner</a:t>
            </a:r>
            <a:r>
              <a:rPr lang="es-CL" sz="800" i="1" dirty="0">
                <a:solidFill>
                  <a:srgbClr val="002776"/>
                </a:solidFill>
              </a:rPr>
              <a:t>(s)</a:t>
            </a:r>
            <a:r>
              <a:rPr lang="es-CL" sz="800" dirty="0">
                <a:solidFill>
                  <a:srgbClr val="002776"/>
                </a:solidFill>
              </a:rPr>
              <a:t> clave.</a:t>
            </a:r>
          </a:p>
          <a:p>
            <a:pPr marL="228600" indent="-228600">
              <a:buFont typeface="+mj-lt"/>
              <a:buAutoNum type="arabicPeriod"/>
            </a:pPr>
            <a:r>
              <a:rPr lang="es-CL" sz="800" dirty="0">
                <a:solidFill>
                  <a:srgbClr val="002776"/>
                </a:solidFill>
              </a:rPr>
              <a:t>Alto grado de alineamiento y solidez en la creación de la plataforma y plan de acción común.</a:t>
            </a:r>
          </a:p>
          <a:p>
            <a:pPr marL="228600" indent="-228600">
              <a:buFont typeface="+mj-lt"/>
              <a:buAutoNum type="arabicPeriod"/>
            </a:pPr>
            <a:r>
              <a:rPr lang="es-CL" sz="800" dirty="0">
                <a:solidFill>
                  <a:srgbClr val="002776"/>
                </a:solidFill>
              </a:rPr>
              <a:t>Existencia de una estructura de metas compartidas entre los diferentes </a:t>
            </a:r>
            <a:r>
              <a:rPr lang="es-CL" sz="800" i="1" dirty="0" err="1">
                <a:solidFill>
                  <a:srgbClr val="002776"/>
                </a:solidFill>
              </a:rPr>
              <a:t>partners</a:t>
            </a:r>
            <a:r>
              <a:rPr lang="es-CL" sz="800" dirty="0">
                <a:solidFill>
                  <a:srgbClr val="002776"/>
                </a:solidFill>
              </a:rPr>
              <a:t> clave y </a:t>
            </a:r>
            <a:r>
              <a:rPr lang="es-CL" sz="800" dirty="0" smtClean="0">
                <a:solidFill>
                  <a:srgbClr val="002776"/>
                </a:solidFill>
              </a:rPr>
              <a:t>los operadores objetivo.</a:t>
            </a:r>
          </a:p>
          <a:p>
            <a:pPr marL="228600" lvl="0" indent="-228600">
              <a:buFont typeface="+mj-lt"/>
              <a:buAutoNum type="arabicPeriod"/>
            </a:pPr>
            <a:r>
              <a:rPr lang="es-CL" sz="800" dirty="0" smtClean="0">
                <a:solidFill>
                  <a:srgbClr val="002776"/>
                </a:solidFill>
              </a:rPr>
              <a:t>Adecuada definición del esquema de </a:t>
            </a:r>
            <a:r>
              <a:rPr lang="es-CL" sz="800" dirty="0">
                <a:solidFill>
                  <a:srgbClr val="002776"/>
                </a:solidFill>
              </a:rPr>
              <a:t>incentivos y medios de </a:t>
            </a:r>
            <a:r>
              <a:rPr lang="es-CL" sz="800" dirty="0" smtClean="0">
                <a:solidFill>
                  <a:srgbClr val="002776"/>
                </a:solidFill>
              </a:rPr>
              <a:t>promoción, </a:t>
            </a:r>
            <a:r>
              <a:rPr lang="es-CL" sz="800" dirty="0">
                <a:solidFill>
                  <a:srgbClr val="002776"/>
                </a:solidFill>
              </a:rPr>
              <a:t>factibles </a:t>
            </a:r>
            <a:r>
              <a:rPr lang="es-CL" sz="800" dirty="0" smtClean="0">
                <a:solidFill>
                  <a:srgbClr val="002776"/>
                </a:solidFill>
              </a:rPr>
              <a:t>y con </a:t>
            </a:r>
            <a:r>
              <a:rPr lang="es-CL" sz="800" dirty="0">
                <a:solidFill>
                  <a:srgbClr val="002776"/>
                </a:solidFill>
              </a:rPr>
              <a:t>impacto </a:t>
            </a:r>
            <a:r>
              <a:rPr lang="es-CL" sz="800" dirty="0" smtClean="0">
                <a:solidFill>
                  <a:srgbClr val="002776"/>
                </a:solidFill>
              </a:rPr>
              <a:t>real para </a:t>
            </a:r>
            <a:r>
              <a:rPr lang="es-CL" sz="800" dirty="0">
                <a:solidFill>
                  <a:srgbClr val="002776"/>
                </a:solidFill>
              </a:rPr>
              <a:t>atraer a las aerolíneas </a:t>
            </a:r>
            <a:r>
              <a:rPr lang="es-CL" sz="800" dirty="0" smtClean="0">
                <a:solidFill>
                  <a:srgbClr val="002776"/>
                </a:solidFill>
              </a:rPr>
              <a:t>identificadas y los mercados objetivos marcados desde UIO. </a:t>
            </a:r>
          </a:p>
          <a:p>
            <a:pPr marL="228600" lvl="0" indent="-228600">
              <a:buFont typeface="+mj-lt"/>
              <a:buAutoNum type="arabicPeriod"/>
            </a:pPr>
            <a:r>
              <a:rPr lang="es-CL" sz="800" dirty="0" smtClean="0">
                <a:solidFill>
                  <a:srgbClr val="002776"/>
                </a:solidFill>
              </a:rPr>
              <a:t>Comunicación clara de las ventajas e incentivos otorgados a los operadores para garantizar una exitosa negociación en línea con los objetivos.</a:t>
            </a:r>
            <a:endParaRPr lang="es-CL" sz="800" dirty="0">
              <a:solidFill>
                <a:srgbClr val="002776"/>
              </a:solidFill>
            </a:endParaRPr>
          </a:p>
        </p:txBody>
      </p:sp>
      <p:sp>
        <p:nvSpPr>
          <p:cNvPr id="212" name="Rectangle 211"/>
          <p:cNvSpPr/>
          <p:nvPr/>
        </p:nvSpPr>
        <p:spPr>
          <a:xfrm>
            <a:off x="205200" y="1810376"/>
            <a:ext cx="6985034" cy="567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1450" indent="-171450">
              <a:buFont typeface="Arial" panose="020B0604020202020204" pitchFamily="34" charset="0"/>
              <a:buChar char="•"/>
            </a:pPr>
            <a:r>
              <a:rPr lang="es-ES" sz="900" dirty="0" smtClean="0">
                <a:solidFill>
                  <a:srgbClr val="002776"/>
                </a:solidFill>
              </a:rPr>
              <a:t>Atracción efectiva de </a:t>
            </a:r>
            <a:r>
              <a:rPr lang="es-ES" sz="900" dirty="0">
                <a:solidFill>
                  <a:srgbClr val="002776"/>
                </a:solidFill>
              </a:rPr>
              <a:t>aerolíneas </a:t>
            </a:r>
            <a:r>
              <a:rPr lang="es-ES" sz="900" dirty="0" smtClean="0">
                <a:solidFill>
                  <a:srgbClr val="002776"/>
                </a:solidFill>
              </a:rPr>
              <a:t>con potencial para desarrollar los nuevos mercados identificados en el proyecto 2.1.</a:t>
            </a:r>
          </a:p>
          <a:p>
            <a:pPr marL="171450" lvl="0" indent="-171450">
              <a:buFont typeface="Arial" panose="020B0604020202020204" pitchFamily="34" charset="0"/>
              <a:buChar char="•"/>
            </a:pPr>
            <a:r>
              <a:rPr lang="es-ES" sz="900" dirty="0" smtClean="0">
                <a:solidFill>
                  <a:srgbClr val="002776"/>
                </a:solidFill>
              </a:rPr>
              <a:t>Potenciar la apertura de las rutas identificadas en 2.1 mediante mecanismos de promoción e incentivos. </a:t>
            </a:r>
          </a:p>
        </p:txBody>
      </p:sp>
      <p:sp>
        <p:nvSpPr>
          <p:cNvPr id="256" name="Rectangle 255"/>
          <p:cNvSpPr/>
          <p:nvPr/>
        </p:nvSpPr>
        <p:spPr>
          <a:xfrm>
            <a:off x="7264146" y="2700331"/>
            <a:ext cx="262531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smtClean="0">
                <a:solidFill>
                  <a:srgbClr val="FFFFFF"/>
                </a:solidFill>
              </a:rPr>
              <a:t>Factores Críticos de Éxito</a:t>
            </a:r>
            <a:endParaRPr lang="es-CL" sz="1000" b="1" dirty="0">
              <a:solidFill>
                <a:srgbClr val="FFFFFF"/>
              </a:solidFill>
            </a:endParaRPr>
          </a:p>
        </p:txBody>
      </p:sp>
      <p:grpSp>
        <p:nvGrpSpPr>
          <p:cNvPr id="116" name="Group 115"/>
          <p:cNvGrpSpPr/>
          <p:nvPr/>
        </p:nvGrpSpPr>
        <p:grpSpPr>
          <a:xfrm>
            <a:off x="7389542" y="2734898"/>
            <a:ext cx="288000" cy="288000"/>
            <a:chOff x="5714803" y="4244975"/>
            <a:chExt cx="415925" cy="498475"/>
          </a:xfrm>
          <a:solidFill>
            <a:schemeClr val="bg1"/>
          </a:solidFill>
        </p:grpSpPr>
        <p:sp>
          <p:nvSpPr>
            <p:cNvPr id="117" name="Freeform 582"/>
            <p:cNvSpPr>
              <a:spLocks noEditPoints="1"/>
            </p:cNvSpPr>
            <p:nvPr/>
          </p:nvSpPr>
          <p:spPr bwMode="auto">
            <a:xfrm>
              <a:off x="5883078" y="4324351"/>
              <a:ext cx="60325" cy="66675"/>
            </a:xfrm>
            <a:custGeom>
              <a:avLst/>
              <a:gdLst>
                <a:gd name="T0" fmla="*/ 17 w 17"/>
                <a:gd name="T1" fmla="*/ 8 h 19"/>
                <a:gd name="T2" fmla="*/ 3 w 17"/>
                <a:gd name="T3" fmla="*/ 16 h 19"/>
                <a:gd name="T4" fmla="*/ 17 w 17"/>
                <a:gd name="T5" fmla="*/ 8 h 19"/>
                <a:gd name="T6" fmla="*/ 6 w 17"/>
                <a:gd name="T7" fmla="*/ 14 h 19"/>
                <a:gd name="T8" fmla="*/ 12 w 17"/>
                <a:gd name="T9" fmla="*/ 10 h 19"/>
                <a:gd name="T10" fmla="*/ 6 w 17"/>
                <a:gd name="T11" fmla="*/ 14 h 19"/>
              </a:gdLst>
              <a:ahLst/>
              <a:cxnLst>
                <a:cxn ang="0">
                  <a:pos x="T0" y="T1"/>
                </a:cxn>
                <a:cxn ang="0">
                  <a:pos x="T2" y="T3"/>
                </a:cxn>
                <a:cxn ang="0">
                  <a:pos x="T4" y="T5"/>
                </a:cxn>
                <a:cxn ang="0">
                  <a:pos x="T6" y="T7"/>
                </a:cxn>
                <a:cxn ang="0">
                  <a:pos x="T8" y="T9"/>
                </a:cxn>
                <a:cxn ang="0">
                  <a:pos x="T10" y="T11"/>
                </a:cxn>
              </a:cxnLst>
              <a:rect l="0" t="0" r="r" b="b"/>
              <a:pathLst>
                <a:path w="17" h="19">
                  <a:moveTo>
                    <a:pt x="17" y="8"/>
                  </a:moveTo>
                  <a:cubicBezTo>
                    <a:pt x="17" y="16"/>
                    <a:pt x="9" y="19"/>
                    <a:pt x="3" y="16"/>
                  </a:cubicBezTo>
                  <a:cubicBezTo>
                    <a:pt x="0" y="7"/>
                    <a:pt x="12" y="0"/>
                    <a:pt x="17" y="8"/>
                  </a:cubicBezTo>
                  <a:close/>
                  <a:moveTo>
                    <a:pt x="6" y="14"/>
                  </a:moveTo>
                  <a:cubicBezTo>
                    <a:pt x="9" y="14"/>
                    <a:pt x="11" y="13"/>
                    <a:pt x="12" y="10"/>
                  </a:cubicBezTo>
                  <a:cubicBezTo>
                    <a:pt x="9" y="8"/>
                    <a:pt x="5" y="8"/>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8" name="Freeform 584"/>
            <p:cNvSpPr>
              <a:spLocks noEditPoints="1"/>
            </p:cNvSpPr>
            <p:nvPr/>
          </p:nvSpPr>
          <p:spPr bwMode="auto">
            <a:xfrm>
              <a:off x="5903716" y="4419601"/>
              <a:ext cx="57150" cy="125413"/>
            </a:xfrm>
            <a:custGeom>
              <a:avLst/>
              <a:gdLst>
                <a:gd name="T0" fmla="*/ 11 w 16"/>
                <a:gd name="T1" fmla="*/ 0 h 35"/>
                <a:gd name="T2" fmla="*/ 16 w 16"/>
                <a:gd name="T3" fmla="*/ 32 h 35"/>
                <a:gd name="T4" fmla="*/ 6 w 16"/>
                <a:gd name="T5" fmla="*/ 34 h 35"/>
                <a:gd name="T6" fmla="*/ 0 w 16"/>
                <a:gd name="T7" fmla="*/ 5 h 35"/>
                <a:gd name="T8" fmla="*/ 11 w 16"/>
                <a:gd name="T9" fmla="*/ 0 h 35"/>
                <a:gd name="T10" fmla="*/ 7 w 16"/>
                <a:gd name="T11" fmla="*/ 4 h 35"/>
                <a:gd name="T12" fmla="*/ 2 w 16"/>
                <a:gd name="T13" fmla="*/ 7 h 35"/>
                <a:gd name="T14" fmla="*/ 6 w 16"/>
                <a:gd name="T15" fmla="*/ 18 h 35"/>
                <a:gd name="T16" fmla="*/ 11 w 16"/>
                <a:gd name="T17" fmla="*/ 29 h 35"/>
                <a:gd name="T18" fmla="*/ 7 w 1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0"/>
                  </a:moveTo>
                  <a:cubicBezTo>
                    <a:pt x="14" y="9"/>
                    <a:pt x="15" y="22"/>
                    <a:pt x="16" y="32"/>
                  </a:cubicBezTo>
                  <a:cubicBezTo>
                    <a:pt x="14" y="34"/>
                    <a:pt x="9" y="35"/>
                    <a:pt x="6" y="34"/>
                  </a:cubicBezTo>
                  <a:cubicBezTo>
                    <a:pt x="3" y="26"/>
                    <a:pt x="1" y="14"/>
                    <a:pt x="0" y="5"/>
                  </a:cubicBezTo>
                  <a:cubicBezTo>
                    <a:pt x="2" y="2"/>
                    <a:pt x="6" y="0"/>
                    <a:pt x="11" y="0"/>
                  </a:cubicBezTo>
                  <a:close/>
                  <a:moveTo>
                    <a:pt x="7" y="4"/>
                  </a:moveTo>
                  <a:cubicBezTo>
                    <a:pt x="6" y="5"/>
                    <a:pt x="3" y="5"/>
                    <a:pt x="2" y="7"/>
                  </a:cubicBezTo>
                  <a:cubicBezTo>
                    <a:pt x="4" y="10"/>
                    <a:pt x="5" y="14"/>
                    <a:pt x="6" y="18"/>
                  </a:cubicBezTo>
                  <a:cubicBezTo>
                    <a:pt x="7" y="22"/>
                    <a:pt x="6" y="28"/>
                    <a:pt x="11" y="29"/>
                  </a:cubicBezTo>
                  <a:cubicBezTo>
                    <a:pt x="10" y="22"/>
                    <a:pt x="9" y="10"/>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9" name="Freeform 610"/>
            <p:cNvSpPr>
              <a:spLocks noEditPoints="1"/>
            </p:cNvSpPr>
            <p:nvPr/>
          </p:nvSpPr>
          <p:spPr bwMode="auto">
            <a:xfrm>
              <a:off x="5714803" y="4244975"/>
              <a:ext cx="415925" cy="498475"/>
            </a:xfrm>
            <a:custGeom>
              <a:avLst/>
              <a:gdLst>
                <a:gd name="T0" fmla="*/ 67 w 117"/>
                <a:gd name="T1" fmla="*/ 11 h 140"/>
                <a:gd name="T2" fmla="*/ 116 w 117"/>
                <a:gd name="T3" fmla="*/ 77 h 140"/>
                <a:gd name="T4" fmla="*/ 117 w 117"/>
                <a:gd name="T5" fmla="*/ 84 h 140"/>
                <a:gd name="T6" fmla="*/ 77 w 117"/>
                <a:gd name="T7" fmla="*/ 131 h 140"/>
                <a:gd name="T8" fmla="*/ 72 w 117"/>
                <a:gd name="T9" fmla="*/ 138 h 140"/>
                <a:gd name="T10" fmla="*/ 43 w 117"/>
                <a:gd name="T11" fmla="*/ 136 h 140"/>
                <a:gd name="T12" fmla="*/ 48 w 117"/>
                <a:gd name="T13" fmla="*/ 97 h 140"/>
                <a:gd name="T14" fmla="*/ 2 w 117"/>
                <a:gd name="T15" fmla="*/ 37 h 140"/>
                <a:gd name="T16" fmla="*/ 1 w 117"/>
                <a:gd name="T17" fmla="*/ 27 h 140"/>
                <a:gd name="T18" fmla="*/ 43 w 117"/>
                <a:gd name="T19" fmla="*/ 5 h 140"/>
                <a:gd name="T20" fmla="*/ 52 w 117"/>
                <a:gd name="T21" fmla="*/ 4 h 140"/>
                <a:gd name="T22" fmla="*/ 63 w 117"/>
                <a:gd name="T23" fmla="*/ 11 h 140"/>
                <a:gd name="T24" fmla="*/ 52 w 117"/>
                <a:gd name="T25" fmla="*/ 4 h 140"/>
                <a:gd name="T26" fmla="*/ 48 w 117"/>
                <a:gd name="T27" fmla="*/ 9 h 140"/>
                <a:gd name="T28" fmla="*/ 9 w 117"/>
                <a:gd name="T29" fmla="*/ 27 h 140"/>
                <a:gd name="T30" fmla="*/ 113 w 117"/>
                <a:gd name="T31" fmla="*/ 82 h 140"/>
                <a:gd name="T32" fmla="*/ 102 w 117"/>
                <a:gd name="T33" fmla="*/ 12 h 140"/>
                <a:gd name="T34" fmla="*/ 4 w 117"/>
                <a:gd name="T35" fmla="*/ 30 h 140"/>
                <a:gd name="T36" fmla="*/ 4 w 117"/>
                <a:gd name="T37" fmla="*/ 30 h 140"/>
                <a:gd name="T38" fmla="*/ 5 w 117"/>
                <a:gd name="T39" fmla="*/ 30 h 140"/>
                <a:gd name="T40" fmla="*/ 6 w 117"/>
                <a:gd name="T41" fmla="*/ 43 h 140"/>
                <a:gd name="T42" fmla="*/ 6 w 117"/>
                <a:gd name="T43" fmla="*/ 43 h 140"/>
                <a:gd name="T44" fmla="*/ 7 w 117"/>
                <a:gd name="T45" fmla="*/ 43 h 140"/>
                <a:gd name="T46" fmla="*/ 7 w 117"/>
                <a:gd name="T47" fmla="*/ 53 h 140"/>
                <a:gd name="T48" fmla="*/ 7 w 117"/>
                <a:gd name="T49" fmla="*/ 53 h 140"/>
                <a:gd name="T50" fmla="*/ 9 w 117"/>
                <a:gd name="T51" fmla="*/ 53 h 140"/>
                <a:gd name="T52" fmla="*/ 10 w 117"/>
                <a:gd name="T53" fmla="*/ 66 h 140"/>
                <a:gd name="T54" fmla="*/ 10 w 117"/>
                <a:gd name="T55" fmla="*/ 66 h 140"/>
                <a:gd name="T56" fmla="*/ 54 w 117"/>
                <a:gd name="T57" fmla="*/ 96 h 140"/>
                <a:gd name="T58" fmla="*/ 52 w 117"/>
                <a:gd name="T59" fmla="*/ 104 h 140"/>
                <a:gd name="T60" fmla="*/ 52 w 117"/>
                <a:gd name="T61" fmla="*/ 104 h 140"/>
                <a:gd name="T62" fmla="*/ 62 w 117"/>
                <a:gd name="T63" fmla="*/ 133 h 140"/>
                <a:gd name="T64" fmla="*/ 67 w 117"/>
                <a:gd name="T65" fmla="*/ 101 h 140"/>
                <a:gd name="T66" fmla="*/ 52 w 117"/>
                <a:gd name="T67" fmla="*/ 108 h 140"/>
                <a:gd name="T68" fmla="*/ 52 w 117"/>
                <a:gd name="T69" fmla="*/ 108 h 140"/>
                <a:gd name="T70" fmla="*/ 57 w 117"/>
                <a:gd name="T71" fmla="*/ 107 h 140"/>
                <a:gd name="T72" fmla="*/ 57 w 117"/>
                <a:gd name="T73" fmla="*/ 133 h 140"/>
                <a:gd name="T74" fmla="*/ 57 w 117"/>
                <a:gd name="T75" fmla="*/ 1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40">
                  <a:moveTo>
                    <a:pt x="63" y="0"/>
                  </a:moveTo>
                  <a:cubicBezTo>
                    <a:pt x="64" y="4"/>
                    <a:pt x="65" y="8"/>
                    <a:pt x="67" y="11"/>
                  </a:cubicBezTo>
                  <a:cubicBezTo>
                    <a:pt x="79" y="10"/>
                    <a:pt x="94" y="6"/>
                    <a:pt x="106" y="9"/>
                  </a:cubicBezTo>
                  <a:cubicBezTo>
                    <a:pt x="109" y="30"/>
                    <a:pt x="113" y="54"/>
                    <a:pt x="116" y="77"/>
                  </a:cubicBezTo>
                  <a:cubicBezTo>
                    <a:pt x="116" y="78"/>
                    <a:pt x="116" y="80"/>
                    <a:pt x="114" y="80"/>
                  </a:cubicBezTo>
                  <a:cubicBezTo>
                    <a:pt x="115" y="81"/>
                    <a:pt x="117" y="81"/>
                    <a:pt x="117" y="84"/>
                  </a:cubicBezTo>
                  <a:cubicBezTo>
                    <a:pt x="100" y="86"/>
                    <a:pt x="86" y="91"/>
                    <a:pt x="70" y="93"/>
                  </a:cubicBezTo>
                  <a:cubicBezTo>
                    <a:pt x="70" y="106"/>
                    <a:pt x="76" y="118"/>
                    <a:pt x="77" y="131"/>
                  </a:cubicBezTo>
                  <a:cubicBezTo>
                    <a:pt x="81" y="133"/>
                    <a:pt x="91" y="129"/>
                    <a:pt x="92" y="134"/>
                  </a:cubicBezTo>
                  <a:cubicBezTo>
                    <a:pt x="90" y="140"/>
                    <a:pt x="80" y="137"/>
                    <a:pt x="72" y="138"/>
                  </a:cubicBezTo>
                  <a:cubicBezTo>
                    <a:pt x="67" y="138"/>
                    <a:pt x="56" y="139"/>
                    <a:pt x="50" y="139"/>
                  </a:cubicBezTo>
                  <a:cubicBezTo>
                    <a:pt x="48" y="139"/>
                    <a:pt x="44" y="138"/>
                    <a:pt x="43" y="136"/>
                  </a:cubicBezTo>
                  <a:cubicBezTo>
                    <a:pt x="46" y="134"/>
                    <a:pt x="50" y="135"/>
                    <a:pt x="53" y="134"/>
                  </a:cubicBezTo>
                  <a:cubicBezTo>
                    <a:pt x="53" y="123"/>
                    <a:pt x="47" y="108"/>
                    <a:pt x="48" y="97"/>
                  </a:cubicBezTo>
                  <a:cubicBezTo>
                    <a:pt x="38" y="99"/>
                    <a:pt x="28" y="102"/>
                    <a:pt x="18" y="104"/>
                  </a:cubicBezTo>
                  <a:cubicBezTo>
                    <a:pt x="10" y="84"/>
                    <a:pt x="4" y="60"/>
                    <a:pt x="2" y="37"/>
                  </a:cubicBezTo>
                  <a:cubicBezTo>
                    <a:pt x="2" y="35"/>
                    <a:pt x="1" y="35"/>
                    <a:pt x="0" y="35"/>
                  </a:cubicBezTo>
                  <a:cubicBezTo>
                    <a:pt x="1" y="33"/>
                    <a:pt x="1" y="30"/>
                    <a:pt x="1" y="27"/>
                  </a:cubicBezTo>
                  <a:cubicBezTo>
                    <a:pt x="14" y="23"/>
                    <a:pt x="27" y="18"/>
                    <a:pt x="43" y="15"/>
                  </a:cubicBezTo>
                  <a:cubicBezTo>
                    <a:pt x="43" y="13"/>
                    <a:pt x="44" y="8"/>
                    <a:pt x="43" y="5"/>
                  </a:cubicBezTo>
                  <a:cubicBezTo>
                    <a:pt x="48" y="2"/>
                    <a:pt x="56" y="1"/>
                    <a:pt x="63" y="0"/>
                  </a:cubicBezTo>
                  <a:close/>
                  <a:moveTo>
                    <a:pt x="52" y="4"/>
                  </a:moveTo>
                  <a:cubicBezTo>
                    <a:pt x="52" y="8"/>
                    <a:pt x="53" y="10"/>
                    <a:pt x="53" y="13"/>
                  </a:cubicBezTo>
                  <a:cubicBezTo>
                    <a:pt x="57" y="13"/>
                    <a:pt x="61" y="13"/>
                    <a:pt x="63" y="11"/>
                  </a:cubicBezTo>
                  <a:cubicBezTo>
                    <a:pt x="61" y="9"/>
                    <a:pt x="60" y="6"/>
                    <a:pt x="60" y="3"/>
                  </a:cubicBezTo>
                  <a:cubicBezTo>
                    <a:pt x="58" y="3"/>
                    <a:pt x="56" y="4"/>
                    <a:pt x="52" y="4"/>
                  </a:cubicBezTo>
                  <a:close/>
                  <a:moveTo>
                    <a:pt x="47" y="14"/>
                  </a:moveTo>
                  <a:cubicBezTo>
                    <a:pt x="49" y="14"/>
                    <a:pt x="50" y="10"/>
                    <a:pt x="48" y="9"/>
                  </a:cubicBezTo>
                  <a:cubicBezTo>
                    <a:pt x="48" y="11"/>
                    <a:pt x="46" y="11"/>
                    <a:pt x="47" y="14"/>
                  </a:cubicBezTo>
                  <a:close/>
                  <a:moveTo>
                    <a:pt x="9" y="27"/>
                  </a:moveTo>
                  <a:cubicBezTo>
                    <a:pt x="14" y="50"/>
                    <a:pt x="22" y="76"/>
                    <a:pt x="18" y="101"/>
                  </a:cubicBezTo>
                  <a:cubicBezTo>
                    <a:pt x="45" y="89"/>
                    <a:pt x="79" y="86"/>
                    <a:pt x="113" y="82"/>
                  </a:cubicBezTo>
                  <a:cubicBezTo>
                    <a:pt x="108" y="72"/>
                    <a:pt x="109" y="57"/>
                    <a:pt x="107" y="44"/>
                  </a:cubicBezTo>
                  <a:cubicBezTo>
                    <a:pt x="105" y="33"/>
                    <a:pt x="103" y="23"/>
                    <a:pt x="102" y="12"/>
                  </a:cubicBezTo>
                  <a:cubicBezTo>
                    <a:pt x="68" y="14"/>
                    <a:pt x="38" y="21"/>
                    <a:pt x="9" y="27"/>
                  </a:cubicBezTo>
                  <a:close/>
                  <a:moveTo>
                    <a:pt x="4" y="30"/>
                  </a:moveTo>
                  <a:cubicBezTo>
                    <a:pt x="4" y="29"/>
                    <a:pt x="6" y="27"/>
                    <a:pt x="5" y="26"/>
                  </a:cubicBezTo>
                  <a:cubicBezTo>
                    <a:pt x="5" y="27"/>
                    <a:pt x="2" y="28"/>
                    <a:pt x="4" y="30"/>
                  </a:cubicBezTo>
                  <a:close/>
                  <a:moveTo>
                    <a:pt x="5" y="37"/>
                  </a:moveTo>
                  <a:cubicBezTo>
                    <a:pt x="7" y="36"/>
                    <a:pt x="6" y="32"/>
                    <a:pt x="5" y="30"/>
                  </a:cubicBezTo>
                  <a:cubicBezTo>
                    <a:pt x="4" y="32"/>
                    <a:pt x="3" y="35"/>
                    <a:pt x="5" y="37"/>
                  </a:cubicBezTo>
                  <a:close/>
                  <a:moveTo>
                    <a:pt x="6" y="43"/>
                  </a:moveTo>
                  <a:cubicBezTo>
                    <a:pt x="7" y="42"/>
                    <a:pt x="8" y="38"/>
                    <a:pt x="6" y="38"/>
                  </a:cubicBezTo>
                  <a:cubicBezTo>
                    <a:pt x="5" y="39"/>
                    <a:pt x="4" y="41"/>
                    <a:pt x="6" y="43"/>
                  </a:cubicBezTo>
                  <a:close/>
                  <a:moveTo>
                    <a:pt x="5" y="48"/>
                  </a:moveTo>
                  <a:cubicBezTo>
                    <a:pt x="7" y="48"/>
                    <a:pt x="8" y="44"/>
                    <a:pt x="7" y="43"/>
                  </a:cubicBezTo>
                  <a:cubicBezTo>
                    <a:pt x="7" y="45"/>
                    <a:pt x="5" y="45"/>
                    <a:pt x="5" y="48"/>
                  </a:cubicBezTo>
                  <a:close/>
                  <a:moveTo>
                    <a:pt x="7" y="53"/>
                  </a:moveTo>
                  <a:cubicBezTo>
                    <a:pt x="8" y="52"/>
                    <a:pt x="10" y="49"/>
                    <a:pt x="7" y="48"/>
                  </a:cubicBezTo>
                  <a:cubicBezTo>
                    <a:pt x="7" y="49"/>
                    <a:pt x="5" y="52"/>
                    <a:pt x="7" y="53"/>
                  </a:cubicBezTo>
                  <a:close/>
                  <a:moveTo>
                    <a:pt x="9" y="60"/>
                  </a:moveTo>
                  <a:cubicBezTo>
                    <a:pt x="10" y="58"/>
                    <a:pt x="10" y="55"/>
                    <a:pt x="9" y="53"/>
                  </a:cubicBezTo>
                  <a:cubicBezTo>
                    <a:pt x="7" y="54"/>
                    <a:pt x="7" y="58"/>
                    <a:pt x="9" y="60"/>
                  </a:cubicBezTo>
                  <a:close/>
                  <a:moveTo>
                    <a:pt x="10" y="66"/>
                  </a:moveTo>
                  <a:cubicBezTo>
                    <a:pt x="10" y="64"/>
                    <a:pt x="11" y="61"/>
                    <a:pt x="9" y="60"/>
                  </a:cubicBezTo>
                  <a:cubicBezTo>
                    <a:pt x="8" y="62"/>
                    <a:pt x="9" y="64"/>
                    <a:pt x="10" y="66"/>
                  </a:cubicBezTo>
                  <a:close/>
                  <a:moveTo>
                    <a:pt x="52" y="100"/>
                  </a:moveTo>
                  <a:cubicBezTo>
                    <a:pt x="52" y="98"/>
                    <a:pt x="54" y="98"/>
                    <a:pt x="54" y="96"/>
                  </a:cubicBezTo>
                  <a:cubicBezTo>
                    <a:pt x="53" y="96"/>
                    <a:pt x="51" y="99"/>
                    <a:pt x="52" y="100"/>
                  </a:cubicBezTo>
                  <a:close/>
                  <a:moveTo>
                    <a:pt x="52" y="104"/>
                  </a:moveTo>
                  <a:cubicBezTo>
                    <a:pt x="53" y="103"/>
                    <a:pt x="56" y="101"/>
                    <a:pt x="54" y="99"/>
                  </a:cubicBezTo>
                  <a:cubicBezTo>
                    <a:pt x="54" y="101"/>
                    <a:pt x="50" y="102"/>
                    <a:pt x="52" y="104"/>
                  </a:cubicBezTo>
                  <a:close/>
                  <a:moveTo>
                    <a:pt x="60" y="108"/>
                  </a:moveTo>
                  <a:cubicBezTo>
                    <a:pt x="60" y="117"/>
                    <a:pt x="64" y="126"/>
                    <a:pt x="62" y="133"/>
                  </a:cubicBezTo>
                  <a:cubicBezTo>
                    <a:pt x="65" y="132"/>
                    <a:pt x="69" y="132"/>
                    <a:pt x="72" y="132"/>
                  </a:cubicBezTo>
                  <a:cubicBezTo>
                    <a:pt x="70" y="122"/>
                    <a:pt x="70" y="111"/>
                    <a:pt x="67" y="101"/>
                  </a:cubicBezTo>
                  <a:cubicBezTo>
                    <a:pt x="65" y="104"/>
                    <a:pt x="65" y="108"/>
                    <a:pt x="60" y="108"/>
                  </a:cubicBezTo>
                  <a:close/>
                  <a:moveTo>
                    <a:pt x="52" y="108"/>
                  </a:moveTo>
                  <a:cubicBezTo>
                    <a:pt x="54" y="107"/>
                    <a:pt x="57" y="104"/>
                    <a:pt x="55" y="103"/>
                  </a:cubicBezTo>
                  <a:cubicBezTo>
                    <a:pt x="55" y="105"/>
                    <a:pt x="52" y="105"/>
                    <a:pt x="52" y="108"/>
                  </a:cubicBezTo>
                  <a:close/>
                  <a:moveTo>
                    <a:pt x="53" y="111"/>
                  </a:moveTo>
                  <a:cubicBezTo>
                    <a:pt x="55" y="111"/>
                    <a:pt x="56" y="109"/>
                    <a:pt x="57" y="107"/>
                  </a:cubicBezTo>
                  <a:cubicBezTo>
                    <a:pt x="55" y="107"/>
                    <a:pt x="55" y="110"/>
                    <a:pt x="53" y="111"/>
                  </a:cubicBezTo>
                  <a:close/>
                  <a:moveTo>
                    <a:pt x="57" y="133"/>
                  </a:moveTo>
                  <a:cubicBezTo>
                    <a:pt x="58" y="133"/>
                    <a:pt x="59" y="133"/>
                    <a:pt x="60" y="133"/>
                  </a:cubicBezTo>
                  <a:cubicBezTo>
                    <a:pt x="59" y="126"/>
                    <a:pt x="59" y="117"/>
                    <a:pt x="57" y="110"/>
                  </a:cubicBezTo>
                  <a:cubicBezTo>
                    <a:pt x="52" y="116"/>
                    <a:pt x="57" y="124"/>
                    <a:pt x="5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43" name="Rectangle 142"/>
          <p:cNvSpPr/>
          <p:nvPr/>
        </p:nvSpPr>
        <p:spPr>
          <a:xfrm>
            <a:off x="7264800" y="5026339"/>
            <a:ext cx="2637113" cy="1382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lvl="0" indent="-228600">
              <a:spcBef>
                <a:spcPts val="300"/>
              </a:spcBef>
              <a:buFont typeface="+mj-lt"/>
              <a:buAutoNum type="arabicPeriod"/>
            </a:pPr>
            <a:r>
              <a:rPr lang="es-CL" sz="800" dirty="0" smtClean="0">
                <a:solidFill>
                  <a:schemeClr val="tx2"/>
                </a:solidFill>
              </a:rPr>
              <a:t>Nº de operadores objetivo identificados.</a:t>
            </a:r>
          </a:p>
          <a:p>
            <a:pPr marL="228600" lvl="0" indent="-228600">
              <a:spcBef>
                <a:spcPts val="300"/>
              </a:spcBef>
              <a:buFont typeface="+mj-lt"/>
              <a:buAutoNum type="arabicPeriod"/>
            </a:pPr>
            <a:r>
              <a:rPr lang="es-CL" sz="800" dirty="0" smtClean="0">
                <a:solidFill>
                  <a:schemeClr val="tx2"/>
                </a:solidFill>
              </a:rPr>
              <a:t>Nº de operadores objetivo con los que se han abierto líneas de negociación.</a:t>
            </a:r>
          </a:p>
          <a:p>
            <a:pPr marL="228600" lvl="0" indent="-228600">
              <a:spcBef>
                <a:spcPts val="300"/>
              </a:spcBef>
              <a:buFont typeface="+mj-lt"/>
              <a:buAutoNum type="arabicPeriod"/>
            </a:pPr>
            <a:r>
              <a:rPr lang="es-CL" sz="800" dirty="0" smtClean="0">
                <a:solidFill>
                  <a:schemeClr val="tx2"/>
                </a:solidFill>
              </a:rPr>
              <a:t>Niveles de cumplimiento (%) de la agenda de reuniones.</a:t>
            </a:r>
          </a:p>
          <a:p>
            <a:pPr marL="228600" lvl="0" indent="-228600">
              <a:spcBef>
                <a:spcPts val="300"/>
              </a:spcBef>
              <a:buFont typeface="+mj-lt"/>
              <a:buAutoNum type="arabicPeriod"/>
            </a:pPr>
            <a:r>
              <a:rPr lang="es-CL" sz="800" dirty="0" smtClean="0">
                <a:solidFill>
                  <a:schemeClr val="tx2"/>
                </a:solidFill>
              </a:rPr>
              <a:t>Nº de rutas abiertas hacia los nuevos mercados identificados por aquellos operadores objetivo con los que se ha establecido una relación de éxito.</a:t>
            </a:r>
          </a:p>
        </p:txBody>
      </p:sp>
      <p:sp>
        <p:nvSpPr>
          <p:cNvPr id="180" name="Rectangle 179"/>
          <p:cNvSpPr/>
          <p:nvPr/>
        </p:nvSpPr>
        <p:spPr>
          <a:xfrm>
            <a:off x="5644800" y="6443378"/>
            <a:ext cx="2088000"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Factibilidad</a:t>
            </a:r>
            <a:endParaRPr lang="es-CL" sz="1000" b="1" dirty="0"/>
          </a:p>
        </p:txBody>
      </p:sp>
      <p:sp>
        <p:nvSpPr>
          <p:cNvPr id="185" name="Rectangle 184"/>
          <p:cNvSpPr/>
          <p:nvPr/>
        </p:nvSpPr>
        <p:spPr>
          <a:xfrm>
            <a:off x="5643135" y="6784062"/>
            <a:ext cx="2089666"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87" name="Group 186"/>
          <p:cNvGrpSpPr/>
          <p:nvPr/>
        </p:nvGrpSpPr>
        <p:grpSpPr>
          <a:xfrm>
            <a:off x="5706959" y="6462859"/>
            <a:ext cx="331147" cy="321393"/>
            <a:chOff x="2120900" y="2366963"/>
            <a:chExt cx="622300" cy="587375"/>
          </a:xfrm>
          <a:solidFill>
            <a:srgbClr val="FFFF00"/>
          </a:solidFill>
        </p:grpSpPr>
        <p:sp>
          <p:nvSpPr>
            <p:cNvPr id="188" name="Freeform 37"/>
            <p:cNvSpPr>
              <a:spLocks noEditPoints="1"/>
            </p:cNvSpPr>
            <p:nvPr/>
          </p:nvSpPr>
          <p:spPr bwMode="auto">
            <a:xfrm>
              <a:off x="2120900" y="2366963"/>
              <a:ext cx="622300" cy="587375"/>
            </a:xfrm>
            <a:custGeom>
              <a:avLst/>
              <a:gdLst>
                <a:gd name="T0" fmla="*/ 0 w 88"/>
                <a:gd name="T1" fmla="*/ 74 h 83"/>
                <a:gd name="T2" fmla="*/ 9 w 88"/>
                <a:gd name="T3" fmla="*/ 56 h 83"/>
                <a:gd name="T4" fmla="*/ 19 w 88"/>
                <a:gd name="T5" fmla="*/ 39 h 83"/>
                <a:gd name="T6" fmla="*/ 30 w 88"/>
                <a:gd name="T7" fmla="*/ 22 h 83"/>
                <a:gd name="T8" fmla="*/ 39 w 88"/>
                <a:gd name="T9" fmla="*/ 4 h 83"/>
                <a:gd name="T10" fmla="*/ 43 w 88"/>
                <a:gd name="T11" fmla="*/ 1 h 83"/>
                <a:gd name="T12" fmla="*/ 57 w 88"/>
                <a:gd name="T13" fmla="*/ 12 h 83"/>
                <a:gd name="T14" fmla="*/ 83 w 88"/>
                <a:gd name="T15" fmla="*/ 66 h 83"/>
                <a:gd name="T16" fmla="*/ 57 w 88"/>
                <a:gd name="T17" fmla="*/ 76 h 83"/>
                <a:gd name="T18" fmla="*/ 39 w 88"/>
                <a:gd name="T19" fmla="*/ 78 h 83"/>
                <a:gd name="T20" fmla="*/ 21 w 88"/>
                <a:gd name="T21" fmla="*/ 79 h 83"/>
                <a:gd name="T22" fmla="*/ 0 w 88"/>
                <a:gd name="T23" fmla="*/ 74 h 83"/>
                <a:gd name="T24" fmla="*/ 80 w 88"/>
                <a:gd name="T25" fmla="*/ 68 h 83"/>
                <a:gd name="T26" fmla="*/ 60 w 88"/>
                <a:gd name="T27" fmla="*/ 22 h 83"/>
                <a:gd name="T28" fmla="*/ 43 w 88"/>
                <a:gd name="T29" fmla="*/ 4 h 83"/>
                <a:gd name="T30" fmla="*/ 33 w 88"/>
                <a:gd name="T31" fmla="*/ 20 h 83"/>
                <a:gd name="T32" fmla="*/ 30 w 88"/>
                <a:gd name="T33" fmla="*/ 27 h 83"/>
                <a:gd name="T34" fmla="*/ 26 w 88"/>
                <a:gd name="T35" fmla="*/ 33 h 83"/>
                <a:gd name="T36" fmla="*/ 20 w 88"/>
                <a:gd name="T37" fmla="*/ 43 h 83"/>
                <a:gd name="T38" fmla="*/ 17 w 88"/>
                <a:gd name="T39" fmla="*/ 47 h 83"/>
                <a:gd name="T40" fmla="*/ 10 w 88"/>
                <a:gd name="T41" fmla="*/ 59 h 83"/>
                <a:gd name="T42" fmla="*/ 4 w 88"/>
                <a:gd name="T43" fmla="*/ 71 h 83"/>
                <a:gd name="T44" fmla="*/ 9 w 88"/>
                <a:gd name="T45" fmla="*/ 65 h 83"/>
                <a:gd name="T46" fmla="*/ 24 w 88"/>
                <a:gd name="T47" fmla="*/ 41 h 83"/>
                <a:gd name="T48" fmla="*/ 38 w 88"/>
                <a:gd name="T49" fmla="*/ 16 h 83"/>
                <a:gd name="T50" fmla="*/ 43 w 88"/>
                <a:gd name="T51" fmla="*/ 8 h 83"/>
                <a:gd name="T52" fmla="*/ 53 w 88"/>
                <a:gd name="T53" fmla="*/ 19 h 83"/>
                <a:gd name="T54" fmla="*/ 65 w 88"/>
                <a:gd name="T55" fmla="*/ 42 h 83"/>
                <a:gd name="T56" fmla="*/ 73 w 88"/>
                <a:gd name="T57" fmla="*/ 61 h 83"/>
                <a:gd name="T58" fmla="*/ 79 w 88"/>
                <a:gd name="T59" fmla="*/ 70 h 83"/>
                <a:gd name="T60" fmla="*/ 71 w 88"/>
                <a:gd name="T61" fmla="*/ 71 h 83"/>
                <a:gd name="T62" fmla="*/ 46 w 88"/>
                <a:gd name="T63" fmla="*/ 71 h 83"/>
                <a:gd name="T64" fmla="*/ 32 w 88"/>
                <a:gd name="T65" fmla="*/ 71 h 83"/>
                <a:gd name="T66" fmla="*/ 14 w 88"/>
                <a:gd name="T67" fmla="*/ 74 h 83"/>
                <a:gd name="T68" fmla="*/ 5 w 88"/>
                <a:gd name="T69" fmla="*/ 73 h 83"/>
                <a:gd name="T70" fmla="*/ 32 w 88"/>
                <a:gd name="T71" fmla="*/ 76 h 83"/>
                <a:gd name="T72" fmla="*/ 81 w 88"/>
                <a:gd name="T73" fmla="*/ 73 h 83"/>
                <a:gd name="T74" fmla="*/ 80 w 88"/>
                <a:gd name="T75" fmla="*/ 68 h 83"/>
                <a:gd name="T76" fmla="*/ 22 w 88"/>
                <a:gd name="T77" fmla="*/ 71 h 83"/>
                <a:gd name="T78" fmla="*/ 30 w 88"/>
                <a:gd name="T79" fmla="*/ 68 h 83"/>
                <a:gd name="T80" fmla="*/ 47 w 88"/>
                <a:gd name="T81" fmla="*/ 69 h 83"/>
                <a:gd name="T82" fmla="*/ 75 w 88"/>
                <a:gd name="T83" fmla="*/ 68 h 83"/>
                <a:gd name="T84" fmla="*/ 75 w 88"/>
                <a:gd name="T85" fmla="*/ 67 h 83"/>
                <a:gd name="T86" fmla="*/ 66 w 88"/>
                <a:gd name="T87" fmla="*/ 53 h 83"/>
                <a:gd name="T88" fmla="*/ 59 w 88"/>
                <a:gd name="T89" fmla="*/ 38 h 83"/>
                <a:gd name="T90" fmla="*/ 52 w 88"/>
                <a:gd name="T91" fmla="*/ 24 h 83"/>
                <a:gd name="T92" fmla="*/ 43 w 88"/>
                <a:gd name="T93" fmla="*/ 12 h 83"/>
                <a:gd name="T94" fmla="*/ 36 w 88"/>
                <a:gd name="T95" fmla="*/ 24 h 83"/>
                <a:gd name="T96" fmla="*/ 23 w 88"/>
                <a:gd name="T97" fmla="*/ 49 h 83"/>
                <a:gd name="T98" fmla="*/ 16 w 88"/>
                <a:gd name="T99" fmla="*/ 60 h 83"/>
                <a:gd name="T100" fmla="*/ 10 w 88"/>
                <a:gd name="T101" fmla="*/ 70 h 83"/>
                <a:gd name="T102" fmla="*/ 22 w 88"/>
                <a:gd name="T10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83">
                  <a:moveTo>
                    <a:pt x="0" y="74"/>
                  </a:moveTo>
                  <a:cubicBezTo>
                    <a:pt x="2" y="67"/>
                    <a:pt x="6" y="61"/>
                    <a:pt x="9" y="56"/>
                  </a:cubicBezTo>
                  <a:cubicBezTo>
                    <a:pt x="13" y="50"/>
                    <a:pt x="16" y="44"/>
                    <a:pt x="19" y="39"/>
                  </a:cubicBezTo>
                  <a:cubicBezTo>
                    <a:pt x="23" y="34"/>
                    <a:pt x="27" y="28"/>
                    <a:pt x="30" y="22"/>
                  </a:cubicBezTo>
                  <a:cubicBezTo>
                    <a:pt x="33" y="16"/>
                    <a:pt x="35" y="9"/>
                    <a:pt x="39" y="4"/>
                  </a:cubicBezTo>
                  <a:cubicBezTo>
                    <a:pt x="39" y="3"/>
                    <a:pt x="42" y="1"/>
                    <a:pt x="43" y="1"/>
                  </a:cubicBezTo>
                  <a:cubicBezTo>
                    <a:pt x="48" y="0"/>
                    <a:pt x="54" y="8"/>
                    <a:pt x="57" y="12"/>
                  </a:cubicBezTo>
                  <a:cubicBezTo>
                    <a:pt x="68" y="27"/>
                    <a:pt x="73" y="50"/>
                    <a:pt x="83" y="66"/>
                  </a:cubicBezTo>
                  <a:cubicBezTo>
                    <a:pt x="88" y="83"/>
                    <a:pt x="66" y="75"/>
                    <a:pt x="57" y="76"/>
                  </a:cubicBezTo>
                  <a:cubicBezTo>
                    <a:pt x="52" y="77"/>
                    <a:pt x="45" y="78"/>
                    <a:pt x="39" y="78"/>
                  </a:cubicBezTo>
                  <a:cubicBezTo>
                    <a:pt x="32" y="79"/>
                    <a:pt x="27" y="79"/>
                    <a:pt x="21" y="79"/>
                  </a:cubicBezTo>
                  <a:cubicBezTo>
                    <a:pt x="15" y="79"/>
                    <a:pt x="4" y="79"/>
                    <a:pt x="0" y="74"/>
                  </a:cubicBezTo>
                  <a:close/>
                  <a:moveTo>
                    <a:pt x="80" y="68"/>
                  </a:moveTo>
                  <a:cubicBezTo>
                    <a:pt x="74" y="54"/>
                    <a:pt x="68" y="37"/>
                    <a:pt x="60" y="22"/>
                  </a:cubicBezTo>
                  <a:cubicBezTo>
                    <a:pt x="56" y="14"/>
                    <a:pt x="50" y="7"/>
                    <a:pt x="43" y="4"/>
                  </a:cubicBezTo>
                  <a:cubicBezTo>
                    <a:pt x="39" y="8"/>
                    <a:pt x="35" y="14"/>
                    <a:pt x="33" y="20"/>
                  </a:cubicBezTo>
                  <a:cubicBezTo>
                    <a:pt x="32" y="22"/>
                    <a:pt x="32" y="24"/>
                    <a:pt x="30" y="27"/>
                  </a:cubicBezTo>
                  <a:cubicBezTo>
                    <a:pt x="29" y="29"/>
                    <a:pt x="27" y="30"/>
                    <a:pt x="26" y="33"/>
                  </a:cubicBezTo>
                  <a:cubicBezTo>
                    <a:pt x="23" y="36"/>
                    <a:pt x="22" y="40"/>
                    <a:pt x="20" y="43"/>
                  </a:cubicBezTo>
                  <a:cubicBezTo>
                    <a:pt x="19" y="45"/>
                    <a:pt x="18" y="45"/>
                    <a:pt x="17" y="47"/>
                  </a:cubicBezTo>
                  <a:cubicBezTo>
                    <a:pt x="14" y="51"/>
                    <a:pt x="13" y="55"/>
                    <a:pt x="10" y="59"/>
                  </a:cubicBezTo>
                  <a:cubicBezTo>
                    <a:pt x="8" y="63"/>
                    <a:pt x="5" y="67"/>
                    <a:pt x="4" y="71"/>
                  </a:cubicBezTo>
                  <a:cubicBezTo>
                    <a:pt x="6" y="71"/>
                    <a:pt x="8" y="68"/>
                    <a:pt x="9" y="65"/>
                  </a:cubicBezTo>
                  <a:cubicBezTo>
                    <a:pt x="15" y="58"/>
                    <a:pt x="20" y="50"/>
                    <a:pt x="24" y="41"/>
                  </a:cubicBezTo>
                  <a:cubicBezTo>
                    <a:pt x="28" y="33"/>
                    <a:pt x="34" y="25"/>
                    <a:pt x="38" y="16"/>
                  </a:cubicBezTo>
                  <a:cubicBezTo>
                    <a:pt x="40" y="13"/>
                    <a:pt x="41" y="9"/>
                    <a:pt x="43" y="8"/>
                  </a:cubicBezTo>
                  <a:cubicBezTo>
                    <a:pt x="46" y="8"/>
                    <a:pt x="50" y="15"/>
                    <a:pt x="53" y="19"/>
                  </a:cubicBezTo>
                  <a:cubicBezTo>
                    <a:pt x="57" y="27"/>
                    <a:pt x="61" y="33"/>
                    <a:pt x="65" y="42"/>
                  </a:cubicBezTo>
                  <a:cubicBezTo>
                    <a:pt x="67" y="49"/>
                    <a:pt x="70" y="56"/>
                    <a:pt x="73" y="61"/>
                  </a:cubicBezTo>
                  <a:cubicBezTo>
                    <a:pt x="75" y="64"/>
                    <a:pt x="78" y="66"/>
                    <a:pt x="79" y="70"/>
                  </a:cubicBezTo>
                  <a:cubicBezTo>
                    <a:pt x="76" y="73"/>
                    <a:pt x="74" y="71"/>
                    <a:pt x="71" y="71"/>
                  </a:cubicBezTo>
                  <a:cubicBezTo>
                    <a:pt x="63" y="70"/>
                    <a:pt x="54" y="71"/>
                    <a:pt x="46" y="71"/>
                  </a:cubicBezTo>
                  <a:cubicBezTo>
                    <a:pt x="41" y="71"/>
                    <a:pt x="36" y="70"/>
                    <a:pt x="32" y="71"/>
                  </a:cubicBezTo>
                  <a:cubicBezTo>
                    <a:pt x="25" y="72"/>
                    <a:pt x="21" y="75"/>
                    <a:pt x="14" y="74"/>
                  </a:cubicBezTo>
                  <a:cubicBezTo>
                    <a:pt x="10" y="73"/>
                    <a:pt x="7" y="71"/>
                    <a:pt x="5" y="73"/>
                  </a:cubicBezTo>
                  <a:cubicBezTo>
                    <a:pt x="13" y="78"/>
                    <a:pt x="24" y="77"/>
                    <a:pt x="32" y="76"/>
                  </a:cubicBezTo>
                  <a:cubicBezTo>
                    <a:pt x="48" y="74"/>
                    <a:pt x="66" y="74"/>
                    <a:pt x="81" y="73"/>
                  </a:cubicBezTo>
                  <a:cubicBezTo>
                    <a:pt x="81" y="71"/>
                    <a:pt x="81" y="69"/>
                    <a:pt x="80" y="68"/>
                  </a:cubicBezTo>
                  <a:close/>
                  <a:moveTo>
                    <a:pt x="22" y="71"/>
                  </a:moveTo>
                  <a:cubicBezTo>
                    <a:pt x="25" y="71"/>
                    <a:pt x="28" y="69"/>
                    <a:pt x="30" y="68"/>
                  </a:cubicBezTo>
                  <a:cubicBezTo>
                    <a:pt x="35" y="68"/>
                    <a:pt x="41" y="69"/>
                    <a:pt x="47" y="69"/>
                  </a:cubicBezTo>
                  <a:cubicBezTo>
                    <a:pt x="56" y="68"/>
                    <a:pt x="66" y="68"/>
                    <a:pt x="75" y="68"/>
                  </a:cubicBezTo>
                  <a:cubicBezTo>
                    <a:pt x="75" y="68"/>
                    <a:pt x="75" y="68"/>
                    <a:pt x="75" y="67"/>
                  </a:cubicBezTo>
                  <a:cubicBezTo>
                    <a:pt x="72" y="64"/>
                    <a:pt x="69" y="58"/>
                    <a:pt x="66" y="53"/>
                  </a:cubicBezTo>
                  <a:cubicBezTo>
                    <a:pt x="64" y="48"/>
                    <a:pt x="62" y="42"/>
                    <a:pt x="59" y="38"/>
                  </a:cubicBezTo>
                  <a:cubicBezTo>
                    <a:pt x="57" y="33"/>
                    <a:pt x="54" y="28"/>
                    <a:pt x="52" y="24"/>
                  </a:cubicBezTo>
                  <a:cubicBezTo>
                    <a:pt x="50" y="19"/>
                    <a:pt x="48" y="13"/>
                    <a:pt x="43" y="12"/>
                  </a:cubicBezTo>
                  <a:cubicBezTo>
                    <a:pt x="41" y="16"/>
                    <a:pt x="39" y="21"/>
                    <a:pt x="36" y="24"/>
                  </a:cubicBezTo>
                  <a:cubicBezTo>
                    <a:pt x="32" y="33"/>
                    <a:pt x="26" y="39"/>
                    <a:pt x="23" y="49"/>
                  </a:cubicBezTo>
                  <a:cubicBezTo>
                    <a:pt x="20" y="52"/>
                    <a:pt x="19" y="56"/>
                    <a:pt x="16" y="60"/>
                  </a:cubicBezTo>
                  <a:cubicBezTo>
                    <a:pt x="14" y="63"/>
                    <a:pt x="11" y="66"/>
                    <a:pt x="10" y="70"/>
                  </a:cubicBezTo>
                  <a:cubicBezTo>
                    <a:pt x="14" y="70"/>
                    <a:pt x="18" y="72"/>
                    <a:pt x="2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89" name="Freeform 38"/>
            <p:cNvSpPr>
              <a:spLocks/>
            </p:cNvSpPr>
            <p:nvPr/>
          </p:nvSpPr>
          <p:spPr bwMode="auto">
            <a:xfrm>
              <a:off x="2389188" y="2762251"/>
              <a:ext cx="114300" cy="100013"/>
            </a:xfrm>
            <a:custGeom>
              <a:avLst/>
              <a:gdLst>
                <a:gd name="T0" fmla="*/ 7 w 16"/>
                <a:gd name="T1" fmla="*/ 1 h 14"/>
                <a:gd name="T2" fmla="*/ 1 w 16"/>
                <a:gd name="T3" fmla="*/ 6 h 14"/>
                <a:gd name="T4" fmla="*/ 7 w 16"/>
                <a:gd name="T5" fmla="*/ 1 h 14"/>
              </a:gdLst>
              <a:ahLst/>
              <a:cxnLst>
                <a:cxn ang="0">
                  <a:pos x="T0" y="T1"/>
                </a:cxn>
                <a:cxn ang="0">
                  <a:pos x="T2" y="T3"/>
                </a:cxn>
                <a:cxn ang="0">
                  <a:pos x="T4" y="T5"/>
                </a:cxn>
              </a:cxnLst>
              <a:rect l="0" t="0" r="r" b="b"/>
              <a:pathLst>
                <a:path w="16" h="14">
                  <a:moveTo>
                    <a:pt x="7" y="1"/>
                  </a:moveTo>
                  <a:cubicBezTo>
                    <a:pt x="16" y="7"/>
                    <a:pt x="1" y="14"/>
                    <a:pt x="1" y="6"/>
                  </a:cubicBezTo>
                  <a:cubicBezTo>
                    <a:pt x="0" y="2"/>
                    <a:pt x="3"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90" name="Freeform 39"/>
            <p:cNvSpPr>
              <a:spLocks/>
            </p:cNvSpPr>
            <p:nvPr/>
          </p:nvSpPr>
          <p:spPr bwMode="auto">
            <a:xfrm>
              <a:off x="2382838" y="2487613"/>
              <a:ext cx="69850" cy="247650"/>
            </a:xfrm>
            <a:custGeom>
              <a:avLst/>
              <a:gdLst>
                <a:gd name="T0" fmla="*/ 6 w 10"/>
                <a:gd name="T1" fmla="*/ 35 h 35"/>
                <a:gd name="T2" fmla="*/ 3 w 10"/>
                <a:gd name="T3" fmla="*/ 26 h 35"/>
                <a:gd name="T4" fmla="*/ 6 w 10"/>
                <a:gd name="T5" fmla="*/ 0 h 35"/>
                <a:gd name="T6" fmla="*/ 10 w 10"/>
                <a:gd name="T7" fmla="*/ 12 h 35"/>
                <a:gd name="T8" fmla="*/ 6 w 10"/>
                <a:gd name="T9" fmla="*/ 35 h 35"/>
              </a:gdLst>
              <a:ahLst/>
              <a:cxnLst>
                <a:cxn ang="0">
                  <a:pos x="T0" y="T1"/>
                </a:cxn>
                <a:cxn ang="0">
                  <a:pos x="T2" y="T3"/>
                </a:cxn>
                <a:cxn ang="0">
                  <a:pos x="T4" y="T5"/>
                </a:cxn>
                <a:cxn ang="0">
                  <a:pos x="T6" y="T7"/>
                </a:cxn>
                <a:cxn ang="0">
                  <a:pos x="T8" y="T9"/>
                </a:cxn>
              </a:cxnLst>
              <a:rect l="0" t="0" r="r" b="b"/>
              <a:pathLst>
                <a:path w="10" h="35">
                  <a:moveTo>
                    <a:pt x="6" y="35"/>
                  </a:moveTo>
                  <a:cubicBezTo>
                    <a:pt x="4" y="35"/>
                    <a:pt x="3" y="30"/>
                    <a:pt x="3" y="26"/>
                  </a:cubicBezTo>
                  <a:cubicBezTo>
                    <a:pt x="2" y="21"/>
                    <a:pt x="0" y="1"/>
                    <a:pt x="6" y="0"/>
                  </a:cubicBezTo>
                  <a:cubicBezTo>
                    <a:pt x="10" y="0"/>
                    <a:pt x="10" y="9"/>
                    <a:pt x="10" y="12"/>
                  </a:cubicBezTo>
                  <a:cubicBezTo>
                    <a:pt x="10" y="20"/>
                    <a:pt x="8" y="30"/>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81" name="Rectangle 180"/>
          <p:cNvSpPr/>
          <p:nvPr/>
        </p:nvSpPr>
        <p:spPr>
          <a:xfrm>
            <a:off x="3485392" y="6443378"/>
            <a:ext cx="2081723"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s-CL" sz="1000" b="1" dirty="0" smtClean="0"/>
              <a:t>Impacto</a:t>
            </a:r>
            <a:endParaRPr lang="es-CL" sz="1000" b="1" dirty="0"/>
          </a:p>
        </p:txBody>
      </p:sp>
      <p:sp>
        <p:nvSpPr>
          <p:cNvPr id="184" name="Rectangle 183"/>
          <p:cNvSpPr/>
          <p:nvPr/>
        </p:nvSpPr>
        <p:spPr>
          <a:xfrm>
            <a:off x="3484799" y="6784252"/>
            <a:ext cx="2082316" cy="559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sp>
        <p:nvSpPr>
          <p:cNvPr id="13" name="Rectangle 12"/>
          <p:cNvSpPr/>
          <p:nvPr/>
        </p:nvSpPr>
        <p:spPr>
          <a:xfrm>
            <a:off x="7813259" y="6443378"/>
            <a:ext cx="208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Plazo</a:t>
            </a:r>
            <a:endParaRPr lang="es-CL" sz="1000" b="1" dirty="0"/>
          </a:p>
        </p:txBody>
      </p:sp>
      <p:sp>
        <p:nvSpPr>
          <p:cNvPr id="186" name="Rectangle 185"/>
          <p:cNvSpPr/>
          <p:nvPr/>
        </p:nvSpPr>
        <p:spPr>
          <a:xfrm>
            <a:off x="7812000" y="6784062"/>
            <a:ext cx="2089259"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92" name="Group 191"/>
          <p:cNvGrpSpPr/>
          <p:nvPr>
            <p:custDataLst>
              <p:tags r:id="rId5"/>
            </p:custDataLst>
          </p:nvPr>
        </p:nvGrpSpPr>
        <p:grpSpPr>
          <a:xfrm>
            <a:off x="7869917" y="6497378"/>
            <a:ext cx="256421" cy="252000"/>
            <a:chOff x="141288" y="1501775"/>
            <a:chExt cx="358775" cy="482601"/>
          </a:xfrm>
          <a:solidFill>
            <a:srgbClr val="FFFF00"/>
          </a:solidFill>
        </p:grpSpPr>
        <p:sp>
          <p:nvSpPr>
            <p:cNvPr id="193" name="Freeform 94"/>
            <p:cNvSpPr>
              <a:spLocks/>
            </p:cNvSpPr>
            <p:nvPr/>
          </p:nvSpPr>
          <p:spPr bwMode="auto">
            <a:xfrm>
              <a:off x="141288" y="1538288"/>
              <a:ext cx="358775" cy="446088"/>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 name="Freeform 95"/>
            <p:cNvSpPr>
              <a:spLocks noEditPoints="1"/>
            </p:cNvSpPr>
            <p:nvPr/>
          </p:nvSpPr>
          <p:spPr bwMode="auto">
            <a:xfrm>
              <a:off x="169863" y="1501775"/>
              <a:ext cx="300038" cy="123825"/>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 name="Freeform 96"/>
            <p:cNvSpPr>
              <a:spLocks noEditPoints="1"/>
            </p:cNvSpPr>
            <p:nvPr/>
          </p:nvSpPr>
          <p:spPr bwMode="auto">
            <a:xfrm>
              <a:off x="234950" y="1660525"/>
              <a:ext cx="158750" cy="223838"/>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aphicFrame>
        <p:nvGraphicFramePr>
          <p:cNvPr id="19" name="Table 18"/>
          <p:cNvGraphicFramePr>
            <a:graphicFrameLocks noGrp="1"/>
          </p:cNvGraphicFramePr>
          <p:nvPr>
            <p:extLst/>
          </p:nvPr>
        </p:nvGraphicFramePr>
        <p:xfrm>
          <a:off x="213855" y="3811904"/>
          <a:ext cx="6998974" cy="2595107"/>
        </p:xfrm>
        <a:graphic>
          <a:graphicData uri="http://schemas.openxmlformats.org/drawingml/2006/table">
            <a:tbl>
              <a:tblPr firstRow="1" bandRow="1">
                <a:tableStyleId>{2D5ABB26-0587-4C30-8999-92F81FD0307C}</a:tableStyleId>
              </a:tblPr>
              <a:tblGrid>
                <a:gridCol w="6998974">
                  <a:extLst>
                    <a:ext uri="{9D8B030D-6E8A-4147-A177-3AD203B41FA5}">
                      <a16:colId xmlns="" xmlns:a16="http://schemas.microsoft.com/office/drawing/2014/main" val="20000"/>
                    </a:ext>
                  </a:extLst>
                </a:gridCol>
              </a:tblGrid>
              <a:tr h="433379">
                <a:tc>
                  <a:txBody>
                    <a:bodyPr/>
                    <a:lstStyle/>
                    <a:p>
                      <a:pPr marL="0" marR="0" lvl="0" indent="0" algn="just" defTabSz="913399" rtl="0" eaLnBrk="1" fontAlgn="base" latinLnBrk="0" hangingPunct="1">
                        <a:lnSpc>
                          <a:spcPct val="100000"/>
                        </a:lnSpc>
                        <a:spcBef>
                          <a:spcPct val="0"/>
                        </a:spcBef>
                        <a:spcAft>
                          <a:spcPct val="0"/>
                        </a:spcAft>
                        <a:buClrTx/>
                        <a:buSzTx/>
                        <a:buFontTx/>
                        <a:buNone/>
                        <a:tabLst/>
                        <a:defRPr/>
                      </a:pPr>
                      <a:r>
                        <a:rPr lang="es-CL" sz="800" kern="1200" dirty="0" smtClean="0">
                          <a:solidFill>
                            <a:srgbClr val="002776"/>
                          </a:solidFill>
                          <a:latin typeface="+mn-lt"/>
                          <a:ea typeface="+mn-ea"/>
                          <a:cs typeface="+mn-cs"/>
                        </a:rPr>
                        <a:t>1. </a:t>
                      </a:r>
                      <a:r>
                        <a:rPr lang="es-ES" sz="800" kern="1200" dirty="0" smtClean="0">
                          <a:solidFill>
                            <a:srgbClr val="002776"/>
                          </a:solidFill>
                          <a:latin typeface="+mn-lt"/>
                          <a:ea typeface="+mn-ea"/>
                          <a:cs typeface="+mn-cs"/>
                        </a:rPr>
                        <a:t>Identificación y selección de </a:t>
                      </a:r>
                      <a:r>
                        <a:rPr lang="es-ES" sz="800" i="1" kern="1200" dirty="0" err="1" smtClean="0">
                          <a:solidFill>
                            <a:srgbClr val="002776"/>
                          </a:solidFill>
                          <a:latin typeface="+mn-lt"/>
                          <a:ea typeface="+mn-ea"/>
                          <a:cs typeface="+mn-cs"/>
                        </a:rPr>
                        <a:t>partners</a:t>
                      </a:r>
                      <a:r>
                        <a:rPr lang="es-ES" sz="800" kern="1200" dirty="0" smtClean="0">
                          <a:solidFill>
                            <a:srgbClr val="002776"/>
                          </a:solidFill>
                          <a:latin typeface="+mn-lt"/>
                          <a:ea typeface="+mn-ea"/>
                          <a:cs typeface="+mn-cs"/>
                        </a:rPr>
                        <a:t> clave (Gobierno Municipal y Nacional, sector turístico...) y constitución de una plataforma común para la ejecución del proyecto.</a:t>
                      </a:r>
                      <a:r>
                        <a:rPr lang="es-ES" sz="800" kern="1200" baseline="0" dirty="0" smtClean="0">
                          <a:solidFill>
                            <a:srgbClr val="002776"/>
                          </a:solidFill>
                          <a:latin typeface="+mn-lt"/>
                          <a:ea typeface="+mn-ea"/>
                          <a:cs typeface="+mn-cs"/>
                        </a:rPr>
                        <a:t> </a:t>
                      </a:r>
                      <a:r>
                        <a:rPr lang="es-CL" sz="800" kern="1200" baseline="0" dirty="0" smtClean="0">
                          <a:solidFill>
                            <a:srgbClr val="002776"/>
                          </a:solidFill>
                          <a:latin typeface="+mn-lt"/>
                          <a:ea typeface="+mn-ea"/>
                          <a:cs typeface="+mn-cs"/>
                        </a:rPr>
                        <a:t>En caso necesario, contratación de un consultor externo para asistir a la planificación y ejecución del Proyecto. La plataforma de referencia y </a:t>
                      </a:r>
                      <a:r>
                        <a:rPr lang="es-ES" sz="800" i="1" kern="1200" dirty="0" err="1" smtClean="0">
                          <a:solidFill>
                            <a:srgbClr val="002776"/>
                          </a:solidFill>
                          <a:latin typeface="+mn-lt"/>
                          <a:ea typeface="+mn-ea"/>
                          <a:cs typeface="+mn-cs"/>
                        </a:rPr>
                        <a:t>partners</a:t>
                      </a:r>
                      <a:r>
                        <a:rPr lang="es-CL" sz="800" kern="1200" baseline="0" dirty="0" smtClean="0">
                          <a:solidFill>
                            <a:srgbClr val="002776"/>
                          </a:solidFill>
                          <a:latin typeface="+mn-lt"/>
                          <a:ea typeface="+mn-ea"/>
                          <a:cs typeface="+mn-cs"/>
                        </a:rPr>
                        <a:t> clave equivalen al “Comité de Conectividad” que ejercerá una función de presión para añadir destinos y aerolíneas.</a:t>
                      </a:r>
                      <a:endParaRPr lang="es-ES"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17811">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2. Identificación de operadores</a:t>
                      </a:r>
                      <a:r>
                        <a:rPr lang="es-CL" sz="800" kern="1200" baseline="0" dirty="0" smtClean="0">
                          <a:solidFill>
                            <a:srgbClr val="002776"/>
                          </a:solidFill>
                          <a:latin typeface="+mn-lt"/>
                          <a:ea typeface="+mn-ea"/>
                          <a:cs typeface="+mn-cs"/>
                        </a:rPr>
                        <a:t> objetivo, cuya estrategia de expansión se dirigen hacia los mercados / destinos identificados en el Proyecto 2.1. y para quienes las operaciones desde Quito puedan resultar de valor en base al marco regulatorio existente y las previsiones resultantes de dicho proyecto. </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17811">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3. </a:t>
                      </a:r>
                      <a:r>
                        <a:rPr lang="es-CL" sz="800" kern="1200" baseline="0" dirty="0" smtClean="0">
                          <a:solidFill>
                            <a:srgbClr val="002776"/>
                          </a:solidFill>
                          <a:latin typeface="+mn-lt"/>
                          <a:ea typeface="+mn-ea"/>
                          <a:cs typeface="+mn-cs"/>
                        </a:rPr>
                        <a:t>Identificación de los mecanismos de promoción e incentivos que se pueden ofrecer a los operadores objetivo y evaluación del marco regulatorio en función del mercado / destino.</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17811">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baseline="0" dirty="0" smtClean="0">
                          <a:solidFill>
                            <a:srgbClr val="002776"/>
                          </a:solidFill>
                          <a:latin typeface="+mn-lt"/>
                          <a:ea typeface="+mn-ea"/>
                          <a:cs typeface="+mn-cs"/>
                        </a:rPr>
                        <a:t>4. Elaboración de un listado de los aspectos claves a negociar con los operadores objetivo, de las ventajas derivadas de la propuesta para las compañías y de los compromisos por parte de la plataforma común. </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33379">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5. Establecimiento</a:t>
                      </a:r>
                      <a:r>
                        <a:rPr lang="es-CL" sz="800" kern="1200" baseline="0" dirty="0" smtClean="0">
                          <a:solidFill>
                            <a:srgbClr val="002776"/>
                          </a:solidFill>
                          <a:latin typeface="+mn-lt"/>
                          <a:ea typeface="+mn-ea"/>
                          <a:cs typeface="+mn-cs"/>
                        </a:rPr>
                        <a:t> de una agenda de reuniones y entrevistas con operadores objetivo identificados, con el propósito de alinear objetivos, negociar intereses, redefinir en común las ventajas/desventajas para cada parte involucrada y presentarle las actuaciones realizadas en la etapa 2.1 que facilitan y aumentan el atractivo de la oferta.</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17811">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6.</a:t>
                      </a:r>
                      <a:r>
                        <a:rPr lang="es-CL" sz="800" kern="1200" baseline="0" dirty="0" smtClean="0">
                          <a:solidFill>
                            <a:srgbClr val="002776"/>
                          </a:solidFill>
                          <a:latin typeface="+mn-lt"/>
                          <a:ea typeface="+mn-ea"/>
                          <a:cs typeface="+mn-cs"/>
                        </a:rPr>
                        <a:t> Cierre de las negociaciones y establecimiento de nuevas rutas internacionales en el Aeropuerto de Quito. Seguimiento de la actividad de las aerolíneas y apoyo a las mismas por parte de la plataforma común en línea con los compromisos acordados.</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39587">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7. Organización en Quito en</a:t>
                      </a:r>
                      <a:r>
                        <a:rPr lang="es-CL" sz="800" kern="1200" baseline="0" dirty="0" smtClean="0">
                          <a:solidFill>
                            <a:srgbClr val="002776"/>
                          </a:solidFill>
                          <a:latin typeface="+mn-lt"/>
                          <a:ea typeface="+mn-ea"/>
                          <a:cs typeface="+mn-cs"/>
                        </a:rPr>
                        <a:t> 2018 la feria </a:t>
                      </a:r>
                      <a:r>
                        <a:rPr lang="es-CL" sz="800" kern="1200" baseline="0" dirty="0" err="1" smtClean="0">
                          <a:solidFill>
                            <a:srgbClr val="002776"/>
                          </a:solidFill>
                          <a:latin typeface="+mn-lt"/>
                          <a:ea typeface="+mn-ea"/>
                          <a:cs typeface="+mn-cs"/>
                        </a:rPr>
                        <a:t>Routes</a:t>
                      </a:r>
                      <a:r>
                        <a:rPr lang="es-CL" sz="800" kern="1200" baseline="0" dirty="0" smtClean="0">
                          <a:solidFill>
                            <a:srgbClr val="002776"/>
                          </a:solidFill>
                          <a:latin typeface="+mn-lt"/>
                          <a:ea typeface="+mn-ea"/>
                          <a:cs typeface="+mn-cs"/>
                        </a:rPr>
                        <a:t> con el objetivo de desarrollar un rol más relevante y de mayor peso en la adquisición de nuevas rutas Quito y en caso de que ya esté activa a la terminal de “</a:t>
                      </a:r>
                      <a:r>
                        <a:rPr lang="es-CL" sz="800" kern="1200" baseline="0" dirty="0" err="1" smtClean="0">
                          <a:solidFill>
                            <a:srgbClr val="002776"/>
                          </a:solidFill>
                          <a:latin typeface="+mn-lt"/>
                          <a:ea typeface="+mn-ea"/>
                          <a:cs typeface="+mn-cs"/>
                        </a:rPr>
                        <a:t>low</a:t>
                      </a:r>
                      <a:r>
                        <a:rPr lang="es-CL" sz="800" kern="1200" baseline="0" dirty="0" smtClean="0">
                          <a:solidFill>
                            <a:srgbClr val="002776"/>
                          </a:solidFill>
                          <a:latin typeface="+mn-lt"/>
                          <a:ea typeface="+mn-ea"/>
                          <a:cs typeface="+mn-cs"/>
                        </a:rPr>
                        <a:t> </a:t>
                      </a:r>
                      <a:r>
                        <a:rPr lang="es-CL" sz="800" kern="1200" baseline="0" dirty="0" err="1" smtClean="0">
                          <a:solidFill>
                            <a:srgbClr val="002776"/>
                          </a:solidFill>
                          <a:latin typeface="+mn-lt"/>
                          <a:ea typeface="+mn-ea"/>
                          <a:cs typeface="+mn-cs"/>
                        </a:rPr>
                        <a:t>cost</a:t>
                      </a:r>
                      <a:r>
                        <a:rPr lang="es-CL" sz="800" kern="1200" baseline="0" dirty="0" smtClean="0">
                          <a:solidFill>
                            <a:srgbClr val="002776"/>
                          </a:solidFill>
                          <a:latin typeface="+mn-lt"/>
                          <a:ea typeface="+mn-ea"/>
                          <a:cs typeface="+mn-cs"/>
                        </a:rPr>
                        <a:t>” de Quito.</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3373446260"/>
                  </a:ext>
                </a:extLst>
              </a:tr>
            </a:tbl>
          </a:graphicData>
        </a:graphic>
      </p:graphicFrame>
      <p:grpSp>
        <p:nvGrpSpPr>
          <p:cNvPr id="251" name="Group 250"/>
          <p:cNvGrpSpPr/>
          <p:nvPr/>
        </p:nvGrpSpPr>
        <p:grpSpPr>
          <a:xfrm>
            <a:off x="5765554" y="6820688"/>
            <a:ext cx="468000" cy="430836"/>
            <a:chOff x="5765554" y="6803310"/>
            <a:chExt cx="468000" cy="430836"/>
          </a:xfrm>
        </p:grpSpPr>
        <p:sp>
          <p:nvSpPr>
            <p:cNvPr id="237" name="Rectangle 236"/>
            <p:cNvSpPr/>
            <p:nvPr>
              <p:custDataLst>
                <p:tags r:id="rId29"/>
              </p:custDataLst>
            </p:nvPr>
          </p:nvSpPr>
          <p:spPr>
            <a:xfrm>
              <a:off x="576555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240" name="TextBox 239"/>
            <p:cNvSpPr txBox="1"/>
            <p:nvPr>
              <p:custDataLst>
                <p:tags r:id="rId30"/>
              </p:custDataLst>
            </p:nvPr>
          </p:nvSpPr>
          <p:spPr>
            <a:xfrm>
              <a:off x="5765554" y="6803310"/>
              <a:ext cx="468000" cy="215444"/>
            </a:xfrm>
            <a:prstGeom prst="rect">
              <a:avLst/>
            </a:prstGeom>
            <a:noFill/>
          </p:spPr>
          <p:txBody>
            <a:bodyPr wrap="square" rtlCol="0">
              <a:spAutoFit/>
            </a:bodyPr>
            <a:lstStyle/>
            <a:p>
              <a:pPr algn="ctr" defTabSz="1005600"/>
              <a:r>
                <a:rPr lang="es-CL" sz="800" dirty="0" smtClean="0">
                  <a:solidFill>
                    <a:srgbClr val="002776"/>
                  </a:solidFill>
                </a:rPr>
                <a:t>Alta</a:t>
              </a:r>
              <a:endParaRPr lang="es-CL" sz="800" dirty="0">
                <a:solidFill>
                  <a:srgbClr val="002776"/>
                </a:solidFill>
              </a:endParaRPr>
            </a:p>
          </p:txBody>
        </p:sp>
      </p:grpSp>
      <p:grpSp>
        <p:nvGrpSpPr>
          <p:cNvPr id="31" name="Group 30"/>
          <p:cNvGrpSpPr/>
          <p:nvPr/>
        </p:nvGrpSpPr>
        <p:grpSpPr>
          <a:xfrm>
            <a:off x="6477894" y="6820688"/>
            <a:ext cx="468000" cy="430836"/>
            <a:chOff x="6377646" y="6803310"/>
            <a:chExt cx="468000" cy="430836"/>
          </a:xfrm>
        </p:grpSpPr>
        <p:sp>
          <p:nvSpPr>
            <p:cNvPr id="238" name="Rectangle 237"/>
            <p:cNvSpPr/>
            <p:nvPr>
              <p:custDataLst>
                <p:tags r:id="rId27"/>
              </p:custDataLst>
            </p:nvPr>
          </p:nvSpPr>
          <p:spPr>
            <a:xfrm>
              <a:off x="637764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1" name="TextBox 240"/>
            <p:cNvSpPr txBox="1"/>
            <p:nvPr>
              <p:custDataLst>
                <p:tags r:id="rId28"/>
              </p:custDataLst>
            </p:nvPr>
          </p:nvSpPr>
          <p:spPr>
            <a:xfrm>
              <a:off x="6377646" y="6803310"/>
              <a:ext cx="468000" cy="215444"/>
            </a:xfrm>
            <a:prstGeom prst="rect">
              <a:avLst/>
            </a:prstGeom>
            <a:noFill/>
          </p:spPr>
          <p:txBody>
            <a:bodyPr wrap="square" rtlCol="0">
              <a:spAutoFit/>
            </a:bodyPr>
            <a:lstStyle/>
            <a:p>
              <a:pPr algn="ctr" defTabSz="1005600"/>
              <a:r>
                <a:rPr lang="es-CL" sz="800" dirty="0" smtClean="0">
                  <a:solidFill>
                    <a:srgbClr val="002776"/>
                  </a:solidFill>
                </a:rPr>
                <a:t>Media</a:t>
              </a:r>
              <a:endParaRPr lang="es-CL" sz="800" dirty="0">
                <a:solidFill>
                  <a:srgbClr val="002776"/>
                </a:solidFill>
              </a:endParaRPr>
            </a:p>
          </p:txBody>
        </p:sp>
      </p:grpSp>
      <p:grpSp>
        <p:nvGrpSpPr>
          <p:cNvPr id="30" name="Group 29"/>
          <p:cNvGrpSpPr/>
          <p:nvPr/>
        </p:nvGrpSpPr>
        <p:grpSpPr>
          <a:xfrm>
            <a:off x="7190234" y="6820688"/>
            <a:ext cx="468000" cy="430836"/>
            <a:chOff x="6989738" y="6803310"/>
            <a:chExt cx="468000" cy="430836"/>
          </a:xfrm>
        </p:grpSpPr>
        <p:sp>
          <p:nvSpPr>
            <p:cNvPr id="239" name="Rectangle 238"/>
            <p:cNvSpPr/>
            <p:nvPr>
              <p:custDataLst>
                <p:tags r:id="rId25"/>
              </p:custDataLst>
            </p:nvPr>
          </p:nvSpPr>
          <p:spPr>
            <a:xfrm>
              <a:off x="698973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2" name="TextBox 241"/>
            <p:cNvSpPr txBox="1"/>
            <p:nvPr>
              <p:custDataLst>
                <p:tags r:id="rId26"/>
              </p:custDataLst>
            </p:nvPr>
          </p:nvSpPr>
          <p:spPr>
            <a:xfrm>
              <a:off x="6989738" y="6803310"/>
              <a:ext cx="468000" cy="215444"/>
            </a:xfrm>
            <a:prstGeom prst="rect">
              <a:avLst/>
            </a:prstGeom>
            <a:noFill/>
          </p:spPr>
          <p:txBody>
            <a:bodyPr wrap="square" rtlCol="0">
              <a:spAutoFit/>
            </a:bodyPr>
            <a:lstStyle/>
            <a:p>
              <a:pPr algn="ctr" defTabSz="1005600"/>
              <a:r>
                <a:rPr lang="es-CL" sz="800" dirty="0" smtClean="0">
                  <a:solidFill>
                    <a:srgbClr val="002776"/>
                  </a:solidFill>
                </a:rPr>
                <a:t>Baja</a:t>
              </a:r>
              <a:endParaRPr lang="es-CL" sz="800" dirty="0">
                <a:solidFill>
                  <a:srgbClr val="002776"/>
                </a:solidFill>
              </a:endParaRPr>
            </a:p>
          </p:txBody>
        </p:sp>
      </p:grpSp>
      <p:grpSp>
        <p:nvGrpSpPr>
          <p:cNvPr id="253" name="Group 252"/>
          <p:cNvGrpSpPr/>
          <p:nvPr/>
        </p:nvGrpSpPr>
        <p:grpSpPr>
          <a:xfrm>
            <a:off x="7910314" y="6820688"/>
            <a:ext cx="468000" cy="430836"/>
            <a:chOff x="7925794" y="6803310"/>
            <a:chExt cx="468000" cy="430836"/>
          </a:xfrm>
        </p:grpSpPr>
        <p:sp>
          <p:nvSpPr>
            <p:cNvPr id="244" name="Rectangle 243"/>
            <p:cNvSpPr/>
            <p:nvPr>
              <p:custDataLst>
                <p:tags r:id="rId23"/>
              </p:custDataLst>
            </p:nvPr>
          </p:nvSpPr>
          <p:spPr>
            <a:xfrm>
              <a:off x="792579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7" name="TextBox 246"/>
            <p:cNvSpPr txBox="1"/>
            <p:nvPr>
              <p:custDataLst>
                <p:tags r:id="rId24"/>
              </p:custDataLst>
            </p:nvPr>
          </p:nvSpPr>
          <p:spPr>
            <a:xfrm>
              <a:off x="7925794" y="6803310"/>
              <a:ext cx="468000" cy="215444"/>
            </a:xfrm>
            <a:prstGeom prst="rect">
              <a:avLst/>
            </a:prstGeom>
            <a:noFill/>
          </p:spPr>
          <p:txBody>
            <a:bodyPr wrap="square" rtlCol="0">
              <a:spAutoFit/>
            </a:bodyPr>
            <a:lstStyle/>
            <a:p>
              <a:pPr algn="ctr" defTabSz="1005600"/>
              <a:r>
                <a:rPr lang="es-CL" sz="800" dirty="0" smtClean="0">
                  <a:solidFill>
                    <a:srgbClr val="002776"/>
                  </a:solidFill>
                </a:rPr>
                <a:t>Corto</a:t>
              </a:r>
              <a:endParaRPr lang="es-CL" sz="800" dirty="0">
                <a:solidFill>
                  <a:srgbClr val="002776"/>
                </a:solidFill>
              </a:endParaRPr>
            </a:p>
          </p:txBody>
        </p:sp>
      </p:grpSp>
      <p:grpSp>
        <p:nvGrpSpPr>
          <p:cNvPr id="254" name="Group 253"/>
          <p:cNvGrpSpPr/>
          <p:nvPr/>
        </p:nvGrpSpPr>
        <p:grpSpPr>
          <a:xfrm>
            <a:off x="8576394" y="6820688"/>
            <a:ext cx="576000" cy="430836"/>
            <a:chOff x="8486378" y="6803310"/>
            <a:chExt cx="576000" cy="430836"/>
          </a:xfrm>
        </p:grpSpPr>
        <p:sp>
          <p:nvSpPr>
            <p:cNvPr id="245" name="Rectangle 244"/>
            <p:cNvSpPr/>
            <p:nvPr>
              <p:custDataLst>
                <p:tags r:id="rId21"/>
              </p:custDataLst>
            </p:nvPr>
          </p:nvSpPr>
          <p:spPr>
            <a:xfrm>
              <a:off x="85403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8" name="TextBox 247"/>
            <p:cNvSpPr txBox="1"/>
            <p:nvPr>
              <p:custDataLst>
                <p:tags r:id="rId22"/>
              </p:custDataLst>
            </p:nvPr>
          </p:nvSpPr>
          <p:spPr>
            <a:xfrm>
              <a:off x="8486378" y="6803310"/>
              <a:ext cx="576000" cy="215444"/>
            </a:xfrm>
            <a:prstGeom prst="rect">
              <a:avLst/>
            </a:prstGeom>
            <a:noFill/>
          </p:spPr>
          <p:txBody>
            <a:bodyPr wrap="square" rtlCol="0">
              <a:spAutoFit/>
            </a:bodyPr>
            <a:lstStyle/>
            <a:p>
              <a:pPr algn="ctr" defTabSz="1005600"/>
              <a:r>
                <a:rPr lang="es-CL" sz="800" dirty="0" smtClean="0">
                  <a:solidFill>
                    <a:srgbClr val="002776"/>
                  </a:solidFill>
                </a:rPr>
                <a:t>Mediano</a:t>
              </a:r>
              <a:endParaRPr lang="es-CL" sz="800" dirty="0">
                <a:solidFill>
                  <a:srgbClr val="002776"/>
                </a:solidFill>
              </a:endParaRPr>
            </a:p>
          </p:txBody>
        </p:sp>
      </p:grpSp>
      <p:grpSp>
        <p:nvGrpSpPr>
          <p:cNvPr id="252" name="Group 251"/>
          <p:cNvGrpSpPr/>
          <p:nvPr/>
        </p:nvGrpSpPr>
        <p:grpSpPr>
          <a:xfrm>
            <a:off x="9350474" y="6820688"/>
            <a:ext cx="468000" cy="430836"/>
            <a:chOff x="9149978" y="6803310"/>
            <a:chExt cx="468000" cy="430836"/>
          </a:xfrm>
        </p:grpSpPr>
        <p:sp>
          <p:nvSpPr>
            <p:cNvPr id="246" name="Rectangle 245"/>
            <p:cNvSpPr/>
            <p:nvPr>
              <p:custDataLst>
                <p:tags r:id="rId19"/>
              </p:custDataLst>
            </p:nvPr>
          </p:nvSpPr>
          <p:spPr>
            <a:xfrm>
              <a:off x="91499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9" name="TextBox 248"/>
            <p:cNvSpPr txBox="1"/>
            <p:nvPr>
              <p:custDataLst>
                <p:tags r:id="rId20"/>
              </p:custDataLst>
            </p:nvPr>
          </p:nvSpPr>
          <p:spPr>
            <a:xfrm>
              <a:off x="9149978" y="6803310"/>
              <a:ext cx="468000" cy="215444"/>
            </a:xfrm>
            <a:prstGeom prst="rect">
              <a:avLst/>
            </a:prstGeom>
            <a:noFill/>
          </p:spPr>
          <p:txBody>
            <a:bodyPr wrap="square" rtlCol="0">
              <a:spAutoFit/>
            </a:bodyPr>
            <a:lstStyle/>
            <a:p>
              <a:pPr algn="ctr" defTabSz="1005600"/>
              <a:r>
                <a:rPr lang="es-CL" sz="800" dirty="0" smtClean="0">
                  <a:solidFill>
                    <a:srgbClr val="002776"/>
                  </a:solidFill>
                </a:rPr>
                <a:t>Largo</a:t>
              </a:r>
              <a:endParaRPr lang="es-CL" sz="800" dirty="0">
                <a:solidFill>
                  <a:srgbClr val="002776"/>
                </a:solidFill>
              </a:endParaRPr>
            </a:p>
          </p:txBody>
        </p:sp>
      </p:grpSp>
      <p:sp>
        <p:nvSpPr>
          <p:cNvPr id="218" name="Slide Number Placeholder 3"/>
          <p:cNvSpPr txBox="1">
            <a:spLocks/>
          </p:cNvSpPr>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b="1"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fld id="{183D6856-CF4E-42C4-B228-5F9DD1DB1801}" type="slidenum">
              <a:rPr kumimoji="0" lang="es-CL" sz="1000" b="1" i="0" u="none" strike="noStrike" kern="1200" cap="none" spc="0" normalizeH="0" baseline="0" noProof="0" smtClean="0">
                <a:ln>
                  <a:noFill/>
                </a:ln>
                <a:solidFill>
                  <a:srgbClr val="002776"/>
                </a:solidFill>
                <a:effectLst/>
                <a:uLnTx/>
                <a:uFillTx/>
                <a:latin typeface="Arial"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10</a:t>
            </a:fld>
            <a:endParaRPr kumimoji="0" lang="es-CL" sz="1000" b="1" i="0" u="none" strike="noStrike" kern="1200" cap="none" spc="0" normalizeH="0" baseline="0" noProof="0" dirty="0">
              <a:ln>
                <a:noFill/>
              </a:ln>
              <a:solidFill>
                <a:srgbClr val="002776"/>
              </a:solidFill>
              <a:effectLst/>
              <a:uLnTx/>
              <a:uFillTx/>
              <a:latin typeface="Arial" charset="0"/>
              <a:ea typeface="+mn-ea"/>
              <a:cs typeface="Arial" charset="0"/>
            </a:endParaRPr>
          </a:p>
        </p:txBody>
      </p:sp>
      <p:sp>
        <p:nvSpPr>
          <p:cNvPr id="213" name="Freeform 368"/>
          <p:cNvSpPr>
            <a:spLocks noEditPoints="1"/>
          </p:cNvSpPr>
          <p:nvPr/>
        </p:nvSpPr>
        <p:spPr bwMode="auto">
          <a:xfrm>
            <a:off x="6603894" y="705540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215" name="Rectangle 214"/>
          <p:cNvSpPr/>
          <p:nvPr/>
        </p:nvSpPr>
        <p:spPr>
          <a:xfrm>
            <a:off x="7264800" y="4701175"/>
            <a:ext cx="2638404"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err="1" smtClean="0">
                <a:solidFill>
                  <a:srgbClr val="FFFFFF"/>
                </a:solidFill>
              </a:rPr>
              <a:t>KPIs</a:t>
            </a:r>
            <a:r>
              <a:rPr lang="es-CL" sz="1000" b="1" dirty="0" smtClean="0">
                <a:solidFill>
                  <a:srgbClr val="FFFFFF"/>
                </a:solidFill>
              </a:rPr>
              <a:t> Específicos </a:t>
            </a:r>
            <a:r>
              <a:rPr lang="es-CL" sz="1000" b="1" baseline="30000" dirty="0" smtClean="0">
                <a:solidFill>
                  <a:srgbClr val="FFFFFF"/>
                </a:solidFill>
              </a:rPr>
              <a:t>(a)</a:t>
            </a:r>
            <a:endParaRPr lang="es-CL" sz="1000" b="1" dirty="0">
              <a:solidFill>
                <a:srgbClr val="FFFFFF"/>
              </a:solidFill>
            </a:endParaRPr>
          </a:p>
        </p:txBody>
      </p:sp>
      <p:grpSp>
        <p:nvGrpSpPr>
          <p:cNvPr id="259" name="Group 258"/>
          <p:cNvGrpSpPr/>
          <p:nvPr/>
        </p:nvGrpSpPr>
        <p:grpSpPr>
          <a:xfrm>
            <a:off x="7334298" y="4755175"/>
            <a:ext cx="432000" cy="252000"/>
            <a:chOff x="5903913" y="3738563"/>
            <a:chExt cx="735013" cy="430213"/>
          </a:xfrm>
          <a:solidFill>
            <a:schemeClr val="bg2"/>
          </a:solidFill>
        </p:grpSpPr>
        <p:sp>
          <p:nvSpPr>
            <p:cNvPr id="260" name="Freeform 255"/>
            <p:cNvSpPr>
              <a:spLocks noEditPoints="1"/>
            </p:cNvSpPr>
            <p:nvPr/>
          </p:nvSpPr>
          <p:spPr bwMode="auto">
            <a:xfrm>
              <a:off x="5903913" y="3738563"/>
              <a:ext cx="735013" cy="430213"/>
            </a:xfrm>
            <a:custGeom>
              <a:avLst/>
              <a:gdLst>
                <a:gd name="T0" fmla="*/ 10 w 187"/>
                <a:gd name="T1" fmla="*/ 76 h 109"/>
                <a:gd name="T2" fmla="*/ 19 w 187"/>
                <a:gd name="T3" fmla="*/ 47 h 109"/>
                <a:gd name="T4" fmla="*/ 28 w 187"/>
                <a:gd name="T5" fmla="*/ 25 h 109"/>
                <a:gd name="T6" fmla="*/ 60 w 187"/>
                <a:gd name="T7" fmla="*/ 6 h 109"/>
                <a:gd name="T8" fmla="*/ 109 w 187"/>
                <a:gd name="T9" fmla="*/ 0 h 109"/>
                <a:gd name="T10" fmla="*/ 140 w 187"/>
                <a:gd name="T11" fmla="*/ 13 h 109"/>
                <a:gd name="T12" fmla="*/ 164 w 187"/>
                <a:gd name="T13" fmla="*/ 38 h 109"/>
                <a:gd name="T14" fmla="*/ 179 w 187"/>
                <a:gd name="T15" fmla="*/ 71 h 109"/>
                <a:gd name="T16" fmla="*/ 187 w 187"/>
                <a:gd name="T17" fmla="*/ 98 h 109"/>
                <a:gd name="T18" fmla="*/ 163 w 187"/>
                <a:gd name="T19" fmla="*/ 100 h 109"/>
                <a:gd name="T20" fmla="*/ 58 w 187"/>
                <a:gd name="T21" fmla="*/ 104 h 109"/>
                <a:gd name="T22" fmla="*/ 5 w 187"/>
                <a:gd name="T23" fmla="*/ 108 h 109"/>
                <a:gd name="T24" fmla="*/ 105 w 187"/>
                <a:gd name="T25" fmla="*/ 55 h 109"/>
                <a:gd name="T26" fmla="*/ 116 w 187"/>
                <a:gd name="T27" fmla="*/ 26 h 109"/>
                <a:gd name="T28" fmla="*/ 104 w 187"/>
                <a:gd name="T29" fmla="*/ 8 h 109"/>
                <a:gd name="T30" fmla="*/ 71 w 187"/>
                <a:gd name="T31" fmla="*/ 12 h 109"/>
                <a:gd name="T32" fmla="*/ 42 w 187"/>
                <a:gd name="T33" fmla="*/ 26 h 109"/>
                <a:gd name="T34" fmla="*/ 66 w 187"/>
                <a:gd name="T35" fmla="*/ 68 h 109"/>
                <a:gd name="T36" fmla="*/ 83 w 187"/>
                <a:gd name="T37" fmla="*/ 82 h 109"/>
                <a:gd name="T38" fmla="*/ 109 w 187"/>
                <a:gd name="T39" fmla="*/ 89 h 109"/>
                <a:gd name="T40" fmla="*/ 159 w 187"/>
                <a:gd name="T41" fmla="*/ 86 h 109"/>
                <a:gd name="T42" fmla="*/ 168 w 187"/>
                <a:gd name="T43" fmla="*/ 62 h 109"/>
                <a:gd name="T44" fmla="*/ 146 w 187"/>
                <a:gd name="T45" fmla="*/ 28 h 109"/>
                <a:gd name="T46" fmla="*/ 120 w 187"/>
                <a:gd name="T47" fmla="*/ 23 h 109"/>
                <a:gd name="T48" fmla="*/ 106 w 187"/>
                <a:gd name="T49" fmla="*/ 59 h 109"/>
                <a:gd name="T50" fmla="*/ 115 w 187"/>
                <a:gd name="T51" fmla="*/ 56 h 109"/>
                <a:gd name="T52" fmla="*/ 77 w 187"/>
                <a:gd name="T53" fmla="*/ 90 h 109"/>
                <a:gd name="T54" fmla="*/ 58 w 187"/>
                <a:gd name="T55" fmla="*/ 58 h 109"/>
                <a:gd name="T56" fmla="*/ 34 w 187"/>
                <a:gd name="T57" fmla="*/ 34 h 109"/>
                <a:gd name="T58" fmla="*/ 20 w 187"/>
                <a:gd name="T59" fmla="*/ 62 h 109"/>
                <a:gd name="T60" fmla="*/ 16 w 187"/>
                <a:gd name="T61" fmla="*/ 84 h 109"/>
                <a:gd name="T62" fmla="*/ 51 w 187"/>
                <a:gd name="T63" fmla="*/ 91 h 109"/>
                <a:gd name="T64" fmla="*/ 154 w 187"/>
                <a:gd name="T65" fmla="*/ 89 h 109"/>
                <a:gd name="T66" fmla="*/ 111 w 187"/>
                <a:gd name="T67" fmla="*/ 91 h 109"/>
                <a:gd name="T68" fmla="*/ 81 w 187"/>
                <a:gd name="T69" fmla="*/ 93 h 109"/>
                <a:gd name="T70" fmla="*/ 56 w 187"/>
                <a:gd name="T71" fmla="*/ 93 h 109"/>
                <a:gd name="T72" fmla="*/ 13 w 187"/>
                <a:gd name="T73" fmla="*/ 96 h 109"/>
                <a:gd name="T74" fmla="*/ 16 w 187"/>
                <a:gd name="T75" fmla="*/ 105 h 109"/>
                <a:gd name="T76" fmla="*/ 89 w 187"/>
                <a:gd name="T77" fmla="*/ 100 h 109"/>
                <a:gd name="T78" fmla="*/ 184 w 187"/>
                <a:gd name="T79" fmla="*/ 94 h 109"/>
                <a:gd name="T80" fmla="*/ 177 w 187"/>
                <a:gd name="T81" fmla="*/ 71 h 109"/>
                <a:gd name="T82" fmla="*/ 162 w 187"/>
                <a:gd name="T83" fmla="*/ 38 h 109"/>
                <a:gd name="T84" fmla="*/ 125 w 187"/>
                <a:gd name="T85" fmla="*/ 7 h 109"/>
                <a:gd name="T86" fmla="*/ 93 w 187"/>
                <a:gd name="T87" fmla="*/ 3 h 109"/>
                <a:gd name="T88" fmla="*/ 58 w 187"/>
                <a:gd name="T89" fmla="*/ 9 h 109"/>
                <a:gd name="T90" fmla="*/ 25 w 187"/>
                <a:gd name="T91" fmla="*/ 34 h 109"/>
                <a:gd name="T92" fmla="*/ 17 w 187"/>
                <a:gd name="T93" fmla="*/ 61 h 109"/>
                <a:gd name="T94" fmla="*/ 11 w 187"/>
                <a:gd name="T95" fmla="*/ 94 h 109"/>
                <a:gd name="T96" fmla="*/ 18 w 187"/>
                <a:gd name="T97" fmla="*/ 62 h 109"/>
                <a:gd name="T98" fmla="*/ 29 w 187"/>
                <a:gd name="T99" fmla="*/ 38 h 109"/>
                <a:gd name="T100" fmla="*/ 61 w 187"/>
                <a:gd name="T101" fmla="*/ 12 h 109"/>
                <a:gd name="T102" fmla="*/ 117 w 187"/>
                <a:gd name="T103" fmla="*/ 8 h 109"/>
                <a:gd name="T104" fmla="*/ 159 w 187"/>
                <a:gd name="T105" fmla="*/ 40 h 109"/>
                <a:gd name="T106" fmla="*/ 173 w 187"/>
                <a:gd name="T107" fmla="*/ 74 h 109"/>
                <a:gd name="T108" fmla="*/ 113 w 187"/>
                <a:gd name="T10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109">
                  <a:moveTo>
                    <a:pt x="2" y="109"/>
                  </a:moveTo>
                  <a:cubicBezTo>
                    <a:pt x="0" y="105"/>
                    <a:pt x="1" y="102"/>
                    <a:pt x="1" y="98"/>
                  </a:cubicBezTo>
                  <a:cubicBezTo>
                    <a:pt x="1" y="97"/>
                    <a:pt x="2" y="96"/>
                    <a:pt x="2" y="96"/>
                  </a:cubicBezTo>
                  <a:cubicBezTo>
                    <a:pt x="2" y="95"/>
                    <a:pt x="3" y="95"/>
                    <a:pt x="4" y="95"/>
                  </a:cubicBezTo>
                  <a:cubicBezTo>
                    <a:pt x="5" y="94"/>
                    <a:pt x="7" y="95"/>
                    <a:pt x="9" y="95"/>
                  </a:cubicBezTo>
                  <a:cubicBezTo>
                    <a:pt x="9" y="92"/>
                    <a:pt x="9" y="90"/>
                    <a:pt x="10" y="88"/>
                  </a:cubicBezTo>
                  <a:cubicBezTo>
                    <a:pt x="10" y="84"/>
                    <a:pt x="10" y="80"/>
                    <a:pt x="10" y="76"/>
                  </a:cubicBezTo>
                  <a:cubicBezTo>
                    <a:pt x="10" y="74"/>
                    <a:pt x="11" y="72"/>
                    <a:pt x="12" y="71"/>
                  </a:cubicBezTo>
                  <a:cubicBezTo>
                    <a:pt x="12" y="70"/>
                    <a:pt x="13" y="69"/>
                    <a:pt x="13" y="68"/>
                  </a:cubicBezTo>
                  <a:cubicBezTo>
                    <a:pt x="13" y="66"/>
                    <a:pt x="13" y="65"/>
                    <a:pt x="13" y="63"/>
                  </a:cubicBezTo>
                  <a:cubicBezTo>
                    <a:pt x="14" y="61"/>
                    <a:pt x="15" y="60"/>
                    <a:pt x="15" y="58"/>
                  </a:cubicBezTo>
                  <a:cubicBezTo>
                    <a:pt x="16" y="56"/>
                    <a:pt x="17" y="55"/>
                    <a:pt x="17" y="53"/>
                  </a:cubicBezTo>
                  <a:cubicBezTo>
                    <a:pt x="17" y="53"/>
                    <a:pt x="18" y="52"/>
                    <a:pt x="18" y="52"/>
                  </a:cubicBezTo>
                  <a:cubicBezTo>
                    <a:pt x="19" y="50"/>
                    <a:pt x="19" y="48"/>
                    <a:pt x="19" y="47"/>
                  </a:cubicBezTo>
                  <a:cubicBezTo>
                    <a:pt x="19" y="46"/>
                    <a:pt x="20" y="45"/>
                    <a:pt x="20" y="45"/>
                  </a:cubicBezTo>
                  <a:cubicBezTo>
                    <a:pt x="20" y="44"/>
                    <a:pt x="20" y="44"/>
                    <a:pt x="20" y="43"/>
                  </a:cubicBezTo>
                  <a:cubicBezTo>
                    <a:pt x="20" y="42"/>
                    <a:pt x="20" y="40"/>
                    <a:pt x="22" y="39"/>
                  </a:cubicBezTo>
                  <a:cubicBezTo>
                    <a:pt x="22" y="39"/>
                    <a:pt x="22" y="39"/>
                    <a:pt x="22" y="38"/>
                  </a:cubicBezTo>
                  <a:cubicBezTo>
                    <a:pt x="22" y="36"/>
                    <a:pt x="22" y="34"/>
                    <a:pt x="23" y="32"/>
                  </a:cubicBezTo>
                  <a:cubicBezTo>
                    <a:pt x="24" y="30"/>
                    <a:pt x="25" y="28"/>
                    <a:pt x="26" y="27"/>
                  </a:cubicBezTo>
                  <a:cubicBezTo>
                    <a:pt x="27" y="26"/>
                    <a:pt x="27" y="25"/>
                    <a:pt x="28" y="25"/>
                  </a:cubicBezTo>
                  <a:cubicBezTo>
                    <a:pt x="29" y="24"/>
                    <a:pt x="30" y="23"/>
                    <a:pt x="31" y="22"/>
                  </a:cubicBezTo>
                  <a:cubicBezTo>
                    <a:pt x="32" y="22"/>
                    <a:pt x="32" y="21"/>
                    <a:pt x="33" y="21"/>
                  </a:cubicBezTo>
                  <a:cubicBezTo>
                    <a:pt x="35" y="19"/>
                    <a:pt x="37" y="18"/>
                    <a:pt x="39" y="16"/>
                  </a:cubicBezTo>
                  <a:cubicBezTo>
                    <a:pt x="42" y="15"/>
                    <a:pt x="44" y="14"/>
                    <a:pt x="47" y="13"/>
                  </a:cubicBezTo>
                  <a:cubicBezTo>
                    <a:pt x="48" y="12"/>
                    <a:pt x="49" y="12"/>
                    <a:pt x="49" y="11"/>
                  </a:cubicBezTo>
                  <a:cubicBezTo>
                    <a:pt x="51" y="9"/>
                    <a:pt x="53" y="9"/>
                    <a:pt x="56" y="8"/>
                  </a:cubicBezTo>
                  <a:cubicBezTo>
                    <a:pt x="57" y="7"/>
                    <a:pt x="59" y="6"/>
                    <a:pt x="60" y="6"/>
                  </a:cubicBezTo>
                  <a:cubicBezTo>
                    <a:pt x="63" y="6"/>
                    <a:pt x="66" y="5"/>
                    <a:pt x="70" y="5"/>
                  </a:cubicBezTo>
                  <a:cubicBezTo>
                    <a:pt x="71" y="5"/>
                    <a:pt x="73" y="5"/>
                    <a:pt x="75" y="4"/>
                  </a:cubicBezTo>
                  <a:cubicBezTo>
                    <a:pt x="77" y="3"/>
                    <a:pt x="80" y="4"/>
                    <a:pt x="82" y="2"/>
                  </a:cubicBezTo>
                  <a:cubicBezTo>
                    <a:pt x="82" y="2"/>
                    <a:pt x="83" y="2"/>
                    <a:pt x="83" y="2"/>
                  </a:cubicBezTo>
                  <a:cubicBezTo>
                    <a:pt x="85" y="2"/>
                    <a:pt x="87" y="2"/>
                    <a:pt x="89" y="2"/>
                  </a:cubicBezTo>
                  <a:cubicBezTo>
                    <a:pt x="91" y="1"/>
                    <a:pt x="93" y="1"/>
                    <a:pt x="94" y="1"/>
                  </a:cubicBezTo>
                  <a:cubicBezTo>
                    <a:pt x="99" y="1"/>
                    <a:pt x="104" y="1"/>
                    <a:pt x="109" y="0"/>
                  </a:cubicBezTo>
                  <a:cubicBezTo>
                    <a:pt x="110" y="0"/>
                    <a:pt x="112" y="1"/>
                    <a:pt x="113" y="2"/>
                  </a:cubicBezTo>
                  <a:cubicBezTo>
                    <a:pt x="114" y="2"/>
                    <a:pt x="114" y="2"/>
                    <a:pt x="114" y="2"/>
                  </a:cubicBezTo>
                  <a:cubicBezTo>
                    <a:pt x="117" y="2"/>
                    <a:pt x="120" y="3"/>
                    <a:pt x="122" y="4"/>
                  </a:cubicBezTo>
                  <a:cubicBezTo>
                    <a:pt x="123" y="5"/>
                    <a:pt x="124" y="5"/>
                    <a:pt x="125" y="5"/>
                  </a:cubicBezTo>
                  <a:cubicBezTo>
                    <a:pt x="127" y="5"/>
                    <a:pt x="128" y="7"/>
                    <a:pt x="130" y="7"/>
                  </a:cubicBezTo>
                  <a:cubicBezTo>
                    <a:pt x="131" y="8"/>
                    <a:pt x="133" y="9"/>
                    <a:pt x="134" y="9"/>
                  </a:cubicBezTo>
                  <a:cubicBezTo>
                    <a:pt x="136" y="10"/>
                    <a:pt x="138" y="12"/>
                    <a:pt x="140" y="13"/>
                  </a:cubicBezTo>
                  <a:cubicBezTo>
                    <a:pt x="142" y="14"/>
                    <a:pt x="144" y="15"/>
                    <a:pt x="146" y="16"/>
                  </a:cubicBezTo>
                  <a:cubicBezTo>
                    <a:pt x="146" y="17"/>
                    <a:pt x="147" y="18"/>
                    <a:pt x="148" y="19"/>
                  </a:cubicBezTo>
                  <a:cubicBezTo>
                    <a:pt x="150" y="21"/>
                    <a:pt x="152" y="23"/>
                    <a:pt x="154" y="25"/>
                  </a:cubicBezTo>
                  <a:cubicBezTo>
                    <a:pt x="155" y="26"/>
                    <a:pt x="156" y="27"/>
                    <a:pt x="157" y="28"/>
                  </a:cubicBezTo>
                  <a:cubicBezTo>
                    <a:pt x="157" y="28"/>
                    <a:pt x="157" y="29"/>
                    <a:pt x="157" y="29"/>
                  </a:cubicBezTo>
                  <a:cubicBezTo>
                    <a:pt x="159" y="31"/>
                    <a:pt x="160" y="33"/>
                    <a:pt x="161" y="34"/>
                  </a:cubicBezTo>
                  <a:cubicBezTo>
                    <a:pt x="163" y="35"/>
                    <a:pt x="163" y="37"/>
                    <a:pt x="164" y="38"/>
                  </a:cubicBezTo>
                  <a:cubicBezTo>
                    <a:pt x="166" y="40"/>
                    <a:pt x="167" y="42"/>
                    <a:pt x="169" y="45"/>
                  </a:cubicBezTo>
                  <a:cubicBezTo>
                    <a:pt x="170" y="46"/>
                    <a:pt x="171" y="48"/>
                    <a:pt x="172" y="49"/>
                  </a:cubicBezTo>
                  <a:cubicBezTo>
                    <a:pt x="173" y="51"/>
                    <a:pt x="173" y="53"/>
                    <a:pt x="174" y="55"/>
                  </a:cubicBezTo>
                  <a:cubicBezTo>
                    <a:pt x="175" y="57"/>
                    <a:pt x="176" y="59"/>
                    <a:pt x="176" y="61"/>
                  </a:cubicBezTo>
                  <a:cubicBezTo>
                    <a:pt x="177" y="63"/>
                    <a:pt x="177" y="64"/>
                    <a:pt x="177" y="65"/>
                  </a:cubicBezTo>
                  <a:cubicBezTo>
                    <a:pt x="178" y="66"/>
                    <a:pt x="178" y="67"/>
                    <a:pt x="178" y="68"/>
                  </a:cubicBezTo>
                  <a:cubicBezTo>
                    <a:pt x="179" y="69"/>
                    <a:pt x="179" y="70"/>
                    <a:pt x="179" y="71"/>
                  </a:cubicBezTo>
                  <a:cubicBezTo>
                    <a:pt x="179" y="72"/>
                    <a:pt x="179" y="72"/>
                    <a:pt x="180" y="73"/>
                  </a:cubicBezTo>
                  <a:cubicBezTo>
                    <a:pt x="180" y="74"/>
                    <a:pt x="180" y="76"/>
                    <a:pt x="181" y="78"/>
                  </a:cubicBezTo>
                  <a:cubicBezTo>
                    <a:pt x="182" y="79"/>
                    <a:pt x="182" y="81"/>
                    <a:pt x="183" y="82"/>
                  </a:cubicBezTo>
                  <a:cubicBezTo>
                    <a:pt x="184" y="83"/>
                    <a:pt x="184" y="84"/>
                    <a:pt x="185" y="85"/>
                  </a:cubicBezTo>
                  <a:cubicBezTo>
                    <a:pt x="185" y="86"/>
                    <a:pt x="186" y="87"/>
                    <a:pt x="186" y="88"/>
                  </a:cubicBezTo>
                  <a:cubicBezTo>
                    <a:pt x="186" y="91"/>
                    <a:pt x="187" y="94"/>
                    <a:pt x="187" y="97"/>
                  </a:cubicBezTo>
                  <a:cubicBezTo>
                    <a:pt x="187" y="97"/>
                    <a:pt x="187" y="98"/>
                    <a:pt x="187" y="98"/>
                  </a:cubicBezTo>
                  <a:cubicBezTo>
                    <a:pt x="187" y="99"/>
                    <a:pt x="187" y="100"/>
                    <a:pt x="187" y="101"/>
                  </a:cubicBezTo>
                  <a:cubicBezTo>
                    <a:pt x="186" y="101"/>
                    <a:pt x="186" y="100"/>
                    <a:pt x="185" y="100"/>
                  </a:cubicBezTo>
                  <a:cubicBezTo>
                    <a:pt x="185" y="100"/>
                    <a:pt x="184" y="100"/>
                    <a:pt x="184" y="100"/>
                  </a:cubicBezTo>
                  <a:cubicBezTo>
                    <a:pt x="182" y="99"/>
                    <a:pt x="181" y="99"/>
                    <a:pt x="180" y="99"/>
                  </a:cubicBezTo>
                  <a:cubicBezTo>
                    <a:pt x="180" y="99"/>
                    <a:pt x="179" y="99"/>
                    <a:pt x="179" y="99"/>
                  </a:cubicBezTo>
                  <a:cubicBezTo>
                    <a:pt x="176" y="100"/>
                    <a:pt x="174" y="99"/>
                    <a:pt x="171" y="100"/>
                  </a:cubicBezTo>
                  <a:cubicBezTo>
                    <a:pt x="168" y="100"/>
                    <a:pt x="166" y="99"/>
                    <a:pt x="163" y="100"/>
                  </a:cubicBezTo>
                  <a:cubicBezTo>
                    <a:pt x="160" y="100"/>
                    <a:pt x="157" y="100"/>
                    <a:pt x="155" y="100"/>
                  </a:cubicBezTo>
                  <a:cubicBezTo>
                    <a:pt x="147" y="102"/>
                    <a:pt x="139" y="101"/>
                    <a:pt x="131" y="101"/>
                  </a:cubicBezTo>
                  <a:cubicBezTo>
                    <a:pt x="126" y="101"/>
                    <a:pt x="120" y="101"/>
                    <a:pt x="114" y="101"/>
                  </a:cubicBezTo>
                  <a:cubicBezTo>
                    <a:pt x="108" y="101"/>
                    <a:pt x="102" y="101"/>
                    <a:pt x="96" y="102"/>
                  </a:cubicBezTo>
                  <a:cubicBezTo>
                    <a:pt x="93" y="102"/>
                    <a:pt x="89" y="102"/>
                    <a:pt x="86" y="102"/>
                  </a:cubicBezTo>
                  <a:cubicBezTo>
                    <a:pt x="80" y="103"/>
                    <a:pt x="74" y="102"/>
                    <a:pt x="68" y="103"/>
                  </a:cubicBezTo>
                  <a:cubicBezTo>
                    <a:pt x="65" y="103"/>
                    <a:pt x="62" y="103"/>
                    <a:pt x="58" y="104"/>
                  </a:cubicBezTo>
                  <a:cubicBezTo>
                    <a:pt x="55" y="104"/>
                    <a:pt x="52" y="104"/>
                    <a:pt x="48" y="104"/>
                  </a:cubicBezTo>
                  <a:cubicBezTo>
                    <a:pt x="43" y="105"/>
                    <a:pt x="39" y="104"/>
                    <a:pt x="34" y="105"/>
                  </a:cubicBezTo>
                  <a:cubicBezTo>
                    <a:pt x="30" y="105"/>
                    <a:pt x="26" y="106"/>
                    <a:pt x="22" y="106"/>
                  </a:cubicBezTo>
                  <a:cubicBezTo>
                    <a:pt x="22" y="106"/>
                    <a:pt x="21" y="106"/>
                    <a:pt x="20" y="106"/>
                  </a:cubicBezTo>
                  <a:cubicBezTo>
                    <a:pt x="18" y="106"/>
                    <a:pt x="15" y="107"/>
                    <a:pt x="13" y="107"/>
                  </a:cubicBezTo>
                  <a:cubicBezTo>
                    <a:pt x="13" y="107"/>
                    <a:pt x="13" y="107"/>
                    <a:pt x="12" y="107"/>
                  </a:cubicBezTo>
                  <a:cubicBezTo>
                    <a:pt x="10" y="108"/>
                    <a:pt x="7" y="108"/>
                    <a:pt x="5" y="108"/>
                  </a:cubicBezTo>
                  <a:cubicBezTo>
                    <a:pt x="4" y="108"/>
                    <a:pt x="3" y="108"/>
                    <a:pt x="2" y="109"/>
                  </a:cubicBezTo>
                  <a:close/>
                  <a:moveTo>
                    <a:pt x="96" y="73"/>
                  </a:moveTo>
                  <a:cubicBezTo>
                    <a:pt x="96" y="73"/>
                    <a:pt x="96" y="73"/>
                    <a:pt x="97" y="73"/>
                  </a:cubicBezTo>
                  <a:cubicBezTo>
                    <a:pt x="97" y="72"/>
                    <a:pt x="98" y="71"/>
                    <a:pt x="98" y="70"/>
                  </a:cubicBezTo>
                  <a:cubicBezTo>
                    <a:pt x="99" y="69"/>
                    <a:pt x="100" y="68"/>
                    <a:pt x="100" y="67"/>
                  </a:cubicBezTo>
                  <a:cubicBezTo>
                    <a:pt x="101" y="64"/>
                    <a:pt x="103" y="62"/>
                    <a:pt x="103" y="59"/>
                  </a:cubicBezTo>
                  <a:cubicBezTo>
                    <a:pt x="104" y="58"/>
                    <a:pt x="105" y="56"/>
                    <a:pt x="105" y="55"/>
                  </a:cubicBezTo>
                  <a:cubicBezTo>
                    <a:pt x="106" y="53"/>
                    <a:pt x="107" y="51"/>
                    <a:pt x="108" y="49"/>
                  </a:cubicBezTo>
                  <a:cubicBezTo>
                    <a:pt x="109" y="47"/>
                    <a:pt x="109" y="45"/>
                    <a:pt x="110" y="43"/>
                  </a:cubicBezTo>
                  <a:cubicBezTo>
                    <a:pt x="111" y="42"/>
                    <a:pt x="112" y="40"/>
                    <a:pt x="111" y="39"/>
                  </a:cubicBezTo>
                  <a:cubicBezTo>
                    <a:pt x="111" y="38"/>
                    <a:pt x="111" y="38"/>
                    <a:pt x="111" y="38"/>
                  </a:cubicBezTo>
                  <a:cubicBezTo>
                    <a:pt x="113" y="36"/>
                    <a:pt x="114" y="34"/>
                    <a:pt x="114" y="32"/>
                  </a:cubicBezTo>
                  <a:cubicBezTo>
                    <a:pt x="114" y="32"/>
                    <a:pt x="114" y="31"/>
                    <a:pt x="114" y="31"/>
                  </a:cubicBezTo>
                  <a:cubicBezTo>
                    <a:pt x="115" y="29"/>
                    <a:pt x="115" y="28"/>
                    <a:pt x="116" y="26"/>
                  </a:cubicBezTo>
                  <a:cubicBezTo>
                    <a:pt x="116" y="25"/>
                    <a:pt x="116" y="24"/>
                    <a:pt x="117" y="23"/>
                  </a:cubicBezTo>
                  <a:cubicBezTo>
                    <a:pt x="117" y="21"/>
                    <a:pt x="119" y="19"/>
                    <a:pt x="119" y="17"/>
                  </a:cubicBezTo>
                  <a:cubicBezTo>
                    <a:pt x="119" y="16"/>
                    <a:pt x="120" y="15"/>
                    <a:pt x="120" y="14"/>
                  </a:cubicBezTo>
                  <a:cubicBezTo>
                    <a:pt x="121" y="13"/>
                    <a:pt x="121" y="12"/>
                    <a:pt x="122" y="11"/>
                  </a:cubicBezTo>
                  <a:cubicBezTo>
                    <a:pt x="121" y="11"/>
                    <a:pt x="120" y="11"/>
                    <a:pt x="119" y="11"/>
                  </a:cubicBezTo>
                  <a:cubicBezTo>
                    <a:pt x="117" y="10"/>
                    <a:pt x="115" y="9"/>
                    <a:pt x="113" y="9"/>
                  </a:cubicBezTo>
                  <a:cubicBezTo>
                    <a:pt x="110" y="8"/>
                    <a:pt x="107" y="8"/>
                    <a:pt x="104" y="8"/>
                  </a:cubicBezTo>
                  <a:cubicBezTo>
                    <a:pt x="103" y="8"/>
                    <a:pt x="102" y="9"/>
                    <a:pt x="100" y="9"/>
                  </a:cubicBezTo>
                  <a:cubicBezTo>
                    <a:pt x="98" y="9"/>
                    <a:pt x="96" y="9"/>
                    <a:pt x="93" y="9"/>
                  </a:cubicBezTo>
                  <a:cubicBezTo>
                    <a:pt x="90" y="10"/>
                    <a:pt x="87" y="10"/>
                    <a:pt x="83" y="10"/>
                  </a:cubicBezTo>
                  <a:cubicBezTo>
                    <a:pt x="83" y="10"/>
                    <a:pt x="83" y="10"/>
                    <a:pt x="82" y="10"/>
                  </a:cubicBezTo>
                  <a:cubicBezTo>
                    <a:pt x="81" y="10"/>
                    <a:pt x="79" y="11"/>
                    <a:pt x="78" y="11"/>
                  </a:cubicBezTo>
                  <a:cubicBezTo>
                    <a:pt x="76" y="12"/>
                    <a:pt x="74" y="12"/>
                    <a:pt x="72" y="12"/>
                  </a:cubicBezTo>
                  <a:cubicBezTo>
                    <a:pt x="71" y="12"/>
                    <a:pt x="71" y="12"/>
                    <a:pt x="71" y="12"/>
                  </a:cubicBezTo>
                  <a:cubicBezTo>
                    <a:pt x="70" y="13"/>
                    <a:pt x="69" y="13"/>
                    <a:pt x="68" y="13"/>
                  </a:cubicBezTo>
                  <a:cubicBezTo>
                    <a:pt x="66" y="13"/>
                    <a:pt x="64" y="14"/>
                    <a:pt x="61" y="15"/>
                  </a:cubicBezTo>
                  <a:cubicBezTo>
                    <a:pt x="60" y="15"/>
                    <a:pt x="59" y="15"/>
                    <a:pt x="58" y="15"/>
                  </a:cubicBezTo>
                  <a:cubicBezTo>
                    <a:pt x="57" y="16"/>
                    <a:pt x="55" y="17"/>
                    <a:pt x="54" y="18"/>
                  </a:cubicBezTo>
                  <a:cubicBezTo>
                    <a:pt x="52" y="19"/>
                    <a:pt x="50" y="20"/>
                    <a:pt x="48" y="22"/>
                  </a:cubicBezTo>
                  <a:cubicBezTo>
                    <a:pt x="46" y="23"/>
                    <a:pt x="45" y="24"/>
                    <a:pt x="43" y="25"/>
                  </a:cubicBezTo>
                  <a:cubicBezTo>
                    <a:pt x="43" y="26"/>
                    <a:pt x="42" y="25"/>
                    <a:pt x="42" y="26"/>
                  </a:cubicBezTo>
                  <a:cubicBezTo>
                    <a:pt x="42" y="27"/>
                    <a:pt x="43" y="28"/>
                    <a:pt x="43" y="29"/>
                  </a:cubicBezTo>
                  <a:cubicBezTo>
                    <a:pt x="45" y="30"/>
                    <a:pt x="46" y="32"/>
                    <a:pt x="47" y="34"/>
                  </a:cubicBezTo>
                  <a:cubicBezTo>
                    <a:pt x="49" y="37"/>
                    <a:pt x="51" y="39"/>
                    <a:pt x="52" y="42"/>
                  </a:cubicBezTo>
                  <a:cubicBezTo>
                    <a:pt x="53" y="44"/>
                    <a:pt x="54" y="46"/>
                    <a:pt x="56" y="49"/>
                  </a:cubicBezTo>
                  <a:cubicBezTo>
                    <a:pt x="57" y="51"/>
                    <a:pt x="57" y="52"/>
                    <a:pt x="58" y="54"/>
                  </a:cubicBezTo>
                  <a:cubicBezTo>
                    <a:pt x="60" y="56"/>
                    <a:pt x="61" y="58"/>
                    <a:pt x="62" y="60"/>
                  </a:cubicBezTo>
                  <a:cubicBezTo>
                    <a:pt x="63" y="63"/>
                    <a:pt x="65" y="65"/>
                    <a:pt x="66" y="68"/>
                  </a:cubicBezTo>
                  <a:cubicBezTo>
                    <a:pt x="66" y="69"/>
                    <a:pt x="67" y="69"/>
                    <a:pt x="67" y="70"/>
                  </a:cubicBezTo>
                  <a:cubicBezTo>
                    <a:pt x="68" y="72"/>
                    <a:pt x="70" y="74"/>
                    <a:pt x="71" y="77"/>
                  </a:cubicBezTo>
                  <a:cubicBezTo>
                    <a:pt x="72" y="78"/>
                    <a:pt x="72" y="80"/>
                    <a:pt x="73" y="81"/>
                  </a:cubicBezTo>
                  <a:cubicBezTo>
                    <a:pt x="74" y="83"/>
                    <a:pt x="75" y="84"/>
                    <a:pt x="76" y="86"/>
                  </a:cubicBezTo>
                  <a:cubicBezTo>
                    <a:pt x="77" y="87"/>
                    <a:pt x="78" y="88"/>
                    <a:pt x="79" y="89"/>
                  </a:cubicBezTo>
                  <a:cubicBezTo>
                    <a:pt x="80" y="88"/>
                    <a:pt x="80" y="88"/>
                    <a:pt x="81" y="87"/>
                  </a:cubicBezTo>
                  <a:cubicBezTo>
                    <a:pt x="82" y="85"/>
                    <a:pt x="82" y="84"/>
                    <a:pt x="83" y="82"/>
                  </a:cubicBezTo>
                  <a:cubicBezTo>
                    <a:pt x="84" y="80"/>
                    <a:pt x="85" y="78"/>
                    <a:pt x="86" y="77"/>
                  </a:cubicBezTo>
                  <a:cubicBezTo>
                    <a:pt x="87" y="75"/>
                    <a:pt x="88" y="74"/>
                    <a:pt x="90" y="73"/>
                  </a:cubicBezTo>
                  <a:cubicBezTo>
                    <a:pt x="90" y="73"/>
                    <a:pt x="90" y="72"/>
                    <a:pt x="91" y="72"/>
                  </a:cubicBezTo>
                  <a:cubicBezTo>
                    <a:pt x="92" y="72"/>
                    <a:pt x="94" y="72"/>
                    <a:pt x="96" y="72"/>
                  </a:cubicBezTo>
                  <a:cubicBezTo>
                    <a:pt x="96" y="72"/>
                    <a:pt x="96" y="72"/>
                    <a:pt x="96" y="73"/>
                  </a:cubicBezTo>
                  <a:close/>
                  <a:moveTo>
                    <a:pt x="107" y="89"/>
                  </a:moveTo>
                  <a:cubicBezTo>
                    <a:pt x="108" y="89"/>
                    <a:pt x="108" y="89"/>
                    <a:pt x="109" y="89"/>
                  </a:cubicBezTo>
                  <a:cubicBezTo>
                    <a:pt x="112" y="89"/>
                    <a:pt x="115" y="89"/>
                    <a:pt x="118" y="89"/>
                  </a:cubicBezTo>
                  <a:cubicBezTo>
                    <a:pt x="122" y="88"/>
                    <a:pt x="125" y="89"/>
                    <a:pt x="128" y="88"/>
                  </a:cubicBezTo>
                  <a:cubicBezTo>
                    <a:pt x="131" y="88"/>
                    <a:pt x="135" y="88"/>
                    <a:pt x="139" y="88"/>
                  </a:cubicBezTo>
                  <a:cubicBezTo>
                    <a:pt x="141" y="87"/>
                    <a:pt x="144" y="87"/>
                    <a:pt x="146" y="87"/>
                  </a:cubicBezTo>
                  <a:cubicBezTo>
                    <a:pt x="147" y="87"/>
                    <a:pt x="147" y="87"/>
                    <a:pt x="147" y="87"/>
                  </a:cubicBezTo>
                  <a:cubicBezTo>
                    <a:pt x="149" y="87"/>
                    <a:pt x="151" y="87"/>
                    <a:pt x="153" y="86"/>
                  </a:cubicBezTo>
                  <a:cubicBezTo>
                    <a:pt x="155" y="86"/>
                    <a:pt x="157" y="86"/>
                    <a:pt x="159" y="86"/>
                  </a:cubicBezTo>
                  <a:cubicBezTo>
                    <a:pt x="162" y="85"/>
                    <a:pt x="165" y="85"/>
                    <a:pt x="168" y="85"/>
                  </a:cubicBezTo>
                  <a:cubicBezTo>
                    <a:pt x="170" y="85"/>
                    <a:pt x="173" y="85"/>
                    <a:pt x="175" y="85"/>
                  </a:cubicBezTo>
                  <a:cubicBezTo>
                    <a:pt x="175" y="84"/>
                    <a:pt x="175" y="83"/>
                    <a:pt x="175" y="83"/>
                  </a:cubicBezTo>
                  <a:cubicBezTo>
                    <a:pt x="174" y="81"/>
                    <a:pt x="174" y="79"/>
                    <a:pt x="173" y="78"/>
                  </a:cubicBezTo>
                  <a:cubicBezTo>
                    <a:pt x="172" y="76"/>
                    <a:pt x="171" y="75"/>
                    <a:pt x="171" y="74"/>
                  </a:cubicBezTo>
                  <a:cubicBezTo>
                    <a:pt x="170" y="71"/>
                    <a:pt x="170" y="69"/>
                    <a:pt x="170" y="67"/>
                  </a:cubicBezTo>
                  <a:cubicBezTo>
                    <a:pt x="169" y="65"/>
                    <a:pt x="168" y="64"/>
                    <a:pt x="168" y="62"/>
                  </a:cubicBezTo>
                  <a:cubicBezTo>
                    <a:pt x="167" y="60"/>
                    <a:pt x="165" y="57"/>
                    <a:pt x="164" y="54"/>
                  </a:cubicBezTo>
                  <a:cubicBezTo>
                    <a:pt x="163" y="51"/>
                    <a:pt x="162" y="48"/>
                    <a:pt x="160" y="46"/>
                  </a:cubicBezTo>
                  <a:cubicBezTo>
                    <a:pt x="159" y="43"/>
                    <a:pt x="157" y="41"/>
                    <a:pt x="155" y="39"/>
                  </a:cubicBezTo>
                  <a:cubicBezTo>
                    <a:pt x="155" y="39"/>
                    <a:pt x="155" y="39"/>
                    <a:pt x="155" y="39"/>
                  </a:cubicBezTo>
                  <a:cubicBezTo>
                    <a:pt x="154" y="37"/>
                    <a:pt x="153" y="36"/>
                    <a:pt x="152" y="34"/>
                  </a:cubicBezTo>
                  <a:cubicBezTo>
                    <a:pt x="151" y="34"/>
                    <a:pt x="150" y="34"/>
                    <a:pt x="150" y="33"/>
                  </a:cubicBezTo>
                  <a:cubicBezTo>
                    <a:pt x="149" y="31"/>
                    <a:pt x="147" y="30"/>
                    <a:pt x="146" y="28"/>
                  </a:cubicBezTo>
                  <a:cubicBezTo>
                    <a:pt x="145" y="28"/>
                    <a:pt x="145" y="27"/>
                    <a:pt x="144" y="26"/>
                  </a:cubicBezTo>
                  <a:cubicBezTo>
                    <a:pt x="141" y="23"/>
                    <a:pt x="139" y="20"/>
                    <a:pt x="135" y="18"/>
                  </a:cubicBezTo>
                  <a:cubicBezTo>
                    <a:pt x="133" y="17"/>
                    <a:pt x="131" y="15"/>
                    <a:pt x="129" y="14"/>
                  </a:cubicBezTo>
                  <a:cubicBezTo>
                    <a:pt x="128" y="13"/>
                    <a:pt x="127" y="13"/>
                    <a:pt x="127" y="13"/>
                  </a:cubicBezTo>
                  <a:cubicBezTo>
                    <a:pt x="126" y="12"/>
                    <a:pt x="125" y="12"/>
                    <a:pt x="124" y="12"/>
                  </a:cubicBezTo>
                  <a:cubicBezTo>
                    <a:pt x="123" y="13"/>
                    <a:pt x="124" y="13"/>
                    <a:pt x="123" y="14"/>
                  </a:cubicBezTo>
                  <a:cubicBezTo>
                    <a:pt x="122" y="17"/>
                    <a:pt x="121" y="20"/>
                    <a:pt x="120" y="23"/>
                  </a:cubicBezTo>
                  <a:cubicBezTo>
                    <a:pt x="118" y="26"/>
                    <a:pt x="117" y="29"/>
                    <a:pt x="116" y="32"/>
                  </a:cubicBezTo>
                  <a:cubicBezTo>
                    <a:pt x="116" y="34"/>
                    <a:pt x="116" y="35"/>
                    <a:pt x="115" y="36"/>
                  </a:cubicBezTo>
                  <a:cubicBezTo>
                    <a:pt x="115" y="37"/>
                    <a:pt x="114" y="38"/>
                    <a:pt x="114" y="39"/>
                  </a:cubicBezTo>
                  <a:cubicBezTo>
                    <a:pt x="113" y="41"/>
                    <a:pt x="113" y="43"/>
                    <a:pt x="112" y="45"/>
                  </a:cubicBezTo>
                  <a:cubicBezTo>
                    <a:pt x="112" y="46"/>
                    <a:pt x="111" y="47"/>
                    <a:pt x="111" y="48"/>
                  </a:cubicBezTo>
                  <a:cubicBezTo>
                    <a:pt x="111" y="50"/>
                    <a:pt x="109" y="52"/>
                    <a:pt x="108" y="54"/>
                  </a:cubicBezTo>
                  <a:cubicBezTo>
                    <a:pt x="108" y="55"/>
                    <a:pt x="107" y="57"/>
                    <a:pt x="106" y="59"/>
                  </a:cubicBezTo>
                  <a:cubicBezTo>
                    <a:pt x="106" y="59"/>
                    <a:pt x="106" y="59"/>
                    <a:pt x="106" y="59"/>
                  </a:cubicBezTo>
                  <a:cubicBezTo>
                    <a:pt x="108" y="57"/>
                    <a:pt x="109" y="56"/>
                    <a:pt x="110" y="54"/>
                  </a:cubicBezTo>
                  <a:cubicBezTo>
                    <a:pt x="111" y="52"/>
                    <a:pt x="112" y="50"/>
                    <a:pt x="113" y="48"/>
                  </a:cubicBezTo>
                  <a:cubicBezTo>
                    <a:pt x="114" y="47"/>
                    <a:pt x="116" y="46"/>
                    <a:pt x="117" y="45"/>
                  </a:cubicBezTo>
                  <a:cubicBezTo>
                    <a:pt x="118" y="44"/>
                    <a:pt x="119" y="43"/>
                    <a:pt x="120" y="42"/>
                  </a:cubicBezTo>
                  <a:cubicBezTo>
                    <a:pt x="122" y="43"/>
                    <a:pt x="122" y="45"/>
                    <a:pt x="121" y="47"/>
                  </a:cubicBezTo>
                  <a:cubicBezTo>
                    <a:pt x="119" y="50"/>
                    <a:pt x="117" y="53"/>
                    <a:pt x="115" y="56"/>
                  </a:cubicBezTo>
                  <a:cubicBezTo>
                    <a:pt x="114" y="58"/>
                    <a:pt x="113" y="61"/>
                    <a:pt x="111" y="63"/>
                  </a:cubicBezTo>
                  <a:cubicBezTo>
                    <a:pt x="110" y="66"/>
                    <a:pt x="108" y="70"/>
                    <a:pt x="106" y="73"/>
                  </a:cubicBezTo>
                  <a:cubicBezTo>
                    <a:pt x="105" y="75"/>
                    <a:pt x="104" y="78"/>
                    <a:pt x="103" y="80"/>
                  </a:cubicBezTo>
                  <a:cubicBezTo>
                    <a:pt x="102" y="81"/>
                    <a:pt x="102" y="82"/>
                    <a:pt x="103" y="83"/>
                  </a:cubicBezTo>
                  <a:cubicBezTo>
                    <a:pt x="105" y="84"/>
                    <a:pt x="106" y="87"/>
                    <a:pt x="107" y="89"/>
                  </a:cubicBezTo>
                  <a:close/>
                  <a:moveTo>
                    <a:pt x="77" y="91"/>
                  </a:moveTo>
                  <a:cubicBezTo>
                    <a:pt x="77" y="90"/>
                    <a:pt x="77" y="90"/>
                    <a:pt x="77" y="90"/>
                  </a:cubicBezTo>
                  <a:cubicBezTo>
                    <a:pt x="76" y="88"/>
                    <a:pt x="75" y="87"/>
                    <a:pt x="74" y="86"/>
                  </a:cubicBezTo>
                  <a:cubicBezTo>
                    <a:pt x="73" y="85"/>
                    <a:pt x="73" y="85"/>
                    <a:pt x="72" y="84"/>
                  </a:cubicBezTo>
                  <a:cubicBezTo>
                    <a:pt x="71" y="82"/>
                    <a:pt x="71" y="81"/>
                    <a:pt x="70" y="79"/>
                  </a:cubicBezTo>
                  <a:cubicBezTo>
                    <a:pt x="69" y="77"/>
                    <a:pt x="68" y="74"/>
                    <a:pt x="66" y="72"/>
                  </a:cubicBezTo>
                  <a:cubicBezTo>
                    <a:pt x="64" y="70"/>
                    <a:pt x="64" y="67"/>
                    <a:pt x="62" y="65"/>
                  </a:cubicBezTo>
                  <a:cubicBezTo>
                    <a:pt x="61" y="63"/>
                    <a:pt x="61" y="60"/>
                    <a:pt x="58" y="58"/>
                  </a:cubicBezTo>
                  <a:cubicBezTo>
                    <a:pt x="58" y="58"/>
                    <a:pt x="58" y="58"/>
                    <a:pt x="58" y="58"/>
                  </a:cubicBezTo>
                  <a:cubicBezTo>
                    <a:pt x="57" y="55"/>
                    <a:pt x="55" y="52"/>
                    <a:pt x="53" y="49"/>
                  </a:cubicBezTo>
                  <a:cubicBezTo>
                    <a:pt x="51" y="46"/>
                    <a:pt x="50" y="43"/>
                    <a:pt x="48" y="40"/>
                  </a:cubicBezTo>
                  <a:cubicBezTo>
                    <a:pt x="48" y="39"/>
                    <a:pt x="47" y="38"/>
                    <a:pt x="47" y="38"/>
                  </a:cubicBezTo>
                  <a:cubicBezTo>
                    <a:pt x="46" y="36"/>
                    <a:pt x="45" y="35"/>
                    <a:pt x="44" y="33"/>
                  </a:cubicBezTo>
                  <a:cubicBezTo>
                    <a:pt x="43" y="32"/>
                    <a:pt x="42" y="31"/>
                    <a:pt x="42" y="30"/>
                  </a:cubicBezTo>
                  <a:cubicBezTo>
                    <a:pt x="41" y="29"/>
                    <a:pt x="40" y="28"/>
                    <a:pt x="39" y="28"/>
                  </a:cubicBezTo>
                  <a:cubicBezTo>
                    <a:pt x="37" y="30"/>
                    <a:pt x="35" y="32"/>
                    <a:pt x="34" y="34"/>
                  </a:cubicBezTo>
                  <a:cubicBezTo>
                    <a:pt x="32" y="37"/>
                    <a:pt x="30" y="40"/>
                    <a:pt x="28" y="43"/>
                  </a:cubicBezTo>
                  <a:cubicBezTo>
                    <a:pt x="27" y="45"/>
                    <a:pt x="26" y="47"/>
                    <a:pt x="25" y="48"/>
                  </a:cubicBezTo>
                  <a:cubicBezTo>
                    <a:pt x="25" y="49"/>
                    <a:pt x="25" y="50"/>
                    <a:pt x="25" y="51"/>
                  </a:cubicBezTo>
                  <a:cubicBezTo>
                    <a:pt x="24" y="52"/>
                    <a:pt x="23" y="54"/>
                    <a:pt x="23" y="56"/>
                  </a:cubicBezTo>
                  <a:cubicBezTo>
                    <a:pt x="23" y="56"/>
                    <a:pt x="23" y="57"/>
                    <a:pt x="22" y="57"/>
                  </a:cubicBezTo>
                  <a:cubicBezTo>
                    <a:pt x="22" y="57"/>
                    <a:pt x="22" y="58"/>
                    <a:pt x="22" y="58"/>
                  </a:cubicBezTo>
                  <a:cubicBezTo>
                    <a:pt x="21" y="59"/>
                    <a:pt x="21" y="60"/>
                    <a:pt x="20" y="62"/>
                  </a:cubicBezTo>
                  <a:cubicBezTo>
                    <a:pt x="20" y="63"/>
                    <a:pt x="20" y="64"/>
                    <a:pt x="20" y="65"/>
                  </a:cubicBezTo>
                  <a:cubicBezTo>
                    <a:pt x="20" y="66"/>
                    <a:pt x="20" y="67"/>
                    <a:pt x="19" y="69"/>
                  </a:cubicBezTo>
                  <a:cubicBezTo>
                    <a:pt x="18" y="70"/>
                    <a:pt x="18" y="72"/>
                    <a:pt x="18" y="74"/>
                  </a:cubicBezTo>
                  <a:cubicBezTo>
                    <a:pt x="18" y="75"/>
                    <a:pt x="18" y="75"/>
                    <a:pt x="18" y="75"/>
                  </a:cubicBezTo>
                  <a:cubicBezTo>
                    <a:pt x="17" y="76"/>
                    <a:pt x="17" y="77"/>
                    <a:pt x="17" y="78"/>
                  </a:cubicBezTo>
                  <a:cubicBezTo>
                    <a:pt x="17" y="79"/>
                    <a:pt x="17" y="79"/>
                    <a:pt x="17" y="79"/>
                  </a:cubicBezTo>
                  <a:cubicBezTo>
                    <a:pt x="17" y="81"/>
                    <a:pt x="16" y="82"/>
                    <a:pt x="16" y="84"/>
                  </a:cubicBezTo>
                  <a:cubicBezTo>
                    <a:pt x="16" y="86"/>
                    <a:pt x="16" y="89"/>
                    <a:pt x="15" y="92"/>
                  </a:cubicBezTo>
                  <a:cubicBezTo>
                    <a:pt x="15" y="92"/>
                    <a:pt x="15" y="93"/>
                    <a:pt x="15" y="94"/>
                  </a:cubicBezTo>
                  <a:cubicBezTo>
                    <a:pt x="15" y="94"/>
                    <a:pt x="16" y="94"/>
                    <a:pt x="16" y="94"/>
                  </a:cubicBezTo>
                  <a:cubicBezTo>
                    <a:pt x="19" y="94"/>
                    <a:pt x="22" y="93"/>
                    <a:pt x="24" y="93"/>
                  </a:cubicBezTo>
                  <a:cubicBezTo>
                    <a:pt x="28" y="93"/>
                    <a:pt x="33" y="94"/>
                    <a:pt x="37" y="93"/>
                  </a:cubicBezTo>
                  <a:cubicBezTo>
                    <a:pt x="39" y="92"/>
                    <a:pt x="42" y="92"/>
                    <a:pt x="45" y="92"/>
                  </a:cubicBezTo>
                  <a:cubicBezTo>
                    <a:pt x="47" y="92"/>
                    <a:pt x="49" y="92"/>
                    <a:pt x="51" y="91"/>
                  </a:cubicBezTo>
                  <a:cubicBezTo>
                    <a:pt x="53" y="91"/>
                    <a:pt x="56" y="91"/>
                    <a:pt x="58" y="91"/>
                  </a:cubicBezTo>
                  <a:cubicBezTo>
                    <a:pt x="64" y="91"/>
                    <a:pt x="70" y="91"/>
                    <a:pt x="77" y="91"/>
                  </a:cubicBezTo>
                  <a:close/>
                  <a:moveTo>
                    <a:pt x="183" y="86"/>
                  </a:moveTo>
                  <a:cubicBezTo>
                    <a:pt x="182" y="87"/>
                    <a:pt x="182" y="87"/>
                    <a:pt x="181" y="87"/>
                  </a:cubicBezTo>
                  <a:cubicBezTo>
                    <a:pt x="178" y="87"/>
                    <a:pt x="175" y="87"/>
                    <a:pt x="171" y="87"/>
                  </a:cubicBezTo>
                  <a:cubicBezTo>
                    <a:pt x="167" y="88"/>
                    <a:pt x="163" y="87"/>
                    <a:pt x="159" y="88"/>
                  </a:cubicBezTo>
                  <a:cubicBezTo>
                    <a:pt x="157" y="89"/>
                    <a:pt x="155" y="88"/>
                    <a:pt x="154" y="89"/>
                  </a:cubicBezTo>
                  <a:cubicBezTo>
                    <a:pt x="152" y="89"/>
                    <a:pt x="149" y="89"/>
                    <a:pt x="147" y="89"/>
                  </a:cubicBezTo>
                  <a:cubicBezTo>
                    <a:pt x="144" y="90"/>
                    <a:pt x="140" y="89"/>
                    <a:pt x="137" y="90"/>
                  </a:cubicBezTo>
                  <a:cubicBezTo>
                    <a:pt x="133" y="91"/>
                    <a:pt x="130" y="90"/>
                    <a:pt x="127" y="91"/>
                  </a:cubicBezTo>
                  <a:cubicBezTo>
                    <a:pt x="125" y="91"/>
                    <a:pt x="122" y="91"/>
                    <a:pt x="120" y="91"/>
                  </a:cubicBezTo>
                  <a:cubicBezTo>
                    <a:pt x="118" y="91"/>
                    <a:pt x="116" y="91"/>
                    <a:pt x="114" y="91"/>
                  </a:cubicBezTo>
                  <a:cubicBezTo>
                    <a:pt x="114" y="91"/>
                    <a:pt x="114" y="91"/>
                    <a:pt x="113" y="91"/>
                  </a:cubicBezTo>
                  <a:cubicBezTo>
                    <a:pt x="113" y="91"/>
                    <a:pt x="112" y="91"/>
                    <a:pt x="111" y="91"/>
                  </a:cubicBezTo>
                  <a:cubicBezTo>
                    <a:pt x="111" y="91"/>
                    <a:pt x="111" y="91"/>
                    <a:pt x="111" y="91"/>
                  </a:cubicBezTo>
                  <a:cubicBezTo>
                    <a:pt x="110" y="91"/>
                    <a:pt x="109" y="91"/>
                    <a:pt x="108" y="91"/>
                  </a:cubicBezTo>
                  <a:cubicBezTo>
                    <a:pt x="105" y="92"/>
                    <a:pt x="103" y="91"/>
                    <a:pt x="100" y="92"/>
                  </a:cubicBezTo>
                  <a:cubicBezTo>
                    <a:pt x="98" y="93"/>
                    <a:pt x="95" y="92"/>
                    <a:pt x="93" y="93"/>
                  </a:cubicBezTo>
                  <a:cubicBezTo>
                    <a:pt x="91" y="93"/>
                    <a:pt x="90" y="92"/>
                    <a:pt x="89" y="92"/>
                  </a:cubicBezTo>
                  <a:cubicBezTo>
                    <a:pt x="87" y="92"/>
                    <a:pt x="85" y="92"/>
                    <a:pt x="83" y="92"/>
                  </a:cubicBezTo>
                  <a:cubicBezTo>
                    <a:pt x="82" y="92"/>
                    <a:pt x="81" y="92"/>
                    <a:pt x="81" y="93"/>
                  </a:cubicBezTo>
                  <a:cubicBezTo>
                    <a:pt x="80" y="93"/>
                    <a:pt x="79" y="94"/>
                    <a:pt x="79" y="93"/>
                  </a:cubicBezTo>
                  <a:cubicBezTo>
                    <a:pt x="78" y="92"/>
                    <a:pt x="76" y="92"/>
                    <a:pt x="75" y="92"/>
                  </a:cubicBezTo>
                  <a:cubicBezTo>
                    <a:pt x="73" y="93"/>
                    <a:pt x="71" y="93"/>
                    <a:pt x="69" y="92"/>
                  </a:cubicBezTo>
                  <a:cubicBezTo>
                    <a:pt x="69" y="92"/>
                    <a:pt x="69" y="92"/>
                    <a:pt x="69" y="92"/>
                  </a:cubicBezTo>
                  <a:cubicBezTo>
                    <a:pt x="68" y="92"/>
                    <a:pt x="67" y="93"/>
                    <a:pt x="67" y="93"/>
                  </a:cubicBezTo>
                  <a:cubicBezTo>
                    <a:pt x="66" y="92"/>
                    <a:pt x="65" y="92"/>
                    <a:pt x="64" y="93"/>
                  </a:cubicBezTo>
                  <a:cubicBezTo>
                    <a:pt x="61" y="93"/>
                    <a:pt x="58" y="92"/>
                    <a:pt x="56" y="93"/>
                  </a:cubicBezTo>
                  <a:cubicBezTo>
                    <a:pt x="54" y="94"/>
                    <a:pt x="52" y="93"/>
                    <a:pt x="50" y="94"/>
                  </a:cubicBezTo>
                  <a:cubicBezTo>
                    <a:pt x="47" y="94"/>
                    <a:pt x="44" y="94"/>
                    <a:pt x="41" y="94"/>
                  </a:cubicBezTo>
                  <a:cubicBezTo>
                    <a:pt x="39" y="95"/>
                    <a:pt x="38" y="95"/>
                    <a:pt x="36" y="95"/>
                  </a:cubicBezTo>
                  <a:cubicBezTo>
                    <a:pt x="35" y="94"/>
                    <a:pt x="33" y="95"/>
                    <a:pt x="32" y="95"/>
                  </a:cubicBezTo>
                  <a:cubicBezTo>
                    <a:pt x="30" y="94"/>
                    <a:pt x="29" y="95"/>
                    <a:pt x="28" y="95"/>
                  </a:cubicBezTo>
                  <a:cubicBezTo>
                    <a:pt x="25" y="95"/>
                    <a:pt x="22" y="95"/>
                    <a:pt x="19" y="96"/>
                  </a:cubicBezTo>
                  <a:cubicBezTo>
                    <a:pt x="17" y="96"/>
                    <a:pt x="15" y="96"/>
                    <a:pt x="13" y="96"/>
                  </a:cubicBezTo>
                  <a:cubicBezTo>
                    <a:pt x="11" y="97"/>
                    <a:pt x="8" y="96"/>
                    <a:pt x="6" y="96"/>
                  </a:cubicBezTo>
                  <a:cubicBezTo>
                    <a:pt x="6" y="96"/>
                    <a:pt x="5" y="96"/>
                    <a:pt x="4" y="96"/>
                  </a:cubicBezTo>
                  <a:cubicBezTo>
                    <a:pt x="4" y="96"/>
                    <a:pt x="4" y="97"/>
                    <a:pt x="4" y="97"/>
                  </a:cubicBezTo>
                  <a:cubicBezTo>
                    <a:pt x="4" y="99"/>
                    <a:pt x="3" y="101"/>
                    <a:pt x="4" y="102"/>
                  </a:cubicBezTo>
                  <a:cubicBezTo>
                    <a:pt x="4" y="104"/>
                    <a:pt x="4" y="105"/>
                    <a:pt x="4" y="106"/>
                  </a:cubicBezTo>
                  <a:cubicBezTo>
                    <a:pt x="5" y="106"/>
                    <a:pt x="7" y="106"/>
                    <a:pt x="8" y="105"/>
                  </a:cubicBezTo>
                  <a:cubicBezTo>
                    <a:pt x="11" y="105"/>
                    <a:pt x="13" y="105"/>
                    <a:pt x="16" y="105"/>
                  </a:cubicBezTo>
                  <a:cubicBezTo>
                    <a:pt x="18" y="105"/>
                    <a:pt x="20" y="105"/>
                    <a:pt x="22" y="104"/>
                  </a:cubicBezTo>
                  <a:cubicBezTo>
                    <a:pt x="25" y="104"/>
                    <a:pt x="27" y="104"/>
                    <a:pt x="30" y="104"/>
                  </a:cubicBezTo>
                  <a:cubicBezTo>
                    <a:pt x="34" y="103"/>
                    <a:pt x="38" y="104"/>
                    <a:pt x="42" y="103"/>
                  </a:cubicBezTo>
                  <a:cubicBezTo>
                    <a:pt x="45" y="102"/>
                    <a:pt x="47" y="103"/>
                    <a:pt x="50" y="102"/>
                  </a:cubicBezTo>
                  <a:cubicBezTo>
                    <a:pt x="55" y="102"/>
                    <a:pt x="60" y="102"/>
                    <a:pt x="65" y="102"/>
                  </a:cubicBezTo>
                  <a:cubicBezTo>
                    <a:pt x="69" y="101"/>
                    <a:pt x="73" y="102"/>
                    <a:pt x="77" y="101"/>
                  </a:cubicBezTo>
                  <a:cubicBezTo>
                    <a:pt x="81" y="100"/>
                    <a:pt x="85" y="101"/>
                    <a:pt x="89" y="100"/>
                  </a:cubicBezTo>
                  <a:cubicBezTo>
                    <a:pt x="92" y="100"/>
                    <a:pt x="95" y="100"/>
                    <a:pt x="97" y="100"/>
                  </a:cubicBezTo>
                  <a:cubicBezTo>
                    <a:pt x="101" y="99"/>
                    <a:pt x="105" y="99"/>
                    <a:pt x="109" y="99"/>
                  </a:cubicBezTo>
                  <a:cubicBezTo>
                    <a:pt x="119" y="99"/>
                    <a:pt x="130" y="99"/>
                    <a:pt x="141" y="99"/>
                  </a:cubicBezTo>
                  <a:cubicBezTo>
                    <a:pt x="144" y="99"/>
                    <a:pt x="148" y="99"/>
                    <a:pt x="151" y="98"/>
                  </a:cubicBezTo>
                  <a:cubicBezTo>
                    <a:pt x="155" y="98"/>
                    <a:pt x="160" y="98"/>
                    <a:pt x="164" y="98"/>
                  </a:cubicBezTo>
                  <a:cubicBezTo>
                    <a:pt x="171" y="97"/>
                    <a:pt x="177" y="98"/>
                    <a:pt x="184" y="97"/>
                  </a:cubicBezTo>
                  <a:cubicBezTo>
                    <a:pt x="184" y="96"/>
                    <a:pt x="184" y="95"/>
                    <a:pt x="184" y="94"/>
                  </a:cubicBezTo>
                  <a:cubicBezTo>
                    <a:pt x="184" y="93"/>
                    <a:pt x="183" y="92"/>
                    <a:pt x="184" y="91"/>
                  </a:cubicBezTo>
                  <a:cubicBezTo>
                    <a:pt x="185" y="90"/>
                    <a:pt x="184" y="89"/>
                    <a:pt x="183" y="88"/>
                  </a:cubicBezTo>
                  <a:cubicBezTo>
                    <a:pt x="183" y="87"/>
                    <a:pt x="183" y="87"/>
                    <a:pt x="183" y="86"/>
                  </a:cubicBezTo>
                  <a:close/>
                  <a:moveTo>
                    <a:pt x="181" y="84"/>
                  </a:moveTo>
                  <a:cubicBezTo>
                    <a:pt x="181" y="83"/>
                    <a:pt x="181" y="81"/>
                    <a:pt x="180" y="80"/>
                  </a:cubicBezTo>
                  <a:cubicBezTo>
                    <a:pt x="180" y="79"/>
                    <a:pt x="180" y="79"/>
                    <a:pt x="179" y="78"/>
                  </a:cubicBezTo>
                  <a:cubicBezTo>
                    <a:pt x="179" y="76"/>
                    <a:pt x="178" y="73"/>
                    <a:pt x="177" y="71"/>
                  </a:cubicBezTo>
                  <a:cubicBezTo>
                    <a:pt x="177" y="70"/>
                    <a:pt x="177" y="69"/>
                    <a:pt x="176" y="68"/>
                  </a:cubicBezTo>
                  <a:cubicBezTo>
                    <a:pt x="176" y="66"/>
                    <a:pt x="175" y="65"/>
                    <a:pt x="175" y="63"/>
                  </a:cubicBezTo>
                  <a:cubicBezTo>
                    <a:pt x="174" y="61"/>
                    <a:pt x="174" y="59"/>
                    <a:pt x="173" y="58"/>
                  </a:cubicBezTo>
                  <a:cubicBezTo>
                    <a:pt x="173" y="56"/>
                    <a:pt x="172" y="55"/>
                    <a:pt x="172" y="53"/>
                  </a:cubicBezTo>
                  <a:cubicBezTo>
                    <a:pt x="171" y="50"/>
                    <a:pt x="168" y="47"/>
                    <a:pt x="167" y="45"/>
                  </a:cubicBezTo>
                  <a:cubicBezTo>
                    <a:pt x="166" y="44"/>
                    <a:pt x="166" y="44"/>
                    <a:pt x="166" y="43"/>
                  </a:cubicBezTo>
                  <a:cubicBezTo>
                    <a:pt x="165" y="41"/>
                    <a:pt x="164" y="39"/>
                    <a:pt x="162" y="38"/>
                  </a:cubicBezTo>
                  <a:cubicBezTo>
                    <a:pt x="161" y="36"/>
                    <a:pt x="159" y="34"/>
                    <a:pt x="157" y="33"/>
                  </a:cubicBezTo>
                  <a:cubicBezTo>
                    <a:pt x="156" y="31"/>
                    <a:pt x="156" y="29"/>
                    <a:pt x="155" y="28"/>
                  </a:cubicBezTo>
                  <a:cubicBezTo>
                    <a:pt x="153" y="26"/>
                    <a:pt x="151" y="24"/>
                    <a:pt x="149" y="22"/>
                  </a:cubicBezTo>
                  <a:cubicBezTo>
                    <a:pt x="149" y="22"/>
                    <a:pt x="149" y="21"/>
                    <a:pt x="148" y="21"/>
                  </a:cubicBezTo>
                  <a:cubicBezTo>
                    <a:pt x="145" y="19"/>
                    <a:pt x="143" y="17"/>
                    <a:pt x="140" y="15"/>
                  </a:cubicBezTo>
                  <a:cubicBezTo>
                    <a:pt x="138" y="14"/>
                    <a:pt x="135" y="12"/>
                    <a:pt x="133" y="11"/>
                  </a:cubicBezTo>
                  <a:cubicBezTo>
                    <a:pt x="130" y="9"/>
                    <a:pt x="127" y="9"/>
                    <a:pt x="125" y="7"/>
                  </a:cubicBezTo>
                  <a:cubicBezTo>
                    <a:pt x="125" y="7"/>
                    <a:pt x="124" y="6"/>
                    <a:pt x="123" y="6"/>
                  </a:cubicBezTo>
                  <a:cubicBezTo>
                    <a:pt x="122" y="6"/>
                    <a:pt x="120" y="5"/>
                    <a:pt x="118" y="5"/>
                  </a:cubicBezTo>
                  <a:cubicBezTo>
                    <a:pt x="116" y="4"/>
                    <a:pt x="114" y="3"/>
                    <a:pt x="112" y="3"/>
                  </a:cubicBezTo>
                  <a:cubicBezTo>
                    <a:pt x="110" y="3"/>
                    <a:pt x="107" y="2"/>
                    <a:pt x="105" y="2"/>
                  </a:cubicBezTo>
                  <a:cubicBezTo>
                    <a:pt x="104" y="2"/>
                    <a:pt x="102" y="3"/>
                    <a:pt x="101" y="2"/>
                  </a:cubicBezTo>
                  <a:cubicBezTo>
                    <a:pt x="101" y="2"/>
                    <a:pt x="100" y="2"/>
                    <a:pt x="100" y="2"/>
                  </a:cubicBezTo>
                  <a:cubicBezTo>
                    <a:pt x="98" y="3"/>
                    <a:pt x="96" y="4"/>
                    <a:pt x="93" y="3"/>
                  </a:cubicBezTo>
                  <a:cubicBezTo>
                    <a:pt x="92" y="3"/>
                    <a:pt x="91" y="3"/>
                    <a:pt x="90" y="4"/>
                  </a:cubicBezTo>
                  <a:cubicBezTo>
                    <a:pt x="87" y="4"/>
                    <a:pt x="85" y="4"/>
                    <a:pt x="82" y="5"/>
                  </a:cubicBezTo>
                  <a:cubicBezTo>
                    <a:pt x="80" y="5"/>
                    <a:pt x="78" y="6"/>
                    <a:pt x="76" y="6"/>
                  </a:cubicBezTo>
                  <a:cubicBezTo>
                    <a:pt x="74" y="6"/>
                    <a:pt x="72" y="7"/>
                    <a:pt x="69" y="7"/>
                  </a:cubicBezTo>
                  <a:cubicBezTo>
                    <a:pt x="69" y="7"/>
                    <a:pt x="69" y="7"/>
                    <a:pt x="68" y="7"/>
                  </a:cubicBezTo>
                  <a:cubicBezTo>
                    <a:pt x="66" y="7"/>
                    <a:pt x="64" y="8"/>
                    <a:pt x="62" y="8"/>
                  </a:cubicBezTo>
                  <a:cubicBezTo>
                    <a:pt x="61" y="8"/>
                    <a:pt x="60" y="8"/>
                    <a:pt x="58" y="9"/>
                  </a:cubicBezTo>
                  <a:cubicBezTo>
                    <a:pt x="57" y="9"/>
                    <a:pt x="57" y="10"/>
                    <a:pt x="56" y="10"/>
                  </a:cubicBezTo>
                  <a:cubicBezTo>
                    <a:pt x="54" y="11"/>
                    <a:pt x="53" y="11"/>
                    <a:pt x="52" y="12"/>
                  </a:cubicBezTo>
                  <a:cubicBezTo>
                    <a:pt x="50" y="14"/>
                    <a:pt x="47" y="14"/>
                    <a:pt x="45" y="16"/>
                  </a:cubicBezTo>
                  <a:cubicBezTo>
                    <a:pt x="42" y="17"/>
                    <a:pt x="39" y="19"/>
                    <a:pt x="36" y="21"/>
                  </a:cubicBezTo>
                  <a:cubicBezTo>
                    <a:pt x="34" y="22"/>
                    <a:pt x="32" y="24"/>
                    <a:pt x="30" y="26"/>
                  </a:cubicBezTo>
                  <a:cubicBezTo>
                    <a:pt x="30" y="26"/>
                    <a:pt x="29" y="26"/>
                    <a:pt x="29" y="27"/>
                  </a:cubicBezTo>
                  <a:cubicBezTo>
                    <a:pt x="28" y="30"/>
                    <a:pt x="26" y="31"/>
                    <a:pt x="25" y="34"/>
                  </a:cubicBezTo>
                  <a:cubicBezTo>
                    <a:pt x="25" y="35"/>
                    <a:pt x="23" y="35"/>
                    <a:pt x="25" y="37"/>
                  </a:cubicBezTo>
                  <a:cubicBezTo>
                    <a:pt x="25" y="37"/>
                    <a:pt x="25" y="37"/>
                    <a:pt x="25" y="38"/>
                  </a:cubicBezTo>
                  <a:cubicBezTo>
                    <a:pt x="24" y="39"/>
                    <a:pt x="23" y="41"/>
                    <a:pt x="23" y="43"/>
                  </a:cubicBezTo>
                  <a:cubicBezTo>
                    <a:pt x="23" y="44"/>
                    <a:pt x="23" y="44"/>
                    <a:pt x="22" y="45"/>
                  </a:cubicBezTo>
                  <a:cubicBezTo>
                    <a:pt x="22" y="46"/>
                    <a:pt x="22" y="48"/>
                    <a:pt x="21" y="49"/>
                  </a:cubicBezTo>
                  <a:cubicBezTo>
                    <a:pt x="21" y="51"/>
                    <a:pt x="20" y="53"/>
                    <a:pt x="19" y="54"/>
                  </a:cubicBezTo>
                  <a:cubicBezTo>
                    <a:pt x="18" y="57"/>
                    <a:pt x="17" y="59"/>
                    <a:pt x="17" y="61"/>
                  </a:cubicBezTo>
                  <a:cubicBezTo>
                    <a:pt x="16" y="62"/>
                    <a:pt x="16" y="64"/>
                    <a:pt x="16" y="65"/>
                  </a:cubicBezTo>
                  <a:cubicBezTo>
                    <a:pt x="16" y="66"/>
                    <a:pt x="15" y="68"/>
                    <a:pt x="15" y="69"/>
                  </a:cubicBezTo>
                  <a:cubicBezTo>
                    <a:pt x="14" y="71"/>
                    <a:pt x="14" y="73"/>
                    <a:pt x="13" y="75"/>
                  </a:cubicBezTo>
                  <a:cubicBezTo>
                    <a:pt x="13" y="77"/>
                    <a:pt x="12" y="79"/>
                    <a:pt x="12" y="81"/>
                  </a:cubicBezTo>
                  <a:cubicBezTo>
                    <a:pt x="12" y="83"/>
                    <a:pt x="12" y="85"/>
                    <a:pt x="12" y="87"/>
                  </a:cubicBezTo>
                  <a:cubicBezTo>
                    <a:pt x="12" y="89"/>
                    <a:pt x="12" y="90"/>
                    <a:pt x="11" y="92"/>
                  </a:cubicBezTo>
                  <a:cubicBezTo>
                    <a:pt x="11" y="92"/>
                    <a:pt x="11" y="93"/>
                    <a:pt x="11" y="94"/>
                  </a:cubicBezTo>
                  <a:cubicBezTo>
                    <a:pt x="12" y="94"/>
                    <a:pt x="12" y="94"/>
                    <a:pt x="12" y="94"/>
                  </a:cubicBezTo>
                  <a:cubicBezTo>
                    <a:pt x="12" y="92"/>
                    <a:pt x="13" y="91"/>
                    <a:pt x="13" y="90"/>
                  </a:cubicBezTo>
                  <a:cubicBezTo>
                    <a:pt x="14" y="87"/>
                    <a:pt x="14" y="85"/>
                    <a:pt x="14" y="82"/>
                  </a:cubicBezTo>
                  <a:cubicBezTo>
                    <a:pt x="14" y="80"/>
                    <a:pt x="14" y="78"/>
                    <a:pt x="15" y="76"/>
                  </a:cubicBezTo>
                  <a:cubicBezTo>
                    <a:pt x="15" y="75"/>
                    <a:pt x="15" y="74"/>
                    <a:pt x="15" y="73"/>
                  </a:cubicBezTo>
                  <a:cubicBezTo>
                    <a:pt x="16" y="71"/>
                    <a:pt x="16" y="70"/>
                    <a:pt x="17" y="68"/>
                  </a:cubicBezTo>
                  <a:cubicBezTo>
                    <a:pt x="17" y="66"/>
                    <a:pt x="17" y="64"/>
                    <a:pt x="18" y="62"/>
                  </a:cubicBezTo>
                  <a:cubicBezTo>
                    <a:pt x="18" y="62"/>
                    <a:pt x="18" y="61"/>
                    <a:pt x="18" y="61"/>
                  </a:cubicBezTo>
                  <a:cubicBezTo>
                    <a:pt x="19" y="60"/>
                    <a:pt x="19" y="58"/>
                    <a:pt x="20" y="57"/>
                  </a:cubicBezTo>
                  <a:cubicBezTo>
                    <a:pt x="20" y="56"/>
                    <a:pt x="21" y="55"/>
                    <a:pt x="21" y="54"/>
                  </a:cubicBezTo>
                  <a:cubicBezTo>
                    <a:pt x="22" y="52"/>
                    <a:pt x="22" y="50"/>
                    <a:pt x="23" y="48"/>
                  </a:cubicBezTo>
                  <a:cubicBezTo>
                    <a:pt x="23" y="47"/>
                    <a:pt x="24" y="47"/>
                    <a:pt x="24" y="46"/>
                  </a:cubicBezTo>
                  <a:cubicBezTo>
                    <a:pt x="25" y="44"/>
                    <a:pt x="26" y="43"/>
                    <a:pt x="27" y="42"/>
                  </a:cubicBezTo>
                  <a:cubicBezTo>
                    <a:pt x="28" y="40"/>
                    <a:pt x="29" y="39"/>
                    <a:pt x="29" y="38"/>
                  </a:cubicBezTo>
                  <a:cubicBezTo>
                    <a:pt x="31" y="36"/>
                    <a:pt x="32" y="33"/>
                    <a:pt x="33" y="31"/>
                  </a:cubicBezTo>
                  <a:cubicBezTo>
                    <a:pt x="35" y="28"/>
                    <a:pt x="38" y="26"/>
                    <a:pt x="40" y="24"/>
                  </a:cubicBezTo>
                  <a:cubicBezTo>
                    <a:pt x="41" y="24"/>
                    <a:pt x="42" y="23"/>
                    <a:pt x="43" y="22"/>
                  </a:cubicBezTo>
                  <a:cubicBezTo>
                    <a:pt x="44" y="22"/>
                    <a:pt x="45" y="21"/>
                    <a:pt x="46" y="20"/>
                  </a:cubicBezTo>
                  <a:cubicBezTo>
                    <a:pt x="48" y="19"/>
                    <a:pt x="51" y="17"/>
                    <a:pt x="53" y="16"/>
                  </a:cubicBezTo>
                  <a:cubicBezTo>
                    <a:pt x="54" y="15"/>
                    <a:pt x="55" y="14"/>
                    <a:pt x="56" y="14"/>
                  </a:cubicBezTo>
                  <a:cubicBezTo>
                    <a:pt x="57" y="13"/>
                    <a:pt x="59" y="13"/>
                    <a:pt x="61" y="12"/>
                  </a:cubicBezTo>
                  <a:cubicBezTo>
                    <a:pt x="64" y="11"/>
                    <a:pt x="66" y="11"/>
                    <a:pt x="69" y="10"/>
                  </a:cubicBezTo>
                  <a:cubicBezTo>
                    <a:pt x="71" y="9"/>
                    <a:pt x="74" y="9"/>
                    <a:pt x="76" y="9"/>
                  </a:cubicBezTo>
                  <a:cubicBezTo>
                    <a:pt x="78" y="8"/>
                    <a:pt x="80" y="8"/>
                    <a:pt x="81" y="8"/>
                  </a:cubicBezTo>
                  <a:cubicBezTo>
                    <a:pt x="85" y="8"/>
                    <a:pt x="89" y="8"/>
                    <a:pt x="93" y="7"/>
                  </a:cubicBezTo>
                  <a:cubicBezTo>
                    <a:pt x="96" y="6"/>
                    <a:pt x="100" y="6"/>
                    <a:pt x="103" y="6"/>
                  </a:cubicBezTo>
                  <a:cubicBezTo>
                    <a:pt x="107" y="6"/>
                    <a:pt x="110" y="7"/>
                    <a:pt x="114" y="7"/>
                  </a:cubicBezTo>
                  <a:cubicBezTo>
                    <a:pt x="115" y="7"/>
                    <a:pt x="116" y="7"/>
                    <a:pt x="117" y="8"/>
                  </a:cubicBezTo>
                  <a:cubicBezTo>
                    <a:pt x="117" y="8"/>
                    <a:pt x="118" y="8"/>
                    <a:pt x="118" y="8"/>
                  </a:cubicBezTo>
                  <a:cubicBezTo>
                    <a:pt x="121" y="8"/>
                    <a:pt x="123" y="9"/>
                    <a:pt x="125" y="10"/>
                  </a:cubicBezTo>
                  <a:cubicBezTo>
                    <a:pt x="127" y="10"/>
                    <a:pt x="128" y="11"/>
                    <a:pt x="129" y="12"/>
                  </a:cubicBezTo>
                  <a:cubicBezTo>
                    <a:pt x="131" y="13"/>
                    <a:pt x="132" y="14"/>
                    <a:pt x="134" y="15"/>
                  </a:cubicBezTo>
                  <a:cubicBezTo>
                    <a:pt x="135" y="16"/>
                    <a:pt x="137" y="16"/>
                    <a:pt x="139" y="18"/>
                  </a:cubicBezTo>
                  <a:cubicBezTo>
                    <a:pt x="142" y="21"/>
                    <a:pt x="146" y="26"/>
                    <a:pt x="149" y="29"/>
                  </a:cubicBezTo>
                  <a:cubicBezTo>
                    <a:pt x="153" y="33"/>
                    <a:pt x="156" y="36"/>
                    <a:pt x="159" y="40"/>
                  </a:cubicBezTo>
                  <a:cubicBezTo>
                    <a:pt x="160" y="41"/>
                    <a:pt x="160" y="42"/>
                    <a:pt x="161" y="42"/>
                  </a:cubicBezTo>
                  <a:cubicBezTo>
                    <a:pt x="161" y="45"/>
                    <a:pt x="163" y="47"/>
                    <a:pt x="164" y="50"/>
                  </a:cubicBezTo>
                  <a:cubicBezTo>
                    <a:pt x="165" y="52"/>
                    <a:pt x="166" y="54"/>
                    <a:pt x="167" y="56"/>
                  </a:cubicBezTo>
                  <a:cubicBezTo>
                    <a:pt x="168" y="58"/>
                    <a:pt x="169" y="61"/>
                    <a:pt x="170" y="63"/>
                  </a:cubicBezTo>
                  <a:cubicBezTo>
                    <a:pt x="171" y="64"/>
                    <a:pt x="171" y="65"/>
                    <a:pt x="171" y="66"/>
                  </a:cubicBezTo>
                  <a:cubicBezTo>
                    <a:pt x="172" y="68"/>
                    <a:pt x="172" y="69"/>
                    <a:pt x="172" y="70"/>
                  </a:cubicBezTo>
                  <a:cubicBezTo>
                    <a:pt x="172" y="71"/>
                    <a:pt x="173" y="73"/>
                    <a:pt x="173" y="74"/>
                  </a:cubicBezTo>
                  <a:cubicBezTo>
                    <a:pt x="174" y="75"/>
                    <a:pt x="174" y="76"/>
                    <a:pt x="175" y="77"/>
                  </a:cubicBezTo>
                  <a:cubicBezTo>
                    <a:pt x="176" y="80"/>
                    <a:pt x="176" y="83"/>
                    <a:pt x="179" y="85"/>
                  </a:cubicBezTo>
                  <a:cubicBezTo>
                    <a:pt x="179" y="84"/>
                    <a:pt x="180" y="84"/>
                    <a:pt x="181" y="84"/>
                  </a:cubicBezTo>
                  <a:close/>
                  <a:moveTo>
                    <a:pt x="101" y="78"/>
                  </a:moveTo>
                  <a:cubicBezTo>
                    <a:pt x="106" y="69"/>
                    <a:pt x="110" y="59"/>
                    <a:pt x="116" y="50"/>
                  </a:cubicBezTo>
                  <a:cubicBezTo>
                    <a:pt x="116" y="50"/>
                    <a:pt x="115" y="50"/>
                    <a:pt x="115" y="50"/>
                  </a:cubicBezTo>
                  <a:cubicBezTo>
                    <a:pt x="115" y="51"/>
                    <a:pt x="114" y="52"/>
                    <a:pt x="113" y="53"/>
                  </a:cubicBezTo>
                  <a:cubicBezTo>
                    <a:pt x="112" y="55"/>
                    <a:pt x="112" y="56"/>
                    <a:pt x="111" y="57"/>
                  </a:cubicBezTo>
                  <a:cubicBezTo>
                    <a:pt x="110" y="58"/>
                    <a:pt x="109" y="60"/>
                    <a:pt x="107" y="61"/>
                  </a:cubicBezTo>
                  <a:cubicBezTo>
                    <a:pt x="106" y="63"/>
                    <a:pt x="104" y="65"/>
                    <a:pt x="103" y="67"/>
                  </a:cubicBezTo>
                  <a:cubicBezTo>
                    <a:pt x="102" y="69"/>
                    <a:pt x="101" y="71"/>
                    <a:pt x="100" y="73"/>
                  </a:cubicBezTo>
                  <a:cubicBezTo>
                    <a:pt x="99" y="74"/>
                    <a:pt x="99" y="74"/>
                    <a:pt x="99" y="75"/>
                  </a:cubicBezTo>
                  <a:cubicBezTo>
                    <a:pt x="99" y="76"/>
                    <a:pt x="100" y="77"/>
                    <a:pt x="10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1" name="Freeform 262"/>
            <p:cNvSpPr>
              <a:spLocks/>
            </p:cNvSpPr>
            <p:nvPr/>
          </p:nvSpPr>
          <p:spPr bwMode="auto">
            <a:xfrm>
              <a:off x="6119813" y="3849688"/>
              <a:ext cx="26988" cy="58738"/>
            </a:xfrm>
            <a:custGeom>
              <a:avLst/>
              <a:gdLst>
                <a:gd name="T0" fmla="*/ 3 w 7"/>
                <a:gd name="T1" fmla="*/ 8 h 15"/>
                <a:gd name="T2" fmla="*/ 3 w 7"/>
                <a:gd name="T3" fmla="*/ 5 h 15"/>
                <a:gd name="T4" fmla="*/ 4 w 7"/>
                <a:gd name="T5" fmla="*/ 5 h 15"/>
                <a:gd name="T6" fmla="*/ 6 w 7"/>
                <a:gd name="T7" fmla="*/ 6 h 15"/>
                <a:gd name="T8" fmla="*/ 7 w 7"/>
                <a:gd name="T9" fmla="*/ 9 h 15"/>
                <a:gd name="T10" fmla="*/ 6 w 7"/>
                <a:gd name="T11" fmla="*/ 13 h 15"/>
                <a:gd name="T12" fmla="*/ 4 w 7"/>
                <a:gd name="T13" fmla="*/ 15 h 15"/>
                <a:gd name="T14" fmla="*/ 2 w 7"/>
                <a:gd name="T15" fmla="*/ 14 h 15"/>
                <a:gd name="T16" fmla="*/ 1 w 7"/>
                <a:gd name="T17" fmla="*/ 10 h 15"/>
                <a:gd name="T18" fmla="*/ 0 w 7"/>
                <a:gd name="T19" fmla="*/ 7 h 15"/>
                <a:gd name="T20" fmla="*/ 0 w 7"/>
                <a:gd name="T21" fmla="*/ 7 h 15"/>
                <a:gd name="T22" fmla="*/ 1 w 7"/>
                <a:gd name="T23" fmla="*/ 1 h 15"/>
                <a:gd name="T24" fmla="*/ 3 w 7"/>
                <a:gd name="T25" fmla="*/ 0 h 15"/>
                <a:gd name="T26" fmla="*/ 2 w 7"/>
                <a:gd name="T27" fmla="*/ 3 h 15"/>
                <a:gd name="T28" fmla="*/ 2 w 7"/>
                <a:gd name="T29" fmla="*/ 8 h 15"/>
                <a:gd name="T30" fmla="*/ 3 w 7"/>
                <a:gd name="T31" fmla="*/ 8 h 15"/>
                <a:gd name="T32" fmla="*/ 3 w 7"/>
                <a:gd name="T33" fmla="*/ 12 h 15"/>
                <a:gd name="T34" fmla="*/ 4 w 7"/>
                <a:gd name="T35" fmla="*/ 9 h 15"/>
                <a:gd name="T36" fmla="*/ 3 w 7"/>
                <a:gd name="T3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5">
                  <a:moveTo>
                    <a:pt x="3" y="8"/>
                  </a:moveTo>
                  <a:cubicBezTo>
                    <a:pt x="3" y="7"/>
                    <a:pt x="3" y="6"/>
                    <a:pt x="3" y="5"/>
                  </a:cubicBezTo>
                  <a:cubicBezTo>
                    <a:pt x="3" y="5"/>
                    <a:pt x="4" y="5"/>
                    <a:pt x="4" y="5"/>
                  </a:cubicBezTo>
                  <a:cubicBezTo>
                    <a:pt x="4" y="6"/>
                    <a:pt x="5" y="6"/>
                    <a:pt x="6" y="6"/>
                  </a:cubicBezTo>
                  <a:cubicBezTo>
                    <a:pt x="7" y="7"/>
                    <a:pt x="7" y="8"/>
                    <a:pt x="7" y="9"/>
                  </a:cubicBezTo>
                  <a:cubicBezTo>
                    <a:pt x="7" y="10"/>
                    <a:pt x="6" y="12"/>
                    <a:pt x="6" y="13"/>
                  </a:cubicBezTo>
                  <a:cubicBezTo>
                    <a:pt x="5" y="14"/>
                    <a:pt x="5" y="14"/>
                    <a:pt x="4" y="15"/>
                  </a:cubicBezTo>
                  <a:cubicBezTo>
                    <a:pt x="4" y="15"/>
                    <a:pt x="3" y="14"/>
                    <a:pt x="2" y="14"/>
                  </a:cubicBezTo>
                  <a:cubicBezTo>
                    <a:pt x="1" y="13"/>
                    <a:pt x="1" y="12"/>
                    <a:pt x="1" y="10"/>
                  </a:cubicBezTo>
                  <a:cubicBezTo>
                    <a:pt x="1" y="9"/>
                    <a:pt x="0" y="8"/>
                    <a:pt x="0" y="7"/>
                  </a:cubicBezTo>
                  <a:cubicBezTo>
                    <a:pt x="0" y="7"/>
                    <a:pt x="0" y="7"/>
                    <a:pt x="0" y="7"/>
                  </a:cubicBezTo>
                  <a:cubicBezTo>
                    <a:pt x="0" y="5"/>
                    <a:pt x="0" y="3"/>
                    <a:pt x="1" y="1"/>
                  </a:cubicBezTo>
                  <a:cubicBezTo>
                    <a:pt x="1" y="0"/>
                    <a:pt x="2" y="0"/>
                    <a:pt x="3" y="0"/>
                  </a:cubicBezTo>
                  <a:cubicBezTo>
                    <a:pt x="3" y="1"/>
                    <a:pt x="3" y="2"/>
                    <a:pt x="2" y="3"/>
                  </a:cubicBezTo>
                  <a:cubicBezTo>
                    <a:pt x="1" y="5"/>
                    <a:pt x="2" y="6"/>
                    <a:pt x="2" y="8"/>
                  </a:cubicBezTo>
                  <a:cubicBezTo>
                    <a:pt x="2" y="8"/>
                    <a:pt x="2" y="8"/>
                    <a:pt x="3" y="8"/>
                  </a:cubicBezTo>
                  <a:cubicBezTo>
                    <a:pt x="3" y="10"/>
                    <a:pt x="2" y="11"/>
                    <a:pt x="3" y="12"/>
                  </a:cubicBezTo>
                  <a:cubicBezTo>
                    <a:pt x="5" y="11"/>
                    <a:pt x="5" y="10"/>
                    <a:pt x="4" y="9"/>
                  </a:cubicBezTo>
                  <a:cubicBezTo>
                    <a:pt x="4" y="9"/>
                    <a:pt x="3"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2" name="Freeform 263"/>
            <p:cNvSpPr>
              <a:spLocks noEditPoints="1"/>
            </p:cNvSpPr>
            <p:nvPr/>
          </p:nvSpPr>
          <p:spPr bwMode="auto">
            <a:xfrm>
              <a:off x="6181725" y="3849688"/>
              <a:ext cx="31750" cy="47625"/>
            </a:xfrm>
            <a:custGeom>
              <a:avLst/>
              <a:gdLst>
                <a:gd name="T0" fmla="*/ 8 w 8"/>
                <a:gd name="T1" fmla="*/ 6 h 12"/>
                <a:gd name="T2" fmla="*/ 6 w 8"/>
                <a:gd name="T3" fmla="*/ 11 h 12"/>
                <a:gd name="T4" fmla="*/ 5 w 8"/>
                <a:gd name="T5" fmla="*/ 12 h 12"/>
                <a:gd name="T6" fmla="*/ 3 w 8"/>
                <a:gd name="T7" fmla="*/ 11 h 12"/>
                <a:gd name="T8" fmla="*/ 1 w 8"/>
                <a:gd name="T9" fmla="*/ 4 h 12"/>
                <a:gd name="T10" fmla="*/ 5 w 8"/>
                <a:gd name="T11" fmla="*/ 1 h 12"/>
                <a:gd name="T12" fmla="*/ 8 w 8"/>
                <a:gd name="T13" fmla="*/ 6 h 12"/>
                <a:gd name="T14" fmla="*/ 4 w 8"/>
                <a:gd name="T15" fmla="*/ 3 h 12"/>
                <a:gd name="T16" fmla="*/ 3 w 8"/>
                <a:gd name="T17" fmla="*/ 5 h 12"/>
                <a:gd name="T18" fmla="*/ 3 w 8"/>
                <a:gd name="T19" fmla="*/ 8 h 12"/>
                <a:gd name="T20" fmla="*/ 5 w 8"/>
                <a:gd name="T21" fmla="*/ 9 h 12"/>
                <a:gd name="T22" fmla="*/ 5 w 8"/>
                <a:gd name="T23" fmla="*/ 7 h 12"/>
                <a:gd name="T24" fmla="*/ 4 w 8"/>
                <a:gd name="T2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6"/>
                  </a:moveTo>
                  <a:cubicBezTo>
                    <a:pt x="7" y="8"/>
                    <a:pt x="7" y="9"/>
                    <a:pt x="6" y="11"/>
                  </a:cubicBezTo>
                  <a:cubicBezTo>
                    <a:pt x="6" y="12"/>
                    <a:pt x="5" y="12"/>
                    <a:pt x="5" y="12"/>
                  </a:cubicBezTo>
                  <a:cubicBezTo>
                    <a:pt x="4" y="12"/>
                    <a:pt x="3" y="12"/>
                    <a:pt x="3" y="11"/>
                  </a:cubicBezTo>
                  <a:cubicBezTo>
                    <a:pt x="1" y="9"/>
                    <a:pt x="0" y="6"/>
                    <a:pt x="1" y="4"/>
                  </a:cubicBezTo>
                  <a:cubicBezTo>
                    <a:pt x="1" y="2"/>
                    <a:pt x="3" y="0"/>
                    <a:pt x="5" y="1"/>
                  </a:cubicBezTo>
                  <a:cubicBezTo>
                    <a:pt x="8" y="2"/>
                    <a:pt x="8" y="4"/>
                    <a:pt x="8" y="6"/>
                  </a:cubicBezTo>
                  <a:close/>
                  <a:moveTo>
                    <a:pt x="4" y="3"/>
                  </a:moveTo>
                  <a:cubicBezTo>
                    <a:pt x="4" y="3"/>
                    <a:pt x="3" y="4"/>
                    <a:pt x="3" y="5"/>
                  </a:cubicBezTo>
                  <a:cubicBezTo>
                    <a:pt x="3" y="6"/>
                    <a:pt x="3" y="7"/>
                    <a:pt x="3" y="8"/>
                  </a:cubicBezTo>
                  <a:cubicBezTo>
                    <a:pt x="3" y="9"/>
                    <a:pt x="4" y="10"/>
                    <a:pt x="5" y="9"/>
                  </a:cubicBezTo>
                  <a:cubicBezTo>
                    <a:pt x="5" y="9"/>
                    <a:pt x="5" y="8"/>
                    <a:pt x="5" y="7"/>
                  </a:cubicBezTo>
                  <a:cubicBezTo>
                    <a:pt x="6" y="5"/>
                    <a:pt x="6"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3" name="Freeform 264"/>
            <p:cNvSpPr>
              <a:spLocks/>
            </p:cNvSpPr>
            <p:nvPr/>
          </p:nvSpPr>
          <p:spPr bwMode="auto">
            <a:xfrm>
              <a:off x="6288088" y="3836988"/>
              <a:ext cx="31750" cy="47625"/>
            </a:xfrm>
            <a:custGeom>
              <a:avLst/>
              <a:gdLst>
                <a:gd name="T0" fmla="*/ 5 w 8"/>
                <a:gd name="T1" fmla="*/ 6 h 12"/>
                <a:gd name="T2" fmla="*/ 7 w 8"/>
                <a:gd name="T3" fmla="*/ 9 h 12"/>
                <a:gd name="T4" fmla="*/ 2 w 8"/>
                <a:gd name="T5" fmla="*/ 7 h 12"/>
                <a:gd name="T6" fmla="*/ 3 w 8"/>
                <a:gd name="T7" fmla="*/ 10 h 12"/>
                <a:gd name="T8" fmla="*/ 2 w 8"/>
                <a:gd name="T9" fmla="*/ 12 h 12"/>
                <a:gd name="T10" fmla="*/ 1 w 8"/>
                <a:gd name="T11" fmla="*/ 11 h 12"/>
                <a:gd name="T12" fmla="*/ 0 w 8"/>
                <a:gd name="T13" fmla="*/ 7 h 12"/>
                <a:gd name="T14" fmla="*/ 1 w 8"/>
                <a:gd name="T15" fmla="*/ 2 h 12"/>
                <a:gd name="T16" fmla="*/ 4 w 8"/>
                <a:gd name="T17" fmla="*/ 1 h 12"/>
                <a:gd name="T18" fmla="*/ 5 w 8"/>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5" y="6"/>
                  </a:moveTo>
                  <a:cubicBezTo>
                    <a:pt x="6" y="7"/>
                    <a:pt x="8" y="7"/>
                    <a:pt x="7" y="9"/>
                  </a:cubicBezTo>
                  <a:cubicBezTo>
                    <a:pt x="5" y="10"/>
                    <a:pt x="4" y="7"/>
                    <a:pt x="2" y="7"/>
                  </a:cubicBezTo>
                  <a:cubicBezTo>
                    <a:pt x="2" y="9"/>
                    <a:pt x="3" y="9"/>
                    <a:pt x="3" y="10"/>
                  </a:cubicBezTo>
                  <a:cubicBezTo>
                    <a:pt x="3" y="11"/>
                    <a:pt x="2" y="11"/>
                    <a:pt x="2" y="12"/>
                  </a:cubicBezTo>
                  <a:cubicBezTo>
                    <a:pt x="1" y="12"/>
                    <a:pt x="1" y="11"/>
                    <a:pt x="1" y="11"/>
                  </a:cubicBezTo>
                  <a:cubicBezTo>
                    <a:pt x="0" y="10"/>
                    <a:pt x="0" y="8"/>
                    <a:pt x="0" y="7"/>
                  </a:cubicBezTo>
                  <a:cubicBezTo>
                    <a:pt x="0" y="6"/>
                    <a:pt x="0" y="4"/>
                    <a:pt x="1" y="2"/>
                  </a:cubicBezTo>
                  <a:cubicBezTo>
                    <a:pt x="1" y="1"/>
                    <a:pt x="3" y="0"/>
                    <a:pt x="4" y="1"/>
                  </a:cubicBezTo>
                  <a:cubicBezTo>
                    <a:pt x="6" y="3"/>
                    <a:pt x="6" y="5"/>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4" name="Freeform 265"/>
            <p:cNvSpPr>
              <a:spLocks noEditPoints="1"/>
            </p:cNvSpPr>
            <p:nvPr/>
          </p:nvSpPr>
          <p:spPr bwMode="auto">
            <a:xfrm>
              <a:off x="6221413" y="3844926"/>
              <a:ext cx="31750" cy="39688"/>
            </a:xfrm>
            <a:custGeom>
              <a:avLst/>
              <a:gdLst>
                <a:gd name="T0" fmla="*/ 0 w 8"/>
                <a:gd name="T1" fmla="*/ 10 h 10"/>
                <a:gd name="T2" fmla="*/ 0 w 8"/>
                <a:gd name="T3" fmla="*/ 9 h 10"/>
                <a:gd name="T4" fmla="*/ 1 w 8"/>
                <a:gd name="T5" fmla="*/ 7 h 10"/>
                <a:gd name="T6" fmla="*/ 0 w 8"/>
                <a:gd name="T7" fmla="*/ 2 h 10"/>
                <a:gd name="T8" fmla="*/ 1 w 8"/>
                <a:gd name="T9" fmla="*/ 0 h 10"/>
                <a:gd name="T10" fmla="*/ 3 w 8"/>
                <a:gd name="T11" fmla="*/ 0 h 10"/>
                <a:gd name="T12" fmla="*/ 4 w 8"/>
                <a:gd name="T13" fmla="*/ 0 h 10"/>
                <a:gd name="T14" fmla="*/ 7 w 8"/>
                <a:gd name="T15" fmla="*/ 2 h 10"/>
                <a:gd name="T16" fmla="*/ 6 w 8"/>
                <a:gd name="T17" fmla="*/ 7 h 10"/>
                <a:gd name="T18" fmla="*/ 3 w 8"/>
                <a:gd name="T19" fmla="*/ 9 h 10"/>
                <a:gd name="T20" fmla="*/ 0 w 8"/>
                <a:gd name="T21" fmla="*/ 10 h 10"/>
                <a:gd name="T22" fmla="*/ 2 w 8"/>
                <a:gd name="T23" fmla="*/ 2 h 10"/>
                <a:gd name="T24" fmla="*/ 3 w 8"/>
                <a:gd name="T25" fmla="*/ 7 h 10"/>
                <a:gd name="T26" fmla="*/ 5 w 8"/>
                <a:gd name="T27" fmla="*/ 6 h 10"/>
                <a:gd name="T28" fmla="*/ 4 w 8"/>
                <a:gd name="T29" fmla="*/ 2 h 10"/>
                <a:gd name="T30" fmla="*/ 2 w 8"/>
                <a:gd name="T3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0" y="10"/>
                  </a:moveTo>
                  <a:cubicBezTo>
                    <a:pt x="0" y="9"/>
                    <a:pt x="0" y="9"/>
                    <a:pt x="0" y="9"/>
                  </a:cubicBezTo>
                  <a:cubicBezTo>
                    <a:pt x="1" y="8"/>
                    <a:pt x="1" y="8"/>
                    <a:pt x="1" y="7"/>
                  </a:cubicBezTo>
                  <a:cubicBezTo>
                    <a:pt x="0" y="6"/>
                    <a:pt x="0" y="4"/>
                    <a:pt x="0" y="2"/>
                  </a:cubicBezTo>
                  <a:cubicBezTo>
                    <a:pt x="0" y="1"/>
                    <a:pt x="0" y="0"/>
                    <a:pt x="1" y="0"/>
                  </a:cubicBezTo>
                  <a:cubicBezTo>
                    <a:pt x="2" y="0"/>
                    <a:pt x="3" y="0"/>
                    <a:pt x="3" y="0"/>
                  </a:cubicBezTo>
                  <a:cubicBezTo>
                    <a:pt x="4" y="0"/>
                    <a:pt x="4" y="0"/>
                    <a:pt x="4" y="0"/>
                  </a:cubicBezTo>
                  <a:cubicBezTo>
                    <a:pt x="6" y="0"/>
                    <a:pt x="7" y="1"/>
                    <a:pt x="7" y="2"/>
                  </a:cubicBezTo>
                  <a:cubicBezTo>
                    <a:pt x="8" y="4"/>
                    <a:pt x="7" y="6"/>
                    <a:pt x="6" y="7"/>
                  </a:cubicBezTo>
                  <a:cubicBezTo>
                    <a:pt x="5" y="8"/>
                    <a:pt x="4" y="9"/>
                    <a:pt x="3" y="9"/>
                  </a:cubicBezTo>
                  <a:cubicBezTo>
                    <a:pt x="3" y="10"/>
                    <a:pt x="1" y="10"/>
                    <a:pt x="0" y="10"/>
                  </a:cubicBezTo>
                  <a:close/>
                  <a:moveTo>
                    <a:pt x="2" y="2"/>
                  </a:moveTo>
                  <a:cubicBezTo>
                    <a:pt x="2" y="4"/>
                    <a:pt x="3" y="5"/>
                    <a:pt x="3" y="7"/>
                  </a:cubicBezTo>
                  <a:cubicBezTo>
                    <a:pt x="4" y="7"/>
                    <a:pt x="4" y="6"/>
                    <a:pt x="5" y="6"/>
                  </a:cubicBezTo>
                  <a:cubicBezTo>
                    <a:pt x="5" y="5"/>
                    <a:pt x="5" y="3"/>
                    <a:pt x="4" y="2"/>
                  </a:cubicBezTo>
                  <a:cubicBezTo>
                    <a:pt x="4" y="2"/>
                    <a:pt x="3"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5" name="Freeform 266"/>
            <p:cNvSpPr>
              <a:spLocks noEditPoints="1"/>
            </p:cNvSpPr>
            <p:nvPr/>
          </p:nvSpPr>
          <p:spPr bwMode="auto">
            <a:xfrm>
              <a:off x="6154738" y="3852863"/>
              <a:ext cx="23813" cy="44450"/>
            </a:xfrm>
            <a:custGeom>
              <a:avLst/>
              <a:gdLst>
                <a:gd name="T0" fmla="*/ 3 w 6"/>
                <a:gd name="T1" fmla="*/ 0 h 11"/>
                <a:gd name="T2" fmla="*/ 6 w 6"/>
                <a:gd name="T3" fmla="*/ 8 h 11"/>
                <a:gd name="T4" fmla="*/ 3 w 6"/>
                <a:gd name="T5" fmla="*/ 11 h 11"/>
                <a:gd name="T6" fmla="*/ 1 w 6"/>
                <a:gd name="T7" fmla="*/ 10 h 11"/>
                <a:gd name="T8" fmla="*/ 1 w 6"/>
                <a:gd name="T9" fmla="*/ 3 h 11"/>
                <a:gd name="T10" fmla="*/ 1 w 6"/>
                <a:gd name="T11" fmla="*/ 2 h 11"/>
                <a:gd name="T12" fmla="*/ 3 w 6"/>
                <a:gd name="T13" fmla="*/ 0 h 11"/>
                <a:gd name="T14" fmla="*/ 3 w 6"/>
                <a:gd name="T15" fmla="*/ 3 h 11"/>
                <a:gd name="T16" fmla="*/ 4 w 6"/>
                <a:gd name="T17" fmla="*/ 8 h 11"/>
                <a:gd name="T18" fmla="*/ 3 w 6"/>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3" y="0"/>
                  </a:moveTo>
                  <a:cubicBezTo>
                    <a:pt x="6" y="2"/>
                    <a:pt x="6" y="5"/>
                    <a:pt x="6" y="8"/>
                  </a:cubicBezTo>
                  <a:cubicBezTo>
                    <a:pt x="6" y="10"/>
                    <a:pt x="5" y="11"/>
                    <a:pt x="3" y="11"/>
                  </a:cubicBezTo>
                  <a:cubicBezTo>
                    <a:pt x="3" y="11"/>
                    <a:pt x="2" y="10"/>
                    <a:pt x="1" y="10"/>
                  </a:cubicBezTo>
                  <a:cubicBezTo>
                    <a:pt x="1" y="7"/>
                    <a:pt x="0" y="5"/>
                    <a:pt x="1" y="3"/>
                  </a:cubicBezTo>
                  <a:cubicBezTo>
                    <a:pt x="1" y="2"/>
                    <a:pt x="1" y="2"/>
                    <a:pt x="1" y="2"/>
                  </a:cubicBezTo>
                  <a:cubicBezTo>
                    <a:pt x="1" y="1"/>
                    <a:pt x="2" y="0"/>
                    <a:pt x="3" y="0"/>
                  </a:cubicBezTo>
                  <a:close/>
                  <a:moveTo>
                    <a:pt x="3" y="3"/>
                  </a:moveTo>
                  <a:cubicBezTo>
                    <a:pt x="2" y="8"/>
                    <a:pt x="2" y="8"/>
                    <a:pt x="4" y="8"/>
                  </a:cubicBezTo>
                  <a:cubicBezTo>
                    <a:pt x="3" y="6"/>
                    <a:pt x="4" y="5"/>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6" name="Freeform 267"/>
            <p:cNvSpPr>
              <a:spLocks/>
            </p:cNvSpPr>
            <p:nvPr/>
          </p:nvSpPr>
          <p:spPr bwMode="auto">
            <a:xfrm>
              <a:off x="6257925" y="3836988"/>
              <a:ext cx="26988" cy="52388"/>
            </a:xfrm>
            <a:custGeom>
              <a:avLst/>
              <a:gdLst>
                <a:gd name="T0" fmla="*/ 7 w 7"/>
                <a:gd name="T1" fmla="*/ 10 h 13"/>
                <a:gd name="T2" fmla="*/ 7 w 7"/>
                <a:gd name="T3" fmla="*/ 11 h 13"/>
                <a:gd name="T4" fmla="*/ 6 w 7"/>
                <a:gd name="T5" fmla="*/ 12 h 13"/>
                <a:gd name="T6" fmla="*/ 1 w 7"/>
                <a:gd name="T7" fmla="*/ 10 h 13"/>
                <a:gd name="T8" fmla="*/ 0 w 7"/>
                <a:gd name="T9" fmla="*/ 7 h 13"/>
                <a:gd name="T10" fmla="*/ 1 w 7"/>
                <a:gd name="T11" fmla="*/ 2 h 13"/>
                <a:gd name="T12" fmla="*/ 3 w 7"/>
                <a:gd name="T13" fmla="*/ 1 h 13"/>
                <a:gd name="T14" fmla="*/ 2 w 7"/>
                <a:gd name="T15" fmla="*/ 5 h 13"/>
                <a:gd name="T16" fmla="*/ 3 w 7"/>
                <a:gd name="T17" fmla="*/ 5 h 13"/>
                <a:gd name="T18" fmla="*/ 6 w 7"/>
                <a:gd name="T19" fmla="*/ 3 h 13"/>
                <a:gd name="T20" fmla="*/ 6 w 7"/>
                <a:gd name="T21" fmla="*/ 5 h 13"/>
                <a:gd name="T22" fmla="*/ 3 w 7"/>
                <a:gd name="T23" fmla="*/ 8 h 13"/>
                <a:gd name="T24" fmla="*/ 3 w 7"/>
                <a:gd name="T25" fmla="*/ 9 h 13"/>
                <a:gd name="T26" fmla="*/ 5 w 7"/>
                <a:gd name="T27" fmla="*/ 10 h 13"/>
                <a:gd name="T28" fmla="*/ 7 w 7"/>
                <a:gd name="T2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7" y="10"/>
                  </a:moveTo>
                  <a:cubicBezTo>
                    <a:pt x="7" y="10"/>
                    <a:pt x="7" y="11"/>
                    <a:pt x="7" y="11"/>
                  </a:cubicBezTo>
                  <a:cubicBezTo>
                    <a:pt x="6" y="12"/>
                    <a:pt x="6" y="12"/>
                    <a:pt x="6" y="12"/>
                  </a:cubicBezTo>
                  <a:cubicBezTo>
                    <a:pt x="4" y="13"/>
                    <a:pt x="2" y="12"/>
                    <a:pt x="1" y="10"/>
                  </a:cubicBezTo>
                  <a:cubicBezTo>
                    <a:pt x="1" y="9"/>
                    <a:pt x="0" y="8"/>
                    <a:pt x="0" y="7"/>
                  </a:cubicBezTo>
                  <a:cubicBezTo>
                    <a:pt x="0" y="5"/>
                    <a:pt x="1" y="3"/>
                    <a:pt x="1" y="2"/>
                  </a:cubicBezTo>
                  <a:cubicBezTo>
                    <a:pt x="2" y="0"/>
                    <a:pt x="3" y="0"/>
                    <a:pt x="3" y="1"/>
                  </a:cubicBezTo>
                  <a:cubicBezTo>
                    <a:pt x="3" y="3"/>
                    <a:pt x="2" y="4"/>
                    <a:pt x="2" y="5"/>
                  </a:cubicBezTo>
                  <a:cubicBezTo>
                    <a:pt x="2" y="5"/>
                    <a:pt x="3" y="5"/>
                    <a:pt x="3" y="5"/>
                  </a:cubicBezTo>
                  <a:cubicBezTo>
                    <a:pt x="3" y="3"/>
                    <a:pt x="5" y="3"/>
                    <a:pt x="6" y="3"/>
                  </a:cubicBezTo>
                  <a:cubicBezTo>
                    <a:pt x="6" y="4"/>
                    <a:pt x="6" y="4"/>
                    <a:pt x="6" y="5"/>
                  </a:cubicBezTo>
                  <a:cubicBezTo>
                    <a:pt x="5" y="6"/>
                    <a:pt x="4" y="7"/>
                    <a:pt x="3" y="8"/>
                  </a:cubicBezTo>
                  <a:cubicBezTo>
                    <a:pt x="2" y="8"/>
                    <a:pt x="2" y="9"/>
                    <a:pt x="3" y="9"/>
                  </a:cubicBezTo>
                  <a:cubicBezTo>
                    <a:pt x="4" y="10"/>
                    <a:pt x="4" y="11"/>
                    <a:pt x="5" y="10"/>
                  </a:cubicBezTo>
                  <a:cubicBezTo>
                    <a:pt x="6" y="9"/>
                    <a:pt x="6"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7" name="Freeform 268"/>
            <p:cNvSpPr>
              <a:spLocks noEditPoints="1"/>
            </p:cNvSpPr>
            <p:nvPr/>
          </p:nvSpPr>
          <p:spPr bwMode="auto">
            <a:xfrm>
              <a:off x="6394450" y="4002088"/>
              <a:ext cx="28575" cy="44450"/>
            </a:xfrm>
            <a:custGeom>
              <a:avLst/>
              <a:gdLst>
                <a:gd name="T0" fmla="*/ 7 w 7"/>
                <a:gd name="T1" fmla="*/ 4 h 11"/>
                <a:gd name="T2" fmla="*/ 5 w 7"/>
                <a:gd name="T3" fmla="*/ 10 h 11"/>
                <a:gd name="T4" fmla="*/ 4 w 7"/>
                <a:gd name="T5" fmla="*/ 11 h 11"/>
                <a:gd name="T6" fmla="*/ 2 w 7"/>
                <a:gd name="T7" fmla="*/ 10 h 11"/>
                <a:gd name="T8" fmla="*/ 1 w 7"/>
                <a:gd name="T9" fmla="*/ 3 h 11"/>
                <a:gd name="T10" fmla="*/ 4 w 7"/>
                <a:gd name="T11" fmla="*/ 0 h 11"/>
                <a:gd name="T12" fmla="*/ 7 w 7"/>
                <a:gd name="T13" fmla="*/ 2 h 11"/>
                <a:gd name="T14" fmla="*/ 7 w 7"/>
                <a:gd name="T15" fmla="*/ 4 h 11"/>
                <a:gd name="T16" fmla="*/ 4 w 7"/>
                <a:gd name="T17" fmla="*/ 2 h 11"/>
                <a:gd name="T18" fmla="*/ 3 w 7"/>
                <a:gd name="T19" fmla="*/ 8 h 11"/>
                <a:gd name="T20" fmla="*/ 4 w 7"/>
                <a:gd name="T21" fmla="*/ 9 h 11"/>
                <a:gd name="T22" fmla="*/ 5 w 7"/>
                <a:gd name="T23" fmla="*/ 6 h 11"/>
                <a:gd name="T24" fmla="*/ 4 w 7"/>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7" y="4"/>
                  </a:moveTo>
                  <a:cubicBezTo>
                    <a:pt x="7" y="6"/>
                    <a:pt x="6" y="8"/>
                    <a:pt x="5" y="10"/>
                  </a:cubicBezTo>
                  <a:cubicBezTo>
                    <a:pt x="5" y="10"/>
                    <a:pt x="4" y="11"/>
                    <a:pt x="4" y="11"/>
                  </a:cubicBezTo>
                  <a:cubicBezTo>
                    <a:pt x="3" y="11"/>
                    <a:pt x="2" y="11"/>
                    <a:pt x="2" y="10"/>
                  </a:cubicBezTo>
                  <a:cubicBezTo>
                    <a:pt x="1" y="8"/>
                    <a:pt x="0" y="5"/>
                    <a:pt x="1" y="3"/>
                  </a:cubicBezTo>
                  <a:cubicBezTo>
                    <a:pt x="1" y="1"/>
                    <a:pt x="2" y="0"/>
                    <a:pt x="4" y="0"/>
                  </a:cubicBezTo>
                  <a:cubicBezTo>
                    <a:pt x="5" y="0"/>
                    <a:pt x="6" y="0"/>
                    <a:pt x="7" y="2"/>
                  </a:cubicBezTo>
                  <a:cubicBezTo>
                    <a:pt x="7" y="2"/>
                    <a:pt x="7" y="3"/>
                    <a:pt x="7" y="4"/>
                  </a:cubicBezTo>
                  <a:close/>
                  <a:moveTo>
                    <a:pt x="4" y="2"/>
                  </a:moveTo>
                  <a:cubicBezTo>
                    <a:pt x="2" y="3"/>
                    <a:pt x="2" y="6"/>
                    <a:pt x="3" y="8"/>
                  </a:cubicBezTo>
                  <a:cubicBezTo>
                    <a:pt x="3" y="8"/>
                    <a:pt x="4" y="8"/>
                    <a:pt x="4" y="9"/>
                  </a:cubicBezTo>
                  <a:cubicBezTo>
                    <a:pt x="4" y="8"/>
                    <a:pt x="4" y="7"/>
                    <a:pt x="5" y="6"/>
                  </a:cubicBezTo>
                  <a:cubicBezTo>
                    <a:pt x="6" y="5"/>
                    <a:pt x="5"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8" name="Freeform 269"/>
            <p:cNvSpPr>
              <a:spLocks/>
            </p:cNvSpPr>
            <p:nvPr/>
          </p:nvSpPr>
          <p:spPr bwMode="auto">
            <a:xfrm>
              <a:off x="6508750" y="3975101"/>
              <a:ext cx="42863" cy="50800"/>
            </a:xfrm>
            <a:custGeom>
              <a:avLst/>
              <a:gdLst>
                <a:gd name="T0" fmla="*/ 6 w 11"/>
                <a:gd name="T1" fmla="*/ 13 h 13"/>
                <a:gd name="T2" fmla="*/ 6 w 11"/>
                <a:gd name="T3" fmla="*/ 8 h 13"/>
                <a:gd name="T4" fmla="*/ 5 w 11"/>
                <a:gd name="T5" fmla="*/ 5 h 13"/>
                <a:gd name="T6" fmla="*/ 2 w 11"/>
                <a:gd name="T7" fmla="*/ 4 h 13"/>
                <a:gd name="T8" fmla="*/ 0 w 11"/>
                <a:gd name="T9" fmla="*/ 3 h 13"/>
                <a:gd name="T10" fmla="*/ 5 w 11"/>
                <a:gd name="T11" fmla="*/ 1 h 13"/>
                <a:gd name="T12" fmla="*/ 8 w 11"/>
                <a:gd name="T13" fmla="*/ 1 h 13"/>
                <a:gd name="T14" fmla="*/ 11 w 11"/>
                <a:gd name="T15" fmla="*/ 0 h 13"/>
                <a:gd name="T16" fmla="*/ 7 w 11"/>
                <a:gd name="T17" fmla="*/ 3 h 13"/>
                <a:gd name="T18" fmla="*/ 7 w 11"/>
                <a:gd name="T19" fmla="*/ 5 h 13"/>
                <a:gd name="T20" fmla="*/ 8 w 11"/>
                <a:gd name="T21" fmla="*/ 9 h 13"/>
                <a:gd name="T22" fmla="*/ 8 w 11"/>
                <a:gd name="T23" fmla="*/ 10 h 13"/>
                <a:gd name="T24" fmla="*/ 6 w 11"/>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6" y="13"/>
                  </a:moveTo>
                  <a:cubicBezTo>
                    <a:pt x="6" y="11"/>
                    <a:pt x="6" y="10"/>
                    <a:pt x="6" y="8"/>
                  </a:cubicBezTo>
                  <a:cubicBezTo>
                    <a:pt x="5" y="7"/>
                    <a:pt x="5" y="6"/>
                    <a:pt x="5" y="5"/>
                  </a:cubicBezTo>
                  <a:cubicBezTo>
                    <a:pt x="5" y="4"/>
                    <a:pt x="3" y="3"/>
                    <a:pt x="2" y="4"/>
                  </a:cubicBezTo>
                  <a:cubicBezTo>
                    <a:pt x="1" y="5"/>
                    <a:pt x="0" y="4"/>
                    <a:pt x="0" y="3"/>
                  </a:cubicBezTo>
                  <a:cubicBezTo>
                    <a:pt x="1" y="2"/>
                    <a:pt x="3" y="1"/>
                    <a:pt x="5" y="1"/>
                  </a:cubicBezTo>
                  <a:cubicBezTo>
                    <a:pt x="6" y="1"/>
                    <a:pt x="7" y="1"/>
                    <a:pt x="8" y="1"/>
                  </a:cubicBezTo>
                  <a:cubicBezTo>
                    <a:pt x="9" y="0"/>
                    <a:pt x="10" y="0"/>
                    <a:pt x="11" y="0"/>
                  </a:cubicBezTo>
                  <a:cubicBezTo>
                    <a:pt x="11" y="2"/>
                    <a:pt x="11" y="3"/>
                    <a:pt x="7" y="3"/>
                  </a:cubicBezTo>
                  <a:cubicBezTo>
                    <a:pt x="7" y="4"/>
                    <a:pt x="7" y="4"/>
                    <a:pt x="7" y="5"/>
                  </a:cubicBezTo>
                  <a:cubicBezTo>
                    <a:pt x="8" y="7"/>
                    <a:pt x="8" y="8"/>
                    <a:pt x="8" y="9"/>
                  </a:cubicBezTo>
                  <a:cubicBezTo>
                    <a:pt x="8" y="9"/>
                    <a:pt x="8" y="10"/>
                    <a:pt x="8" y="10"/>
                  </a:cubicBezTo>
                  <a:cubicBezTo>
                    <a:pt x="9" y="12"/>
                    <a:pt x="8"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9" name="Freeform 270"/>
            <p:cNvSpPr>
              <a:spLocks/>
            </p:cNvSpPr>
            <p:nvPr/>
          </p:nvSpPr>
          <p:spPr bwMode="auto">
            <a:xfrm>
              <a:off x="6340475" y="3994151"/>
              <a:ext cx="26988" cy="52388"/>
            </a:xfrm>
            <a:custGeom>
              <a:avLst/>
              <a:gdLst>
                <a:gd name="T0" fmla="*/ 2 w 7"/>
                <a:gd name="T1" fmla="*/ 8 h 13"/>
                <a:gd name="T2" fmla="*/ 2 w 7"/>
                <a:gd name="T3" fmla="*/ 5 h 13"/>
                <a:gd name="T4" fmla="*/ 4 w 7"/>
                <a:gd name="T5" fmla="*/ 6 h 13"/>
                <a:gd name="T6" fmla="*/ 5 w 7"/>
                <a:gd name="T7" fmla="*/ 6 h 13"/>
                <a:gd name="T8" fmla="*/ 6 w 7"/>
                <a:gd name="T9" fmla="*/ 9 h 13"/>
                <a:gd name="T10" fmla="*/ 5 w 7"/>
                <a:gd name="T11" fmla="*/ 13 h 13"/>
                <a:gd name="T12" fmla="*/ 1 w 7"/>
                <a:gd name="T13" fmla="*/ 13 h 13"/>
                <a:gd name="T14" fmla="*/ 0 w 7"/>
                <a:gd name="T15" fmla="*/ 9 h 13"/>
                <a:gd name="T16" fmla="*/ 0 w 7"/>
                <a:gd name="T17" fmla="*/ 5 h 13"/>
                <a:gd name="T18" fmla="*/ 1 w 7"/>
                <a:gd name="T19" fmla="*/ 2 h 13"/>
                <a:gd name="T20" fmla="*/ 3 w 7"/>
                <a:gd name="T21" fmla="*/ 0 h 13"/>
                <a:gd name="T22" fmla="*/ 3 w 7"/>
                <a:gd name="T23" fmla="*/ 2 h 13"/>
                <a:gd name="T24" fmla="*/ 1 w 7"/>
                <a:gd name="T25" fmla="*/ 8 h 13"/>
                <a:gd name="T26" fmla="*/ 2 w 7"/>
                <a:gd name="T27" fmla="*/ 8 h 13"/>
                <a:gd name="T28" fmla="*/ 2 w 7"/>
                <a:gd name="T29" fmla="*/ 12 h 13"/>
                <a:gd name="T30" fmla="*/ 3 w 7"/>
                <a:gd name="T31" fmla="*/ 12 h 13"/>
                <a:gd name="T32" fmla="*/ 4 w 7"/>
                <a:gd name="T33" fmla="*/ 9 h 13"/>
                <a:gd name="T34" fmla="*/ 2 w 7"/>
                <a:gd name="T3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3">
                  <a:moveTo>
                    <a:pt x="2" y="8"/>
                  </a:moveTo>
                  <a:cubicBezTo>
                    <a:pt x="2" y="7"/>
                    <a:pt x="2" y="6"/>
                    <a:pt x="2" y="5"/>
                  </a:cubicBezTo>
                  <a:cubicBezTo>
                    <a:pt x="3" y="5"/>
                    <a:pt x="3" y="5"/>
                    <a:pt x="4" y="6"/>
                  </a:cubicBezTo>
                  <a:cubicBezTo>
                    <a:pt x="4" y="6"/>
                    <a:pt x="4" y="6"/>
                    <a:pt x="5" y="6"/>
                  </a:cubicBezTo>
                  <a:cubicBezTo>
                    <a:pt x="6" y="7"/>
                    <a:pt x="7" y="8"/>
                    <a:pt x="6" y="9"/>
                  </a:cubicBezTo>
                  <a:cubicBezTo>
                    <a:pt x="6" y="11"/>
                    <a:pt x="5" y="12"/>
                    <a:pt x="5" y="13"/>
                  </a:cubicBezTo>
                  <a:cubicBezTo>
                    <a:pt x="3" y="13"/>
                    <a:pt x="2" y="13"/>
                    <a:pt x="1" y="13"/>
                  </a:cubicBezTo>
                  <a:cubicBezTo>
                    <a:pt x="0" y="12"/>
                    <a:pt x="0" y="10"/>
                    <a:pt x="0" y="9"/>
                  </a:cubicBezTo>
                  <a:cubicBezTo>
                    <a:pt x="0" y="8"/>
                    <a:pt x="0" y="6"/>
                    <a:pt x="0" y="5"/>
                  </a:cubicBezTo>
                  <a:cubicBezTo>
                    <a:pt x="0" y="4"/>
                    <a:pt x="0" y="3"/>
                    <a:pt x="1" y="2"/>
                  </a:cubicBezTo>
                  <a:cubicBezTo>
                    <a:pt x="1" y="0"/>
                    <a:pt x="1" y="0"/>
                    <a:pt x="3" y="0"/>
                  </a:cubicBezTo>
                  <a:cubicBezTo>
                    <a:pt x="3" y="1"/>
                    <a:pt x="3" y="1"/>
                    <a:pt x="3" y="2"/>
                  </a:cubicBezTo>
                  <a:cubicBezTo>
                    <a:pt x="1" y="4"/>
                    <a:pt x="2" y="6"/>
                    <a:pt x="1" y="8"/>
                  </a:cubicBezTo>
                  <a:cubicBezTo>
                    <a:pt x="1" y="8"/>
                    <a:pt x="2" y="8"/>
                    <a:pt x="2" y="8"/>
                  </a:cubicBezTo>
                  <a:cubicBezTo>
                    <a:pt x="2" y="9"/>
                    <a:pt x="2" y="11"/>
                    <a:pt x="2" y="12"/>
                  </a:cubicBezTo>
                  <a:cubicBezTo>
                    <a:pt x="2" y="12"/>
                    <a:pt x="3" y="12"/>
                    <a:pt x="3" y="12"/>
                  </a:cubicBezTo>
                  <a:cubicBezTo>
                    <a:pt x="3" y="11"/>
                    <a:pt x="4" y="10"/>
                    <a:pt x="4" y="9"/>
                  </a:cubicBezTo>
                  <a:cubicBezTo>
                    <a:pt x="4" y="9"/>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0" name="Freeform 271"/>
            <p:cNvSpPr>
              <a:spLocks noEditPoints="1"/>
            </p:cNvSpPr>
            <p:nvPr/>
          </p:nvSpPr>
          <p:spPr bwMode="auto">
            <a:xfrm>
              <a:off x="6426200" y="3994151"/>
              <a:ext cx="31750" cy="44450"/>
            </a:xfrm>
            <a:custGeom>
              <a:avLst/>
              <a:gdLst>
                <a:gd name="T0" fmla="*/ 0 w 8"/>
                <a:gd name="T1" fmla="*/ 10 h 11"/>
                <a:gd name="T2" fmla="*/ 1 w 8"/>
                <a:gd name="T3" fmla="*/ 9 h 11"/>
                <a:gd name="T4" fmla="*/ 1 w 8"/>
                <a:gd name="T5" fmla="*/ 8 h 11"/>
                <a:gd name="T6" fmla="*/ 0 w 8"/>
                <a:gd name="T7" fmla="*/ 3 h 11"/>
                <a:gd name="T8" fmla="*/ 1 w 8"/>
                <a:gd name="T9" fmla="*/ 1 h 11"/>
                <a:gd name="T10" fmla="*/ 4 w 8"/>
                <a:gd name="T11" fmla="*/ 1 h 11"/>
                <a:gd name="T12" fmla="*/ 5 w 8"/>
                <a:gd name="T13" fmla="*/ 1 h 11"/>
                <a:gd name="T14" fmla="*/ 7 w 8"/>
                <a:gd name="T15" fmla="*/ 6 h 11"/>
                <a:gd name="T16" fmla="*/ 3 w 8"/>
                <a:gd name="T17" fmla="*/ 10 h 11"/>
                <a:gd name="T18" fmla="*/ 0 w 8"/>
                <a:gd name="T19" fmla="*/ 10 h 11"/>
                <a:gd name="T20" fmla="*/ 2 w 8"/>
                <a:gd name="T21" fmla="*/ 3 h 11"/>
                <a:gd name="T22" fmla="*/ 3 w 8"/>
                <a:gd name="T23" fmla="*/ 7 h 11"/>
                <a:gd name="T24" fmla="*/ 3 w 8"/>
                <a:gd name="T25" fmla="*/ 7 h 11"/>
                <a:gd name="T26" fmla="*/ 4 w 8"/>
                <a:gd name="T27" fmla="*/ 7 h 11"/>
                <a:gd name="T28" fmla="*/ 5 w 8"/>
                <a:gd name="T29" fmla="*/ 3 h 11"/>
                <a:gd name="T30" fmla="*/ 2 w 8"/>
                <a:gd name="T3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1">
                  <a:moveTo>
                    <a:pt x="0" y="10"/>
                  </a:moveTo>
                  <a:cubicBezTo>
                    <a:pt x="0" y="10"/>
                    <a:pt x="0" y="9"/>
                    <a:pt x="1" y="9"/>
                  </a:cubicBezTo>
                  <a:cubicBezTo>
                    <a:pt x="1" y="9"/>
                    <a:pt x="1" y="9"/>
                    <a:pt x="1" y="8"/>
                  </a:cubicBezTo>
                  <a:cubicBezTo>
                    <a:pt x="1" y="7"/>
                    <a:pt x="1" y="5"/>
                    <a:pt x="0" y="3"/>
                  </a:cubicBezTo>
                  <a:cubicBezTo>
                    <a:pt x="0" y="2"/>
                    <a:pt x="0" y="2"/>
                    <a:pt x="1" y="1"/>
                  </a:cubicBezTo>
                  <a:cubicBezTo>
                    <a:pt x="2" y="0"/>
                    <a:pt x="3" y="0"/>
                    <a:pt x="4" y="1"/>
                  </a:cubicBezTo>
                  <a:cubicBezTo>
                    <a:pt x="4" y="1"/>
                    <a:pt x="4" y="1"/>
                    <a:pt x="5" y="1"/>
                  </a:cubicBezTo>
                  <a:cubicBezTo>
                    <a:pt x="7" y="1"/>
                    <a:pt x="8" y="4"/>
                    <a:pt x="7" y="6"/>
                  </a:cubicBezTo>
                  <a:cubicBezTo>
                    <a:pt x="6" y="8"/>
                    <a:pt x="5" y="9"/>
                    <a:pt x="3" y="10"/>
                  </a:cubicBezTo>
                  <a:cubicBezTo>
                    <a:pt x="3" y="11"/>
                    <a:pt x="1" y="10"/>
                    <a:pt x="0" y="10"/>
                  </a:cubicBezTo>
                  <a:close/>
                  <a:moveTo>
                    <a:pt x="2" y="3"/>
                  </a:moveTo>
                  <a:cubicBezTo>
                    <a:pt x="2" y="4"/>
                    <a:pt x="3" y="5"/>
                    <a:pt x="3" y="7"/>
                  </a:cubicBezTo>
                  <a:cubicBezTo>
                    <a:pt x="3" y="7"/>
                    <a:pt x="3" y="7"/>
                    <a:pt x="3" y="7"/>
                  </a:cubicBezTo>
                  <a:cubicBezTo>
                    <a:pt x="3" y="7"/>
                    <a:pt x="4" y="7"/>
                    <a:pt x="4" y="7"/>
                  </a:cubicBezTo>
                  <a:cubicBezTo>
                    <a:pt x="5" y="6"/>
                    <a:pt x="5" y="4"/>
                    <a:pt x="5" y="3"/>
                  </a:cubicBezTo>
                  <a:cubicBezTo>
                    <a:pt x="4" y="3"/>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1" name="Freeform 272"/>
            <p:cNvSpPr>
              <a:spLocks/>
            </p:cNvSpPr>
            <p:nvPr/>
          </p:nvSpPr>
          <p:spPr bwMode="auto">
            <a:xfrm>
              <a:off x="6489700" y="3987801"/>
              <a:ext cx="26988" cy="38100"/>
            </a:xfrm>
            <a:custGeom>
              <a:avLst/>
              <a:gdLst>
                <a:gd name="T0" fmla="*/ 1 w 7"/>
                <a:gd name="T1" fmla="*/ 8 h 10"/>
                <a:gd name="T2" fmla="*/ 5 w 7"/>
                <a:gd name="T3" fmla="*/ 8 h 10"/>
                <a:gd name="T4" fmla="*/ 5 w 7"/>
                <a:gd name="T5" fmla="*/ 7 h 10"/>
                <a:gd name="T6" fmla="*/ 5 w 7"/>
                <a:gd name="T7" fmla="*/ 6 h 10"/>
                <a:gd name="T8" fmla="*/ 3 w 7"/>
                <a:gd name="T9" fmla="*/ 6 h 10"/>
                <a:gd name="T10" fmla="*/ 0 w 7"/>
                <a:gd name="T11" fmla="*/ 4 h 10"/>
                <a:gd name="T12" fmla="*/ 2 w 7"/>
                <a:gd name="T13" fmla="*/ 0 h 10"/>
                <a:gd name="T14" fmla="*/ 3 w 7"/>
                <a:gd name="T15" fmla="*/ 0 h 10"/>
                <a:gd name="T16" fmla="*/ 4 w 7"/>
                <a:gd name="T17" fmla="*/ 0 h 10"/>
                <a:gd name="T18" fmla="*/ 5 w 7"/>
                <a:gd name="T19" fmla="*/ 1 h 10"/>
                <a:gd name="T20" fmla="*/ 3 w 7"/>
                <a:gd name="T21" fmla="*/ 2 h 10"/>
                <a:gd name="T22" fmla="*/ 2 w 7"/>
                <a:gd name="T23" fmla="*/ 3 h 10"/>
                <a:gd name="T24" fmla="*/ 5 w 7"/>
                <a:gd name="T25" fmla="*/ 4 h 10"/>
                <a:gd name="T26" fmla="*/ 7 w 7"/>
                <a:gd name="T27" fmla="*/ 7 h 10"/>
                <a:gd name="T28" fmla="*/ 4 w 7"/>
                <a:gd name="T29" fmla="*/ 10 h 10"/>
                <a:gd name="T30" fmla="*/ 1 w 7"/>
                <a:gd name="T31" fmla="*/ 10 h 10"/>
                <a:gd name="T32" fmla="*/ 1 w 7"/>
                <a:gd name="T3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0">
                  <a:moveTo>
                    <a:pt x="1" y="8"/>
                  </a:moveTo>
                  <a:cubicBezTo>
                    <a:pt x="2" y="8"/>
                    <a:pt x="3" y="8"/>
                    <a:pt x="5" y="8"/>
                  </a:cubicBezTo>
                  <a:cubicBezTo>
                    <a:pt x="5" y="8"/>
                    <a:pt x="5" y="7"/>
                    <a:pt x="5" y="7"/>
                  </a:cubicBezTo>
                  <a:cubicBezTo>
                    <a:pt x="5" y="7"/>
                    <a:pt x="5" y="6"/>
                    <a:pt x="5" y="6"/>
                  </a:cubicBezTo>
                  <a:cubicBezTo>
                    <a:pt x="4" y="6"/>
                    <a:pt x="3" y="6"/>
                    <a:pt x="3" y="6"/>
                  </a:cubicBezTo>
                  <a:cubicBezTo>
                    <a:pt x="1" y="6"/>
                    <a:pt x="0" y="5"/>
                    <a:pt x="0" y="4"/>
                  </a:cubicBezTo>
                  <a:cubicBezTo>
                    <a:pt x="0" y="3"/>
                    <a:pt x="1" y="1"/>
                    <a:pt x="2" y="0"/>
                  </a:cubicBezTo>
                  <a:cubicBezTo>
                    <a:pt x="2" y="0"/>
                    <a:pt x="3" y="0"/>
                    <a:pt x="3" y="0"/>
                  </a:cubicBezTo>
                  <a:cubicBezTo>
                    <a:pt x="3" y="0"/>
                    <a:pt x="4" y="0"/>
                    <a:pt x="4" y="0"/>
                  </a:cubicBezTo>
                  <a:cubicBezTo>
                    <a:pt x="4" y="0"/>
                    <a:pt x="5" y="1"/>
                    <a:pt x="5" y="1"/>
                  </a:cubicBezTo>
                  <a:cubicBezTo>
                    <a:pt x="4" y="1"/>
                    <a:pt x="4" y="2"/>
                    <a:pt x="3" y="2"/>
                  </a:cubicBezTo>
                  <a:cubicBezTo>
                    <a:pt x="2" y="2"/>
                    <a:pt x="2" y="2"/>
                    <a:pt x="2" y="3"/>
                  </a:cubicBezTo>
                  <a:cubicBezTo>
                    <a:pt x="3" y="3"/>
                    <a:pt x="4" y="4"/>
                    <a:pt x="5" y="4"/>
                  </a:cubicBezTo>
                  <a:cubicBezTo>
                    <a:pt x="6" y="5"/>
                    <a:pt x="7" y="6"/>
                    <a:pt x="7" y="7"/>
                  </a:cubicBezTo>
                  <a:cubicBezTo>
                    <a:pt x="7" y="8"/>
                    <a:pt x="5" y="10"/>
                    <a:pt x="4" y="10"/>
                  </a:cubicBezTo>
                  <a:cubicBezTo>
                    <a:pt x="3" y="10"/>
                    <a:pt x="2" y="10"/>
                    <a:pt x="1" y="10"/>
                  </a:cubicBezTo>
                  <a:cubicBezTo>
                    <a:pt x="1" y="9"/>
                    <a:pt x="1" y="9"/>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2" name="Freeform 273"/>
            <p:cNvSpPr>
              <a:spLocks noEditPoints="1"/>
            </p:cNvSpPr>
            <p:nvPr/>
          </p:nvSpPr>
          <p:spPr bwMode="auto">
            <a:xfrm>
              <a:off x="6370638" y="3998913"/>
              <a:ext cx="20638" cy="42863"/>
            </a:xfrm>
            <a:custGeom>
              <a:avLst/>
              <a:gdLst>
                <a:gd name="T0" fmla="*/ 2 w 5"/>
                <a:gd name="T1" fmla="*/ 0 h 11"/>
                <a:gd name="T2" fmla="*/ 4 w 5"/>
                <a:gd name="T3" fmla="*/ 9 h 11"/>
                <a:gd name="T4" fmla="*/ 2 w 5"/>
                <a:gd name="T5" fmla="*/ 11 h 11"/>
                <a:gd name="T6" fmla="*/ 0 w 5"/>
                <a:gd name="T7" fmla="*/ 10 h 11"/>
                <a:gd name="T8" fmla="*/ 0 w 5"/>
                <a:gd name="T9" fmla="*/ 4 h 11"/>
                <a:gd name="T10" fmla="*/ 0 w 5"/>
                <a:gd name="T11" fmla="*/ 2 h 11"/>
                <a:gd name="T12" fmla="*/ 2 w 5"/>
                <a:gd name="T13" fmla="*/ 0 h 11"/>
                <a:gd name="T14" fmla="*/ 2 w 5"/>
                <a:gd name="T15" fmla="*/ 4 h 11"/>
                <a:gd name="T16" fmla="*/ 1 w 5"/>
                <a:gd name="T17" fmla="*/ 8 h 11"/>
                <a:gd name="T18" fmla="*/ 2 w 5"/>
                <a:gd name="T19" fmla="*/ 8 h 11"/>
                <a:gd name="T20" fmla="*/ 3 w 5"/>
                <a:gd name="T21" fmla="*/ 8 h 11"/>
                <a:gd name="T22" fmla="*/ 2 w 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1">
                  <a:moveTo>
                    <a:pt x="2" y="0"/>
                  </a:moveTo>
                  <a:cubicBezTo>
                    <a:pt x="5" y="3"/>
                    <a:pt x="5" y="6"/>
                    <a:pt x="4" y="9"/>
                  </a:cubicBezTo>
                  <a:cubicBezTo>
                    <a:pt x="4" y="10"/>
                    <a:pt x="3" y="11"/>
                    <a:pt x="2" y="11"/>
                  </a:cubicBezTo>
                  <a:cubicBezTo>
                    <a:pt x="1" y="11"/>
                    <a:pt x="0" y="11"/>
                    <a:pt x="0" y="10"/>
                  </a:cubicBezTo>
                  <a:cubicBezTo>
                    <a:pt x="0" y="8"/>
                    <a:pt x="0" y="6"/>
                    <a:pt x="0" y="4"/>
                  </a:cubicBezTo>
                  <a:cubicBezTo>
                    <a:pt x="0" y="3"/>
                    <a:pt x="0" y="3"/>
                    <a:pt x="0" y="2"/>
                  </a:cubicBezTo>
                  <a:cubicBezTo>
                    <a:pt x="1" y="1"/>
                    <a:pt x="1" y="1"/>
                    <a:pt x="2" y="0"/>
                  </a:cubicBezTo>
                  <a:close/>
                  <a:moveTo>
                    <a:pt x="2" y="4"/>
                  </a:moveTo>
                  <a:cubicBezTo>
                    <a:pt x="2" y="5"/>
                    <a:pt x="2" y="7"/>
                    <a:pt x="1" y="8"/>
                  </a:cubicBezTo>
                  <a:cubicBezTo>
                    <a:pt x="1" y="8"/>
                    <a:pt x="2" y="8"/>
                    <a:pt x="2" y="8"/>
                  </a:cubicBezTo>
                  <a:cubicBezTo>
                    <a:pt x="2" y="8"/>
                    <a:pt x="2" y="8"/>
                    <a:pt x="3" y="8"/>
                  </a:cubicBezTo>
                  <a:cubicBezTo>
                    <a:pt x="3" y="7"/>
                    <a:pt x="3"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3" name="Freeform 274"/>
            <p:cNvSpPr>
              <a:spLocks/>
            </p:cNvSpPr>
            <p:nvPr/>
          </p:nvSpPr>
          <p:spPr bwMode="auto">
            <a:xfrm>
              <a:off x="6461125" y="3987801"/>
              <a:ext cx="23813" cy="46038"/>
            </a:xfrm>
            <a:custGeom>
              <a:avLst/>
              <a:gdLst>
                <a:gd name="T0" fmla="*/ 3 w 6"/>
                <a:gd name="T1" fmla="*/ 1 h 12"/>
                <a:gd name="T2" fmla="*/ 1 w 6"/>
                <a:gd name="T3" fmla="*/ 5 h 12"/>
                <a:gd name="T4" fmla="*/ 6 w 6"/>
                <a:gd name="T5" fmla="*/ 3 h 12"/>
                <a:gd name="T6" fmla="*/ 5 w 6"/>
                <a:gd name="T7" fmla="*/ 5 h 12"/>
                <a:gd name="T8" fmla="*/ 2 w 6"/>
                <a:gd name="T9" fmla="*/ 7 h 12"/>
                <a:gd name="T10" fmla="*/ 2 w 6"/>
                <a:gd name="T11" fmla="*/ 9 h 12"/>
                <a:gd name="T12" fmla="*/ 4 w 6"/>
                <a:gd name="T13" fmla="*/ 10 h 12"/>
                <a:gd name="T14" fmla="*/ 6 w 6"/>
                <a:gd name="T15" fmla="*/ 9 h 12"/>
                <a:gd name="T16" fmla="*/ 6 w 6"/>
                <a:gd name="T17" fmla="*/ 11 h 12"/>
                <a:gd name="T18" fmla="*/ 2 w 6"/>
                <a:gd name="T19" fmla="*/ 11 h 12"/>
                <a:gd name="T20" fmla="*/ 0 w 6"/>
                <a:gd name="T21" fmla="*/ 9 h 12"/>
                <a:gd name="T22" fmla="*/ 0 w 6"/>
                <a:gd name="T23" fmla="*/ 2 h 12"/>
                <a:gd name="T24" fmla="*/ 2 w 6"/>
                <a:gd name="T25" fmla="*/ 0 h 12"/>
                <a:gd name="T26" fmla="*/ 3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3" y="1"/>
                  </a:moveTo>
                  <a:cubicBezTo>
                    <a:pt x="2" y="2"/>
                    <a:pt x="2" y="3"/>
                    <a:pt x="1" y="5"/>
                  </a:cubicBezTo>
                  <a:cubicBezTo>
                    <a:pt x="3" y="4"/>
                    <a:pt x="4" y="2"/>
                    <a:pt x="6" y="3"/>
                  </a:cubicBezTo>
                  <a:cubicBezTo>
                    <a:pt x="5" y="4"/>
                    <a:pt x="5" y="4"/>
                    <a:pt x="5" y="5"/>
                  </a:cubicBezTo>
                  <a:cubicBezTo>
                    <a:pt x="4" y="5"/>
                    <a:pt x="3" y="6"/>
                    <a:pt x="2" y="7"/>
                  </a:cubicBezTo>
                  <a:cubicBezTo>
                    <a:pt x="2" y="8"/>
                    <a:pt x="2" y="8"/>
                    <a:pt x="2" y="9"/>
                  </a:cubicBezTo>
                  <a:cubicBezTo>
                    <a:pt x="2" y="9"/>
                    <a:pt x="3" y="10"/>
                    <a:pt x="4" y="10"/>
                  </a:cubicBezTo>
                  <a:cubicBezTo>
                    <a:pt x="5" y="9"/>
                    <a:pt x="5" y="10"/>
                    <a:pt x="6" y="9"/>
                  </a:cubicBezTo>
                  <a:cubicBezTo>
                    <a:pt x="6" y="10"/>
                    <a:pt x="6" y="11"/>
                    <a:pt x="6" y="11"/>
                  </a:cubicBezTo>
                  <a:cubicBezTo>
                    <a:pt x="4" y="12"/>
                    <a:pt x="3" y="12"/>
                    <a:pt x="2" y="11"/>
                  </a:cubicBezTo>
                  <a:cubicBezTo>
                    <a:pt x="1" y="10"/>
                    <a:pt x="0" y="9"/>
                    <a:pt x="0" y="9"/>
                  </a:cubicBezTo>
                  <a:cubicBezTo>
                    <a:pt x="0" y="6"/>
                    <a:pt x="0" y="4"/>
                    <a:pt x="0" y="2"/>
                  </a:cubicBezTo>
                  <a:cubicBezTo>
                    <a:pt x="0" y="1"/>
                    <a:pt x="1" y="1"/>
                    <a:pt x="2" y="0"/>
                  </a:cubicBezTo>
                  <a:cubicBezTo>
                    <a:pt x="2"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4" name="Freeform 275"/>
            <p:cNvSpPr>
              <a:spLocks/>
            </p:cNvSpPr>
            <p:nvPr/>
          </p:nvSpPr>
          <p:spPr bwMode="auto">
            <a:xfrm>
              <a:off x="5997575" y="4006851"/>
              <a:ext cx="26988" cy="55563"/>
            </a:xfrm>
            <a:custGeom>
              <a:avLst/>
              <a:gdLst>
                <a:gd name="T0" fmla="*/ 3 w 7"/>
                <a:gd name="T1" fmla="*/ 8 h 14"/>
                <a:gd name="T2" fmla="*/ 3 w 7"/>
                <a:gd name="T3" fmla="*/ 5 h 14"/>
                <a:gd name="T4" fmla="*/ 4 w 7"/>
                <a:gd name="T5" fmla="*/ 5 h 14"/>
                <a:gd name="T6" fmla="*/ 6 w 7"/>
                <a:gd name="T7" fmla="*/ 6 h 14"/>
                <a:gd name="T8" fmla="*/ 7 w 7"/>
                <a:gd name="T9" fmla="*/ 9 h 14"/>
                <a:gd name="T10" fmla="*/ 6 w 7"/>
                <a:gd name="T11" fmla="*/ 13 h 14"/>
                <a:gd name="T12" fmla="*/ 5 w 7"/>
                <a:gd name="T13" fmla="*/ 14 h 14"/>
                <a:gd name="T14" fmla="*/ 3 w 7"/>
                <a:gd name="T15" fmla="*/ 14 h 14"/>
                <a:gd name="T16" fmla="*/ 1 w 7"/>
                <a:gd name="T17" fmla="*/ 10 h 14"/>
                <a:gd name="T18" fmla="*/ 0 w 7"/>
                <a:gd name="T19" fmla="*/ 7 h 14"/>
                <a:gd name="T20" fmla="*/ 0 w 7"/>
                <a:gd name="T21" fmla="*/ 6 h 14"/>
                <a:gd name="T22" fmla="*/ 1 w 7"/>
                <a:gd name="T23" fmla="*/ 1 h 14"/>
                <a:gd name="T24" fmla="*/ 4 w 7"/>
                <a:gd name="T25" fmla="*/ 0 h 14"/>
                <a:gd name="T26" fmla="*/ 3 w 7"/>
                <a:gd name="T27" fmla="*/ 3 h 14"/>
                <a:gd name="T28" fmla="*/ 2 w 7"/>
                <a:gd name="T29" fmla="*/ 8 h 14"/>
                <a:gd name="T30" fmla="*/ 3 w 7"/>
                <a:gd name="T31" fmla="*/ 8 h 14"/>
                <a:gd name="T32" fmla="*/ 4 w 7"/>
                <a:gd name="T33" fmla="*/ 12 h 14"/>
                <a:gd name="T34" fmla="*/ 5 w 7"/>
                <a:gd name="T35" fmla="*/ 9 h 14"/>
                <a:gd name="T36" fmla="*/ 3 w 7"/>
                <a:gd name="T3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4">
                  <a:moveTo>
                    <a:pt x="3" y="8"/>
                  </a:moveTo>
                  <a:cubicBezTo>
                    <a:pt x="3" y="7"/>
                    <a:pt x="3" y="6"/>
                    <a:pt x="3" y="5"/>
                  </a:cubicBezTo>
                  <a:cubicBezTo>
                    <a:pt x="3" y="5"/>
                    <a:pt x="4" y="5"/>
                    <a:pt x="4" y="5"/>
                  </a:cubicBezTo>
                  <a:cubicBezTo>
                    <a:pt x="5" y="6"/>
                    <a:pt x="5" y="6"/>
                    <a:pt x="6" y="6"/>
                  </a:cubicBezTo>
                  <a:cubicBezTo>
                    <a:pt x="7" y="6"/>
                    <a:pt x="7" y="8"/>
                    <a:pt x="7" y="9"/>
                  </a:cubicBezTo>
                  <a:cubicBezTo>
                    <a:pt x="7" y="10"/>
                    <a:pt x="7" y="11"/>
                    <a:pt x="6" y="13"/>
                  </a:cubicBezTo>
                  <a:cubicBezTo>
                    <a:pt x="6" y="13"/>
                    <a:pt x="5" y="14"/>
                    <a:pt x="5" y="14"/>
                  </a:cubicBezTo>
                  <a:cubicBezTo>
                    <a:pt x="4" y="14"/>
                    <a:pt x="3" y="14"/>
                    <a:pt x="3" y="14"/>
                  </a:cubicBezTo>
                  <a:cubicBezTo>
                    <a:pt x="2" y="13"/>
                    <a:pt x="1" y="12"/>
                    <a:pt x="1" y="10"/>
                  </a:cubicBezTo>
                  <a:cubicBezTo>
                    <a:pt x="1" y="9"/>
                    <a:pt x="0" y="8"/>
                    <a:pt x="0" y="7"/>
                  </a:cubicBezTo>
                  <a:cubicBezTo>
                    <a:pt x="0" y="7"/>
                    <a:pt x="0" y="7"/>
                    <a:pt x="0" y="6"/>
                  </a:cubicBezTo>
                  <a:cubicBezTo>
                    <a:pt x="0" y="4"/>
                    <a:pt x="1" y="3"/>
                    <a:pt x="1" y="1"/>
                  </a:cubicBezTo>
                  <a:cubicBezTo>
                    <a:pt x="1" y="0"/>
                    <a:pt x="2" y="0"/>
                    <a:pt x="4" y="0"/>
                  </a:cubicBezTo>
                  <a:cubicBezTo>
                    <a:pt x="3" y="1"/>
                    <a:pt x="3" y="2"/>
                    <a:pt x="3" y="3"/>
                  </a:cubicBezTo>
                  <a:cubicBezTo>
                    <a:pt x="2" y="4"/>
                    <a:pt x="2" y="6"/>
                    <a:pt x="2" y="8"/>
                  </a:cubicBezTo>
                  <a:cubicBezTo>
                    <a:pt x="2" y="8"/>
                    <a:pt x="3" y="8"/>
                    <a:pt x="3" y="8"/>
                  </a:cubicBezTo>
                  <a:cubicBezTo>
                    <a:pt x="3" y="9"/>
                    <a:pt x="2" y="11"/>
                    <a:pt x="4" y="12"/>
                  </a:cubicBezTo>
                  <a:cubicBezTo>
                    <a:pt x="5" y="11"/>
                    <a:pt x="5" y="10"/>
                    <a:pt x="5" y="9"/>
                  </a:cubicBezTo>
                  <a:cubicBezTo>
                    <a:pt x="4"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5" name="Freeform 276"/>
            <p:cNvSpPr>
              <a:spLocks noEditPoints="1"/>
            </p:cNvSpPr>
            <p:nvPr/>
          </p:nvSpPr>
          <p:spPr bwMode="auto">
            <a:xfrm>
              <a:off x="6064250" y="4006851"/>
              <a:ext cx="26988" cy="47625"/>
            </a:xfrm>
            <a:custGeom>
              <a:avLst/>
              <a:gdLst>
                <a:gd name="T0" fmla="*/ 7 w 7"/>
                <a:gd name="T1" fmla="*/ 5 h 12"/>
                <a:gd name="T2" fmla="*/ 6 w 7"/>
                <a:gd name="T3" fmla="*/ 11 h 12"/>
                <a:gd name="T4" fmla="*/ 2 w 7"/>
                <a:gd name="T5" fmla="*/ 11 h 12"/>
                <a:gd name="T6" fmla="*/ 0 w 7"/>
                <a:gd name="T7" fmla="*/ 3 h 12"/>
                <a:gd name="T8" fmla="*/ 5 w 7"/>
                <a:gd name="T9" fmla="*/ 1 h 12"/>
                <a:gd name="T10" fmla="*/ 7 w 7"/>
                <a:gd name="T11" fmla="*/ 5 h 12"/>
                <a:gd name="T12" fmla="*/ 4 w 7"/>
                <a:gd name="T13" fmla="*/ 9 h 12"/>
                <a:gd name="T14" fmla="*/ 4 w 7"/>
                <a:gd name="T15" fmla="*/ 7 h 12"/>
                <a:gd name="T16" fmla="*/ 3 w 7"/>
                <a:gd name="T17" fmla="*/ 2 h 12"/>
                <a:gd name="T18" fmla="*/ 2 w 7"/>
                <a:gd name="T19" fmla="*/ 6 h 12"/>
                <a:gd name="T20" fmla="*/ 4 w 7"/>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7" y="5"/>
                  </a:moveTo>
                  <a:cubicBezTo>
                    <a:pt x="7" y="7"/>
                    <a:pt x="6" y="9"/>
                    <a:pt x="6" y="11"/>
                  </a:cubicBezTo>
                  <a:cubicBezTo>
                    <a:pt x="5" y="12"/>
                    <a:pt x="3" y="12"/>
                    <a:pt x="2" y="11"/>
                  </a:cubicBezTo>
                  <a:cubicBezTo>
                    <a:pt x="0" y="9"/>
                    <a:pt x="0" y="6"/>
                    <a:pt x="0" y="3"/>
                  </a:cubicBezTo>
                  <a:cubicBezTo>
                    <a:pt x="0" y="1"/>
                    <a:pt x="3" y="0"/>
                    <a:pt x="5" y="1"/>
                  </a:cubicBezTo>
                  <a:cubicBezTo>
                    <a:pt x="7" y="2"/>
                    <a:pt x="7" y="3"/>
                    <a:pt x="7" y="5"/>
                  </a:cubicBezTo>
                  <a:close/>
                  <a:moveTo>
                    <a:pt x="4" y="9"/>
                  </a:moveTo>
                  <a:cubicBezTo>
                    <a:pt x="4" y="8"/>
                    <a:pt x="4" y="8"/>
                    <a:pt x="4" y="7"/>
                  </a:cubicBezTo>
                  <a:cubicBezTo>
                    <a:pt x="5" y="4"/>
                    <a:pt x="5" y="4"/>
                    <a:pt x="3" y="2"/>
                  </a:cubicBezTo>
                  <a:cubicBezTo>
                    <a:pt x="3" y="4"/>
                    <a:pt x="1" y="4"/>
                    <a:pt x="2" y="6"/>
                  </a:cubicBezTo>
                  <a:cubicBezTo>
                    <a:pt x="3" y="7"/>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6" name="Freeform 277"/>
            <p:cNvSpPr>
              <a:spLocks noEditPoints="1"/>
            </p:cNvSpPr>
            <p:nvPr/>
          </p:nvSpPr>
          <p:spPr bwMode="auto">
            <a:xfrm>
              <a:off x="6099175" y="4002088"/>
              <a:ext cx="31750" cy="39688"/>
            </a:xfrm>
            <a:custGeom>
              <a:avLst/>
              <a:gdLst>
                <a:gd name="T0" fmla="*/ 1 w 8"/>
                <a:gd name="T1" fmla="*/ 9 h 10"/>
                <a:gd name="T2" fmla="*/ 1 w 8"/>
                <a:gd name="T3" fmla="*/ 7 h 10"/>
                <a:gd name="T4" fmla="*/ 0 w 8"/>
                <a:gd name="T5" fmla="*/ 4 h 10"/>
                <a:gd name="T6" fmla="*/ 0 w 8"/>
                <a:gd name="T7" fmla="*/ 2 h 10"/>
                <a:gd name="T8" fmla="*/ 1 w 8"/>
                <a:gd name="T9" fmla="*/ 0 h 10"/>
                <a:gd name="T10" fmla="*/ 4 w 8"/>
                <a:gd name="T11" fmla="*/ 0 h 10"/>
                <a:gd name="T12" fmla="*/ 4 w 8"/>
                <a:gd name="T13" fmla="*/ 0 h 10"/>
                <a:gd name="T14" fmla="*/ 7 w 8"/>
                <a:gd name="T15" fmla="*/ 2 h 10"/>
                <a:gd name="T16" fmla="*/ 6 w 8"/>
                <a:gd name="T17" fmla="*/ 7 h 10"/>
                <a:gd name="T18" fmla="*/ 5 w 8"/>
                <a:gd name="T19" fmla="*/ 8 h 10"/>
                <a:gd name="T20" fmla="*/ 1 w 8"/>
                <a:gd name="T21" fmla="*/ 9 h 10"/>
                <a:gd name="T22" fmla="*/ 3 w 8"/>
                <a:gd name="T23" fmla="*/ 7 h 10"/>
                <a:gd name="T24" fmla="*/ 5 w 8"/>
                <a:gd name="T25" fmla="*/ 6 h 10"/>
                <a:gd name="T26" fmla="*/ 5 w 8"/>
                <a:gd name="T27" fmla="*/ 2 h 10"/>
                <a:gd name="T28" fmla="*/ 2 w 8"/>
                <a:gd name="T29" fmla="*/ 2 h 10"/>
                <a:gd name="T30" fmla="*/ 3 w 8"/>
                <a:gd name="T3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1" y="9"/>
                  </a:moveTo>
                  <a:cubicBezTo>
                    <a:pt x="1" y="8"/>
                    <a:pt x="1" y="8"/>
                    <a:pt x="1" y="7"/>
                  </a:cubicBezTo>
                  <a:cubicBezTo>
                    <a:pt x="1" y="6"/>
                    <a:pt x="1" y="5"/>
                    <a:pt x="0" y="4"/>
                  </a:cubicBezTo>
                  <a:cubicBezTo>
                    <a:pt x="0" y="4"/>
                    <a:pt x="0" y="3"/>
                    <a:pt x="0" y="2"/>
                  </a:cubicBezTo>
                  <a:cubicBezTo>
                    <a:pt x="0" y="1"/>
                    <a:pt x="0" y="0"/>
                    <a:pt x="1" y="0"/>
                  </a:cubicBezTo>
                  <a:cubicBezTo>
                    <a:pt x="2" y="0"/>
                    <a:pt x="3" y="0"/>
                    <a:pt x="4" y="0"/>
                  </a:cubicBezTo>
                  <a:cubicBezTo>
                    <a:pt x="4" y="0"/>
                    <a:pt x="4" y="0"/>
                    <a:pt x="4" y="0"/>
                  </a:cubicBezTo>
                  <a:cubicBezTo>
                    <a:pt x="6" y="0"/>
                    <a:pt x="7" y="1"/>
                    <a:pt x="7" y="2"/>
                  </a:cubicBezTo>
                  <a:cubicBezTo>
                    <a:pt x="8" y="4"/>
                    <a:pt x="8" y="5"/>
                    <a:pt x="6" y="7"/>
                  </a:cubicBezTo>
                  <a:cubicBezTo>
                    <a:pt x="6" y="7"/>
                    <a:pt x="5" y="7"/>
                    <a:pt x="5" y="8"/>
                  </a:cubicBezTo>
                  <a:cubicBezTo>
                    <a:pt x="4" y="10"/>
                    <a:pt x="2" y="10"/>
                    <a:pt x="1" y="9"/>
                  </a:cubicBezTo>
                  <a:close/>
                  <a:moveTo>
                    <a:pt x="3" y="7"/>
                  </a:moveTo>
                  <a:cubicBezTo>
                    <a:pt x="4" y="6"/>
                    <a:pt x="4" y="6"/>
                    <a:pt x="5" y="6"/>
                  </a:cubicBezTo>
                  <a:cubicBezTo>
                    <a:pt x="6" y="4"/>
                    <a:pt x="6" y="3"/>
                    <a:pt x="5" y="2"/>
                  </a:cubicBezTo>
                  <a:cubicBezTo>
                    <a:pt x="4" y="2"/>
                    <a:pt x="3" y="2"/>
                    <a:pt x="2" y="2"/>
                  </a:cubicBezTo>
                  <a:cubicBezTo>
                    <a:pt x="3" y="3"/>
                    <a:pt x="3" y="5"/>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7" name="Freeform 278"/>
            <p:cNvSpPr>
              <a:spLocks noEditPoints="1"/>
            </p:cNvSpPr>
            <p:nvPr/>
          </p:nvSpPr>
          <p:spPr bwMode="auto">
            <a:xfrm>
              <a:off x="6037263" y="4006851"/>
              <a:ext cx="23813" cy="47625"/>
            </a:xfrm>
            <a:custGeom>
              <a:avLst/>
              <a:gdLst>
                <a:gd name="T0" fmla="*/ 2 w 6"/>
                <a:gd name="T1" fmla="*/ 0 h 12"/>
                <a:gd name="T2" fmla="*/ 5 w 6"/>
                <a:gd name="T3" fmla="*/ 4 h 12"/>
                <a:gd name="T4" fmla="*/ 5 w 6"/>
                <a:gd name="T5" fmla="*/ 4 h 12"/>
                <a:gd name="T6" fmla="*/ 4 w 6"/>
                <a:gd name="T7" fmla="*/ 10 h 12"/>
                <a:gd name="T8" fmla="*/ 2 w 6"/>
                <a:gd name="T9" fmla="*/ 12 h 12"/>
                <a:gd name="T10" fmla="*/ 1 w 6"/>
                <a:gd name="T11" fmla="*/ 10 h 12"/>
                <a:gd name="T12" fmla="*/ 0 w 6"/>
                <a:gd name="T13" fmla="*/ 4 h 12"/>
                <a:gd name="T14" fmla="*/ 1 w 6"/>
                <a:gd name="T15" fmla="*/ 2 h 12"/>
                <a:gd name="T16" fmla="*/ 2 w 6"/>
                <a:gd name="T17" fmla="*/ 0 h 12"/>
                <a:gd name="T18" fmla="*/ 2 w 6"/>
                <a:gd name="T19" fmla="*/ 4 h 12"/>
                <a:gd name="T20" fmla="*/ 3 w 6"/>
                <a:gd name="T21" fmla="*/ 8 h 12"/>
                <a:gd name="T22" fmla="*/ 2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2" y="0"/>
                  </a:moveTo>
                  <a:cubicBezTo>
                    <a:pt x="3" y="1"/>
                    <a:pt x="4" y="2"/>
                    <a:pt x="5" y="4"/>
                  </a:cubicBezTo>
                  <a:cubicBezTo>
                    <a:pt x="5" y="4"/>
                    <a:pt x="5" y="4"/>
                    <a:pt x="5" y="4"/>
                  </a:cubicBezTo>
                  <a:cubicBezTo>
                    <a:pt x="5" y="6"/>
                    <a:pt x="6" y="8"/>
                    <a:pt x="4" y="10"/>
                  </a:cubicBezTo>
                  <a:cubicBezTo>
                    <a:pt x="4" y="11"/>
                    <a:pt x="3" y="12"/>
                    <a:pt x="2" y="12"/>
                  </a:cubicBezTo>
                  <a:cubicBezTo>
                    <a:pt x="2" y="12"/>
                    <a:pt x="1" y="11"/>
                    <a:pt x="1" y="10"/>
                  </a:cubicBezTo>
                  <a:cubicBezTo>
                    <a:pt x="0" y="8"/>
                    <a:pt x="0" y="6"/>
                    <a:pt x="0" y="4"/>
                  </a:cubicBezTo>
                  <a:cubicBezTo>
                    <a:pt x="0" y="4"/>
                    <a:pt x="0" y="3"/>
                    <a:pt x="1" y="2"/>
                  </a:cubicBezTo>
                  <a:cubicBezTo>
                    <a:pt x="1" y="1"/>
                    <a:pt x="1" y="1"/>
                    <a:pt x="2" y="0"/>
                  </a:cubicBezTo>
                  <a:close/>
                  <a:moveTo>
                    <a:pt x="2" y="4"/>
                  </a:moveTo>
                  <a:cubicBezTo>
                    <a:pt x="2" y="8"/>
                    <a:pt x="2" y="9"/>
                    <a:pt x="3" y="8"/>
                  </a:cubicBezTo>
                  <a:cubicBezTo>
                    <a:pt x="3" y="7"/>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8" name="Freeform 279"/>
            <p:cNvSpPr>
              <a:spLocks/>
            </p:cNvSpPr>
            <p:nvPr/>
          </p:nvSpPr>
          <p:spPr bwMode="auto">
            <a:xfrm>
              <a:off x="6127750" y="3881438"/>
              <a:ext cx="11113" cy="15875"/>
            </a:xfrm>
            <a:custGeom>
              <a:avLst/>
              <a:gdLst>
                <a:gd name="T0" fmla="*/ 1 w 3"/>
                <a:gd name="T1" fmla="*/ 0 h 4"/>
                <a:gd name="T2" fmla="*/ 2 w 3"/>
                <a:gd name="T3" fmla="*/ 1 h 4"/>
                <a:gd name="T4" fmla="*/ 1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2" y="1"/>
                    <a:pt x="2" y="1"/>
                  </a:cubicBezTo>
                  <a:cubicBezTo>
                    <a:pt x="3" y="2"/>
                    <a:pt x="3" y="3"/>
                    <a:pt x="1" y="4"/>
                  </a:cubicBezTo>
                  <a:cubicBezTo>
                    <a:pt x="0" y="3"/>
                    <a:pt x="1"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9" name="Freeform 280"/>
            <p:cNvSpPr>
              <a:spLocks/>
            </p:cNvSpPr>
            <p:nvPr/>
          </p:nvSpPr>
          <p:spPr bwMode="auto">
            <a:xfrm>
              <a:off x="6194425" y="3860801"/>
              <a:ext cx="11113" cy="28575"/>
            </a:xfrm>
            <a:custGeom>
              <a:avLst/>
              <a:gdLst>
                <a:gd name="T0" fmla="*/ 1 w 3"/>
                <a:gd name="T1" fmla="*/ 0 h 7"/>
                <a:gd name="T2" fmla="*/ 2 w 3"/>
                <a:gd name="T3" fmla="*/ 4 h 7"/>
                <a:gd name="T4" fmla="*/ 2 w 3"/>
                <a:gd name="T5" fmla="*/ 6 h 7"/>
                <a:gd name="T6" fmla="*/ 0 w 3"/>
                <a:gd name="T7" fmla="*/ 5 h 7"/>
                <a:gd name="T8" fmla="*/ 0 w 3"/>
                <a:gd name="T9" fmla="*/ 2 h 7"/>
                <a:gd name="T10" fmla="*/ 1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1" y="0"/>
                  </a:moveTo>
                  <a:cubicBezTo>
                    <a:pt x="3" y="1"/>
                    <a:pt x="3" y="2"/>
                    <a:pt x="2" y="4"/>
                  </a:cubicBezTo>
                  <a:cubicBezTo>
                    <a:pt x="2" y="5"/>
                    <a:pt x="2" y="6"/>
                    <a:pt x="2" y="6"/>
                  </a:cubicBezTo>
                  <a:cubicBezTo>
                    <a:pt x="1" y="7"/>
                    <a:pt x="0" y="6"/>
                    <a:pt x="0" y="5"/>
                  </a:cubicBezTo>
                  <a:cubicBezTo>
                    <a:pt x="0" y="4"/>
                    <a:pt x="0" y="3"/>
                    <a:pt x="0" y="2"/>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0" name="Freeform 281"/>
            <p:cNvSpPr>
              <a:spLocks/>
            </p:cNvSpPr>
            <p:nvPr/>
          </p:nvSpPr>
          <p:spPr bwMode="auto">
            <a:xfrm>
              <a:off x="6229350" y="3852863"/>
              <a:ext cx="12700" cy="20638"/>
            </a:xfrm>
            <a:custGeom>
              <a:avLst/>
              <a:gdLst>
                <a:gd name="T0" fmla="*/ 0 w 3"/>
                <a:gd name="T1" fmla="*/ 0 h 5"/>
                <a:gd name="T2" fmla="*/ 2 w 3"/>
                <a:gd name="T3" fmla="*/ 0 h 5"/>
                <a:gd name="T4" fmla="*/ 3 w 3"/>
                <a:gd name="T5" fmla="*/ 4 h 5"/>
                <a:gd name="T6" fmla="*/ 1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1" y="0"/>
                    <a:pt x="2" y="0"/>
                    <a:pt x="2" y="0"/>
                  </a:cubicBezTo>
                  <a:cubicBezTo>
                    <a:pt x="3" y="1"/>
                    <a:pt x="3" y="3"/>
                    <a:pt x="3" y="4"/>
                  </a:cubicBezTo>
                  <a:cubicBezTo>
                    <a:pt x="2" y="4"/>
                    <a:pt x="2" y="5"/>
                    <a:pt x="1" y="5"/>
                  </a:cubicBezTo>
                  <a:cubicBezTo>
                    <a:pt x="1"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1" name="Freeform 282"/>
            <p:cNvSpPr>
              <a:spLocks/>
            </p:cNvSpPr>
            <p:nvPr/>
          </p:nvSpPr>
          <p:spPr bwMode="auto">
            <a:xfrm>
              <a:off x="6162675" y="3865563"/>
              <a:ext cx="7938" cy="19050"/>
            </a:xfrm>
            <a:custGeom>
              <a:avLst/>
              <a:gdLst>
                <a:gd name="T0" fmla="*/ 1 w 2"/>
                <a:gd name="T1" fmla="*/ 0 h 5"/>
                <a:gd name="T2" fmla="*/ 2 w 2"/>
                <a:gd name="T3" fmla="*/ 5 h 5"/>
                <a:gd name="T4" fmla="*/ 1 w 2"/>
                <a:gd name="T5" fmla="*/ 0 h 5"/>
              </a:gdLst>
              <a:ahLst/>
              <a:cxnLst>
                <a:cxn ang="0">
                  <a:pos x="T0" y="T1"/>
                </a:cxn>
                <a:cxn ang="0">
                  <a:pos x="T2" y="T3"/>
                </a:cxn>
                <a:cxn ang="0">
                  <a:pos x="T4" y="T5"/>
                </a:cxn>
              </a:cxnLst>
              <a:rect l="0" t="0" r="r" b="b"/>
              <a:pathLst>
                <a:path w="2" h="5">
                  <a:moveTo>
                    <a:pt x="1" y="0"/>
                  </a:moveTo>
                  <a:cubicBezTo>
                    <a:pt x="2" y="2"/>
                    <a:pt x="1" y="3"/>
                    <a:pt x="2" y="5"/>
                  </a:cubicBezTo>
                  <a:cubicBezTo>
                    <a:pt x="0" y="5"/>
                    <a:pt x="0"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2" name="Freeform 283"/>
            <p:cNvSpPr>
              <a:spLocks/>
            </p:cNvSpPr>
            <p:nvPr/>
          </p:nvSpPr>
          <p:spPr bwMode="auto">
            <a:xfrm>
              <a:off x="6402388" y="4010026"/>
              <a:ext cx="15875" cy="28575"/>
            </a:xfrm>
            <a:custGeom>
              <a:avLst/>
              <a:gdLst>
                <a:gd name="T0" fmla="*/ 2 w 4"/>
                <a:gd name="T1" fmla="*/ 0 h 7"/>
                <a:gd name="T2" fmla="*/ 3 w 4"/>
                <a:gd name="T3" fmla="*/ 4 h 7"/>
                <a:gd name="T4" fmla="*/ 2 w 4"/>
                <a:gd name="T5" fmla="*/ 7 h 7"/>
                <a:gd name="T6" fmla="*/ 1 w 4"/>
                <a:gd name="T7" fmla="*/ 6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cubicBezTo>
                    <a:pt x="3" y="1"/>
                    <a:pt x="4" y="3"/>
                    <a:pt x="3" y="4"/>
                  </a:cubicBezTo>
                  <a:cubicBezTo>
                    <a:pt x="2" y="5"/>
                    <a:pt x="2" y="6"/>
                    <a:pt x="2" y="7"/>
                  </a:cubicBezTo>
                  <a:cubicBezTo>
                    <a:pt x="2" y="6"/>
                    <a:pt x="1" y="6"/>
                    <a:pt x="1" y="6"/>
                  </a:cubicBezTo>
                  <a:cubicBezTo>
                    <a:pt x="0" y="4"/>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3" name="Freeform 284"/>
            <p:cNvSpPr>
              <a:spLocks/>
            </p:cNvSpPr>
            <p:nvPr/>
          </p:nvSpPr>
          <p:spPr bwMode="auto">
            <a:xfrm>
              <a:off x="6348413" y="4025901"/>
              <a:ext cx="6350" cy="15875"/>
            </a:xfrm>
            <a:custGeom>
              <a:avLst/>
              <a:gdLst>
                <a:gd name="T0" fmla="*/ 0 w 2"/>
                <a:gd name="T1" fmla="*/ 0 h 4"/>
                <a:gd name="T2" fmla="*/ 2 w 2"/>
                <a:gd name="T3" fmla="*/ 1 h 4"/>
                <a:gd name="T4" fmla="*/ 1 w 2"/>
                <a:gd name="T5" fmla="*/ 4 h 4"/>
                <a:gd name="T6" fmla="*/ 0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1" y="0"/>
                    <a:pt x="2" y="1"/>
                    <a:pt x="2" y="1"/>
                  </a:cubicBezTo>
                  <a:cubicBezTo>
                    <a:pt x="2" y="2"/>
                    <a:pt x="1" y="3"/>
                    <a:pt x="1" y="4"/>
                  </a:cubicBezTo>
                  <a:cubicBezTo>
                    <a:pt x="1" y="4"/>
                    <a:pt x="0" y="4"/>
                    <a:pt x="0" y="4"/>
                  </a:cubicBezTo>
                  <a:cubicBezTo>
                    <a:pt x="0" y="3"/>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4" name="Freeform 285"/>
            <p:cNvSpPr>
              <a:spLocks/>
            </p:cNvSpPr>
            <p:nvPr/>
          </p:nvSpPr>
          <p:spPr bwMode="auto">
            <a:xfrm>
              <a:off x="6434138" y="4006851"/>
              <a:ext cx="11113" cy="15875"/>
            </a:xfrm>
            <a:custGeom>
              <a:avLst/>
              <a:gdLst>
                <a:gd name="T0" fmla="*/ 0 w 3"/>
                <a:gd name="T1" fmla="*/ 0 h 4"/>
                <a:gd name="T2" fmla="*/ 3 w 3"/>
                <a:gd name="T3" fmla="*/ 0 h 4"/>
                <a:gd name="T4" fmla="*/ 2 w 3"/>
                <a:gd name="T5" fmla="*/ 4 h 4"/>
                <a:gd name="T6" fmla="*/ 1 w 3"/>
                <a:gd name="T7" fmla="*/ 4 h 4"/>
                <a:gd name="T8" fmla="*/ 1 w 3"/>
                <a:gd name="T9" fmla="*/ 4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0"/>
                    <a:pt x="2" y="0"/>
                    <a:pt x="3" y="0"/>
                  </a:cubicBezTo>
                  <a:cubicBezTo>
                    <a:pt x="3" y="1"/>
                    <a:pt x="3" y="3"/>
                    <a:pt x="2" y="4"/>
                  </a:cubicBezTo>
                  <a:cubicBezTo>
                    <a:pt x="2" y="4"/>
                    <a:pt x="1" y="4"/>
                    <a:pt x="1" y="4"/>
                  </a:cubicBezTo>
                  <a:cubicBezTo>
                    <a:pt x="1" y="4"/>
                    <a:pt x="1" y="4"/>
                    <a:pt x="1" y="4"/>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5" name="Freeform 286"/>
            <p:cNvSpPr>
              <a:spLocks/>
            </p:cNvSpPr>
            <p:nvPr/>
          </p:nvSpPr>
          <p:spPr bwMode="auto">
            <a:xfrm>
              <a:off x="6375400" y="4014788"/>
              <a:ext cx="7938" cy="15875"/>
            </a:xfrm>
            <a:custGeom>
              <a:avLst/>
              <a:gdLst>
                <a:gd name="T0" fmla="*/ 1 w 2"/>
                <a:gd name="T1" fmla="*/ 0 h 4"/>
                <a:gd name="T2" fmla="*/ 2 w 2"/>
                <a:gd name="T3" fmla="*/ 4 h 4"/>
                <a:gd name="T4" fmla="*/ 1 w 2"/>
                <a:gd name="T5" fmla="*/ 4 h 4"/>
                <a:gd name="T6" fmla="*/ 0 w 2"/>
                <a:gd name="T7" fmla="*/ 4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2" y="1"/>
                    <a:pt x="2" y="3"/>
                    <a:pt x="2" y="4"/>
                  </a:cubicBezTo>
                  <a:cubicBezTo>
                    <a:pt x="1" y="4"/>
                    <a:pt x="1" y="4"/>
                    <a:pt x="1" y="4"/>
                  </a:cubicBezTo>
                  <a:cubicBezTo>
                    <a:pt x="1" y="4"/>
                    <a:pt x="0" y="4"/>
                    <a:pt x="0" y="4"/>
                  </a:cubicBezTo>
                  <a:cubicBezTo>
                    <a:pt x="1"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6" name="Freeform 287"/>
            <p:cNvSpPr>
              <a:spLocks/>
            </p:cNvSpPr>
            <p:nvPr/>
          </p:nvSpPr>
          <p:spPr bwMode="auto">
            <a:xfrm>
              <a:off x="6005513" y="4038601"/>
              <a:ext cx="11113" cy="15875"/>
            </a:xfrm>
            <a:custGeom>
              <a:avLst/>
              <a:gdLst>
                <a:gd name="T0" fmla="*/ 1 w 3"/>
                <a:gd name="T1" fmla="*/ 0 h 4"/>
                <a:gd name="T2" fmla="*/ 3 w 3"/>
                <a:gd name="T3" fmla="*/ 1 h 4"/>
                <a:gd name="T4" fmla="*/ 2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0"/>
                    <a:pt x="2" y="0"/>
                    <a:pt x="3" y="1"/>
                  </a:cubicBezTo>
                  <a:cubicBezTo>
                    <a:pt x="3" y="2"/>
                    <a:pt x="3" y="3"/>
                    <a:pt x="2" y="4"/>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7" name="Freeform 288"/>
            <p:cNvSpPr>
              <a:spLocks/>
            </p:cNvSpPr>
            <p:nvPr/>
          </p:nvSpPr>
          <p:spPr bwMode="auto">
            <a:xfrm>
              <a:off x="6069013" y="4014788"/>
              <a:ext cx="15875" cy="26988"/>
            </a:xfrm>
            <a:custGeom>
              <a:avLst/>
              <a:gdLst>
                <a:gd name="T0" fmla="*/ 3 w 4"/>
                <a:gd name="T1" fmla="*/ 7 h 7"/>
                <a:gd name="T2" fmla="*/ 1 w 4"/>
                <a:gd name="T3" fmla="*/ 4 h 7"/>
                <a:gd name="T4" fmla="*/ 2 w 4"/>
                <a:gd name="T5" fmla="*/ 0 h 7"/>
                <a:gd name="T6" fmla="*/ 3 w 4"/>
                <a:gd name="T7" fmla="*/ 5 h 7"/>
                <a:gd name="T8" fmla="*/ 3 w 4"/>
                <a:gd name="T9" fmla="*/ 7 h 7"/>
              </a:gdLst>
              <a:ahLst/>
              <a:cxnLst>
                <a:cxn ang="0">
                  <a:pos x="T0" y="T1"/>
                </a:cxn>
                <a:cxn ang="0">
                  <a:pos x="T2" y="T3"/>
                </a:cxn>
                <a:cxn ang="0">
                  <a:pos x="T4" y="T5"/>
                </a:cxn>
                <a:cxn ang="0">
                  <a:pos x="T6" y="T7"/>
                </a:cxn>
                <a:cxn ang="0">
                  <a:pos x="T8" y="T9"/>
                </a:cxn>
              </a:cxnLst>
              <a:rect l="0" t="0" r="r" b="b"/>
              <a:pathLst>
                <a:path w="4" h="7">
                  <a:moveTo>
                    <a:pt x="3" y="7"/>
                  </a:moveTo>
                  <a:cubicBezTo>
                    <a:pt x="1" y="7"/>
                    <a:pt x="2" y="5"/>
                    <a:pt x="1" y="4"/>
                  </a:cubicBezTo>
                  <a:cubicBezTo>
                    <a:pt x="0" y="2"/>
                    <a:pt x="2" y="2"/>
                    <a:pt x="2" y="0"/>
                  </a:cubicBezTo>
                  <a:cubicBezTo>
                    <a:pt x="4" y="2"/>
                    <a:pt x="4" y="2"/>
                    <a:pt x="3" y="5"/>
                  </a:cubicBezTo>
                  <a:cubicBezTo>
                    <a:pt x="3" y="6"/>
                    <a:pt x="3"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8" name="Freeform 289"/>
            <p:cNvSpPr>
              <a:spLocks/>
            </p:cNvSpPr>
            <p:nvPr/>
          </p:nvSpPr>
          <p:spPr bwMode="auto">
            <a:xfrm>
              <a:off x="6107113" y="4010026"/>
              <a:ext cx="15875" cy="20638"/>
            </a:xfrm>
            <a:custGeom>
              <a:avLst/>
              <a:gdLst>
                <a:gd name="T0" fmla="*/ 1 w 4"/>
                <a:gd name="T1" fmla="*/ 5 h 5"/>
                <a:gd name="T2" fmla="*/ 0 w 4"/>
                <a:gd name="T3" fmla="*/ 0 h 5"/>
                <a:gd name="T4" fmla="*/ 3 w 4"/>
                <a:gd name="T5" fmla="*/ 0 h 5"/>
                <a:gd name="T6" fmla="*/ 3 w 4"/>
                <a:gd name="T7" fmla="*/ 4 h 5"/>
                <a:gd name="T8" fmla="*/ 1 w 4"/>
                <a:gd name="T9" fmla="*/ 5 h 5"/>
              </a:gdLst>
              <a:ahLst/>
              <a:cxnLst>
                <a:cxn ang="0">
                  <a:pos x="T0" y="T1"/>
                </a:cxn>
                <a:cxn ang="0">
                  <a:pos x="T2" y="T3"/>
                </a:cxn>
                <a:cxn ang="0">
                  <a:pos x="T4" y="T5"/>
                </a:cxn>
                <a:cxn ang="0">
                  <a:pos x="T6" y="T7"/>
                </a:cxn>
                <a:cxn ang="0">
                  <a:pos x="T8" y="T9"/>
                </a:cxn>
              </a:cxnLst>
              <a:rect l="0" t="0" r="r" b="b"/>
              <a:pathLst>
                <a:path w="4" h="5">
                  <a:moveTo>
                    <a:pt x="1" y="5"/>
                  </a:moveTo>
                  <a:cubicBezTo>
                    <a:pt x="1" y="3"/>
                    <a:pt x="1" y="1"/>
                    <a:pt x="0" y="0"/>
                  </a:cubicBezTo>
                  <a:cubicBezTo>
                    <a:pt x="1" y="0"/>
                    <a:pt x="2" y="0"/>
                    <a:pt x="3" y="0"/>
                  </a:cubicBezTo>
                  <a:cubicBezTo>
                    <a:pt x="4" y="1"/>
                    <a:pt x="4" y="2"/>
                    <a:pt x="3" y="4"/>
                  </a:cubicBezTo>
                  <a:cubicBezTo>
                    <a:pt x="2" y="4"/>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9" name="Freeform 290"/>
            <p:cNvSpPr>
              <a:spLocks/>
            </p:cNvSpPr>
            <p:nvPr/>
          </p:nvSpPr>
          <p:spPr bwMode="auto">
            <a:xfrm>
              <a:off x="6045200" y="4022726"/>
              <a:ext cx="7938" cy="19050"/>
            </a:xfrm>
            <a:custGeom>
              <a:avLst/>
              <a:gdLst>
                <a:gd name="T0" fmla="*/ 0 w 2"/>
                <a:gd name="T1" fmla="*/ 0 h 5"/>
                <a:gd name="T2" fmla="*/ 1 w 2"/>
                <a:gd name="T3" fmla="*/ 4 h 5"/>
                <a:gd name="T4" fmla="*/ 0 w 2"/>
                <a:gd name="T5" fmla="*/ 0 h 5"/>
              </a:gdLst>
              <a:ahLst/>
              <a:cxnLst>
                <a:cxn ang="0">
                  <a:pos x="T0" y="T1"/>
                </a:cxn>
                <a:cxn ang="0">
                  <a:pos x="T2" y="T3"/>
                </a:cxn>
                <a:cxn ang="0">
                  <a:pos x="T4" y="T5"/>
                </a:cxn>
              </a:cxnLst>
              <a:rect l="0" t="0" r="r" b="b"/>
              <a:pathLst>
                <a:path w="2" h="5">
                  <a:moveTo>
                    <a:pt x="0" y="0"/>
                  </a:moveTo>
                  <a:cubicBezTo>
                    <a:pt x="2" y="1"/>
                    <a:pt x="1" y="3"/>
                    <a:pt x="1" y="4"/>
                  </a:cubicBezTo>
                  <a:cubicBezTo>
                    <a:pt x="0"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290" name="Rectangle 289"/>
          <p:cNvSpPr/>
          <p:nvPr>
            <p:custDataLst>
              <p:tags r:id="rId6"/>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s-CL" sz="1000" b="1" dirty="0">
              <a:solidFill>
                <a:srgbClr val="FFFFFF"/>
              </a:solidFill>
            </a:endParaRPr>
          </a:p>
        </p:txBody>
      </p:sp>
      <p:sp>
        <p:nvSpPr>
          <p:cNvPr id="293" name="Rectangle 292"/>
          <p:cNvSpPr/>
          <p:nvPr/>
        </p:nvSpPr>
        <p:spPr>
          <a:xfrm>
            <a:off x="205458" y="1438722"/>
            <a:ext cx="6984776"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FFFFFF"/>
                </a:solidFill>
              </a:rPr>
              <a:t>Objetivos</a:t>
            </a:r>
            <a:endParaRPr lang="es-CL" sz="1000" b="1" dirty="0">
              <a:solidFill>
                <a:srgbClr val="FFFFFF"/>
              </a:solidFill>
            </a:endParaRPr>
          </a:p>
        </p:txBody>
      </p:sp>
      <p:grpSp>
        <p:nvGrpSpPr>
          <p:cNvPr id="294" name="Group 293"/>
          <p:cNvGrpSpPr/>
          <p:nvPr/>
        </p:nvGrpSpPr>
        <p:grpSpPr>
          <a:xfrm>
            <a:off x="298674" y="1474722"/>
            <a:ext cx="252000" cy="288000"/>
            <a:chOff x="2244725" y="5132388"/>
            <a:chExt cx="444500" cy="790575"/>
          </a:xfrm>
          <a:solidFill>
            <a:schemeClr val="bg1"/>
          </a:solidFill>
        </p:grpSpPr>
        <p:sp>
          <p:nvSpPr>
            <p:cNvPr id="295" name="Freeform 213"/>
            <p:cNvSpPr>
              <a:spLocks/>
            </p:cNvSpPr>
            <p:nvPr/>
          </p:nvSpPr>
          <p:spPr bwMode="auto">
            <a:xfrm>
              <a:off x="2400300" y="5132388"/>
              <a:ext cx="112713" cy="98425"/>
            </a:xfrm>
            <a:custGeom>
              <a:avLst/>
              <a:gdLst>
                <a:gd name="T0" fmla="*/ 13 w 16"/>
                <a:gd name="T1" fmla="*/ 0 h 14"/>
                <a:gd name="T2" fmla="*/ 15 w 16"/>
                <a:gd name="T3" fmla="*/ 0 h 14"/>
                <a:gd name="T4" fmla="*/ 15 w 16"/>
                <a:gd name="T5" fmla="*/ 13 h 14"/>
                <a:gd name="T6" fmla="*/ 7 w 16"/>
                <a:gd name="T7" fmla="*/ 5 h 14"/>
                <a:gd name="T8" fmla="*/ 5 w 16"/>
                <a:gd name="T9" fmla="*/ 14 h 14"/>
                <a:gd name="T10" fmla="*/ 5 w 16"/>
                <a:gd name="T11" fmla="*/ 1 h 14"/>
                <a:gd name="T12" fmla="*/ 12 w 16"/>
                <a:gd name="T13" fmla="*/ 7 h 14"/>
                <a:gd name="T14" fmla="*/ 13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3" y="0"/>
                  </a:moveTo>
                  <a:cubicBezTo>
                    <a:pt x="14" y="0"/>
                    <a:pt x="14" y="0"/>
                    <a:pt x="15" y="0"/>
                  </a:cubicBezTo>
                  <a:cubicBezTo>
                    <a:pt x="14" y="5"/>
                    <a:pt x="16" y="10"/>
                    <a:pt x="15" y="13"/>
                  </a:cubicBezTo>
                  <a:cubicBezTo>
                    <a:pt x="11" y="12"/>
                    <a:pt x="9" y="8"/>
                    <a:pt x="7" y="5"/>
                  </a:cubicBezTo>
                  <a:cubicBezTo>
                    <a:pt x="6" y="8"/>
                    <a:pt x="7" y="13"/>
                    <a:pt x="5" y="14"/>
                  </a:cubicBezTo>
                  <a:cubicBezTo>
                    <a:pt x="0" y="12"/>
                    <a:pt x="5" y="5"/>
                    <a:pt x="5" y="1"/>
                  </a:cubicBezTo>
                  <a:cubicBezTo>
                    <a:pt x="9" y="2"/>
                    <a:pt x="9" y="6"/>
                    <a:pt x="12" y="7"/>
                  </a:cubicBezTo>
                  <a:cubicBezTo>
                    <a:pt x="13" y="5"/>
                    <a:pt x="12" y="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6" name="Freeform 219"/>
            <p:cNvSpPr>
              <a:spLocks noEditPoints="1"/>
            </p:cNvSpPr>
            <p:nvPr/>
          </p:nvSpPr>
          <p:spPr bwMode="auto">
            <a:xfrm>
              <a:off x="2287588" y="5259388"/>
              <a:ext cx="360363" cy="536575"/>
            </a:xfrm>
            <a:custGeom>
              <a:avLst/>
              <a:gdLst>
                <a:gd name="T0" fmla="*/ 51 w 51"/>
                <a:gd name="T1" fmla="*/ 0 h 76"/>
                <a:gd name="T2" fmla="*/ 42 w 51"/>
                <a:gd name="T3" fmla="*/ 19 h 76"/>
                <a:gd name="T4" fmla="*/ 32 w 51"/>
                <a:gd name="T5" fmla="*/ 43 h 76"/>
                <a:gd name="T6" fmla="*/ 0 w 51"/>
                <a:gd name="T7" fmla="*/ 76 h 76"/>
                <a:gd name="T8" fmla="*/ 12 w 51"/>
                <a:gd name="T9" fmla="*/ 45 h 76"/>
                <a:gd name="T10" fmla="*/ 18 w 51"/>
                <a:gd name="T11" fmla="*/ 32 h 76"/>
                <a:gd name="T12" fmla="*/ 26 w 51"/>
                <a:gd name="T13" fmla="*/ 25 h 76"/>
                <a:gd name="T14" fmla="*/ 40 w 51"/>
                <a:gd name="T15" fmla="*/ 10 h 76"/>
                <a:gd name="T16" fmla="*/ 49 w 51"/>
                <a:gd name="T17" fmla="*/ 0 h 76"/>
                <a:gd name="T18" fmla="*/ 51 w 51"/>
                <a:gd name="T19" fmla="*/ 0 h 76"/>
                <a:gd name="T20" fmla="*/ 41 w 51"/>
                <a:gd name="T21" fmla="*/ 16 h 76"/>
                <a:gd name="T22" fmla="*/ 44 w 51"/>
                <a:gd name="T23" fmla="*/ 9 h 76"/>
                <a:gd name="T24" fmla="*/ 41 w 51"/>
                <a:gd name="T25" fmla="*/ 16 h 76"/>
                <a:gd name="T26" fmla="*/ 39 w 51"/>
                <a:gd name="T27" fmla="*/ 22 h 76"/>
                <a:gd name="T28" fmla="*/ 38 w 51"/>
                <a:gd name="T29" fmla="*/ 16 h 76"/>
                <a:gd name="T30" fmla="*/ 39 w 51"/>
                <a:gd name="T31" fmla="*/ 22 h 76"/>
                <a:gd name="T32" fmla="*/ 32 w 51"/>
                <a:gd name="T33" fmla="*/ 22 h 76"/>
                <a:gd name="T34" fmla="*/ 35 w 51"/>
                <a:gd name="T35" fmla="*/ 28 h 76"/>
                <a:gd name="T36" fmla="*/ 35 w 51"/>
                <a:gd name="T37" fmla="*/ 19 h 76"/>
                <a:gd name="T38" fmla="*/ 32 w 51"/>
                <a:gd name="T39" fmla="*/ 22 h 76"/>
                <a:gd name="T40" fmla="*/ 32 w 51"/>
                <a:gd name="T41" fmla="*/ 35 h 76"/>
                <a:gd name="T42" fmla="*/ 30 w 51"/>
                <a:gd name="T43" fmla="*/ 23 h 76"/>
                <a:gd name="T44" fmla="*/ 32 w 51"/>
                <a:gd name="T45" fmla="*/ 35 h 76"/>
                <a:gd name="T46" fmla="*/ 30 w 51"/>
                <a:gd name="T47" fmla="*/ 39 h 76"/>
                <a:gd name="T48" fmla="*/ 27 w 51"/>
                <a:gd name="T49" fmla="*/ 27 h 76"/>
                <a:gd name="T50" fmla="*/ 30 w 51"/>
                <a:gd name="T51" fmla="*/ 39 h 76"/>
                <a:gd name="T52" fmla="*/ 26 w 51"/>
                <a:gd name="T53" fmla="*/ 35 h 76"/>
                <a:gd name="T54" fmla="*/ 24 w 51"/>
                <a:gd name="T55" fmla="*/ 30 h 76"/>
                <a:gd name="T56" fmla="*/ 26 w 51"/>
                <a:gd name="T57" fmla="*/ 35 h 76"/>
                <a:gd name="T58" fmla="*/ 21 w 51"/>
                <a:gd name="T59" fmla="*/ 34 h 76"/>
                <a:gd name="T60" fmla="*/ 23 w 51"/>
                <a:gd name="T61" fmla="*/ 34 h 76"/>
                <a:gd name="T62" fmla="*/ 21 w 51"/>
                <a:gd name="T63" fmla="*/ 32 h 76"/>
                <a:gd name="T64" fmla="*/ 21 w 51"/>
                <a:gd name="T65" fmla="*/ 34 h 76"/>
                <a:gd name="T66" fmla="*/ 16 w 51"/>
                <a:gd name="T67" fmla="*/ 44 h 76"/>
                <a:gd name="T68" fmla="*/ 5 w 51"/>
                <a:gd name="T69" fmla="*/ 70 h 76"/>
                <a:gd name="T70" fmla="*/ 30 w 51"/>
                <a:gd name="T71" fmla="*/ 42 h 76"/>
                <a:gd name="T72" fmla="*/ 22 w 51"/>
                <a:gd name="T73" fmla="*/ 44 h 76"/>
                <a:gd name="T74" fmla="*/ 20 w 51"/>
                <a:gd name="T75" fmla="*/ 35 h 76"/>
                <a:gd name="T76" fmla="*/ 16 w 51"/>
                <a:gd name="T77" fmla="*/ 44 h 76"/>
                <a:gd name="T78" fmla="*/ 26 w 51"/>
                <a:gd name="T79" fmla="*/ 41 h 76"/>
                <a:gd name="T80" fmla="*/ 23 w 51"/>
                <a:gd name="T81" fmla="*/ 37 h 76"/>
                <a:gd name="T82" fmla="*/ 26 w 51"/>
                <a:gd name="T8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76">
                  <a:moveTo>
                    <a:pt x="51" y="0"/>
                  </a:moveTo>
                  <a:cubicBezTo>
                    <a:pt x="49" y="7"/>
                    <a:pt x="45" y="13"/>
                    <a:pt x="42" y="19"/>
                  </a:cubicBezTo>
                  <a:cubicBezTo>
                    <a:pt x="39" y="27"/>
                    <a:pt x="34" y="33"/>
                    <a:pt x="32" y="43"/>
                  </a:cubicBezTo>
                  <a:cubicBezTo>
                    <a:pt x="22" y="54"/>
                    <a:pt x="12" y="68"/>
                    <a:pt x="0" y="76"/>
                  </a:cubicBezTo>
                  <a:cubicBezTo>
                    <a:pt x="4" y="65"/>
                    <a:pt x="8" y="55"/>
                    <a:pt x="12" y="45"/>
                  </a:cubicBezTo>
                  <a:cubicBezTo>
                    <a:pt x="14" y="41"/>
                    <a:pt x="15" y="35"/>
                    <a:pt x="18" y="32"/>
                  </a:cubicBezTo>
                  <a:cubicBezTo>
                    <a:pt x="20" y="30"/>
                    <a:pt x="23" y="28"/>
                    <a:pt x="26" y="25"/>
                  </a:cubicBezTo>
                  <a:cubicBezTo>
                    <a:pt x="30" y="20"/>
                    <a:pt x="35" y="15"/>
                    <a:pt x="40" y="10"/>
                  </a:cubicBezTo>
                  <a:cubicBezTo>
                    <a:pt x="43" y="6"/>
                    <a:pt x="48" y="5"/>
                    <a:pt x="49" y="0"/>
                  </a:cubicBezTo>
                  <a:cubicBezTo>
                    <a:pt x="50" y="0"/>
                    <a:pt x="51" y="0"/>
                    <a:pt x="51" y="0"/>
                  </a:cubicBezTo>
                  <a:close/>
                  <a:moveTo>
                    <a:pt x="41" y="16"/>
                  </a:moveTo>
                  <a:cubicBezTo>
                    <a:pt x="42" y="14"/>
                    <a:pt x="45" y="11"/>
                    <a:pt x="44" y="9"/>
                  </a:cubicBezTo>
                  <a:cubicBezTo>
                    <a:pt x="43" y="11"/>
                    <a:pt x="39" y="13"/>
                    <a:pt x="41" y="16"/>
                  </a:cubicBezTo>
                  <a:close/>
                  <a:moveTo>
                    <a:pt x="39" y="22"/>
                  </a:moveTo>
                  <a:cubicBezTo>
                    <a:pt x="39" y="20"/>
                    <a:pt x="40" y="17"/>
                    <a:pt x="38" y="16"/>
                  </a:cubicBezTo>
                  <a:cubicBezTo>
                    <a:pt x="36" y="17"/>
                    <a:pt x="37" y="21"/>
                    <a:pt x="39" y="22"/>
                  </a:cubicBezTo>
                  <a:close/>
                  <a:moveTo>
                    <a:pt x="32" y="22"/>
                  </a:moveTo>
                  <a:cubicBezTo>
                    <a:pt x="34" y="23"/>
                    <a:pt x="33" y="28"/>
                    <a:pt x="35" y="28"/>
                  </a:cubicBezTo>
                  <a:cubicBezTo>
                    <a:pt x="37" y="26"/>
                    <a:pt x="37" y="21"/>
                    <a:pt x="35" y="19"/>
                  </a:cubicBezTo>
                  <a:cubicBezTo>
                    <a:pt x="34" y="20"/>
                    <a:pt x="33" y="21"/>
                    <a:pt x="32" y="22"/>
                  </a:cubicBezTo>
                  <a:close/>
                  <a:moveTo>
                    <a:pt x="32" y="35"/>
                  </a:moveTo>
                  <a:cubicBezTo>
                    <a:pt x="34" y="31"/>
                    <a:pt x="32" y="26"/>
                    <a:pt x="30" y="23"/>
                  </a:cubicBezTo>
                  <a:cubicBezTo>
                    <a:pt x="28" y="26"/>
                    <a:pt x="32" y="31"/>
                    <a:pt x="32" y="35"/>
                  </a:cubicBezTo>
                  <a:close/>
                  <a:moveTo>
                    <a:pt x="30" y="39"/>
                  </a:moveTo>
                  <a:cubicBezTo>
                    <a:pt x="29" y="36"/>
                    <a:pt x="30" y="29"/>
                    <a:pt x="27" y="27"/>
                  </a:cubicBezTo>
                  <a:cubicBezTo>
                    <a:pt x="29" y="31"/>
                    <a:pt x="26" y="39"/>
                    <a:pt x="30" y="39"/>
                  </a:cubicBezTo>
                  <a:close/>
                  <a:moveTo>
                    <a:pt x="26" y="35"/>
                  </a:moveTo>
                  <a:cubicBezTo>
                    <a:pt x="25" y="34"/>
                    <a:pt x="26" y="31"/>
                    <a:pt x="24" y="30"/>
                  </a:cubicBezTo>
                  <a:cubicBezTo>
                    <a:pt x="23" y="31"/>
                    <a:pt x="23" y="36"/>
                    <a:pt x="26" y="35"/>
                  </a:cubicBezTo>
                  <a:close/>
                  <a:moveTo>
                    <a:pt x="21" y="34"/>
                  </a:moveTo>
                  <a:cubicBezTo>
                    <a:pt x="21" y="34"/>
                    <a:pt x="22" y="34"/>
                    <a:pt x="23" y="34"/>
                  </a:cubicBezTo>
                  <a:cubicBezTo>
                    <a:pt x="23" y="33"/>
                    <a:pt x="22" y="33"/>
                    <a:pt x="21" y="32"/>
                  </a:cubicBezTo>
                  <a:cubicBezTo>
                    <a:pt x="21" y="33"/>
                    <a:pt x="21" y="33"/>
                    <a:pt x="21" y="34"/>
                  </a:cubicBezTo>
                  <a:close/>
                  <a:moveTo>
                    <a:pt x="16" y="44"/>
                  </a:moveTo>
                  <a:cubicBezTo>
                    <a:pt x="12" y="53"/>
                    <a:pt x="7" y="62"/>
                    <a:pt x="5" y="70"/>
                  </a:cubicBezTo>
                  <a:cubicBezTo>
                    <a:pt x="13" y="61"/>
                    <a:pt x="22" y="52"/>
                    <a:pt x="30" y="42"/>
                  </a:cubicBezTo>
                  <a:cubicBezTo>
                    <a:pt x="27" y="40"/>
                    <a:pt x="26" y="45"/>
                    <a:pt x="22" y="44"/>
                  </a:cubicBezTo>
                  <a:cubicBezTo>
                    <a:pt x="19" y="43"/>
                    <a:pt x="19" y="39"/>
                    <a:pt x="20" y="35"/>
                  </a:cubicBezTo>
                  <a:cubicBezTo>
                    <a:pt x="17" y="37"/>
                    <a:pt x="17" y="41"/>
                    <a:pt x="16" y="44"/>
                  </a:cubicBezTo>
                  <a:close/>
                  <a:moveTo>
                    <a:pt x="26" y="41"/>
                  </a:moveTo>
                  <a:cubicBezTo>
                    <a:pt x="26" y="39"/>
                    <a:pt x="25" y="37"/>
                    <a:pt x="23" y="37"/>
                  </a:cubicBezTo>
                  <a:cubicBezTo>
                    <a:pt x="22" y="39"/>
                    <a:pt x="23" y="42"/>
                    <a:pt x="2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7" name="Freeform 220"/>
            <p:cNvSpPr>
              <a:spLocks/>
            </p:cNvSpPr>
            <p:nvPr/>
          </p:nvSpPr>
          <p:spPr bwMode="auto">
            <a:xfrm>
              <a:off x="2484438" y="5294313"/>
              <a:ext cx="36513" cy="63500"/>
            </a:xfrm>
            <a:custGeom>
              <a:avLst/>
              <a:gdLst>
                <a:gd name="T0" fmla="*/ 2 w 5"/>
                <a:gd name="T1" fmla="*/ 0 h 9"/>
                <a:gd name="T2" fmla="*/ 0 w 5"/>
                <a:gd name="T3" fmla="*/ 9 h 9"/>
                <a:gd name="T4" fmla="*/ 2 w 5"/>
                <a:gd name="T5" fmla="*/ 0 h 9"/>
              </a:gdLst>
              <a:ahLst/>
              <a:cxnLst>
                <a:cxn ang="0">
                  <a:pos x="T0" y="T1"/>
                </a:cxn>
                <a:cxn ang="0">
                  <a:pos x="T2" y="T3"/>
                </a:cxn>
                <a:cxn ang="0">
                  <a:pos x="T4" y="T5"/>
                </a:cxn>
              </a:cxnLst>
              <a:rect l="0" t="0" r="r" b="b"/>
              <a:pathLst>
                <a:path w="5" h="9">
                  <a:moveTo>
                    <a:pt x="2" y="0"/>
                  </a:moveTo>
                  <a:cubicBezTo>
                    <a:pt x="5" y="0"/>
                    <a:pt x="3" y="9"/>
                    <a:pt x="0" y="9"/>
                  </a:cubicBezTo>
                  <a:cubicBezTo>
                    <a:pt x="0" y="7"/>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8" name="Freeform 222"/>
            <p:cNvSpPr>
              <a:spLocks/>
            </p:cNvSpPr>
            <p:nvPr/>
          </p:nvSpPr>
          <p:spPr bwMode="auto">
            <a:xfrm>
              <a:off x="2420938" y="5294313"/>
              <a:ext cx="28575" cy="71438"/>
            </a:xfrm>
            <a:custGeom>
              <a:avLst/>
              <a:gdLst>
                <a:gd name="T0" fmla="*/ 0 w 4"/>
                <a:gd name="T1" fmla="*/ 0 h 10"/>
                <a:gd name="T2" fmla="*/ 2 w 4"/>
                <a:gd name="T3" fmla="*/ 0 h 10"/>
                <a:gd name="T4" fmla="*/ 2 w 4"/>
                <a:gd name="T5" fmla="*/ 10 h 10"/>
                <a:gd name="T6" fmla="*/ 0 w 4"/>
                <a:gd name="T7" fmla="*/ 0 h 10"/>
              </a:gdLst>
              <a:ahLst/>
              <a:cxnLst>
                <a:cxn ang="0">
                  <a:pos x="T0" y="T1"/>
                </a:cxn>
                <a:cxn ang="0">
                  <a:pos x="T2" y="T3"/>
                </a:cxn>
                <a:cxn ang="0">
                  <a:pos x="T4" y="T5"/>
                </a:cxn>
                <a:cxn ang="0">
                  <a:pos x="T6" y="T7"/>
                </a:cxn>
              </a:cxnLst>
              <a:rect l="0" t="0" r="r" b="b"/>
              <a:pathLst>
                <a:path w="4" h="10">
                  <a:moveTo>
                    <a:pt x="0" y="0"/>
                  </a:moveTo>
                  <a:cubicBezTo>
                    <a:pt x="1" y="0"/>
                    <a:pt x="1" y="0"/>
                    <a:pt x="2" y="0"/>
                  </a:cubicBezTo>
                  <a:cubicBezTo>
                    <a:pt x="3" y="3"/>
                    <a:pt x="4" y="7"/>
                    <a:pt x="2" y="10"/>
                  </a:cubicBezTo>
                  <a:cubicBezTo>
                    <a:pt x="0" y="9"/>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9" name="Freeform 225"/>
            <p:cNvSpPr>
              <a:spLocks/>
            </p:cNvSpPr>
            <p:nvPr/>
          </p:nvSpPr>
          <p:spPr bwMode="auto">
            <a:xfrm>
              <a:off x="2351088" y="5322888"/>
              <a:ext cx="34925" cy="57150"/>
            </a:xfrm>
            <a:custGeom>
              <a:avLst/>
              <a:gdLst>
                <a:gd name="T0" fmla="*/ 1 w 5"/>
                <a:gd name="T1" fmla="*/ 0 h 8"/>
                <a:gd name="T2" fmla="*/ 5 w 5"/>
                <a:gd name="T3" fmla="*/ 8 h 8"/>
                <a:gd name="T4" fmla="*/ 1 w 5"/>
                <a:gd name="T5" fmla="*/ 0 h 8"/>
              </a:gdLst>
              <a:ahLst/>
              <a:cxnLst>
                <a:cxn ang="0">
                  <a:pos x="T0" y="T1"/>
                </a:cxn>
                <a:cxn ang="0">
                  <a:pos x="T2" y="T3"/>
                </a:cxn>
                <a:cxn ang="0">
                  <a:pos x="T4" y="T5"/>
                </a:cxn>
              </a:cxnLst>
              <a:rect l="0" t="0" r="r" b="b"/>
              <a:pathLst>
                <a:path w="5" h="8">
                  <a:moveTo>
                    <a:pt x="1" y="0"/>
                  </a:moveTo>
                  <a:cubicBezTo>
                    <a:pt x="5" y="0"/>
                    <a:pt x="5" y="4"/>
                    <a:pt x="5" y="8"/>
                  </a:cubicBezTo>
                  <a:cubicBezTo>
                    <a:pt x="2" y="7"/>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0" name="Freeform 228"/>
            <p:cNvSpPr>
              <a:spLocks/>
            </p:cNvSpPr>
            <p:nvPr/>
          </p:nvSpPr>
          <p:spPr bwMode="auto">
            <a:xfrm>
              <a:off x="2308225" y="5372100"/>
              <a:ext cx="36513" cy="42863"/>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0"/>
                    <a:pt x="5" y="3"/>
                    <a:pt x="5" y="6"/>
                  </a:cubicBezTo>
                  <a:cubicBezTo>
                    <a:pt x="2"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1" name="Freeform 229"/>
            <p:cNvSpPr>
              <a:spLocks/>
            </p:cNvSpPr>
            <p:nvPr/>
          </p:nvSpPr>
          <p:spPr bwMode="auto">
            <a:xfrm>
              <a:off x="2605088" y="5372100"/>
              <a:ext cx="42863" cy="34925"/>
            </a:xfrm>
            <a:custGeom>
              <a:avLst/>
              <a:gdLst>
                <a:gd name="T0" fmla="*/ 6 w 6"/>
                <a:gd name="T1" fmla="*/ 0 h 5"/>
                <a:gd name="T2" fmla="*/ 0 w 6"/>
                <a:gd name="T3" fmla="*/ 3 h 5"/>
                <a:gd name="T4" fmla="*/ 6 w 6"/>
                <a:gd name="T5" fmla="*/ 0 h 5"/>
              </a:gdLst>
              <a:ahLst/>
              <a:cxnLst>
                <a:cxn ang="0">
                  <a:pos x="T0" y="T1"/>
                </a:cxn>
                <a:cxn ang="0">
                  <a:pos x="T2" y="T3"/>
                </a:cxn>
                <a:cxn ang="0">
                  <a:pos x="T4" y="T5"/>
                </a:cxn>
              </a:cxnLst>
              <a:rect l="0" t="0" r="r" b="b"/>
              <a:pathLst>
                <a:path w="6" h="5">
                  <a:moveTo>
                    <a:pt x="6" y="0"/>
                  </a:moveTo>
                  <a:cubicBezTo>
                    <a:pt x="5" y="2"/>
                    <a:pt x="3" y="5"/>
                    <a:pt x="0" y="3"/>
                  </a:cubicBezTo>
                  <a:cubicBezTo>
                    <a:pt x="1" y="1"/>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2" name="Freeform 235"/>
            <p:cNvSpPr>
              <a:spLocks/>
            </p:cNvSpPr>
            <p:nvPr/>
          </p:nvSpPr>
          <p:spPr bwMode="auto">
            <a:xfrm>
              <a:off x="2259013" y="5421313"/>
              <a:ext cx="63500" cy="34925"/>
            </a:xfrm>
            <a:custGeom>
              <a:avLst/>
              <a:gdLst>
                <a:gd name="T0" fmla="*/ 0 w 9"/>
                <a:gd name="T1" fmla="*/ 0 h 5"/>
                <a:gd name="T2" fmla="*/ 9 w 9"/>
                <a:gd name="T3" fmla="*/ 5 h 5"/>
                <a:gd name="T4" fmla="*/ 0 w 9"/>
                <a:gd name="T5" fmla="*/ 0 h 5"/>
              </a:gdLst>
              <a:ahLst/>
              <a:cxnLst>
                <a:cxn ang="0">
                  <a:pos x="T0" y="T1"/>
                </a:cxn>
                <a:cxn ang="0">
                  <a:pos x="T2" y="T3"/>
                </a:cxn>
                <a:cxn ang="0">
                  <a:pos x="T4" y="T5"/>
                </a:cxn>
              </a:cxnLst>
              <a:rect l="0" t="0" r="r" b="b"/>
              <a:pathLst>
                <a:path w="9" h="5">
                  <a:moveTo>
                    <a:pt x="0" y="0"/>
                  </a:moveTo>
                  <a:cubicBezTo>
                    <a:pt x="4" y="0"/>
                    <a:pt x="9" y="3"/>
                    <a:pt x="9" y="5"/>
                  </a:cubicBezTo>
                  <a:cubicBezTo>
                    <a:pt x="5" y="4"/>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3" name="Freeform 237"/>
            <p:cNvSpPr>
              <a:spLocks/>
            </p:cNvSpPr>
            <p:nvPr/>
          </p:nvSpPr>
          <p:spPr bwMode="auto">
            <a:xfrm>
              <a:off x="2611438" y="5421313"/>
              <a:ext cx="57150" cy="42863"/>
            </a:xfrm>
            <a:custGeom>
              <a:avLst/>
              <a:gdLst>
                <a:gd name="T0" fmla="*/ 8 w 8"/>
                <a:gd name="T1" fmla="*/ 0 h 6"/>
                <a:gd name="T2" fmla="*/ 0 w 8"/>
                <a:gd name="T3" fmla="*/ 5 h 6"/>
                <a:gd name="T4" fmla="*/ 8 w 8"/>
                <a:gd name="T5" fmla="*/ 0 h 6"/>
              </a:gdLst>
              <a:ahLst/>
              <a:cxnLst>
                <a:cxn ang="0">
                  <a:pos x="T0" y="T1"/>
                </a:cxn>
                <a:cxn ang="0">
                  <a:pos x="T2" y="T3"/>
                </a:cxn>
                <a:cxn ang="0">
                  <a:pos x="T4" y="T5"/>
                </a:cxn>
              </a:cxnLst>
              <a:rect l="0" t="0" r="r" b="b"/>
              <a:pathLst>
                <a:path w="8" h="6">
                  <a:moveTo>
                    <a:pt x="8" y="0"/>
                  </a:moveTo>
                  <a:cubicBezTo>
                    <a:pt x="7" y="4"/>
                    <a:pt x="3" y="6"/>
                    <a:pt x="0" y="5"/>
                  </a:cubicBezTo>
                  <a:cubicBezTo>
                    <a:pt x="0"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4" name="Freeform 242"/>
            <p:cNvSpPr>
              <a:spLocks/>
            </p:cNvSpPr>
            <p:nvPr/>
          </p:nvSpPr>
          <p:spPr bwMode="auto">
            <a:xfrm>
              <a:off x="2244725" y="5484813"/>
              <a:ext cx="63500" cy="28575"/>
            </a:xfrm>
            <a:custGeom>
              <a:avLst/>
              <a:gdLst>
                <a:gd name="T0" fmla="*/ 0 w 9"/>
                <a:gd name="T1" fmla="*/ 0 h 4"/>
                <a:gd name="T2" fmla="*/ 9 w 9"/>
                <a:gd name="T3" fmla="*/ 3 h 4"/>
                <a:gd name="T4" fmla="*/ 0 w 9"/>
                <a:gd name="T5" fmla="*/ 0 h 4"/>
              </a:gdLst>
              <a:ahLst/>
              <a:cxnLst>
                <a:cxn ang="0">
                  <a:pos x="T0" y="T1"/>
                </a:cxn>
                <a:cxn ang="0">
                  <a:pos x="T2" y="T3"/>
                </a:cxn>
                <a:cxn ang="0">
                  <a:pos x="T4" y="T5"/>
                </a:cxn>
              </a:cxnLst>
              <a:rect l="0" t="0" r="r" b="b"/>
              <a:pathLst>
                <a:path w="9" h="4">
                  <a:moveTo>
                    <a:pt x="0" y="0"/>
                  </a:moveTo>
                  <a:cubicBezTo>
                    <a:pt x="3" y="0"/>
                    <a:pt x="8" y="0"/>
                    <a:pt x="9" y="3"/>
                  </a:cubicBezTo>
                  <a:cubicBezTo>
                    <a:pt x="5" y="3"/>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5" name="Freeform 245"/>
            <p:cNvSpPr>
              <a:spLocks/>
            </p:cNvSpPr>
            <p:nvPr/>
          </p:nvSpPr>
          <p:spPr bwMode="auto">
            <a:xfrm>
              <a:off x="2619375" y="5478463"/>
              <a:ext cx="69850" cy="41275"/>
            </a:xfrm>
            <a:custGeom>
              <a:avLst/>
              <a:gdLst>
                <a:gd name="T0" fmla="*/ 10 w 10"/>
                <a:gd name="T1" fmla="*/ 3 h 6"/>
                <a:gd name="T2" fmla="*/ 0 w 10"/>
                <a:gd name="T3" fmla="*/ 5 h 6"/>
                <a:gd name="T4" fmla="*/ 10 w 10"/>
                <a:gd name="T5" fmla="*/ 3 h 6"/>
              </a:gdLst>
              <a:ahLst/>
              <a:cxnLst>
                <a:cxn ang="0">
                  <a:pos x="T0" y="T1"/>
                </a:cxn>
                <a:cxn ang="0">
                  <a:pos x="T2" y="T3"/>
                </a:cxn>
                <a:cxn ang="0">
                  <a:pos x="T4" y="T5"/>
                </a:cxn>
              </a:cxnLst>
              <a:rect l="0" t="0" r="r" b="b"/>
              <a:pathLst>
                <a:path w="10" h="6">
                  <a:moveTo>
                    <a:pt x="10" y="3"/>
                  </a:moveTo>
                  <a:cubicBezTo>
                    <a:pt x="9" y="6"/>
                    <a:pt x="3" y="6"/>
                    <a:pt x="0" y="5"/>
                  </a:cubicBezTo>
                  <a:cubicBezTo>
                    <a:pt x="1" y="2"/>
                    <a:pt x="8"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6" name="Freeform 254"/>
            <p:cNvSpPr>
              <a:spLocks/>
            </p:cNvSpPr>
            <p:nvPr/>
          </p:nvSpPr>
          <p:spPr bwMode="auto">
            <a:xfrm>
              <a:off x="2252663" y="5534025"/>
              <a:ext cx="63500" cy="42863"/>
            </a:xfrm>
            <a:custGeom>
              <a:avLst/>
              <a:gdLst>
                <a:gd name="T0" fmla="*/ 8 w 9"/>
                <a:gd name="T1" fmla="*/ 0 h 6"/>
                <a:gd name="T2" fmla="*/ 0 w 9"/>
                <a:gd name="T3" fmla="*/ 4 h 6"/>
                <a:gd name="T4" fmla="*/ 8 w 9"/>
                <a:gd name="T5" fmla="*/ 0 h 6"/>
              </a:gdLst>
              <a:ahLst/>
              <a:cxnLst>
                <a:cxn ang="0">
                  <a:pos x="T0" y="T1"/>
                </a:cxn>
                <a:cxn ang="0">
                  <a:pos x="T2" y="T3"/>
                </a:cxn>
                <a:cxn ang="0">
                  <a:pos x="T4" y="T5"/>
                </a:cxn>
              </a:cxnLst>
              <a:rect l="0" t="0" r="r" b="b"/>
              <a:pathLst>
                <a:path w="9" h="6">
                  <a:moveTo>
                    <a:pt x="8" y="0"/>
                  </a:moveTo>
                  <a:cubicBezTo>
                    <a:pt x="9" y="4"/>
                    <a:pt x="2" y="6"/>
                    <a:pt x="0" y="4"/>
                  </a:cubicBezTo>
                  <a:cubicBezTo>
                    <a:pt x="1" y="0"/>
                    <a:pt x="5"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7" name="Freeform 255"/>
            <p:cNvSpPr>
              <a:spLocks/>
            </p:cNvSpPr>
            <p:nvPr/>
          </p:nvSpPr>
          <p:spPr bwMode="auto">
            <a:xfrm>
              <a:off x="2625725" y="5534025"/>
              <a:ext cx="63500" cy="36513"/>
            </a:xfrm>
            <a:custGeom>
              <a:avLst/>
              <a:gdLst>
                <a:gd name="T0" fmla="*/ 8 w 9"/>
                <a:gd name="T1" fmla="*/ 4 h 5"/>
                <a:gd name="T2" fmla="*/ 0 w 9"/>
                <a:gd name="T3" fmla="*/ 2 h 5"/>
                <a:gd name="T4" fmla="*/ 8 w 9"/>
                <a:gd name="T5" fmla="*/ 4 h 5"/>
              </a:gdLst>
              <a:ahLst/>
              <a:cxnLst>
                <a:cxn ang="0">
                  <a:pos x="T0" y="T1"/>
                </a:cxn>
                <a:cxn ang="0">
                  <a:pos x="T2" y="T3"/>
                </a:cxn>
                <a:cxn ang="0">
                  <a:pos x="T4" y="T5"/>
                </a:cxn>
              </a:cxnLst>
              <a:rect l="0" t="0" r="r" b="b"/>
              <a:pathLst>
                <a:path w="9" h="5">
                  <a:moveTo>
                    <a:pt x="8" y="4"/>
                  </a:moveTo>
                  <a:cubicBezTo>
                    <a:pt x="5" y="4"/>
                    <a:pt x="0" y="5"/>
                    <a:pt x="0" y="2"/>
                  </a:cubicBezTo>
                  <a:cubicBezTo>
                    <a:pt x="2" y="1"/>
                    <a:pt x="9" y="0"/>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8" name="Freeform 259"/>
            <p:cNvSpPr>
              <a:spLocks/>
            </p:cNvSpPr>
            <p:nvPr/>
          </p:nvSpPr>
          <p:spPr bwMode="auto">
            <a:xfrm>
              <a:off x="2590800" y="5597525"/>
              <a:ext cx="69850" cy="49213"/>
            </a:xfrm>
            <a:custGeom>
              <a:avLst/>
              <a:gdLst>
                <a:gd name="T0" fmla="*/ 10 w 10"/>
                <a:gd name="T1" fmla="*/ 6 h 7"/>
                <a:gd name="T2" fmla="*/ 0 w 10"/>
                <a:gd name="T3" fmla="*/ 0 h 7"/>
                <a:gd name="T4" fmla="*/ 10 w 10"/>
                <a:gd name="T5" fmla="*/ 6 h 7"/>
              </a:gdLst>
              <a:ahLst/>
              <a:cxnLst>
                <a:cxn ang="0">
                  <a:pos x="T0" y="T1"/>
                </a:cxn>
                <a:cxn ang="0">
                  <a:pos x="T2" y="T3"/>
                </a:cxn>
                <a:cxn ang="0">
                  <a:pos x="T4" y="T5"/>
                </a:cxn>
              </a:cxnLst>
              <a:rect l="0" t="0" r="r" b="b"/>
              <a:pathLst>
                <a:path w="10" h="7">
                  <a:moveTo>
                    <a:pt x="10" y="6"/>
                  </a:moveTo>
                  <a:cubicBezTo>
                    <a:pt x="6" y="7"/>
                    <a:pt x="2" y="3"/>
                    <a:pt x="0" y="0"/>
                  </a:cubicBezTo>
                  <a:cubicBezTo>
                    <a:pt x="4" y="0"/>
                    <a:pt x="8" y="3"/>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9" name="Freeform 262"/>
            <p:cNvSpPr>
              <a:spLocks/>
            </p:cNvSpPr>
            <p:nvPr/>
          </p:nvSpPr>
          <p:spPr bwMode="auto">
            <a:xfrm>
              <a:off x="2266950" y="5605463"/>
              <a:ext cx="55563" cy="34925"/>
            </a:xfrm>
            <a:custGeom>
              <a:avLst/>
              <a:gdLst>
                <a:gd name="T0" fmla="*/ 8 w 8"/>
                <a:gd name="T1" fmla="*/ 0 h 5"/>
                <a:gd name="T2" fmla="*/ 0 w 8"/>
                <a:gd name="T3" fmla="*/ 4 h 5"/>
                <a:gd name="T4" fmla="*/ 8 w 8"/>
                <a:gd name="T5" fmla="*/ 0 h 5"/>
              </a:gdLst>
              <a:ahLst/>
              <a:cxnLst>
                <a:cxn ang="0">
                  <a:pos x="T0" y="T1"/>
                </a:cxn>
                <a:cxn ang="0">
                  <a:pos x="T2" y="T3"/>
                </a:cxn>
                <a:cxn ang="0">
                  <a:pos x="T4" y="T5"/>
                </a:cxn>
              </a:cxnLst>
              <a:rect l="0" t="0" r="r" b="b"/>
              <a:pathLst>
                <a:path w="8" h="5">
                  <a:moveTo>
                    <a:pt x="8" y="0"/>
                  </a:moveTo>
                  <a:cubicBezTo>
                    <a:pt x="7" y="4"/>
                    <a:pt x="3" y="5"/>
                    <a:pt x="0" y="4"/>
                  </a:cubicBezTo>
                  <a:cubicBezTo>
                    <a:pt x="1" y="1"/>
                    <a:pt x="4"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0" name="Freeform 265"/>
            <p:cNvSpPr>
              <a:spLocks/>
            </p:cNvSpPr>
            <p:nvPr/>
          </p:nvSpPr>
          <p:spPr bwMode="auto">
            <a:xfrm>
              <a:off x="2570163" y="5646738"/>
              <a:ext cx="55563" cy="49213"/>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5" y="0"/>
                    <a:pt x="6" y="4"/>
                    <a:pt x="8" y="7"/>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1" name="Freeform 267"/>
            <p:cNvSpPr>
              <a:spLocks/>
            </p:cNvSpPr>
            <p:nvPr/>
          </p:nvSpPr>
          <p:spPr bwMode="auto">
            <a:xfrm>
              <a:off x="2527300" y="5675313"/>
              <a:ext cx="42863" cy="71438"/>
            </a:xfrm>
            <a:custGeom>
              <a:avLst/>
              <a:gdLst>
                <a:gd name="T0" fmla="*/ 1 w 6"/>
                <a:gd name="T1" fmla="*/ 0 h 10"/>
                <a:gd name="T2" fmla="*/ 6 w 6"/>
                <a:gd name="T3" fmla="*/ 10 h 10"/>
                <a:gd name="T4" fmla="*/ 1 w 6"/>
                <a:gd name="T5" fmla="*/ 0 h 10"/>
              </a:gdLst>
              <a:ahLst/>
              <a:cxnLst>
                <a:cxn ang="0">
                  <a:pos x="T0" y="T1"/>
                </a:cxn>
                <a:cxn ang="0">
                  <a:pos x="T2" y="T3"/>
                </a:cxn>
                <a:cxn ang="0">
                  <a:pos x="T4" y="T5"/>
                </a:cxn>
              </a:cxnLst>
              <a:rect l="0" t="0" r="r" b="b"/>
              <a:pathLst>
                <a:path w="6" h="10">
                  <a:moveTo>
                    <a:pt x="1" y="0"/>
                  </a:moveTo>
                  <a:cubicBezTo>
                    <a:pt x="5" y="1"/>
                    <a:pt x="6" y="5"/>
                    <a:pt x="6" y="10"/>
                  </a:cubicBezTo>
                  <a:cubicBezTo>
                    <a:pt x="3" y="9"/>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2" name="Freeform 268"/>
            <p:cNvSpPr>
              <a:spLocks/>
            </p:cNvSpPr>
            <p:nvPr/>
          </p:nvSpPr>
          <p:spPr bwMode="auto">
            <a:xfrm>
              <a:off x="2484438" y="5689600"/>
              <a:ext cx="28575" cy="77788"/>
            </a:xfrm>
            <a:custGeom>
              <a:avLst/>
              <a:gdLst>
                <a:gd name="T0" fmla="*/ 0 w 4"/>
                <a:gd name="T1" fmla="*/ 0 h 11"/>
                <a:gd name="T2" fmla="*/ 4 w 4"/>
                <a:gd name="T3" fmla="*/ 11 h 11"/>
                <a:gd name="T4" fmla="*/ 0 w 4"/>
                <a:gd name="T5" fmla="*/ 0 h 11"/>
              </a:gdLst>
              <a:ahLst/>
              <a:cxnLst>
                <a:cxn ang="0">
                  <a:pos x="T0" y="T1"/>
                </a:cxn>
                <a:cxn ang="0">
                  <a:pos x="T2" y="T3"/>
                </a:cxn>
                <a:cxn ang="0">
                  <a:pos x="T4" y="T5"/>
                </a:cxn>
              </a:cxnLst>
              <a:rect l="0" t="0" r="r" b="b"/>
              <a:pathLst>
                <a:path w="4" h="11">
                  <a:moveTo>
                    <a:pt x="0" y="0"/>
                  </a:moveTo>
                  <a:cubicBezTo>
                    <a:pt x="4" y="1"/>
                    <a:pt x="3" y="7"/>
                    <a:pt x="4" y="11"/>
                  </a:cubicBezTo>
                  <a:cubicBezTo>
                    <a:pt x="0" y="9"/>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3" name="Freeform 270"/>
            <p:cNvSpPr>
              <a:spLocks/>
            </p:cNvSpPr>
            <p:nvPr/>
          </p:nvSpPr>
          <p:spPr bwMode="auto">
            <a:xfrm>
              <a:off x="2420938" y="5710238"/>
              <a:ext cx="28575" cy="49213"/>
            </a:xfrm>
            <a:custGeom>
              <a:avLst/>
              <a:gdLst>
                <a:gd name="T0" fmla="*/ 1 w 4"/>
                <a:gd name="T1" fmla="*/ 0 h 7"/>
                <a:gd name="T2" fmla="*/ 3 w 4"/>
                <a:gd name="T3" fmla="*/ 0 h 7"/>
                <a:gd name="T4" fmla="*/ 1 w 4"/>
                <a:gd name="T5" fmla="*/ 7 h 7"/>
                <a:gd name="T6" fmla="*/ 1 w 4"/>
                <a:gd name="T7" fmla="*/ 0 h 7"/>
              </a:gdLst>
              <a:ahLst/>
              <a:cxnLst>
                <a:cxn ang="0">
                  <a:pos x="T0" y="T1"/>
                </a:cxn>
                <a:cxn ang="0">
                  <a:pos x="T2" y="T3"/>
                </a:cxn>
                <a:cxn ang="0">
                  <a:pos x="T4" y="T5"/>
                </a:cxn>
                <a:cxn ang="0">
                  <a:pos x="T6" y="T7"/>
                </a:cxn>
              </a:cxnLst>
              <a:rect l="0" t="0" r="r" b="b"/>
              <a:pathLst>
                <a:path w="4" h="7">
                  <a:moveTo>
                    <a:pt x="1" y="0"/>
                  </a:moveTo>
                  <a:cubicBezTo>
                    <a:pt x="2" y="0"/>
                    <a:pt x="2" y="0"/>
                    <a:pt x="3" y="0"/>
                  </a:cubicBezTo>
                  <a:cubicBezTo>
                    <a:pt x="4" y="2"/>
                    <a:pt x="4" y="7"/>
                    <a:pt x="1" y="7"/>
                  </a:cubicBezTo>
                  <a:cubicBezTo>
                    <a:pt x="0" y="6"/>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4" name="Freeform 283"/>
            <p:cNvSpPr>
              <a:spLocks/>
            </p:cNvSpPr>
            <p:nvPr/>
          </p:nvSpPr>
          <p:spPr bwMode="auto">
            <a:xfrm>
              <a:off x="2408238" y="5802313"/>
              <a:ext cx="84138" cy="120650"/>
            </a:xfrm>
            <a:custGeom>
              <a:avLst/>
              <a:gdLst>
                <a:gd name="T0" fmla="*/ 11 w 12"/>
                <a:gd name="T1" fmla="*/ 5 h 17"/>
                <a:gd name="T2" fmla="*/ 6 w 12"/>
                <a:gd name="T3" fmla="*/ 5 h 17"/>
                <a:gd name="T4" fmla="*/ 12 w 12"/>
                <a:gd name="T5" fmla="*/ 12 h 17"/>
                <a:gd name="T6" fmla="*/ 2 w 12"/>
                <a:gd name="T7" fmla="*/ 15 h 17"/>
                <a:gd name="T8" fmla="*/ 9 w 12"/>
                <a:gd name="T9" fmla="*/ 12 h 17"/>
                <a:gd name="T10" fmla="*/ 3 w 12"/>
                <a:gd name="T11" fmla="*/ 8 h 17"/>
                <a:gd name="T12" fmla="*/ 11 w 12"/>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12" h="17">
                  <a:moveTo>
                    <a:pt x="11" y="5"/>
                  </a:moveTo>
                  <a:cubicBezTo>
                    <a:pt x="10" y="5"/>
                    <a:pt x="8" y="5"/>
                    <a:pt x="6" y="5"/>
                  </a:cubicBezTo>
                  <a:cubicBezTo>
                    <a:pt x="8" y="8"/>
                    <a:pt x="11" y="8"/>
                    <a:pt x="12" y="12"/>
                  </a:cubicBezTo>
                  <a:cubicBezTo>
                    <a:pt x="11" y="15"/>
                    <a:pt x="5" y="17"/>
                    <a:pt x="2" y="15"/>
                  </a:cubicBezTo>
                  <a:cubicBezTo>
                    <a:pt x="3" y="13"/>
                    <a:pt x="7" y="13"/>
                    <a:pt x="9" y="12"/>
                  </a:cubicBezTo>
                  <a:cubicBezTo>
                    <a:pt x="8" y="9"/>
                    <a:pt x="5" y="9"/>
                    <a:pt x="3" y="8"/>
                  </a:cubicBezTo>
                  <a:cubicBezTo>
                    <a:pt x="0" y="2"/>
                    <a:pt x="10" y="0"/>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5" name="Rectangle 4"/>
          <p:cNvSpPr/>
          <p:nvPr/>
        </p:nvSpPr>
        <p:spPr>
          <a:xfrm>
            <a:off x="3692965" y="1025890"/>
            <a:ext cx="5029200" cy="253916"/>
          </a:xfrm>
          <a:prstGeom prst="rect">
            <a:avLst/>
          </a:prstGeom>
        </p:spPr>
        <p:txBody>
          <a:bodyPr>
            <a:spAutoFit/>
          </a:bodyPr>
          <a:lstStyle/>
          <a:p>
            <a:r>
              <a:rPr lang="es-ES" sz="1000" b="1" dirty="0" smtClean="0">
                <a:solidFill>
                  <a:schemeClr val="tx2"/>
                </a:solidFill>
              </a:rPr>
              <a:t>2.2 Programa </a:t>
            </a:r>
            <a:r>
              <a:rPr lang="es-ES" sz="1000" b="1" dirty="0">
                <a:solidFill>
                  <a:schemeClr val="tx2"/>
                </a:solidFill>
              </a:rPr>
              <a:t>de identificación de operadores y promoción de rutas/frecuencias</a:t>
            </a:r>
            <a:endParaRPr lang="es-CL" sz="1000" b="1" dirty="0">
              <a:solidFill>
                <a:schemeClr val="tx2"/>
              </a:solidFill>
            </a:endParaRPr>
          </a:p>
        </p:txBody>
      </p:sp>
      <p:sp>
        <p:nvSpPr>
          <p:cNvPr id="319" name="Rectangle 318"/>
          <p:cNvSpPr/>
          <p:nvPr/>
        </p:nvSpPr>
        <p:spPr>
          <a:xfrm>
            <a:off x="205458" y="3454946"/>
            <a:ext cx="7007371"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chemeClr val="bg2"/>
              </a:solidFill>
            </a:endParaRPr>
          </a:p>
        </p:txBody>
      </p:sp>
      <p:grpSp>
        <p:nvGrpSpPr>
          <p:cNvPr id="320" name="Group 319"/>
          <p:cNvGrpSpPr/>
          <p:nvPr/>
        </p:nvGrpSpPr>
        <p:grpSpPr>
          <a:xfrm>
            <a:off x="284762" y="3506303"/>
            <a:ext cx="252000" cy="252000"/>
            <a:chOff x="7307263" y="3144838"/>
            <a:chExt cx="550863" cy="609601"/>
          </a:xfrm>
          <a:solidFill>
            <a:schemeClr val="bg1"/>
          </a:solidFill>
        </p:grpSpPr>
        <p:sp>
          <p:nvSpPr>
            <p:cNvPr id="321"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2"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3"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4"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5"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6"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7"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28" name="TextBox 327"/>
          <p:cNvSpPr txBox="1"/>
          <p:nvPr/>
        </p:nvSpPr>
        <p:spPr>
          <a:xfrm>
            <a:off x="565498" y="3513575"/>
            <a:ext cx="2247246" cy="246221"/>
          </a:xfrm>
          <a:prstGeom prst="rect">
            <a:avLst/>
          </a:prstGeom>
          <a:noFill/>
        </p:spPr>
        <p:txBody>
          <a:bodyPr wrap="square" rtlCol="0">
            <a:spAutoFit/>
          </a:bodyPr>
          <a:lstStyle/>
          <a:p>
            <a:r>
              <a:rPr lang="es-CL" sz="1000" b="1" dirty="0" smtClean="0">
                <a:solidFill>
                  <a:schemeClr val="bg2"/>
                </a:solidFill>
                <a:latin typeface="+mn-lt"/>
              </a:rPr>
              <a:t>Plan de Trabajo Alto Nivel </a:t>
            </a:r>
            <a:endParaRPr lang="es-CL" sz="1000" b="1" dirty="0">
              <a:solidFill>
                <a:schemeClr val="bg2"/>
              </a:solidFill>
              <a:latin typeface="+mn-lt"/>
            </a:endParaRPr>
          </a:p>
        </p:txBody>
      </p:sp>
      <p:sp>
        <p:nvSpPr>
          <p:cNvPr id="360" name="Freeform 368"/>
          <p:cNvSpPr>
            <a:spLocks noEditPoints="1"/>
          </p:cNvSpPr>
          <p:nvPr/>
        </p:nvSpPr>
        <p:spPr bwMode="auto">
          <a:xfrm>
            <a:off x="8774434" y="705534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197" name="Rectangle 196"/>
          <p:cNvSpPr/>
          <p:nvPr>
            <p:custDataLst>
              <p:tags r:id="rId7"/>
            </p:custDataLst>
          </p:nvPr>
        </p:nvSpPr>
        <p:spPr>
          <a:xfrm>
            <a:off x="7264146" y="1754685"/>
            <a:ext cx="262531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s-CL" sz="1000" b="1" dirty="0" smtClean="0">
                <a:solidFill>
                  <a:srgbClr val="FFFFFF"/>
                </a:solidFill>
              </a:rPr>
              <a:t>Alcance</a:t>
            </a:r>
            <a:endParaRPr lang="es-CL" sz="1000" b="1" dirty="0">
              <a:solidFill>
                <a:srgbClr val="FFFFFF"/>
              </a:solidFill>
            </a:endParaRPr>
          </a:p>
        </p:txBody>
      </p:sp>
      <p:grpSp>
        <p:nvGrpSpPr>
          <p:cNvPr id="198" name="Group 197"/>
          <p:cNvGrpSpPr/>
          <p:nvPr/>
        </p:nvGrpSpPr>
        <p:grpSpPr>
          <a:xfrm>
            <a:off x="7370290" y="1834786"/>
            <a:ext cx="324000" cy="180000"/>
            <a:chOff x="893763" y="4138613"/>
            <a:chExt cx="552450" cy="239712"/>
          </a:xfrm>
          <a:solidFill>
            <a:schemeClr val="bg2"/>
          </a:solidFill>
        </p:grpSpPr>
        <p:sp>
          <p:nvSpPr>
            <p:cNvPr id="199" name="Freeform 60"/>
            <p:cNvSpPr>
              <a:spLocks noEditPoints="1"/>
            </p:cNvSpPr>
            <p:nvPr/>
          </p:nvSpPr>
          <p:spPr bwMode="auto">
            <a:xfrm>
              <a:off x="1328738" y="4138613"/>
              <a:ext cx="117475" cy="139700"/>
            </a:xfrm>
            <a:custGeom>
              <a:avLst/>
              <a:gdLst>
                <a:gd name="T0" fmla="*/ 14 w 20"/>
                <a:gd name="T1" fmla="*/ 3 h 24"/>
                <a:gd name="T2" fmla="*/ 18 w 20"/>
                <a:gd name="T3" fmla="*/ 11 h 24"/>
                <a:gd name="T4" fmla="*/ 4 w 20"/>
                <a:gd name="T5" fmla="*/ 24 h 24"/>
                <a:gd name="T6" fmla="*/ 4 w 20"/>
                <a:gd name="T7" fmla="*/ 21 h 24"/>
                <a:gd name="T8" fmla="*/ 14 w 20"/>
                <a:gd name="T9" fmla="*/ 11 h 24"/>
                <a:gd name="T10" fmla="*/ 6 w 20"/>
                <a:gd name="T11" fmla="*/ 14 h 24"/>
                <a:gd name="T12" fmla="*/ 12 w 20"/>
                <a:gd name="T13" fmla="*/ 8 h 24"/>
                <a:gd name="T14" fmla="*/ 5 w 20"/>
                <a:gd name="T15" fmla="*/ 4 h 24"/>
                <a:gd name="T16" fmla="*/ 5 w 20"/>
                <a:gd name="T17" fmla="*/ 20 h 24"/>
                <a:gd name="T18" fmla="*/ 0 w 20"/>
                <a:gd name="T19" fmla="*/ 5 h 24"/>
                <a:gd name="T20" fmla="*/ 14 w 20"/>
                <a:gd name="T21" fmla="*/ 3 h 24"/>
                <a:gd name="T22" fmla="*/ 8 w 20"/>
                <a:gd name="T23" fmla="*/ 11 h 24"/>
                <a:gd name="T24" fmla="*/ 8 w 20"/>
                <a:gd name="T25" fmla="*/ 13 h 24"/>
                <a:gd name="T26" fmla="*/ 11 w 20"/>
                <a:gd name="T27" fmla="*/ 10 h 24"/>
                <a:gd name="T28" fmla="*/ 8 w 20"/>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4">
                  <a:moveTo>
                    <a:pt x="14" y="3"/>
                  </a:moveTo>
                  <a:cubicBezTo>
                    <a:pt x="14" y="8"/>
                    <a:pt x="16" y="9"/>
                    <a:pt x="18" y="11"/>
                  </a:cubicBezTo>
                  <a:cubicBezTo>
                    <a:pt x="19" y="21"/>
                    <a:pt x="10" y="24"/>
                    <a:pt x="4" y="24"/>
                  </a:cubicBezTo>
                  <a:cubicBezTo>
                    <a:pt x="3" y="23"/>
                    <a:pt x="4" y="22"/>
                    <a:pt x="4" y="21"/>
                  </a:cubicBezTo>
                  <a:cubicBezTo>
                    <a:pt x="8" y="24"/>
                    <a:pt x="20" y="17"/>
                    <a:pt x="14" y="11"/>
                  </a:cubicBezTo>
                  <a:cubicBezTo>
                    <a:pt x="13" y="13"/>
                    <a:pt x="10" y="17"/>
                    <a:pt x="6" y="14"/>
                  </a:cubicBezTo>
                  <a:cubicBezTo>
                    <a:pt x="6" y="9"/>
                    <a:pt x="9" y="8"/>
                    <a:pt x="12" y="8"/>
                  </a:cubicBezTo>
                  <a:cubicBezTo>
                    <a:pt x="12" y="3"/>
                    <a:pt x="8" y="3"/>
                    <a:pt x="5" y="4"/>
                  </a:cubicBezTo>
                  <a:cubicBezTo>
                    <a:pt x="5" y="9"/>
                    <a:pt x="7" y="14"/>
                    <a:pt x="5" y="20"/>
                  </a:cubicBezTo>
                  <a:cubicBezTo>
                    <a:pt x="1" y="17"/>
                    <a:pt x="5" y="7"/>
                    <a:pt x="0" y="5"/>
                  </a:cubicBezTo>
                  <a:cubicBezTo>
                    <a:pt x="2" y="0"/>
                    <a:pt x="11" y="1"/>
                    <a:pt x="14" y="3"/>
                  </a:cubicBezTo>
                  <a:close/>
                  <a:moveTo>
                    <a:pt x="8" y="11"/>
                  </a:moveTo>
                  <a:cubicBezTo>
                    <a:pt x="8" y="11"/>
                    <a:pt x="8" y="12"/>
                    <a:pt x="8" y="13"/>
                  </a:cubicBezTo>
                  <a:cubicBezTo>
                    <a:pt x="10" y="13"/>
                    <a:pt x="12" y="12"/>
                    <a:pt x="11" y="10"/>
                  </a:cubicBezTo>
                  <a:cubicBezTo>
                    <a:pt x="10" y="10"/>
                    <a:pt x="9" y="10"/>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00" name="Freeform 61"/>
            <p:cNvSpPr>
              <a:spLocks noEditPoints="1"/>
            </p:cNvSpPr>
            <p:nvPr/>
          </p:nvSpPr>
          <p:spPr bwMode="auto">
            <a:xfrm>
              <a:off x="904875" y="4149725"/>
              <a:ext cx="82550" cy="117475"/>
            </a:xfrm>
            <a:custGeom>
              <a:avLst/>
              <a:gdLst>
                <a:gd name="T0" fmla="*/ 6 w 14"/>
                <a:gd name="T1" fmla="*/ 0 h 20"/>
                <a:gd name="T2" fmla="*/ 14 w 14"/>
                <a:gd name="T3" fmla="*/ 12 h 20"/>
                <a:gd name="T4" fmla="*/ 13 w 14"/>
                <a:gd name="T5" fmla="*/ 20 h 20"/>
                <a:gd name="T6" fmla="*/ 8 w 14"/>
                <a:gd name="T7" fmla="*/ 14 h 20"/>
                <a:gd name="T8" fmla="*/ 3 w 14"/>
                <a:gd name="T9" fmla="*/ 14 h 20"/>
                <a:gd name="T10" fmla="*/ 0 w 14"/>
                <a:gd name="T11" fmla="*/ 19 h 20"/>
                <a:gd name="T12" fmla="*/ 6 w 14"/>
                <a:gd name="T13" fmla="*/ 0 h 20"/>
                <a:gd name="T14" fmla="*/ 6 w 14"/>
                <a:gd name="T15" fmla="*/ 11 h 20"/>
                <a:gd name="T16" fmla="*/ 8 w 14"/>
                <a:gd name="T17" fmla="*/ 11 h 20"/>
                <a:gd name="T18" fmla="*/ 6 w 14"/>
                <a:gd name="T19" fmla="*/ 8 h 20"/>
                <a:gd name="T20" fmla="*/ 6 w 14"/>
                <a:gd name="T2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6" y="0"/>
                  </a:moveTo>
                  <a:cubicBezTo>
                    <a:pt x="9" y="3"/>
                    <a:pt x="9" y="11"/>
                    <a:pt x="14" y="12"/>
                  </a:cubicBezTo>
                  <a:cubicBezTo>
                    <a:pt x="10" y="15"/>
                    <a:pt x="14" y="17"/>
                    <a:pt x="13" y="20"/>
                  </a:cubicBezTo>
                  <a:cubicBezTo>
                    <a:pt x="10" y="20"/>
                    <a:pt x="10" y="16"/>
                    <a:pt x="8" y="14"/>
                  </a:cubicBezTo>
                  <a:cubicBezTo>
                    <a:pt x="6" y="14"/>
                    <a:pt x="5" y="14"/>
                    <a:pt x="3" y="14"/>
                  </a:cubicBezTo>
                  <a:cubicBezTo>
                    <a:pt x="2" y="16"/>
                    <a:pt x="3" y="20"/>
                    <a:pt x="0" y="19"/>
                  </a:cubicBezTo>
                  <a:cubicBezTo>
                    <a:pt x="1" y="11"/>
                    <a:pt x="3" y="5"/>
                    <a:pt x="6" y="0"/>
                  </a:cubicBezTo>
                  <a:close/>
                  <a:moveTo>
                    <a:pt x="6" y="11"/>
                  </a:moveTo>
                  <a:cubicBezTo>
                    <a:pt x="7" y="11"/>
                    <a:pt x="7" y="10"/>
                    <a:pt x="8" y="11"/>
                  </a:cubicBezTo>
                  <a:cubicBezTo>
                    <a:pt x="7" y="10"/>
                    <a:pt x="8" y="8"/>
                    <a:pt x="6" y="8"/>
                  </a:cubicBezTo>
                  <a:cubicBezTo>
                    <a:pt x="6" y="10"/>
                    <a:pt x="5" y="1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01" name="Freeform 62"/>
            <p:cNvSpPr>
              <a:spLocks/>
            </p:cNvSpPr>
            <p:nvPr/>
          </p:nvSpPr>
          <p:spPr bwMode="auto">
            <a:xfrm>
              <a:off x="982663" y="4319588"/>
              <a:ext cx="369888" cy="41275"/>
            </a:xfrm>
            <a:custGeom>
              <a:avLst/>
              <a:gdLst>
                <a:gd name="T0" fmla="*/ 63 w 63"/>
                <a:gd name="T1" fmla="*/ 3 h 7"/>
                <a:gd name="T2" fmla="*/ 54 w 63"/>
                <a:gd name="T3" fmla="*/ 4 h 7"/>
                <a:gd name="T4" fmla="*/ 1 w 63"/>
                <a:gd name="T5" fmla="*/ 2 h 7"/>
                <a:gd name="T6" fmla="*/ 1 w 63"/>
                <a:gd name="T7" fmla="*/ 1 h 7"/>
                <a:gd name="T8" fmla="*/ 2 w 63"/>
                <a:gd name="T9" fmla="*/ 0 h 7"/>
                <a:gd name="T10" fmla="*/ 54 w 63"/>
                <a:gd name="T11" fmla="*/ 1 h 7"/>
                <a:gd name="T12" fmla="*/ 63 w 6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63" h="7">
                  <a:moveTo>
                    <a:pt x="63" y="3"/>
                  </a:moveTo>
                  <a:cubicBezTo>
                    <a:pt x="62" y="7"/>
                    <a:pt x="56" y="4"/>
                    <a:pt x="54" y="4"/>
                  </a:cubicBezTo>
                  <a:cubicBezTo>
                    <a:pt x="37" y="3"/>
                    <a:pt x="14" y="5"/>
                    <a:pt x="1" y="2"/>
                  </a:cubicBezTo>
                  <a:cubicBezTo>
                    <a:pt x="1" y="1"/>
                    <a:pt x="0" y="1"/>
                    <a:pt x="1" y="1"/>
                  </a:cubicBezTo>
                  <a:cubicBezTo>
                    <a:pt x="1" y="0"/>
                    <a:pt x="1" y="0"/>
                    <a:pt x="2" y="0"/>
                  </a:cubicBezTo>
                  <a:cubicBezTo>
                    <a:pt x="17" y="1"/>
                    <a:pt x="36" y="1"/>
                    <a:pt x="54" y="1"/>
                  </a:cubicBezTo>
                  <a:cubicBezTo>
                    <a:pt x="56" y="1"/>
                    <a:pt x="61" y="0"/>
                    <a:pt x="6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02" name="Freeform 63"/>
            <p:cNvSpPr>
              <a:spLocks noEditPoints="1"/>
            </p:cNvSpPr>
            <p:nvPr/>
          </p:nvSpPr>
          <p:spPr bwMode="auto">
            <a:xfrm>
              <a:off x="893763" y="4314825"/>
              <a:ext cx="58738" cy="58738"/>
            </a:xfrm>
            <a:custGeom>
              <a:avLst/>
              <a:gdLst>
                <a:gd name="T0" fmla="*/ 7 w 10"/>
                <a:gd name="T1" fmla="*/ 1 h 10"/>
                <a:gd name="T2" fmla="*/ 6 w 10"/>
                <a:gd name="T3" fmla="*/ 10 h 10"/>
                <a:gd name="T4" fmla="*/ 7 w 10"/>
                <a:gd name="T5" fmla="*/ 1 h 10"/>
                <a:gd name="T6" fmla="*/ 5 w 10"/>
                <a:gd name="T7" fmla="*/ 7 h 10"/>
                <a:gd name="T8" fmla="*/ 7 w 10"/>
                <a:gd name="T9" fmla="*/ 4 h 10"/>
                <a:gd name="T10" fmla="*/ 5 w 10"/>
                <a:gd name="T11" fmla="*/ 4 h 10"/>
                <a:gd name="T12" fmla="*/ 5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7" y="1"/>
                  </a:moveTo>
                  <a:cubicBezTo>
                    <a:pt x="10" y="3"/>
                    <a:pt x="9" y="9"/>
                    <a:pt x="6" y="10"/>
                  </a:cubicBezTo>
                  <a:cubicBezTo>
                    <a:pt x="1" y="10"/>
                    <a:pt x="0" y="0"/>
                    <a:pt x="7" y="1"/>
                  </a:cubicBezTo>
                  <a:close/>
                  <a:moveTo>
                    <a:pt x="5" y="7"/>
                  </a:moveTo>
                  <a:cubicBezTo>
                    <a:pt x="6" y="6"/>
                    <a:pt x="7" y="6"/>
                    <a:pt x="7" y="4"/>
                  </a:cubicBezTo>
                  <a:cubicBezTo>
                    <a:pt x="6" y="4"/>
                    <a:pt x="6" y="4"/>
                    <a:pt x="5" y="4"/>
                  </a:cubicBezTo>
                  <a:cubicBezTo>
                    <a:pt x="4" y="5"/>
                    <a:pt x="4"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03" name="Freeform 64"/>
            <p:cNvSpPr>
              <a:spLocks/>
            </p:cNvSpPr>
            <p:nvPr/>
          </p:nvSpPr>
          <p:spPr bwMode="auto">
            <a:xfrm>
              <a:off x="1363663" y="4314825"/>
              <a:ext cx="65088" cy="63500"/>
            </a:xfrm>
            <a:custGeom>
              <a:avLst/>
              <a:gdLst>
                <a:gd name="T0" fmla="*/ 8 w 11"/>
                <a:gd name="T1" fmla="*/ 3 h 11"/>
                <a:gd name="T2" fmla="*/ 11 w 11"/>
                <a:gd name="T3" fmla="*/ 8 h 11"/>
                <a:gd name="T4" fmla="*/ 4 w 11"/>
                <a:gd name="T5" fmla="*/ 10 h 11"/>
                <a:gd name="T6" fmla="*/ 8 w 11"/>
                <a:gd name="T7" fmla="*/ 3 h 11"/>
              </a:gdLst>
              <a:ahLst/>
              <a:cxnLst>
                <a:cxn ang="0">
                  <a:pos x="T0" y="T1"/>
                </a:cxn>
                <a:cxn ang="0">
                  <a:pos x="T2" y="T3"/>
                </a:cxn>
                <a:cxn ang="0">
                  <a:pos x="T4" y="T5"/>
                </a:cxn>
                <a:cxn ang="0">
                  <a:pos x="T6" y="T7"/>
                </a:cxn>
              </a:cxnLst>
              <a:rect l="0" t="0" r="r" b="b"/>
              <a:pathLst>
                <a:path w="11" h="11">
                  <a:moveTo>
                    <a:pt x="8" y="3"/>
                  </a:moveTo>
                  <a:cubicBezTo>
                    <a:pt x="8" y="6"/>
                    <a:pt x="10" y="7"/>
                    <a:pt x="11" y="8"/>
                  </a:cubicBezTo>
                  <a:cubicBezTo>
                    <a:pt x="9" y="9"/>
                    <a:pt x="7" y="11"/>
                    <a:pt x="4" y="10"/>
                  </a:cubicBezTo>
                  <a:cubicBezTo>
                    <a:pt x="0" y="8"/>
                    <a:pt x="3"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377" name="Group 376"/>
          <p:cNvGrpSpPr/>
          <p:nvPr/>
        </p:nvGrpSpPr>
        <p:grpSpPr>
          <a:xfrm>
            <a:off x="7256357" y="1440165"/>
            <a:ext cx="2633101" cy="836705"/>
            <a:chOff x="3462357" y="6443378"/>
            <a:chExt cx="2082316" cy="900000"/>
          </a:xfrm>
        </p:grpSpPr>
        <p:sp>
          <p:nvSpPr>
            <p:cNvPr id="378" name="Rectangle 377"/>
            <p:cNvSpPr/>
            <p:nvPr/>
          </p:nvSpPr>
          <p:spPr>
            <a:xfrm>
              <a:off x="3462950" y="6443378"/>
              <a:ext cx="2081723"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s-CL" sz="1000" b="1" dirty="0" smtClean="0"/>
                <a:t>Impacto</a:t>
              </a:r>
              <a:endParaRPr lang="es-CL" sz="1000" b="1" dirty="0"/>
            </a:p>
          </p:txBody>
        </p:sp>
        <p:sp>
          <p:nvSpPr>
            <p:cNvPr id="379" name="Rectangle 378"/>
            <p:cNvSpPr/>
            <p:nvPr/>
          </p:nvSpPr>
          <p:spPr>
            <a:xfrm>
              <a:off x="3462357" y="6784252"/>
              <a:ext cx="2082316" cy="559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grpSp>
          <p:nvGrpSpPr>
            <p:cNvPr id="380" name="Group 379"/>
            <p:cNvGrpSpPr/>
            <p:nvPr/>
          </p:nvGrpSpPr>
          <p:grpSpPr>
            <a:xfrm>
              <a:off x="3561117" y="6479378"/>
              <a:ext cx="295181" cy="288000"/>
              <a:chOff x="1738313" y="3406776"/>
              <a:chExt cx="644727" cy="615950"/>
            </a:xfrm>
            <a:solidFill>
              <a:srgbClr val="FFFF00"/>
            </a:solidFill>
          </p:grpSpPr>
          <p:sp>
            <p:nvSpPr>
              <p:cNvPr id="391" name="Freeform 98"/>
              <p:cNvSpPr>
                <a:spLocks/>
              </p:cNvSpPr>
              <p:nvPr/>
            </p:nvSpPr>
            <p:spPr bwMode="auto">
              <a:xfrm>
                <a:off x="2178252" y="3406776"/>
                <a:ext cx="204788" cy="615950"/>
              </a:xfrm>
              <a:custGeom>
                <a:avLst/>
                <a:gdLst>
                  <a:gd name="T0" fmla="*/ 9 w 29"/>
                  <a:gd name="T1" fmla="*/ 87 h 87"/>
                  <a:gd name="T2" fmla="*/ 15 w 29"/>
                  <a:gd name="T3" fmla="*/ 78 h 87"/>
                  <a:gd name="T4" fmla="*/ 6 w 29"/>
                  <a:gd name="T5" fmla="*/ 4 h 87"/>
                  <a:gd name="T6" fmla="*/ 0 w 29"/>
                  <a:gd name="T7" fmla="*/ 1 h 87"/>
                  <a:gd name="T8" fmla="*/ 20 w 29"/>
                  <a:gd name="T9" fmla="*/ 17 h 87"/>
                  <a:gd name="T10" fmla="*/ 9 w 29"/>
                  <a:gd name="T11" fmla="*/ 87 h 87"/>
                </a:gdLst>
                <a:ahLst/>
                <a:cxnLst>
                  <a:cxn ang="0">
                    <a:pos x="T0" y="T1"/>
                  </a:cxn>
                  <a:cxn ang="0">
                    <a:pos x="T2" y="T3"/>
                  </a:cxn>
                  <a:cxn ang="0">
                    <a:pos x="T4" y="T5"/>
                  </a:cxn>
                  <a:cxn ang="0">
                    <a:pos x="T6" y="T7"/>
                  </a:cxn>
                  <a:cxn ang="0">
                    <a:pos x="T8" y="T9"/>
                  </a:cxn>
                  <a:cxn ang="0">
                    <a:pos x="T10" y="T11"/>
                  </a:cxn>
                </a:cxnLst>
                <a:rect l="0" t="0" r="r" b="b"/>
                <a:pathLst>
                  <a:path w="29" h="87">
                    <a:moveTo>
                      <a:pt x="9" y="87"/>
                    </a:moveTo>
                    <a:cubicBezTo>
                      <a:pt x="9" y="83"/>
                      <a:pt x="13" y="81"/>
                      <a:pt x="15" y="78"/>
                    </a:cubicBezTo>
                    <a:cubicBezTo>
                      <a:pt x="25" y="58"/>
                      <a:pt x="26" y="13"/>
                      <a:pt x="6" y="4"/>
                    </a:cubicBezTo>
                    <a:cubicBezTo>
                      <a:pt x="4" y="3"/>
                      <a:pt x="1" y="5"/>
                      <a:pt x="0" y="1"/>
                    </a:cubicBezTo>
                    <a:cubicBezTo>
                      <a:pt x="9" y="0"/>
                      <a:pt x="17" y="9"/>
                      <a:pt x="20" y="17"/>
                    </a:cubicBezTo>
                    <a:cubicBezTo>
                      <a:pt x="29" y="38"/>
                      <a:pt x="25" y="77"/>
                      <a:pt x="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92" name="Freeform 99"/>
              <p:cNvSpPr>
                <a:spLocks/>
              </p:cNvSpPr>
              <p:nvPr/>
            </p:nvSpPr>
            <p:spPr bwMode="auto">
              <a:xfrm>
                <a:off x="2100465" y="3455988"/>
                <a:ext cx="141288" cy="560388"/>
              </a:xfrm>
              <a:custGeom>
                <a:avLst/>
                <a:gdLst>
                  <a:gd name="T0" fmla="*/ 3 w 20"/>
                  <a:gd name="T1" fmla="*/ 79 h 79"/>
                  <a:gd name="T2" fmla="*/ 18 w 20"/>
                  <a:gd name="T3" fmla="*/ 45 h 79"/>
                  <a:gd name="T4" fmla="*/ 8 w 20"/>
                  <a:gd name="T5" fmla="*/ 7 h 79"/>
                  <a:gd name="T6" fmla="*/ 0 w 20"/>
                  <a:gd name="T7" fmla="*/ 0 h 79"/>
                  <a:gd name="T8" fmla="*/ 10 w 20"/>
                  <a:gd name="T9" fmla="*/ 5 h 79"/>
                  <a:gd name="T10" fmla="*/ 19 w 20"/>
                  <a:gd name="T11" fmla="*/ 37 h 79"/>
                  <a:gd name="T12" fmla="*/ 11 w 20"/>
                  <a:gd name="T13" fmla="*/ 69 h 79"/>
                  <a:gd name="T14" fmla="*/ 8 w 20"/>
                  <a:gd name="T15" fmla="*/ 74 h 79"/>
                  <a:gd name="T16" fmla="*/ 3 w 2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9">
                    <a:moveTo>
                      <a:pt x="3" y="79"/>
                    </a:moveTo>
                    <a:cubicBezTo>
                      <a:pt x="7" y="69"/>
                      <a:pt x="17" y="58"/>
                      <a:pt x="18" y="45"/>
                    </a:cubicBezTo>
                    <a:cubicBezTo>
                      <a:pt x="19" y="30"/>
                      <a:pt x="15" y="15"/>
                      <a:pt x="8" y="7"/>
                    </a:cubicBezTo>
                    <a:cubicBezTo>
                      <a:pt x="6" y="4"/>
                      <a:pt x="2" y="4"/>
                      <a:pt x="0" y="0"/>
                    </a:cubicBezTo>
                    <a:cubicBezTo>
                      <a:pt x="4" y="0"/>
                      <a:pt x="8" y="3"/>
                      <a:pt x="10" y="5"/>
                    </a:cubicBezTo>
                    <a:cubicBezTo>
                      <a:pt x="16" y="13"/>
                      <a:pt x="19" y="25"/>
                      <a:pt x="19" y="37"/>
                    </a:cubicBezTo>
                    <a:cubicBezTo>
                      <a:pt x="20" y="50"/>
                      <a:pt x="16" y="59"/>
                      <a:pt x="11" y="69"/>
                    </a:cubicBezTo>
                    <a:cubicBezTo>
                      <a:pt x="10" y="71"/>
                      <a:pt x="9" y="73"/>
                      <a:pt x="8" y="74"/>
                    </a:cubicBezTo>
                    <a:cubicBezTo>
                      <a:pt x="6" y="76"/>
                      <a:pt x="6" y="79"/>
                      <a:pt x="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93" name="Freeform 100"/>
              <p:cNvSpPr>
                <a:spLocks/>
              </p:cNvSpPr>
              <p:nvPr/>
            </p:nvSpPr>
            <p:spPr bwMode="auto">
              <a:xfrm>
                <a:off x="2276475" y="3562351"/>
                <a:ext cx="84138" cy="290513"/>
              </a:xfrm>
              <a:custGeom>
                <a:avLst/>
                <a:gdLst>
                  <a:gd name="T0" fmla="*/ 0 w 12"/>
                  <a:gd name="T1" fmla="*/ 41 h 41"/>
                  <a:gd name="T2" fmla="*/ 8 w 12"/>
                  <a:gd name="T3" fmla="*/ 16 h 41"/>
                  <a:gd name="T4" fmla="*/ 2 w 12"/>
                  <a:gd name="T5" fmla="*/ 0 h 41"/>
                  <a:gd name="T6" fmla="*/ 6 w 12"/>
                  <a:gd name="T7" fmla="*/ 6 h 41"/>
                  <a:gd name="T8" fmla="*/ 10 w 12"/>
                  <a:gd name="T9" fmla="*/ 27 h 41"/>
                  <a:gd name="T10" fmla="*/ 5 w 12"/>
                  <a:gd name="T11" fmla="*/ 34 h 41"/>
                  <a:gd name="T12" fmla="*/ 0 w 1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0" y="41"/>
                    </a:moveTo>
                    <a:cubicBezTo>
                      <a:pt x="2" y="34"/>
                      <a:pt x="11" y="27"/>
                      <a:pt x="8" y="16"/>
                    </a:cubicBezTo>
                    <a:cubicBezTo>
                      <a:pt x="6" y="10"/>
                      <a:pt x="1" y="5"/>
                      <a:pt x="2" y="0"/>
                    </a:cubicBezTo>
                    <a:cubicBezTo>
                      <a:pt x="5" y="0"/>
                      <a:pt x="5" y="4"/>
                      <a:pt x="6" y="6"/>
                    </a:cubicBezTo>
                    <a:cubicBezTo>
                      <a:pt x="8" y="12"/>
                      <a:pt x="12" y="18"/>
                      <a:pt x="10" y="27"/>
                    </a:cubicBezTo>
                    <a:cubicBezTo>
                      <a:pt x="9" y="29"/>
                      <a:pt x="7" y="32"/>
                      <a:pt x="5" y="34"/>
                    </a:cubicBezTo>
                    <a:cubicBezTo>
                      <a:pt x="4" y="37"/>
                      <a:pt x="3" y="40"/>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94" name="Freeform 101"/>
              <p:cNvSpPr>
                <a:spLocks noEditPoints="1"/>
              </p:cNvSpPr>
              <p:nvPr/>
            </p:nvSpPr>
            <p:spPr bwMode="auto">
              <a:xfrm>
                <a:off x="1738313" y="3498851"/>
                <a:ext cx="418916" cy="439739"/>
              </a:xfrm>
              <a:custGeom>
                <a:avLst/>
                <a:gdLst>
                  <a:gd name="T0" fmla="*/ 71 w 80"/>
                  <a:gd name="T1" fmla="*/ 62 h 62"/>
                  <a:gd name="T2" fmla="*/ 34 w 80"/>
                  <a:gd name="T3" fmla="*/ 48 h 62"/>
                  <a:gd name="T4" fmla="*/ 6 w 80"/>
                  <a:gd name="T5" fmla="*/ 45 h 62"/>
                  <a:gd name="T6" fmla="*/ 6 w 80"/>
                  <a:gd name="T7" fmla="*/ 30 h 62"/>
                  <a:gd name="T8" fmla="*/ 52 w 80"/>
                  <a:gd name="T9" fmla="*/ 13 h 62"/>
                  <a:gd name="T10" fmla="*/ 59 w 80"/>
                  <a:gd name="T11" fmla="*/ 0 h 62"/>
                  <a:gd name="T12" fmla="*/ 71 w 80"/>
                  <a:gd name="T13" fmla="*/ 21 h 62"/>
                  <a:gd name="T14" fmla="*/ 71 w 80"/>
                  <a:gd name="T15" fmla="*/ 36 h 62"/>
                  <a:gd name="T16" fmla="*/ 71 w 80"/>
                  <a:gd name="T17" fmla="*/ 36 h 62"/>
                  <a:gd name="T18" fmla="*/ 69 w 80"/>
                  <a:gd name="T19" fmla="*/ 25 h 62"/>
                  <a:gd name="T20" fmla="*/ 64 w 80"/>
                  <a:gd name="T21" fmla="*/ 3 h 62"/>
                  <a:gd name="T22" fmla="*/ 68 w 80"/>
                  <a:gd name="T23" fmla="*/ 59 h 62"/>
                  <a:gd name="T24" fmla="*/ 59 w 80"/>
                  <a:gd name="T25" fmla="*/ 22 h 62"/>
                  <a:gd name="T26" fmla="*/ 59 w 80"/>
                  <a:gd name="T27" fmla="*/ 22 h 62"/>
                  <a:gd name="T28" fmla="*/ 60 w 80"/>
                  <a:gd name="T29" fmla="*/ 4 h 62"/>
                  <a:gd name="T30" fmla="*/ 57 w 80"/>
                  <a:gd name="T31" fmla="*/ 9 h 62"/>
                  <a:gd name="T32" fmla="*/ 57 w 80"/>
                  <a:gd name="T33" fmla="*/ 9 h 62"/>
                  <a:gd name="T34" fmla="*/ 57 w 80"/>
                  <a:gd name="T35" fmla="*/ 46 h 62"/>
                  <a:gd name="T36" fmla="*/ 54 w 80"/>
                  <a:gd name="T37" fmla="*/ 24 h 62"/>
                  <a:gd name="T38" fmla="*/ 55 w 80"/>
                  <a:gd name="T39" fmla="*/ 33 h 62"/>
                  <a:gd name="T40" fmla="*/ 54 w 80"/>
                  <a:gd name="T41" fmla="*/ 36 h 62"/>
                  <a:gd name="T42" fmla="*/ 54 w 80"/>
                  <a:gd name="T43" fmla="*/ 36 h 62"/>
                  <a:gd name="T44" fmla="*/ 54 w 80"/>
                  <a:gd name="T45" fmla="*/ 36 h 62"/>
                  <a:gd name="T46" fmla="*/ 54 w 80"/>
                  <a:gd name="T47" fmla="*/ 38 h 62"/>
                  <a:gd name="T48" fmla="*/ 40 w 80"/>
                  <a:gd name="T49" fmla="*/ 23 h 62"/>
                  <a:gd name="T50" fmla="*/ 43 w 80"/>
                  <a:gd name="T51" fmla="*/ 22 h 62"/>
                  <a:gd name="T52" fmla="*/ 46 w 80"/>
                  <a:gd name="T53" fmla="*/ 21 h 62"/>
                  <a:gd name="T54" fmla="*/ 48 w 80"/>
                  <a:gd name="T55" fmla="*/ 20 h 62"/>
                  <a:gd name="T56" fmla="*/ 53 w 80"/>
                  <a:gd name="T57" fmla="*/ 19 h 62"/>
                  <a:gd name="T58" fmla="*/ 40 w 80"/>
                  <a:gd name="T59" fmla="*/ 23 h 62"/>
                  <a:gd name="T60" fmla="*/ 52 w 80"/>
                  <a:gd name="T61" fmla="*/ 45 h 62"/>
                  <a:gd name="T62" fmla="*/ 49 w 80"/>
                  <a:gd name="T63" fmla="*/ 45 h 62"/>
                  <a:gd name="T64" fmla="*/ 49 w 80"/>
                  <a:gd name="T65" fmla="*/ 44 h 62"/>
                  <a:gd name="T66" fmla="*/ 47 w 80"/>
                  <a:gd name="T67" fmla="*/ 29 h 62"/>
                  <a:gd name="T68" fmla="*/ 41 w 80"/>
                  <a:gd name="T69" fmla="*/ 38 h 62"/>
                  <a:gd name="T70" fmla="*/ 41 w 80"/>
                  <a:gd name="T71" fmla="*/ 38 h 62"/>
                  <a:gd name="T72" fmla="*/ 36 w 80"/>
                  <a:gd name="T73" fmla="*/ 42 h 62"/>
                  <a:gd name="T74" fmla="*/ 30 w 80"/>
                  <a:gd name="T75" fmla="*/ 26 h 62"/>
                  <a:gd name="T76" fmla="*/ 31 w 80"/>
                  <a:gd name="T77" fmla="*/ 28 h 62"/>
                  <a:gd name="T78" fmla="*/ 30 w 80"/>
                  <a:gd name="T79" fmla="*/ 26 h 62"/>
                  <a:gd name="T80" fmla="*/ 23 w 80"/>
                  <a:gd name="T81" fmla="*/ 45 h 62"/>
                  <a:gd name="T82" fmla="*/ 27 w 80"/>
                  <a:gd name="T83" fmla="*/ 25 h 62"/>
                  <a:gd name="T84" fmla="*/ 20 w 80"/>
                  <a:gd name="T85" fmla="*/ 45 h 62"/>
                  <a:gd name="T86" fmla="*/ 22 w 80"/>
                  <a:gd name="T87" fmla="*/ 46 h 62"/>
                  <a:gd name="T88" fmla="*/ 20 w 80"/>
                  <a:gd name="T89" fmla="*/ 45 h 62"/>
                  <a:gd name="T90" fmla="*/ 13 w 80"/>
                  <a:gd name="T91" fmla="*/ 47 h 62"/>
                  <a:gd name="T92" fmla="*/ 16 w 80"/>
                  <a:gd name="T93" fmla="*/ 44 h 62"/>
                  <a:gd name="T94" fmla="*/ 9 w 80"/>
                  <a:gd name="T95" fmla="*/ 47 h 62"/>
                  <a:gd name="T96" fmla="*/ 10 w 80"/>
                  <a:gd name="T97" fmla="*/ 44 h 62"/>
                  <a:gd name="T98" fmla="*/ 8 w 80"/>
                  <a:gd name="T99" fmla="*/ 28 h 62"/>
                  <a:gd name="T100" fmla="*/ 9 w 80"/>
                  <a:gd name="T101" fmla="*/ 27 h 62"/>
                  <a:gd name="T102" fmla="*/ 5 w 80"/>
                  <a:gd name="T103" fmla="*/ 39 h 62"/>
                  <a:gd name="T104" fmla="*/ 6 w 80"/>
                  <a:gd name="T105"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62">
                    <a:moveTo>
                      <a:pt x="71" y="39"/>
                    </a:moveTo>
                    <a:cubicBezTo>
                      <a:pt x="70" y="48"/>
                      <a:pt x="72" y="54"/>
                      <a:pt x="71" y="62"/>
                    </a:cubicBezTo>
                    <a:cubicBezTo>
                      <a:pt x="68" y="61"/>
                      <a:pt x="66" y="62"/>
                      <a:pt x="62" y="62"/>
                    </a:cubicBezTo>
                    <a:cubicBezTo>
                      <a:pt x="61" y="50"/>
                      <a:pt x="46" y="44"/>
                      <a:pt x="34" y="48"/>
                    </a:cubicBezTo>
                    <a:cubicBezTo>
                      <a:pt x="27" y="44"/>
                      <a:pt x="17" y="51"/>
                      <a:pt x="8" y="51"/>
                    </a:cubicBezTo>
                    <a:cubicBezTo>
                      <a:pt x="6" y="50"/>
                      <a:pt x="7" y="47"/>
                      <a:pt x="6" y="45"/>
                    </a:cubicBezTo>
                    <a:cubicBezTo>
                      <a:pt x="5" y="43"/>
                      <a:pt x="1" y="43"/>
                      <a:pt x="0" y="41"/>
                    </a:cubicBezTo>
                    <a:cubicBezTo>
                      <a:pt x="0" y="35"/>
                      <a:pt x="3" y="33"/>
                      <a:pt x="6" y="30"/>
                    </a:cubicBezTo>
                    <a:cubicBezTo>
                      <a:pt x="6" y="27"/>
                      <a:pt x="5" y="24"/>
                      <a:pt x="6" y="22"/>
                    </a:cubicBezTo>
                    <a:cubicBezTo>
                      <a:pt x="20" y="23"/>
                      <a:pt x="44" y="23"/>
                      <a:pt x="52" y="13"/>
                    </a:cubicBezTo>
                    <a:cubicBezTo>
                      <a:pt x="54" y="11"/>
                      <a:pt x="54" y="8"/>
                      <a:pt x="54" y="4"/>
                    </a:cubicBezTo>
                    <a:cubicBezTo>
                      <a:pt x="56" y="2"/>
                      <a:pt x="59" y="2"/>
                      <a:pt x="59" y="0"/>
                    </a:cubicBezTo>
                    <a:cubicBezTo>
                      <a:pt x="62" y="2"/>
                      <a:pt x="66" y="0"/>
                      <a:pt x="70" y="1"/>
                    </a:cubicBezTo>
                    <a:cubicBezTo>
                      <a:pt x="72" y="5"/>
                      <a:pt x="71" y="14"/>
                      <a:pt x="71" y="21"/>
                    </a:cubicBezTo>
                    <a:cubicBezTo>
                      <a:pt x="80" y="22"/>
                      <a:pt x="78" y="37"/>
                      <a:pt x="71" y="39"/>
                    </a:cubicBezTo>
                    <a:close/>
                    <a:moveTo>
                      <a:pt x="71" y="36"/>
                    </a:moveTo>
                    <a:cubicBezTo>
                      <a:pt x="73" y="36"/>
                      <a:pt x="73" y="35"/>
                      <a:pt x="74" y="34"/>
                    </a:cubicBezTo>
                    <a:cubicBezTo>
                      <a:pt x="72" y="34"/>
                      <a:pt x="71" y="35"/>
                      <a:pt x="71" y="36"/>
                    </a:cubicBezTo>
                    <a:close/>
                    <a:moveTo>
                      <a:pt x="69" y="48"/>
                    </a:moveTo>
                    <a:cubicBezTo>
                      <a:pt x="69" y="41"/>
                      <a:pt x="69" y="33"/>
                      <a:pt x="69" y="25"/>
                    </a:cubicBezTo>
                    <a:cubicBezTo>
                      <a:pt x="69" y="18"/>
                      <a:pt x="71" y="9"/>
                      <a:pt x="68" y="3"/>
                    </a:cubicBezTo>
                    <a:cubicBezTo>
                      <a:pt x="67" y="2"/>
                      <a:pt x="64" y="3"/>
                      <a:pt x="64" y="3"/>
                    </a:cubicBezTo>
                    <a:cubicBezTo>
                      <a:pt x="60" y="13"/>
                      <a:pt x="62" y="29"/>
                      <a:pt x="63" y="42"/>
                    </a:cubicBezTo>
                    <a:cubicBezTo>
                      <a:pt x="63" y="49"/>
                      <a:pt x="61" y="58"/>
                      <a:pt x="68" y="59"/>
                    </a:cubicBezTo>
                    <a:cubicBezTo>
                      <a:pt x="70" y="56"/>
                      <a:pt x="69" y="52"/>
                      <a:pt x="69" y="48"/>
                    </a:cubicBezTo>
                    <a:close/>
                    <a:moveTo>
                      <a:pt x="59" y="22"/>
                    </a:moveTo>
                    <a:cubicBezTo>
                      <a:pt x="59" y="28"/>
                      <a:pt x="59" y="38"/>
                      <a:pt x="60" y="45"/>
                    </a:cubicBezTo>
                    <a:cubicBezTo>
                      <a:pt x="61" y="39"/>
                      <a:pt x="60" y="28"/>
                      <a:pt x="59" y="22"/>
                    </a:cubicBezTo>
                    <a:close/>
                    <a:moveTo>
                      <a:pt x="60" y="21"/>
                    </a:moveTo>
                    <a:cubicBezTo>
                      <a:pt x="60" y="14"/>
                      <a:pt x="60" y="10"/>
                      <a:pt x="60" y="4"/>
                    </a:cubicBezTo>
                    <a:cubicBezTo>
                      <a:pt x="59" y="8"/>
                      <a:pt x="58" y="17"/>
                      <a:pt x="60" y="21"/>
                    </a:cubicBezTo>
                    <a:close/>
                    <a:moveTo>
                      <a:pt x="57" y="9"/>
                    </a:moveTo>
                    <a:cubicBezTo>
                      <a:pt x="57" y="8"/>
                      <a:pt x="58" y="7"/>
                      <a:pt x="57" y="7"/>
                    </a:cubicBezTo>
                    <a:cubicBezTo>
                      <a:pt x="58" y="8"/>
                      <a:pt x="56" y="9"/>
                      <a:pt x="57" y="9"/>
                    </a:cubicBezTo>
                    <a:close/>
                    <a:moveTo>
                      <a:pt x="57" y="35"/>
                    </a:moveTo>
                    <a:cubicBezTo>
                      <a:pt x="57" y="38"/>
                      <a:pt x="56" y="44"/>
                      <a:pt x="57" y="46"/>
                    </a:cubicBezTo>
                    <a:cubicBezTo>
                      <a:pt x="57" y="42"/>
                      <a:pt x="58" y="36"/>
                      <a:pt x="57" y="35"/>
                    </a:cubicBezTo>
                    <a:close/>
                    <a:moveTo>
                      <a:pt x="54" y="24"/>
                    </a:moveTo>
                    <a:cubicBezTo>
                      <a:pt x="54" y="24"/>
                      <a:pt x="54" y="24"/>
                      <a:pt x="54" y="24"/>
                    </a:cubicBezTo>
                    <a:close/>
                    <a:moveTo>
                      <a:pt x="55" y="33"/>
                    </a:moveTo>
                    <a:cubicBezTo>
                      <a:pt x="55" y="30"/>
                      <a:pt x="53" y="32"/>
                      <a:pt x="55" y="33"/>
                    </a:cubicBezTo>
                    <a:close/>
                    <a:moveTo>
                      <a:pt x="54" y="36"/>
                    </a:moveTo>
                    <a:cubicBezTo>
                      <a:pt x="55" y="36"/>
                      <a:pt x="55" y="35"/>
                      <a:pt x="54" y="35"/>
                    </a:cubicBezTo>
                    <a:cubicBezTo>
                      <a:pt x="54" y="35"/>
                      <a:pt x="53" y="35"/>
                      <a:pt x="54" y="36"/>
                    </a:cubicBezTo>
                    <a:close/>
                    <a:moveTo>
                      <a:pt x="54" y="36"/>
                    </a:moveTo>
                    <a:cubicBezTo>
                      <a:pt x="54" y="37"/>
                      <a:pt x="54" y="36"/>
                      <a:pt x="54" y="36"/>
                    </a:cubicBezTo>
                    <a:close/>
                    <a:moveTo>
                      <a:pt x="54" y="39"/>
                    </a:moveTo>
                    <a:cubicBezTo>
                      <a:pt x="55" y="39"/>
                      <a:pt x="55" y="38"/>
                      <a:pt x="54" y="38"/>
                    </a:cubicBezTo>
                    <a:cubicBezTo>
                      <a:pt x="54" y="39"/>
                      <a:pt x="53" y="39"/>
                      <a:pt x="54" y="39"/>
                    </a:cubicBezTo>
                    <a:close/>
                    <a:moveTo>
                      <a:pt x="40" y="23"/>
                    </a:moveTo>
                    <a:cubicBezTo>
                      <a:pt x="40" y="25"/>
                      <a:pt x="40" y="24"/>
                      <a:pt x="40" y="25"/>
                    </a:cubicBezTo>
                    <a:cubicBezTo>
                      <a:pt x="41" y="31"/>
                      <a:pt x="40" y="24"/>
                      <a:pt x="43" y="22"/>
                    </a:cubicBezTo>
                    <a:cubicBezTo>
                      <a:pt x="45" y="24"/>
                      <a:pt x="43" y="27"/>
                      <a:pt x="44" y="29"/>
                    </a:cubicBezTo>
                    <a:cubicBezTo>
                      <a:pt x="45" y="27"/>
                      <a:pt x="44" y="22"/>
                      <a:pt x="46" y="21"/>
                    </a:cubicBezTo>
                    <a:cubicBezTo>
                      <a:pt x="47" y="23"/>
                      <a:pt x="47" y="27"/>
                      <a:pt x="46" y="28"/>
                    </a:cubicBezTo>
                    <a:cubicBezTo>
                      <a:pt x="49" y="26"/>
                      <a:pt x="46" y="23"/>
                      <a:pt x="48" y="20"/>
                    </a:cubicBezTo>
                    <a:cubicBezTo>
                      <a:pt x="49" y="19"/>
                      <a:pt x="50" y="20"/>
                      <a:pt x="50" y="20"/>
                    </a:cubicBezTo>
                    <a:cubicBezTo>
                      <a:pt x="51" y="20"/>
                      <a:pt x="51" y="17"/>
                      <a:pt x="53" y="19"/>
                    </a:cubicBezTo>
                    <a:cubicBezTo>
                      <a:pt x="52" y="17"/>
                      <a:pt x="54" y="16"/>
                      <a:pt x="53" y="16"/>
                    </a:cubicBezTo>
                    <a:cubicBezTo>
                      <a:pt x="49" y="18"/>
                      <a:pt x="45" y="21"/>
                      <a:pt x="40" y="23"/>
                    </a:cubicBezTo>
                    <a:close/>
                    <a:moveTo>
                      <a:pt x="52" y="45"/>
                    </a:moveTo>
                    <a:cubicBezTo>
                      <a:pt x="52" y="46"/>
                      <a:pt x="53" y="45"/>
                      <a:pt x="52" y="45"/>
                    </a:cubicBezTo>
                    <a:close/>
                    <a:moveTo>
                      <a:pt x="49" y="44"/>
                    </a:moveTo>
                    <a:cubicBezTo>
                      <a:pt x="49" y="44"/>
                      <a:pt x="49" y="45"/>
                      <a:pt x="49" y="45"/>
                    </a:cubicBezTo>
                    <a:cubicBezTo>
                      <a:pt x="50" y="46"/>
                      <a:pt x="50" y="44"/>
                      <a:pt x="49" y="44"/>
                    </a:cubicBezTo>
                    <a:cubicBezTo>
                      <a:pt x="49" y="44"/>
                      <a:pt x="49" y="44"/>
                      <a:pt x="49" y="44"/>
                    </a:cubicBezTo>
                    <a:close/>
                    <a:moveTo>
                      <a:pt x="47" y="33"/>
                    </a:moveTo>
                    <a:cubicBezTo>
                      <a:pt x="47" y="31"/>
                      <a:pt x="48" y="31"/>
                      <a:pt x="47" y="29"/>
                    </a:cubicBezTo>
                    <a:cubicBezTo>
                      <a:pt x="46" y="31"/>
                      <a:pt x="46" y="39"/>
                      <a:pt x="47" y="33"/>
                    </a:cubicBezTo>
                    <a:close/>
                    <a:moveTo>
                      <a:pt x="41" y="38"/>
                    </a:moveTo>
                    <a:cubicBezTo>
                      <a:pt x="41" y="38"/>
                      <a:pt x="40" y="44"/>
                      <a:pt x="41" y="44"/>
                    </a:cubicBezTo>
                    <a:cubicBezTo>
                      <a:pt x="42" y="42"/>
                      <a:pt x="42" y="38"/>
                      <a:pt x="41" y="38"/>
                    </a:cubicBezTo>
                    <a:close/>
                    <a:moveTo>
                      <a:pt x="35" y="44"/>
                    </a:moveTo>
                    <a:cubicBezTo>
                      <a:pt x="36" y="44"/>
                      <a:pt x="36" y="43"/>
                      <a:pt x="36" y="42"/>
                    </a:cubicBezTo>
                    <a:cubicBezTo>
                      <a:pt x="34" y="42"/>
                      <a:pt x="34" y="44"/>
                      <a:pt x="35" y="44"/>
                    </a:cubicBezTo>
                    <a:close/>
                    <a:moveTo>
                      <a:pt x="30" y="26"/>
                    </a:moveTo>
                    <a:cubicBezTo>
                      <a:pt x="30" y="32"/>
                      <a:pt x="30" y="42"/>
                      <a:pt x="30" y="44"/>
                    </a:cubicBezTo>
                    <a:cubicBezTo>
                      <a:pt x="34" y="42"/>
                      <a:pt x="33" y="31"/>
                      <a:pt x="31" y="28"/>
                    </a:cubicBezTo>
                    <a:cubicBezTo>
                      <a:pt x="32" y="27"/>
                      <a:pt x="33" y="27"/>
                      <a:pt x="33" y="25"/>
                    </a:cubicBezTo>
                    <a:cubicBezTo>
                      <a:pt x="32" y="25"/>
                      <a:pt x="31" y="26"/>
                      <a:pt x="30" y="26"/>
                    </a:cubicBezTo>
                    <a:close/>
                    <a:moveTo>
                      <a:pt x="24" y="25"/>
                    </a:moveTo>
                    <a:cubicBezTo>
                      <a:pt x="23" y="30"/>
                      <a:pt x="23" y="40"/>
                      <a:pt x="23" y="45"/>
                    </a:cubicBezTo>
                    <a:cubicBezTo>
                      <a:pt x="25" y="45"/>
                      <a:pt x="25" y="44"/>
                      <a:pt x="26" y="45"/>
                    </a:cubicBezTo>
                    <a:cubicBezTo>
                      <a:pt x="27" y="40"/>
                      <a:pt x="27" y="32"/>
                      <a:pt x="27" y="25"/>
                    </a:cubicBezTo>
                    <a:cubicBezTo>
                      <a:pt x="26" y="25"/>
                      <a:pt x="25" y="25"/>
                      <a:pt x="24" y="25"/>
                    </a:cubicBezTo>
                    <a:close/>
                    <a:moveTo>
                      <a:pt x="20" y="45"/>
                    </a:moveTo>
                    <a:cubicBezTo>
                      <a:pt x="20" y="45"/>
                      <a:pt x="20" y="46"/>
                      <a:pt x="20" y="46"/>
                    </a:cubicBezTo>
                    <a:cubicBezTo>
                      <a:pt x="21" y="46"/>
                      <a:pt x="21" y="46"/>
                      <a:pt x="22" y="46"/>
                    </a:cubicBezTo>
                    <a:cubicBezTo>
                      <a:pt x="22" y="46"/>
                      <a:pt x="22" y="45"/>
                      <a:pt x="22" y="45"/>
                    </a:cubicBezTo>
                    <a:cubicBezTo>
                      <a:pt x="21" y="45"/>
                      <a:pt x="21" y="45"/>
                      <a:pt x="20" y="45"/>
                    </a:cubicBezTo>
                    <a:close/>
                    <a:moveTo>
                      <a:pt x="16" y="44"/>
                    </a:moveTo>
                    <a:cubicBezTo>
                      <a:pt x="15" y="43"/>
                      <a:pt x="14" y="46"/>
                      <a:pt x="13" y="47"/>
                    </a:cubicBezTo>
                    <a:cubicBezTo>
                      <a:pt x="15" y="47"/>
                      <a:pt x="15" y="47"/>
                      <a:pt x="16" y="47"/>
                    </a:cubicBezTo>
                    <a:cubicBezTo>
                      <a:pt x="16" y="45"/>
                      <a:pt x="17" y="45"/>
                      <a:pt x="16" y="44"/>
                    </a:cubicBezTo>
                    <a:close/>
                    <a:moveTo>
                      <a:pt x="10" y="44"/>
                    </a:moveTo>
                    <a:cubicBezTo>
                      <a:pt x="10" y="45"/>
                      <a:pt x="9" y="46"/>
                      <a:pt x="9" y="47"/>
                    </a:cubicBezTo>
                    <a:cubicBezTo>
                      <a:pt x="10" y="47"/>
                      <a:pt x="10" y="48"/>
                      <a:pt x="11" y="48"/>
                    </a:cubicBezTo>
                    <a:cubicBezTo>
                      <a:pt x="10" y="46"/>
                      <a:pt x="12" y="45"/>
                      <a:pt x="10" y="44"/>
                    </a:cubicBezTo>
                    <a:close/>
                    <a:moveTo>
                      <a:pt x="8" y="27"/>
                    </a:moveTo>
                    <a:cubicBezTo>
                      <a:pt x="8" y="27"/>
                      <a:pt x="8" y="27"/>
                      <a:pt x="8" y="28"/>
                    </a:cubicBezTo>
                    <a:cubicBezTo>
                      <a:pt x="9" y="28"/>
                      <a:pt x="9" y="28"/>
                      <a:pt x="9" y="28"/>
                    </a:cubicBezTo>
                    <a:cubicBezTo>
                      <a:pt x="9" y="27"/>
                      <a:pt x="9" y="27"/>
                      <a:pt x="9" y="27"/>
                    </a:cubicBezTo>
                    <a:cubicBezTo>
                      <a:pt x="9" y="27"/>
                      <a:pt x="9" y="27"/>
                      <a:pt x="8" y="27"/>
                    </a:cubicBezTo>
                    <a:close/>
                    <a:moveTo>
                      <a:pt x="5" y="39"/>
                    </a:moveTo>
                    <a:cubicBezTo>
                      <a:pt x="4" y="39"/>
                      <a:pt x="4" y="40"/>
                      <a:pt x="4" y="40"/>
                    </a:cubicBezTo>
                    <a:cubicBezTo>
                      <a:pt x="4" y="41"/>
                      <a:pt x="4" y="41"/>
                      <a:pt x="6" y="41"/>
                    </a:cubicBezTo>
                    <a:cubicBezTo>
                      <a:pt x="6" y="40"/>
                      <a:pt x="5" y="40"/>
                      <a:pt x="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381" name="Group 380"/>
            <p:cNvGrpSpPr/>
            <p:nvPr/>
          </p:nvGrpSpPr>
          <p:grpSpPr>
            <a:xfrm>
              <a:off x="3582872" y="6818591"/>
              <a:ext cx="468000" cy="432933"/>
              <a:chOff x="3605314" y="6801213"/>
              <a:chExt cx="468000" cy="432933"/>
            </a:xfrm>
          </p:grpSpPr>
          <p:sp>
            <p:nvSpPr>
              <p:cNvPr id="389" name="Rectangle 388"/>
              <p:cNvSpPr/>
              <p:nvPr>
                <p:custDataLst>
                  <p:tags r:id="rId17"/>
                </p:custDataLst>
              </p:nvPr>
            </p:nvSpPr>
            <p:spPr>
              <a:xfrm>
                <a:off x="360531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390" name="TextBox 389"/>
              <p:cNvSpPr txBox="1"/>
              <p:nvPr>
                <p:custDataLst>
                  <p:tags r:id="rId18"/>
                </p:custDataLst>
              </p:nvPr>
            </p:nvSpPr>
            <p:spPr>
              <a:xfrm>
                <a:off x="3605314" y="6801213"/>
                <a:ext cx="468000" cy="231742"/>
              </a:xfrm>
              <a:prstGeom prst="rect">
                <a:avLst/>
              </a:prstGeom>
              <a:noFill/>
            </p:spPr>
            <p:txBody>
              <a:bodyPr wrap="square" rtlCol="0">
                <a:spAutoFit/>
              </a:bodyPr>
              <a:lstStyle/>
              <a:p>
                <a:pPr algn="ctr" defTabSz="1005600"/>
                <a:r>
                  <a:rPr lang="es-CL" sz="800" dirty="0" smtClean="0">
                    <a:solidFill>
                      <a:srgbClr val="002776"/>
                    </a:solidFill>
                  </a:rPr>
                  <a:t>Alto</a:t>
                </a:r>
                <a:endParaRPr lang="es-CL" sz="800" dirty="0">
                  <a:solidFill>
                    <a:srgbClr val="002776"/>
                  </a:solidFill>
                </a:endParaRPr>
              </a:p>
            </p:txBody>
          </p:sp>
        </p:grpSp>
        <p:grpSp>
          <p:nvGrpSpPr>
            <p:cNvPr id="382" name="Group 381"/>
            <p:cNvGrpSpPr/>
            <p:nvPr/>
          </p:nvGrpSpPr>
          <p:grpSpPr>
            <a:xfrm>
              <a:off x="4277236" y="6818591"/>
              <a:ext cx="468000" cy="432933"/>
              <a:chOff x="4217406" y="6801213"/>
              <a:chExt cx="468000" cy="432933"/>
            </a:xfrm>
          </p:grpSpPr>
          <p:sp>
            <p:nvSpPr>
              <p:cNvPr id="387" name="Rectangle 386"/>
              <p:cNvSpPr/>
              <p:nvPr>
                <p:custDataLst>
                  <p:tags r:id="rId15"/>
                </p:custDataLst>
              </p:nvPr>
            </p:nvSpPr>
            <p:spPr>
              <a:xfrm>
                <a:off x="421740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388" name="TextBox 387"/>
              <p:cNvSpPr txBox="1"/>
              <p:nvPr>
                <p:custDataLst>
                  <p:tags r:id="rId16"/>
                </p:custDataLst>
              </p:nvPr>
            </p:nvSpPr>
            <p:spPr>
              <a:xfrm>
                <a:off x="4217406" y="6801213"/>
                <a:ext cx="468000" cy="231742"/>
              </a:xfrm>
              <a:prstGeom prst="rect">
                <a:avLst/>
              </a:prstGeom>
              <a:noFill/>
            </p:spPr>
            <p:txBody>
              <a:bodyPr wrap="square" rtlCol="0">
                <a:spAutoFit/>
              </a:bodyPr>
              <a:lstStyle/>
              <a:p>
                <a:pPr algn="ctr" defTabSz="1005600"/>
                <a:r>
                  <a:rPr lang="es-CL" sz="800" dirty="0" smtClean="0">
                    <a:solidFill>
                      <a:srgbClr val="002776"/>
                    </a:solidFill>
                  </a:rPr>
                  <a:t>Medio</a:t>
                </a:r>
                <a:endParaRPr lang="es-CL" sz="800" dirty="0">
                  <a:solidFill>
                    <a:srgbClr val="002776"/>
                  </a:solidFill>
                </a:endParaRPr>
              </a:p>
            </p:txBody>
          </p:sp>
        </p:grpSp>
        <p:grpSp>
          <p:nvGrpSpPr>
            <p:cNvPr id="383" name="Group 382"/>
            <p:cNvGrpSpPr/>
            <p:nvPr/>
          </p:nvGrpSpPr>
          <p:grpSpPr>
            <a:xfrm>
              <a:off x="4971600" y="6818591"/>
              <a:ext cx="468000" cy="432933"/>
              <a:chOff x="4829498" y="6801213"/>
              <a:chExt cx="468000" cy="432933"/>
            </a:xfrm>
          </p:grpSpPr>
          <p:sp>
            <p:nvSpPr>
              <p:cNvPr id="385" name="Rectangle 384"/>
              <p:cNvSpPr/>
              <p:nvPr>
                <p:custDataLst>
                  <p:tags r:id="rId13"/>
                </p:custDataLst>
              </p:nvPr>
            </p:nvSpPr>
            <p:spPr>
              <a:xfrm>
                <a:off x="482949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386" name="TextBox 385"/>
              <p:cNvSpPr txBox="1"/>
              <p:nvPr>
                <p:custDataLst>
                  <p:tags r:id="rId14"/>
                </p:custDataLst>
              </p:nvPr>
            </p:nvSpPr>
            <p:spPr>
              <a:xfrm>
                <a:off x="4829498" y="6801213"/>
                <a:ext cx="468000" cy="231742"/>
              </a:xfrm>
              <a:prstGeom prst="rect">
                <a:avLst/>
              </a:prstGeom>
              <a:noFill/>
            </p:spPr>
            <p:txBody>
              <a:bodyPr wrap="square" rtlCol="0">
                <a:spAutoFit/>
              </a:bodyPr>
              <a:lstStyle/>
              <a:p>
                <a:pPr algn="ctr" defTabSz="1005600"/>
                <a:r>
                  <a:rPr lang="es-CL" sz="800" dirty="0" smtClean="0">
                    <a:solidFill>
                      <a:srgbClr val="002776"/>
                    </a:solidFill>
                  </a:rPr>
                  <a:t>Bajo</a:t>
                </a:r>
                <a:endParaRPr lang="es-CL" sz="800" dirty="0">
                  <a:solidFill>
                    <a:srgbClr val="002776"/>
                  </a:solidFill>
                </a:endParaRPr>
              </a:p>
            </p:txBody>
          </p:sp>
        </p:grpSp>
        <p:sp>
          <p:nvSpPr>
            <p:cNvPr id="384" name="Freeform 368"/>
            <p:cNvSpPr>
              <a:spLocks noEditPoints="1"/>
            </p:cNvSpPr>
            <p:nvPr/>
          </p:nvSpPr>
          <p:spPr bwMode="auto">
            <a:xfrm>
              <a:off x="3685462" y="7055406"/>
              <a:ext cx="181008" cy="19321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395" name="Group 394"/>
          <p:cNvGrpSpPr/>
          <p:nvPr/>
        </p:nvGrpSpPr>
        <p:grpSpPr>
          <a:xfrm>
            <a:off x="205458" y="6443378"/>
            <a:ext cx="3169298" cy="942946"/>
            <a:chOff x="205458" y="6443378"/>
            <a:chExt cx="3273816" cy="942946"/>
          </a:xfrm>
        </p:grpSpPr>
        <p:sp>
          <p:nvSpPr>
            <p:cNvPr id="396" name="Rectangle 395"/>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Recursos Necesarios</a:t>
              </a:r>
              <a:endParaRPr lang="es-CL" sz="1000" b="1" dirty="0"/>
            </a:p>
          </p:txBody>
        </p:sp>
        <p:sp>
          <p:nvSpPr>
            <p:cNvPr id="397" name="Rectangle 396"/>
            <p:cNvSpPr/>
            <p:nvPr/>
          </p:nvSpPr>
          <p:spPr>
            <a:xfrm>
              <a:off x="205458" y="6784062"/>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sp>
          <p:nvSpPr>
            <p:cNvPr id="398"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99" name="Rectangle 398"/>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Presupuesto total proyecto</a:t>
              </a:r>
              <a:endParaRPr lang="es-CL" sz="1000" b="1" dirty="0"/>
            </a:p>
          </p:txBody>
        </p:sp>
        <p:sp>
          <p:nvSpPr>
            <p:cNvPr id="400"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1" name="Rectangle 400"/>
            <p:cNvSpPr/>
            <p:nvPr/>
          </p:nvSpPr>
          <p:spPr>
            <a:xfrm>
              <a:off x="274783" y="6827008"/>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2"/>
                  </a:solidFill>
                </a:rPr>
                <a:t>$ 620.000 USD </a:t>
              </a:r>
            </a:p>
            <a:p>
              <a:pPr algn="ctr"/>
              <a:r>
                <a:rPr lang="es-CL" sz="900" i="1" dirty="0" smtClean="0">
                  <a:solidFill>
                    <a:schemeClr val="tx2"/>
                  </a:solidFill>
                </a:rPr>
                <a:t>$ 24.000 USD/año para las reuniones y negociaciones. Incluye </a:t>
              </a:r>
              <a:r>
                <a:rPr lang="es-CL" sz="900" i="1" dirty="0">
                  <a:solidFill>
                    <a:schemeClr val="tx2"/>
                  </a:solidFill>
                </a:rPr>
                <a:t>$500.000 USD de la feria </a:t>
              </a:r>
              <a:r>
                <a:rPr lang="es-CL" sz="900" i="1" dirty="0" err="1">
                  <a:solidFill>
                    <a:schemeClr val="tx2"/>
                  </a:solidFill>
                </a:rPr>
                <a:t>Routes</a:t>
              </a:r>
              <a:r>
                <a:rPr lang="es-CL" sz="900" i="1" dirty="0">
                  <a:solidFill>
                    <a:schemeClr val="tx2"/>
                  </a:solidFill>
                </a:rPr>
                <a:t> en 2018 a organizar en </a:t>
              </a:r>
              <a:r>
                <a:rPr lang="es-CL" sz="900" i="1" dirty="0" smtClean="0">
                  <a:solidFill>
                    <a:schemeClr val="tx2"/>
                  </a:solidFill>
                </a:rPr>
                <a:t>Quito. </a:t>
              </a:r>
              <a:endParaRPr lang="es-CL" sz="700" i="1" dirty="0">
                <a:solidFill>
                  <a:schemeClr val="tx2"/>
                </a:solidFill>
              </a:endParaRPr>
            </a:p>
          </p:txBody>
        </p:sp>
      </p:grpSp>
      <p:sp>
        <p:nvSpPr>
          <p:cNvPr id="402" name="Rectangle 401"/>
          <p:cNvSpPr/>
          <p:nvPr/>
        </p:nvSpPr>
        <p:spPr>
          <a:xfrm>
            <a:off x="3373814" y="6443378"/>
            <a:ext cx="2189001"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Calendario</a:t>
            </a:r>
            <a:endParaRPr lang="es-CL" sz="1000" b="1" dirty="0"/>
          </a:p>
        </p:txBody>
      </p:sp>
      <p:graphicFrame>
        <p:nvGraphicFramePr>
          <p:cNvPr id="403" name="Table 402"/>
          <p:cNvGraphicFramePr>
            <a:graphicFrameLocks noGrp="1"/>
          </p:cNvGraphicFramePr>
          <p:nvPr>
            <p:extLst/>
          </p:nvPr>
        </p:nvGraphicFramePr>
        <p:xfrm>
          <a:off x="3373810" y="6873220"/>
          <a:ext cx="2189004" cy="381000"/>
        </p:xfrm>
        <a:graphic>
          <a:graphicData uri="http://schemas.openxmlformats.org/drawingml/2006/table">
            <a:tbl>
              <a:tblPr firstRow="1" bandRow="1">
                <a:tableStyleId>{5C22544A-7EE6-4342-B048-85BDC9FD1C3A}</a:tableStyleId>
              </a:tblPr>
              <a:tblGrid>
                <a:gridCol w="364834">
                  <a:extLst>
                    <a:ext uri="{9D8B030D-6E8A-4147-A177-3AD203B41FA5}">
                      <a16:colId xmlns="" xmlns:a16="http://schemas.microsoft.com/office/drawing/2014/main" val="1911516659"/>
                    </a:ext>
                  </a:extLst>
                </a:gridCol>
                <a:gridCol w="364834">
                  <a:extLst>
                    <a:ext uri="{9D8B030D-6E8A-4147-A177-3AD203B41FA5}">
                      <a16:colId xmlns="" xmlns:a16="http://schemas.microsoft.com/office/drawing/2014/main" val="476114897"/>
                    </a:ext>
                  </a:extLst>
                </a:gridCol>
                <a:gridCol w="364834">
                  <a:extLst>
                    <a:ext uri="{9D8B030D-6E8A-4147-A177-3AD203B41FA5}">
                      <a16:colId xmlns="" xmlns:a16="http://schemas.microsoft.com/office/drawing/2014/main" val="1399813028"/>
                    </a:ext>
                  </a:extLst>
                </a:gridCol>
                <a:gridCol w="364834">
                  <a:extLst>
                    <a:ext uri="{9D8B030D-6E8A-4147-A177-3AD203B41FA5}">
                      <a16:colId xmlns="" xmlns:a16="http://schemas.microsoft.com/office/drawing/2014/main" val="3069789400"/>
                    </a:ext>
                  </a:extLst>
                </a:gridCol>
                <a:gridCol w="364834">
                  <a:extLst>
                    <a:ext uri="{9D8B030D-6E8A-4147-A177-3AD203B41FA5}">
                      <a16:colId xmlns="" xmlns:a16="http://schemas.microsoft.com/office/drawing/2014/main" val="1920847690"/>
                    </a:ext>
                  </a:extLst>
                </a:gridCol>
                <a:gridCol w="364834">
                  <a:extLst>
                    <a:ext uri="{9D8B030D-6E8A-4147-A177-3AD203B41FA5}">
                      <a16:colId xmlns="" xmlns:a16="http://schemas.microsoft.com/office/drawing/2014/main" val="2806461673"/>
                    </a:ext>
                  </a:extLst>
                </a:gridCol>
              </a:tblGrid>
              <a:tr h="178060">
                <a:tc>
                  <a:txBody>
                    <a:bodyPr/>
                    <a:lstStyle/>
                    <a:p>
                      <a:pPr algn="ctr"/>
                      <a:r>
                        <a:rPr lang="es-ES_tradnl" sz="600" dirty="0" smtClean="0">
                          <a:solidFill>
                            <a:schemeClr val="bg1"/>
                          </a:solidFill>
                        </a:rPr>
                        <a:t>2016</a:t>
                      </a:r>
                      <a:endParaRPr lang="es-ES" sz="600" dirty="0">
                        <a:solidFill>
                          <a:schemeClr val="bg1"/>
                        </a:solidFill>
                      </a:endParaRPr>
                    </a:p>
                  </a:txBody>
                  <a:tcPr/>
                </a:tc>
                <a:tc>
                  <a:txBody>
                    <a:bodyPr/>
                    <a:lstStyle/>
                    <a:p>
                      <a:pPr algn="ctr"/>
                      <a:r>
                        <a:rPr lang="es-ES_tradnl" sz="600" dirty="0" smtClean="0">
                          <a:solidFill>
                            <a:schemeClr val="bg1"/>
                          </a:solidFill>
                        </a:rPr>
                        <a:t>2017</a:t>
                      </a:r>
                      <a:endParaRPr lang="es-ES" sz="600" dirty="0">
                        <a:solidFill>
                          <a:schemeClr val="bg1"/>
                        </a:solidFill>
                      </a:endParaRPr>
                    </a:p>
                  </a:txBody>
                  <a:tcPr/>
                </a:tc>
                <a:tc>
                  <a:txBody>
                    <a:bodyPr/>
                    <a:lstStyle/>
                    <a:p>
                      <a:pPr algn="ctr"/>
                      <a:r>
                        <a:rPr lang="es-ES_tradnl" sz="600" dirty="0" smtClean="0">
                          <a:solidFill>
                            <a:schemeClr val="bg1"/>
                          </a:solidFill>
                        </a:rPr>
                        <a:t>2018</a:t>
                      </a:r>
                      <a:endParaRPr lang="es-ES" sz="600" dirty="0">
                        <a:solidFill>
                          <a:schemeClr val="bg1"/>
                        </a:solidFill>
                      </a:endParaRPr>
                    </a:p>
                  </a:txBody>
                  <a:tcPr/>
                </a:tc>
                <a:tc>
                  <a:txBody>
                    <a:bodyPr/>
                    <a:lstStyle/>
                    <a:p>
                      <a:pPr algn="ctr"/>
                      <a:r>
                        <a:rPr lang="es-ES_tradnl" sz="600" dirty="0" smtClean="0">
                          <a:solidFill>
                            <a:schemeClr val="bg1"/>
                          </a:solidFill>
                        </a:rPr>
                        <a:t>2019</a:t>
                      </a:r>
                      <a:endParaRPr lang="es-ES" sz="600" dirty="0">
                        <a:solidFill>
                          <a:schemeClr val="bg1"/>
                        </a:solidFill>
                      </a:endParaRPr>
                    </a:p>
                  </a:txBody>
                  <a:tcPr/>
                </a:tc>
                <a:tc>
                  <a:txBody>
                    <a:bodyPr/>
                    <a:lstStyle/>
                    <a:p>
                      <a:pPr algn="ctr"/>
                      <a:r>
                        <a:rPr lang="es-ES_tradnl" sz="600" dirty="0" smtClean="0">
                          <a:solidFill>
                            <a:schemeClr val="bg1"/>
                          </a:solidFill>
                        </a:rPr>
                        <a:t>2020</a:t>
                      </a:r>
                      <a:endParaRPr lang="es-ES" sz="600" dirty="0">
                        <a:solidFill>
                          <a:schemeClr val="bg1"/>
                        </a:solidFill>
                      </a:endParaRPr>
                    </a:p>
                  </a:txBody>
                  <a:tcPr/>
                </a:tc>
                <a:tc>
                  <a:txBody>
                    <a:bodyPr/>
                    <a:lstStyle/>
                    <a:p>
                      <a:pPr algn="ctr"/>
                      <a:r>
                        <a:rPr lang="es-ES_tradnl" sz="600" dirty="0" smtClean="0">
                          <a:solidFill>
                            <a:schemeClr val="bg1"/>
                          </a:solidFill>
                        </a:rPr>
                        <a:t>2021</a:t>
                      </a:r>
                      <a:endParaRPr lang="es-ES" sz="600" dirty="0">
                        <a:solidFill>
                          <a:schemeClr val="bg1"/>
                        </a:solidFill>
                      </a:endParaRPr>
                    </a:p>
                  </a:txBody>
                  <a:tcPr/>
                </a:tc>
                <a:extLst>
                  <a:ext uri="{0D108BD9-81ED-4DB2-BD59-A6C34878D82A}">
                    <a16:rowId xmlns="" xmlns:a16="http://schemas.microsoft.com/office/drawing/2014/main" val="813404064"/>
                  </a:ext>
                </a:extLst>
              </a:tr>
              <a:tr h="184565">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extLst>
                  <a:ext uri="{0D108BD9-81ED-4DB2-BD59-A6C34878D82A}">
                    <a16:rowId xmlns="" xmlns:a16="http://schemas.microsoft.com/office/drawing/2014/main" val="4224239378"/>
                  </a:ext>
                </a:extLst>
              </a:tr>
            </a:tbl>
          </a:graphicData>
        </a:graphic>
      </p:graphicFrame>
      <p:sp>
        <p:nvSpPr>
          <p:cNvPr id="404" name="Freeform 368"/>
          <p:cNvSpPr>
            <a:spLocks noEditPoints="1"/>
          </p:cNvSpPr>
          <p:nvPr/>
        </p:nvSpPr>
        <p:spPr bwMode="auto">
          <a:xfrm>
            <a:off x="423638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5" name="Freeform 368"/>
          <p:cNvSpPr>
            <a:spLocks noEditPoints="1"/>
          </p:cNvSpPr>
          <p:nvPr/>
        </p:nvSpPr>
        <p:spPr bwMode="auto">
          <a:xfrm>
            <a:off x="4596436"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6" name="Freeform 368"/>
          <p:cNvSpPr>
            <a:spLocks noEditPoints="1"/>
          </p:cNvSpPr>
          <p:nvPr/>
        </p:nvSpPr>
        <p:spPr bwMode="auto">
          <a:xfrm>
            <a:off x="495646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7" name="Freeform 368"/>
          <p:cNvSpPr>
            <a:spLocks noEditPoints="1"/>
          </p:cNvSpPr>
          <p:nvPr/>
        </p:nvSpPr>
        <p:spPr bwMode="auto">
          <a:xfrm>
            <a:off x="531650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08" name="Group 407"/>
          <p:cNvGrpSpPr/>
          <p:nvPr/>
        </p:nvGrpSpPr>
        <p:grpSpPr>
          <a:xfrm>
            <a:off x="3415891" y="6485819"/>
            <a:ext cx="256421" cy="252000"/>
            <a:chOff x="3417417" y="6485819"/>
            <a:chExt cx="256421" cy="252000"/>
          </a:xfrm>
        </p:grpSpPr>
        <p:sp>
          <p:nvSpPr>
            <p:cNvPr id="409" name="Freeform 94"/>
            <p:cNvSpPr>
              <a:spLocks/>
            </p:cNvSpPr>
            <p:nvPr/>
          </p:nvSpPr>
          <p:spPr bwMode="auto">
            <a:xfrm>
              <a:off x="3417417" y="6504885"/>
              <a:ext cx="256421" cy="232934"/>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0" name="Freeform 95"/>
            <p:cNvSpPr>
              <a:spLocks noEditPoints="1"/>
            </p:cNvSpPr>
            <p:nvPr/>
          </p:nvSpPr>
          <p:spPr bwMode="auto">
            <a:xfrm>
              <a:off x="3437840" y="6485819"/>
              <a:ext cx="214441" cy="64658"/>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1" name="Freeform 96"/>
            <p:cNvSpPr>
              <a:spLocks noEditPoints="1"/>
            </p:cNvSpPr>
            <p:nvPr/>
          </p:nvSpPr>
          <p:spPr bwMode="auto">
            <a:xfrm>
              <a:off x="3484358" y="6568714"/>
              <a:ext cx="113461" cy="116882"/>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12" name="Freeform 368"/>
          <p:cNvSpPr>
            <a:spLocks noEditPoints="1"/>
          </p:cNvSpPr>
          <p:nvPr/>
        </p:nvSpPr>
        <p:spPr bwMode="auto">
          <a:xfrm>
            <a:off x="387634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13" name="Group 412"/>
          <p:cNvGrpSpPr/>
          <p:nvPr/>
        </p:nvGrpSpPr>
        <p:grpSpPr>
          <a:xfrm>
            <a:off x="4761313" y="7487394"/>
            <a:ext cx="4332885" cy="188648"/>
            <a:chOff x="565498" y="7511262"/>
            <a:chExt cx="4332885" cy="188648"/>
          </a:xfrm>
        </p:grpSpPr>
        <p:grpSp>
          <p:nvGrpSpPr>
            <p:cNvPr id="414" name="Group 413"/>
            <p:cNvGrpSpPr/>
            <p:nvPr/>
          </p:nvGrpSpPr>
          <p:grpSpPr>
            <a:xfrm>
              <a:off x="565498" y="7511262"/>
              <a:ext cx="3104467" cy="184666"/>
              <a:chOff x="615275" y="7511262"/>
              <a:chExt cx="3104467" cy="184666"/>
            </a:xfrm>
          </p:grpSpPr>
          <p:sp>
            <p:nvSpPr>
              <p:cNvPr id="417" name="TextBox 416"/>
              <p:cNvSpPr txBox="1"/>
              <p:nvPr/>
            </p:nvSpPr>
            <p:spPr>
              <a:xfrm>
                <a:off x="926425" y="7511262"/>
                <a:ext cx="1291297" cy="184666"/>
              </a:xfrm>
              <a:prstGeom prst="rect">
                <a:avLst/>
              </a:prstGeom>
              <a:noFill/>
            </p:spPr>
            <p:txBody>
              <a:bodyPr wrap="square" rtlCol="0">
                <a:spAutoFit/>
              </a:bodyPr>
              <a:lstStyle/>
              <a:p>
                <a:r>
                  <a:rPr lang="es-CL" sz="600" dirty="0" smtClean="0">
                    <a:solidFill>
                      <a:schemeClr val="tx2"/>
                    </a:solidFill>
                  </a:rPr>
                  <a:t>A comenzar en S2 2016</a:t>
                </a:r>
                <a:endParaRPr lang="es-CL" sz="600" dirty="0">
                  <a:solidFill>
                    <a:schemeClr val="tx2"/>
                  </a:solidFill>
                </a:endParaRPr>
              </a:p>
            </p:txBody>
          </p:sp>
          <p:sp>
            <p:nvSpPr>
              <p:cNvPr id="418" name="Rectangle 417"/>
              <p:cNvSpPr/>
              <p:nvPr>
                <p:custDataLst>
                  <p:tags r:id="rId10"/>
                </p:custDataLst>
              </p:nvPr>
            </p:nvSpPr>
            <p:spPr>
              <a:xfrm>
                <a:off x="615275" y="7541031"/>
                <a:ext cx="350121" cy="12637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Corto</a:t>
                </a:r>
              </a:p>
            </p:txBody>
          </p:sp>
          <p:sp>
            <p:nvSpPr>
              <p:cNvPr id="419" name="Rectangle 418"/>
              <p:cNvSpPr/>
              <p:nvPr>
                <p:custDataLst>
                  <p:tags r:id="rId11"/>
                </p:custDataLst>
              </p:nvPr>
            </p:nvSpPr>
            <p:spPr>
              <a:xfrm>
                <a:off x="1933650" y="7540067"/>
                <a:ext cx="359873" cy="124342"/>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smtClean="0">
                    <a:solidFill>
                      <a:srgbClr val="002776"/>
                    </a:solidFill>
                  </a:rPr>
                  <a:t>Mediano</a:t>
                </a:r>
                <a:endParaRPr lang="es-CL" sz="1100" dirty="0">
                  <a:solidFill>
                    <a:srgbClr val="002776"/>
                  </a:solidFill>
                </a:endParaRPr>
              </a:p>
            </p:txBody>
          </p:sp>
          <p:sp>
            <p:nvSpPr>
              <p:cNvPr id="420" name="Rectangle 419"/>
              <p:cNvSpPr/>
              <p:nvPr>
                <p:custDataLst>
                  <p:tags r:id="rId12"/>
                </p:custDataLst>
              </p:nvPr>
            </p:nvSpPr>
            <p:spPr>
              <a:xfrm>
                <a:off x="3346036" y="7540067"/>
                <a:ext cx="373706" cy="125518"/>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Largo</a:t>
                </a:r>
              </a:p>
            </p:txBody>
          </p:sp>
        </p:grpSp>
        <p:sp>
          <p:nvSpPr>
            <p:cNvPr id="415" name="TextBox 414"/>
            <p:cNvSpPr txBox="1"/>
            <p:nvPr/>
          </p:nvSpPr>
          <p:spPr>
            <a:xfrm>
              <a:off x="2173095" y="7511262"/>
              <a:ext cx="1291297" cy="184666"/>
            </a:xfrm>
            <a:prstGeom prst="rect">
              <a:avLst/>
            </a:prstGeom>
            <a:noFill/>
          </p:spPr>
          <p:txBody>
            <a:bodyPr wrap="square" rtlCol="0">
              <a:spAutoFit/>
            </a:bodyPr>
            <a:lstStyle/>
            <a:p>
              <a:r>
                <a:rPr lang="es-CL" sz="600" dirty="0" smtClean="0">
                  <a:solidFill>
                    <a:schemeClr val="tx2"/>
                  </a:solidFill>
                </a:rPr>
                <a:t>A comenzar en S1/S2 2017</a:t>
              </a:r>
            </a:p>
          </p:txBody>
        </p:sp>
        <p:sp>
          <p:nvSpPr>
            <p:cNvPr id="416" name="TextBox 415"/>
            <p:cNvSpPr txBox="1"/>
            <p:nvPr/>
          </p:nvSpPr>
          <p:spPr>
            <a:xfrm>
              <a:off x="3607086" y="7515244"/>
              <a:ext cx="1291297" cy="184666"/>
            </a:xfrm>
            <a:prstGeom prst="rect">
              <a:avLst/>
            </a:prstGeom>
            <a:noFill/>
          </p:spPr>
          <p:txBody>
            <a:bodyPr wrap="square" rtlCol="0">
              <a:spAutoFit/>
            </a:bodyPr>
            <a:lstStyle/>
            <a:p>
              <a:r>
                <a:rPr lang="es-CL" sz="600" dirty="0" smtClean="0">
                  <a:solidFill>
                    <a:schemeClr val="tx2"/>
                  </a:solidFill>
                </a:rPr>
                <a:t>A comenzar en S1 2018</a:t>
              </a:r>
            </a:p>
          </p:txBody>
        </p:sp>
      </p:grpSp>
      <p:grpSp>
        <p:nvGrpSpPr>
          <p:cNvPr id="421" name="Group 420"/>
          <p:cNvGrpSpPr/>
          <p:nvPr/>
        </p:nvGrpSpPr>
        <p:grpSpPr>
          <a:xfrm>
            <a:off x="187198" y="2374826"/>
            <a:ext cx="7036540" cy="1046361"/>
            <a:chOff x="187198" y="2374826"/>
            <a:chExt cx="7036540" cy="1046361"/>
          </a:xfrm>
        </p:grpSpPr>
        <p:sp>
          <p:nvSpPr>
            <p:cNvPr id="423" name="TextBox 422"/>
            <p:cNvSpPr txBox="1"/>
            <p:nvPr/>
          </p:nvSpPr>
          <p:spPr>
            <a:xfrm>
              <a:off x="4354903" y="2416637"/>
              <a:ext cx="1491114" cy="246221"/>
            </a:xfrm>
            <a:prstGeom prst="rect">
              <a:avLst/>
            </a:prstGeom>
            <a:noFill/>
          </p:spPr>
          <p:txBody>
            <a:bodyPr wrap="none" rtlCol="0">
              <a:spAutoFit/>
            </a:bodyPr>
            <a:lstStyle/>
            <a:p>
              <a:r>
                <a:rPr lang="es-ES_tradnl" sz="1000" b="1" dirty="0">
                  <a:solidFill>
                    <a:schemeClr val="lt1"/>
                  </a:solidFill>
                  <a:latin typeface="+mn-lt"/>
                  <a:cs typeface="+mn-cs"/>
                </a:rPr>
                <a:t>Actores involucrados</a:t>
              </a:r>
              <a:endParaRPr lang="es-ES" sz="1000" b="1" dirty="0">
                <a:solidFill>
                  <a:schemeClr val="lt1"/>
                </a:solidFill>
                <a:latin typeface="+mn-lt"/>
                <a:cs typeface="+mn-cs"/>
              </a:endParaRPr>
            </a:p>
          </p:txBody>
        </p:sp>
        <p:grpSp>
          <p:nvGrpSpPr>
            <p:cNvPr id="424" name="Group 423"/>
            <p:cNvGrpSpPr/>
            <p:nvPr/>
          </p:nvGrpSpPr>
          <p:grpSpPr>
            <a:xfrm>
              <a:off x="187198" y="2374826"/>
              <a:ext cx="7036540" cy="1046361"/>
              <a:chOff x="187198" y="2374826"/>
              <a:chExt cx="7036540" cy="1046361"/>
            </a:xfrm>
          </p:grpSpPr>
          <p:grpSp>
            <p:nvGrpSpPr>
              <p:cNvPr id="426" name="Group 425"/>
              <p:cNvGrpSpPr/>
              <p:nvPr/>
            </p:nvGrpSpPr>
            <p:grpSpPr>
              <a:xfrm>
                <a:off x="187198" y="2374826"/>
                <a:ext cx="7036540" cy="1046361"/>
                <a:chOff x="187198" y="2693266"/>
                <a:chExt cx="7036540" cy="1087825"/>
              </a:xfrm>
            </p:grpSpPr>
            <p:sp>
              <p:nvSpPr>
                <p:cNvPr id="428" name="Rectangle 314"/>
                <p:cNvSpPr/>
                <p:nvPr>
                  <p:custDataLst>
                    <p:tags r:id="rId8"/>
                  </p:custDataLst>
                </p:nvPr>
              </p:nvSpPr>
              <p:spPr>
                <a:xfrm>
                  <a:off x="205458" y="2693266"/>
                  <a:ext cx="70182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002776"/>
                      </a:solidFill>
                    </a:rPr>
                    <a:t>Responsables                                                              Actores Involucrados</a:t>
                  </a:r>
                  <a:endParaRPr lang="es-CL" sz="1000" b="1" dirty="0">
                    <a:solidFill>
                      <a:srgbClr val="002776"/>
                    </a:solidFill>
                  </a:endParaRPr>
                </a:p>
              </p:txBody>
            </p:sp>
            <p:grpSp>
              <p:nvGrpSpPr>
                <p:cNvPr id="429" name="Group 315"/>
                <p:cNvGrpSpPr/>
                <p:nvPr>
                  <p:custDataLst>
                    <p:tags r:id="rId9"/>
                  </p:custDataLst>
                </p:nvPr>
              </p:nvGrpSpPr>
              <p:grpSpPr>
                <a:xfrm>
                  <a:off x="316674" y="2734898"/>
                  <a:ext cx="216000" cy="288000"/>
                  <a:chOff x="391339" y="1340959"/>
                  <a:chExt cx="382588" cy="609600"/>
                </a:xfrm>
              </p:grpSpPr>
              <p:sp>
                <p:nvSpPr>
                  <p:cNvPr id="432" name="Freeform 148"/>
                  <p:cNvSpPr>
                    <a:spLocks/>
                  </p:cNvSpPr>
                  <p:nvPr/>
                </p:nvSpPr>
                <p:spPr bwMode="auto">
                  <a:xfrm>
                    <a:off x="391339" y="1340959"/>
                    <a:ext cx="382588" cy="609600"/>
                  </a:xfrm>
                  <a:custGeom>
                    <a:avLst/>
                    <a:gdLst>
                      <a:gd name="T0" fmla="*/ 31 w 54"/>
                      <a:gd name="T1" fmla="*/ 86 h 86"/>
                      <a:gd name="T2" fmla="*/ 29 w 54"/>
                      <a:gd name="T3" fmla="*/ 69 h 86"/>
                      <a:gd name="T4" fmla="*/ 28 w 54"/>
                      <a:gd name="T5" fmla="*/ 56 h 86"/>
                      <a:gd name="T6" fmla="*/ 25 w 54"/>
                      <a:gd name="T7" fmla="*/ 50 h 86"/>
                      <a:gd name="T8" fmla="*/ 23 w 54"/>
                      <a:gd name="T9" fmla="*/ 57 h 86"/>
                      <a:gd name="T10" fmla="*/ 20 w 54"/>
                      <a:gd name="T11" fmla="*/ 80 h 86"/>
                      <a:gd name="T12" fmla="*/ 16 w 54"/>
                      <a:gd name="T13" fmla="*/ 85 h 86"/>
                      <a:gd name="T14" fmla="*/ 17 w 54"/>
                      <a:gd name="T15" fmla="*/ 70 h 86"/>
                      <a:gd name="T16" fmla="*/ 17 w 54"/>
                      <a:gd name="T17" fmla="*/ 36 h 86"/>
                      <a:gd name="T18" fmla="*/ 17 w 54"/>
                      <a:gd name="T19" fmla="*/ 29 h 86"/>
                      <a:gd name="T20" fmla="*/ 12 w 54"/>
                      <a:gd name="T21" fmla="*/ 22 h 86"/>
                      <a:gd name="T22" fmla="*/ 6 w 54"/>
                      <a:gd name="T23" fmla="*/ 15 h 86"/>
                      <a:gd name="T24" fmla="*/ 2 w 54"/>
                      <a:gd name="T25" fmla="*/ 7 h 86"/>
                      <a:gd name="T26" fmla="*/ 1 w 54"/>
                      <a:gd name="T27" fmla="*/ 2 h 86"/>
                      <a:gd name="T28" fmla="*/ 6 w 54"/>
                      <a:gd name="T29" fmla="*/ 5 h 86"/>
                      <a:gd name="T30" fmla="*/ 10 w 54"/>
                      <a:gd name="T31" fmla="*/ 10 h 86"/>
                      <a:gd name="T32" fmla="*/ 20 w 54"/>
                      <a:gd name="T33" fmla="*/ 20 h 86"/>
                      <a:gd name="T34" fmla="*/ 33 w 54"/>
                      <a:gd name="T35" fmla="*/ 21 h 86"/>
                      <a:gd name="T36" fmla="*/ 40 w 54"/>
                      <a:gd name="T37" fmla="*/ 15 h 86"/>
                      <a:gd name="T38" fmla="*/ 44 w 54"/>
                      <a:gd name="T39" fmla="*/ 7 h 86"/>
                      <a:gd name="T40" fmla="*/ 50 w 54"/>
                      <a:gd name="T41" fmla="*/ 0 h 86"/>
                      <a:gd name="T42" fmla="*/ 53 w 54"/>
                      <a:gd name="T43" fmla="*/ 7 h 86"/>
                      <a:gd name="T44" fmla="*/ 45 w 54"/>
                      <a:gd name="T45" fmla="*/ 20 h 86"/>
                      <a:gd name="T46" fmla="*/ 35 w 54"/>
                      <a:gd name="T47" fmla="*/ 45 h 86"/>
                      <a:gd name="T48" fmla="*/ 36 w 54"/>
                      <a:gd name="T49" fmla="*/ 70 h 86"/>
                      <a:gd name="T50" fmla="*/ 31 w 54"/>
                      <a:gd name="T5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86">
                        <a:moveTo>
                          <a:pt x="31" y="86"/>
                        </a:moveTo>
                        <a:cubicBezTo>
                          <a:pt x="29" y="81"/>
                          <a:pt x="29" y="75"/>
                          <a:pt x="29" y="69"/>
                        </a:cubicBezTo>
                        <a:cubicBezTo>
                          <a:pt x="28" y="63"/>
                          <a:pt x="28" y="61"/>
                          <a:pt x="28" y="56"/>
                        </a:cubicBezTo>
                        <a:cubicBezTo>
                          <a:pt x="27" y="54"/>
                          <a:pt x="27" y="51"/>
                          <a:pt x="25" y="50"/>
                        </a:cubicBezTo>
                        <a:cubicBezTo>
                          <a:pt x="23" y="52"/>
                          <a:pt x="23" y="55"/>
                          <a:pt x="23" y="57"/>
                        </a:cubicBezTo>
                        <a:cubicBezTo>
                          <a:pt x="22" y="66"/>
                          <a:pt x="22" y="71"/>
                          <a:pt x="20" y="80"/>
                        </a:cubicBezTo>
                        <a:cubicBezTo>
                          <a:pt x="20" y="82"/>
                          <a:pt x="19" y="86"/>
                          <a:pt x="16" y="85"/>
                        </a:cubicBezTo>
                        <a:cubicBezTo>
                          <a:pt x="16" y="80"/>
                          <a:pt x="17" y="75"/>
                          <a:pt x="17" y="70"/>
                        </a:cubicBezTo>
                        <a:cubicBezTo>
                          <a:pt x="17" y="59"/>
                          <a:pt x="17" y="47"/>
                          <a:pt x="17" y="36"/>
                        </a:cubicBezTo>
                        <a:cubicBezTo>
                          <a:pt x="17" y="34"/>
                          <a:pt x="17" y="31"/>
                          <a:pt x="17" y="29"/>
                        </a:cubicBezTo>
                        <a:cubicBezTo>
                          <a:pt x="16" y="27"/>
                          <a:pt x="14" y="24"/>
                          <a:pt x="12" y="22"/>
                        </a:cubicBezTo>
                        <a:cubicBezTo>
                          <a:pt x="10" y="19"/>
                          <a:pt x="8" y="17"/>
                          <a:pt x="6" y="15"/>
                        </a:cubicBezTo>
                        <a:cubicBezTo>
                          <a:pt x="5" y="13"/>
                          <a:pt x="6" y="15"/>
                          <a:pt x="2" y="7"/>
                        </a:cubicBezTo>
                        <a:cubicBezTo>
                          <a:pt x="1" y="6"/>
                          <a:pt x="0" y="3"/>
                          <a:pt x="1" y="2"/>
                        </a:cubicBezTo>
                        <a:cubicBezTo>
                          <a:pt x="4" y="1"/>
                          <a:pt x="5" y="4"/>
                          <a:pt x="6" y="5"/>
                        </a:cubicBezTo>
                        <a:cubicBezTo>
                          <a:pt x="7" y="7"/>
                          <a:pt x="9" y="8"/>
                          <a:pt x="10" y="10"/>
                        </a:cubicBezTo>
                        <a:cubicBezTo>
                          <a:pt x="13" y="13"/>
                          <a:pt x="16" y="19"/>
                          <a:pt x="20" y="20"/>
                        </a:cubicBezTo>
                        <a:cubicBezTo>
                          <a:pt x="22" y="22"/>
                          <a:pt x="30" y="23"/>
                          <a:pt x="33" y="21"/>
                        </a:cubicBezTo>
                        <a:cubicBezTo>
                          <a:pt x="35" y="21"/>
                          <a:pt x="38" y="17"/>
                          <a:pt x="40" y="15"/>
                        </a:cubicBezTo>
                        <a:cubicBezTo>
                          <a:pt x="41" y="13"/>
                          <a:pt x="43" y="10"/>
                          <a:pt x="44" y="7"/>
                        </a:cubicBezTo>
                        <a:cubicBezTo>
                          <a:pt x="46" y="5"/>
                          <a:pt x="48" y="1"/>
                          <a:pt x="50" y="0"/>
                        </a:cubicBezTo>
                        <a:cubicBezTo>
                          <a:pt x="53" y="0"/>
                          <a:pt x="54" y="4"/>
                          <a:pt x="53" y="7"/>
                        </a:cubicBezTo>
                        <a:cubicBezTo>
                          <a:pt x="51" y="11"/>
                          <a:pt x="47" y="16"/>
                          <a:pt x="45" y="20"/>
                        </a:cubicBezTo>
                        <a:cubicBezTo>
                          <a:pt x="37" y="33"/>
                          <a:pt x="35" y="30"/>
                          <a:pt x="35" y="45"/>
                        </a:cubicBezTo>
                        <a:cubicBezTo>
                          <a:pt x="35" y="53"/>
                          <a:pt x="36" y="61"/>
                          <a:pt x="36" y="70"/>
                        </a:cubicBezTo>
                        <a:cubicBezTo>
                          <a:pt x="36" y="77"/>
                          <a:pt x="36" y="84"/>
                          <a:pt x="31" y="86"/>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sp>
                <p:nvSpPr>
                  <p:cNvPr id="433" name="Freeform 149"/>
                  <p:cNvSpPr>
                    <a:spLocks/>
                  </p:cNvSpPr>
                  <p:nvPr/>
                </p:nvSpPr>
                <p:spPr bwMode="auto">
                  <a:xfrm>
                    <a:off x="518338" y="1361598"/>
                    <a:ext cx="112713" cy="106363"/>
                  </a:xfrm>
                  <a:custGeom>
                    <a:avLst/>
                    <a:gdLst>
                      <a:gd name="T0" fmla="*/ 13 w 16"/>
                      <a:gd name="T1" fmla="*/ 13 h 15"/>
                      <a:gd name="T2" fmla="*/ 8 w 16"/>
                      <a:gd name="T3" fmla="*/ 15 h 15"/>
                      <a:gd name="T4" fmla="*/ 9 w 16"/>
                      <a:gd name="T5" fmla="*/ 1 h 15"/>
                      <a:gd name="T6" fmla="*/ 13 w 16"/>
                      <a:gd name="T7" fmla="*/ 13 h 15"/>
                    </a:gdLst>
                    <a:ahLst/>
                    <a:cxnLst>
                      <a:cxn ang="0">
                        <a:pos x="T0" y="T1"/>
                      </a:cxn>
                      <a:cxn ang="0">
                        <a:pos x="T2" y="T3"/>
                      </a:cxn>
                      <a:cxn ang="0">
                        <a:pos x="T4" y="T5"/>
                      </a:cxn>
                      <a:cxn ang="0">
                        <a:pos x="T6" y="T7"/>
                      </a:cxn>
                    </a:cxnLst>
                    <a:rect l="0" t="0" r="r" b="b"/>
                    <a:pathLst>
                      <a:path w="16" h="15">
                        <a:moveTo>
                          <a:pt x="13" y="13"/>
                        </a:moveTo>
                        <a:cubicBezTo>
                          <a:pt x="11" y="14"/>
                          <a:pt x="9" y="14"/>
                          <a:pt x="8" y="15"/>
                        </a:cubicBezTo>
                        <a:cubicBezTo>
                          <a:pt x="0" y="14"/>
                          <a:pt x="0" y="0"/>
                          <a:pt x="9" y="1"/>
                        </a:cubicBezTo>
                        <a:cubicBezTo>
                          <a:pt x="14" y="1"/>
                          <a:pt x="16" y="8"/>
                          <a:pt x="13" y="13"/>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grpSp>
            <p:sp>
              <p:nvSpPr>
                <p:cNvPr id="430" name="Rectangle 429"/>
                <p:cNvSpPr/>
                <p:nvPr/>
              </p:nvSpPr>
              <p:spPr>
                <a:xfrm>
                  <a:off x="3631554" y="3059282"/>
                  <a:ext cx="3558680" cy="71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900" dirty="0" err="1" smtClean="0">
                      <a:solidFill>
                        <a:srgbClr val="002776"/>
                      </a:solidFill>
                    </a:rPr>
                    <a:t>Epmsa</a:t>
                  </a:r>
                  <a:endParaRPr lang="es-ES_tradnl" sz="900" dirty="0" smtClean="0">
                    <a:solidFill>
                      <a:srgbClr val="002776"/>
                    </a:solidFill>
                  </a:endParaRPr>
                </a:p>
                <a:p>
                  <a:r>
                    <a:rPr lang="es-CL" sz="900" dirty="0">
                      <a:solidFill>
                        <a:srgbClr val="002776"/>
                      </a:solidFill>
                    </a:rPr>
                    <a:t>Gobierno Nacional</a:t>
                  </a:r>
                </a:p>
                <a:p>
                  <a:r>
                    <a:rPr lang="es-CL" sz="900" dirty="0">
                      <a:solidFill>
                        <a:srgbClr val="002776"/>
                      </a:solidFill>
                    </a:rPr>
                    <a:t>Operadores </a:t>
                  </a:r>
                  <a:r>
                    <a:rPr lang="es-CL" sz="900" dirty="0" smtClean="0">
                      <a:solidFill>
                        <a:srgbClr val="002776"/>
                      </a:solidFill>
                    </a:rPr>
                    <a:t>identificados</a:t>
                  </a:r>
                </a:p>
                <a:p>
                  <a:r>
                    <a:rPr lang="es-CL" sz="900" dirty="0" smtClean="0">
                      <a:solidFill>
                        <a:srgbClr val="002776"/>
                      </a:solidFill>
                    </a:rPr>
                    <a:t>Consejo Consultivo de Turismo</a:t>
                  </a:r>
                  <a:endParaRPr lang="es-CL" sz="900" dirty="0">
                    <a:solidFill>
                      <a:srgbClr val="002776"/>
                    </a:solidFill>
                  </a:endParaRPr>
                </a:p>
              </p:txBody>
            </p:sp>
            <p:sp>
              <p:nvSpPr>
                <p:cNvPr id="431" name="Rectangle 430"/>
                <p:cNvSpPr/>
                <p:nvPr/>
              </p:nvSpPr>
              <p:spPr>
                <a:xfrm>
                  <a:off x="187198" y="3070904"/>
                  <a:ext cx="3418116" cy="71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900" b="1" dirty="0">
                      <a:solidFill>
                        <a:srgbClr val="002776"/>
                      </a:solidFill>
                    </a:rPr>
                    <a:t>Líder de Proyecto: </a:t>
                  </a:r>
                  <a:r>
                    <a:rPr lang="es-ES_tradnl" sz="900" dirty="0" smtClean="0">
                      <a:solidFill>
                        <a:srgbClr val="002776"/>
                      </a:solidFill>
                    </a:rPr>
                    <a:t>Quito Turismo y </a:t>
                  </a:r>
                  <a:r>
                    <a:rPr lang="es-CL" sz="900" dirty="0" smtClean="0">
                      <a:solidFill>
                        <a:srgbClr val="002776"/>
                      </a:solidFill>
                    </a:rPr>
                    <a:t>Compañía </a:t>
                  </a:r>
                  <a:r>
                    <a:rPr lang="es-CL" sz="900" dirty="0">
                      <a:solidFill>
                        <a:srgbClr val="002776"/>
                      </a:solidFill>
                    </a:rPr>
                    <a:t>gestora del Aeropuerto de Quito</a:t>
                  </a:r>
                  <a:endParaRPr lang="es-ES_tradnl" sz="900" dirty="0">
                    <a:solidFill>
                      <a:srgbClr val="002776"/>
                    </a:solidFill>
                  </a:endParaRPr>
                </a:p>
              </p:txBody>
            </p:sp>
          </p:grpSp>
          <p:sp>
            <p:nvSpPr>
              <p:cNvPr id="427" name="Rectangle 426"/>
              <p:cNvSpPr/>
              <p:nvPr/>
            </p:nvSpPr>
            <p:spPr>
              <a:xfrm>
                <a:off x="776088" y="2446834"/>
                <a:ext cx="1085554" cy="246221"/>
              </a:xfrm>
              <a:prstGeom prst="rect">
                <a:avLst/>
              </a:prstGeom>
            </p:spPr>
            <p:txBody>
              <a:bodyPr wrap="none">
                <a:spAutoFit/>
              </a:bodyPr>
              <a:lstStyle/>
              <a:p>
                <a:r>
                  <a:rPr lang="es-CL" sz="1000" b="1" dirty="0">
                    <a:solidFill>
                      <a:srgbClr val="FFFFFF"/>
                    </a:solidFill>
                  </a:rPr>
                  <a:t>Responsables </a:t>
                </a:r>
                <a:endParaRPr lang="es-ES" sz="1000" dirty="0"/>
              </a:p>
            </p:txBody>
          </p:sp>
        </p:grpSp>
        <p:sp>
          <p:nvSpPr>
            <p:cNvPr id="425" name="Rectangle 424"/>
            <p:cNvSpPr/>
            <p:nvPr/>
          </p:nvSpPr>
          <p:spPr>
            <a:xfrm>
              <a:off x="3650755" y="2435703"/>
              <a:ext cx="1491114" cy="246221"/>
            </a:xfrm>
            <a:prstGeom prst="rect">
              <a:avLst/>
            </a:prstGeom>
          </p:spPr>
          <p:txBody>
            <a:bodyPr wrap="none">
              <a:spAutoFit/>
            </a:bodyPr>
            <a:lstStyle/>
            <a:p>
              <a:r>
                <a:rPr lang="es-CL" sz="1000" b="1" dirty="0">
                  <a:solidFill>
                    <a:srgbClr val="FFFFFF"/>
                  </a:solidFill>
                </a:rPr>
                <a:t>Actores Involucrados</a:t>
              </a:r>
            </a:p>
          </p:txBody>
        </p:sp>
      </p:grpSp>
      <p:sp>
        <p:nvSpPr>
          <p:cNvPr id="435" name="TextBox 434"/>
          <p:cNvSpPr txBox="1"/>
          <p:nvPr/>
        </p:nvSpPr>
        <p:spPr>
          <a:xfrm>
            <a:off x="285608" y="965981"/>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S" dirty="0"/>
              <a:t>Expansión del mercado actual </a:t>
            </a:r>
            <a:r>
              <a:rPr lang="es-ES" dirty="0" smtClean="0"/>
              <a:t>de destinos</a:t>
            </a:r>
            <a:endParaRPr lang="es-CL" dirty="0"/>
          </a:p>
        </p:txBody>
      </p:sp>
      <p:sp>
        <p:nvSpPr>
          <p:cNvPr id="436" name="Rounded Rectangle 435"/>
          <p:cNvSpPr/>
          <p:nvPr/>
        </p:nvSpPr>
        <p:spPr>
          <a:xfrm>
            <a:off x="265456" y="1006674"/>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E2</a:t>
            </a:r>
            <a:endParaRPr lang="es-ES" sz="1100" b="1" dirty="0">
              <a:solidFill>
                <a:srgbClr val="002060"/>
              </a:solidFill>
            </a:endParaRPr>
          </a:p>
        </p:txBody>
      </p:sp>
      <p:sp>
        <p:nvSpPr>
          <p:cNvPr id="183" name="Rounded Rectangle 182"/>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191" name="Freeform 190"/>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44521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11</a:t>
            </a:fld>
            <a:endParaRPr lang="en-US" dirty="0">
              <a:solidFill>
                <a:srgbClr val="002776"/>
              </a:solidFill>
            </a:endParaRPr>
          </a:p>
        </p:txBody>
      </p:sp>
      <p:sp>
        <p:nvSpPr>
          <p:cNvPr id="5" name="Freeform 4"/>
          <p:cNvSpPr>
            <a:spLocks/>
          </p:cNvSpPr>
          <p:nvPr>
            <p:custDataLst>
              <p:tags r:id="rId1"/>
            </p:custDataLst>
          </p:nvPr>
        </p:nvSpPr>
        <p:spPr bwMode="auto">
          <a:xfrm>
            <a:off x="43861" y="460655"/>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marL="457200" indent="-457200" defTabSz="1005322">
              <a:buFont typeface="+mj-lt"/>
              <a:buAutoNum type="arabicPeriod"/>
            </a:pPr>
            <a:endParaRPr lang="en-US" dirty="0">
              <a:solidFill>
                <a:srgbClr val="002776"/>
              </a:solidFill>
            </a:endParaRPr>
          </a:p>
        </p:txBody>
      </p:sp>
      <p:graphicFrame>
        <p:nvGraphicFramePr>
          <p:cNvPr id="6" name="Table 5"/>
          <p:cNvGraphicFramePr>
            <a:graphicFrameLocks noGrp="1"/>
          </p:cNvGraphicFramePr>
          <p:nvPr>
            <p:extLst/>
          </p:nvPr>
        </p:nvGraphicFramePr>
        <p:xfrm>
          <a:off x="276950" y="1942778"/>
          <a:ext cx="9577322" cy="1463040"/>
        </p:xfrm>
        <a:graphic>
          <a:graphicData uri="http://schemas.openxmlformats.org/drawingml/2006/table">
            <a:tbl>
              <a:tblPr firstRow="1" bandRow="1">
                <a:tableStyleId>{2D5ABB26-0587-4C30-8999-92F81FD0307C}</a:tableStyleId>
              </a:tblPr>
              <a:tblGrid>
                <a:gridCol w="9577322">
                  <a:extLst>
                    <a:ext uri="{9D8B030D-6E8A-4147-A177-3AD203B41FA5}">
                      <a16:colId xmlns="" xmlns:a16="http://schemas.microsoft.com/office/drawing/2014/main" val="20000"/>
                    </a:ext>
                  </a:extLst>
                </a:gridCol>
              </a:tblGrid>
              <a:tr h="1184569">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a:tabLst/>
                        <a:defRPr/>
                      </a:pPr>
                      <a:r>
                        <a:rPr lang="es-ES" sz="900" b="1" kern="1200" noProof="0" dirty="0" err="1" smtClean="0">
                          <a:solidFill>
                            <a:srgbClr val="002776"/>
                          </a:solidFill>
                          <a:latin typeface="+mn-lt"/>
                          <a:ea typeface="+mn-ea"/>
                          <a:cs typeface="+mn-cs"/>
                        </a:rPr>
                        <a:t>KPIs</a:t>
                      </a:r>
                      <a:r>
                        <a:rPr lang="es-ES" sz="900" b="1" kern="1200" noProof="0" dirty="0" smtClean="0">
                          <a:solidFill>
                            <a:srgbClr val="002776"/>
                          </a:solidFill>
                          <a:latin typeface="+mn-lt"/>
                          <a:ea typeface="+mn-ea"/>
                          <a:cs typeface="+mn-cs"/>
                        </a:rPr>
                        <a:t> Específicos</a:t>
                      </a:r>
                      <a:r>
                        <a:rPr lang="es-ES" sz="900" b="1" kern="1200" baseline="0" noProof="0" dirty="0" smtClean="0">
                          <a:solidFill>
                            <a:srgbClr val="002776"/>
                          </a:solidFill>
                          <a:latin typeface="+mn-lt"/>
                          <a:ea typeface="+mn-ea"/>
                          <a:cs typeface="+mn-cs"/>
                        </a:rPr>
                        <a:t>: </a:t>
                      </a:r>
                      <a:r>
                        <a:rPr lang="es-ES" sz="900" kern="1200" baseline="0" noProof="0" dirty="0" smtClean="0">
                          <a:solidFill>
                            <a:srgbClr val="002776"/>
                          </a:solidFill>
                          <a:latin typeface="+mn-lt"/>
                          <a:ea typeface="+mn-ea"/>
                          <a:cs typeface="+mn-cs"/>
                        </a:rPr>
                        <a:t>Los valores objetivo o </a:t>
                      </a:r>
                      <a:r>
                        <a:rPr lang="es-ES" sz="900" i="1" kern="1200" baseline="0" noProof="0" dirty="0" smtClean="0">
                          <a:solidFill>
                            <a:srgbClr val="002776"/>
                          </a:solidFill>
                          <a:latin typeface="+mn-lt"/>
                          <a:ea typeface="+mn-ea"/>
                          <a:cs typeface="+mn-cs"/>
                        </a:rPr>
                        <a:t>target</a:t>
                      </a:r>
                      <a:r>
                        <a:rPr lang="es-ES" sz="900" kern="1200" baseline="0" noProof="0" dirty="0" smtClean="0">
                          <a:solidFill>
                            <a:srgbClr val="002776"/>
                          </a:solidFill>
                          <a:latin typeface="+mn-lt"/>
                          <a:ea typeface="+mn-ea"/>
                          <a:cs typeface="+mn-cs"/>
                        </a:rPr>
                        <a:t> para los diferentes </a:t>
                      </a:r>
                      <a:r>
                        <a:rPr lang="es-ES" sz="900" kern="1200" baseline="0" noProof="0" dirty="0" err="1" smtClean="0">
                          <a:solidFill>
                            <a:srgbClr val="002776"/>
                          </a:solidFill>
                          <a:latin typeface="+mn-lt"/>
                          <a:ea typeface="+mn-ea"/>
                          <a:cs typeface="+mn-cs"/>
                        </a:rPr>
                        <a:t>KPIs</a:t>
                      </a:r>
                      <a:r>
                        <a:rPr lang="es-ES" sz="900" kern="1200" baseline="0" noProof="0" dirty="0" smtClean="0">
                          <a:solidFill>
                            <a:srgbClr val="002776"/>
                          </a:solidFill>
                          <a:latin typeface="+mn-lt"/>
                          <a:ea typeface="+mn-ea"/>
                          <a:cs typeface="+mn-cs"/>
                        </a:rPr>
                        <a:t> definidos deberán definirse en la fase inicial de la ejecución del propio proyecto, en base a las observaciones concretas realizadas en tal momento. No obstante, de manera preliminar pueden proponerse los siguientes valores indicativos, a utilizarse como referencia a la hora de definir los </a:t>
                      </a:r>
                      <a:r>
                        <a:rPr lang="es-ES" sz="900" i="1" kern="1200" baseline="0" noProof="0" dirty="0" smtClean="0">
                          <a:solidFill>
                            <a:srgbClr val="002776"/>
                          </a:solidFill>
                          <a:latin typeface="+mn-lt"/>
                          <a:ea typeface="+mn-ea"/>
                          <a:cs typeface="+mn-cs"/>
                        </a:rPr>
                        <a:t>targets</a:t>
                      </a:r>
                      <a:r>
                        <a:rPr lang="es-ES" sz="900" kern="1200" baseline="0" noProof="0" dirty="0" smtClean="0">
                          <a:solidFill>
                            <a:srgbClr val="002776"/>
                          </a:solidFill>
                          <a:latin typeface="+mn-lt"/>
                          <a:ea typeface="+mn-ea"/>
                          <a:cs typeface="+mn-cs"/>
                        </a:rPr>
                        <a:t> definitivos:</a:t>
                      </a: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Niveles (%) de reducción de restricciones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operadores objetivo identificados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2 aerolíneas objetivo por cada nuevo mercado identificado al final del proyecto.</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operadores objetivo con las que se han abierto líneas de negociación</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1 línea de negociación con un operador por cada mercado objetivo al final del proyecto.</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Niveles de cumplimiento (%) de la agenda de reuniones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t>
                      </a:r>
                      <a:r>
                        <a:rPr lang="es-ES" sz="900" kern="1200" noProof="0" dirty="0" smtClean="0">
                          <a:solidFill>
                            <a:srgbClr val="002776"/>
                          </a:solidFill>
                          <a:latin typeface="+mn-lt"/>
                          <a:ea typeface="+mn-ea"/>
                          <a:cs typeface="+mn-cs"/>
                        </a:rPr>
                        <a:t>Al</a:t>
                      </a:r>
                      <a:r>
                        <a:rPr lang="es-ES" sz="900" kern="1200" baseline="0" noProof="0" dirty="0" smtClean="0">
                          <a:solidFill>
                            <a:srgbClr val="002776"/>
                          </a:solidFill>
                          <a:latin typeface="+mn-lt"/>
                          <a:ea typeface="+mn-ea"/>
                          <a:cs typeface="+mn-cs"/>
                        </a:rPr>
                        <a:t> menos un 80% en base mensual, 95% al final del proyecto.</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rutas abiertas hacia los nuevos mercados identificados por aquellos operadores objetivo con los que se ha establecido una relación de éxito</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una ruta por cada mercado objetivo al final del proyecto.</a:t>
                      </a:r>
                      <a:endParaRPr lang="es-ES" sz="900" u="sng" kern="1200" noProof="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bl>
          </a:graphicData>
        </a:graphic>
      </p:graphicFrame>
      <p:sp>
        <p:nvSpPr>
          <p:cNvPr id="7" name="Rectangle 6"/>
          <p:cNvSpPr/>
          <p:nvPr/>
        </p:nvSpPr>
        <p:spPr>
          <a:xfrm>
            <a:off x="277208" y="1582739"/>
            <a:ext cx="9577322"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n-US" sz="700" dirty="0">
              <a:solidFill>
                <a:srgbClr val="FFFFFF"/>
              </a:solidFill>
            </a:endParaRPr>
          </a:p>
        </p:txBody>
      </p:sp>
      <p:grpSp>
        <p:nvGrpSpPr>
          <p:cNvPr id="8" name="Group 7"/>
          <p:cNvGrpSpPr/>
          <p:nvPr/>
        </p:nvGrpSpPr>
        <p:grpSpPr>
          <a:xfrm>
            <a:off x="356512" y="1634096"/>
            <a:ext cx="252000" cy="252000"/>
            <a:chOff x="7307263" y="3144838"/>
            <a:chExt cx="550863" cy="609601"/>
          </a:xfrm>
          <a:solidFill>
            <a:schemeClr val="bg1"/>
          </a:solidFill>
        </p:grpSpPr>
        <p:sp>
          <p:nvSpPr>
            <p:cNvPr id="9"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 name="TextBox 15"/>
          <p:cNvSpPr txBox="1"/>
          <p:nvPr/>
        </p:nvSpPr>
        <p:spPr>
          <a:xfrm>
            <a:off x="637248" y="1641368"/>
            <a:ext cx="2247246" cy="246221"/>
          </a:xfrm>
          <a:prstGeom prst="rect">
            <a:avLst/>
          </a:prstGeom>
          <a:noFill/>
        </p:spPr>
        <p:txBody>
          <a:bodyPr wrap="square" rtlCol="0">
            <a:spAutoFit/>
          </a:bodyPr>
          <a:lstStyle/>
          <a:p>
            <a:r>
              <a:rPr lang="en-US" sz="1000" b="1" dirty="0" smtClean="0">
                <a:solidFill>
                  <a:srgbClr val="FFFFFF"/>
                </a:solidFill>
                <a:latin typeface="Arial"/>
              </a:rPr>
              <a:t>ANEXO</a:t>
            </a:r>
            <a:endParaRPr lang="en-US" sz="1000" b="1" dirty="0">
              <a:solidFill>
                <a:srgbClr val="FFFFFF"/>
              </a:solidFill>
              <a:latin typeface="Arial"/>
            </a:endParaRPr>
          </a:p>
        </p:txBody>
      </p:sp>
      <p:sp>
        <p:nvSpPr>
          <p:cNvPr id="35" name="Rectangle 34"/>
          <p:cNvSpPr/>
          <p:nvPr>
            <p:custDataLst>
              <p:tags r:id="rId2"/>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n-US" sz="800" b="1" dirty="0">
              <a:solidFill>
                <a:srgbClr val="FFFFFF"/>
              </a:solidFill>
            </a:endParaRPr>
          </a:p>
        </p:txBody>
      </p:sp>
      <p:sp>
        <p:nvSpPr>
          <p:cNvPr id="37" name="Rectangle 36"/>
          <p:cNvSpPr/>
          <p:nvPr>
            <p:custDataLst>
              <p:tags r:id="rId3"/>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endParaRPr lang="en-US" sz="1100" b="1" dirty="0">
              <a:solidFill>
                <a:schemeClr val="tx2"/>
              </a:solidFill>
            </a:endParaRPr>
          </a:p>
        </p:txBody>
      </p:sp>
      <p:sp>
        <p:nvSpPr>
          <p:cNvPr id="41" name="Rectangle 40"/>
          <p:cNvSpPr/>
          <p:nvPr/>
        </p:nvSpPr>
        <p:spPr>
          <a:xfrm>
            <a:off x="3692965" y="1025890"/>
            <a:ext cx="5029200" cy="253916"/>
          </a:xfrm>
          <a:prstGeom prst="rect">
            <a:avLst/>
          </a:prstGeom>
        </p:spPr>
        <p:txBody>
          <a:bodyPr>
            <a:spAutoFit/>
          </a:bodyPr>
          <a:lstStyle/>
          <a:p>
            <a:r>
              <a:rPr lang="en-US" sz="1000" b="1" dirty="0" smtClean="0">
                <a:solidFill>
                  <a:schemeClr val="tx2"/>
                </a:solidFill>
              </a:rPr>
              <a:t>2.2. </a:t>
            </a:r>
            <a:r>
              <a:rPr lang="es-ES" sz="1000" b="1" dirty="0" smtClean="0">
                <a:solidFill>
                  <a:schemeClr val="tx2"/>
                </a:solidFill>
              </a:rPr>
              <a:t>Programa de identificación de operadores y promoción de rutas/frecuencias</a:t>
            </a:r>
            <a:endParaRPr lang="es-ES" sz="1000" b="1" dirty="0">
              <a:solidFill>
                <a:schemeClr val="tx2"/>
              </a:solidFill>
            </a:endParaRPr>
          </a:p>
        </p:txBody>
      </p:sp>
      <p:sp>
        <p:nvSpPr>
          <p:cNvPr id="17" name="Rectangle 16"/>
          <p:cNvSpPr/>
          <p:nvPr/>
        </p:nvSpPr>
        <p:spPr>
          <a:xfrm>
            <a:off x="275459" y="7021911"/>
            <a:ext cx="9624352" cy="338554"/>
          </a:xfrm>
          <a:prstGeom prst="rect">
            <a:avLst/>
          </a:prstGeom>
        </p:spPr>
        <p:txBody>
          <a:bodyPr wrap="square">
            <a:spAutoFit/>
          </a:bodyPr>
          <a:lstStyle/>
          <a:p>
            <a:r>
              <a:rPr lang="en-US" sz="800" dirty="0" smtClean="0">
                <a:solidFill>
                  <a:schemeClr val="accent1"/>
                </a:solidFill>
              </a:rPr>
              <a:t>Fuentes:</a:t>
            </a:r>
          </a:p>
          <a:p>
            <a:r>
              <a:rPr lang="en-US" sz="800" dirty="0" err="1" smtClean="0">
                <a:solidFill>
                  <a:schemeClr val="accent1"/>
                </a:solidFill>
              </a:rPr>
              <a:t>Aerocivil</a:t>
            </a:r>
            <a:r>
              <a:rPr lang="en-US" sz="800" dirty="0" smtClean="0">
                <a:solidFill>
                  <a:schemeClr val="accent1"/>
                </a:solidFill>
              </a:rPr>
              <a:t>; </a:t>
            </a:r>
            <a:r>
              <a:rPr lang="en-US" sz="800" dirty="0" err="1" smtClean="0">
                <a:solidFill>
                  <a:schemeClr val="accent1"/>
                </a:solidFill>
              </a:rPr>
              <a:t>Gobierno</a:t>
            </a:r>
            <a:r>
              <a:rPr lang="en-US" sz="800" dirty="0" smtClean="0">
                <a:solidFill>
                  <a:schemeClr val="accent1"/>
                </a:solidFill>
              </a:rPr>
              <a:t> de Ecuador.</a:t>
            </a:r>
            <a:endParaRPr lang="en-US" sz="800" dirty="0">
              <a:solidFill>
                <a:schemeClr val="accent1"/>
              </a:solidFill>
            </a:endParaRPr>
          </a:p>
        </p:txBody>
      </p:sp>
      <p:sp>
        <p:nvSpPr>
          <p:cNvPr id="43" name="TextBox 42"/>
          <p:cNvSpPr txBox="1"/>
          <p:nvPr/>
        </p:nvSpPr>
        <p:spPr>
          <a:xfrm>
            <a:off x="285608" y="965981"/>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S" dirty="0" smtClean="0"/>
              <a:t>Expansión del mercado actual de destinos</a:t>
            </a:r>
            <a:endParaRPr lang="es-ES" dirty="0"/>
          </a:p>
        </p:txBody>
      </p:sp>
      <p:sp>
        <p:nvSpPr>
          <p:cNvPr id="44" name="Rounded Rectangle 43"/>
          <p:cNvSpPr/>
          <p:nvPr/>
        </p:nvSpPr>
        <p:spPr>
          <a:xfrm>
            <a:off x="265456" y="1006674"/>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E2</a:t>
            </a:r>
            <a:endParaRPr lang="es-ES" sz="1100" b="1" dirty="0">
              <a:solidFill>
                <a:srgbClr val="002060"/>
              </a:solidFill>
            </a:endParaRPr>
          </a:p>
        </p:txBody>
      </p:sp>
      <p:sp>
        <p:nvSpPr>
          <p:cNvPr id="24" name="TextBox 23"/>
          <p:cNvSpPr txBox="1"/>
          <p:nvPr/>
        </p:nvSpPr>
        <p:spPr>
          <a:xfrm>
            <a:off x="194340" y="1366714"/>
            <a:ext cx="9659932" cy="230832"/>
          </a:xfrm>
          <a:prstGeom prst="rect">
            <a:avLst/>
          </a:prstGeom>
          <a:noFill/>
        </p:spPr>
        <p:txBody>
          <a:bodyPr wrap="square" rtlCol="0">
            <a:spAutoFit/>
          </a:bodyPr>
          <a:lstStyle/>
          <a:p>
            <a:r>
              <a:rPr lang="es-ES_tradnl" sz="900" i="1" dirty="0" smtClean="0">
                <a:solidFill>
                  <a:schemeClr val="tx2"/>
                </a:solidFill>
              </a:rPr>
              <a:t>Las </a:t>
            </a:r>
            <a:r>
              <a:rPr lang="es-ES_tradnl" sz="900" i="1" dirty="0">
                <a:solidFill>
                  <a:schemeClr val="tx2"/>
                </a:solidFill>
              </a:rPr>
              <a:t>ideas que se presentan a continuación son sugerencias que se añaden, pero que en ningún caso suponen un desarrollo vinculante</a:t>
            </a:r>
            <a:r>
              <a:rPr lang="es-ES_tradnl" sz="900" i="1" dirty="0" smtClean="0">
                <a:solidFill>
                  <a:schemeClr val="tx2"/>
                </a:solidFill>
              </a:rPr>
              <a:t>.</a:t>
            </a:r>
            <a:endParaRPr lang="es-CL" sz="900" b="1" dirty="0">
              <a:solidFill>
                <a:schemeClr val="tx2"/>
              </a:solidFill>
              <a:latin typeface="+mn-lt"/>
            </a:endParaRPr>
          </a:p>
        </p:txBody>
      </p:sp>
      <p:sp>
        <p:nvSpPr>
          <p:cNvPr id="25" name="Rounded Rectangle 24"/>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26" name="Freeform 25"/>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857741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8774" name="think-cell Slide" r:id="rId32" imgW="270" imgH="270" progId="TCLayout.ActiveDocument.1">
                  <p:embed/>
                </p:oleObj>
              </mc:Choice>
              <mc:Fallback>
                <p:oleObj name="think-cell Slide" r:id="rId32" imgW="270" imgH="270" progId="TCLayout.ActiveDocument.1">
                  <p:embed/>
                  <p:pic>
                    <p:nvPicPr>
                      <p:cNvPr id="14" name="Object 13" hidden="1"/>
                      <p:cNvPicPr/>
                      <p:nvPr/>
                    </p:nvPicPr>
                    <p:blipFill>
                      <a:blip r:embed="rId33"/>
                      <a:stretch>
                        <a:fillRect/>
                      </a:stretch>
                    </p:blipFill>
                    <p:spPr>
                      <a:xfrm>
                        <a:off x="0" y="0"/>
                        <a:ext cx="158750" cy="158750"/>
                      </a:xfrm>
                      <a:prstGeom prst="rect">
                        <a:avLst/>
                      </a:prstGeom>
                    </p:spPr>
                  </p:pic>
                </p:oleObj>
              </mc:Fallback>
            </mc:AlternateContent>
          </a:graphicData>
        </a:graphic>
      </p:graphicFrame>
      <p:sp>
        <p:nvSpPr>
          <p:cNvPr id="6" name="Freeform 5"/>
          <p:cNvSpPr>
            <a:spLocks/>
          </p:cNvSpPr>
          <p:nvPr>
            <p:custDataLst>
              <p:tags r:id="rId3"/>
            </p:custDataLst>
          </p:nvPr>
        </p:nvSpPr>
        <p:spPr bwMode="auto">
          <a:xfrm>
            <a:off x="142354" y="565597"/>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s-CL" dirty="0">
              <a:solidFill>
                <a:srgbClr val="002776"/>
              </a:solidFill>
            </a:endParaRPr>
          </a:p>
        </p:txBody>
      </p:sp>
      <p:sp>
        <p:nvSpPr>
          <p:cNvPr id="70" name="Rectangle 69"/>
          <p:cNvSpPr/>
          <p:nvPr>
            <p:custDataLst>
              <p:tags r:id="rId4"/>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endParaRPr lang="es-CL" sz="1100" b="1" dirty="0">
              <a:solidFill>
                <a:schemeClr val="tx2"/>
              </a:solidFill>
            </a:endParaRPr>
          </a:p>
        </p:txBody>
      </p:sp>
      <p:sp>
        <p:nvSpPr>
          <p:cNvPr id="257" name="Rectangle 256"/>
          <p:cNvSpPr/>
          <p:nvPr/>
        </p:nvSpPr>
        <p:spPr>
          <a:xfrm>
            <a:off x="7264146" y="3238158"/>
            <a:ext cx="2625312" cy="1296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lvl="0" indent="-228600">
              <a:buFont typeface="+mj-lt"/>
              <a:buAutoNum type="arabicPeriod"/>
            </a:pPr>
            <a:r>
              <a:rPr lang="es-CL" sz="800" dirty="0" smtClean="0">
                <a:solidFill>
                  <a:srgbClr val="002776"/>
                </a:solidFill>
              </a:rPr>
              <a:t>Correcta selección e identificación de los </a:t>
            </a:r>
            <a:r>
              <a:rPr lang="es-CL" sz="800" i="1" dirty="0" err="1" smtClean="0">
                <a:solidFill>
                  <a:srgbClr val="002776"/>
                </a:solidFill>
              </a:rPr>
              <a:t>partners</a:t>
            </a:r>
            <a:r>
              <a:rPr lang="es-CL" sz="800" dirty="0" smtClean="0">
                <a:solidFill>
                  <a:srgbClr val="002776"/>
                </a:solidFill>
              </a:rPr>
              <a:t> clave con capacidad decisoria y de actuación en este proyecto.</a:t>
            </a:r>
            <a:endParaRPr lang="es-CL" sz="800" dirty="0">
              <a:solidFill>
                <a:srgbClr val="002776"/>
              </a:solidFill>
            </a:endParaRPr>
          </a:p>
          <a:p>
            <a:pPr marL="228600" lvl="0" indent="-228600">
              <a:buFont typeface="+mj-lt"/>
              <a:buAutoNum type="arabicPeriod"/>
            </a:pPr>
            <a:r>
              <a:rPr lang="es-CL" sz="800" dirty="0" smtClean="0">
                <a:solidFill>
                  <a:srgbClr val="002776"/>
                </a:solidFill>
              </a:rPr>
              <a:t>Factibilidad económica asociada a la reducción de tasas aeroportuarias y de costes operativos. </a:t>
            </a:r>
          </a:p>
          <a:p>
            <a:pPr marL="228600" lvl="0" indent="-228600">
              <a:buFont typeface="+mj-lt"/>
              <a:buAutoNum type="arabicPeriod"/>
            </a:pPr>
            <a:r>
              <a:rPr lang="es-CL" sz="800" dirty="0" smtClean="0">
                <a:solidFill>
                  <a:srgbClr val="002776"/>
                </a:solidFill>
              </a:rPr>
              <a:t>Correcta identificación de otros mecanismos de obtención de ingresos no regulados posibles en el aeropuerto.</a:t>
            </a:r>
          </a:p>
          <a:p>
            <a:pPr marL="228600" lvl="0" indent="-228600">
              <a:buFont typeface="+mj-lt"/>
              <a:buAutoNum type="arabicPeriod"/>
            </a:pPr>
            <a:r>
              <a:rPr lang="es-CL" sz="800" dirty="0" smtClean="0">
                <a:solidFill>
                  <a:srgbClr val="002776"/>
                </a:solidFill>
              </a:rPr>
              <a:t>Factibilidad de la reducción de impuestos sobre el combustible y sus costes.</a:t>
            </a:r>
          </a:p>
          <a:p>
            <a:pPr marL="228600" lvl="0" indent="-228600">
              <a:buFont typeface="+mj-lt"/>
              <a:buAutoNum type="arabicPeriod"/>
            </a:pPr>
            <a:endParaRPr lang="es-CL" sz="800" dirty="0" smtClean="0">
              <a:solidFill>
                <a:srgbClr val="002776"/>
              </a:solidFill>
            </a:endParaRPr>
          </a:p>
        </p:txBody>
      </p:sp>
      <p:sp>
        <p:nvSpPr>
          <p:cNvPr id="212" name="Rectangle 211"/>
          <p:cNvSpPr/>
          <p:nvPr/>
        </p:nvSpPr>
        <p:spPr>
          <a:xfrm>
            <a:off x="205200" y="1834826"/>
            <a:ext cx="702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1450" indent="-171450">
              <a:buFont typeface="Arial" panose="020B0604020202020204" pitchFamily="34" charset="0"/>
              <a:buChar char="•"/>
            </a:pPr>
            <a:r>
              <a:rPr lang="es-ES" sz="900" dirty="0" smtClean="0">
                <a:solidFill>
                  <a:srgbClr val="002776"/>
                </a:solidFill>
              </a:rPr>
              <a:t>Mejorar los costes operativos asociados a la explotación de la infraestructura aeroportuaria de Quito.</a:t>
            </a:r>
          </a:p>
          <a:p>
            <a:pPr marL="171450" indent="-171450">
              <a:buFont typeface="Arial" panose="020B0604020202020204" pitchFamily="34" charset="0"/>
              <a:buChar char="•"/>
            </a:pPr>
            <a:r>
              <a:rPr lang="es-ES" sz="900" dirty="0" smtClean="0">
                <a:solidFill>
                  <a:srgbClr val="002776"/>
                </a:solidFill>
              </a:rPr>
              <a:t>Reducción de tasas aeroportuarias por operación que deben cubrir las aerolíneas en el Aeropuerto de Quito.</a:t>
            </a:r>
          </a:p>
          <a:p>
            <a:pPr marL="171450" indent="-171450">
              <a:buFont typeface="Arial" panose="020B0604020202020204" pitchFamily="34" charset="0"/>
              <a:buChar char="•"/>
            </a:pPr>
            <a:r>
              <a:rPr lang="es-ES" sz="900" dirty="0" smtClean="0">
                <a:solidFill>
                  <a:srgbClr val="002776"/>
                </a:solidFill>
              </a:rPr>
              <a:t>Reducción del impuesto sobre el combustible para vuelos internacionales y de los costos </a:t>
            </a:r>
            <a:r>
              <a:rPr lang="es-ES_tradnl" sz="900" dirty="0" smtClean="0">
                <a:solidFill>
                  <a:srgbClr val="002776"/>
                </a:solidFill>
              </a:rPr>
              <a:t>de combustible en Ecuador.</a:t>
            </a:r>
            <a:endParaRPr lang="es-CL" sz="900" dirty="0" smtClean="0">
              <a:solidFill>
                <a:srgbClr val="002776"/>
              </a:solidFill>
            </a:endParaRPr>
          </a:p>
        </p:txBody>
      </p:sp>
      <p:sp>
        <p:nvSpPr>
          <p:cNvPr id="256" name="Rectangle 255"/>
          <p:cNvSpPr/>
          <p:nvPr/>
        </p:nvSpPr>
        <p:spPr>
          <a:xfrm>
            <a:off x="7264146" y="2894140"/>
            <a:ext cx="262531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smtClean="0">
                <a:solidFill>
                  <a:srgbClr val="FFFFFF"/>
                </a:solidFill>
              </a:rPr>
              <a:t>Factores Críticos de Éxito</a:t>
            </a:r>
            <a:endParaRPr lang="es-CL" sz="1000" b="1" dirty="0">
              <a:solidFill>
                <a:srgbClr val="FFFFFF"/>
              </a:solidFill>
            </a:endParaRPr>
          </a:p>
        </p:txBody>
      </p:sp>
      <p:grpSp>
        <p:nvGrpSpPr>
          <p:cNvPr id="116" name="Group 115"/>
          <p:cNvGrpSpPr/>
          <p:nvPr/>
        </p:nvGrpSpPr>
        <p:grpSpPr>
          <a:xfrm>
            <a:off x="7389542" y="2928707"/>
            <a:ext cx="288000" cy="288000"/>
            <a:chOff x="5714803" y="4244975"/>
            <a:chExt cx="415925" cy="498475"/>
          </a:xfrm>
          <a:solidFill>
            <a:schemeClr val="bg1"/>
          </a:solidFill>
        </p:grpSpPr>
        <p:sp>
          <p:nvSpPr>
            <p:cNvPr id="117" name="Freeform 582"/>
            <p:cNvSpPr>
              <a:spLocks noEditPoints="1"/>
            </p:cNvSpPr>
            <p:nvPr/>
          </p:nvSpPr>
          <p:spPr bwMode="auto">
            <a:xfrm>
              <a:off x="5883078" y="4324351"/>
              <a:ext cx="60325" cy="66675"/>
            </a:xfrm>
            <a:custGeom>
              <a:avLst/>
              <a:gdLst>
                <a:gd name="T0" fmla="*/ 17 w 17"/>
                <a:gd name="T1" fmla="*/ 8 h 19"/>
                <a:gd name="T2" fmla="*/ 3 w 17"/>
                <a:gd name="T3" fmla="*/ 16 h 19"/>
                <a:gd name="T4" fmla="*/ 17 w 17"/>
                <a:gd name="T5" fmla="*/ 8 h 19"/>
                <a:gd name="T6" fmla="*/ 6 w 17"/>
                <a:gd name="T7" fmla="*/ 14 h 19"/>
                <a:gd name="T8" fmla="*/ 12 w 17"/>
                <a:gd name="T9" fmla="*/ 10 h 19"/>
                <a:gd name="T10" fmla="*/ 6 w 17"/>
                <a:gd name="T11" fmla="*/ 14 h 19"/>
              </a:gdLst>
              <a:ahLst/>
              <a:cxnLst>
                <a:cxn ang="0">
                  <a:pos x="T0" y="T1"/>
                </a:cxn>
                <a:cxn ang="0">
                  <a:pos x="T2" y="T3"/>
                </a:cxn>
                <a:cxn ang="0">
                  <a:pos x="T4" y="T5"/>
                </a:cxn>
                <a:cxn ang="0">
                  <a:pos x="T6" y="T7"/>
                </a:cxn>
                <a:cxn ang="0">
                  <a:pos x="T8" y="T9"/>
                </a:cxn>
                <a:cxn ang="0">
                  <a:pos x="T10" y="T11"/>
                </a:cxn>
              </a:cxnLst>
              <a:rect l="0" t="0" r="r" b="b"/>
              <a:pathLst>
                <a:path w="17" h="19">
                  <a:moveTo>
                    <a:pt x="17" y="8"/>
                  </a:moveTo>
                  <a:cubicBezTo>
                    <a:pt x="17" y="16"/>
                    <a:pt x="9" y="19"/>
                    <a:pt x="3" y="16"/>
                  </a:cubicBezTo>
                  <a:cubicBezTo>
                    <a:pt x="0" y="7"/>
                    <a:pt x="12" y="0"/>
                    <a:pt x="17" y="8"/>
                  </a:cubicBezTo>
                  <a:close/>
                  <a:moveTo>
                    <a:pt x="6" y="14"/>
                  </a:moveTo>
                  <a:cubicBezTo>
                    <a:pt x="9" y="14"/>
                    <a:pt x="11" y="13"/>
                    <a:pt x="12" y="10"/>
                  </a:cubicBezTo>
                  <a:cubicBezTo>
                    <a:pt x="9" y="8"/>
                    <a:pt x="5" y="8"/>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8" name="Freeform 584"/>
            <p:cNvSpPr>
              <a:spLocks noEditPoints="1"/>
            </p:cNvSpPr>
            <p:nvPr/>
          </p:nvSpPr>
          <p:spPr bwMode="auto">
            <a:xfrm>
              <a:off x="5903716" y="4419601"/>
              <a:ext cx="57150" cy="125413"/>
            </a:xfrm>
            <a:custGeom>
              <a:avLst/>
              <a:gdLst>
                <a:gd name="T0" fmla="*/ 11 w 16"/>
                <a:gd name="T1" fmla="*/ 0 h 35"/>
                <a:gd name="T2" fmla="*/ 16 w 16"/>
                <a:gd name="T3" fmla="*/ 32 h 35"/>
                <a:gd name="T4" fmla="*/ 6 w 16"/>
                <a:gd name="T5" fmla="*/ 34 h 35"/>
                <a:gd name="T6" fmla="*/ 0 w 16"/>
                <a:gd name="T7" fmla="*/ 5 h 35"/>
                <a:gd name="T8" fmla="*/ 11 w 16"/>
                <a:gd name="T9" fmla="*/ 0 h 35"/>
                <a:gd name="T10" fmla="*/ 7 w 16"/>
                <a:gd name="T11" fmla="*/ 4 h 35"/>
                <a:gd name="T12" fmla="*/ 2 w 16"/>
                <a:gd name="T13" fmla="*/ 7 h 35"/>
                <a:gd name="T14" fmla="*/ 6 w 16"/>
                <a:gd name="T15" fmla="*/ 18 h 35"/>
                <a:gd name="T16" fmla="*/ 11 w 16"/>
                <a:gd name="T17" fmla="*/ 29 h 35"/>
                <a:gd name="T18" fmla="*/ 7 w 1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0"/>
                  </a:moveTo>
                  <a:cubicBezTo>
                    <a:pt x="14" y="9"/>
                    <a:pt x="15" y="22"/>
                    <a:pt x="16" y="32"/>
                  </a:cubicBezTo>
                  <a:cubicBezTo>
                    <a:pt x="14" y="34"/>
                    <a:pt x="9" y="35"/>
                    <a:pt x="6" y="34"/>
                  </a:cubicBezTo>
                  <a:cubicBezTo>
                    <a:pt x="3" y="26"/>
                    <a:pt x="1" y="14"/>
                    <a:pt x="0" y="5"/>
                  </a:cubicBezTo>
                  <a:cubicBezTo>
                    <a:pt x="2" y="2"/>
                    <a:pt x="6" y="0"/>
                    <a:pt x="11" y="0"/>
                  </a:cubicBezTo>
                  <a:close/>
                  <a:moveTo>
                    <a:pt x="7" y="4"/>
                  </a:moveTo>
                  <a:cubicBezTo>
                    <a:pt x="6" y="5"/>
                    <a:pt x="3" y="5"/>
                    <a:pt x="2" y="7"/>
                  </a:cubicBezTo>
                  <a:cubicBezTo>
                    <a:pt x="4" y="10"/>
                    <a:pt x="5" y="14"/>
                    <a:pt x="6" y="18"/>
                  </a:cubicBezTo>
                  <a:cubicBezTo>
                    <a:pt x="7" y="22"/>
                    <a:pt x="6" y="28"/>
                    <a:pt x="11" y="29"/>
                  </a:cubicBezTo>
                  <a:cubicBezTo>
                    <a:pt x="10" y="22"/>
                    <a:pt x="9" y="10"/>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9" name="Freeform 610"/>
            <p:cNvSpPr>
              <a:spLocks noEditPoints="1"/>
            </p:cNvSpPr>
            <p:nvPr/>
          </p:nvSpPr>
          <p:spPr bwMode="auto">
            <a:xfrm>
              <a:off x="5714803" y="4244975"/>
              <a:ext cx="415925" cy="498475"/>
            </a:xfrm>
            <a:custGeom>
              <a:avLst/>
              <a:gdLst>
                <a:gd name="T0" fmla="*/ 67 w 117"/>
                <a:gd name="T1" fmla="*/ 11 h 140"/>
                <a:gd name="T2" fmla="*/ 116 w 117"/>
                <a:gd name="T3" fmla="*/ 77 h 140"/>
                <a:gd name="T4" fmla="*/ 117 w 117"/>
                <a:gd name="T5" fmla="*/ 84 h 140"/>
                <a:gd name="T6" fmla="*/ 77 w 117"/>
                <a:gd name="T7" fmla="*/ 131 h 140"/>
                <a:gd name="T8" fmla="*/ 72 w 117"/>
                <a:gd name="T9" fmla="*/ 138 h 140"/>
                <a:gd name="T10" fmla="*/ 43 w 117"/>
                <a:gd name="T11" fmla="*/ 136 h 140"/>
                <a:gd name="T12" fmla="*/ 48 w 117"/>
                <a:gd name="T13" fmla="*/ 97 h 140"/>
                <a:gd name="T14" fmla="*/ 2 w 117"/>
                <a:gd name="T15" fmla="*/ 37 h 140"/>
                <a:gd name="T16" fmla="*/ 1 w 117"/>
                <a:gd name="T17" fmla="*/ 27 h 140"/>
                <a:gd name="T18" fmla="*/ 43 w 117"/>
                <a:gd name="T19" fmla="*/ 5 h 140"/>
                <a:gd name="T20" fmla="*/ 52 w 117"/>
                <a:gd name="T21" fmla="*/ 4 h 140"/>
                <a:gd name="T22" fmla="*/ 63 w 117"/>
                <a:gd name="T23" fmla="*/ 11 h 140"/>
                <a:gd name="T24" fmla="*/ 52 w 117"/>
                <a:gd name="T25" fmla="*/ 4 h 140"/>
                <a:gd name="T26" fmla="*/ 48 w 117"/>
                <a:gd name="T27" fmla="*/ 9 h 140"/>
                <a:gd name="T28" fmla="*/ 9 w 117"/>
                <a:gd name="T29" fmla="*/ 27 h 140"/>
                <a:gd name="T30" fmla="*/ 113 w 117"/>
                <a:gd name="T31" fmla="*/ 82 h 140"/>
                <a:gd name="T32" fmla="*/ 102 w 117"/>
                <a:gd name="T33" fmla="*/ 12 h 140"/>
                <a:gd name="T34" fmla="*/ 4 w 117"/>
                <a:gd name="T35" fmla="*/ 30 h 140"/>
                <a:gd name="T36" fmla="*/ 4 w 117"/>
                <a:gd name="T37" fmla="*/ 30 h 140"/>
                <a:gd name="T38" fmla="*/ 5 w 117"/>
                <a:gd name="T39" fmla="*/ 30 h 140"/>
                <a:gd name="T40" fmla="*/ 6 w 117"/>
                <a:gd name="T41" fmla="*/ 43 h 140"/>
                <a:gd name="T42" fmla="*/ 6 w 117"/>
                <a:gd name="T43" fmla="*/ 43 h 140"/>
                <a:gd name="T44" fmla="*/ 7 w 117"/>
                <a:gd name="T45" fmla="*/ 43 h 140"/>
                <a:gd name="T46" fmla="*/ 7 w 117"/>
                <a:gd name="T47" fmla="*/ 53 h 140"/>
                <a:gd name="T48" fmla="*/ 7 w 117"/>
                <a:gd name="T49" fmla="*/ 53 h 140"/>
                <a:gd name="T50" fmla="*/ 9 w 117"/>
                <a:gd name="T51" fmla="*/ 53 h 140"/>
                <a:gd name="T52" fmla="*/ 10 w 117"/>
                <a:gd name="T53" fmla="*/ 66 h 140"/>
                <a:gd name="T54" fmla="*/ 10 w 117"/>
                <a:gd name="T55" fmla="*/ 66 h 140"/>
                <a:gd name="T56" fmla="*/ 54 w 117"/>
                <a:gd name="T57" fmla="*/ 96 h 140"/>
                <a:gd name="T58" fmla="*/ 52 w 117"/>
                <a:gd name="T59" fmla="*/ 104 h 140"/>
                <a:gd name="T60" fmla="*/ 52 w 117"/>
                <a:gd name="T61" fmla="*/ 104 h 140"/>
                <a:gd name="T62" fmla="*/ 62 w 117"/>
                <a:gd name="T63" fmla="*/ 133 h 140"/>
                <a:gd name="T64" fmla="*/ 67 w 117"/>
                <a:gd name="T65" fmla="*/ 101 h 140"/>
                <a:gd name="T66" fmla="*/ 52 w 117"/>
                <a:gd name="T67" fmla="*/ 108 h 140"/>
                <a:gd name="T68" fmla="*/ 52 w 117"/>
                <a:gd name="T69" fmla="*/ 108 h 140"/>
                <a:gd name="T70" fmla="*/ 57 w 117"/>
                <a:gd name="T71" fmla="*/ 107 h 140"/>
                <a:gd name="T72" fmla="*/ 57 w 117"/>
                <a:gd name="T73" fmla="*/ 133 h 140"/>
                <a:gd name="T74" fmla="*/ 57 w 117"/>
                <a:gd name="T75" fmla="*/ 1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40">
                  <a:moveTo>
                    <a:pt x="63" y="0"/>
                  </a:moveTo>
                  <a:cubicBezTo>
                    <a:pt x="64" y="4"/>
                    <a:pt x="65" y="8"/>
                    <a:pt x="67" y="11"/>
                  </a:cubicBezTo>
                  <a:cubicBezTo>
                    <a:pt x="79" y="10"/>
                    <a:pt x="94" y="6"/>
                    <a:pt x="106" y="9"/>
                  </a:cubicBezTo>
                  <a:cubicBezTo>
                    <a:pt x="109" y="30"/>
                    <a:pt x="113" y="54"/>
                    <a:pt x="116" y="77"/>
                  </a:cubicBezTo>
                  <a:cubicBezTo>
                    <a:pt x="116" y="78"/>
                    <a:pt x="116" y="80"/>
                    <a:pt x="114" y="80"/>
                  </a:cubicBezTo>
                  <a:cubicBezTo>
                    <a:pt x="115" y="81"/>
                    <a:pt x="117" y="81"/>
                    <a:pt x="117" y="84"/>
                  </a:cubicBezTo>
                  <a:cubicBezTo>
                    <a:pt x="100" y="86"/>
                    <a:pt x="86" y="91"/>
                    <a:pt x="70" y="93"/>
                  </a:cubicBezTo>
                  <a:cubicBezTo>
                    <a:pt x="70" y="106"/>
                    <a:pt x="76" y="118"/>
                    <a:pt x="77" y="131"/>
                  </a:cubicBezTo>
                  <a:cubicBezTo>
                    <a:pt x="81" y="133"/>
                    <a:pt x="91" y="129"/>
                    <a:pt x="92" y="134"/>
                  </a:cubicBezTo>
                  <a:cubicBezTo>
                    <a:pt x="90" y="140"/>
                    <a:pt x="80" y="137"/>
                    <a:pt x="72" y="138"/>
                  </a:cubicBezTo>
                  <a:cubicBezTo>
                    <a:pt x="67" y="138"/>
                    <a:pt x="56" y="139"/>
                    <a:pt x="50" y="139"/>
                  </a:cubicBezTo>
                  <a:cubicBezTo>
                    <a:pt x="48" y="139"/>
                    <a:pt x="44" y="138"/>
                    <a:pt x="43" y="136"/>
                  </a:cubicBezTo>
                  <a:cubicBezTo>
                    <a:pt x="46" y="134"/>
                    <a:pt x="50" y="135"/>
                    <a:pt x="53" y="134"/>
                  </a:cubicBezTo>
                  <a:cubicBezTo>
                    <a:pt x="53" y="123"/>
                    <a:pt x="47" y="108"/>
                    <a:pt x="48" y="97"/>
                  </a:cubicBezTo>
                  <a:cubicBezTo>
                    <a:pt x="38" y="99"/>
                    <a:pt x="28" y="102"/>
                    <a:pt x="18" y="104"/>
                  </a:cubicBezTo>
                  <a:cubicBezTo>
                    <a:pt x="10" y="84"/>
                    <a:pt x="4" y="60"/>
                    <a:pt x="2" y="37"/>
                  </a:cubicBezTo>
                  <a:cubicBezTo>
                    <a:pt x="2" y="35"/>
                    <a:pt x="1" y="35"/>
                    <a:pt x="0" y="35"/>
                  </a:cubicBezTo>
                  <a:cubicBezTo>
                    <a:pt x="1" y="33"/>
                    <a:pt x="1" y="30"/>
                    <a:pt x="1" y="27"/>
                  </a:cubicBezTo>
                  <a:cubicBezTo>
                    <a:pt x="14" y="23"/>
                    <a:pt x="27" y="18"/>
                    <a:pt x="43" y="15"/>
                  </a:cubicBezTo>
                  <a:cubicBezTo>
                    <a:pt x="43" y="13"/>
                    <a:pt x="44" y="8"/>
                    <a:pt x="43" y="5"/>
                  </a:cubicBezTo>
                  <a:cubicBezTo>
                    <a:pt x="48" y="2"/>
                    <a:pt x="56" y="1"/>
                    <a:pt x="63" y="0"/>
                  </a:cubicBezTo>
                  <a:close/>
                  <a:moveTo>
                    <a:pt x="52" y="4"/>
                  </a:moveTo>
                  <a:cubicBezTo>
                    <a:pt x="52" y="8"/>
                    <a:pt x="53" y="10"/>
                    <a:pt x="53" y="13"/>
                  </a:cubicBezTo>
                  <a:cubicBezTo>
                    <a:pt x="57" y="13"/>
                    <a:pt x="61" y="13"/>
                    <a:pt x="63" y="11"/>
                  </a:cubicBezTo>
                  <a:cubicBezTo>
                    <a:pt x="61" y="9"/>
                    <a:pt x="60" y="6"/>
                    <a:pt x="60" y="3"/>
                  </a:cubicBezTo>
                  <a:cubicBezTo>
                    <a:pt x="58" y="3"/>
                    <a:pt x="56" y="4"/>
                    <a:pt x="52" y="4"/>
                  </a:cubicBezTo>
                  <a:close/>
                  <a:moveTo>
                    <a:pt x="47" y="14"/>
                  </a:moveTo>
                  <a:cubicBezTo>
                    <a:pt x="49" y="14"/>
                    <a:pt x="50" y="10"/>
                    <a:pt x="48" y="9"/>
                  </a:cubicBezTo>
                  <a:cubicBezTo>
                    <a:pt x="48" y="11"/>
                    <a:pt x="46" y="11"/>
                    <a:pt x="47" y="14"/>
                  </a:cubicBezTo>
                  <a:close/>
                  <a:moveTo>
                    <a:pt x="9" y="27"/>
                  </a:moveTo>
                  <a:cubicBezTo>
                    <a:pt x="14" y="50"/>
                    <a:pt x="22" y="76"/>
                    <a:pt x="18" y="101"/>
                  </a:cubicBezTo>
                  <a:cubicBezTo>
                    <a:pt x="45" y="89"/>
                    <a:pt x="79" y="86"/>
                    <a:pt x="113" y="82"/>
                  </a:cubicBezTo>
                  <a:cubicBezTo>
                    <a:pt x="108" y="72"/>
                    <a:pt x="109" y="57"/>
                    <a:pt x="107" y="44"/>
                  </a:cubicBezTo>
                  <a:cubicBezTo>
                    <a:pt x="105" y="33"/>
                    <a:pt x="103" y="23"/>
                    <a:pt x="102" y="12"/>
                  </a:cubicBezTo>
                  <a:cubicBezTo>
                    <a:pt x="68" y="14"/>
                    <a:pt x="38" y="21"/>
                    <a:pt x="9" y="27"/>
                  </a:cubicBezTo>
                  <a:close/>
                  <a:moveTo>
                    <a:pt x="4" y="30"/>
                  </a:moveTo>
                  <a:cubicBezTo>
                    <a:pt x="4" y="29"/>
                    <a:pt x="6" y="27"/>
                    <a:pt x="5" y="26"/>
                  </a:cubicBezTo>
                  <a:cubicBezTo>
                    <a:pt x="5" y="27"/>
                    <a:pt x="2" y="28"/>
                    <a:pt x="4" y="30"/>
                  </a:cubicBezTo>
                  <a:close/>
                  <a:moveTo>
                    <a:pt x="5" y="37"/>
                  </a:moveTo>
                  <a:cubicBezTo>
                    <a:pt x="7" y="36"/>
                    <a:pt x="6" y="32"/>
                    <a:pt x="5" y="30"/>
                  </a:cubicBezTo>
                  <a:cubicBezTo>
                    <a:pt x="4" y="32"/>
                    <a:pt x="3" y="35"/>
                    <a:pt x="5" y="37"/>
                  </a:cubicBezTo>
                  <a:close/>
                  <a:moveTo>
                    <a:pt x="6" y="43"/>
                  </a:moveTo>
                  <a:cubicBezTo>
                    <a:pt x="7" y="42"/>
                    <a:pt x="8" y="38"/>
                    <a:pt x="6" y="38"/>
                  </a:cubicBezTo>
                  <a:cubicBezTo>
                    <a:pt x="5" y="39"/>
                    <a:pt x="4" y="41"/>
                    <a:pt x="6" y="43"/>
                  </a:cubicBezTo>
                  <a:close/>
                  <a:moveTo>
                    <a:pt x="5" y="48"/>
                  </a:moveTo>
                  <a:cubicBezTo>
                    <a:pt x="7" y="48"/>
                    <a:pt x="8" y="44"/>
                    <a:pt x="7" y="43"/>
                  </a:cubicBezTo>
                  <a:cubicBezTo>
                    <a:pt x="7" y="45"/>
                    <a:pt x="5" y="45"/>
                    <a:pt x="5" y="48"/>
                  </a:cubicBezTo>
                  <a:close/>
                  <a:moveTo>
                    <a:pt x="7" y="53"/>
                  </a:moveTo>
                  <a:cubicBezTo>
                    <a:pt x="8" y="52"/>
                    <a:pt x="10" y="49"/>
                    <a:pt x="7" y="48"/>
                  </a:cubicBezTo>
                  <a:cubicBezTo>
                    <a:pt x="7" y="49"/>
                    <a:pt x="5" y="52"/>
                    <a:pt x="7" y="53"/>
                  </a:cubicBezTo>
                  <a:close/>
                  <a:moveTo>
                    <a:pt x="9" y="60"/>
                  </a:moveTo>
                  <a:cubicBezTo>
                    <a:pt x="10" y="58"/>
                    <a:pt x="10" y="55"/>
                    <a:pt x="9" y="53"/>
                  </a:cubicBezTo>
                  <a:cubicBezTo>
                    <a:pt x="7" y="54"/>
                    <a:pt x="7" y="58"/>
                    <a:pt x="9" y="60"/>
                  </a:cubicBezTo>
                  <a:close/>
                  <a:moveTo>
                    <a:pt x="10" y="66"/>
                  </a:moveTo>
                  <a:cubicBezTo>
                    <a:pt x="10" y="64"/>
                    <a:pt x="11" y="61"/>
                    <a:pt x="9" y="60"/>
                  </a:cubicBezTo>
                  <a:cubicBezTo>
                    <a:pt x="8" y="62"/>
                    <a:pt x="9" y="64"/>
                    <a:pt x="10" y="66"/>
                  </a:cubicBezTo>
                  <a:close/>
                  <a:moveTo>
                    <a:pt x="52" y="100"/>
                  </a:moveTo>
                  <a:cubicBezTo>
                    <a:pt x="52" y="98"/>
                    <a:pt x="54" y="98"/>
                    <a:pt x="54" y="96"/>
                  </a:cubicBezTo>
                  <a:cubicBezTo>
                    <a:pt x="53" y="96"/>
                    <a:pt x="51" y="99"/>
                    <a:pt x="52" y="100"/>
                  </a:cubicBezTo>
                  <a:close/>
                  <a:moveTo>
                    <a:pt x="52" y="104"/>
                  </a:moveTo>
                  <a:cubicBezTo>
                    <a:pt x="53" y="103"/>
                    <a:pt x="56" y="101"/>
                    <a:pt x="54" y="99"/>
                  </a:cubicBezTo>
                  <a:cubicBezTo>
                    <a:pt x="54" y="101"/>
                    <a:pt x="50" y="102"/>
                    <a:pt x="52" y="104"/>
                  </a:cubicBezTo>
                  <a:close/>
                  <a:moveTo>
                    <a:pt x="60" y="108"/>
                  </a:moveTo>
                  <a:cubicBezTo>
                    <a:pt x="60" y="117"/>
                    <a:pt x="64" y="126"/>
                    <a:pt x="62" y="133"/>
                  </a:cubicBezTo>
                  <a:cubicBezTo>
                    <a:pt x="65" y="132"/>
                    <a:pt x="69" y="132"/>
                    <a:pt x="72" y="132"/>
                  </a:cubicBezTo>
                  <a:cubicBezTo>
                    <a:pt x="70" y="122"/>
                    <a:pt x="70" y="111"/>
                    <a:pt x="67" y="101"/>
                  </a:cubicBezTo>
                  <a:cubicBezTo>
                    <a:pt x="65" y="104"/>
                    <a:pt x="65" y="108"/>
                    <a:pt x="60" y="108"/>
                  </a:cubicBezTo>
                  <a:close/>
                  <a:moveTo>
                    <a:pt x="52" y="108"/>
                  </a:moveTo>
                  <a:cubicBezTo>
                    <a:pt x="54" y="107"/>
                    <a:pt x="57" y="104"/>
                    <a:pt x="55" y="103"/>
                  </a:cubicBezTo>
                  <a:cubicBezTo>
                    <a:pt x="55" y="105"/>
                    <a:pt x="52" y="105"/>
                    <a:pt x="52" y="108"/>
                  </a:cubicBezTo>
                  <a:close/>
                  <a:moveTo>
                    <a:pt x="53" y="111"/>
                  </a:moveTo>
                  <a:cubicBezTo>
                    <a:pt x="55" y="111"/>
                    <a:pt x="56" y="109"/>
                    <a:pt x="57" y="107"/>
                  </a:cubicBezTo>
                  <a:cubicBezTo>
                    <a:pt x="55" y="107"/>
                    <a:pt x="55" y="110"/>
                    <a:pt x="53" y="111"/>
                  </a:cubicBezTo>
                  <a:close/>
                  <a:moveTo>
                    <a:pt x="57" y="133"/>
                  </a:moveTo>
                  <a:cubicBezTo>
                    <a:pt x="58" y="133"/>
                    <a:pt x="59" y="133"/>
                    <a:pt x="60" y="133"/>
                  </a:cubicBezTo>
                  <a:cubicBezTo>
                    <a:pt x="59" y="126"/>
                    <a:pt x="59" y="117"/>
                    <a:pt x="57" y="110"/>
                  </a:cubicBezTo>
                  <a:cubicBezTo>
                    <a:pt x="52" y="116"/>
                    <a:pt x="57" y="124"/>
                    <a:pt x="5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43" name="Rectangle 142"/>
          <p:cNvSpPr/>
          <p:nvPr/>
        </p:nvSpPr>
        <p:spPr>
          <a:xfrm>
            <a:off x="7246533" y="4938054"/>
            <a:ext cx="2637113" cy="1436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spcBef>
                <a:spcPts val="300"/>
              </a:spcBef>
              <a:buFont typeface="+mj-lt"/>
              <a:buAutoNum type="arabicPeriod"/>
            </a:pPr>
            <a:r>
              <a:rPr lang="es-CL" sz="800" dirty="0" smtClean="0">
                <a:solidFill>
                  <a:srgbClr val="002776"/>
                </a:solidFill>
              </a:rPr>
              <a:t>Nº de </a:t>
            </a:r>
            <a:r>
              <a:rPr lang="es-CL" sz="800" i="1" dirty="0" err="1" smtClean="0">
                <a:solidFill>
                  <a:srgbClr val="002776"/>
                </a:solidFill>
              </a:rPr>
              <a:t>partners</a:t>
            </a:r>
            <a:r>
              <a:rPr lang="es-CL" sz="800" i="1" dirty="0" smtClean="0">
                <a:solidFill>
                  <a:srgbClr val="002776"/>
                </a:solidFill>
              </a:rPr>
              <a:t> clave</a:t>
            </a:r>
            <a:r>
              <a:rPr lang="es-CL" sz="800" dirty="0" smtClean="0">
                <a:solidFill>
                  <a:srgbClr val="002776"/>
                </a:solidFill>
              </a:rPr>
              <a:t> identificados.</a:t>
            </a:r>
          </a:p>
          <a:p>
            <a:pPr marL="228600" indent="-228600">
              <a:spcBef>
                <a:spcPts val="300"/>
              </a:spcBef>
              <a:buFont typeface="+mj-lt"/>
              <a:buAutoNum type="arabicPeriod"/>
            </a:pPr>
            <a:r>
              <a:rPr lang="es-CL" sz="800" dirty="0" smtClean="0">
                <a:solidFill>
                  <a:srgbClr val="002776"/>
                </a:solidFill>
              </a:rPr>
              <a:t>Nº </a:t>
            </a:r>
            <a:r>
              <a:rPr lang="es-CL" sz="800" dirty="0">
                <a:solidFill>
                  <a:srgbClr val="002776"/>
                </a:solidFill>
              </a:rPr>
              <a:t>de </a:t>
            </a:r>
            <a:r>
              <a:rPr lang="es-CL" sz="800" dirty="0" smtClean="0">
                <a:solidFill>
                  <a:srgbClr val="002776"/>
                </a:solidFill>
              </a:rPr>
              <a:t>mejoras identificadas.</a:t>
            </a:r>
          </a:p>
          <a:p>
            <a:pPr marL="228600" indent="-228600">
              <a:spcBef>
                <a:spcPts val="300"/>
              </a:spcBef>
              <a:buFont typeface="+mj-lt"/>
              <a:buAutoNum type="arabicPeriod"/>
            </a:pPr>
            <a:r>
              <a:rPr lang="es-CL" sz="800" dirty="0">
                <a:solidFill>
                  <a:schemeClr val="tx2"/>
                </a:solidFill>
              </a:rPr>
              <a:t>Niveles de cumplimiento (%) de la agenda de </a:t>
            </a:r>
            <a:r>
              <a:rPr lang="es-CL" sz="800" dirty="0" smtClean="0">
                <a:solidFill>
                  <a:schemeClr val="tx2"/>
                </a:solidFill>
              </a:rPr>
              <a:t>reuniones.</a:t>
            </a:r>
          </a:p>
          <a:p>
            <a:pPr marL="228600" indent="-228600">
              <a:spcBef>
                <a:spcPts val="300"/>
              </a:spcBef>
              <a:buFont typeface="+mj-lt"/>
              <a:buAutoNum type="arabicPeriod"/>
            </a:pPr>
            <a:endParaRPr lang="es-CL" sz="800" dirty="0">
              <a:solidFill>
                <a:schemeClr val="tx2"/>
              </a:solidFill>
            </a:endParaRPr>
          </a:p>
        </p:txBody>
      </p:sp>
      <p:sp>
        <p:nvSpPr>
          <p:cNvPr id="180" name="Rectangle 179"/>
          <p:cNvSpPr/>
          <p:nvPr/>
        </p:nvSpPr>
        <p:spPr>
          <a:xfrm>
            <a:off x="5644800" y="6443378"/>
            <a:ext cx="2088000"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Factibilidad</a:t>
            </a:r>
            <a:endParaRPr lang="es-CL" sz="1000" b="1" dirty="0"/>
          </a:p>
        </p:txBody>
      </p:sp>
      <p:sp>
        <p:nvSpPr>
          <p:cNvPr id="185" name="Rectangle 184"/>
          <p:cNvSpPr/>
          <p:nvPr/>
        </p:nvSpPr>
        <p:spPr>
          <a:xfrm>
            <a:off x="5643135" y="6784062"/>
            <a:ext cx="2089666"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87" name="Group 186"/>
          <p:cNvGrpSpPr/>
          <p:nvPr/>
        </p:nvGrpSpPr>
        <p:grpSpPr>
          <a:xfrm>
            <a:off x="5706959" y="6462859"/>
            <a:ext cx="331147" cy="321393"/>
            <a:chOff x="2120900" y="2366963"/>
            <a:chExt cx="622300" cy="587375"/>
          </a:xfrm>
          <a:solidFill>
            <a:srgbClr val="FFFF00"/>
          </a:solidFill>
        </p:grpSpPr>
        <p:sp>
          <p:nvSpPr>
            <p:cNvPr id="188" name="Freeform 37"/>
            <p:cNvSpPr>
              <a:spLocks noEditPoints="1"/>
            </p:cNvSpPr>
            <p:nvPr/>
          </p:nvSpPr>
          <p:spPr bwMode="auto">
            <a:xfrm>
              <a:off x="2120900" y="2366963"/>
              <a:ext cx="622300" cy="587375"/>
            </a:xfrm>
            <a:custGeom>
              <a:avLst/>
              <a:gdLst>
                <a:gd name="T0" fmla="*/ 0 w 88"/>
                <a:gd name="T1" fmla="*/ 74 h 83"/>
                <a:gd name="T2" fmla="*/ 9 w 88"/>
                <a:gd name="T3" fmla="*/ 56 h 83"/>
                <a:gd name="T4" fmla="*/ 19 w 88"/>
                <a:gd name="T5" fmla="*/ 39 h 83"/>
                <a:gd name="T6" fmla="*/ 30 w 88"/>
                <a:gd name="T7" fmla="*/ 22 h 83"/>
                <a:gd name="T8" fmla="*/ 39 w 88"/>
                <a:gd name="T9" fmla="*/ 4 h 83"/>
                <a:gd name="T10" fmla="*/ 43 w 88"/>
                <a:gd name="T11" fmla="*/ 1 h 83"/>
                <a:gd name="T12" fmla="*/ 57 w 88"/>
                <a:gd name="T13" fmla="*/ 12 h 83"/>
                <a:gd name="T14" fmla="*/ 83 w 88"/>
                <a:gd name="T15" fmla="*/ 66 h 83"/>
                <a:gd name="T16" fmla="*/ 57 w 88"/>
                <a:gd name="T17" fmla="*/ 76 h 83"/>
                <a:gd name="T18" fmla="*/ 39 w 88"/>
                <a:gd name="T19" fmla="*/ 78 h 83"/>
                <a:gd name="T20" fmla="*/ 21 w 88"/>
                <a:gd name="T21" fmla="*/ 79 h 83"/>
                <a:gd name="T22" fmla="*/ 0 w 88"/>
                <a:gd name="T23" fmla="*/ 74 h 83"/>
                <a:gd name="T24" fmla="*/ 80 w 88"/>
                <a:gd name="T25" fmla="*/ 68 h 83"/>
                <a:gd name="T26" fmla="*/ 60 w 88"/>
                <a:gd name="T27" fmla="*/ 22 h 83"/>
                <a:gd name="T28" fmla="*/ 43 w 88"/>
                <a:gd name="T29" fmla="*/ 4 h 83"/>
                <a:gd name="T30" fmla="*/ 33 w 88"/>
                <a:gd name="T31" fmla="*/ 20 h 83"/>
                <a:gd name="T32" fmla="*/ 30 w 88"/>
                <a:gd name="T33" fmla="*/ 27 h 83"/>
                <a:gd name="T34" fmla="*/ 26 w 88"/>
                <a:gd name="T35" fmla="*/ 33 h 83"/>
                <a:gd name="T36" fmla="*/ 20 w 88"/>
                <a:gd name="T37" fmla="*/ 43 h 83"/>
                <a:gd name="T38" fmla="*/ 17 w 88"/>
                <a:gd name="T39" fmla="*/ 47 h 83"/>
                <a:gd name="T40" fmla="*/ 10 w 88"/>
                <a:gd name="T41" fmla="*/ 59 h 83"/>
                <a:gd name="T42" fmla="*/ 4 w 88"/>
                <a:gd name="T43" fmla="*/ 71 h 83"/>
                <a:gd name="T44" fmla="*/ 9 w 88"/>
                <a:gd name="T45" fmla="*/ 65 h 83"/>
                <a:gd name="T46" fmla="*/ 24 w 88"/>
                <a:gd name="T47" fmla="*/ 41 h 83"/>
                <a:gd name="T48" fmla="*/ 38 w 88"/>
                <a:gd name="T49" fmla="*/ 16 h 83"/>
                <a:gd name="T50" fmla="*/ 43 w 88"/>
                <a:gd name="T51" fmla="*/ 8 h 83"/>
                <a:gd name="T52" fmla="*/ 53 w 88"/>
                <a:gd name="T53" fmla="*/ 19 h 83"/>
                <a:gd name="T54" fmla="*/ 65 w 88"/>
                <a:gd name="T55" fmla="*/ 42 h 83"/>
                <a:gd name="T56" fmla="*/ 73 w 88"/>
                <a:gd name="T57" fmla="*/ 61 h 83"/>
                <a:gd name="T58" fmla="*/ 79 w 88"/>
                <a:gd name="T59" fmla="*/ 70 h 83"/>
                <a:gd name="T60" fmla="*/ 71 w 88"/>
                <a:gd name="T61" fmla="*/ 71 h 83"/>
                <a:gd name="T62" fmla="*/ 46 w 88"/>
                <a:gd name="T63" fmla="*/ 71 h 83"/>
                <a:gd name="T64" fmla="*/ 32 w 88"/>
                <a:gd name="T65" fmla="*/ 71 h 83"/>
                <a:gd name="T66" fmla="*/ 14 w 88"/>
                <a:gd name="T67" fmla="*/ 74 h 83"/>
                <a:gd name="T68" fmla="*/ 5 w 88"/>
                <a:gd name="T69" fmla="*/ 73 h 83"/>
                <a:gd name="T70" fmla="*/ 32 w 88"/>
                <a:gd name="T71" fmla="*/ 76 h 83"/>
                <a:gd name="T72" fmla="*/ 81 w 88"/>
                <a:gd name="T73" fmla="*/ 73 h 83"/>
                <a:gd name="T74" fmla="*/ 80 w 88"/>
                <a:gd name="T75" fmla="*/ 68 h 83"/>
                <a:gd name="T76" fmla="*/ 22 w 88"/>
                <a:gd name="T77" fmla="*/ 71 h 83"/>
                <a:gd name="T78" fmla="*/ 30 w 88"/>
                <a:gd name="T79" fmla="*/ 68 h 83"/>
                <a:gd name="T80" fmla="*/ 47 w 88"/>
                <a:gd name="T81" fmla="*/ 69 h 83"/>
                <a:gd name="T82" fmla="*/ 75 w 88"/>
                <a:gd name="T83" fmla="*/ 68 h 83"/>
                <a:gd name="T84" fmla="*/ 75 w 88"/>
                <a:gd name="T85" fmla="*/ 67 h 83"/>
                <a:gd name="T86" fmla="*/ 66 w 88"/>
                <a:gd name="T87" fmla="*/ 53 h 83"/>
                <a:gd name="T88" fmla="*/ 59 w 88"/>
                <a:gd name="T89" fmla="*/ 38 h 83"/>
                <a:gd name="T90" fmla="*/ 52 w 88"/>
                <a:gd name="T91" fmla="*/ 24 h 83"/>
                <a:gd name="T92" fmla="*/ 43 w 88"/>
                <a:gd name="T93" fmla="*/ 12 h 83"/>
                <a:gd name="T94" fmla="*/ 36 w 88"/>
                <a:gd name="T95" fmla="*/ 24 h 83"/>
                <a:gd name="T96" fmla="*/ 23 w 88"/>
                <a:gd name="T97" fmla="*/ 49 h 83"/>
                <a:gd name="T98" fmla="*/ 16 w 88"/>
                <a:gd name="T99" fmla="*/ 60 h 83"/>
                <a:gd name="T100" fmla="*/ 10 w 88"/>
                <a:gd name="T101" fmla="*/ 70 h 83"/>
                <a:gd name="T102" fmla="*/ 22 w 88"/>
                <a:gd name="T10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83">
                  <a:moveTo>
                    <a:pt x="0" y="74"/>
                  </a:moveTo>
                  <a:cubicBezTo>
                    <a:pt x="2" y="67"/>
                    <a:pt x="6" y="61"/>
                    <a:pt x="9" y="56"/>
                  </a:cubicBezTo>
                  <a:cubicBezTo>
                    <a:pt x="13" y="50"/>
                    <a:pt x="16" y="44"/>
                    <a:pt x="19" y="39"/>
                  </a:cubicBezTo>
                  <a:cubicBezTo>
                    <a:pt x="23" y="34"/>
                    <a:pt x="27" y="28"/>
                    <a:pt x="30" y="22"/>
                  </a:cubicBezTo>
                  <a:cubicBezTo>
                    <a:pt x="33" y="16"/>
                    <a:pt x="35" y="9"/>
                    <a:pt x="39" y="4"/>
                  </a:cubicBezTo>
                  <a:cubicBezTo>
                    <a:pt x="39" y="3"/>
                    <a:pt x="42" y="1"/>
                    <a:pt x="43" y="1"/>
                  </a:cubicBezTo>
                  <a:cubicBezTo>
                    <a:pt x="48" y="0"/>
                    <a:pt x="54" y="8"/>
                    <a:pt x="57" y="12"/>
                  </a:cubicBezTo>
                  <a:cubicBezTo>
                    <a:pt x="68" y="27"/>
                    <a:pt x="73" y="50"/>
                    <a:pt x="83" y="66"/>
                  </a:cubicBezTo>
                  <a:cubicBezTo>
                    <a:pt x="88" y="83"/>
                    <a:pt x="66" y="75"/>
                    <a:pt x="57" y="76"/>
                  </a:cubicBezTo>
                  <a:cubicBezTo>
                    <a:pt x="52" y="77"/>
                    <a:pt x="45" y="78"/>
                    <a:pt x="39" y="78"/>
                  </a:cubicBezTo>
                  <a:cubicBezTo>
                    <a:pt x="32" y="79"/>
                    <a:pt x="27" y="79"/>
                    <a:pt x="21" y="79"/>
                  </a:cubicBezTo>
                  <a:cubicBezTo>
                    <a:pt x="15" y="79"/>
                    <a:pt x="4" y="79"/>
                    <a:pt x="0" y="74"/>
                  </a:cubicBezTo>
                  <a:close/>
                  <a:moveTo>
                    <a:pt x="80" y="68"/>
                  </a:moveTo>
                  <a:cubicBezTo>
                    <a:pt x="74" y="54"/>
                    <a:pt x="68" y="37"/>
                    <a:pt x="60" y="22"/>
                  </a:cubicBezTo>
                  <a:cubicBezTo>
                    <a:pt x="56" y="14"/>
                    <a:pt x="50" y="7"/>
                    <a:pt x="43" y="4"/>
                  </a:cubicBezTo>
                  <a:cubicBezTo>
                    <a:pt x="39" y="8"/>
                    <a:pt x="35" y="14"/>
                    <a:pt x="33" y="20"/>
                  </a:cubicBezTo>
                  <a:cubicBezTo>
                    <a:pt x="32" y="22"/>
                    <a:pt x="32" y="24"/>
                    <a:pt x="30" y="27"/>
                  </a:cubicBezTo>
                  <a:cubicBezTo>
                    <a:pt x="29" y="29"/>
                    <a:pt x="27" y="30"/>
                    <a:pt x="26" y="33"/>
                  </a:cubicBezTo>
                  <a:cubicBezTo>
                    <a:pt x="23" y="36"/>
                    <a:pt x="22" y="40"/>
                    <a:pt x="20" y="43"/>
                  </a:cubicBezTo>
                  <a:cubicBezTo>
                    <a:pt x="19" y="45"/>
                    <a:pt x="18" y="45"/>
                    <a:pt x="17" y="47"/>
                  </a:cubicBezTo>
                  <a:cubicBezTo>
                    <a:pt x="14" y="51"/>
                    <a:pt x="13" y="55"/>
                    <a:pt x="10" y="59"/>
                  </a:cubicBezTo>
                  <a:cubicBezTo>
                    <a:pt x="8" y="63"/>
                    <a:pt x="5" y="67"/>
                    <a:pt x="4" y="71"/>
                  </a:cubicBezTo>
                  <a:cubicBezTo>
                    <a:pt x="6" y="71"/>
                    <a:pt x="8" y="68"/>
                    <a:pt x="9" y="65"/>
                  </a:cubicBezTo>
                  <a:cubicBezTo>
                    <a:pt x="15" y="58"/>
                    <a:pt x="20" y="50"/>
                    <a:pt x="24" y="41"/>
                  </a:cubicBezTo>
                  <a:cubicBezTo>
                    <a:pt x="28" y="33"/>
                    <a:pt x="34" y="25"/>
                    <a:pt x="38" y="16"/>
                  </a:cubicBezTo>
                  <a:cubicBezTo>
                    <a:pt x="40" y="13"/>
                    <a:pt x="41" y="9"/>
                    <a:pt x="43" y="8"/>
                  </a:cubicBezTo>
                  <a:cubicBezTo>
                    <a:pt x="46" y="8"/>
                    <a:pt x="50" y="15"/>
                    <a:pt x="53" y="19"/>
                  </a:cubicBezTo>
                  <a:cubicBezTo>
                    <a:pt x="57" y="27"/>
                    <a:pt x="61" y="33"/>
                    <a:pt x="65" y="42"/>
                  </a:cubicBezTo>
                  <a:cubicBezTo>
                    <a:pt x="67" y="49"/>
                    <a:pt x="70" y="56"/>
                    <a:pt x="73" y="61"/>
                  </a:cubicBezTo>
                  <a:cubicBezTo>
                    <a:pt x="75" y="64"/>
                    <a:pt x="78" y="66"/>
                    <a:pt x="79" y="70"/>
                  </a:cubicBezTo>
                  <a:cubicBezTo>
                    <a:pt x="76" y="73"/>
                    <a:pt x="74" y="71"/>
                    <a:pt x="71" y="71"/>
                  </a:cubicBezTo>
                  <a:cubicBezTo>
                    <a:pt x="63" y="70"/>
                    <a:pt x="54" y="71"/>
                    <a:pt x="46" y="71"/>
                  </a:cubicBezTo>
                  <a:cubicBezTo>
                    <a:pt x="41" y="71"/>
                    <a:pt x="36" y="70"/>
                    <a:pt x="32" y="71"/>
                  </a:cubicBezTo>
                  <a:cubicBezTo>
                    <a:pt x="25" y="72"/>
                    <a:pt x="21" y="75"/>
                    <a:pt x="14" y="74"/>
                  </a:cubicBezTo>
                  <a:cubicBezTo>
                    <a:pt x="10" y="73"/>
                    <a:pt x="7" y="71"/>
                    <a:pt x="5" y="73"/>
                  </a:cubicBezTo>
                  <a:cubicBezTo>
                    <a:pt x="13" y="78"/>
                    <a:pt x="24" y="77"/>
                    <a:pt x="32" y="76"/>
                  </a:cubicBezTo>
                  <a:cubicBezTo>
                    <a:pt x="48" y="74"/>
                    <a:pt x="66" y="74"/>
                    <a:pt x="81" y="73"/>
                  </a:cubicBezTo>
                  <a:cubicBezTo>
                    <a:pt x="81" y="71"/>
                    <a:pt x="81" y="69"/>
                    <a:pt x="80" y="68"/>
                  </a:cubicBezTo>
                  <a:close/>
                  <a:moveTo>
                    <a:pt x="22" y="71"/>
                  </a:moveTo>
                  <a:cubicBezTo>
                    <a:pt x="25" y="71"/>
                    <a:pt x="28" y="69"/>
                    <a:pt x="30" y="68"/>
                  </a:cubicBezTo>
                  <a:cubicBezTo>
                    <a:pt x="35" y="68"/>
                    <a:pt x="41" y="69"/>
                    <a:pt x="47" y="69"/>
                  </a:cubicBezTo>
                  <a:cubicBezTo>
                    <a:pt x="56" y="68"/>
                    <a:pt x="66" y="68"/>
                    <a:pt x="75" y="68"/>
                  </a:cubicBezTo>
                  <a:cubicBezTo>
                    <a:pt x="75" y="68"/>
                    <a:pt x="75" y="68"/>
                    <a:pt x="75" y="67"/>
                  </a:cubicBezTo>
                  <a:cubicBezTo>
                    <a:pt x="72" y="64"/>
                    <a:pt x="69" y="58"/>
                    <a:pt x="66" y="53"/>
                  </a:cubicBezTo>
                  <a:cubicBezTo>
                    <a:pt x="64" y="48"/>
                    <a:pt x="62" y="42"/>
                    <a:pt x="59" y="38"/>
                  </a:cubicBezTo>
                  <a:cubicBezTo>
                    <a:pt x="57" y="33"/>
                    <a:pt x="54" y="28"/>
                    <a:pt x="52" y="24"/>
                  </a:cubicBezTo>
                  <a:cubicBezTo>
                    <a:pt x="50" y="19"/>
                    <a:pt x="48" y="13"/>
                    <a:pt x="43" y="12"/>
                  </a:cubicBezTo>
                  <a:cubicBezTo>
                    <a:pt x="41" y="16"/>
                    <a:pt x="39" y="21"/>
                    <a:pt x="36" y="24"/>
                  </a:cubicBezTo>
                  <a:cubicBezTo>
                    <a:pt x="32" y="33"/>
                    <a:pt x="26" y="39"/>
                    <a:pt x="23" y="49"/>
                  </a:cubicBezTo>
                  <a:cubicBezTo>
                    <a:pt x="20" y="52"/>
                    <a:pt x="19" y="56"/>
                    <a:pt x="16" y="60"/>
                  </a:cubicBezTo>
                  <a:cubicBezTo>
                    <a:pt x="14" y="63"/>
                    <a:pt x="11" y="66"/>
                    <a:pt x="10" y="70"/>
                  </a:cubicBezTo>
                  <a:cubicBezTo>
                    <a:pt x="14" y="70"/>
                    <a:pt x="18" y="72"/>
                    <a:pt x="2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89" name="Freeform 38"/>
            <p:cNvSpPr>
              <a:spLocks/>
            </p:cNvSpPr>
            <p:nvPr/>
          </p:nvSpPr>
          <p:spPr bwMode="auto">
            <a:xfrm>
              <a:off x="2389188" y="2762251"/>
              <a:ext cx="114300" cy="100013"/>
            </a:xfrm>
            <a:custGeom>
              <a:avLst/>
              <a:gdLst>
                <a:gd name="T0" fmla="*/ 7 w 16"/>
                <a:gd name="T1" fmla="*/ 1 h 14"/>
                <a:gd name="T2" fmla="*/ 1 w 16"/>
                <a:gd name="T3" fmla="*/ 6 h 14"/>
                <a:gd name="T4" fmla="*/ 7 w 16"/>
                <a:gd name="T5" fmla="*/ 1 h 14"/>
              </a:gdLst>
              <a:ahLst/>
              <a:cxnLst>
                <a:cxn ang="0">
                  <a:pos x="T0" y="T1"/>
                </a:cxn>
                <a:cxn ang="0">
                  <a:pos x="T2" y="T3"/>
                </a:cxn>
                <a:cxn ang="0">
                  <a:pos x="T4" y="T5"/>
                </a:cxn>
              </a:cxnLst>
              <a:rect l="0" t="0" r="r" b="b"/>
              <a:pathLst>
                <a:path w="16" h="14">
                  <a:moveTo>
                    <a:pt x="7" y="1"/>
                  </a:moveTo>
                  <a:cubicBezTo>
                    <a:pt x="16" y="7"/>
                    <a:pt x="1" y="14"/>
                    <a:pt x="1" y="6"/>
                  </a:cubicBezTo>
                  <a:cubicBezTo>
                    <a:pt x="0" y="2"/>
                    <a:pt x="3"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90" name="Freeform 39"/>
            <p:cNvSpPr>
              <a:spLocks/>
            </p:cNvSpPr>
            <p:nvPr/>
          </p:nvSpPr>
          <p:spPr bwMode="auto">
            <a:xfrm>
              <a:off x="2382838" y="2487613"/>
              <a:ext cx="69850" cy="247650"/>
            </a:xfrm>
            <a:custGeom>
              <a:avLst/>
              <a:gdLst>
                <a:gd name="T0" fmla="*/ 6 w 10"/>
                <a:gd name="T1" fmla="*/ 35 h 35"/>
                <a:gd name="T2" fmla="*/ 3 w 10"/>
                <a:gd name="T3" fmla="*/ 26 h 35"/>
                <a:gd name="T4" fmla="*/ 6 w 10"/>
                <a:gd name="T5" fmla="*/ 0 h 35"/>
                <a:gd name="T6" fmla="*/ 10 w 10"/>
                <a:gd name="T7" fmla="*/ 12 h 35"/>
                <a:gd name="T8" fmla="*/ 6 w 10"/>
                <a:gd name="T9" fmla="*/ 35 h 35"/>
              </a:gdLst>
              <a:ahLst/>
              <a:cxnLst>
                <a:cxn ang="0">
                  <a:pos x="T0" y="T1"/>
                </a:cxn>
                <a:cxn ang="0">
                  <a:pos x="T2" y="T3"/>
                </a:cxn>
                <a:cxn ang="0">
                  <a:pos x="T4" y="T5"/>
                </a:cxn>
                <a:cxn ang="0">
                  <a:pos x="T6" y="T7"/>
                </a:cxn>
                <a:cxn ang="0">
                  <a:pos x="T8" y="T9"/>
                </a:cxn>
              </a:cxnLst>
              <a:rect l="0" t="0" r="r" b="b"/>
              <a:pathLst>
                <a:path w="10" h="35">
                  <a:moveTo>
                    <a:pt x="6" y="35"/>
                  </a:moveTo>
                  <a:cubicBezTo>
                    <a:pt x="4" y="35"/>
                    <a:pt x="3" y="30"/>
                    <a:pt x="3" y="26"/>
                  </a:cubicBezTo>
                  <a:cubicBezTo>
                    <a:pt x="2" y="21"/>
                    <a:pt x="0" y="1"/>
                    <a:pt x="6" y="0"/>
                  </a:cubicBezTo>
                  <a:cubicBezTo>
                    <a:pt x="10" y="0"/>
                    <a:pt x="10" y="9"/>
                    <a:pt x="10" y="12"/>
                  </a:cubicBezTo>
                  <a:cubicBezTo>
                    <a:pt x="10" y="20"/>
                    <a:pt x="8" y="30"/>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3" name="Rectangle 12"/>
          <p:cNvSpPr/>
          <p:nvPr/>
        </p:nvSpPr>
        <p:spPr>
          <a:xfrm>
            <a:off x="7813259" y="6443378"/>
            <a:ext cx="208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Plazo</a:t>
            </a:r>
            <a:endParaRPr lang="es-CL" sz="1000" b="1" dirty="0"/>
          </a:p>
        </p:txBody>
      </p:sp>
      <p:sp>
        <p:nvSpPr>
          <p:cNvPr id="186" name="Rectangle 185"/>
          <p:cNvSpPr/>
          <p:nvPr/>
        </p:nvSpPr>
        <p:spPr>
          <a:xfrm>
            <a:off x="7812000" y="6784062"/>
            <a:ext cx="2089259"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92" name="Group 191"/>
          <p:cNvGrpSpPr/>
          <p:nvPr>
            <p:custDataLst>
              <p:tags r:id="rId5"/>
            </p:custDataLst>
          </p:nvPr>
        </p:nvGrpSpPr>
        <p:grpSpPr>
          <a:xfrm>
            <a:off x="7869917" y="6479960"/>
            <a:ext cx="256421" cy="252000"/>
            <a:chOff x="141288" y="1501775"/>
            <a:chExt cx="358775" cy="482601"/>
          </a:xfrm>
          <a:solidFill>
            <a:srgbClr val="FFFF00"/>
          </a:solidFill>
        </p:grpSpPr>
        <p:sp>
          <p:nvSpPr>
            <p:cNvPr id="193" name="Freeform 94"/>
            <p:cNvSpPr>
              <a:spLocks/>
            </p:cNvSpPr>
            <p:nvPr/>
          </p:nvSpPr>
          <p:spPr bwMode="auto">
            <a:xfrm>
              <a:off x="141288" y="1538288"/>
              <a:ext cx="358775" cy="446088"/>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 name="Freeform 95"/>
            <p:cNvSpPr>
              <a:spLocks noEditPoints="1"/>
            </p:cNvSpPr>
            <p:nvPr/>
          </p:nvSpPr>
          <p:spPr bwMode="auto">
            <a:xfrm>
              <a:off x="169863" y="1501775"/>
              <a:ext cx="300038" cy="123825"/>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 name="Freeform 96"/>
            <p:cNvSpPr>
              <a:spLocks noEditPoints="1"/>
            </p:cNvSpPr>
            <p:nvPr/>
          </p:nvSpPr>
          <p:spPr bwMode="auto">
            <a:xfrm>
              <a:off x="234950" y="1660525"/>
              <a:ext cx="158750" cy="223838"/>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51" name="Group 250"/>
          <p:cNvGrpSpPr/>
          <p:nvPr/>
        </p:nvGrpSpPr>
        <p:grpSpPr>
          <a:xfrm>
            <a:off x="5765554" y="6820688"/>
            <a:ext cx="468000" cy="430836"/>
            <a:chOff x="5765554" y="6803310"/>
            <a:chExt cx="468000" cy="430836"/>
          </a:xfrm>
        </p:grpSpPr>
        <p:sp>
          <p:nvSpPr>
            <p:cNvPr id="237" name="Rectangle 236"/>
            <p:cNvSpPr/>
            <p:nvPr>
              <p:custDataLst>
                <p:tags r:id="rId28"/>
              </p:custDataLst>
            </p:nvPr>
          </p:nvSpPr>
          <p:spPr>
            <a:xfrm>
              <a:off x="576555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240" name="TextBox 239"/>
            <p:cNvSpPr txBox="1"/>
            <p:nvPr>
              <p:custDataLst>
                <p:tags r:id="rId29"/>
              </p:custDataLst>
            </p:nvPr>
          </p:nvSpPr>
          <p:spPr>
            <a:xfrm>
              <a:off x="5765554" y="6803310"/>
              <a:ext cx="468000" cy="215444"/>
            </a:xfrm>
            <a:prstGeom prst="rect">
              <a:avLst/>
            </a:prstGeom>
            <a:noFill/>
          </p:spPr>
          <p:txBody>
            <a:bodyPr wrap="square" rtlCol="0">
              <a:spAutoFit/>
            </a:bodyPr>
            <a:lstStyle/>
            <a:p>
              <a:pPr algn="ctr" defTabSz="1005600"/>
              <a:r>
                <a:rPr lang="es-CL" sz="800" dirty="0" smtClean="0">
                  <a:solidFill>
                    <a:srgbClr val="002776"/>
                  </a:solidFill>
                </a:rPr>
                <a:t>Alta</a:t>
              </a:r>
              <a:endParaRPr lang="es-CL" sz="800" dirty="0">
                <a:solidFill>
                  <a:srgbClr val="002776"/>
                </a:solidFill>
              </a:endParaRPr>
            </a:p>
          </p:txBody>
        </p:sp>
      </p:grpSp>
      <p:grpSp>
        <p:nvGrpSpPr>
          <p:cNvPr id="31" name="Group 30"/>
          <p:cNvGrpSpPr/>
          <p:nvPr/>
        </p:nvGrpSpPr>
        <p:grpSpPr>
          <a:xfrm>
            <a:off x="6477894" y="6820688"/>
            <a:ext cx="468000" cy="430836"/>
            <a:chOff x="6377646" y="6803310"/>
            <a:chExt cx="468000" cy="430836"/>
          </a:xfrm>
        </p:grpSpPr>
        <p:sp>
          <p:nvSpPr>
            <p:cNvPr id="238" name="Rectangle 237"/>
            <p:cNvSpPr/>
            <p:nvPr>
              <p:custDataLst>
                <p:tags r:id="rId26"/>
              </p:custDataLst>
            </p:nvPr>
          </p:nvSpPr>
          <p:spPr>
            <a:xfrm>
              <a:off x="637764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1" name="TextBox 240"/>
            <p:cNvSpPr txBox="1"/>
            <p:nvPr>
              <p:custDataLst>
                <p:tags r:id="rId27"/>
              </p:custDataLst>
            </p:nvPr>
          </p:nvSpPr>
          <p:spPr>
            <a:xfrm>
              <a:off x="6377646" y="6803310"/>
              <a:ext cx="468000" cy="215444"/>
            </a:xfrm>
            <a:prstGeom prst="rect">
              <a:avLst/>
            </a:prstGeom>
            <a:noFill/>
          </p:spPr>
          <p:txBody>
            <a:bodyPr wrap="square" rtlCol="0">
              <a:spAutoFit/>
            </a:bodyPr>
            <a:lstStyle/>
            <a:p>
              <a:pPr algn="ctr" defTabSz="1005600"/>
              <a:r>
                <a:rPr lang="es-CL" sz="800" dirty="0" smtClean="0">
                  <a:solidFill>
                    <a:srgbClr val="002776"/>
                  </a:solidFill>
                </a:rPr>
                <a:t>Media</a:t>
              </a:r>
              <a:endParaRPr lang="es-CL" sz="800" dirty="0">
                <a:solidFill>
                  <a:srgbClr val="002776"/>
                </a:solidFill>
              </a:endParaRPr>
            </a:p>
          </p:txBody>
        </p:sp>
      </p:grpSp>
      <p:grpSp>
        <p:nvGrpSpPr>
          <p:cNvPr id="30" name="Group 29"/>
          <p:cNvGrpSpPr/>
          <p:nvPr/>
        </p:nvGrpSpPr>
        <p:grpSpPr>
          <a:xfrm>
            <a:off x="7190234" y="6820688"/>
            <a:ext cx="468000" cy="430836"/>
            <a:chOff x="6989738" y="6803310"/>
            <a:chExt cx="468000" cy="430836"/>
          </a:xfrm>
        </p:grpSpPr>
        <p:sp>
          <p:nvSpPr>
            <p:cNvPr id="239" name="Rectangle 238"/>
            <p:cNvSpPr/>
            <p:nvPr>
              <p:custDataLst>
                <p:tags r:id="rId24"/>
              </p:custDataLst>
            </p:nvPr>
          </p:nvSpPr>
          <p:spPr>
            <a:xfrm>
              <a:off x="698973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2" name="TextBox 241"/>
            <p:cNvSpPr txBox="1"/>
            <p:nvPr>
              <p:custDataLst>
                <p:tags r:id="rId25"/>
              </p:custDataLst>
            </p:nvPr>
          </p:nvSpPr>
          <p:spPr>
            <a:xfrm>
              <a:off x="6989738" y="6803310"/>
              <a:ext cx="468000" cy="215444"/>
            </a:xfrm>
            <a:prstGeom prst="rect">
              <a:avLst/>
            </a:prstGeom>
            <a:noFill/>
          </p:spPr>
          <p:txBody>
            <a:bodyPr wrap="square" rtlCol="0">
              <a:spAutoFit/>
            </a:bodyPr>
            <a:lstStyle/>
            <a:p>
              <a:pPr algn="ctr" defTabSz="1005600"/>
              <a:r>
                <a:rPr lang="es-CL" sz="800" dirty="0" smtClean="0">
                  <a:solidFill>
                    <a:srgbClr val="002776"/>
                  </a:solidFill>
                </a:rPr>
                <a:t>Baja</a:t>
              </a:r>
              <a:endParaRPr lang="es-CL" sz="800" dirty="0">
                <a:solidFill>
                  <a:srgbClr val="002776"/>
                </a:solidFill>
              </a:endParaRPr>
            </a:p>
          </p:txBody>
        </p:sp>
      </p:grpSp>
      <p:grpSp>
        <p:nvGrpSpPr>
          <p:cNvPr id="253" name="Group 252"/>
          <p:cNvGrpSpPr/>
          <p:nvPr/>
        </p:nvGrpSpPr>
        <p:grpSpPr>
          <a:xfrm>
            <a:off x="7910314" y="6820688"/>
            <a:ext cx="468000" cy="430836"/>
            <a:chOff x="7925794" y="6803310"/>
            <a:chExt cx="468000" cy="430836"/>
          </a:xfrm>
        </p:grpSpPr>
        <p:sp>
          <p:nvSpPr>
            <p:cNvPr id="244" name="Rectangle 243"/>
            <p:cNvSpPr/>
            <p:nvPr>
              <p:custDataLst>
                <p:tags r:id="rId22"/>
              </p:custDataLst>
            </p:nvPr>
          </p:nvSpPr>
          <p:spPr>
            <a:xfrm>
              <a:off x="792579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7" name="TextBox 246"/>
            <p:cNvSpPr txBox="1"/>
            <p:nvPr>
              <p:custDataLst>
                <p:tags r:id="rId23"/>
              </p:custDataLst>
            </p:nvPr>
          </p:nvSpPr>
          <p:spPr>
            <a:xfrm>
              <a:off x="7925794" y="6803310"/>
              <a:ext cx="468000" cy="215444"/>
            </a:xfrm>
            <a:prstGeom prst="rect">
              <a:avLst/>
            </a:prstGeom>
            <a:noFill/>
          </p:spPr>
          <p:txBody>
            <a:bodyPr wrap="square" rtlCol="0">
              <a:spAutoFit/>
            </a:bodyPr>
            <a:lstStyle/>
            <a:p>
              <a:pPr algn="ctr" defTabSz="1005600"/>
              <a:r>
                <a:rPr lang="es-CL" sz="800" dirty="0" smtClean="0">
                  <a:solidFill>
                    <a:srgbClr val="002776"/>
                  </a:solidFill>
                </a:rPr>
                <a:t>Corto</a:t>
              </a:r>
              <a:endParaRPr lang="es-CL" sz="800" dirty="0">
                <a:solidFill>
                  <a:srgbClr val="002776"/>
                </a:solidFill>
              </a:endParaRPr>
            </a:p>
          </p:txBody>
        </p:sp>
      </p:grpSp>
      <p:grpSp>
        <p:nvGrpSpPr>
          <p:cNvPr id="254" name="Group 253"/>
          <p:cNvGrpSpPr/>
          <p:nvPr/>
        </p:nvGrpSpPr>
        <p:grpSpPr>
          <a:xfrm>
            <a:off x="8576394" y="6820688"/>
            <a:ext cx="576000" cy="430836"/>
            <a:chOff x="8486378" y="6803310"/>
            <a:chExt cx="576000" cy="430836"/>
          </a:xfrm>
        </p:grpSpPr>
        <p:sp>
          <p:nvSpPr>
            <p:cNvPr id="245" name="Rectangle 244"/>
            <p:cNvSpPr/>
            <p:nvPr>
              <p:custDataLst>
                <p:tags r:id="rId20"/>
              </p:custDataLst>
            </p:nvPr>
          </p:nvSpPr>
          <p:spPr>
            <a:xfrm>
              <a:off x="85403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8" name="TextBox 247"/>
            <p:cNvSpPr txBox="1"/>
            <p:nvPr>
              <p:custDataLst>
                <p:tags r:id="rId21"/>
              </p:custDataLst>
            </p:nvPr>
          </p:nvSpPr>
          <p:spPr>
            <a:xfrm>
              <a:off x="8486378" y="6803310"/>
              <a:ext cx="576000" cy="215444"/>
            </a:xfrm>
            <a:prstGeom prst="rect">
              <a:avLst/>
            </a:prstGeom>
            <a:noFill/>
          </p:spPr>
          <p:txBody>
            <a:bodyPr wrap="square" rtlCol="0">
              <a:spAutoFit/>
            </a:bodyPr>
            <a:lstStyle/>
            <a:p>
              <a:pPr algn="ctr" defTabSz="1005600"/>
              <a:r>
                <a:rPr lang="es-CL" sz="800" dirty="0" smtClean="0">
                  <a:solidFill>
                    <a:srgbClr val="002776"/>
                  </a:solidFill>
                </a:rPr>
                <a:t>Mediano</a:t>
              </a:r>
              <a:endParaRPr lang="es-CL" sz="800" dirty="0">
                <a:solidFill>
                  <a:srgbClr val="002776"/>
                </a:solidFill>
              </a:endParaRPr>
            </a:p>
          </p:txBody>
        </p:sp>
      </p:grpSp>
      <p:grpSp>
        <p:nvGrpSpPr>
          <p:cNvPr id="252" name="Group 251"/>
          <p:cNvGrpSpPr/>
          <p:nvPr/>
        </p:nvGrpSpPr>
        <p:grpSpPr>
          <a:xfrm>
            <a:off x="9350474" y="6820688"/>
            <a:ext cx="468000" cy="430836"/>
            <a:chOff x="9149978" y="6803310"/>
            <a:chExt cx="468000" cy="430836"/>
          </a:xfrm>
        </p:grpSpPr>
        <p:sp>
          <p:nvSpPr>
            <p:cNvPr id="246" name="Rectangle 245"/>
            <p:cNvSpPr/>
            <p:nvPr>
              <p:custDataLst>
                <p:tags r:id="rId18"/>
              </p:custDataLst>
            </p:nvPr>
          </p:nvSpPr>
          <p:spPr>
            <a:xfrm>
              <a:off x="91499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9" name="TextBox 248"/>
            <p:cNvSpPr txBox="1"/>
            <p:nvPr>
              <p:custDataLst>
                <p:tags r:id="rId19"/>
              </p:custDataLst>
            </p:nvPr>
          </p:nvSpPr>
          <p:spPr>
            <a:xfrm>
              <a:off x="9149978" y="6803310"/>
              <a:ext cx="468000" cy="215444"/>
            </a:xfrm>
            <a:prstGeom prst="rect">
              <a:avLst/>
            </a:prstGeom>
            <a:noFill/>
          </p:spPr>
          <p:txBody>
            <a:bodyPr wrap="square" rtlCol="0">
              <a:spAutoFit/>
            </a:bodyPr>
            <a:lstStyle/>
            <a:p>
              <a:pPr algn="ctr" defTabSz="1005600"/>
              <a:r>
                <a:rPr lang="es-CL" sz="800" dirty="0" smtClean="0">
                  <a:solidFill>
                    <a:srgbClr val="002776"/>
                  </a:solidFill>
                </a:rPr>
                <a:t>Largo</a:t>
              </a:r>
              <a:endParaRPr lang="es-CL" sz="800" dirty="0">
                <a:solidFill>
                  <a:srgbClr val="002776"/>
                </a:solidFill>
              </a:endParaRPr>
            </a:p>
          </p:txBody>
        </p:sp>
      </p:grpSp>
      <p:sp>
        <p:nvSpPr>
          <p:cNvPr id="218" name="Slide Number Placeholder 3"/>
          <p:cNvSpPr txBox="1">
            <a:spLocks/>
          </p:cNvSpPr>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b="1"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fld id="{183D6856-CF4E-42C4-B228-5F9DD1DB1801}" type="slidenum">
              <a:rPr kumimoji="0" lang="es-CL" sz="1000" b="1" i="0" u="none" strike="noStrike" kern="1200" cap="none" spc="0" normalizeH="0" baseline="0" noProof="0" smtClean="0">
                <a:ln>
                  <a:noFill/>
                </a:ln>
                <a:solidFill>
                  <a:srgbClr val="002776"/>
                </a:solidFill>
                <a:effectLst/>
                <a:uLnTx/>
                <a:uFillTx/>
                <a:latin typeface="Arial"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12</a:t>
            </a:fld>
            <a:endParaRPr kumimoji="0" lang="es-CL" sz="1000" b="1" i="0" u="none" strike="noStrike" kern="1200" cap="none" spc="0" normalizeH="0" baseline="0" noProof="0" dirty="0">
              <a:ln>
                <a:noFill/>
              </a:ln>
              <a:solidFill>
                <a:srgbClr val="002776"/>
              </a:solidFill>
              <a:effectLst/>
              <a:uLnTx/>
              <a:uFillTx/>
              <a:latin typeface="Arial" charset="0"/>
              <a:ea typeface="+mn-ea"/>
              <a:cs typeface="Arial" charset="0"/>
            </a:endParaRPr>
          </a:p>
        </p:txBody>
      </p:sp>
      <p:sp>
        <p:nvSpPr>
          <p:cNvPr id="211" name="Freeform 368"/>
          <p:cNvSpPr>
            <a:spLocks noEditPoints="1"/>
          </p:cNvSpPr>
          <p:nvPr/>
        </p:nvSpPr>
        <p:spPr bwMode="auto">
          <a:xfrm>
            <a:off x="8036314" y="705540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213" name="Freeform 368"/>
          <p:cNvSpPr>
            <a:spLocks noEditPoints="1"/>
          </p:cNvSpPr>
          <p:nvPr/>
        </p:nvSpPr>
        <p:spPr bwMode="auto">
          <a:xfrm>
            <a:off x="6603894" y="705540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215" name="Rectangle 214"/>
          <p:cNvSpPr/>
          <p:nvPr/>
        </p:nvSpPr>
        <p:spPr>
          <a:xfrm>
            <a:off x="7264800" y="4605374"/>
            <a:ext cx="2638404"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err="1" smtClean="0">
                <a:solidFill>
                  <a:srgbClr val="FFFFFF"/>
                </a:solidFill>
              </a:rPr>
              <a:t>KPIs</a:t>
            </a:r>
            <a:r>
              <a:rPr lang="es-CL" sz="1000" b="1" dirty="0" smtClean="0">
                <a:solidFill>
                  <a:srgbClr val="FFFFFF"/>
                </a:solidFill>
              </a:rPr>
              <a:t> </a:t>
            </a:r>
            <a:r>
              <a:rPr lang="es-CL" sz="1000" b="1" dirty="0">
                <a:solidFill>
                  <a:srgbClr val="FFFFFF"/>
                </a:solidFill>
              </a:rPr>
              <a:t>Específicos </a:t>
            </a:r>
            <a:r>
              <a:rPr lang="es-CL" sz="1000" b="1" baseline="30000" dirty="0" smtClean="0">
                <a:solidFill>
                  <a:srgbClr val="FFFFFF"/>
                </a:solidFill>
              </a:rPr>
              <a:t>(</a:t>
            </a:r>
            <a:r>
              <a:rPr lang="es-CL" sz="1000" b="1" baseline="30000" dirty="0">
                <a:solidFill>
                  <a:srgbClr val="FFFFFF"/>
                </a:solidFill>
              </a:rPr>
              <a:t>c</a:t>
            </a:r>
            <a:r>
              <a:rPr lang="es-CL" sz="1000" b="1" baseline="30000" dirty="0" smtClean="0">
                <a:solidFill>
                  <a:srgbClr val="FFFFFF"/>
                </a:solidFill>
              </a:rPr>
              <a:t>)</a:t>
            </a:r>
            <a:endParaRPr lang="es-CL" sz="1000" b="1" dirty="0">
              <a:solidFill>
                <a:srgbClr val="FFFFFF"/>
              </a:solidFill>
            </a:endParaRPr>
          </a:p>
        </p:txBody>
      </p:sp>
      <p:grpSp>
        <p:nvGrpSpPr>
          <p:cNvPr id="259" name="Group 258"/>
          <p:cNvGrpSpPr/>
          <p:nvPr/>
        </p:nvGrpSpPr>
        <p:grpSpPr>
          <a:xfrm>
            <a:off x="7334298" y="4659374"/>
            <a:ext cx="432000" cy="252000"/>
            <a:chOff x="5903913" y="3738563"/>
            <a:chExt cx="735013" cy="430213"/>
          </a:xfrm>
          <a:solidFill>
            <a:schemeClr val="bg2"/>
          </a:solidFill>
        </p:grpSpPr>
        <p:sp>
          <p:nvSpPr>
            <p:cNvPr id="260" name="Freeform 255"/>
            <p:cNvSpPr>
              <a:spLocks noEditPoints="1"/>
            </p:cNvSpPr>
            <p:nvPr/>
          </p:nvSpPr>
          <p:spPr bwMode="auto">
            <a:xfrm>
              <a:off x="5903913" y="3738563"/>
              <a:ext cx="735013" cy="430213"/>
            </a:xfrm>
            <a:custGeom>
              <a:avLst/>
              <a:gdLst>
                <a:gd name="T0" fmla="*/ 10 w 187"/>
                <a:gd name="T1" fmla="*/ 76 h 109"/>
                <a:gd name="T2" fmla="*/ 19 w 187"/>
                <a:gd name="T3" fmla="*/ 47 h 109"/>
                <a:gd name="T4" fmla="*/ 28 w 187"/>
                <a:gd name="T5" fmla="*/ 25 h 109"/>
                <a:gd name="T6" fmla="*/ 60 w 187"/>
                <a:gd name="T7" fmla="*/ 6 h 109"/>
                <a:gd name="T8" fmla="*/ 109 w 187"/>
                <a:gd name="T9" fmla="*/ 0 h 109"/>
                <a:gd name="T10" fmla="*/ 140 w 187"/>
                <a:gd name="T11" fmla="*/ 13 h 109"/>
                <a:gd name="T12" fmla="*/ 164 w 187"/>
                <a:gd name="T13" fmla="*/ 38 h 109"/>
                <a:gd name="T14" fmla="*/ 179 w 187"/>
                <a:gd name="T15" fmla="*/ 71 h 109"/>
                <a:gd name="T16" fmla="*/ 187 w 187"/>
                <a:gd name="T17" fmla="*/ 98 h 109"/>
                <a:gd name="T18" fmla="*/ 163 w 187"/>
                <a:gd name="T19" fmla="*/ 100 h 109"/>
                <a:gd name="T20" fmla="*/ 58 w 187"/>
                <a:gd name="T21" fmla="*/ 104 h 109"/>
                <a:gd name="T22" fmla="*/ 5 w 187"/>
                <a:gd name="T23" fmla="*/ 108 h 109"/>
                <a:gd name="T24" fmla="*/ 105 w 187"/>
                <a:gd name="T25" fmla="*/ 55 h 109"/>
                <a:gd name="T26" fmla="*/ 116 w 187"/>
                <a:gd name="T27" fmla="*/ 26 h 109"/>
                <a:gd name="T28" fmla="*/ 104 w 187"/>
                <a:gd name="T29" fmla="*/ 8 h 109"/>
                <a:gd name="T30" fmla="*/ 71 w 187"/>
                <a:gd name="T31" fmla="*/ 12 h 109"/>
                <a:gd name="T32" fmla="*/ 42 w 187"/>
                <a:gd name="T33" fmla="*/ 26 h 109"/>
                <a:gd name="T34" fmla="*/ 66 w 187"/>
                <a:gd name="T35" fmla="*/ 68 h 109"/>
                <a:gd name="T36" fmla="*/ 83 w 187"/>
                <a:gd name="T37" fmla="*/ 82 h 109"/>
                <a:gd name="T38" fmla="*/ 109 w 187"/>
                <a:gd name="T39" fmla="*/ 89 h 109"/>
                <a:gd name="T40" fmla="*/ 159 w 187"/>
                <a:gd name="T41" fmla="*/ 86 h 109"/>
                <a:gd name="T42" fmla="*/ 168 w 187"/>
                <a:gd name="T43" fmla="*/ 62 h 109"/>
                <a:gd name="T44" fmla="*/ 146 w 187"/>
                <a:gd name="T45" fmla="*/ 28 h 109"/>
                <a:gd name="T46" fmla="*/ 120 w 187"/>
                <a:gd name="T47" fmla="*/ 23 h 109"/>
                <a:gd name="T48" fmla="*/ 106 w 187"/>
                <a:gd name="T49" fmla="*/ 59 h 109"/>
                <a:gd name="T50" fmla="*/ 115 w 187"/>
                <a:gd name="T51" fmla="*/ 56 h 109"/>
                <a:gd name="T52" fmla="*/ 77 w 187"/>
                <a:gd name="T53" fmla="*/ 90 h 109"/>
                <a:gd name="T54" fmla="*/ 58 w 187"/>
                <a:gd name="T55" fmla="*/ 58 h 109"/>
                <a:gd name="T56" fmla="*/ 34 w 187"/>
                <a:gd name="T57" fmla="*/ 34 h 109"/>
                <a:gd name="T58" fmla="*/ 20 w 187"/>
                <a:gd name="T59" fmla="*/ 62 h 109"/>
                <a:gd name="T60" fmla="*/ 16 w 187"/>
                <a:gd name="T61" fmla="*/ 84 h 109"/>
                <a:gd name="T62" fmla="*/ 51 w 187"/>
                <a:gd name="T63" fmla="*/ 91 h 109"/>
                <a:gd name="T64" fmla="*/ 154 w 187"/>
                <a:gd name="T65" fmla="*/ 89 h 109"/>
                <a:gd name="T66" fmla="*/ 111 w 187"/>
                <a:gd name="T67" fmla="*/ 91 h 109"/>
                <a:gd name="T68" fmla="*/ 81 w 187"/>
                <a:gd name="T69" fmla="*/ 93 h 109"/>
                <a:gd name="T70" fmla="*/ 56 w 187"/>
                <a:gd name="T71" fmla="*/ 93 h 109"/>
                <a:gd name="T72" fmla="*/ 13 w 187"/>
                <a:gd name="T73" fmla="*/ 96 h 109"/>
                <a:gd name="T74" fmla="*/ 16 w 187"/>
                <a:gd name="T75" fmla="*/ 105 h 109"/>
                <a:gd name="T76" fmla="*/ 89 w 187"/>
                <a:gd name="T77" fmla="*/ 100 h 109"/>
                <a:gd name="T78" fmla="*/ 184 w 187"/>
                <a:gd name="T79" fmla="*/ 94 h 109"/>
                <a:gd name="T80" fmla="*/ 177 w 187"/>
                <a:gd name="T81" fmla="*/ 71 h 109"/>
                <a:gd name="T82" fmla="*/ 162 w 187"/>
                <a:gd name="T83" fmla="*/ 38 h 109"/>
                <a:gd name="T84" fmla="*/ 125 w 187"/>
                <a:gd name="T85" fmla="*/ 7 h 109"/>
                <a:gd name="T86" fmla="*/ 93 w 187"/>
                <a:gd name="T87" fmla="*/ 3 h 109"/>
                <a:gd name="T88" fmla="*/ 58 w 187"/>
                <a:gd name="T89" fmla="*/ 9 h 109"/>
                <a:gd name="T90" fmla="*/ 25 w 187"/>
                <a:gd name="T91" fmla="*/ 34 h 109"/>
                <a:gd name="T92" fmla="*/ 17 w 187"/>
                <a:gd name="T93" fmla="*/ 61 h 109"/>
                <a:gd name="T94" fmla="*/ 11 w 187"/>
                <a:gd name="T95" fmla="*/ 94 h 109"/>
                <a:gd name="T96" fmla="*/ 18 w 187"/>
                <a:gd name="T97" fmla="*/ 62 h 109"/>
                <a:gd name="T98" fmla="*/ 29 w 187"/>
                <a:gd name="T99" fmla="*/ 38 h 109"/>
                <a:gd name="T100" fmla="*/ 61 w 187"/>
                <a:gd name="T101" fmla="*/ 12 h 109"/>
                <a:gd name="T102" fmla="*/ 117 w 187"/>
                <a:gd name="T103" fmla="*/ 8 h 109"/>
                <a:gd name="T104" fmla="*/ 159 w 187"/>
                <a:gd name="T105" fmla="*/ 40 h 109"/>
                <a:gd name="T106" fmla="*/ 173 w 187"/>
                <a:gd name="T107" fmla="*/ 74 h 109"/>
                <a:gd name="T108" fmla="*/ 113 w 187"/>
                <a:gd name="T10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109">
                  <a:moveTo>
                    <a:pt x="2" y="109"/>
                  </a:moveTo>
                  <a:cubicBezTo>
                    <a:pt x="0" y="105"/>
                    <a:pt x="1" y="102"/>
                    <a:pt x="1" y="98"/>
                  </a:cubicBezTo>
                  <a:cubicBezTo>
                    <a:pt x="1" y="97"/>
                    <a:pt x="2" y="96"/>
                    <a:pt x="2" y="96"/>
                  </a:cubicBezTo>
                  <a:cubicBezTo>
                    <a:pt x="2" y="95"/>
                    <a:pt x="3" y="95"/>
                    <a:pt x="4" y="95"/>
                  </a:cubicBezTo>
                  <a:cubicBezTo>
                    <a:pt x="5" y="94"/>
                    <a:pt x="7" y="95"/>
                    <a:pt x="9" y="95"/>
                  </a:cubicBezTo>
                  <a:cubicBezTo>
                    <a:pt x="9" y="92"/>
                    <a:pt x="9" y="90"/>
                    <a:pt x="10" y="88"/>
                  </a:cubicBezTo>
                  <a:cubicBezTo>
                    <a:pt x="10" y="84"/>
                    <a:pt x="10" y="80"/>
                    <a:pt x="10" y="76"/>
                  </a:cubicBezTo>
                  <a:cubicBezTo>
                    <a:pt x="10" y="74"/>
                    <a:pt x="11" y="72"/>
                    <a:pt x="12" y="71"/>
                  </a:cubicBezTo>
                  <a:cubicBezTo>
                    <a:pt x="12" y="70"/>
                    <a:pt x="13" y="69"/>
                    <a:pt x="13" y="68"/>
                  </a:cubicBezTo>
                  <a:cubicBezTo>
                    <a:pt x="13" y="66"/>
                    <a:pt x="13" y="65"/>
                    <a:pt x="13" y="63"/>
                  </a:cubicBezTo>
                  <a:cubicBezTo>
                    <a:pt x="14" y="61"/>
                    <a:pt x="15" y="60"/>
                    <a:pt x="15" y="58"/>
                  </a:cubicBezTo>
                  <a:cubicBezTo>
                    <a:pt x="16" y="56"/>
                    <a:pt x="17" y="55"/>
                    <a:pt x="17" y="53"/>
                  </a:cubicBezTo>
                  <a:cubicBezTo>
                    <a:pt x="17" y="53"/>
                    <a:pt x="18" y="52"/>
                    <a:pt x="18" y="52"/>
                  </a:cubicBezTo>
                  <a:cubicBezTo>
                    <a:pt x="19" y="50"/>
                    <a:pt x="19" y="48"/>
                    <a:pt x="19" y="47"/>
                  </a:cubicBezTo>
                  <a:cubicBezTo>
                    <a:pt x="19" y="46"/>
                    <a:pt x="20" y="45"/>
                    <a:pt x="20" y="45"/>
                  </a:cubicBezTo>
                  <a:cubicBezTo>
                    <a:pt x="20" y="44"/>
                    <a:pt x="20" y="44"/>
                    <a:pt x="20" y="43"/>
                  </a:cubicBezTo>
                  <a:cubicBezTo>
                    <a:pt x="20" y="42"/>
                    <a:pt x="20" y="40"/>
                    <a:pt x="22" y="39"/>
                  </a:cubicBezTo>
                  <a:cubicBezTo>
                    <a:pt x="22" y="39"/>
                    <a:pt x="22" y="39"/>
                    <a:pt x="22" y="38"/>
                  </a:cubicBezTo>
                  <a:cubicBezTo>
                    <a:pt x="22" y="36"/>
                    <a:pt x="22" y="34"/>
                    <a:pt x="23" y="32"/>
                  </a:cubicBezTo>
                  <a:cubicBezTo>
                    <a:pt x="24" y="30"/>
                    <a:pt x="25" y="28"/>
                    <a:pt x="26" y="27"/>
                  </a:cubicBezTo>
                  <a:cubicBezTo>
                    <a:pt x="27" y="26"/>
                    <a:pt x="27" y="25"/>
                    <a:pt x="28" y="25"/>
                  </a:cubicBezTo>
                  <a:cubicBezTo>
                    <a:pt x="29" y="24"/>
                    <a:pt x="30" y="23"/>
                    <a:pt x="31" y="22"/>
                  </a:cubicBezTo>
                  <a:cubicBezTo>
                    <a:pt x="32" y="22"/>
                    <a:pt x="32" y="21"/>
                    <a:pt x="33" y="21"/>
                  </a:cubicBezTo>
                  <a:cubicBezTo>
                    <a:pt x="35" y="19"/>
                    <a:pt x="37" y="18"/>
                    <a:pt x="39" y="16"/>
                  </a:cubicBezTo>
                  <a:cubicBezTo>
                    <a:pt x="42" y="15"/>
                    <a:pt x="44" y="14"/>
                    <a:pt x="47" y="13"/>
                  </a:cubicBezTo>
                  <a:cubicBezTo>
                    <a:pt x="48" y="12"/>
                    <a:pt x="49" y="12"/>
                    <a:pt x="49" y="11"/>
                  </a:cubicBezTo>
                  <a:cubicBezTo>
                    <a:pt x="51" y="9"/>
                    <a:pt x="53" y="9"/>
                    <a:pt x="56" y="8"/>
                  </a:cubicBezTo>
                  <a:cubicBezTo>
                    <a:pt x="57" y="7"/>
                    <a:pt x="59" y="6"/>
                    <a:pt x="60" y="6"/>
                  </a:cubicBezTo>
                  <a:cubicBezTo>
                    <a:pt x="63" y="6"/>
                    <a:pt x="66" y="5"/>
                    <a:pt x="70" y="5"/>
                  </a:cubicBezTo>
                  <a:cubicBezTo>
                    <a:pt x="71" y="5"/>
                    <a:pt x="73" y="5"/>
                    <a:pt x="75" y="4"/>
                  </a:cubicBezTo>
                  <a:cubicBezTo>
                    <a:pt x="77" y="3"/>
                    <a:pt x="80" y="4"/>
                    <a:pt x="82" y="2"/>
                  </a:cubicBezTo>
                  <a:cubicBezTo>
                    <a:pt x="82" y="2"/>
                    <a:pt x="83" y="2"/>
                    <a:pt x="83" y="2"/>
                  </a:cubicBezTo>
                  <a:cubicBezTo>
                    <a:pt x="85" y="2"/>
                    <a:pt x="87" y="2"/>
                    <a:pt x="89" y="2"/>
                  </a:cubicBezTo>
                  <a:cubicBezTo>
                    <a:pt x="91" y="1"/>
                    <a:pt x="93" y="1"/>
                    <a:pt x="94" y="1"/>
                  </a:cubicBezTo>
                  <a:cubicBezTo>
                    <a:pt x="99" y="1"/>
                    <a:pt x="104" y="1"/>
                    <a:pt x="109" y="0"/>
                  </a:cubicBezTo>
                  <a:cubicBezTo>
                    <a:pt x="110" y="0"/>
                    <a:pt x="112" y="1"/>
                    <a:pt x="113" y="2"/>
                  </a:cubicBezTo>
                  <a:cubicBezTo>
                    <a:pt x="114" y="2"/>
                    <a:pt x="114" y="2"/>
                    <a:pt x="114" y="2"/>
                  </a:cubicBezTo>
                  <a:cubicBezTo>
                    <a:pt x="117" y="2"/>
                    <a:pt x="120" y="3"/>
                    <a:pt x="122" y="4"/>
                  </a:cubicBezTo>
                  <a:cubicBezTo>
                    <a:pt x="123" y="5"/>
                    <a:pt x="124" y="5"/>
                    <a:pt x="125" y="5"/>
                  </a:cubicBezTo>
                  <a:cubicBezTo>
                    <a:pt x="127" y="5"/>
                    <a:pt x="128" y="7"/>
                    <a:pt x="130" y="7"/>
                  </a:cubicBezTo>
                  <a:cubicBezTo>
                    <a:pt x="131" y="8"/>
                    <a:pt x="133" y="9"/>
                    <a:pt x="134" y="9"/>
                  </a:cubicBezTo>
                  <a:cubicBezTo>
                    <a:pt x="136" y="10"/>
                    <a:pt x="138" y="12"/>
                    <a:pt x="140" y="13"/>
                  </a:cubicBezTo>
                  <a:cubicBezTo>
                    <a:pt x="142" y="14"/>
                    <a:pt x="144" y="15"/>
                    <a:pt x="146" y="16"/>
                  </a:cubicBezTo>
                  <a:cubicBezTo>
                    <a:pt x="146" y="17"/>
                    <a:pt x="147" y="18"/>
                    <a:pt x="148" y="19"/>
                  </a:cubicBezTo>
                  <a:cubicBezTo>
                    <a:pt x="150" y="21"/>
                    <a:pt x="152" y="23"/>
                    <a:pt x="154" y="25"/>
                  </a:cubicBezTo>
                  <a:cubicBezTo>
                    <a:pt x="155" y="26"/>
                    <a:pt x="156" y="27"/>
                    <a:pt x="157" y="28"/>
                  </a:cubicBezTo>
                  <a:cubicBezTo>
                    <a:pt x="157" y="28"/>
                    <a:pt x="157" y="29"/>
                    <a:pt x="157" y="29"/>
                  </a:cubicBezTo>
                  <a:cubicBezTo>
                    <a:pt x="159" y="31"/>
                    <a:pt x="160" y="33"/>
                    <a:pt x="161" y="34"/>
                  </a:cubicBezTo>
                  <a:cubicBezTo>
                    <a:pt x="163" y="35"/>
                    <a:pt x="163" y="37"/>
                    <a:pt x="164" y="38"/>
                  </a:cubicBezTo>
                  <a:cubicBezTo>
                    <a:pt x="166" y="40"/>
                    <a:pt x="167" y="42"/>
                    <a:pt x="169" y="45"/>
                  </a:cubicBezTo>
                  <a:cubicBezTo>
                    <a:pt x="170" y="46"/>
                    <a:pt x="171" y="48"/>
                    <a:pt x="172" y="49"/>
                  </a:cubicBezTo>
                  <a:cubicBezTo>
                    <a:pt x="173" y="51"/>
                    <a:pt x="173" y="53"/>
                    <a:pt x="174" y="55"/>
                  </a:cubicBezTo>
                  <a:cubicBezTo>
                    <a:pt x="175" y="57"/>
                    <a:pt x="176" y="59"/>
                    <a:pt x="176" y="61"/>
                  </a:cubicBezTo>
                  <a:cubicBezTo>
                    <a:pt x="177" y="63"/>
                    <a:pt x="177" y="64"/>
                    <a:pt x="177" y="65"/>
                  </a:cubicBezTo>
                  <a:cubicBezTo>
                    <a:pt x="178" y="66"/>
                    <a:pt x="178" y="67"/>
                    <a:pt x="178" y="68"/>
                  </a:cubicBezTo>
                  <a:cubicBezTo>
                    <a:pt x="179" y="69"/>
                    <a:pt x="179" y="70"/>
                    <a:pt x="179" y="71"/>
                  </a:cubicBezTo>
                  <a:cubicBezTo>
                    <a:pt x="179" y="72"/>
                    <a:pt x="179" y="72"/>
                    <a:pt x="180" y="73"/>
                  </a:cubicBezTo>
                  <a:cubicBezTo>
                    <a:pt x="180" y="74"/>
                    <a:pt x="180" y="76"/>
                    <a:pt x="181" y="78"/>
                  </a:cubicBezTo>
                  <a:cubicBezTo>
                    <a:pt x="182" y="79"/>
                    <a:pt x="182" y="81"/>
                    <a:pt x="183" y="82"/>
                  </a:cubicBezTo>
                  <a:cubicBezTo>
                    <a:pt x="184" y="83"/>
                    <a:pt x="184" y="84"/>
                    <a:pt x="185" y="85"/>
                  </a:cubicBezTo>
                  <a:cubicBezTo>
                    <a:pt x="185" y="86"/>
                    <a:pt x="186" y="87"/>
                    <a:pt x="186" y="88"/>
                  </a:cubicBezTo>
                  <a:cubicBezTo>
                    <a:pt x="186" y="91"/>
                    <a:pt x="187" y="94"/>
                    <a:pt x="187" y="97"/>
                  </a:cubicBezTo>
                  <a:cubicBezTo>
                    <a:pt x="187" y="97"/>
                    <a:pt x="187" y="98"/>
                    <a:pt x="187" y="98"/>
                  </a:cubicBezTo>
                  <a:cubicBezTo>
                    <a:pt x="187" y="99"/>
                    <a:pt x="187" y="100"/>
                    <a:pt x="187" y="101"/>
                  </a:cubicBezTo>
                  <a:cubicBezTo>
                    <a:pt x="186" y="101"/>
                    <a:pt x="186" y="100"/>
                    <a:pt x="185" y="100"/>
                  </a:cubicBezTo>
                  <a:cubicBezTo>
                    <a:pt x="185" y="100"/>
                    <a:pt x="184" y="100"/>
                    <a:pt x="184" y="100"/>
                  </a:cubicBezTo>
                  <a:cubicBezTo>
                    <a:pt x="182" y="99"/>
                    <a:pt x="181" y="99"/>
                    <a:pt x="180" y="99"/>
                  </a:cubicBezTo>
                  <a:cubicBezTo>
                    <a:pt x="180" y="99"/>
                    <a:pt x="179" y="99"/>
                    <a:pt x="179" y="99"/>
                  </a:cubicBezTo>
                  <a:cubicBezTo>
                    <a:pt x="176" y="100"/>
                    <a:pt x="174" y="99"/>
                    <a:pt x="171" y="100"/>
                  </a:cubicBezTo>
                  <a:cubicBezTo>
                    <a:pt x="168" y="100"/>
                    <a:pt x="166" y="99"/>
                    <a:pt x="163" y="100"/>
                  </a:cubicBezTo>
                  <a:cubicBezTo>
                    <a:pt x="160" y="100"/>
                    <a:pt x="157" y="100"/>
                    <a:pt x="155" y="100"/>
                  </a:cubicBezTo>
                  <a:cubicBezTo>
                    <a:pt x="147" y="102"/>
                    <a:pt x="139" y="101"/>
                    <a:pt x="131" y="101"/>
                  </a:cubicBezTo>
                  <a:cubicBezTo>
                    <a:pt x="126" y="101"/>
                    <a:pt x="120" y="101"/>
                    <a:pt x="114" y="101"/>
                  </a:cubicBezTo>
                  <a:cubicBezTo>
                    <a:pt x="108" y="101"/>
                    <a:pt x="102" y="101"/>
                    <a:pt x="96" y="102"/>
                  </a:cubicBezTo>
                  <a:cubicBezTo>
                    <a:pt x="93" y="102"/>
                    <a:pt x="89" y="102"/>
                    <a:pt x="86" y="102"/>
                  </a:cubicBezTo>
                  <a:cubicBezTo>
                    <a:pt x="80" y="103"/>
                    <a:pt x="74" y="102"/>
                    <a:pt x="68" y="103"/>
                  </a:cubicBezTo>
                  <a:cubicBezTo>
                    <a:pt x="65" y="103"/>
                    <a:pt x="62" y="103"/>
                    <a:pt x="58" y="104"/>
                  </a:cubicBezTo>
                  <a:cubicBezTo>
                    <a:pt x="55" y="104"/>
                    <a:pt x="52" y="104"/>
                    <a:pt x="48" y="104"/>
                  </a:cubicBezTo>
                  <a:cubicBezTo>
                    <a:pt x="43" y="105"/>
                    <a:pt x="39" y="104"/>
                    <a:pt x="34" y="105"/>
                  </a:cubicBezTo>
                  <a:cubicBezTo>
                    <a:pt x="30" y="105"/>
                    <a:pt x="26" y="106"/>
                    <a:pt x="22" y="106"/>
                  </a:cubicBezTo>
                  <a:cubicBezTo>
                    <a:pt x="22" y="106"/>
                    <a:pt x="21" y="106"/>
                    <a:pt x="20" y="106"/>
                  </a:cubicBezTo>
                  <a:cubicBezTo>
                    <a:pt x="18" y="106"/>
                    <a:pt x="15" y="107"/>
                    <a:pt x="13" y="107"/>
                  </a:cubicBezTo>
                  <a:cubicBezTo>
                    <a:pt x="13" y="107"/>
                    <a:pt x="13" y="107"/>
                    <a:pt x="12" y="107"/>
                  </a:cubicBezTo>
                  <a:cubicBezTo>
                    <a:pt x="10" y="108"/>
                    <a:pt x="7" y="108"/>
                    <a:pt x="5" y="108"/>
                  </a:cubicBezTo>
                  <a:cubicBezTo>
                    <a:pt x="4" y="108"/>
                    <a:pt x="3" y="108"/>
                    <a:pt x="2" y="109"/>
                  </a:cubicBezTo>
                  <a:close/>
                  <a:moveTo>
                    <a:pt x="96" y="73"/>
                  </a:moveTo>
                  <a:cubicBezTo>
                    <a:pt x="96" y="73"/>
                    <a:pt x="96" y="73"/>
                    <a:pt x="97" y="73"/>
                  </a:cubicBezTo>
                  <a:cubicBezTo>
                    <a:pt x="97" y="72"/>
                    <a:pt x="98" y="71"/>
                    <a:pt x="98" y="70"/>
                  </a:cubicBezTo>
                  <a:cubicBezTo>
                    <a:pt x="99" y="69"/>
                    <a:pt x="100" y="68"/>
                    <a:pt x="100" y="67"/>
                  </a:cubicBezTo>
                  <a:cubicBezTo>
                    <a:pt x="101" y="64"/>
                    <a:pt x="103" y="62"/>
                    <a:pt x="103" y="59"/>
                  </a:cubicBezTo>
                  <a:cubicBezTo>
                    <a:pt x="104" y="58"/>
                    <a:pt x="105" y="56"/>
                    <a:pt x="105" y="55"/>
                  </a:cubicBezTo>
                  <a:cubicBezTo>
                    <a:pt x="106" y="53"/>
                    <a:pt x="107" y="51"/>
                    <a:pt x="108" y="49"/>
                  </a:cubicBezTo>
                  <a:cubicBezTo>
                    <a:pt x="109" y="47"/>
                    <a:pt x="109" y="45"/>
                    <a:pt x="110" y="43"/>
                  </a:cubicBezTo>
                  <a:cubicBezTo>
                    <a:pt x="111" y="42"/>
                    <a:pt x="112" y="40"/>
                    <a:pt x="111" y="39"/>
                  </a:cubicBezTo>
                  <a:cubicBezTo>
                    <a:pt x="111" y="38"/>
                    <a:pt x="111" y="38"/>
                    <a:pt x="111" y="38"/>
                  </a:cubicBezTo>
                  <a:cubicBezTo>
                    <a:pt x="113" y="36"/>
                    <a:pt x="114" y="34"/>
                    <a:pt x="114" y="32"/>
                  </a:cubicBezTo>
                  <a:cubicBezTo>
                    <a:pt x="114" y="32"/>
                    <a:pt x="114" y="31"/>
                    <a:pt x="114" y="31"/>
                  </a:cubicBezTo>
                  <a:cubicBezTo>
                    <a:pt x="115" y="29"/>
                    <a:pt x="115" y="28"/>
                    <a:pt x="116" y="26"/>
                  </a:cubicBezTo>
                  <a:cubicBezTo>
                    <a:pt x="116" y="25"/>
                    <a:pt x="116" y="24"/>
                    <a:pt x="117" y="23"/>
                  </a:cubicBezTo>
                  <a:cubicBezTo>
                    <a:pt x="117" y="21"/>
                    <a:pt x="119" y="19"/>
                    <a:pt x="119" y="17"/>
                  </a:cubicBezTo>
                  <a:cubicBezTo>
                    <a:pt x="119" y="16"/>
                    <a:pt x="120" y="15"/>
                    <a:pt x="120" y="14"/>
                  </a:cubicBezTo>
                  <a:cubicBezTo>
                    <a:pt x="121" y="13"/>
                    <a:pt x="121" y="12"/>
                    <a:pt x="122" y="11"/>
                  </a:cubicBezTo>
                  <a:cubicBezTo>
                    <a:pt x="121" y="11"/>
                    <a:pt x="120" y="11"/>
                    <a:pt x="119" y="11"/>
                  </a:cubicBezTo>
                  <a:cubicBezTo>
                    <a:pt x="117" y="10"/>
                    <a:pt x="115" y="9"/>
                    <a:pt x="113" y="9"/>
                  </a:cubicBezTo>
                  <a:cubicBezTo>
                    <a:pt x="110" y="8"/>
                    <a:pt x="107" y="8"/>
                    <a:pt x="104" y="8"/>
                  </a:cubicBezTo>
                  <a:cubicBezTo>
                    <a:pt x="103" y="8"/>
                    <a:pt x="102" y="9"/>
                    <a:pt x="100" y="9"/>
                  </a:cubicBezTo>
                  <a:cubicBezTo>
                    <a:pt x="98" y="9"/>
                    <a:pt x="96" y="9"/>
                    <a:pt x="93" y="9"/>
                  </a:cubicBezTo>
                  <a:cubicBezTo>
                    <a:pt x="90" y="10"/>
                    <a:pt x="87" y="10"/>
                    <a:pt x="83" y="10"/>
                  </a:cubicBezTo>
                  <a:cubicBezTo>
                    <a:pt x="83" y="10"/>
                    <a:pt x="83" y="10"/>
                    <a:pt x="82" y="10"/>
                  </a:cubicBezTo>
                  <a:cubicBezTo>
                    <a:pt x="81" y="10"/>
                    <a:pt x="79" y="11"/>
                    <a:pt x="78" y="11"/>
                  </a:cubicBezTo>
                  <a:cubicBezTo>
                    <a:pt x="76" y="12"/>
                    <a:pt x="74" y="12"/>
                    <a:pt x="72" y="12"/>
                  </a:cubicBezTo>
                  <a:cubicBezTo>
                    <a:pt x="71" y="12"/>
                    <a:pt x="71" y="12"/>
                    <a:pt x="71" y="12"/>
                  </a:cubicBezTo>
                  <a:cubicBezTo>
                    <a:pt x="70" y="13"/>
                    <a:pt x="69" y="13"/>
                    <a:pt x="68" y="13"/>
                  </a:cubicBezTo>
                  <a:cubicBezTo>
                    <a:pt x="66" y="13"/>
                    <a:pt x="64" y="14"/>
                    <a:pt x="61" y="15"/>
                  </a:cubicBezTo>
                  <a:cubicBezTo>
                    <a:pt x="60" y="15"/>
                    <a:pt x="59" y="15"/>
                    <a:pt x="58" y="15"/>
                  </a:cubicBezTo>
                  <a:cubicBezTo>
                    <a:pt x="57" y="16"/>
                    <a:pt x="55" y="17"/>
                    <a:pt x="54" y="18"/>
                  </a:cubicBezTo>
                  <a:cubicBezTo>
                    <a:pt x="52" y="19"/>
                    <a:pt x="50" y="20"/>
                    <a:pt x="48" y="22"/>
                  </a:cubicBezTo>
                  <a:cubicBezTo>
                    <a:pt x="46" y="23"/>
                    <a:pt x="45" y="24"/>
                    <a:pt x="43" y="25"/>
                  </a:cubicBezTo>
                  <a:cubicBezTo>
                    <a:pt x="43" y="26"/>
                    <a:pt x="42" y="25"/>
                    <a:pt x="42" y="26"/>
                  </a:cubicBezTo>
                  <a:cubicBezTo>
                    <a:pt x="42" y="27"/>
                    <a:pt x="43" y="28"/>
                    <a:pt x="43" y="29"/>
                  </a:cubicBezTo>
                  <a:cubicBezTo>
                    <a:pt x="45" y="30"/>
                    <a:pt x="46" y="32"/>
                    <a:pt x="47" y="34"/>
                  </a:cubicBezTo>
                  <a:cubicBezTo>
                    <a:pt x="49" y="37"/>
                    <a:pt x="51" y="39"/>
                    <a:pt x="52" y="42"/>
                  </a:cubicBezTo>
                  <a:cubicBezTo>
                    <a:pt x="53" y="44"/>
                    <a:pt x="54" y="46"/>
                    <a:pt x="56" y="49"/>
                  </a:cubicBezTo>
                  <a:cubicBezTo>
                    <a:pt x="57" y="51"/>
                    <a:pt x="57" y="52"/>
                    <a:pt x="58" y="54"/>
                  </a:cubicBezTo>
                  <a:cubicBezTo>
                    <a:pt x="60" y="56"/>
                    <a:pt x="61" y="58"/>
                    <a:pt x="62" y="60"/>
                  </a:cubicBezTo>
                  <a:cubicBezTo>
                    <a:pt x="63" y="63"/>
                    <a:pt x="65" y="65"/>
                    <a:pt x="66" y="68"/>
                  </a:cubicBezTo>
                  <a:cubicBezTo>
                    <a:pt x="66" y="69"/>
                    <a:pt x="67" y="69"/>
                    <a:pt x="67" y="70"/>
                  </a:cubicBezTo>
                  <a:cubicBezTo>
                    <a:pt x="68" y="72"/>
                    <a:pt x="70" y="74"/>
                    <a:pt x="71" y="77"/>
                  </a:cubicBezTo>
                  <a:cubicBezTo>
                    <a:pt x="72" y="78"/>
                    <a:pt x="72" y="80"/>
                    <a:pt x="73" y="81"/>
                  </a:cubicBezTo>
                  <a:cubicBezTo>
                    <a:pt x="74" y="83"/>
                    <a:pt x="75" y="84"/>
                    <a:pt x="76" y="86"/>
                  </a:cubicBezTo>
                  <a:cubicBezTo>
                    <a:pt x="77" y="87"/>
                    <a:pt x="78" y="88"/>
                    <a:pt x="79" y="89"/>
                  </a:cubicBezTo>
                  <a:cubicBezTo>
                    <a:pt x="80" y="88"/>
                    <a:pt x="80" y="88"/>
                    <a:pt x="81" y="87"/>
                  </a:cubicBezTo>
                  <a:cubicBezTo>
                    <a:pt x="82" y="85"/>
                    <a:pt x="82" y="84"/>
                    <a:pt x="83" y="82"/>
                  </a:cubicBezTo>
                  <a:cubicBezTo>
                    <a:pt x="84" y="80"/>
                    <a:pt x="85" y="78"/>
                    <a:pt x="86" y="77"/>
                  </a:cubicBezTo>
                  <a:cubicBezTo>
                    <a:pt x="87" y="75"/>
                    <a:pt x="88" y="74"/>
                    <a:pt x="90" y="73"/>
                  </a:cubicBezTo>
                  <a:cubicBezTo>
                    <a:pt x="90" y="73"/>
                    <a:pt x="90" y="72"/>
                    <a:pt x="91" y="72"/>
                  </a:cubicBezTo>
                  <a:cubicBezTo>
                    <a:pt x="92" y="72"/>
                    <a:pt x="94" y="72"/>
                    <a:pt x="96" y="72"/>
                  </a:cubicBezTo>
                  <a:cubicBezTo>
                    <a:pt x="96" y="72"/>
                    <a:pt x="96" y="72"/>
                    <a:pt x="96" y="73"/>
                  </a:cubicBezTo>
                  <a:close/>
                  <a:moveTo>
                    <a:pt x="107" y="89"/>
                  </a:moveTo>
                  <a:cubicBezTo>
                    <a:pt x="108" y="89"/>
                    <a:pt x="108" y="89"/>
                    <a:pt x="109" y="89"/>
                  </a:cubicBezTo>
                  <a:cubicBezTo>
                    <a:pt x="112" y="89"/>
                    <a:pt x="115" y="89"/>
                    <a:pt x="118" y="89"/>
                  </a:cubicBezTo>
                  <a:cubicBezTo>
                    <a:pt x="122" y="88"/>
                    <a:pt x="125" y="89"/>
                    <a:pt x="128" y="88"/>
                  </a:cubicBezTo>
                  <a:cubicBezTo>
                    <a:pt x="131" y="88"/>
                    <a:pt x="135" y="88"/>
                    <a:pt x="139" y="88"/>
                  </a:cubicBezTo>
                  <a:cubicBezTo>
                    <a:pt x="141" y="87"/>
                    <a:pt x="144" y="87"/>
                    <a:pt x="146" y="87"/>
                  </a:cubicBezTo>
                  <a:cubicBezTo>
                    <a:pt x="147" y="87"/>
                    <a:pt x="147" y="87"/>
                    <a:pt x="147" y="87"/>
                  </a:cubicBezTo>
                  <a:cubicBezTo>
                    <a:pt x="149" y="87"/>
                    <a:pt x="151" y="87"/>
                    <a:pt x="153" y="86"/>
                  </a:cubicBezTo>
                  <a:cubicBezTo>
                    <a:pt x="155" y="86"/>
                    <a:pt x="157" y="86"/>
                    <a:pt x="159" y="86"/>
                  </a:cubicBezTo>
                  <a:cubicBezTo>
                    <a:pt x="162" y="85"/>
                    <a:pt x="165" y="85"/>
                    <a:pt x="168" y="85"/>
                  </a:cubicBezTo>
                  <a:cubicBezTo>
                    <a:pt x="170" y="85"/>
                    <a:pt x="173" y="85"/>
                    <a:pt x="175" y="85"/>
                  </a:cubicBezTo>
                  <a:cubicBezTo>
                    <a:pt x="175" y="84"/>
                    <a:pt x="175" y="83"/>
                    <a:pt x="175" y="83"/>
                  </a:cubicBezTo>
                  <a:cubicBezTo>
                    <a:pt x="174" y="81"/>
                    <a:pt x="174" y="79"/>
                    <a:pt x="173" y="78"/>
                  </a:cubicBezTo>
                  <a:cubicBezTo>
                    <a:pt x="172" y="76"/>
                    <a:pt x="171" y="75"/>
                    <a:pt x="171" y="74"/>
                  </a:cubicBezTo>
                  <a:cubicBezTo>
                    <a:pt x="170" y="71"/>
                    <a:pt x="170" y="69"/>
                    <a:pt x="170" y="67"/>
                  </a:cubicBezTo>
                  <a:cubicBezTo>
                    <a:pt x="169" y="65"/>
                    <a:pt x="168" y="64"/>
                    <a:pt x="168" y="62"/>
                  </a:cubicBezTo>
                  <a:cubicBezTo>
                    <a:pt x="167" y="60"/>
                    <a:pt x="165" y="57"/>
                    <a:pt x="164" y="54"/>
                  </a:cubicBezTo>
                  <a:cubicBezTo>
                    <a:pt x="163" y="51"/>
                    <a:pt x="162" y="48"/>
                    <a:pt x="160" y="46"/>
                  </a:cubicBezTo>
                  <a:cubicBezTo>
                    <a:pt x="159" y="43"/>
                    <a:pt x="157" y="41"/>
                    <a:pt x="155" y="39"/>
                  </a:cubicBezTo>
                  <a:cubicBezTo>
                    <a:pt x="155" y="39"/>
                    <a:pt x="155" y="39"/>
                    <a:pt x="155" y="39"/>
                  </a:cubicBezTo>
                  <a:cubicBezTo>
                    <a:pt x="154" y="37"/>
                    <a:pt x="153" y="36"/>
                    <a:pt x="152" y="34"/>
                  </a:cubicBezTo>
                  <a:cubicBezTo>
                    <a:pt x="151" y="34"/>
                    <a:pt x="150" y="34"/>
                    <a:pt x="150" y="33"/>
                  </a:cubicBezTo>
                  <a:cubicBezTo>
                    <a:pt x="149" y="31"/>
                    <a:pt x="147" y="30"/>
                    <a:pt x="146" y="28"/>
                  </a:cubicBezTo>
                  <a:cubicBezTo>
                    <a:pt x="145" y="28"/>
                    <a:pt x="145" y="27"/>
                    <a:pt x="144" y="26"/>
                  </a:cubicBezTo>
                  <a:cubicBezTo>
                    <a:pt x="141" y="23"/>
                    <a:pt x="139" y="20"/>
                    <a:pt x="135" y="18"/>
                  </a:cubicBezTo>
                  <a:cubicBezTo>
                    <a:pt x="133" y="17"/>
                    <a:pt x="131" y="15"/>
                    <a:pt x="129" y="14"/>
                  </a:cubicBezTo>
                  <a:cubicBezTo>
                    <a:pt x="128" y="13"/>
                    <a:pt x="127" y="13"/>
                    <a:pt x="127" y="13"/>
                  </a:cubicBezTo>
                  <a:cubicBezTo>
                    <a:pt x="126" y="12"/>
                    <a:pt x="125" y="12"/>
                    <a:pt x="124" y="12"/>
                  </a:cubicBezTo>
                  <a:cubicBezTo>
                    <a:pt x="123" y="13"/>
                    <a:pt x="124" y="13"/>
                    <a:pt x="123" y="14"/>
                  </a:cubicBezTo>
                  <a:cubicBezTo>
                    <a:pt x="122" y="17"/>
                    <a:pt x="121" y="20"/>
                    <a:pt x="120" y="23"/>
                  </a:cubicBezTo>
                  <a:cubicBezTo>
                    <a:pt x="118" y="26"/>
                    <a:pt x="117" y="29"/>
                    <a:pt x="116" y="32"/>
                  </a:cubicBezTo>
                  <a:cubicBezTo>
                    <a:pt x="116" y="34"/>
                    <a:pt x="116" y="35"/>
                    <a:pt x="115" y="36"/>
                  </a:cubicBezTo>
                  <a:cubicBezTo>
                    <a:pt x="115" y="37"/>
                    <a:pt x="114" y="38"/>
                    <a:pt x="114" y="39"/>
                  </a:cubicBezTo>
                  <a:cubicBezTo>
                    <a:pt x="113" y="41"/>
                    <a:pt x="113" y="43"/>
                    <a:pt x="112" y="45"/>
                  </a:cubicBezTo>
                  <a:cubicBezTo>
                    <a:pt x="112" y="46"/>
                    <a:pt x="111" y="47"/>
                    <a:pt x="111" y="48"/>
                  </a:cubicBezTo>
                  <a:cubicBezTo>
                    <a:pt x="111" y="50"/>
                    <a:pt x="109" y="52"/>
                    <a:pt x="108" y="54"/>
                  </a:cubicBezTo>
                  <a:cubicBezTo>
                    <a:pt x="108" y="55"/>
                    <a:pt x="107" y="57"/>
                    <a:pt x="106" y="59"/>
                  </a:cubicBezTo>
                  <a:cubicBezTo>
                    <a:pt x="106" y="59"/>
                    <a:pt x="106" y="59"/>
                    <a:pt x="106" y="59"/>
                  </a:cubicBezTo>
                  <a:cubicBezTo>
                    <a:pt x="108" y="57"/>
                    <a:pt x="109" y="56"/>
                    <a:pt x="110" y="54"/>
                  </a:cubicBezTo>
                  <a:cubicBezTo>
                    <a:pt x="111" y="52"/>
                    <a:pt x="112" y="50"/>
                    <a:pt x="113" y="48"/>
                  </a:cubicBezTo>
                  <a:cubicBezTo>
                    <a:pt x="114" y="47"/>
                    <a:pt x="116" y="46"/>
                    <a:pt x="117" y="45"/>
                  </a:cubicBezTo>
                  <a:cubicBezTo>
                    <a:pt x="118" y="44"/>
                    <a:pt x="119" y="43"/>
                    <a:pt x="120" y="42"/>
                  </a:cubicBezTo>
                  <a:cubicBezTo>
                    <a:pt x="122" y="43"/>
                    <a:pt x="122" y="45"/>
                    <a:pt x="121" y="47"/>
                  </a:cubicBezTo>
                  <a:cubicBezTo>
                    <a:pt x="119" y="50"/>
                    <a:pt x="117" y="53"/>
                    <a:pt x="115" y="56"/>
                  </a:cubicBezTo>
                  <a:cubicBezTo>
                    <a:pt x="114" y="58"/>
                    <a:pt x="113" y="61"/>
                    <a:pt x="111" y="63"/>
                  </a:cubicBezTo>
                  <a:cubicBezTo>
                    <a:pt x="110" y="66"/>
                    <a:pt x="108" y="70"/>
                    <a:pt x="106" y="73"/>
                  </a:cubicBezTo>
                  <a:cubicBezTo>
                    <a:pt x="105" y="75"/>
                    <a:pt x="104" y="78"/>
                    <a:pt x="103" y="80"/>
                  </a:cubicBezTo>
                  <a:cubicBezTo>
                    <a:pt x="102" y="81"/>
                    <a:pt x="102" y="82"/>
                    <a:pt x="103" y="83"/>
                  </a:cubicBezTo>
                  <a:cubicBezTo>
                    <a:pt x="105" y="84"/>
                    <a:pt x="106" y="87"/>
                    <a:pt x="107" y="89"/>
                  </a:cubicBezTo>
                  <a:close/>
                  <a:moveTo>
                    <a:pt x="77" y="91"/>
                  </a:moveTo>
                  <a:cubicBezTo>
                    <a:pt x="77" y="90"/>
                    <a:pt x="77" y="90"/>
                    <a:pt x="77" y="90"/>
                  </a:cubicBezTo>
                  <a:cubicBezTo>
                    <a:pt x="76" y="88"/>
                    <a:pt x="75" y="87"/>
                    <a:pt x="74" y="86"/>
                  </a:cubicBezTo>
                  <a:cubicBezTo>
                    <a:pt x="73" y="85"/>
                    <a:pt x="73" y="85"/>
                    <a:pt x="72" y="84"/>
                  </a:cubicBezTo>
                  <a:cubicBezTo>
                    <a:pt x="71" y="82"/>
                    <a:pt x="71" y="81"/>
                    <a:pt x="70" y="79"/>
                  </a:cubicBezTo>
                  <a:cubicBezTo>
                    <a:pt x="69" y="77"/>
                    <a:pt x="68" y="74"/>
                    <a:pt x="66" y="72"/>
                  </a:cubicBezTo>
                  <a:cubicBezTo>
                    <a:pt x="64" y="70"/>
                    <a:pt x="64" y="67"/>
                    <a:pt x="62" y="65"/>
                  </a:cubicBezTo>
                  <a:cubicBezTo>
                    <a:pt x="61" y="63"/>
                    <a:pt x="61" y="60"/>
                    <a:pt x="58" y="58"/>
                  </a:cubicBezTo>
                  <a:cubicBezTo>
                    <a:pt x="58" y="58"/>
                    <a:pt x="58" y="58"/>
                    <a:pt x="58" y="58"/>
                  </a:cubicBezTo>
                  <a:cubicBezTo>
                    <a:pt x="57" y="55"/>
                    <a:pt x="55" y="52"/>
                    <a:pt x="53" y="49"/>
                  </a:cubicBezTo>
                  <a:cubicBezTo>
                    <a:pt x="51" y="46"/>
                    <a:pt x="50" y="43"/>
                    <a:pt x="48" y="40"/>
                  </a:cubicBezTo>
                  <a:cubicBezTo>
                    <a:pt x="48" y="39"/>
                    <a:pt x="47" y="38"/>
                    <a:pt x="47" y="38"/>
                  </a:cubicBezTo>
                  <a:cubicBezTo>
                    <a:pt x="46" y="36"/>
                    <a:pt x="45" y="35"/>
                    <a:pt x="44" y="33"/>
                  </a:cubicBezTo>
                  <a:cubicBezTo>
                    <a:pt x="43" y="32"/>
                    <a:pt x="42" y="31"/>
                    <a:pt x="42" y="30"/>
                  </a:cubicBezTo>
                  <a:cubicBezTo>
                    <a:pt x="41" y="29"/>
                    <a:pt x="40" y="28"/>
                    <a:pt x="39" y="28"/>
                  </a:cubicBezTo>
                  <a:cubicBezTo>
                    <a:pt x="37" y="30"/>
                    <a:pt x="35" y="32"/>
                    <a:pt x="34" y="34"/>
                  </a:cubicBezTo>
                  <a:cubicBezTo>
                    <a:pt x="32" y="37"/>
                    <a:pt x="30" y="40"/>
                    <a:pt x="28" y="43"/>
                  </a:cubicBezTo>
                  <a:cubicBezTo>
                    <a:pt x="27" y="45"/>
                    <a:pt x="26" y="47"/>
                    <a:pt x="25" y="48"/>
                  </a:cubicBezTo>
                  <a:cubicBezTo>
                    <a:pt x="25" y="49"/>
                    <a:pt x="25" y="50"/>
                    <a:pt x="25" y="51"/>
                  </a:cubicBezTo>
                  <a:cubicBezTo>
                    <a:pt x="24" y="52"/>
                    <a:pt x="23" y="54"/>
                    <a:pt x="23" y="56"/>
                  </a:cubicBezTo>
                  <a:cubicBezTo>
                    <a:pt x="23" y="56"/>
                    <a:pt x="23" y="57"/>
                    <a:pt x="22" y="57"/>
                  </a:cubicBezTo>
                  <a:cubicBezTo>
                    <a:pt x="22" y="57"/>
                    <a:pt x="22" y="58"/>
                    <a:pt x="22" y="58"/>
                  </a:cubicBezTo>
                  <a:cubicBezTo>
                    <a:pt x="21" y="59"/>
                    <a:pt x="21" y="60"/>
                    <a:pt x="20" y="62"/>
                  </a:cubicBezTo>
                  <a:cubicBezTo>
                    <a:pt x="20" y="63"/>
                    <a:pt x="20" y="64"/>
                    <a:pt x="20" y="65"/>
                  </a:cubicBezTo>
                  <a:cubicBezTo>
                    <a:pt x="20" y="66"/>
                    <a:pt x="20" y="67"/>
                    <a:pt x="19" y="69"/>
                  </a:cubicBezTo>
                  <a:cubicBezTo>
                    <a:pt x="18" y="70"/>
                    <a:pt x="18" y="72"/>
                    <a:pt x="18" y="74"/>
                  </a:cubicBezTo>
                  <a:cubicBezTo>
                    <a:pt x="18" y="75"/>
                    <a:pt x="18" y="75"/>
                    <a:pt x="18" y="75"/>
                  </a:cubicBezTo>
                  <a:cubicBezTo>
                    <a:pt x="17" y="76"/>
                    <a:pt x="17" y="77"/>
                    <a:pt x="17" y="78"/>
                  </a:cubicBezTo>
                  <a:cubicBezTo>
                    <a:pt x="17" y="79"/>
                    <a:pt x="17" y="79"/>
                    <a:pt x="17" y="79"/>
                  </a:cubicBezTo>
                  <a:cubicBezTo>
                    <a:pt x="17" y="81"/>
                    <a:pt x="16" y="82"/>
                    <a:pt x="16" y="84"/>
                  </a:cubicBezTo>
                  <a:cubicBezTo>
                    <a:pt x="16" y="86"/>
                    <a:pt x="16" y="89"/>
                    <a:pt x="15" y="92"/>
                  </a:cubicBezTo>
                  <a:cubicBezTo>
                    <a:pt x="15" y="92"/>
                    <a:pt x="15" y="93"/>
                    <a:pt x="15" y="94"/>
                  </a:cubicBezTo>
                  <a:cubicBezTo>
                    <a:pt x="15" y="94"/>
                    <a:pt x="16" y="94"/>
                    <a:pt x="16" y="94"/>
                  </a:cubicBezTo>
                  <a:cubicBezTo>
                    <a:pt x="19" y="94"/>
                    <a:pt x="22" y="93"/>
                    <a:pt x="24" y="93"/>
                  </a:cubicBezTo>
                  <a:cubicBezTo>
                    <a:pt x="28" y="93"/>
                    <a:pt x="33" y="94"/>
                    <a:pt x="37" y="93"/>
                  </a:cubicBezTo>
                  <a:cubicBezTo>
                    <a:pt x="39" y="92"/>
                    <a:pt x="42" y="92"/>
                    <a:pt x="45" y="92"/>
                  </a:cubicBezTo>
                  <a:cubicBezTo>
                    <a:pt x="47" y="92"/>
                    <a:pt x="49" y="92"/>
                    <a:pt x="51" y="91"/>
                  </a:cubicBezTo>
                  <a:cubicBezTo>
                    <a:pt x="53" y="91"/>
                    <a:pt x="56" y="91"/>
                    <a:pt x="58" y="91"/>
                  </a:cubicBezTo>
                  <a:cubicBezTo>
                    <a:pt x="64" y="91"/>
                    <a:pt x="70" y="91"/>
                    <a:pt x="77" y="91"/>
                  </a:cubicBezTo>
                  <a:close/>
                  <a:moveTo>
                    <a:pt x="183" y="86"/>
                  </a:moveTo>
                  <a:cubicBezTo>
                    <a:pt x="182" y="87"/>
                    <a:pt x="182" y="87"/>
                    <a:pt x="181" y="87"/>
                  </a:cubicBezTo>
                  <a:cubicBezTo>
                    <a:pt x="178" y="87"/>
                    <a:pt x="175" y="87"/>
                    <a:pt x="171" y="87"/>
                  </a:cubicBezTo>
                  <a:cubicBezTo>
                    <a:pt x="167" y="88"/>
                    <a:pt x="163" y="87"/>
                    <a:pt x="159" y="88"/>
                  </a:cubicBezTo>
                  <a:cubicBezTo>
                    <a:pt x="157" y="89"/>
                    <a:pt x="155" y="88"/>
                    <a:pt x="154" y="89"/>
                  </a:cubicBezTo>
                  <a:cubicBezTo>
                    <a:pt x="152" y="89"/>
                    <a:pt x="149" y="89"/>
                    <a:pt x="147" y="89"/>
                  </a:cubicBezTo>
                  <a:cubicBezTo>
                    <a:pt x="144" y="90"/>
                    <a:pt x="140" y="89"/>
                    <a:pt x="137" y="90"/>
                  </a:cubicBezTo>
                  <a:cubicBezTo>
                    <a:pt x="133" y="91"/>
                    <a:pt x="130" y="90"/>
                    <a:pt x="127" y="91"/>
                  </a:cubicBezTo>
                  <a:cubicBezTo>
                    <a:pt x="125" y="91"/>
                    <a:pt x="122" y="91"/>
                    <a:pt x="120" y="91"/>
                  </a:cubicBezTo>
                  <a:cubicBezTo>
                    <a:pt x="118" y="91"/>
                    <a:pt x="116" y="91"/>
                    <a:pt x="114" y="91"/>
                  </a:cubicBezTo>
                  <a:cubicBezTo>
                    <a:pt x="114" y="91"/>
                    <a:pt x="114" y="91"/>
                    <a:pt x="113" y="91"/>
                  </a:cubicBezTo>
                  <a:cubicBezTo>
                    <a:pt x="113" y="91"/>
                    <a:pt x="112" y="91"/>
                    <a:pt x="111" y="91"/>
                  </a:cubicBezTo>
                  <a:cubicBezTo>
                    <a:pt x="111" y="91"/>
                    <a:pt x="111" y="91"/>
                    <a:pt x="111" y="91"/>
                  </a:cubicBezTo>
                  <a:cubicBezTo>
                    <a:pt x="110" y="91"/>
                    <a:pt x="109" y="91"/>
                    <a:pt x="108" y="91"/>
                  </a:cubicBezTo>
                  <a:cubicBezTo>
                    <a:pt x="105" y="92"/>
                    <a:pt x="103" y="91"/>
                    <a:pt x="100" y="92"/>
                  </a:cubicBezTo>
                  <a:cubicBezTo>
                    <a:pt x="98" y="93"/>
                    <a:pt x="95" y="92"/>
                    <a:pt x="93" y="93"/>
                  </a:cubicBezTo>
                  <a:cubicBezTo>
                    <a:pt x="91" y="93"/>
                    <a:pt x="90" y="92"/>
                    <a:pt x="89" y="92"/>
                  </a:cubicBezTo>
                  <a:cubicBezTo>
                    <a:pt x="87" y="92"/>
                    <a:pt x="85" y="92"/>
                    <a:pt x="83" y="92"/>
                  </a:cubicBezTo>
                  <a:cubicBezTo>
                    <a:pt x="82" y="92"/>
                    <a:pt x="81" y="92"/>
                    <a:pt x="81" y="93"/>
                  </a:cubicBezTo>
                  <a:cubicBezTo>
                    <a:pt x="80" y="93"/>
                    <a:pt x="79" y="94"/>
                    <a:pt x="79" y="93"/>
                  </a:cubicBezTo>
                  <a:cubicBezTo>
                    <a:pt x="78" y="92"/>
                    <a:pt x="76" y="92"/>
                    <a:pt x="75" y="92"/>
                  </a:cubicBezTo>
                  <a:cubicBezTo>
                    <a:pt x="73" y="93"/>
                    <a:pt x="71" y="93"/>
                    <a:pt x="69" y="92"/>
                  </a:cubicBezTo>
                  <a:cubicBezTo>
                    <a:pt x="69" y="92"/>
                    <a:pt x="69" y="92"/>
                    <a:pt x="69" y="92"/>
                  </a:cubicBezTo>
                  <a:cubicBezTo>
                    <a:pt x="68" y="92"/>
                    <a:pt x="67" y="93"/>
                    <a:pt x="67" y="93"/>
                  </a:cubicBezTo>
                  <a:cubicBezTo>
                    <a:pt x="66" y="92"/>
                    <a:pt x="65" y="92"/>
                    <a:pt x="64" y="93"/>
                  </a:cubicBezTo>
                  <a:cubicBezTo>
                    <a:pt x="61" y="93"/>
                    <a:pt x="58" y="92"/>
                    <a:pt x="56" y="93"/>
                  </a:cubicBezTo>
                  <a:cubicBezTo>
                    <a:pt x="54" y="94"/>
                    <a:pt x="52" y="93"/>
                    <a:pt x="50" y="94"/>
                  </a:cubicBezTo>
                  <a:cubicBezTo>
                    <a:pt x="47" y="94"/>
                    <a:pt x="44" y="94"/>
                    <a:pt x="41" y="94"/>
                  </a:cubicBezTo>
                  <a:cubicBezTo>
                    <a:pt x="39" y="95"/>
                    <a:pt x="38" y="95"/>
                    <a:pt x="36" y="95"/>
                  </a:cubicBezTo>
                  <a:cubicBezTo>
                    <a:pt x="35" y="94"/>
                    <a:pt x="33" y="95"/>
                    <a:pt x="32" y="95"/>
                  </a:cubicBezTo>
                  <a:cubicBezTo>
                    <a:pt x="30" y="94"/>
                    <a:pt x="29" y="95"/>
                    <a:pt x="28" y="95"/>
                  </a:cubicBezTo>
                  <a:cubicBezTo>
                    <a:pt x="25" y="95"/>
                    <a:pt x="22" y="95"/>
                    <a:pt x="19" y="96"/>
                  </a:cubicBezTo>
                  <a:cubicBezTo>
                    <a:pt x="17" y="96"/>
                    <a:pt x="15" y="96"/>
                    <a:pt x="13" y="96"/>
                  </a:cubicBezTo>
                  <a:cubicBezTo>
                    <a:pt x="11" y="97"/>
                    <a:pt x="8" y="96"/>
                    <a:pt x="6" y="96"/>
                  </a:cubicBezTo>
                  <a:cubicBezTo>
                    <a:pt x="6" y="96"/>
                    <a:pt x="5" y="96"/>
                    <a:pt x="4" y="96"/>
                  </a:cubicBezTo>
                  <a:cubicBezTo>
                    <a:pt x="4" y="96"/>
                    <a:pt x="4" y="97"/>
                    <a:pt x="4" y="97"/>
                  </a:cubicBezTo>
                  <a:cubicBezTo>
                    <a:pt x="4" y="99"/>
                    <a:pt x="3" y="101"/>
                    <a:pt x="4" y="102"/>
                  </a:cubicBezTo>
                  <a:cubicBezTo>
                    <a:pt x="4" y="104"/>
                    <a:pt x="4" y="105"/>
                    <a:pt x="4" y="106"/>
                  </a:cubicBezTo>
                  <a:cubicBezTo>
                    <a:pt x="5" y="106"/>
                    <a:pt x="7" y="106"/>
                    <a:pt x="8" y="105"/>
                  </a:cubicBezTo>
                  <a:cubicBezTo>
                    <a:pt x="11" y="105"/>
                    <a:pt x="13" y="105"/>
                    <a:pt x="16" y="105"/>
                  </a:cubicBezTo>
                  <a:cubicBezTo>
                    <a:pt x="18" y="105"/>
                    <a:pt x="20" y="105"/>
                    <a:pt x="22" y="104"/>
                  </a:cubicBezTo>
                  <a:cubicBezTo>
                    <a:pt x="25" y="104"/>
                    <a:pt x="27" y="104"/>
                    <a:pt x="30" y="104"/>
                  </a:cubicBezTo>
                  <a:cubicBezTo>
                    <a:pt x="34" y="103"/>
                    <a:pt x="38" y="104"/>
                    <a:pt x="42" y="103"/>
                  </a:cubicBezTo>
                  <a:cubicBezTo>
                    <a:pt x="45" y="102"/>
                    <a:pt x="47" y="103"/>
                    <a:pt x="50" y="102"/>
                  </a:cubicBezTo>
                  <a:cubicBezTo>
                    <a:pt x="55" y="102"/>
                    <a:pt x="60" y="102"/>
                    <a:pt x="65" y="102"/>
                  </a:cubicBezTo>
                  <a:cubicBezTo>
                    <a:pt x="69" y="101"/>
                    <a:pt x="73" y="102"/>
                    <a:pt x="77" y="101"/>
                  </a:cubicBezTo>
                  <a:cubicBezTo>
                    <a:pt x="81" y="100"/>
                    <a:pt x="85" y="101"/>
                    <a:pt x="89" y="100"/>
                  </a:cubicBezTo>
                  <a:cubicBezTo>
                    <a:pt x="92" y="100"/>
                    <a:pt x="95" y="100"/>
                    <a:pt x="97" y="100"/>
                  </a:cubicBezTo>
                  <a:cubicBezTo>
                    <a:pt x="101" y="99"/>
                    <a:pt x="105" y="99"/>
                    <a:pt x="109" y="99"/>
                  </a:cubicBezTo>
                  <a:cubicBezTo>
                    <a:pt x="119" y="99"/>
                    <a:pt x="130" y="99"/>
                    <a:pt x="141" y="99"/>
                  </a:cubicBezTo>
                  <a:cubicBezTo>
                    <a:pt x="144" y="99"/>
                    <a:pt x="148" y="99"/>
                    <a:pt x="151" y="98"/>
                  </a:cubicBezTo>
                  <a:cubicBezTo>
                    <a:pt x="155" y="98"/>
                    <a:pt x="160" y="98"/>
                    <a:pt x="164" y="98"/>
                  </a:cubicBezTo>
                  <a:cubicBezTo>
                    <a:pt x="171" y="97"/>
                    <a:pt x="177" y="98"/>
                    <a:pt x="184" y="97"/>
                  </a:cubicBezTo>
                  <a:cubicBezTo>
                    <a:pt x="184" y="96"/>
                    <a:pt x="184" y="95"/>
                    <a:pt x="184" y="94"/>
                  </a:cubicBezTo>
                  <a:cubicBezTo>
                    <a:pt x="184" y="93"/>
                    <a:pt x="183" y="92"/>
                    <a:pt x="184" y="91"/>
                  </a:cubicBezTo>
                  <a:cubicBezTo>
                    <a:pt x="185" y="90"/>
                    <a:pt x="184" y="89"/>
                    <a:pt x="183" y="88"/>
                  </a:cubicBezTo>
                  <a:cubicBezTo>
                    <a:pt x="183" y="87"/>
                    <a:pt x="183" y="87"/>
                    <a:pt x="183" y="86"/>
                  </a:cubicBezTo>
                  <a:close/>
                  <a:moveTo>
                    <a:pt x="181" y="84"/>
                  </a:moveTo>
                  <a:cubicBezTo>
                    <a:pt x="181" y="83"/>
                    <a:pt x="181" y="81"/>
                    <a:pt x="180" y="80"/>
                  </a:cubicBezTo>
                  <a:cubicBezTo>
                    <a:pt x="180" y="79"/>
                    <a:pt x="180" y="79"/>
                    <a:pt x="179" y="78"/>
                  </a:cubicBezTo>
                  <a:cubicBezTo>
                    <a:pt x="179" y="76"/>
                    <a:pt x="178" y="73"/>
                    <a:pt x="177" y="71"/>
                  </a:cubicBezTo>
                  <a:cubicBezTo>
                    <a:pt x="177" y="70"/>
                    <a:pt x="177" y="69"/>
                    <a:pt x="176" y="68"/>
                  </a:cubicBezTo>
                  <a:cubicBezTo>
                    <a:pt x="176" y="66"/>
                    <a:pt x="175" y="65"/>
                    <a:pt x="175" y="63"/>
                  </a:cubicBezTo>
                  <a:cubicBezTo>
                    <a:pt x="174" y="61"/>
                    <a:pt x="174" y="59"/>
                    <a:pt x="173" y="58"/>
                  </a:cubicBezTo>
                  <a:cubicBezTo>
                    <a:pt x="173" y="56"/>
                    <a:pt x="172" y="55"/>
                    <a:pt x="172" y="53"/>
                  </a:cubicBezTo>
                  <a:cubicBezTo>
                    <a:pt x="171" y="50"/>
                    <a:pt x="168" y="47"/>
                    <a:pt x="167" y="45"/>
                  </a:cubicBezTo>
                  <a:cubicBezTo>
                    <a:pt x="166" y="44"/>
                    <a:pt x="166" y="44"/>
                    <a:pt x="166" y="43"/>
                  </a:cubicBezTo>
                  <a:cubicBezTo>
                    <a:pt x="165" y="41"/>
                    <a:pt x="164" y="39"/>
                    <a:pt x="162" y="38"/>
                  </a:cubicBezTo>
                  <a:cubicBezTo>
                    <a:pt x="161" y="36"/>
                    <a:pt x="159" y="34"/>
                    <a:pt x="157" y="33"/>
                  </a:cubicBezTo>
                  <a:cubicBezTo>
                    <a:pt x="156" y="31"/>
                    <a:pt x="156" y="29"/>
                    <a:pt x="155" y="28"/>
                  </a:cubicBezTo>
                  <a:cubicBezTo>
                    <a:pt x="153" y="26"/>
                    <a:pt x="151" y="24"/>
                    <a:pt x="149" y="22"/>
                  </a:cubicBezTo>
                  <a:cubicBezTo>
                    <a:pt x="149" y="22"/>
                    <a:pt x="149" y="21"/>
                    <a:pt x="148" y="21"/>
                  </a:cubicBezTo>
                  <a:cubicBezTo>
                    <a:pt x="145" y="19"/>
                    <a:pt x="143" y="17"/>
                    <a:pt x="140" y="15"/>
                  </a:cubicBezTo>
                  <a:cubicBezTo>
                    <a:pt x="138" y="14"/>
                    <a:pt x="135" y="12"/>
                    <a:pt x="133" y="11"/>
                  </a:cubicBezTo>
                  <a:cubicBezTo>
                    <a:pt x="130" y="9"/>
                    <a:pt x="127" y="9"/>
                    <a:pt x="125" y="7"/>
                  </a:cubicBezTo>
                  <a:cubicBezTo>
                    <a:pt x="125" y="7"/>
                    <a:pt x="124" y="6"/>
                    <a:pt x="123" y="6"/>
                  </a:cubicBezTo>
                  <a:cubicBezTo>
                    <a:pt x="122" y="6"/>
                    <a:pt x="120" y="5"/>
                    <a:pt x="118" y="5"/>
                  </a:cubicBezTo>
                  <a:cubicBezTo>
                    <a:pt x="116" y="4"/>
                    <a:pt x="114" y="3"/>
                    <a:pt x="112" y="3"/>
                  </a:cubicBezTo>
                  <a:cubicBezTo>
                    <a:pt x="110" y="3"/>
                    <a:pt x="107" y="2"/>
                    <a:pt x="105" y="2"/>
                  </a:cubicBezTo>
                  <a:cubicBezTo>
                    <a:pt x="104" y="2"/>
                    <a:pt x="102" y="3"/>
                    <a:pt x="101" y="2"/>
                  </a:cubicBezTo>
                  <a:cubicBezTo>
                    <a:pt x="101" y="2"/>
                    <a:pt x="100" y="2"/>
                    <a:pt x="100" y="2"/>
                  </a:cubicBezTo>
                  <a:cubicBezTo>
                    <a:pt x="98" y="3"/>
                    <a:pt x="96" y="4"/>
                    <a:pt x="93" y="3"/>
                  </a:cubicBezTo>
                  <a:cubicBezTo>
                    <a:pt x="92" y="3"/>
                    <a:pt x="91" y="3"/>
                    <a:pt x="90" y="4"/>
                  </a:cubicBezTo>
                  <a:cubicBezTo>
                    <a:pt x="87" y="4"/>
                    <a:pt x="85" y="4"/>
                    <a:pt x="82" y="5"/>
                  </a:cubicBezTo>
                  <a:cubicBezTo>
                    <a:pt x="80" y="5"/>
                    <a:pt x="78" y="6"/>
                    <a:pt x="76" y="6"/>
                  </a:cubicBezTo>
                  <a:cubicBezTo>
                    <a:pt x="74" y="6"/>
                    <a:pt x="72" y="7"/>
                    <a:pt x="69" y="7"/>
                  </a:cubicBezTo>
                  <a:cubicBezTo>
                    <a:pt x="69" y="7"/>
                    <a:pt x="69" y="7"/>
                    <a:pt x="68" y="7"/>
                  </a:cubicBezTo>
                  <a:cubicBezTo>
                    <a:pt x="66" y="7"/>
                    <a:pt x="64" y="8"/>
                    <a:pt x="62" y="8"/>
                  </a:cubicBezTo>
                  <a:cubicBezTo>
                    <a:pt x="61" y="8"/>
                    <a:pt x="60" y="8"/>
                    <a:pt x="58" y="9"/>
                  </a:cubicBezTo>
                  <a:cubicBezTo>
                    <a:pt x="57" y="9"/>
                    <a:pt x="57" y="10"/>
                    <a:pt x="56" y="10"/>
                  </a:cubicBezTo>
                  <a:cubicBezTo>
                    <a:pt x="54" y="11"/>
                    <a:pt x="53" y="11"/>
                    <a:pt x="52" y="12"/>
                  </a:cubicBezTo>
                  <a:cubicBezTo>
                    <a:pt x="50" y="14"/>
                    <a:pt x="47" y="14"/>
                    <a:pt x="45" y="16"/>
                  </a:cubicBezTo>
                  <a:cubicBezTo>
                    <a:pt x="42" y="17"/>
                    <a:pt x="39" y="19"/>
                    <a:pt x="36" y="21"/>
                  </a:cubicBezTo>
                  <a:cubicBezTo>
                    <a:pt x="34" y="22"/>
                    <a:pt x="32" y="24"/>
                    <a:pt x="30" y="26"/>
                  </a:cubicBezTo>
                  <a:cubicBezTo>
                    <a:pt x="30" y="26"/>
                    <a:pt x="29" y="26"/>
                    <a:pt x="29" y="27"/>
                  </a:cubicBezTo>
                  <a:cubicBezTo>
                    <a:pt x="28" y="30"/>
                    <a:pt x="26" y="31"/>
                    <a:pt x="25" y="34"/>
                  </a:cubicBezTo>
                  <a:cubicBezTo>
                    <a:pt x="25" y="35"/>
                    <a:pt x="23" y="35"/>
                    <a:pt x="25" y="37"/>
                  </a:cubicBezTo>
                  <a:cubicBezTo>
                    <a:pt x="25" y="37"/>
                    <a:pt x="25" y="37"/>
                    <a:pt x="25" y="38"/>
                  </a:cubicBezTo>
                  <a:cubicBezTo>
                    <a:pt x="24" y="39"/>
                    <a:pt x="23" y="41"/>
                    <a:pt x="23" y="43"/>
                  </a:cubicBezTo>
                  <a:cubicBezTo>
                    <a:pt x="23" y="44"/>
                    <a:pt x="23" y="44"/>
                    <a:pt x="22" y="45"/>
                  </a:cubicBezTo>
                  <a:cubicBezTo>
                    <a:pt x="22" y="46"/>
                    <a:pt x="22" y="48"/>
                    <a:pt x="21" y="49"/>
                  </a:cubicBezTo>
                  <a:cubicBezTo>
                    <a:pt x="21" y="51"/>
                    <a:pt x="20" y="53"/>
                    <a:pt x="19" y="54"/>
                  </a:cubicBezTo>
                  <a:cubicBezTo>
                    <a:pt x="18" y="57"/>
                    <a:pt x="17" y="59"/>
                    <a:pt x="17" y="61"/>
                  </a:cubicBezTo>
                  <a:cubicBezTo>
                    <a:pt x="16" y="62"/>
                    <a:pt x="16" y="64"/>
                    <a:pt x="16" y="65"/>
                  </a:cubicBezTo>
                  <a:cubicBezTo>
                    <a:pt x="16" y="66"/>
                    <a:pt x="15" y="68"/>
                    <a:pt x="15" y="69"/>
                  </a:cubicBezTo>
                  <a:cubicBezTo>
                    <a:pt x="14" y="71"/>
                    <a:pt x="14" y="73"/>
                    <a:pt x="13" y="75"/>
                  </a:cubicBezTo>
                  <a:cubicBezTo>
                    <a:pt x="13" y="77"/>
                    <a:pt x="12" y="79"/>
                    <a:pt x="12" y="81"/>
                  </a:cubicBezTo>
                  <a:cubicBezTo>
                    <a:pt x="12" y="83"/>
                    <a:pt x="12" y="85"/>
                    <a:pt x="12" y="87"/>
                  </a:cubicBezTo>
                  <a:cubicBezTo>
                    <a:pt x="12" y="89"/>
                    <a:pt x="12" y="90"/>
                    <a:pt x="11" y="92"/>
                  </a:cubicBezTo>
                  <a:cubicBezTo>
                    <a:pt x="11" y="92"/>
                    <a:pt x="11" y="93"/>
                    <a:pt x="11" y="94"/>
                  </a:cubicBezTo>
                  <a:cubicBezTo>
                    <a:pt x="12" y="94"/>
                    <a:pt x="12" y="94"/>
                    <a:pt x="12" y="94"/>
                  </a:cubicBezTo>
                  <a:cubicBezTo>
                    <a:pt x="12" y="92"/>
                    <a:pt x="13" y="91"/>
                    <a:pt x="13" y="90"/>
                  </a:cubicBezTo>
                  <a:cubicBezTo>
                    <a:pt x="14" y="87"/>
                    <a:pt x="14" y="85"/>
                    <a:pt x="14" y="82"/>
                  </a:cubicBezTo>
                  <a:cubicBezTo>
                    <a:pt x="14" y="80"/>
                    <a:pt x="14" y="78"/>
                    <a:pt x="15" y="76"/>
                  </a:cubicBezTo>
                  <a:cubicBezTo>
                    <a:pt x="15" y="75"/>
                    <a:pt x="15" y="74"/>
                    <a:pt x="15" y="73"/>
                  </a:cubicBezTo>
                  <a:cubicBezTo>
                    <a:pt x="16" y="71"/>
                    <a:pt x="16" y="70"/>
                    <a:pt x="17" y="68"/>
                  </a:cubicBezTo>
                  <a:cubicBezTo>
                    <a:pt x="17" y="66"/>
                    <a:pt x="17" y="64"/>
                    <a:pt x="18" y="62"/>
                  </a:cubicBezTo>
                  <a:cubicBezTo>
                    <a:pt x="18" y="62"/>
                    <a:pt x="18" y="61"/>
                    <a:pt x="18" y="61"/>
                  </a:cubicBezTo>
                  <a:cubicBezTo>
                    <a:pt x="19" y="60"/>
                    <a:pt x="19" y="58"/>
                    <a:pt x="20" y="57"/>
                  </a:cubicBezTo>
                  <a:cubicBezTo>
                    <a:pt x="20" y="56"/>
                    <a:pt x="21" y="55"/>
                    <a:pt x="21" y="54"/>
                  </a:cubicBezTo>
                  <a:cubicBezTo>
                    <a:pt x="22" y="52"/>
                    <a:pt x="22" y="50"/>
                    <a:pt x="23" y="48"/>
                  </a:cubicBezTo>
                  <a:cubicBezTo>
                    <a:pt x="23" y="47"/>
                    <a:pt x="24" y="47"/>
                    <a:pt x="24" y="46"/>
                  </a:cubicBezTo>
                  <a:cubicBezTo>
                    <a:pt x="25" y="44"/>
                    <a:pt x="26" y="43"/>
                    <a:pt x="27" y="42"/>
                  </a:cubicBezTo>
                  <a:cubicBezTo>
                    <a:pt x="28" y="40"/>
                    <a:pt x="29" y="39"/>
                    <a:pt x="29" y="38"/>
                  </a:cubicBezTo>
                  <a:cubicBezTo>
                    <a:pt x="31" y="36"/>
                    <a:pt x="32" y="33"/>
                    <a:pt x="33" y="31"/>
                  </a:cubicBezTo>
                  <a:cubicBezTo>
                    <a:pt x="35" y="28"/>
                    <a:pt x="38" y="26"/>
                    <a:pt x="40" y="24"/>
                  </a:cubicBezTo>
                  <a:cubicBezTo>
                    <a:pt x="41" y="24"/>
                    <a:pt x="42" y="23"/>
                    <a:pt x="43" y="22"/>
                  </a:cubicBezTo>
                  <a:cubicBezTo>
                    <a:pt x="44" y="22"/>
                    <a:pt x="45" y="21"/>
                    <a:pt x="46" y="20"/>
                  </a:cubicBezTo>
                  <a:cubicBezTo>
                    <a:pt x="48" y="19"/>
                    <a:pt x="51" y="17"/>
                    <a:pt x="53" y="16"/>
                  </a:cubicBezTo>
                  <a:cubicBezTo>
                    <a:pt x="54" y="15"/>
                    <a:pt x="55" y="14"/>
                    <a:pt x="56" y="14"/>
                  </a:cubicBezTo>
                  <a:cubicBezTo>
                    <a:pt x="57" y="13"/>
                    <a:pt x="59" y="13"/>
                    <a:pt x="61" y="12"/>
                  </a:cubicBezTo>
                  <a:cubicBezTo>
                    <a:pt x="64" y="11"/>
                    <a:pt x="66" y="11"/>
                    <a:pt x="69" y="10"/>
                  </a:cubicBezTo>
                  <a:cubicBezTo>
                    <a:pt x="71" y="9"/>
                    <a:pt x="74" y="9"/>
                    <a:pt x="76" y="9"/>
                  </a:cubicBezTo>
                  <a:cubicBezTo>
                    <a:pt x="78" y="8"/>
                    <a:pt x="80" y="8"/>
                    <a:pt x="81" y="8"/>
                  </a:cubicBezTo>
                  <a:cubicBezTo>
                    <a:pt x="85" y="8"/>
                    <a:pt x="89" y="8"/>
                    <a:pt x="93" y="7"/>
                  </a:cubicBezTo>
                  <a:cubicBezTo>
                    <a:pt x="96" y="6"/>
                    <a:pt x="100" y="6"/>
                    <a:pt x="103" y="6"/>
                  </a:cubicBezTo>
                  <a:cubicBezTo>
                    <a:pt x="107" y="6"/>
                    <a:pt x="110" y="7"/>
                    <a:pt x="114" y="7"/>
                  </a:cubicBezTo>
                  <a:cubicBezTo>
                    <a:pt x="115" y="7"/>
                    <a:pt x="116" y="7"/>
                    <a:pt x="117" y="8"/>
                  </a:cubicBezTo>
                  <a:cubicBezTo>
                    <a:pt x="117" y="8"/>
                    <a:pt x="118" y="8"/>
                    <a:pt x="118" y="8"/>
                  </a:cubicBezTo>
                  <a:cubicBezTo>
                    <a:pt x="121" y="8"/>
                    <a:pt x="123" y="9"/>
                    <a:pt x="125" y="10"/>
                  </a:cubicBezTo>
                  <a:cubicBezTo>
                    <a:pt x="127" y="10"/>
                    <a:pt x="128" y="11"/>
                    <a:pt x="129" y="12"/>
                  </a:cubicBezTo>
                  <a:cubicBezTo>
                    <a:pt x="131" y="13"/>
                    <a:pt x="132" y="14"/>
                    <a:pt x="134" y="15"/>
                  </a:cubicBezTo>
                  <a:cubicBezTo>
                    <a:pt x="135" y="16"/>
                    <a:pt x="137" y="16"/>
                    <a:pt x="139" y="18"/>
                  </a:cubicBezTo>
                  <a:cubicBezTo>
                    <a:pt x="142" y="21"/>
                    <a:pt x="146" y="26"/>
                    <a:pt x="149" y="29"/>
                  </a:cubicBezTo>
                  <a:cubicBezTo>
                    <a:pt x="153" y="33"/>
                    <a:pt x="156" y="36"/>
                    <a:pt x="159" y="40"/>
                  </a:cubicBezTo>
                  <a:cubicBezTo>
                    <a:pt x="160" y="41"/>
                    <a:pt x="160" y="42"/>
                    <a:pt x="161" y="42"/>
                  </a:cubicBezTo>
                  <a:cubicBezTo>
                    <a:pt x="161" y="45"/>
                    <a:pt x="163" y="47"/>
                    <a:pt x="164" y="50"/>
                  </a:cubicBezTo>
                  <a:cubicBezTo>
                    <a:pt x="165" y="52"/>
                    <a:pt x="166" y="54"/>
                    <a:pt x="167" y="56"/>
                  </a:cubicBezTo>
                  <a:cubicBezTo>
                    <a:pt x="168" y="58"/>
                    <a:pt x="169" y="61"/>
                    <a:pt x="170" y="63"/>
                  </a:cubicBezTo>
                  <a:cubicBezTo>
                    <a:pt x="171" y="64"/>
                    <a:pt x="171" y="65"/>
                    <a:pt x="171" y="66"/>
                  </a:cubicBezTo>
                  <a:cubicBezTo>
                    <a:pt x="172" y="68"/>
                    <a:pt x="172" y="69"/>
                    <a:pt x="172" y="70"/>
                  </a:cubicBezTo>
                  <a:cubicBezTo>
                    <a:pt x="172" y="71"/>
                    <a:pt x="173" y="73"/>
                    <a:pt x="173" y="74"/>
                  </a:cubicBezTo>
                  <a:cubicBezTo>
                    <a:pt x="174" y="75"/>
                    <a:pt x="174" y="76"/>
                    <a:pt x="175" y="77"/>
                  </a:cubicBezTo>
                  <a:cubicBezTo>
                    <a:pt x="176" y="80"/>
                    <a:pt x="176" y="83"/>
                    <a:pt x="179" y="85"/>
                  </a:cubicBezTo>
                  <a:cubicBezTo>
                    <a:pt x="179" y="84"/>
                    <a:pt x="180" y="84"/>
                    <a:pt x="181" y="84"/>
                  </a:cubicBezTo>
                  <a:close/>
                  <a:moveTo>
                    <a:pt x="101" y="78"/>
                  </a:moveTo>
                  <a:cubicBezTo>
                    <a:pt x="106" y="69"/>
                    <a:pt x="110" y="59"/>
                    <a:pt x="116" y="50"/>
                  </a:cubicBezTo>
                  <a:cubicBezTo>
                    <a:pt x="116" y="50"/>
                    <a:pt x="115" y="50"/>
                    <a:pt x="115" y="50"/>
                  </a:cubicBezTo>
                  <a:cubicBezTo>
                    <a:pt x="115" y="51"/>
                    <a:pt x="114" y="52"/>
                    <a:pt x="113" y="53"/>
                  </a:cubicBezTo>
                  <a:cubicBezTo>
                    <a:pt x="112" y="55"/>
                    <a:pt x="112" y="56"/>
                    <a:pt x="111" y="57"/>
                  </a:cubicBezTo>
                  <a:cubicBezTo>
                    <a:pt x="110" y="58"/>
                    <a:pt x="109" y="60"/>
                    <a:pt x="107" y="61"/>
                  </a:cubicBezTo>
                  <a:cubicBezTo>
                    <a:pt x="106" y="63"/>
                    <a:pt x="104" y="65"/>
                    <a:pt x="103" y="67"/>
                  </a:cubicBezTo>
                  <a:cubicBezTo>
                    <a:pt x="102" y="69"/>
                    <a:pt x="101" y="71"/>
                    <a:pt x="100" y="73"/>
                  </a:cubicBezTo>
                  <a:cubicBezTo>
                    <a:pt x="99" y="74"/>
                    <a:pt x="99" y="74"/>
                    <a:pt x="99" y="75"/>
                  </a:cubicBezTo>
                  <a:cubicBezTo>
                    <a:pt x="99" y="76"/>
                    <a:pt x="100" y="77"/>
                    <a:pt x="10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1" name="Freeform 262"/>
            <p:cNvSpPr>
              <a:spLocks/>
            </p:cNvSpPr>
            <p:nvPr/>
          </p:nvSpPr>
          <p:spPr bwMode="auto">
            <a:xfrm>
              <a:off x="6119813" y="3849688"/>
              <a:ext cx="26988" cy="58738"/>
            </a:xfrm>
            <a:custGeom>
              <a:avLst/>
              <a:gdLst>
                <a:gd name="T0" fmla="*/ 3 w 7"/>
                <a:gd name="T1" fmla="*/ 8 h 15"/>
                <a:gd name="T2" fmla="*/ 3 w 7"/>
                <a:gd name="T3" fmla="*/ 5 h 15"/>
                <a:gd name="T4" fmla="*/ 4 w 7"/>
                <a:gd name="T5" fmla="*/ 5 h 15"/>
                <a:gd name="T6" fmla="*/ 6 w 7"/>
                <a:gd name="T7" fmla="*/ 6 h 15"/>
                <a:gd name="T8" fmla="*/ 7 w 7"/>
                <a:gd name="T9" fmla="*/ 9 h 15"/>
                <a:gd name="T10" fmla="*/ 6 w 7"/>
                <a:gd name="T11" fmla="*/ 13 h 15"/>
                <a:gd name="T12" fmla="*/ 4 w 7"/>
                <a:gd name="T13" fmla="*/ 15 h 15"/>
                <a:gd name="T14" fmla="*/ 2 w 7"/>
                <a:gd name="T15" fmla="*/ 14 h 15"/>
                <a:gd name="T16" fmla="*/ 1 w 7"/>
                <a:gd name="T17" fmla="*/ 10 h 15"/>
                <a:gd name="T18" fmla="*/ 0 w 7"/>
                <a:gd name="T19" fmla="*/ 7 h 15"/>
                <a:gd name="T20" fmla="*/ 0 w 7"/>
                <a:gd name="T21" fmla="*/ 7 h 15"/>
                <a:gd name="T22" fmla="*/ 1 w 7"/>
                <a:gd name="T23" fmla="*/ 1 h 15"/>
                <a:gd name="T24" fmla="*/ 3 w 7"/>
                <a:gd name="T25" fmla="*/ 0 h 15"/>
                <a:gd name="T26" fmla="*/ 2 w 7"/>
                <a:gd name="T27" fmla="*/ 3 h 15"/>
                <a:gd name="T28" fmla="*/ 2 w 7"/>
                <a:gd name="T29" fmla="*/ 8 h 15"/>
                <a:gd name="T30" fmla="*/ 3 w 7"/>
                <a:gd name="T31" fmla="*/ 8 h 15"/>
                <a:gd name="T32" fmla="*/ 3 w 7"/>
                <a:gd name="T33" fmla="*/ 12 h 15"/>
                <a:gd name="T34" fmla="*/ 4 w 7"/>
                <a:gd name="T35" fmla="*/ 9 h 15"/>
                <a:gd name="T36" fmla="*/ 3 w 7"/>
                <a:gd name="T3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5">
                  <a:moveTo>
                    <a:pt x="3" y="8"/>
                  </a:moveTo>
                  <a:cubicBezTo>
                    <a:pt x="3" y="7"/>
                    <a:pt x="3" y="6"/>
                    <a:pt x="3" y="5"/>
                  </a:cubicBezTo>
                  <a:cubicBezTo>
                    <a:pt x="3" y="5"/>
                    <a:pt x="4" y="5"/>
                    <a:pt x="4" y="5"/>
                  </a:cubicBezTo>
                  <a:cubicBezTo>
                    <a:pt x="4" y="6"/>
                    <a:pt x="5" y="6"/>
                    <a:pt x="6" y="6"/>
                  </a:cubicBezTo>
                  <a:cubicBezTo>
                    <a:pt x="7" y="7"/>
                    <a:pt x="7" y="8"/>
                    <a:pt x="7" y="9"/>
                  </a:cubicBezTo>
                  <a:cubicBezTo>
                    <a:pt x="7" y="10"/>
                    <a:pt x="6" y="12"/>
                    <a:pt x="6" y="13"/>
                  </a:cubicBezTo>
                  <a:cubicBezTo>
                    <a:pt x="5" y="14"/>
                    <a:pt x="5" y="14"/>
                    <a:pt x="4" y="15"/>
                  </a:cubicBezTo>
                  <a:cubicBezTo>
                    <a:pt x="4" y="15"/>
                    <a:pt x="3" y="14"/>
                    <a:pt x="2" y="14"/>
                  </a:cubicBezTo>
                  <a:cubicBezTo>
                    <a:pt x="1" y="13"/>
                    <a:pt x="1" y="12"/>
                    <a:pt x="1" y="10"/>
                  </a:cubicBezTo>
                  <a:cubicBezTo>
                    <a:pt x="1" y="9"/>
                    <a:pt x="0" y="8"/>
                    <a:pt x="0" y="7"/>
                  </a:cubicBezTo>
                  <a:cubicBezTo>
                    <a:pt x="0" y="7"/>
                    <a:pt x="0" y="7"/>
                    <a:pt x="0" y="7"/>
                  </a:cubicBezTo>
                  <a:cubicBezTo>
                    <a:pt x="0" y="5"/>
                    <a:pt x="0" y="3"/>
                    <a:pt x="1" y="1"/>
                  </a:cubicBezTo>
                  <a:cubicBezTo>
                    <a:pt x="1" y="0"/>
                    <a:pt x="2" y="0"/>
                    <a:pt x="3" y="0"/>
                  </a:cubicBezTo>
                  <a:cubicBezTo>
                    <a:pt x="3" y="1"/>
                    <a:pt x="3" y="2"/>
                    <a:pt x="2" y="3"/>
                  </a:cubicBezTo>
                  <a:cubicBezTo>
                    <a:pt x="1" y="5"/>
                    <a:pt x="2" y="6"/>
                    <a:pt x="2" y="8"/>
                  </a:cubicBezTo>
                  <a:cubicBezTo>
                    <a:pt x="2" y="8"/>
                    <a:pt x="2" y="8"/>
                    <a:pt x="3" y="8"/>
                  </a:cubicBezTo>
                  <a:cubicBezTo>
                    <a:pt x="3" y="10"/>
                    <a:pt x="2" y="11"/>
                    <a:pt x="3" y="12"/>
                  </a:cubicBezTo>
                  <a:cubicBezTo>
                    <a:pt x="5" y="11"/>
                    <a:pt x="5" y="10"/>
                    <a:pt x="4" y="9"/>
                  </a:cubicBezTo>
                  <a:cubicBezTo>
                    <a:pt x="4" y="9"/>
                    <a:pt x="3"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2" name="Freeform 263"/>
            <p:cNvSpPr>
              <a:spLocks noEditPoints="1"/>
            </p:cNvSpPr>
            <p:nvPr/>
          </p:nvSpPr>
          <p:spPr bwMode="auto">
            <a:xfrm>
              <a:off x="6181725" y="3849688"/>
              <a:ext cx="31750" cy="47625"/>
            </a:xfrm>
            <a:custGeom>
              <a:avLst/>
              <a:gdLst>
                <a:gd name="T0" fmla="*/ 8 w 8"/>
                <a:gd name="T1" fmla="*/ 6 h 12"/>
                <a:gd name="T2" fmla="*/ 6 w 8"/>
                <a:gd name="T3" fmla="*/ 11 h 12"/>
                <a:gd name="T4" fmla="*/ 5 w 8"/>
                <a:gd name="T5" fmla="*/ 12 h 12"/>
                <a:gd name="T6" fmla="*/ 3 w 8"/>
                <a:gd name="T7" fmla="*/ 11 h 12"/>
                <a:gd name="T8" fmla="*/ 1 w 8"/>
                <a:gd name="T9" fmla="*/ 4 h 12"/>
                <a:gd name="T10" fmla="*/ 5 w 8"/>
                <a:gd name="T11" fmla="*/ 1 h 12"/>
                <a:gd name="T12" fmla="*/ 8 w 8"/>
                <a:gd name="T13" fmla="*/ 6 h 12"/>
                <a:gd name="T14" fmla="*/ 4 w 8"/>
                <a:gd name="T15" fmla="*/ 3 h 12"/>
                <a:gd name="T16" fmla="*/ 3 w 8"/>
                <a:gd name="T17" fmla="*/ 5 h 12"/>
                <a:gd name="T18" fmla="*/ 3 w 8"/>
                <a:gd name="T19" fmla="*/ 8 h 12"/>
                <a:gd name="T20" fmla="*/ 5 w 8"/>
                <a:gd name="T21" fmla="*/ 9 h 12"/>
                <a:gd name="T22" fmla="*/ 5 w 8"/>
                <a:gd name="T23" fmla="*/ 7 h 12"/>
                <a:gd name="T24" fmla="*/ 4 w 8"/>
                <a:gd name="T2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6"/>
                  </a:moveTo>
                  <a:cubicBezTo>
                    <a:pt x="7" y="8"/>
                    <a:pt x="7" y="9"/>
                    <a:pt x="6" y="11"/>
                  </a:cubicBezTo>
                  <a:cubicBezTo>
                    <a:pt x="6" y="12"/>
                    <a:pt x="5" y="12"/>
                    <a:pt x="5" y="12"/>
                  </a:cubicBezTo>
                  <a:cubicBezTo>
                    <a:pt x="4" y="12"/>
                    <a:pt x="3" y="12"/>
                    <a:pt x="3" y="11"/>
                  </a:cubicBezTo>
                  <a:cubicBezTo>
                    <a:pt x="1" y="9"/>
                    <a:pt x="0" y="6"/>
                    <a:pt x="1" y="4"/>
                  </a:cubicBezTo>
                  <a:cubicBezTo>
                    <a:pt x="1" y="2"/>
                    <a:pt x="3" y="0"/>
                    <a:pt x="5" y="1"/>
                  </a:cubicBezTo>
                  <a:cubicBezTo>
                    <a:pt x="8" y="2"/>
                    <a:pt x="8" y="4"/>
                    <a:pt x="8" y="6"/>
                  </a:cubicBezTo>
                  <a:close/>
                  <a:moveTo>
                    <a:pt x="4" y="3"/>
                  </a:moveTo>
                  <a:cubicBezTo>
                    <a:pt x="4" y="3"/>
                    <a:pt x="3" y="4"/>
                    <a:pt x="3" y="5"/>
                  </a:cubicBezTo>
                  <a:cubicBezTo>
                    <a:pt x="3" y="6"/>
                    <a:pt x="3" y="7"/>
                    <a:pt x="3" y="8"/>
                  </a:cubicBezTo>
                  <a:cubicBezTo>
                    <a:pt x="3" y="9"/>
                    <a:pt x="4" y="10"/>
                    <a:pt x="5" y="9"/>
                  </a:cubicBezTo>
                  <a:cubicBezTo>
                    <a:pt x="5" y="9"/>
                    <a:pt x="5" y="8"/>
                    <a:pt x="5" y="7"/>
                  </a:cubicBezTo>
                  <a:cubicBezTo>
                    <a:pt x="6" y="5"/>
                    <a:pt x="6"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3" name="Freeform 264"/>
            <p:cNvSpPr>
              <a:spLocks/>
            </p:cNvSpPr>
            <p:nvPr/>
          </p:nvSpPr>
          <p:spPr bwMode="auto">
            <a:xfrm>
              <a:off x="6288088" y="3836988"/>
              <a:ext cx="31750" cy="47625"/>
            </a:xfrm>
            <a:custGeom>
              <a:avLst/>
              <a:gdLst>
                <a:gd name="T0" fmla="*/ 5 w 8"/>
                <a:gd name="T1" fmla="*/ 6 h 12"/>
                <a:gd name="T2" fmla="*/ 7 w 8"/>
                <a:gd name="T3" fmla="*/ 9 h 12"/>
                <a:gd name="T4" fmla="*/ 2 w 8"/>
                <a:gd name="T5" fmla="*/ 7 h 12"/>
                <a:gd name="T6" fmla="*/ 3 w 8"/>
                <a:gd name="T7" fmla="*/ 10 h 12"/>
                <a:gd name="T8" fmla="*/ 2 w 8"/>
                <a:gd name="T9" fmla="*/ 12 h 12"/>
                <a:gd name="T10" fmla="*/ 1 w 8"/>
                <a:gd name="T11" fmla="*/ 11 h 12"/>
                <a:gd name="T12" fmla="*/ 0 w 8"/>
                <a:gd name="T13" fmla="*/ 7 h 12"/>
                <a:gd name="T14" fmla="*/ 1 w 8"/>
                <a:gd name="T15" fmla="*/ 2 h 12"/>
                <a:gd name="T16" fmla="*/ 4 w 8"/>
                <a:gd name="T17" fmla="*/ 1 h 12"/>
                <a:gd name="T18" fmla="*/ 5 w 8"/>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5" y="6"/>
                  </a:moveTo>
                  <a:cubicBezTo>
                    <a:pt x="6" y="7"/>
                    <a:pt x="8" y="7"/>
                    <a:pt x="7" y="9"/>
                  </a:cubicBezTo>
                  <a:cubicBezTo>
                    <a:pt x="5" y="10"/>
                    <a:pt x="4" y="7"/>
                    <a:pt x="2" y="7"/>
                  </a:cubicBezTo>
                  <a:cubicBezTo>
                    <a:pt x="2" y="9"/>
                    <a:pt x="3" y="9"/>
                    <a:pt x="3" y="10"/>
                  </a:cubicBezTo>
                  <a:cubicBezTo>
                    <a:pt x="3" y="11"/>
                    <a:pt x="2" y="11"/>
                    <a:pt x="2" y="12"/>
                  </a:cubicBezTo>
                  <a:cubicBezTo>
                    <a:pt x="1" y="12"/>
                    <a:pt x="1" y="11"/>
                    <a:pt x="1" y="11"/>
                  </a:cubicBezTo>
                  <a:cubicBezTo>
                    <a:pt x="0" y="10"/>
                    <a:pt x="0" y="8"/>
                    <a:pt x="0" y="7"/>
                  </a:cubicBezTo>
                  <a:cubicBezTo>
                    <a:pt x="0" y="6"/>
                    <a:pt x="0" y="4"/>
                    <a:pt x="1" y="2"/>
                  </a:cubicBezTo>
                  <a:cubicBezTo>
                    <a:pt x="1" y="1"/>
                    <a:pt x="3" y="0"/>
                    <a:pt x="4" y="1"/>
                  </a:cubicBezTo>
                  <a:cubicBezTo>
                    <a:pt x="6" y="3"/>
                    <a:pt x="6" y="5"/>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4" name="Freeform 265"/>
            <p:cNvSpPr>
              <a:spLocks noEditPoints="1"/>
            </p:cNvSpPr>
            <p:nvPr/>
          </p:nvSpPr>
          <p:spPr bwMode="auto">
            <a:xfrm>
              <a:off x="6221413" y="3844926"/>
              <a:ext cx="31750" cy="39688"/>
            </a:xfrm>
            <a:custGeom>
              <a:avLst/>
              <a:gdLst>
                <a:gd name="T0" fmla="*/ 0 w 8"/>
                <a:gd name="T1" fmla="*/ 10 h 10"/>
                <a:gd name="T2" fmla="*/ 0 w 8"/>
                <a:gd name="T3" fmla="*/ 9 h 10"/>
                <a:gd name="T4" fmla="*/ 1 w 8"/>
                <a:gd name="T5" fmla="*/ 7 h 10"/>
                <a:gd name="T6" fmla="*/ 0 w 8"/>
                <a:gd name="T7" fmla="*/ 2 h 10"/>
                <a:gd name="T8" fmla="*/ 1 w 8"/>
                <a:gd name="T9" fmla="*/ 0 h 10"/>
                <a:gd name="T10" fmla="*/ 3 w 8"/>
                <a:gd name="T11" fmla="*/ 0 h 10"/>
                <a:gd name="T12" fmla="*/ 4 w 8"/>
                <a:gd name="T13" fmla="*/ 0 h 10"/>
                <a:gd name="T14" fmla="*/ 7 w 8"/>
                <a:gd name="T15" fmla="*/ 2 h 10"/>
                <a:gd name="T16" fmla="*/ 6 w 8"/>
                <a:gd name="T17" fmla="*/ 7 h 10"/>
                <a:gd name="T18" fmla="*/ 3 w 8"/>
                <a:gd name="T19" fmla="*/ 9 h 10"/>
                <a:gd name="T20" fmla="*/ 0 w 8"/>
                <a:gd name="T21" fmla="*/ 10 h 10"/>
                <a:gd name="T22" fmla="*/ 2 w 8"/>
                <a:gd name="T23" fmla="*/ 2 h 10"/>
                <a:gd name="T24" fmla="*/ 3 w 8"/>
                <a:gd name="T25" fmla="*/ 7 h 10"/>
                <a:gd name="T26" fmla="*/ 5 w 8"/>
                <a:gd name="T27" fmla="*/ 6 h 10"/>
                <a:gd name="T28" fmla="*/ 4 w 8"/>
                <a:gd name="T29" fmla="*/ 2 h 10"/>
                <a:gd name="T30" fmla="*/ 2 w 8"/>
                <a:gd name="T3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0" y="10"/>
                  </a:moveTo>
                  <a:cubicBezTo>
                    <a:pt x="0" y="9"/>
                    <a:pt x="0" y="9"/>
                    <a:pt x="0" y="9"/>
                  </a:cubicBezTo>
                  <a:cubicBezTo>
                    <a:pt x="1" y="8"/>
                    <a:pt x="1" y="8"/>
                    <a:pt x="1" y="7"/>
                  </a:cubicBezTo>
                  <a:cubicBezTo>
                    <a:pt x="0" y="6"/>
                    <a:pt x="0" y="4"/>
                    <a:pt x="0" y="2"/>
                  </a:cubicBezTo>
                  <a:cubicBezTo>
                    <a:pt x="0" y="1"/>
                    <a:pt x="0" y="0"/>
                    <a:pt x="1" y="0"/>
                  </a:cubicBezTo>
                  <a:cubicBezTo>
                    <a:pt x="2" y="0"/>
                    <a:pt x="3" y="0"/>
                    <a:pt x="3" y="0"/>
                  </a:cubicBezTo>
                  <a:cubicBezTo>
                    <a:pt x="4" y="0"/>
                    <a:pt x="4" y="0"/>
                    <a:pt x="4" y="0"/>
                  </a:cubicBezTo>
                  <a:cubicBezTo>
                    <a:pt x="6" y="0"/>
                    <a:pt x="7" y="1"/>
                    <a:pt x="7" y="2"/>
                  </a:cubicBezTo>
                  <a:cubicBezTo>
                    <a:pt x="8" y="4"/>
                    <a:pt x="7" y="6"/>
                    <a:pt x="6" y="7"/>
                  </a:cubicBezTo>
                  <a:cubicBezTo>
                    <a:pt x="5" y="8"/>
                    <a:pt x="4" y="9"/>
                    <a:pt x="3" y="9"/>
                  </a:cubicBezTo>
                  <a:cubicBezTo>
                    <a:pt x="3" y="10"/>
                    <a:pt x="1" y="10"/>
                    <a:pt x="0" y="10"/>
                  </a:cubicBezTo>
                  <a:close/>
                  <a:moveTo>
                    <a:pt x="2" y="2"/>
                  </a:moveTo>
                  <a:cubicBezTo>
                    <a:pt x="2" y="4"/>
                    <a:pt x="3" y="5"/>
                    <a:pt x="3" y="7"/>
                  </a:cubicBezTo>
                  <a:cubicBezTo>
                    <a:pt x="4" y="7"/>
                    <a:pt x="4" y="6"/>
                    <a:pt x="5" y="6"/>
                  </a:cubicBezTo>
                  <a:cubicBezTo>
                    <a:pt x="5" y="5"/>
                    <a:pt x="5" y="3"/>
                    <a:pt x="4" y="2"/>
                  </a:cubicBezTo>
                  <a:cubicBezTo>
                    <a:pt x="4" y="2"/>
                    <a:pt x="3"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5" name="Freeform 266"/>
            <p:cNvSpPr>
              <a:spLocks noEditPoints="1"/>
            </p:cNvSpPr>
            <p:nvPr/>
          </p:nvSpPr>
          <p:spPr bwMode="auto">
            <a:xfrm>
              <a:off x="6154738" y="3852863"/>
              <a:ext cx="23813" cy="44450"/>
            </a:xfrm>
            <a:custGeom>
              <a:avLst/>
              <a:gdLst>
                <a:gd name="T0" fmla="*/ 3 w 6"/>
                <a:gd name="T1" fmla="*/ 0 h 11"/>
                <a:gd name="T2" fmla="*/ 6 w 6"/>
                <a:gd name="T3" fmla="*/ 8 h 11"/>
                <a:gd name="T4" fmla="*/ 3 w 6"/>
                <a:gd name="T5" fmla="*/ 11 h 11"/>
                <a:gd name="T6" fmla="*/ 1 w 6"/>
                <a:gd name="T7" fmla="*/ 10 h 11"/>
                <a:gd name="T8" fmla="*/ 1 w 6"/>
                <a:gd name="T9" fmla="*/ 3 h 11"/>
                <a:gd name="T10" fmla="*/ 1 w 6"/>
                <a:gd name="T11" fmla="*/ 2 h 11"/>
                <a:gd name="T12" fmla="*/ 3 w 6"/>
                <a:gd name="T13" fmla="*/ 0 h 11"/>
                <a:gd name="T14" fmla="*/ 3 w 6"/>
                <a:gd name="T15" fmla="*/ 3 h 11"/>
                <a:gd name="T16" fmla="*/ 4 w 6"/>
                <a:gd name="T17" fmla="*/ 8 h 11"/>
                <a:gd name="T18" fmla="*/ 3 w 6"/>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3" y="0"/>
                  </a:moveTo>
                  <a:cubicBezTo>
                    <a:pt x="6" y="2"/>
                    <a:pt x="6" y="5"/>
                    <a:pt x="6" y="8"/>
                  </a:cubicBezTo>
                  <a:cubicBezTo>
                    <a:pt x="6" y="10"/>
                    <a:pt x="5" y="11"/>
                    <a:pt x="3" y="11"/>
                  </a:cubicBezTo>
                  <a:cubicBezTo>
                    <a:pt x="3" y="11"/>
                    <a:pt x="2" y="10"/>
                    <a:pt x="1" y="10"/>
                  </a:cubicBezTo>
                  <a:cubicBezTo>
                    <a:pt x="1" y="7"/>
                    <a:pt x="0" y="5"/>
                    <a:pt x="1" y="3"/>
                  </a:cubicBezTo>
                  <a:cubicBezTo>
                    <a:pt x="1" y="2"/>
                    <a:pt x="1" y="2"/>
                    <a:pt x="1" y="2"/>
                  </a:cubicBezTo>
                  <a:cubicBezTo>
                    <a:pt x="1" y="1"/>
                    <a:pt x="2" y="0"/>
                    <a:pt x="3" y="0"/>
                  </a:cubicBezTo>
                  <a:close/>
                  <a:moveTo>
                    <a:pt x="3" y="3"/>
                  </a:moveTo>
                  <a:cubicBezTo>
                    <a:pt x="2" y="8"/>
                    <a:pt x="2" y="8"/>
                    <a:pt x="4" y="8"/>
                  </a:cubicBezTo>
                  <a:cubicBezTo>
                    <a:pt x="3" y="6"/>
                    <a:pt x="4" y="5"/>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6" name="Freeform 267"/>
            <p:cNvSpPr>
              <a:spLocks/>
            </p:cNvSpPr>
            <p:nvPr/>
          </p:nvSpPr>
          <p:spPr bwMode="auto">
            <a:xfrm>
              <a:off x="6257925" y="3836988"/>
              <a:ext cx="26988" cy="52388"/>
            </a:xfrm>
            <a:custGeom>
              <a:avLst/>
              <a:gdLst>
                <a:gd name="T0" fmla="*/ 7 w 7"/>
                <a:gd name="T1" fmla="*/ 10 h 13"/>
                <a:gd name="T2" fmla="*/ 7 w 7"/>
                <a:gd name="T3" fmla="*/ 11 h 13"/>
                <a:gd name="T4" fmla="*/ 6 w 7"/>
                <a:gd name="T5" fmla="*/ 12 h 13"/>
                <a:gd name="T6" fmla="*/ 1 w 7"/>
                <a:gd name="T7" fmla="*/ 10 h 13"/>
                <a:gd name="T8" fmla="*/ 0 w 7"/>
                <a:gd name="T9" fmla="*/ 7 h 13"/>
                <a:gd name="T10" fmla="*/ 1 w 7"/>
                <a:gd name="T11" fmla="*/ 2 h 13"/>
                <a:gd name="T12" fmla="*/ 3 w 7"/>
                <a:gd name="T13" fmla="*/ 1 h 13"/>
                <a:gd name="T14" fmla="*/ 2 w 7"/>
                <a:gd name="T15" fmla="*/ 5 h 13"/>
                <a:gd name="T16" fmla="*/ 3 w 7"/>
                <a:gd name="T17" fmla="*/ 5 h 13"/>
                <a:gd name="T18" fmla="*/ 6 w 7"/>
                <a:gd name="T19" fmla="*/ 3 h 13"/>
                <a:gd name="T20" fmla="*/ 6 w 7"/>
                <a:gd name="T21" fmla="*/ 5 h 13"/>
                <a:gd name="T22" fmla="*/ 3 w 7"/>
                <a:gd name="T23" fmla="*/ 8 h 13"/>
                <a:gd name="T24" fmla="*/ 3 w 7"/>
                <a:gd name="T25" fmla="*/ 9 h 13"/>
                <a:gd name="T26" fmla="*/ 5 w 7"/>
                <a:gd name="T27" fmla="*/ 10 h 13"/>
                <a:gd name="T28" fmla="*/ 7 w 7"/>
                <a:gd name="T2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7" y="10"/>
                  </a:moveTo>
                  <a:cubicBezTo>
                    <a:pt x="7" y="10"/>
                    <a:pt x="7" y="11"/>
                    <a:pt x="7" y="11"/>
                  </a:cubicBezTo>
                  <a:cubicBezTo>
                    <a:pt x="6" y="12"/>
                    <a:pt x="6" y="12"/>
                    <a:pt x="6" y="12"/>
                  </a:cubicBezTo>
                  <a:cubicBezTo>
                    <a:pt x="4" y="13"/>
                    <a:pt x="2" y="12"/>
                    <a:pt x="1" y="10"/>
                  </a:cubicBezTo>
                  <a:cubicBezTo>
                    <a:pt x="1" y="9"/>
                    <a:pt x="0" y="8"/>
                    <a:pt x="0" y="7"/>
                  </a:cubicBezTo>
                  <a:cubicBezTo>
                    <a:pt x="0" y="5"/>
                    <a:pt x="1" y="3"/>
                    <a:pt x="1" y="2"/>
                  </a:cubicBezTo>
                  <a:cubicBezTo>
                    <a:pt x="2" y="0"/>
                    <a:pt x="3" y="0"/>
                    <a:pt x="3" y="1"/>
                  </a:cubicBezTo>
                  <a:cubicBezTo>
                    <a:pt x="3" y="3"/>
                    <a:pt x="2" y="4"/>
                    <a:pt x="2" y="5"/>
                  </a:cubicBezTo>
                  <a:cubicBezTo>
                    <a:pt x="2" y="5"/>
                    <a:pt x="3" y="5"/>
                    <a:pt x="3" y="5"/>
                  </a:cubicBezTo>
                  <a:cubicBezTo>
                    <a:pt x="3" y="3"/>
                    <a:pt x="5" y="3"/>
                    <a:pt x="6" y="3"/>
                  </a:cubicBezTo>
                  <a:cubicBezTo>
                    <a:pt x="6" y="4"/>
                    <a:pt x="6" y="4"/>
                    <a:pt x="6" y="5"/>
                  </a:cubicBezTo>
                  <a:cubicBezTo>
                    <a:pt x="5" y="6"/>
                    <a:pt x="4" y="7"/>
                    <a:pt x="3" y="8"/>
                  </a:cubicBezTo>
                  <a:cubicBezTo>
                    <a:pt x="2" y="8"/>
                    <a:pt x="2" y="9"/>
                    <a:pt x="3" y="9"/>
                  </a:cubicBezTo>
                  <a:cubicBezTo>
                    <a:pt x="4" y="10"/>
                    <a:pt x="4" y="11"/>
                    <a:pt x="5" y="10"/>
                  </a:cubicBezTo>
                  <a:cubicBezTo>
                    <a:pt x="6" y="9"/>
                    <a:pt x="6"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7" name="Freeform 268"/>
            <p:cNvSpPr>
              <a:spLocks noEditPoints="1"/>
            </p:cNvSpPr>
            <p:nvPr/>
          </p:nvSpPr>
          <p:spPr bwMode="auto">
            <a:xfrm>
              <a:off x="6394450" y="4002088"/>
              <a:ext cx="28575" cy="44450"/>
            </a:xfrm>
            <a:custGeom>
              <a:avLst/>
              <a:gdLst>
                <a:gd name="T0" fmla="*/ 7 w 7"/>
                <a:gd name="T1" fmla="*/ 4 h 11"/>
                <a:gd name="T2" fmla="*/ 5 w 7"/>
                <a:gd name="T3" fmla="*/ 10 h 11"/>
                <a:gd name="T4" fmla="*/ 4 w 7"/>
                <a:gd name="T5" fmla="*/ 11 h 11"/>
                <a:gd name="T6" fmla="*/ 2 w 7"/>
                <a:gd name="T7" fmla="*/ 10 h 11"/>
                <a:gd name="T8" fmla="*/ 1 w 7"/>
                <a:gd name="T9" fmla="*/ 3 h 11"/>
                <a:gd name="T10" fmla="*/ 4 w 7"/>
                <a:gd name="T11" fmla="*/ 0 h 11"/>
                <a:gd name="T12" fmla="*/ 7 w 7"/>
                <a:gd name="T13" fmla="*/ 2 h 11"/>
                <a:gd name="T14" fmla="*/ 7 w 7"/>
                <a:gd name="T15" fmla="*/ 4 h 11"/>
                <a:gd name="T16" fmla="*/ 4 w 7"/>
                <a:gd name="T17" fmla="*/ 2 h 11"/>
                <a:gd name="T18" fmla="*/ 3 w 7"/>
                <a:gd name="T19" fmla="*/ 8 h 11"/>
                <a:gd name="T20" fmla="*/ 4 w 7"/>
                <a:gd name="T21" fmla="*/ 9 h 11"/>
                <a:gd name="T22" fmla="*/ 5 w 7"/>
                <a:gd name="T23" fmla="*/ 6 h 11"/>
                <a:gd name="T24" fmla="*/ 4 w 7"/>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7" y="4"/>
                  </a:moveTo>
                  <a:cubicBezTo>
                    <a:pt x="7" y="6"/>
                    <a:pt x="6" y="8"/>
                    <a:pt x="5" y="10"/>
                  </a:cubicBezTo>
                  <a:cubicBezTo>
                    <a:pt x="5" y="10"/>
                    <a:pt x="4" y="11"/>
                    <a:pt x="4" y="11"/>
                  </a:cubicBezTo>
                  <a:cubicBezTo>
                    <a:pt x="3" y="11"/>
                    <a:pt x="2" y="11"/>
                    <a:pt x="2" y="10"/>
                  </a:cubicBezTo>
                  <a:cubicBezTo>
                    <a:pt x="1" y="8"/>
                    <a:pt x="0" y="5"/>
                    <a:pt x="1" y="3"/>
                  </a:cubicBezTo>
                  <a:cubicBezTo>
                    <a:pt x="1" y="1"/>
                    <a:pt x="2" y="0"/>
                    <a:pt x="4" y="0"/>
                  </a:cubicBezTo>
                  <a:cubicBezTo>
                    <a:pt x="5" y="0"/>
                    <a:pt x="6" y="0"/>
                    <a:pt x="7" y="2"/>
                  </a:cubicBezTo>
                  <a:cubicBezTo>
                    <a:pt x="7" y="2"/>
                    <a:pt x="7" y="3"/>
                    <a:pt x="7" y="4"/>
                  </a:cubicBezTo>
                  <a:close/>
                  <a:moveTo>
                    <a:pt x="4" y="2"/>
                  </a:moveTo>
                  <a:cubicBezTo>
                    <a:pt x="2" y="3"/>
                    <a:pt x="2" y="6"/>
                    <a:pt x="3" y="8"/>
                  </a:cubicBezTo>
                  <a:cubicBezTo>
                    <a:pt x="3" y="8"/>
                    <a:pt x="4" y="8"/>
                    <a:pt x="4" y="9"/>
                  </a:cubicBezTo>
                  <a:cubicBezTo>
                    <a:pt x="4" y="8"/>
                    <a:pt x="4" y="7"/>
                    <a:pt x="5" y="6"/>
                  </a:cubicBezTo>
                  <a:cubicBezTo>
                    <a:pt x="6" y="5"/>
                    <a:pt x="5"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8" name="Freeform 269"/>
            <p:cNvSpPr>
              <a:spLocks/>
            </p:cNvSpPr>
            <p:nvPr/>
          </p:nvSpPr>
          <p:spPr bwMode="auto">
            <a:xfrm>
              <a:off x="6508750" y="3975101"/>
              <a:ext cx="42863" cy="50800"/>
            </a:xfrm>
            <a:custGeom>
              <a:avLst/>
              <a:gdLst>
                <a:gd name="T0" fmla="*/ 6 w 11"/>
                <a:gd name="T1" fmla="*/ 13 h 13"/>
                <a:gd name="T2" fmla="*/ 6 w 11"/>
                <a:gd name="T3" fmla="*/ 8 h 13"/>
                <a:gd name="T4" fmla="*/ 5 w 11"/>
                <a:gd name="T5" fmla="*/ 5 h 13"/>
                <a:gd name="T6" fmla="*/ 2 w 11"/>
                <a:gd name="T7" fmla="*/ 4 h 13"/>
                <a:gd name="T8" fmla="*/ 0 w 11"/>
                <a:gd name="T9" fmla="*/ 3 h 13"/>
                <a:gd name="T10" fmla="*/ 5 w 11"/>
                <a:gd name="T11" fmla="*/ 1 h 13"/>
                <a:gd name="T12" fmla="*/ 8 w 11"/>
                <a:gd name="T13" fmla="*/ 1 h 13"/>
                <a:gd name="T14" fmla="*/ 11 w 11"/>
                <a:gd name="T15" fmla="*/ 0 h 13"/>
                <a:gd name="T16" fmla="*/ 7 w 11"/>
                <a:gd name="T17" fmla="*/ 3 h 13"/>
                <a:gd name="T18" fmla="*/ 7 w 11"/>
                <a:gd name="T19" fmla="*/ 5 h 13"/>
                <a:gd name="T20" fmla="*/ 8 w 11"/>
                <a:gd name="T21" fmla="*/ 9 h 13"/>
                <a:gd name="T22" fmla="*/ 8 w 11"/>
                <a:gd name="T23" fmla="*/ 10 h 13"/>
                <a:gd name="T24" fmla="*/ 6 w 11"/>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6" y="13"/>
                  </a:moveTo>
                  <a:cubicBezTo>
                    <a:pt x="6" y="11"/>
                    <a:pt x="6" y="10"/>
                    <a:pt x="6" y="8"/>
                  </a:cubicBezTo>
                  <a:cubicBezTo>
                    <a:pt x="5" y="7"/>
                    <a:pt x="5" y="6"/>
                    <a:pt x="5" y="5"/>
                  </a:cubicBezTo>
                  <a:cubicBezTo>
                    <a:pt x="5" y="4"/>
                    <a:pt x="3" y="3"/>
                    <a:pt x="2" y="4"/>
                  </a:cubicBezTo>
                  <a:cubicBezTo>
                    <a:pt x="1" y="5"/>
                    <a:pt x="0" y="4"/>
                    <a:pt x="0" y="3"/>
                  </a:cubicBezTo>
                  <a:cubicBezTo>
                    <a:pt x="1" y="2"/>
                    <a:pt x="3" y="1"/>
                    <a:pt x="5" y="1"/>
                  </a:cubicBezTo>
                  <a:cubicBezTo>
                    <a:pt x="6" y="1"/>
                    <a:pt x="7" y="1"/>
                    <a:pt x="8" y="1"/>
                  </a:cubicBezTo>
                  <a:cubicBezTo>
                    <a:pt x="9" y="0"/>
                    <a:pt x="10" y="0"/>
                    <a:pt x="11" y="0"/>
                  </a:cubicBezTo>
                  <a:cubicBezTo>
                    <a:pt x="11" y="2"/>
                    <a:pt x="11" y="3"/>
                    <a:pt x="7" y="3"/>
                  </a:cubicBezTo>
                  <a:cubicBezTo>
                    <a:pt x="7" y="4"/>
                    <a:pt x="7" y="4"/>
                    <a:pt x="7" y="5"/>
                  </a:cubicBezTo>
                  <a:cubicBezTo>
                    <a:pt x="8" y="7"/>
                    <a:pt x="8" y="8"/>
                    <a:pt x="8" y="9"/>
                  </a:cubicBezTo>
                  <a:cubicBezTo>
                    <a:pt x="8" y="9"/>
                    <a:pt x="8" y="10"/>
                    <a:pt x="8" y="10"/>
                  </a:cubicBezTo>
                  <a:cubicBezTo>
                    <a:pt x="9" y="12"/>
                    <a:pt x="8"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9" name="Freeform 270"/>
            <p:cNvSpPr>
              <a:spLocks/>
            </p:cNvSpPr>
            <p:nvPr/>
          </p:nvSpPr>
          <p:spPr bwMode="auto">
            <a:xfrm>
              <a:off x="6340475" y="3994151"/>
              <a:ext cx="26988" cy="52388"/>
            </a:xfrm>
            <a:custGeom>
              <a:avLst/>
              <a:gdLst>
                <a:gd name="T0" fmla="*/ 2 w 7"/>
                <a:gd name="T1" fmla="*/ 8 h 13"/>
                <a:gd name="T2" fmla="*/ 2 w 7"/>
                <a:gd name="T3" fmla="*/ 5 h 13"/>
                <a:gd name="T4" fmla="*/ 4 w 7"/>
                <a:gd name="T5" fmla="*/ 6 h 13"/>
                <a:gd name="T6" fmla="*/ 5 w 7"/>
                <a:gd name="T7" fmla="*/ 6 h 13"/>
                <a:gd name="T8" fmla="*/ 6 w 7"/>
                <a:gd name="T9" fmla="*/ 9 h 13"/>
                <a:gd name="T10" fmla="*/ 5 w 7"/>
                <a:gd name="T11" fmla="*/ 13 h 13"/>
                <a:gd name="T12" fmla="*/ 1 w 7"/>
                <a:gd name="T13" fmla="*/ 13 h 13"/>
                <a:gd name="T14" fmla="*/ 0 w 7"/>
                <a:gd name="T15" fmla="*/ 9 h 13"/>
                <a:gd name="T16" fmla="*/ 0 w 7"/>
                <a:gd name="T17" fmla="*/ 5 h 13"/>
                <a:gd name="T18" fmla="*/ 1 w 7"/>
                <a:gd name="T19" fmla="*/ 2 h 13"/>
                <a:gd name="T20" fmla="*/ 3 w 7"/>
                <a:gd name="T21" fmla="*/ 0 h 13"/>
                <a:gd name="T22" fmla="*/ 3 w 7"/>
                <a:gd name="T23" fmla="*/ 2 h 13"/>
                <a:gd name="T24" fmla="*/ 1 w 7"/>
                <a:gd name="T25" fmla="*/ 8 h 13"/>
                <a:gd name="T26" fmla="*/ 2 w 7"/>
                <a:gd name="T27" fmla="*/ 8 h 13"/>
                <a:gd name="T28" fmla="*/ 2 w 7"/>
                <a:gd name="T29" fmla="*/ 12 h 13"/>
                <a:gd name="T30" fmla="*/ 3 w 7"/>
                <a:gd name="T31" fmla="*/ 12 h 13"/>
                <a:gd name="T32" fmla="*/ 4 w 7"/>
                <a:gd name="T33" fmla="*/ 9 h 13"/>
                <a:gd name="T34" fmla="*/ 2 w 7"/>
                <a:gd name="T3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3">
                  <a:moveTo>
                    <a:pt x="2" y="8"/>
                  </a:moveTo>
                  <a:cubicBezTo>
                    <a:pt x="2" y="7"/>
                    <a:pt x="2" y="6"/>
                    <a:pt x="2" y="5"/>
                  </a:cubicBezTo>
                  <a:cubicBezTo>
                    <a:pt x="3" y="5"/>
                    <a:pt x="3" y="5"/>
                    <a:pt x="4" y="6"/>
                  </a:cubicBezTo>
                  <a:cubicBezTo>
                    <a:pt x="4" y="6"/>
                    <a:pt x="4" y="6"/>
                    <a:pt x="5" y="6"/>
                  </a:cubicBezTo>
                  <a:cubicBezTo>
                    <a:pt x="6" y="7"/>
                    <a:pt x="7" y="8"/>
                    <a:pt x="6" y="9"/>
                  </a:cubicBezTo>
                  <a:cubicBezTo>
                    <a:pt x="6" y="11"/>
                    <a:pt x="5" y="12"/>
                    <a:pt x="5" y="13"/>
                  </a:cubicBezTo>
                  <a:cubicBezTo>
                    <a:pt x="3" y="13"/>
                    <a:pt x="2" y="13"/>
                    <a:pt x="1" y="13"/>
                  </a:cubicBezTo>
                  <a:cubicBezTo>
                    <a:pt x="0" y="12"/>
                    <a:pt x="0" y="10"/>
                    <a:pt x="0" y="9"/>
                  </a:cubicBezTo>
                  <a:cubicBezTo>
                    <a:pt x="0" y="8"/>
                    <a:pt x="0" y="6"/>
                    <a:pt x="0" y="5"/>
                  </a:cubicBezTo>
                  <a:cubicBezTo>
                    <a:pt x="0" y="4"/>
                    <a:pt x="0" y="3"/>
                    <a:pt x="1" y="2"/>
                  </a:cubicBezTo>
                  <a:cubicBezTo>
                    <a:pt x="1" y="0"/>
                    <a:pt x="1" y="0"/>
                    <a:pt x="3" y="0"/>
                  </a:cubicBezTo>
                  <a:cubicBezTo>
                    <a:pt x="3" y="1"/>
                    <a:pt x="3" y="1"/>
                    <a:pt x="3" y="2"/>
                  </a:cubicBezTo>
                  <a:cubicBezTo>
                    <a:pt x="1" y="4"/>
                    <a:pt x="2" y="6"/>
                    <a:pt x="1" y="8"/>
                  </a:cubicBezTo>
                  <a:cubicBezTo>
                    <a:pt x="1" y="8"/>
                    <a:pt x="2" y="8"/>
                    <a:pt x="2" y="8"/>
                  </a:cubicBezTo>
                  <a:cubicBezTo>
                    <a:pt x="2" y="9"/>
                    <a:pt x="2" y="11"/>
                    <a:pt x="2" y="12"/>
                  </a:cubicBezTo>
                  <a:cubicBezTo>
                    <a:pt x="2" y="12"/>
                    <a:pt x="3" y="12"/>
                    <a:pt x="3" y="12"/>
                  </a:cubicBezTo>
                  <a:cubicBezTo>
                    <a:pt x="3" y="11"/>
                    <a:pt x="4" y="10"/>
                    <a:pt x="4" y="9"/>
                  </a:cubicBezTo>
                  <a:cubicBezTo>
                    <a:pt x="4" y="9"/>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0" name="Freeform 271"/>
            <p:cNvSpPr>
              <a:spLocks noEditPoints="1"/>
            </p:cNvSpPr>
            <p:nvPr/>
          </p:nvSpPr>
          <p:spPr bwMode="auto">
            <a:xfrm>
              <a:off x="6426200" y="3994151"/>
              <a:ext cx="31750" cy="44450"/>
            </a:xfrm>
            <a:custGeom>
              <a:avLst/>
              <a:gdLst>
                <a:gd name="T0" fmla="*/ 0 w 8"/>
                <a:gd name="T1" fmla="*/ 10 h 11"/>
                <a:gd name="T2" fmla="*/ 1 w 8"/>
                <a:gd name="T3" fmla="*/ 9 h 11"/>
                <a:gd name="T4" fmla="*/ 1 w 8"/>
                <a:gd name="T5" fmla="*/ 8 h 11"/>
                <a:gd name="T6" fmla="*/ 0 w 8"/>
                <a:gd name="T7" fmla="*/ 3 h 11"/>
                <a:gd name="T8" fmla="*/ 1 w 8"/>
                <a:gd name="T9" fmla="*/ 1 h 11"/>
                <a:gd name="T10" fmla="*/ 4 w 8"/>
                <a:gd name="T11" fmla="*/ 1 h 11"/>
                <a:gd name="T12" fmla="*/ 5 w 8"/>
                <a:gd name="T13" fmla="*/ 1 h 11"/>
                <a:gd name="T14" fmla="*/ 7 w 8"/>
                <a:gd name="T15" fmla="*/ 6 h 11"/>
                <a:gd name="T16" fmla="*/ 3 w 8"/>
                <a:gd name="T17" fmla="*/ 10 h 11"/>
                <a:gd name="T18" fmla="*/ 0 w 8"/>
                <a:gd name="T19" fmla="*/ 10 h 11"/>
                <a:gd name="T20" fmla="*/ 2 w 8"/>
                <a:gd name="T21" fmla="*/ 3 h 11"/>
                <a:gd name="T22" fmla="*/ 3 w 8"/>
                <a:gd name="T23" fmla="*/ 7 h 11"/>
                <a:gd name="T24" fmla="*/ 3 w 8"/>
                <a:gd name="T25" fmla="*/ 7 h 11"/>
                <a:gd name="T26" fmla="*/ 4 w 8"/>
                <a:gd name="T27" fmla="*/ 7 h 11"/>
                <a:gd name="T28" fmla="*/ 5 w 8"/>
                <a:gd name="T29" fmla="*/ 3 h 11"/>
                <a:gd name="T30" fmla="*/ 2 w 8"/>
                <a:gd name="T3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1">
                  <a:moveTo>
                    <a:pt x="0" y="10"/>
                  </a:moveTo>
                  <a:cubicBezTo>
                    <a:pt x="0" y="10"/>
                    <a:pt x="0" y="9"/>
                    <a:pt x="1" y="9"/>
                  </a:cubicBezTo>
                  <a:cubicBezTo>
                    <a:pt x="1" y="9"/>
                    <a:pt x="1" y="9"/>
                    <a:pt x="1" y="8"/>
                  </a:cubicBezTo>
                  <a:cubicBezTo>
                    <a:pt x="1" y="7"/>
                    <a:pt x="1" y="5"/>
                    <a:pt x="0" y="3"/>
                  </a:cubicBezTo>
                  <a:cubicBezTo>
                    <a:pt x="0" y="2"/>
                    <a:pt x="0" y="2"/>
                    <a:pt x="1" y="1"/>
                  </a:cubicBezTo>
                  <a:cubicBezTo>
                    <a:pt x="2" y="0"/>
                    <a:pt x="3" y="0"/>
                    <a:pt x="4" y="1"/>
                  </a:cubicBezTo>
                  <a:cubicBezTo>
                    <a:pt x="4" y="1"/>
                    <a:pt x="4" y="1"/>
                    <a:pt x="5" y="1"/>
                  </a:cubicBezTo>
                  <a:cubicBezTo>
                    <a:pt x="7" y="1"/>
                    <a:pt x="8" y="4"/>
                    <a:pt x="7" y="6"/>
                  </a:cubicBezTo>
                  <a:cubicBezTo>
                    <a:pt x="6" y="8"/>
                    <a:pt x="5" y="9"/>
                    <a:pt x="3" y="10"/>
                  </a:cubicBezTo>
                  <a:cubicBezTo>
                    <a:pt x="3" y="11"/>
                    <a:pt x="1" y="10"/>
                    <a:pt x="0" y="10"/>
                  </a:cubicBezTo>
                  <a:close/>
                  <a:moveTo>
                    <a:pt x="2" y="3"/>
                  </a:moveTo>
                  <a:cubicBezTo>
                    <a:pt x="2" y="4"/>
                    <a:pt x="3" y="5"/>
                    <a:pt x="3" y="7"/>
                  </a:cubicBezTo>
                  <a:cubicBezTo>
                    <a:pt x="3" y="7"/>
                    <a:pt x="3" y="7"/>
                    <a:pt x="3" y="7"/>
                  </a:cubicBezTo>
                  <a:cubicBezTo>
                    <a:pt x="3" y="7"/>
                    <a:pt x="4" y="7"/>
                    <a:pt x="4" y="7"/>
                  </a:cubicBezTo>
                  <a:cubicBezTo>
                    <a:pt x="5" y="6"/>
                    <a:pt x="5" y="4"/>
                    <a:pt x="5" y="3"/>
                  </a:cubicBezTo>
                  <a:cubicBezTo>
                    <a:pt x="4" y="3"/>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1" name="Freeform 272"/>
            <p:cNvSpPr>
              <a:spLocks/>
            </p:cNvSpPr>
            <p:nvPr/>
          </p:nvSpPr>
          <p:spPr bwMode="auto">
            <a:xfrm>
              <a:off x="6489700" y="3987801"/>
              <a:ext cx="26988" cy="38100"/>
            </a:xfrm>
            <a:custGeom>
              <a:avLst/>
              <a:gdLst>
                <a:gd name="T0" fmla="*/ 1 w 7"/>
                <a:gd name="T1" fmla="*/ 8 h 10"/>
                <a:gd name="T2" fmla="*/ 5 w 7"/>
                <a:gd name="T3" fmla="*/ 8 h 10"/>
                <a:gd name="T4" fmla="*/ 5 w 7"/>
                <a:gd name="T5" fmla="*/ 7 h 10"/>
                <a:gd name="T6" fmla="*/ 5 w 7"/>
                <a:gd name="T7" fmla="*/ 6 h 10"/>
                <a:gd name="T8" fmla="*/ 3 w 7"/>
                <a:gd name="T9" fmla="*/ 6 h 10"/>
                <a:gd name="T10" fmla="*/ 0 w 7"/>
                <a:gd name="T11" fmla="*/ 4 h 10"/>
                <a:gd name="T12" fmla="*/ 2 w 7"/>
                <a:gd name="T13" fmla="*/ 0 h 10"/>
                <a:gd name="T14" fmla="*/ 3 w 7"/>
                <a:gd name="T15" fmla="*/ 0 h 10"/>
                <a:gd name="T16" fmla="*/ 4 w 7"/>
                <a:gd name="T17" fmla="*/ 0 h 10"/>
                <a:gd name="T18" fmla="*/ 5 w 7"/>
                <a:gd name="T19" fmla="*/ 1 h 10"/>
                <a:gd name="T20" fmla="*/ 3 w 7"/>
                <a:gd name="T21" fmla="*/ 2 h 10"/>
                <a:gd name="T22" fmla="*/ 2 w 7"/>
                <a:gd name="T23" fmla="*/ 3 h 10"/>
                <a:gd name="T24" fmla="*/ 5 w 7"/>
                <a:gd name="T25" fmla="*/ 4 h 10"/>
                <a:gd name="T26" fmla="*/ 7 w 7"/>
                <a:gd name="T27" fmla="*/ 7 h 10"/>
                <a:gd name="T28" fmla="*/ 4 w 7"/>
                <a:gd name="T29" fmla="*/ 10 h 10"/>
                <a:gd name="T30" fmla="*/ 1 w 7"/>
                <a:gd name="T31" fmla="*/ 10 h 10"/>
                <a:gd name="T32" fmla="*/ 1 w 7"/>
                <a:gd name="T3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0">
                  <a:moveTo>
                    <a:pt x="1" y="8"/>
                  </a:moveTo>
                  <a:cubicBezTo>
                    <a:pt x="2" y="8"/>
                    <a:pt x="3" y="8"/>
                    <a:pt x="5" y="8"/>
                  </a:cubicBezTo>
                  <a:cubicBezTo>
                    <a:pt x="5" y="8"/>
                    <a:pt x="5" y="7"/>
                    <a:pt x="5" y="7"/>
                  </a:cubicBezTo>
                  <a:cubicBezTo>
                    <a:pt x="5" y="7"/>
                    <a:pt x="5" y="6"/>
                    <a:pt x="5" y="6"/>
                  </a:cubicBezTo>
                  <a:cubicBezTo>
                    <a:pt x="4" y="6"/>
                    <a:pt x="3" y="6"/>
                    <a:pt x="3" y="6"/>
                  </a:cubicBezTo>
                  <a:cubicBezTo>
                    <a:pt x="1" y="6"/>
                    <a:pt x="0" y="5"/>
                    <a:pt x="0" y="4"/>
                  </a:cubicBezTo>
                  <a:cubicBezTo>
                    <a:pt x="0" y="3"/>
                    <a:pt x="1" y="1"/>
                    <a:pt x="2" y="0"/>
                  </a:cubicBezTo>
                  <a:cubicBezTo>
                    <a:pt x="2" y="0"/>
                    <a:pt x="3" y="0"/>
                    <a:pt x="3" y="0"/>
                  </a:cubicBezTo>
                  <a:cubicBezTo>
                    <a:pt x="3" y="0"/>
                    <a:pt x="4" y="0"/>
                    <a:pt x="4" y="0"/>
                  </a:cubicBezTo>
                  <a:cubicBezTo>
                    <a:pt x="4" y="0"/>
                    <a:pt x="5" y="1"/>
                    <a:pt x="5" y="1"/>
                  </a:cubicBezTo>
                  <a:cubicBezTo>
                    <a:pt x="4" y="1"/>
                    <a:pt x="4" y="2"/>
                    <a:pt x="3" y="2"/>
                  </a:cubicBezTo>
                  <a:cubicBezTo>
                    <a:pt x="2" y="2"/>
                    <a:pt x="2" y="2"/>
                    <a:pt x="2" y="3"/>
                  </a:cubicBezTo>
                  <a:cubicBezTo>
                    <a:pt x="3" y="3"/>
                    <a:pt x="4" y="4"/>
                    <a:pt x="5" y="4"/>
                  </a:cubicBezTo>
                  <a:cubicBezTo>
                    <a:pt x="6" y="5"/>
                    <a:pt x="7" y="6"/>
                    <a:pt x="7" y="7"/>
                  </a:cubicBezTo>
                  <a:cubicBezTo>
                    <a:pt x="7" y="8"/>
                    <a:pt x="5" y="10"/>
                    <a:pt x="4" y="10"/>
                  </a:cubicBezTo>
                  <a:cubicBezTo>
                    <a:pt x="3" y="10"/>
                    <a:pt x="2" y="10"/>
                    <a:pt x="1" y="10"/>
                  </a:cubicBezTo>
                  <a:cubicBezTo>
                    <a:pt x="1" y="9"/>
                    <a:pt x="1" y="9"/>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2" name="Freeform 273"/>
            <p:cNvSpPr>
              <a:spLocks noEditPoints="1"/>
            </p:cNvSpPr>
            <p:nvPr/>
          </p:nvSpPr>
          <p:spPr bwMode="auto">
            <a:xfrm>
              <a:off x="6370638" y="3998913"/>
              <a:ext cx="20638" cy="42863"/>
            </a:xfrm>
            <a:custGeom>
              <a:avLst/>
              <a:gdLst>
                <a:gd name="T0" fmla="*/ 2 w 5"/>
                <a:gd name="T1" fmla="*/ 0 h 11"/>
                <a:gd name="T2" fmla="*/ 4 w 5"/>
                <a:gd name="T3" fmla="*/ 9 h 11"/>
                <a:gd name="T4" fmla="*/ 2 w 5"/>
                <a:gd name="T5" fmla="*/ 11 h 11"/>
                <a:gd name="T6" fmla="*/ 0 w 5"/>
                <a:gd name="T7" fmla="*/ 10 h 11"/>
                <a:gd name="T8" fmla="*/ 0 w 5"/>
                <a:gd name="T9" fmla="*/ 4 h 11"/>
                <a:gd name="T10" fmla="*/ 0 w 5"/>
                <a:gd name="T11" fmla="*/ 2 h 11"/>
                <a:gd name="T12" fmla="*/ 2 w 5"/>
                <a:gd name="T13" fmla="*/ 0 h 11"/>
                <a:gd name="T14" fmla="*/ 2 w 5"/>
                <a:gd name="T15" fmla="*/ 4 h 11"/>
                <a:gd name="T16" fmla="*/ 1 w 5"/>
                <a:gd name="T17" fmla="*/ 8 h 11"/>
                <a:gd name="T18" fmla="*/ 2 w 5"/>
                <a:gd name="T19" fmla="*/ 8 h 11"/>
                <a:gd name="T20" fmla="*/ 3 w 5"/>
                <a:gd name="T21" fmla="*/ 8 h 11"/>
                <a:gd name="T22" fmla="*/ 2 w 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1">
                  <a:moveTo>
                    <a:pt x="2" y="0"/>
                  </a:moveTo>
                  <a:cubicBezTo>
                    <a:pt x="5" y="3"/>
                    <a:pt x="5" y="6"/>
                    <a:pt x="4" y="9"/>
                  </a:cubicBezTo>
                  <a:cubicBezTo>
                    <a:pt x="4" y="10"/>
                    <a:pt x="3" y="11"/>
                    <a:pt x="2" y="11"/>
                  </a:cubicBezTo>
                  <a:cubicBezTo>
                    <a:pt x="1" y="11"/>
                    <a:pt x="0" y="11"/>
                    <a:pt x="0" y="10"/>
                  </a:cubicBezTo>
                  <a:cubicBezTo>
                    <a:pt x="0" y="8"/>
                    <a:pt x="0" y="6"/>
                    <a:pt x="0" y="4"/>
                  </a:cubicBezTo>
                  <a:cubicBezTo>
                    <a:pt x="0" y="3"/>
                    <a:pt x="0" y="3"/>
                    <a:pt x="0" y="2"/>
                  </a:cubicBezTo>
                  <a:cubicBezTo>
                    <a:pt x="1" y="1"/>
                    <a:pt x="1" y="1"/>
                    <a:pt x="2" y="0"/>
                  </a:cubicBezTo>
                  <a:close/>
                  <a:moveTo>
                    <a:pt x="2" y="4"/>
                  </a:moveTo>
                  <a:cubicBezTo>
                    <a:pt x="2" y="5"/>
                    <a:pt x="2" y="7"/>
                    <a:pt x="1" y="8"/>
                  </a:cubicBezTo>
                  <a:cubicBezTo>
                    <a:pt x="1" y="8"/>
                    <a:pt x="2" y="8"/>
                    <a:pt x="2" y="8"/>
                  </a:cubicBezTo>
                  <a:cubicBezTo>
                    <a:pt x="2" y="8"/>
                    <a:pt x="2" y="8"/>
                    <a:pt x="3" y="8"/>
                  </a:cubicBezTo>
                  <a:cubicBezTo>
                    <a:pt x="3" y="7"/>
                    <a:pt x="3"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3" name="Freeform 274"/>
            <p:cNvSpPr>
              <a:spLocks/>
            </p:cNvSpPr>
            <p:nvPr/>
          </p:nvSpPr>
          <p:spPr bwMode="auto">
            <a:xfrm>
              <a:off x="6461125" y="3987801"/>
              <a:ext cx="23813" cy="46038"/>
            </a:xfrm>
            <a:custGeom>
              <a:avLst/>
              <a:gdLst>
                <a:gd name="T0" fmla="*/ 3 w 6"/>
                <a:gd name="T1" fmla="*/ 1 h 12"/>
                <a:gd name="T2" fmla="*/ 1 w 6"/>
                <a:gd name="T3" fmla="*/ 5 h 12"/>
                <a:gd name="T4" fmla="*/ 6 w 6"/>
                <a:gd name="T5" fmla="*/ 3 h 12"/>
                <a:gd name="T6" fmla="*/ 5 w 6"/>
                <a:gd name="T7" fmla="*/ 5 h 12"/>
                <a:gd name="T8" fmla="*/ 2 w 6"/>
                <a:gd name="T9" fmla="*/ 7 h 12"/>
                <a:gd name="T10" fmla="*/ 2 w 6"/>
                <a:gd name="T11" fmla="*/ 9 h 12"/>
                <a:gd name="T12" fmla="*/ 4 w 6"/>
                <a:gd name="T13" fmla="*/ 10 h 12"/>
                <a:gd name="T14" fmla="*/ 6 w 6"/>
                <a:gd name="T15" fmla="*/ 9 h 12"/>
                <a:gd name="T16" fmla="*/ 6 w 6"/>
                <a:gd name="T17" fmla="*/ 11 h 12"/>
                <a:gd name="T18" fmla="*/ 2 w 6"/>
                <a:gd name="T19" fmla="*/ 11 h 12"/>
                <a:gd name="T20" fmla="*/ 0 w 6"/>
                <a:gd name="T21" fmla="*/ 9 h 12"/>
                <a:gd name="T22" fmla="*/ 0 w 6"/>
                <a:gd name="T23" fmla="*/ 2 h 12"/>
                <a:gd name="T24" fmla="*/ 2 w 6"/>
                <a:gd name="T25" fmla="*/ 0 h 12"/>
                <a:gd name="T26" fmla="*/ 3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3" y="1"/>
                  </a:moveTo>
                  <a:cubicBezTo>
                    <a:pt x="2" y="2"/>
                    <a:pt x="2" y="3"/>
                    <a:pt x="1" y="5"/>
                  </a:cubicBezTo>
                  <a:cubicBezTo>
                    <a:pt x="3" y="4"/>
                    <a:pt x="4" y="2"/>
                    <a:pt x="6" y="3"/>
                  </a:cubicBezTo>
                  <a:cubicBezTo>
                    <a:pt x="5" y="4"/>
                    <a:pt x="5" y="4"/>
                    <a:pt x="5" y="5"/>
                  </a:cubicBezTo>
                  <a:cubicBezTo>
                    <a:pt x="4" y="5"/>
                    <a:pt x="3" y="6"/>
                    <a:pt x="2" y="7"/>
                  </a:cubicBezTo>
                  <a:cubicBezTo>
                    <a:pt x="2" y="8"/>
                    <a:pt x="2" y="8"/>
                    <a:pt x="2" y="9"/>
                  </a:cubicBezTo>
                  <a:cubicBezTo>
                    <a:pt x="2" y="9"/>
                    <a:pt x="3" y="10"/>
                    <a:pt x="4" y="10"/>
                  </a:cubicBezTo>
                  <a:cubicBezTo>
                    <a:pt x="5" y="9"/>
                    <a:pt x="5" y="10"/>
                    <a:pt x="6" y="9"/>
                  </a:cubicBezTo>
                  <a:cubicBezTo>
                    <a:pt x="6" y="10"/>
                    <a:pt x="6" y="11"/>
                    <a:pt x="6" y="11"/>
                  </a:cubicBezTo>
                  <a:cubicBezTo>
                    <a:pt x="4" y="12"/>
                    <a:pt x="3" y="12"/>
                    <a:pt x="2" y="11"/>
                  </a:cubicBezTo>
                  <a:cubicBezTo>
                    <a:pt x="1" y="10"/>
                    <a:pt x="0" y="9"/>
                    <a:pt x="0" y="9"/>
                  </a:cubicBezTo>
                  <a:cubicBezTo>
                    <a:pt x="0" y="6"/>
                    <a:pt x="0" y="4"/>
                    <a:pt x="0" y="2"/>
                  </a:cubicBezTo>
                  <a:cubicBezTo>
                    <a:pt x="0" y="1"/>
                    <a:pt x="1" y="1"/>
                    <a:pt x="2" y="0"/>
                  </a:cubicBezTo>
                  <a:cubicBezTo>
                    <a:pt x="2"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4" name="Freeform 275"/>
            <p:cNvSpPr>
              <a:spLocks/>
            </p:cNvSpPr>
            <p:nvPr/>
          </p:nvSpPr>
          <p:spPr bwMode="auto">
            <a:xfrm>
              <a:off x="5997575" y="4006851"/>
              <a:ext cx="26988" cy="55563"/>
            </a:xfrm>
            <a:custGeom>
              <a:avLst/>
              <a:gdLst>
                <a:gd name="T0" fmla="*/ 3 w 7"/>
                <a:gd name="T1" fmla="*/ 8 h 14"/>
                <a:gd name="T2" fmla="*/ 3 w 7"/>
                <a:gd name="T3" fmla="*/ 5 h 14"/>
                <a:gd name="T4" fmla="*/ 4 w 7"/>
                <a:gd name="T5" fmla="*/ 5 h 14"/>
                <a:gd name="T6" fmla="*/ 6 w 7"/>
                <a:gd name="T7" fmla="*/ 6 h 14"/>
                <a:gd name="T8" fmla="*/ 7 w 7"/>
                <a:gd name="T9" fmla="*/ 9 h 14"/>
                <a:gd name="T10" fmla="*/ 6 w 7"/>
                <a:gd name="T11" fmla="*/ 13 h 14"/>
                <a:gd name="T12" fmla="*/ 5 w 7"/>
                <a:gd name="T13" fmla="*/ 14 h 14"/>
                <a:gd name="T14" fmla="*/ 3 w 7"/>
                <a:gd name="T15" fmla="*/ 14 h 14"/>
                <a:gd name="T16" fmla="*/ 1 w 7"/>
                <a:gd name="T17" fmla="*/ 10 h 14"/>
                <a:gd name="T18" fmla="*/ 0 w 7"/>
                <a:gd name="T19" fmla="*/ 7 h 14"/>
                <a:gd name="T20" fmla="*/ 0 w 7"/>
                <a:gd name="T21" fmla="*/ 6 h 14"/>
                <a:gd name="T22" fmla="*/ 1 w 7"/>
                <a:gd name="T23" fmla="*/ 1 h 14"/>
                <a:gd name="T24" fmla="*/ 4 w 7"/>
                <a:gd name="T25" fmla="*/ 0 h 14"/>
                <a:gd name="T26" fmla="*/ 3 w 7"/>
                <a:gd name="T27" fmla="*/ 3 h 14"/>
                <a:gd name="T28" fmla="*/ 2 w 7"/>
                <a:gd name="T29" fmla="*/ 8 h 14"/>
                <a:gd name="T30" fmla="*/ 3 w 7"/>
                <a:gd name="T31" fmla="*/ 8 h 14"/>
                <a:gd name="T32" fmla="*/ 4 w 7"/>
                <a:gd name="T33" fmla="*/ 12 h 14"/>
                <a:gd name="T34" fmla="*/ 5 w 7"/>
                <a:gd name="T35" fmla="*/ 9 h 14"/>
                <a:gd name="T36" fmla="*/ 3 w 7"/>
                <a:gd name="T3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4">
                  <a:moveTo>
                    <a:pt x="3" y="8"/>
                  </a:moveTo>
                  <a:cubicBezTo>
                    <a:pt x="3" y="7"/>
                    <a:pt x="3" y="6"/>
                    <a:pt x="3" y="5"/>
                  </a:cubicBezTo>
                  <a:cubicBezTo>
                    <a:pt x="3" y="5"/>
                    <a:pt x="4" y="5"/>
                    <a:pt x="4" y="5"/>
                  </a:cubicBezTo>
                  <a:cubicBezTo>
                    <a:pt x="5" y="6"/>
                    <a:pt x="5" y="6"/>
                    <a:pt x="6" y="6"/>
                  </a:cubicBezTo>
                  <a:cubicBezTo>
                    <a:pt x="7" y="6"/>
                    <a:pt x="7" y="8"/>
                    <a:pt x="7" y="9"/>
                  </a:cubicBezTo>
                  <a:cubicBezTo>
                    <a:pt x="7" y="10"/>
                    <a:pt x="7" y="11"/>
                    <a:pt x="6" y="13"/>
                  </a:cubicBezTo>
                  <a:cubicBezTo>
                    <a:pt x="6" y="13"/>
                    <a:pt x="5" y="14"/>
                    <a:pt x="5" y="14"/>
                  </a:cubicBezTo>
                  <a:cubicBezTo>
                    <a:pt x="4" y="14"/>
                    <a:pt x="3" y="14"/>
                    <a:pt x="3" y="14"/>
                  </a:cubicBezTo>
                  <a:cubicBezTo>
                    <a:pt x="2" y="13"/>
                    <a:pt x="1" y="12"/>
                    <a:pt x="1" y="10"/>
                  </a:cubicBezTo>
                  <a:cubicBezTo>
                    <a:pt x="1" y="9"/>
                    <a:pt x="0" y="8"/>
                    <a:pt x="0" y="7"/>
                  </a:cubicBezTo>
                  <a:cubicBezTo>
                    <a:pt x="0" y="7"/>
                    <a:pt x="0" y="7"/>
                    <a:pt x="0" y="6"/>
                  </a:cubicBezTo>
                  <a:cubicBezTo>
                    <a:pt x="0" y="4"/>
                    <a:pt x="1" y="3"/>
                    <a:pt x="1" y="1"/>
                  </a:cubicBezTo>
                  <a:cubicBezTo>
                    <a:pt x="1" y="0"/>
                    <a:pt x="2" y="0"/>
                    <a:pt x="4" y="0"/>
                  </a:cubicBezTo>
                  <a:cubicBezTo>
                    <a:pt x="3" y="1"/>
                    <a:pt x="3" y="2"/>
                    <a:pt x="3" y="3"/>
                  </a:cubicBezTo>
                  <a:cubicBezTo>
                    <a:pt x="2" y="4"/>
                    <a:pt x="2" y="6"/>
                    <a:pt x="2" y="8"/>
                  </a:cubicBezTo>
                  <a:cubicBezTo>
                    <a:pt x="2" y="8"/>
                    <a:pt x="3" y="8"/>
                    <a:pt x="3" y="8"/>
                  </a:cubicBezTo>
                  <a:cubicBezTo>
                    <a:pt x="3" y="9"/>
                    <a:pt x="2" y="11"/>
                    <a:pt x="4" y="12"/>
                  </a:cubicBezTo>
                  <a:cubicBezTo>
                    <a:pt x="5" y="11"/>
                    <a:pt x="5" y="10"/>
                    <a:pt x="5" y="9"/>
                  </a:cubicBezTo>
                  <a:cubicBezTo>
                    <a:pt x="4"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5" name="Freeform 276"/>
            <p:cNvSpPr>
              <a:spLocks noEditPoints="1"/>
            </p:cNvSpPr>
            <p:nvPr/>
          </p:nvSpPr>
          <p:spPr bwMode="auto">
            <a:xfrm>
              <a:off x="6064250" y="4006851"/>
              <a:ext cx="26988" cy="47625"/>
            </a:xfrm>
            <a:custGeom>
              <a:avLst/>
              <a:gdLst>
                <a:gd name="T0" fmla="*/ 7 w 7"/>
                <a:gd name="T1" fmla="*/ 5 h 12"/>
                <a:gd name="T2" fmla="*/ 6 w 7"/>
                <a:gd name="T3" fmla="*/ 11 h 12"/>
                <a:gd name="T4" fmla="*/ 2 w 7"/>
                <a:gd name="T5" fmla="*/ 11 h 12"/>
                <a:gd name="T6" fmla="*/ 0 w 7"/>
                <a:gd name="T7" fmla="*/ 3 h 12"/>
                <a:gd name="T8" fmla="*/ 5 w 7"/>
                <a:gd name="T9" fmla="*/ 1 h 12"/>
                <a:gd name="T10" fmla="*/ 7 w 7"/>
                <a:gd name="T11" fmla="*/ 5 h 12"/>
                <a:gd name="T12" fmla="*/ 4 w 7"/>
                <a:gd name="T13" fmla="*/ 9 h 12"/>
                <a:gd name="T14" fmla="*/ 4 w 7"/>
                <a:gd name="T15" fmla="*/ 7 h 12"/>
                <a:gd name="T16" fmla="*/ 3 w 7"/>
                <a:gd name="T17" fmla="*/ 2 h 12"/>
                <a:gd name="T18" fmla="*/ 2 w 7"/>
                <a:gd name="T19" fmla="*/ 6 h 12"/>
                <a:gd name="T20" fmla="*/ 4 w 7"/>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7" y="5"/>
                  </a:moveTo>
                  <a:cubicBezTo>
                    <a:pt x="7" y="7"/>
                    <a:pt x="6" y="9"/>
                    <a:pt x="6" y="11"/>
                  </a:cubicBezTo>
                  <a:cubicBezTo>
                    <a:pt x="5" y="12"/>
                    <a:pt x="3" y="12"/>
                    <a:pt x="2" y="11"/>
                  </a:cubicBezTo>
                  <a:cubicBezTo>
                    <a:pt x="0" y="9"/>
                    <a:pt x="0" y="6"/>
                    <a:pt x="0" y="3"/>
                  </a:cubicBezTo>
                  <a:cubicBezTo>
                    <a:pt x="0" y="1"/>
                    <a:pt x="3" y="0"/>
                    <a:pt x="5" y="1"/>
                  </a:cubicBezTo>
                  <a:cubicBezTo>
                    <a:pt x="7" y="2"/>
                    <a:pt x="7" y="3"/>
                    <a:pt x="7" y="5"/>
                  </a:cubicBezTo>
                  <a:close/>
                  <a:moveTo>
                    <a:pt x="4" y="9"/>
                  </a:moveTo>
                  <a:cubicBezTo>
                    <a:pt x="4" y="8"/>
                    <a:pt x="4" y="8"/>
                    <a:pt x="4" y="7"/>
                  </a:cubicBezTo>
                  <a:cubicBezTo>
                    <a:pt x="5" y="4"/>
                    <a:pt x="5" y="4"/>
                    <a:pt x="3" y="2"/>
                  </a:cubicBezTo>
                  <a:cubicBezTo>
                    <a:pt x="3" y="4"/>
                    <a:pt x="1" y="4"/>
                    <a:pt x="2" y="6"/>
                  </a:cubicBezTo>
                  <a:cubicBezTo>
                    <a:pt x="3" y="7"/>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6" name="Freeform 277"/>
            <p:cNvSpPr>
              <a:spLocks noEditPoints="1"/>
            </p:cNvSpPr>
            <p:nvPr/>
          </p:nvSpPr>
          <p:spPr bwMode="auto">
            <a:xfrm>
              <a:off x="6099175" y="4002088"/>
              <a:ext cx="31750" cy="39688"/>
            </a:xfrm>
            <a:custGeom>
              <a:avLst/>
              <a:gdLst>
                <a:gd name="T0" fmla="*/ 1 w 8"/>
                <a:gd name="T1" fmla="*/ 9 h 10"/>
                <a:gd name="T2" fmla="*/ 1 w 8"/>
                <a:gd name="T3" fmla="*/ 7 h 10"/>
                <a:gd name="T4" fmla="*/ 0 w 8"/>
                <a:gd name="T5" fmla="*/ 4 h 10"/>
                <a:gd name="T6" fmla="*/ 0 w 8"/>
                <a:gd name="T7" fmla="*/ 2 h 10"/>
                <a:gd name="T8" fmla="*/ 1 w 8"/>
                <a:gd name="T9" fmla="*/ 0 h 10"/>
                <a:gd name="T10" fmla="*/ 4 w 8"/>
                <a:gd name="T11" fmla="*/ 0 h 10"/>
                <a:gd name="T12" fmla="*/ 4 w 8"/>
                <a:gd name="T13" fmla="*/ 0 h 10"/>
                <a:gd name="T14" fmla="*/ 7 w 8"/>
                <a:gd name="T15" fmla="*/ 2 h 10"/>
                <a:gd name="T16" fmla="*/ 6 w 8"/>
                <a:gd name="T17" fmla="*/ 7 h 10"/>
                <a:gd name="T18" fmla="*/ 5 w 8"/>
                <a:gd name="T19" fmla="*/ 8 h 10"/>
                <a:gd name="T20" fmla="*/ 1 w 8"/>
                <a:gd name="T21" fmla="*/ 9 h 10"/>
                <a:gd name="T22" fmla="*/ 3 w 8"/>
                <a:gd name="T23" fmla="*/ 7 h 10"/>
                <a:gd name="T24" fmla="*/ 5 w 8"/>
                <a:gd name="T25" fmla="*/ 6 h 10"/>
                <a:gd name="T26" fmla="*/ 5 w 8"/>
                <a:gd name="T27" fmla="*/ 2 h 10"/>
                <a:gd name="T28" fmla="*/ 2 w 8"/>
                <a:gd name="T29" fmla="*/ 2 h 10"/>
                <a:gd name="T30" fmla="*/ 3 w 8"/>
                <a:gd name="T3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1" y="9"/>
                  </a:moveTo>
                  <a:cubicBezTo>
                    <a:pt x="1" y="8"/>
                    <a:pt x="1" y="8"/>
                    <a:pt x="1" y="7"/>
                  </a:cubicBezTo>
                  <a:cubicBezTo>
                    <a:pt x="1" y="6"/>
                    <a:pt x="1" y="5"/>
                    <a:pt x="0" y="4"/>
                  </a:cubicBezTo>
                  <a:cubicBezTo>
                    <a:pt x="0" y="4"/>
                    <a:pt x="0" y="3"/>
                    <a:pt x="0" y="2"/>
                  </a:cubicBezTo>
                  <a:cubicBezTo>
                    <a:pt x="0" y="1"/>
                    <a:pt x="0" y="0"/>
                    <a:pt x="1" y="0"/>
                  </a:cubicBezTo>
                  <a:cubicBezTo>
                    <a:pt x="2" y="0"/>
                    <a:pt x="3" y="0"/>
                    <a:pt x="4" y="0"/>
                  </a:cubicBezTo>
                  <a:cubicBezTo>
                    <a:pt x="4" y="0"/>
                    <a:pt x="4" y="0"/>
                    <a:pt x="4" y="0"/>
                  </a:cubicBezTo>
                  <a:cubicBezTo>
                    <a:pt x="6" y="0"/>
                    <a:pt x="7" y="1"/>
                    <a:pt x="7" y="2"/>
                  </a:cubicBezTo>
                  <a:cubicBezTo>
                    <a:pt x="8" y="4"/>
                    <a:pt x="8" y="5"/>
                    <a:pt x="6" y="7"/>
                  </a:cubicBezTo>
                  <a:cubicBezTo>
                    <a:pt x="6" y="7"/>
                    <a:pt x="5" y="7"/>
                    <a:pt x="5" y="8"/>
                  </a:cubicBezTo>
                  <a:cubicBezTo>
                    <a:pt x="4" y="10"/>
                    <a:pt x="2" y="10"/>
                    <a:pt x="1" y="9"/>
                  </a:cubicBezTo>
                  <a:close/>
                  <a:moveTo>
                    <a:pt x="3" y="7"/>
                  </a:moveTo>
                  <a:cubicBezTo>
                    <a:pt x="4" y="6"/>
                    <a:pt x="4" y="6"/>
                    <a:pt x="5" y="6"/>
                  </a:cubicBezTo>
                  <a:cubicBezTo>
                    <a:pt x="6" y="4"/>
                    <a:pt x="6" y="3"/>
                    <a:pt x="5" y="2"/>
                  </a:cubicBezTo>
                  <a:cubicBezTo>
                    <a:pt x="4" y="2"/>
                    <a:pt x="3" y="2"/>
                    <a:pt x="2" y="2"/>
                  </a:cubicBezTo>
                  <a:cubicBezTo>
                    <a:pt x="3" y="3"/>
                    <a:pt x="3" y="5"/>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7" name="Freeform 278"/>
            <p:cNvSpPr>
              <a:spLocks noEditPoints="1"/>
            </p:cNvSpPr>
            <p:nvPr/>
          </p:nvSpPr>
          <p:spPr bwMode="auto">
            <a:xfrm>
              <a:off x="6037263" y="4006851"/>
              <a:ext cx="23813" cy="47625"/>
            </a:xfrm>
            <a:custGeom>
              <a:avLst/>
              <a:gdLst>
                <a:gd name="T0" fmla="*/ 2 w 6"/>
                <a:gd name="T1" fmla="*/ 0 h 12"/>
                <a:gd name="T2" fmla="*/ 5 w 6"/>
                <a:gd name="T3" fmla="*/ 4 h 12"/>
                <a:gd name="T4" fmla="*/ 5 w 6"/>
                <a:gd name="T5" fmla="*/ 4 h 12"/>
                <a:gd name="T6" fmla="*/ 4 w 6"/>
                <a:gd name="T7" fmla="*/ 10 h 12"/>
                <a:gd name="T8" fmla="*/ 2 w 6"/>
                <a:gd name="T9" fmla="*/ 12 h 12"/>
                <a:gd name="T10" fmla="*/ 1 w 6"/>
                <a:gd name="T11" fmla="*/ 10 h 12"/>
                <a:gd name="T12" fmla="*/ 0 w 6"/>
                <a:gd name="T13" fmla="*/ 4 h 12"/>
                <a:gd name="T14" fmla="*/ 1 w 6"/>
                <a:gd name="T15" fmla="*/ 2 h 12"/>
                <a:gd name="T16" fmla="*/ 2 w 6"/>
                <a:gd name="T17" fmla="*/ 0 h 12"/>
                <a:gd name="T18" fmla="*/ 2 w 6"/>
                <a:gd name="T19" fmla="*/ 4 h 12"/>
                <a:gd name="T20" fmla="*/ 3 w 6"/>
                <a:gd name="T21" fmla="*/ 8 h 12"/>
                <a:gd name="T22" fmla="*/ 2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2" y="0"/>
                  </a:moveTo>
                  <a:cubicBezTo>
                    <a:pt x="3" y="1"/>
                    <a:pt x="4" y="2"/>
                    <a:pt x="5" y="4"/>
                  </a:cubicBezTo>
                  <a:cubicBezTo>
                    <a:pt x="5" y="4"/>
                    <a:pt x="5" y="4"/>
                    <a:pt x="5" y="4"/>
                  </a:cubicBezTo>
                  <a:cubicBezTo>
                    <a:pt x="5" y="6"/>
                    <a:pt x="6" y="8"/>
                    <a:pt x="4" y="10"/>
                  </a:cubicBezTo>
                  <a:cubicBezTo>
                    <a:pt x="4" y="11"/>
                    <a:pt x="3" y="12"/>
                    <a:pt x="2" y="12"/>
                  </a:cubicBezTo>
                  <a:cubicBezTo>
                    <a:pt x="2" y="12"/>
                    <a:pt x="1" y="11"/>
                    <a:pt x="1" y="10"/>
                  </a:cubicBezTo>
                  <a:cubicBezTo>
                    <a:pt x="0" y="8"/>
                    <a:pt x="0" y="6"/>
                    <a:pt x="0" y="4"/>
                  </a:cubicBezTo>
                  <a:cubicBezTo>
                    <a:pt x="0" y="4"/>
                    <a:pt x="0" y="3"/>
                    <a:pt x="1" y="2"/>
                  </a:cubicBezTo>
                  <a:cubicBezTo>
                    <a:pt x="1" y="1"/>
                    <a:pt x="1" y="1"/>
                    <a:pt x="2" y="0"/>
                  </a:cubicBezTo>
                  <a:close/>
                  <a:moveTo>
                    <a:pt x="2" y="4"/>
                  </a:moveTo>
                  <a:cubicBezTo>
                    <a:pt x="2" y="8"/>
                    <a:pt x="2" y="9"/>
                    <a:pt x="3" y="8"/>
                  </a:cubicBezTo>
                  <a:cubicBezTo>
                    <a:pt x="3" y="7"/>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8" name="Freeform 279"/>
            <p:cNvSpPr>
              <a:spLocks/>
            </p:cNvSpPr>
            <p:nvPr/>
          </p:nvSpPr>
          <p:spPr bwMode="auto">
            <a:xfrm>
              <a:off x="6127750" y="3881438"/>
              <a:ext cx="11113" cy="15875"/>
            </a:xfrm>
            <a:custGeom>
              <a:avLst/>
              <a:gdLst>
                <a:gd name="T0" fmla="*/ 1 w 3"/>
                <a:gd name="T1" fmla="*/ 0 h 4"/>
                <a:gd name="T2" fmla="*/ 2 w 3"/>
                <a:gd name="T3" fmla="*/ 1 h 4"/>
                <a:gd name="T4" fmla="*/ 1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2" y="1"/>
                    <a:pt x="2" y="1"/>
                  </a:cubicBezTo>
                  <a:cubicBezTo>
                    <a:pt x="3" y="2"/>
                    <a:pt x="3" y="3"/>
                    <a:pt x="1" y="4"/>
                  </a:cubicBezTo>
                  <a:cubicBezTo>
                    <a:pt x="0" y="3"/>
                    <a:pt x="1"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9" name="Freeform 280"/>
            <p:cNvSpPr>
              <a:spLocks/>
            </p:cNvSpPr>
            <p:nvPr/>
          </p:nvSpPr>
          <p:spPr bwMode="auto">
            <a:xfrm>
              <a:off x="6194425" y="3860801"/>
              <a:ext cx="11113" cy="28575"/>
            </a:xfrm>
            <a:custGeom>
              <a:avLst/>
              <a:gdLst>
                <a:gd name="T0" fmla="*/ 1 w 3"/>
                <a:gd name="T1" fmla="*/ 0 h 7"/>
                <a:gd name="T2" fmla="*/ 2 w 3"/>
                <a:gd name="T3" fmla="*/ 4 h 7"/>
                <a:gd name="T4" fmla="*/ 2 w 3"/>
                <a:gd name="T5" fmla="*/ 6 h 7"/>
                <a:gd name="T6" fmla="*/ 0 w 3"/>
                <a:gd name="T7" fmla="*/ 5 h 7"/>
                <a:gd name="T8" fmla="*/ 0 w 3"/>
                <a:gd name="T9" fmla="*/ 2 h 7"/>
                <a:gd name="T10" fmla="*/ 1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1" y="0"/>
                  </a:moveTo>
                  <a:cubicBezTo>
                    <a:pt x="3" y="1"/>
                    <a:pt x="3" y="2"/>
                    <a:pt x="2" y="4"/>
                  </a:cubicBezTo>
                  <a:cubicBezTo>
                    <a:pt x="2" y="5"/>
                    <a:pt x="2" y="6"/>
                    <a:pt x="2" y="6"/>
                  </a:cubicBezTo>
                  <a:cubicBezTo>
                    <a:pt x="1" y="7"/>
                    <a:pt x="0" y="6"/>
                    <a:pt x="0" y="5"/>
                  </a:cubicBezTo>
                  <a:cubicBezTo>
                    <a:pt x="0" y="4"/>
                    <a:pt x="0" y="3"/>
                    <a:pt x="0" y="2"/>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0" name="Freeform 281"/>
            <p:cNvSpPr>
              <a:spLocks/>
            </p:cNvSpPr>
            <p:nvPr/>
          </p:nvSpPr>
          <p:spPr bwMode="auto">
            <a:xfrm>
              <a:off x="6229350" y="3852863"/>
              <a:ext cx="12700" cy="20638"/>
            </a:xfrm>
            <a:custGeom>
              <a:avLst/>
              <a:gdLst>
                <a:gd name="T0" fmla="*/ 0 w 3"/>
                <a:gd name="T1" fmla="*/ 0 h 5"/>
                <a:gd name="T2" fmla="*/ 2 w 3"/>
                <a:gd name="T3" fmla="*/ 0 h 5"/>
                <a:gd name="T4" fmla="*/ 3 w 3"/>
                <a:gd name="T5" fmla="*/ 4 h 5"/>
                <a:gd name="T6" fmla="*/ 1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1" y="0"/>
                    <a:pt x="2" y="0"/>
                    <a:pt x="2" y="0"/>
                  </a:cubicBezTo>
                  <a:cubicBezTo>
                    <a:pt x="3" y="1"/>
                    <a:pt x="3" y="3"/>
                    <a:pt x="3" y="4"/>
                  </a:cubicBezTo>
                  <a:cubicBezTo>
                    <a:pt x="2" y="4"/>
                    <a:pt x="2" y="5"/>
                    <a:pt x="1" y="5"/>
                  </a:cubicBezTo>
                  <a:cubicBezTo>
                    <a:pt x="1"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1" name="Freeform 282"/>
            <p:cNvSpPr>
              <a:spLocks/>
            </p:cNvSpPr>
            <p:nvPr/>
          </p:nvSpPr>
          <p:spPr bwMode="auto">
            <a:xfrm>
              <a:off x="6162675" y="3865563"/>
              <a:ext cx="7938" cy="19050"/>
            </a:xfrm>
            <a:custGeom>
              <a:avLst/>
              <a:gdLst>
                <a:gd name="T0" fmla="*/ 1 w 2"/>
                <a:gd name="T1" fmla="*/ 0 h 5"/>
                <a:gd name="T2" fmla="*/ 2 w 2"/>
                <a:gd name="T3" fmla="*/ 5 h 5"/>
                <a:gd name="T4" fmla="*/ 1 w 2"/>
                <a:gd name="T5" fmla="*/ 0 h 5"/>
              </a:gdLst>
              <a:ahLst/>
              <a:cxnLst>
                <a:cxn ang="0">
                  <a:pos x="T0" y="T1"/>
                </a:cxn>
                <a:cxn ang="0">
                  <a:pos x="T2" y="T3"/>
                </a:cxn>
                <a:cxn ang="0">
                  <a:pos x="T4" y="T5"/>
                </a:cxn>
              </a:cxnLst>
              <a:rect l="0" t="0" r="r" b="b"/>
              <a:pathLst>
                <a:path w="2" h="5">
                  <a:moveTo>
                    <a:pt x="1" y="0"/>
                  </a:moveTo>
                  <a:cubicBezTo>
                    <a:pt x="2" y="2"/>
                    <a:pt x="1" y="3"/>
                    <a:pt x="2" y="5"/>
                  </a:cubicBezTo>
                  <a:cubicBezTo>
                    <a:pt x="0" y="5"/>
                    <a:pt x="0"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2" name="Freeform 283"/>
            <p:cNvSpPr>
              <a:spLocks/>
            </p:cNvSpPr>
            <p:nvPr/>
          </p:nvSpPr>
          <p:spPr bwMode="auto">
            <a:xfrm>
              <a:off x="6402388" y="4010026"/>
              <a:ext cx="15875" cy="28575"/>
            </a:xfrm>
            <a:custGeom>
              <a:avLst/>
              <a:gdLst>
                <a:gd name="T0" fmla="*/ 2 w 4"/>
                <a:gd name="T1" fmla="*/ 0 h 7"/>
                <a:gd name="T2" fmla="*/ 3 w 4"/>
                <a:gd name="T3" fmla="*/ 4 h 7"/>
                <a:gd name="T4" fmla="*/ 2 w 4"/>
                <a:gd name="T5" fmla="*/ 7 h 7"/>
                <a:gd name="T6" fmla="*/ 1 w 4"/>
                <a:gd name="T7" fmla="*/ 6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cubicBezTo>
                    <a:pt x="3" y="1"/>
                    <a:pt x="4" y="3"/>
                    <a:pt x="3" y="4"/>
                  </a:cubicBezTo>
                  <a:cubicBezTo>
                    <a:pt x="2" y="5"/>
                    <a:pt x="2" y="6"/>
                    <a:pt x="2" y="7"/>
                  </a:cubicBezTo>
                  <a:cubicBezTo>
                    <a:pt x="2" y="6"/>
                    <a:pt x="1" y="6"/>
                    <a:pt x="1" y="6"/>
                  </a:cubicBezTo>
                  <a:cubicBezTo>
                    <a:pt x="0" y="4"/>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3" name="Freeform 284"/>
            <p:cNvSpPr>
              <a:spLocks/>
            </p:cNvSpPr>
            <p:nvPr/>
          </p:nvSpPr>
          <p:spPr bwMode="auto">
            <a:xfrm>
              <a:off x="6348413" y="4025901"/>
              <a:ext cx="6350" cy="15875"/>
            </a:xfrm>
            <a:custGeom>
              <a:avLst/>
              <a:gdLst>
                <a:gd name="T0" fmla="*/ 0 w 2"/>
                <a:gd name="T1" fmla="*/ 0 h 4"/>
                <a:gd name="T2" fmla="*/ 2 w 2"/>
                <a:gd name="T3" fmla="*/ 1 h 4"/>
                <a:gd name="T4" fmla="*/ 1 w 2"/>
                <a:gd name="T5" fmla="*/ 4 h 4"/>
                <a:gd name="T6" fmla="*/ 0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1" y="0"/>
                    <a:pt x="2" y="1"/>
                    <a:pt x="2" y="1"/>
                  </a:cubicBezTo>
                  <a:cubicBezTo>
                    <a:pt x="2" y="2"/>
                    <a:pt x="1" y="3"/>
                    <a:pt x="1" y="4"/>
                  </a:cubicBezTo>
                  <a:cubicBezTo>
                    <a:pt x="1" y="4"/>
                    <a:pt x="0" y="4"/>
                    <a:pt x="0" y="4"/>
                  </a:cubicBezTo>
                  <a:cubicBezTo>
                    <a:pt x="0" y="3"/>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4" name="Freeform 285"/>
            <p:cNvSpPr>
              <a:spLocks/>
            </p:cNvSpPr>
            <p:nvPr/>
          </p:nvSpPr>
          <p:spPr bwMode="auto">
            <a:xfrm>
              <a:off x="6434138" y="4006851"/>
              <a:ext cx="11113" cy="15875"/>
            </a:xfrm>
            <a:custGeom>
              <a:avLst/>
              <a:gdLst>
                <a:gd name="T0" fmla="*/ 0 w 3"/>
                <a:gd name="T1" fmla="*/ 0 h 4"/>
                <a:gd name="T2" fmla="*/ 3 w 3"/>
                <a:gd name="T3" fmla="*/ 0 h 4"/>
                <a:gd name="T4" fmla="*/ 2 w 3"/>
                <a:gd name="T5" fmla="*/ 4 h 4"/>
                <a:gd name="T6" fmla="*/ 1 w 3"/>
                <a:gd name="T7" fmla="*/ 4 h 4"/>
                <a:gd name="T8" fmla="*/ 1 w 3"/>
                <a:gd name="T9" fmla="*/ 4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0"/>
                    <a:pt x="2" y="0"/>
                    <a:pt x="3" y="0"/>
                  </a:cubicBezTo>
                  <a:cubicBezTo>
                    <a:pt x="3" y="1"/>
                    <a:pt x="3" y="3"/>
                    <a:pt x="2" y="4"/>
                  </a:cubicBezTo>
                  <a:cubicBezTo>
                    <a:pt x="2" y="4"/>
                    <a:pt x="1" y="4"/>
                    <a:pt x="1" y="4"/>
                  </a:cubicBezTo>
                  <a:cubicBezTo>
                    <a:pt x="1" y="4"/>
                    <a:pt x="1" y="4"/>
                    <a:pt x="1" y="4"/>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5" name="Freeform 286"/>
            <p:cNvSpPr>
              <a:spLocks/>
            </p:cNvSpPr>
            <p:nvPr/>
          </p:nvSpPr>
          <p:spPr bwMode="auto">
            <a:xfrm>
              <a:off x="6375400" y="4014788"/>
              <a:ext cx="7938" cy="15875"/>
            </a:xfrm>
            <a:custGeom>
              <a:avLst/>
              <a:gdLst>
                <a:gd name="T0" fmla="*/ 1 w 2"/>
                <a:gd name="T1" fmla="*/ 0 h 4"/>
                <a:gd name="T2" fmla="*/ 2 w 2"/>
                <a:gd name="T3" fmla="*/ 4 h 4"/>
                <a:gd name="T4" fmla="*/ 1 w 2"/>
                <a:gd name="T5" fmla="*/ 4 h 4"/>
                <a:gd name="T6" fmla="*/ 0 w 2"/>
                <a:gd name="T7" fmla="*/ 4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2" y="1"/>
                    <a:pt x="2" y="3"/>
                    <a:pt x="2" y="4"/>
                  </a:cubicBezTo>
                  <a:cubicBezTo>
                    <a:pt x="1" y="4"/>
                    <a:pt x="1" y="4"/>
                    <a:pt x="1" y="4"/>
                  </a:cubicBezTo>
                  <a:cubicBezTo>
                    <a:pt x="1" y="4"/>
                    <a:pt x="0" y="4"/>
                    <a:pt x="0" y="4"/>
                  </a:cubicBezTo>
                  <a:cubicBezTo>
                    <a:pt x="1"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6" name="Freeform 287"/>
            <p:cNvSpPr>
              <a:spLocks/>
            </p:cNvSpPr>
            <p:nvPr/>
          </p:nvSpPr>
          <p:spPr bwMode="auto">
            <a:xfrm>
              <a:off x="6005513" y="4038601"/>
              <a:ext cx="11113" cy="15875"/>
            </a:xfrm>
            <a:custGeom>
              <a:avLst/>
              <a:gdLst>
                <a:gd name="T0" fmla="*/ 1 w 3"/>
                <a:gd name="T1" fmla="*/ 0 h 4"/>
                <a:gd name="T2" fmla="*/ 3 w 3"/>
                <a:gd name="T3" fmla="*/ 1 h 4"/>
                <a:gd name="T4" fmla="*/ 2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0"/>
                    <a:pt x="2" y="0"/>
                    <a:pt x="3" y="1"/>
                  </a:cubicBezTo>
                  <a:cubicBezTo>
                    <a:pt x="3" y="2"/>
                    <a:pt x="3" y="3"/>
                    <a:pt x="2" y="4"/>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7" name="Freeform 288"/>
            <p:cNvSpPr>
              <a:spLocks/>
            </p:cNvSpPr>
            <p:nvPr/>
          </p:nvSpPr>
          <p:spPr bwMode="auto">
            <a:xfrm>
              <a:off x="6069013" y="4014788"/>
              <a:ext cx="15875" cy="26988"/>
            </a:xfrm>
            <a:custGeom>
              <a:avLst/>
              <a:gdLst>
                <a:gd name="T0" fmla="*/ 3 w 4"/>
                <a:gd name="T1" fmla="*/ 7 h 7"/>
                <a:gd name="T2" fmla="*/ 1 w 4"/>
                <a:gd name="T3" fmla="*/ 4 h 7"/>
                <a:gd name="T4" fmla="*/ 2 w 4"/>
                <a:gd name="T5" fmla="*/ 0 h 7"/>
                <a:gd name="T6" fmla="*/ 3 w 4"/>
                <a:gd name="T7" fmla="*/ 5 h 7"/>
                <a:gd name="T8" fmla="*/ 3 w 4"/>
                <a:gd name="T9" fmla="*/ 7 h 7"/>
              </a:gdLst>
              <a:ahLst/>
              <a:cxnLst>
                <a:cxn ang="0">
                  <a:pos x="T0" y="T1"/>
                </a:cxn>
                <a:cxn ang="0">
                  <a:pos x="T2" y="T3"/>
                </a:cxn>
                <a:cxn ang="0">
                  <a:pos x="T4" y="T5"/>
                </a:cxn>
                <a:cxn ang="0">
                  <a:pos x="T6" y="T7"/>
                </a:cxn>
                <a:cxn ang="0">
                  <a:pos x="T8" y="T9"/>
                </a:cxn>
              </a:cxnLst>
              <a:rect l="0" t="0" r="r" b="b"/>
              <a:pathLst>
                <a:path w="4" h="7">
                  <a:moveTo>
                    <a:pt x="3" y="7"/>
                  </a:moveTo>
                  <a:cubicBezTo>
                    <a:pt x="1" y="7"/>
                    <a:pt x="2" y="5"/>
                    <a:pt x="1" y="4"/>
                  </a:cubicBezTo>
                  <a:cubicBezTo>
                    <a:pt x="0" y="2"/>
                    <a:pt x="2" y="2"/>
                    <a:pt x="2" y="0"/>
                  </a:cubicBezTo>
                  <a:cubicBezTo>
                    <a:pt x="4" y="2"/>
                    <a:pt x="4" y="2"/>
                    <a:pt x="3" y="5"/>
                  </a:cubicBezTo>
                  <a:cubicBezTo>
                    <a:pt x="3" y="6"/>
                    <a:pt x="3"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8" name="Freeform 289"/>
            <p:cNvSpPr>
              <a:spLocks/>
            </p:cNvSpPr>
            <p:nvPr/>
          </p:nvSpPr>
          <p:spPr bwMode="auto">
            <a:xfrm>
              <a:off x="6107113" y="4010026"/>
              <a:ext cx="15875" cy="20638"/>
            </a:xfrm>
            <a:custGeom>
              <a:avLst/>
              <a:gdLst>
                <a:gd name="T0" fmla="*/ 1 w 4"/>
                <a:gd name="T1" fmla="*/ 5 h 5"/>
                <a:gd name="T2" fmla="*/ 0 w 4"/>
                <a:gd name="T3" fmla="*/ 0 h 5"/>
                <a:gd name="T4" fmla="*/ 3 w 4"/>
                <a:gd name="T5" fmla="*/ 0 h 5"/>
                <a:gd name="T6" fmla="*/ 3 w 4"/>
                <a:gd name="T7" fmla="*/ 4 h 5"/>
                <a:gd name="T8" fmla="*/ 1 w 4"/>
                <a:gd name="T9" fmla="*/ 5 h 5"/>
              </a:gdLst>
              <a:ahLst/>
              <a:cxnLst>
                <a:cxn ang="0">
                  <a:pos x="T0" y="T1"/>
                </a:cxn>
                <a:cxn ang="0">
                  <a:pos x="T2" y="T3"/>
                </a:cxn>
                <a:cxn ang="0">
                  <a:pos x="T4" y="T5"/>
                </a:cxn>
                <a:cxn ang="0">
                  <a:pos x="T6" y="T7"/>
                </a:cxn>
                <a:cxn ang="0">
                  <a:pos x="T8" y="T9"/>
                </a:cxn>
              </a:cxnLst>
              <a:rect l="0" t="0" r="r" b="b"/>
              <a:pathLst>
                <a:path w="4" h="5">
                  <a:moveTo>
                    <a:pt x="1" y="5"/>
                  </a:moveTo>
                  <a:cubicBezTo>
                    <a:pt x="1" y="3"/>
                    <a:pt x="1" y="1"/>
                    <a:pt x="0" y="0"/>
                  </a:cubicBezTo>
                  <a:cubicBezTo>
                    <a:pt x="1" y="0"/>
                    <a:pt x="2" y="0"/>
                    <a:pt x="3" y="0"/>
                  </a:cubicBezTo>
                  <a:cubicBezTo>
                    <a:pt x="4" y="1"/>
                    <a:pt x="4" y="2"/>
                    <a:pt x="3" y="4"/>
                  </a:cubicBezTo>
                  <a:cubicBezTo>
                    <a:pt x="2" y="4"/>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9" name="Freeform 290"/>
            <p:cNvSpPr>
              <a:spLocks/>
            </p:cNvSpPr>
            <p:nvPr/>
          </p:nvSpPr>
          <p:spPr bwMode="auto">
            <a:xfrm>
              <a:off x="6045200" y="4022726"/>
              <a:ext cx="7938" cy="19050"/>
            </a:xfrm>
            <a:custGeom>
              <a:avLst/>
              <a:gdLst>
                <a:gd name="T0" fmla="*/ 0 w 2"/>
                <a:gd name="T1" fmla="*/ 0 h 5"/>
                <a:gd name="T2" fmla="*/ 1 w 2"/>
                <a:gd name="T3" fmla="*/ 4 h 5"/>
                <a:gd name="T4" fmla="*/ 0 w 2"/>
                <a:gd name="T5" fmla="*/ 0 h 5"/>
              </a:gdLst>
              <a:ahLst/>
              <a:cxnLst>
                <a:cxn ang="0">
                  <a:pos x="T0" y="T1"/>
                </a:cxn>
                <a:cxn ang="0">
                  <a:pos x="T2" y="T3"/>
                </a:cxn>
                <a:cxn ang="0">
                  <a:pos x="T4" y="T5"/>
                </a:cxn>
              </a:cxnLst>
              <a:rect l="0" t="0" r="r" b="b"/>
              <a:pathLst>
                <a:path w="2" h="5">
                  <a:moveTo>
                    <a:pt x="0" y="0"/>
                  </a:moveTo>
                  <a:cubicBezTo>
                    <a:pt x="2" y="1"/>
                    <a:pt x="1" y="3"/>
                    <a:pt x="1" y="4"/>
                  </a:cubicBezTo>
                  <a:cubicBezTo>
                    <a:pt x="0"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293" name="Rectangle 292"/>
          <p:cNvSpPr/>
          <p:nvPr/>
        </p:nvSpPr>
        <p:spPr>
          <a:xfrm>
            <a:off x="205458" y="1474826"/>
            <a:ext cx="702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FFFFFF"/>
                </a:solidFill>
              </a:rPr>
              <a:t>Objetivos</a:t>
            </a:r>
            <a:endParaRPr lang="es-CL" sz="1000" b="1" dirty="0">
              <a:solidFill>
                <a:srgbClr val="FFFFFF"/>
              </a:solidFill>
            </a:endParaRPr>
          </a:p>
        </p:txBody>
      </p:sp>
      <p:grpSp>
        <p:nvGrpSpPr>
          <p:cNvPr id="294" name="Group 293"/>
          <p:cNvGrpSpPr/>
          <p:nvPr/>
        </p:nvGrpSpPr>
        <p:grpSpPr>
          <a:xfrm>
            <a:off x="298674" y="1510826"/>
            <a:ext cx="252000" cy="288000"/>
            <a:chOff x="2244725" y="5132388"/>
            <a:chExt cx="444500" cy="790575"/>
          </a:xfrm>
          <a:solidFill>
            <a:schemeClr val="bg1"/>
          </a:solidFill>
        </p:grpSpPr>
        <p:sp>
          <p:nvSpPr>
            <p:cNvPr id="295" name="Freeform 213"/>
            <p:cNvSpPr>
              <a:spLocks/>
            </p:cNvSpPr>
            <p:nvPr/>
          </p:nvSpPr>
          <p:spPr bwMode="auto">
            <a:xfrm>
              <a:off x="2400300" y="5132388"/>
              <a:ext cx="112713" cy="98425"/>
            </a:xfrm>
            <a:custGeom>
              <a:avLst/>
              <a:gdLst>
                <a:gd name="T0" fmla="*/ 13 w 16"/>
                <a:gd name="T1" fmla="*/ 0 h 14"/>
                <a:gd name="T2" fmla="*/ 15 w 16"/>
                <a:gd name="T3" fmla="*/ 0 h 14"/>
                <a:gd name="T4" fmla="*/ 15 w 16"/>
                <a:gd name="T5" fmla="*/ 13 h 14"/>
                <a:gd name="T6" fmla="*/ 7 w 16"/>
                <a:gd name="T7" fmla="*/ 5 h 14"/>
                <a:gd name="T8" fmla="*/ 5 w 16"/>
                <a:gd name="T9" fmla="*/ 14 h 14"/>
                <a:gd name="T10" fmla="*/ 5 w 16"/>
                <a:gd name="T11" fmla="*/ 1 h 14"/>
                <a:gd name="T12" fmla="*/ 12 w 16"/>
                <a:gd name="T13" fmla="*/ 7 h 14"/>
                <a:gd name="T14" fmla="*/ 13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3" y="0"/>
                  </a:moveTo>
                  <a:cubicBezTo>
                    <a:pt x="14" y="0"/>
                    <a:pt x="14" y="0"/>
                    <a:pt x="15" y="0"/>
                  </a:cubicBezTo>
                  <a:cubicBezTo>
                    <a:pt x="14" y="5"/>
                    <a:pt x="16" y="10"/>
                    <a:pt x="15" y="13"/>
                  </a:cubicBezTo>
                  <a:cubicBezTo>
                    <a:pt x="11" y="12"/>
                    <a:pt x="9" y="8"/>
                    <a:pt x="7" y="5"/>
                  </a:cubicBezTo>
                  <a:cubicBezTo>
                    <a:pt x="6" y="8"/>
                    <a:pt x="7" y="13"/>
                    <a:pt x="5" y="14"/>
                  </a:cubicBezTo>
                  <a:cubicBezTo>
                    <a:pt x="0" y="12"/>
                    <a:pt x="5" y="5"/>
                    <a:pt x="5" y="1"/>
                  </a:cubicBezTo>
                  <a:cubicBezTo>
                    <a:pt x="9" y="2"/>
                    <a:pt x="9" y="6"/>
                    <a:pt x="12" y="7"/>
                  </a:cubicBezTo>
                  <a:cubicBezTo>
                    <a:pt x="13" y="5"/>
                    <a:pt x="12" y="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6" name="Freeform 219"/>
            <p:cNvSpPr>
              <a:spLocks noEditPoints="1"/>
            </p:cNvSpPr>
            <p:nvPr/>
          </p:nvSpPr>
          <p:spPr bwMode="auto">
            <a:xfrm>
              <a:off x="2287588" y="5259388"/>
              <a:ext cx="360363" cy="536575"/>
            </a:xfrm>
            <a:custGeom>
              <a:avLst/>
              <a:gdLst>
                <a:gd name="T0" fmla="*/ 51 w 51"/>
                <a:gd name="T1" fmla="*/ 0 h 76"/>
                <a:gd name="T2" fmla="*/ 42 w 51"/>
                <a:gd name="T3" fmla="*/ 19 h 76"/>
                <a:gd name="T4" fmla="*/ 32 w 51"/>
                <a:gd name="T5" fmla="*/ 43 h 76"/>
                <a:gd name="T6" fmla="*/ 0 w 51"/>
                <a:gd name="T7" fmla="*/ 76 h 76"/>
                <a:gd name="T8" fmla="*/ 12 w 51"/>
                <a:gd name="T9" fmla="*/ 45 h 76"/>
                <a:gd name="T10" fmla="*/ 18 w 51"/>
                <a:gd name="T11" fmla="*/ 32 h 76"/>
                <a:gd name="T12" fmla="*/ 26 w 51"/>
                <a:gd name="T13" fmla="*/ 25 h 76"/>
                <a:gd name="T14" fmla="*/ 40 w 51"/>
                <a:gd name="T15" fmla="*/ 10 h 76"/>
                <a:gd name="T16" fmla="*/ 49 w 51"/>
                <a:gd name="T17" fmla="*/ 0 h 76"/>
                <a:gd name="T18" fmla="*/ 51 w 51"/>
                <a:gd name="T19" fmla="*/ 0 h 76"/>
                <a:gd name="T20" fmla="*/ 41 w 51"/>
                <a:gd name="T21" fmla="*/ 16 h 76"/>
                <a:gd name="T22" fmla="*/ 44 w 51"/>
                <a:gd name="T23" fmla="*/ 9 h 76"/>
                <a:gd name="T24" fmla="*/ 41 w 51"/>
                <a:gd name="T25" fmla="*/ 16 h 76"/>
                <a:gd name="T26" fmla="*/ 39 w 51"/>
                <a:gd name="T27" fmla="*/ 22 h 76"/>
                <a:gd name="T28" fmla="*/ 38 w 51"/>
                <a:gd name="T29" fmla="*/ 16 h 76"/>
                <a:gd name="T30" fmla="*/ 39 w 51"/>
                <a:gd name="T31" fmla="*/ 22 h 76"/>
                <a:gd name="T32" fmla="*/ 32 w 51"/>
                <a:gd name="T33" fmla="*/ 22 h 76"/>
                <a:gd name="T34" fmla="*/ 35 w 51"/>
                <a:gd name="T35" fmla="*/ 28 h 76"/>
                <a:gd name="T36" fmla="*/ 35 w 51"/>
                <a:gd name="T37" fmla="*/ 19 h 76"/>
                <a:gd name="T38" fmla="*/ 32 w 51"/>
                <a:gd name="T39" fmla="*/ 22 h 76"/>
                <a:gd name="T40" fmla="*/ 32 w 51"/>
                <a:gd name="T41" fmla="*/ 35 h 76"/>
                <a:gd name="T42" fmla="*/ 30 w 51"/>
                <a:gd name="T43" fmla="*/ 23 h 76"/>
                <a:gd name="T44" fmla="*/ 32 w 51"/>
                <a:gd name="T45" fmla="*/ 35 h 76"/>
                <a:gd name="T46" fmla="*/ 30 w 51"/>
                <a:gd name="T47" fmla="*/ 39 h 76"/>
                <a:gd name="T48" fmla="*/ 27 w 51"/>
                <a:gd name="T49" fmla="*/ 27 h 76"/>
                <a:gd name="T50" fmla="*/ 30 w 51"/>
                <a:gd name="T51" fmla="*/ 39 h 76"/>
                <a:gd name="T52" fmla="*/ 26 w 51"/>
                <a:gd name="T53" fmla="*/ 35 h 76"/>
                <a:gd name="T54" fmla="*/ 24 w 51"/>
                <a:gd name="T55" fmla="*/ 30 h 76"/>
                <a:gd name="T56" fmla="*/ 26 w 51"/>
                <a:gd name="T57" fmla="*/ 35 h 76"/>
                <a:gd name="T58" fmla="*/ 21 w 51"/>
                <a:gd name="T59" fmla="*/ 34 h 76"/>
                <a:gd name="T60" fmla="*/ 23 w 51"/>
                <a:gd name="T61" fmla="*/ 34 h 76"/>
                <a:gd name="T62" fmla="*/ 21 w 51"/>
                <a:gd name="T63" fmla="*/ 32 h 76"/>
                <a:gd name="T64" fmla="*/ 21 w 51"/>
                <a:gd name="T65" fmla="*/ 34 h 76"/>
                <a:gd name="T66" fmla="*/ 16 w 51"/>
                <a:gd name="T67" fmla="*/ 44 h 76"/>
                <a:gd name="T68" fmla="*/ 5 w 51"/>
                <a:gd name="T69" fmla="*/ 70 h 76"/>
                <a:gd name="T70" fmla="*/ 30 w 51"/>
                <a:gd name="T71" fmla="*/ 42 h 76"/>
                <a:gd name="T72" fmla="*/ 22 w 51"/>
                <a:gd name="T73" fmla="*/ 44 h 76"/>
                <a:gd name="T74" fmla="*/ 20 w 51"/>
                <a:gd name="T75" fmla="*/ 35 h 76"/>
                <a:gd name="T76" fmla="*/ 16 w 51"/>
                <a:gd name="T77" fmla="*/ 44 h 76"/>
                <a:gd name="T78" fmla="*/ 26 w 51"/>
                <a:gd name="T79" fmla="*/ 41 h 76"/>
                <a:gd name="T80" fmla="*/ 23 w 51"/>
                <a:gd name="T81" fmla="*/ 37 h 76"/>
                <a:gd name="T82" fmla="*/ 26 w 51"/>
                <a:gd name="T8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76">
                  <a:moveTo>
                    <a:pt x="51" y="0"/>
                  </a:moveTo>
                  <a:cubicBezTo>
                    <a:pt x="49" y="7"/>
                    <a:pt x="45" y="13"/>
                    <a:pt x="42" y="19"/>
                  </a:cubicBezTo>
                  <a:cubicBezTo>
                    <a:pt x="39" y="27"/>
                    <a:pt x="34" y="33"/>
                    <a:pt x="32" y="43"/>
                  </a:cubicBezTo>
                  <a:cubicBezTo>
                    <a:pt x="22" y="54"/>
                    <a:pt x="12" y="68"/>
                    <a:pt x="0" y="76"/>
                  </a:cubicBezTo>
                  <a:cubicBezTo>
                    <a:pt x="4" y="65"/>
                    <a:pt x="8" y="55"/>
                    <a:pt x="12" y="45"/>
                  </a:cubicBezTo>
                  <a:cubicBezTo>
                    <a:pt x="14" y="41"/>
                    <a:pt x="15" y="35"/>
                    <a:pt x="18" y="32"/>
                  </a:cubicBezTo>
                  <a:cubicBezTo>
                    <a:pt x="20" y="30"/>
                    <a:pt x="23" y="28"/>
                    <a:pt x="26" y="25"/>
                  </a:cubicBezTo>
                  <a:cubicBezTo>
                    <a:pt x="30" y="20"/>
                    <a:pt x="35" y="15"/>
                    <a:pt x="40" y="10"/>
                  </a:cubicBezTo>
                  <a:cubicBezTo>
                    <a:pt x="43" y="6"/>
                    <a:pt x="48" y="5"/>
                    <a:pt x="49" y="0"/>
                  </a:cubicBezTo>
                  <a:cubicBezTo>
                    <a:pt x="50" y="0"/>
                    <a:pt x="51" y="0"/>
                    <a:pt x="51" y="0"/>
                  </a:cubicBezTo>
                  <a:close/>
                  <a:moveTo>
                    <a:pt x="41" y="16"/>
                  </a:moveTo>
                  <a:cubicBezTo>
                    <a:pt x="42" y="14"/>
                    <a:pt x="45" y="11"/>
                    <a:pt x="44" y="9"/>
                  </a:cubicBezTo>
                  <a:cubicBezTo>
                    <a:pt x="43" y="11"/>
                    <a:pt x="39" y="13"/>
                    <a:pt x="41" y="16"/>
                  </a:cubicBezTo>
                  <a:close/>
                  <a:moveTo>
                    <a:pt x="39" y="22"/>
                  </a:moveTo>
                  <a:cubicBezTo>
                    <a:pt x="39" y="20"/>
                    <a:pt x="40" y="17"/>
                    <a:pt x="38" y="16"/>
                  </a:cubicBezTo>
                  <a:cubicBezTo>
                    <a:pt x="36" y="17"/>
                    <a:pt x="37" y="21"/>
                    <a:pt x="39" y="22"/>
                  </a:cubicBezTo>
                  <a:close/>
                  <a:moveTo>
                    <a:pt x="32" y="22"/>
                  </a:moveTo>
                  <a:cubicBezTo>
                    <a:pt x="34" y="23"/>
                    <a:pt x="33" y="28"/>
                    <a:pt x="35" y="28"/>
                  </a:cubicBezTo>
                  <a:cubicBezTo>
                    <a:pt x="37" y="26"/>
                    <a:pt x="37" y="21"/>
                    <a:pt x="35" y="19"/>
                  </a:cubicBezTo>
                  <a:cubicBezTo>
                    <a:pt x="34" y="20"/>
                    <a:pt x="33" y="21"/>
                    <a:pt x="32" y="22"/>
                  </a:cubicBezTo>
                  <a:close/>
                  <a:moveTo>
                    <a:pt x="32" y="35"/>
                  </a:moveTo>
                  <a:cubicBezTo>
                    <a:pt x="34" y="31"/>
                    <a:pt x="32" y="26"/>
                    <a:pt x="30" y="23"/>
                  </a:cubicBezTo>
                  <a:cubicBezTo>
                    <a:pt x="28" y="26"/>
                    <a:pt x="32" y="31"/>
                    <a:pt x="32" y="35"/>
                  </a:cubicBezTo>
                  <a:close/>
                  <a:moveTo>
                    <a:pt x="30" y="39"/>
                  </a:moveTo>
                  <a:cubicBezTo>
                    <a:pt x="29" y="36"/>
                    <a:pt x="30" y="29"/>
                    <a:pt x="27" y="27"/>
                  </a:cubicBezTo>
                  <a:cubicBezTo>
                    <a:pt x="29" y="31"/>
                    <a:pt x="26" y="39"/>
                    <a:pt x="30" y="39"/>
                  </a:cubicBezTo>
                  <a:close/>
                  <a:moveTo>
                    <a:pt x="26" y="35"/>
                  </a:moveTo>
                  <a:cubicBezTo>
                    <a:pt x="25" y="34"/>
                    <a:pt x="26" y="31"/>
                    <a:pt x="24" y="30"/>
                  </a:cubicBezTo>
                  <a:cubicBezTo>
                    <a:pt x="23" y="31"/>
                    <a:pt x="23" y="36"/>
                    <a:pt x="26" y="35"/>
                  </a:cubicBezTo>
                  <a:close/>
                  <a:moveTo>
                    <a:pt x="21" y="34"/>
                  </a:moveTo>
                  <a:cubicBezTo>
                    <a:pt x="21" y="34"/>
                    <a:pt x="22" y="34"/>
                    <a:pt x="23" y="34"/>
                  </a:cubicBezTo>
                  <a:cubicBezTo>
                    <a:pt x="23" y="33"/>
                    <a:pt x="22" y="33"/>
                    <a:pt x="21" y="32"/>
                  </a:cubicBezTo>
                  <a:cubicBezTo>
                    <a:pt x="21" y="33"/>
                    <a:pt x="21" y="33"/>
                    <a:pt x="21" y="34"/>
                  </a:cubicBezTo>
                  <a:close/>
                  <a:moveTo>
                    <a:pt x="16" y="44"/>
                  </a:moveTo>
                  <a:cubicBezTo>
                    <a:pt x="12" y="53"/>
                    <a:pt x="7" y="62"/>
                    <a:pt x="5" y="70"/>
                  </a:cubicBezTo>
                  <a:cubicBezTo>
                    <a:pt x="13" y="61"/>
                    <a:pt x="22" y="52"/>
                    <a:pt x="30" y="42"/>
                  </a:cubicBezTo>
                  <a:cubicBezTo>
                    <a:pt x="27" y="40"/>
                    <a:pt x="26" y="45"/>
                    <a:pt x="22" y="44"/>
                  </a:cubicBezTo>
                  <a:cubicBezTo>
                    <a:pt x="19" y="43"/>
                    <a:pt x="19" y="39"/>
                    <a:pt x="20" y="35"/>
                  </a:cubicBezTo>
                  <a:cubicBezTo>
                    <a:pt x="17" y="37"/>
                    <a:pt x="17" y="41"/>
                    <a:pt x="16" y="44"/>
                  </a:cubicBezTo>
                  <a:close/>
                  <a:moveTo>
                    <a:pt x="26" y="41"/>
                  </a:moveTo>
                  <a:cubicBezTo>
                    <a:pt x="26" y="39"/>
                    <a:pt x="25" y="37"/>
                    <a:pt x="23" y="37"/>
                  </a:cubicBezTo>
                  <a:cubicBezTo>
                    <a:pt x="22" y="39"/>
                    <a:pt x="23" y="42"/>
                    <a:pt x="2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7" name="Freeform 220"/>
            <p:cNvSpPr>
              <a:spLocks/>
            </p:cNvSpPr>
            <p:nvPr/>
          </p:nvSpPr>
          <p:spPr bwMode="auto">
            <a:xfrm>
              <a:off x="2484438" y="5294313"/>
              <a:ext cx="36513" cy="63500"/>
            </a:xfrm>
            <a:custGeom>
              <a:avLst/>
              <a:gdLst>
                <a:gd name="T0" fmla="*/ 2 w 5"/>
                <a:gd name="T1" fmla="*/ 0 h 9"/>
                <a:gd name="T2" fmla="*/ 0 w 5"/>
                <a:gd name="T3" fmla="*/ 9 h 9"/>
                <a:gd name="T4" fmla="*/ 2 w 5"/>
                <a:gd name="T5" fmla="*/ 0 h 9"/>
              </a:gdLst>
              <a:ahLst/>
              <a:cxnLst>
                <a:cxn ang="0">
                  <a:pos x="T0" y="T1"/>
                </a:cxn>
                <a:cxn ang="0">
                  <a:pos x="T2" y="T3"/>
                </a:cxn>
                <a:cxn ang="0">
                  <a:pos x="T4" y="T5"/>
                </a:cxn>
              </a:cxnLst>
              <a:rect l="0" t="0" r="r" b="b"/>
              <a:pathLst>
                <a:path w="5" h="9">
                  <a:moveTo>
                    <a:pt x="2" y="0"/>
                  </a:moveTo>
                  <a:cubicBezTo>
                    <a:pt x="5" y="0"/>
                    <a:pt x="3" y="9"/>
                    <a:pt x="0" y="9"/>
                  </a:cubicBezTo>
                  <a:cubicBezTo>
                    <a:pt x="0" y="7"/>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8" name="Freeform 222"/>
            <p:cNvSpPr>
              <a:spLocks/>
            </p:cNvSpPr>
            <p:nvPr/>
          </p:nvSpPr>
          <p:spPr bwMode="auto">
            <a:xfrm>
              <a:off x="2420938" y="5294313"/>
              <a:ext cx="28575" cy="71438"/>
            </a:xfrm>
            <a:custGeom>
              <a:avLst/>
              <a:gdLst>
                <a:gd name="T0" fmla="*/ 0 w 4"/>
                <a:gd name="T1" fmla="*/ 0 h 10"/>
                <a:gd name="T2" fmla="*/ 2 w 4"/>
                <a:gd name="T3" fmla="*/ 0 h 10"/>
                <a:gd name="T4" fmla="*/ 2 w 4"/>
                <a:gd name="T5" fmla="*/ 10 h 10"/>
                <a:gd name="T6" fmla="*/ 0 w 4"/>
                <a:gd name="T7" fmla="*/ 0 h 10"/>
              </a:gdLst>
              <a:ahLst/>
              <a:cxnLst>
                <a:cxn ang="0">
                  <a:pos x="T0" y="T1"/>
                </a:cxn>
                <a:cxn ang="0">
                  <a:pos x="T2" y="T3"/>
                </a:cxn>
                <a:cxn ang="0">
                  <a:pos x="T4" y="T5"/>
                </a:cxn>
                <a:cxn ang="0">
                  <a:pos x="T6" y="T7"/>
                </a:cxn>
              </a:cxnLst>
              <a:rect l="0" t="0" r="r" b="b"/>
              <a:pathLst>
                <a:path w="4" h="10">
                  <a:moveTo>
                    <a:pt x="0" y="0"/>
                  </a:moveTo>
                  <a:cubicBezTo>
                    <a:pt x="1" y="0"/>
                    <a:pt x="1" y="0"/>
                    <a:pt x="2" y="0"/>
                  </a:cubicBezTo>
                  <a:cubicBezTo>
                    <a:pt x="3" y="3"/>
                    <a:pt x="4" y="7"/>
                    <a:pt x="2" y="10"/>
                  </a:cubicBezTo>
                  <a:cubicBezTo>
                    <a:pt x="0" y="9"/>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9" name="Freeform 225"/>
            <p:cNvSpPr>
              <a:spLocks/>
            </p:cNvSpPr>
            <p:nvPr/>
          </p:nvSpPr>
          <p:spPr bwMode="auto">
            <a:xfrm>
              <a:off x="2351088" y="5322888"/>
              <a:ext cx="34925" cy="57150"/>
            </a:xfrm>
            <a:custGeom>
              <a:avLst/>
              <a:gdLst>
                <a:gd name="T0" fmla="*/ 1 w 5"/>
                <a:gd name="T1" fmla="*/ 0 h 8"/>
                <a:gd name="T2" fmla="*/ 5 w 5"/>
                <a:gd name="T3" fmla="*/ 8 h 8"/>
                <a:gd name="T4" fmla="*/ 1 w 5"/>
                <a:gd name="T5" fmla="*/ 0 h 8"/>
              </a:gdLst>
              <a:ahLst/>
              <a:cxnLst>
                <a:cxn ang="0">
                  <a:pos x="T0" y="T1"/>
                </a:cxn>
                <a:cxn ang="0">
                  <a:pos x="T2" y="T3"/>
                </a:cxn>
                <a:cxn ang="0">
                  <a:pos x="T4" y="T5"/>
                </a:cxn>
              </a:cxnLst>
              <a:rect l="0" t="0" r="r" b="b"/>
              <a:pathLst>
                <a:path w="5" h="8">
                  <a:moveTo>
                    <a:pt x="1" y="0"/>
                  </a:moveTo>
                  <a:cubicBezTo>
                    <a:pt x="5" y="0"/>
                    <a:pt x="5" y="4"/>
                    <a:pt x="5" y="8"/>
                  </a:cubicBezTo>
                  <a:cubicBezTo>
                    <a:pt x="2" y="7"/>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0" name="Freeform 228"/>
            <p:cNvSpPr>
              <a:spLocks/>
            </p:cNvSpPr>
            <p:nvPr/>
          </p:nvSpPr>
          <p:spPr bwMode="auto">
            <a:xfrm>
              <a:off x="2308225" y="5372100"/>
              <a:ext cx="36513" cy="42863"/>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0"/>
                    <a:pt x="5" y="3"/>
                    <a:pt x="5" y="6"/>
                  </a:cubicBezTo>
                  <a:cubicBezTo>
                    <a:pt x="2"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1" name="Freeform 229"/>
            <p:cNvSpPr>
              <a:spLocks/>
            </p:cNvSpPr>
            <p:nvPr/>
          </p:nvSpPr>
          <p:spPr bwMode="auto">
            <a:xfrm>
              <a:off x="2605088" y="5372100"/>
              <a:ext cx="42863" cy="34925"/>
            </a:xfrm>
            <a:custGeom>
              <a:avLst/>
              <a:gdLst>
                <a:gd name="T0" fmla="*/ 6 w 6"/>
                <a:gd name="T1" fmla="*/ 0 h 5"/>
                <a:gd name="T2" fmla="*/ 0 w 6"/>
                <a:gd name="T3" fmla="*/ 3 h 5"/>
                <a:gd name="T4" fmla="*/ 6 w 6"/>
                <a:gd name="T5" fmla="*/ 0 h 5"/>
              </a:gdLst>
              <a:ahLst/>
              <a:cxnLst>
                <a:cxn ang="0">
                  <a:pos x="T0" y="T1"/>
                </a:cxn>
                <a:cxn ang="0">
                  <a:pos x="T2" y="T3"/>
                </a:cxn>
                <a:cxn ang="0">
                  <a:pos x="T4" y="T5"/>
                </a:cxn>
              </a:cxnLst>
              <a:rect l="0" t="0" r="r" b="b"/>
              <a:pathLst>
                <a:path w="6" h="5">
                  <a:moveTo>
                    <a:pt x="6" y="0"/>
                  </a:moveTo>
                  <a:cubicBezTo>
                    <a:pt x="5" y="2"/>
                    <a:pt x="3" y="5"/>
                    <a:pt x="0" y="3"/>
                  </a:cubicBezTo>
                  <a:cubicBezTo>
                    <a:pt x="1" y="1"/>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2" name="Freeform 235"/>
            <p:cNvSpPr>
              <a:spLocks/>
            </p:cNvSpPr>
            <p:nvPr/>
          </p:nvSpPr>
          <p:spPr bwMode="auto">
            <a:xfrm>
              <a:off x="2259013" y="5421313"/>
              <a:ext cx="63500" cy="34925"/>
            </a:xfrm>
            <a:custGeom>
              <a:avLst/>
              <a:gdLst>
                <a:gd name="T0" fmla="*/ 0 w 9"/>
                <a:gd name="T1" fmla="*/ 0 h 5"/>
                <a:gd name="T2" fmla="*/ 9 w 9"/>
                <a:gd name="T3" fmla="*/ 5 h 5"/>
                <a:gd name="T4" fmla="*/ 0 w 9"/>
                <a:gd name="T5" fmla="*/ 0 h 5"/>
              </a:gdLst>
              <a:ahLst/>
              <a:cxnLst>
                <a:cxn ang="0">
                  <a:pos x="T0" y="T1"/>
                </a:cxn>
                <a:cxn ang="0">
                  <a:pos x="T2" y="T3"/>
                </a:cxn>
                <a:cxn ang="0">
                  <a:pos x="T4" y="T5"/>
                </a:cxn>
              </a:cxnLst>
              <a:rect l="0" t="0" r="r" b="b"/>
              <a:pathLst>
                <a:path w="9" h="5">
                  <a:moveTo>
                    <a:pt x="0" y="0"/>
                  </a:moveTo>
                  <a:cubicBezTo>
                    <a:pt x="4" y="0"/>
                    <a:pt x="9" y="3"/>
                    <a:pt x="9" y="5"/>
                  </a:cubicBezTo>
                  <a:cubicBezTo>
                    <a:pt x="5" y="4"/>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3" name="Freeform 237"/>
            <p:cNvSpPr>
              <a:spLocks/>
            </p:cNvSpPr>
            <p:nvPr/>
          </p:nvSpPr>
          <p:spPr bwMode="auto">
            <a:xfrm>
              <a:off x="2611438" y="5421313"/>
              <a:ext cx="57150" cy="42863"/>
            </a:xfrm>
            <a:custGeom>
              <a:avLst/>
              <a:gdLst>
                <a:gd name="T0" fmla="*/ 8 w 8"/>
                <a:gd name="T1" fmla="*/ 0 h 6"/>
                <a:gd name="T2" fmla="*/ 0 w 8"/>
                <a:gd name="T3" fmla="*/ 5 h 6"/>
                <a:gd name="T4" fmla="*/ 8 w 8"/>
                <a:gd name="T5" fmla="*/ 0 h 6"/>
              </a:gdLst>
              <a:ahLst/>
              <a:cxnLst>
                <a:cxn ang="0">
                  <a:pos x="T0" y="T1"/>
                </a:cxn>
                <a:cxn ang="0">
                  <a:pos x="T2" y="T3"/>
                </a:cxn>
                <a:cxn ang="0">
                  <a:pos x="T4" y="T5"/>
                </a:cxn>
              </a:cxnLst>
              <a:rect l="0" t="0" r="r" b="b"/>
              <a:pathLst>
                <a:path w="8" h="6">
                  <a:moveTo>
                    <a:pt x="8" y="0"/>
                  </a:moveTo>
                  <a:cubicBezTo>
                    <a:pt x="7" y="4"/>
                    <a:pt x="3" y="6"/>
                    <a:pt x="0" y="5"/>
                  </a:cubicBezTo>
                  <a:cubicBezTo>
                    <a:pt x="0"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4" name="Freeform 242"/>
            <p:cNvSpPr>
              <a:spLocks/>
            </p:cNvSpPr>
            <p:nvPr/>
          </p:nvSpPr>
          <p:spPr bwMode="auto">
            <a:xfrm>
              <a:off x="2244725" y="5484813"/>
              <a:ext cx="63500" cy="28575"/>
            </a:xfrm>
            <a:custGeom>
              <a:avLst/>
              <a:gdLst>
                <a:gd name="T0" fmla="*/ 0 w 9"/>
                <a:gd name="T1" fmla="*/ 0 h 4"/>
                <a:gd name="T2" fmla="*/ 9 w 9"/>
                <a:gd name="T3" fmla="*/ 3 h 4"/>
                <a:gd name="T4" fmla="*/ 0 w 9"/>
                <a:gd name="T5" fmla="*/ 0 h 4"/>
              </a:gdLst>
              <a:ahLst/>
              <a:cxnLst>
                <a:cxn ang="0">
                  <a:pos x="T0" y="T1"/>
                </a:cxn>
                <a:cxn ang="0">
                  <a:pos x="T2" y="T3"/>
                </a:cxn>
                <a:cxn ang="0">
                  <a:pos x="T4" y="T5"/>
                </a:cxn>
              </a:cxnLst>
              <a:rect l="0" t="0" r="r" b="b"/>
              <a:pathLst>
                <a:path w="9" h="4">
                  <a:moveTo>
                    <a:pt x="0" y="0"/>
                  </a:moveTo>
                  <a:cubicBezTo>
                    <a:pt x="3" y="0"/>
                    <a:pt x="8" y="0"/>
                    <a:pt x="9" y="3"/>
                  </a:cubicBezTo>
                  <a:cubicBezTo>
                    <a:pt x="5" y="3"/>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5" name="Freeform 245"/>
            <p:cNvSpPr>
              <a:spLocks/>
            </p:cNvSpPr>
            <p:nvPr/>
          </p:nvSpPr>
          <p:spPr bwMode="auto">
            <a:xfrm>
              <a:off x="2619375" y="5478463"/>
              <a:ext cx="69850" cy="41275"/>
            </a:xfrm>
            <a:custGeom>
              <a:avLst/>
              <a:gdLst>
                <a:gd name="T0" fmla="*/ 10 w 10"/>
                <a:gd name="T1" fmla="*/ 3 h 6"/>
                <a:gd name="T2" fmla="*/ 0 w 10"/>
                <a:gd name="T3" fmla="*/ 5 h 6"/>
                <a:gd name="T4" fmla="*/ 10 w 10"/>
                <a:gd name="T5" fmla="*/ 3 h 6"/>
              </a:gdLst>
              <a:ahLst/>
              <a:cxnLst>
                <a:cxn ang="0">
                  <a:pos x="T0" y="T1"/>
                </a:cxn>
                <a:cxn ang="0">
                  <a:pos x="T2" y="T3"/>
                </a:cxn>
                <a:cxn ang="0">
                  <a:pos x="T4" y="T5"/>
                </a:cxn>
              </a:cxnLst>
              <a:rect l="0" t="0" r="r" b="b"/>
              <a:pathLst>
                <a:path w="10" h="6">
                  <a:moveTo>
                    <a:pt x="10" y="3"/>
                  </a:moveTo>
                  <a:cubicBezTo>
                    <a:pt x="9" y="6"/>
                    <a:pt x="3" y="6"/>
                    <a:pt x="0" y="5"/>
                  </a:cubicBezTo>
                  <a:cubicBezTo>
                    <a:pt x="1" y="2"/>
                    <a:pt x="8"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6" name="Freeform 254"/>
            <p:cNvSpPr>
              <a:spLocks/>
            </p:cNvSpPr>
            <p:nvPr/>
          </p:nvSpPr>
          <p:spPr bwMode="auto">
            <a:xfrm>
              <a:off x="2252663" y="5534025"/>
              <a:ext cx="63500" cy="42863"/>
            </a:xfrm>
            <a:custGeom>
              <a:avLst/>
              <a:gdLst>
                <a:gd name="T0" fmla="*/ 8 w 9"/>
                <a:gd name="T1" fmla="*/ 0 h 6"/>
                <a:gd name="T2" fmla="*/ 0 w 9"/>
                <a:gd name="T3" fmla="*/ 4 h 6"/>
                <a:gd name="T4" fmla="*/ 8 w 9"/>
                <a:gd name="T5" fmla="*/ 0 h 6"/>
              </a:gdLst>
              <a:ahLst/>
              <a:cxnLst>
                <a:cxn ang="0">
                  <a:pos x="T0" y="T1"/>
                </a:cxn>
                <a:cxn ang="0">
                  <a:pos x="T2" y="T3"/>
                </a:cxn>
                <a:cxn ang="0">
                  <a:pos x="T4" y="T5"/>
                </a:cxn>
              </a:cxnLst>
              <a:rect l="0" t="0" r="r" b="b"/>
              <a:pathLst>
                <a:path w="9" h="6">
                  <a:moveTo>
                    <a:pt x="8" y="0"/>
                  </a:moveTo>
                  <a:cubicBezTo>
                    <a:pt x="9" y="4"/>
                    <a:pt x="2" y="6"/>
                    <a:pt x="0" y="4"/>
                  </a:cubicBezTo>
                  <a:cubicBezTo>
                    <a:pt x="1" y="0"/>
                    <a:pt x="5"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7" name="Freeform 255"/>
            <p:cNvSpPr>
              <a:spLocks/>
            </p:cNvSpPr>
            <p:nvPr/>
          </p:nvSpPr>
          <p:spPr bwMode="auto">
            <a:xfrm>
              <a:off x="2625725" y="5534025"/>
              <a:ext cx="63500" cy="36513"/>
            </a:xfrm>
            <a:custGeom>
              <a:avLst/>
              <a:gdLst>
                <a:gd name="T0" fmla="*/ 8 w 9"/>
                <a:gd name="T1" fmla="*/ 4 h 5"/>
                <a:gd name="T2" fmla="*/ 0 w 9"/>
                <a:gd name="T3" fmla="*/ 2 h 5"/>
                <a:gd name="T4" fmla="*/ 8 w 9"/>
                <a:gd name="T5" fmla="*/ 4 h 5"/>
              </a:gdLst>
              <a:ahLst/>
              <a:cxnLst>
                <a:cxn ang="0">
                  <a:pos x="T0" y="T1"/>
                </a:cxn>
                <a:cxn ang="0">
                  <a:pos x="T2" y="T3"/>
                </a:cxn>
                <a:cxn ang="0">
                  <a:pos x="T4" y="T5"/>
                </a:cxn>
              </a:cxnLst>
              <a:rect l="0" t="0" r="r" b="b"/>
              <a:pathLst>
                <a:path w="9" h="5">
                  <a:moveTo>
                    <a:pt x="8" y="4"/>
                  </a:moveTo>
                  <a:cubicBezTo>
                    <a:pt x="5" y="4"/>
                    <a:pt x="0" y="5"/>
                    <a:pt x="0" y="2"/>
                  </a:cubicBezTo>
                  <a:cubicBezTo>
                    <a:pt x="2" y="1"/>
                    <a:pt x="9" y="0"/>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8" name="Freeform 259"/>
            <p:cNvSpPr>
              <a:spLocks/>
            </p:cNvSpPr>
            <p:nvPr/>
          </p:nvSpPr>
          <p:spPr bwMode="auto">
            <a:xfrm>
              <a:off x="2590800" y="5597525"/>
              <a:ext cx="69850" cy="49213"/>
            </a:xfrm>
            <a:custGeom>
              <a:avLst/>
              <a:gdLst>
                <a:gd name="T0" fmla="*/ 10 w 10"/>
                <a:gd name="T1" fmla="*/ 6 h 7"/>
                <a:gd name="T2" fmla="*/ 0 w 10"/>
                <a:gd name="T3" fmla="*/ 0 h 7"/>
                <a:gd name="T4" fmla="*/ 10 w 10"/>
                <a:gd name="T5" fmla="*/ 6 h 7"/>
              </a:gdLst>
              <a:ahLst/>
              <a:cxnLst>
                <a:cxn ang="0">
                  <a:pos x="T0" y="T1"/>
                </a:cxn>
                <a:cxn ang="0">
                  <a:pos x="T2" y="T3"/>
                </a:cxn>
                <a:cxn ang="0">
                  <a:pos x="T4" y="T5"/>
                </a:cxn>
              </a:cxnLst>
              <a:rect l="0" t="0" r="r" b="b"/>
              <a:pathLst>
                <a:path w="10" h="7">
                  <a:moveTo>
                    <a:pt x="10" y="6"/>
                  </a:moveTo>
                  <a:cubicBezTo>
                    <a:pt x="6" y="7"/>
                    <a:pt x="2" y="3"/>
                    <a:pt x="0" y="0"/>
                  </a:cubicBezTo>
                  <a:cubicBezTo>
                    <a:pt x="4" y="0"/>
                    <a:pt x="8" y="3"/>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9" name="Freeform 262"/>
            <p:cNvSpPr>
              <a:spLocks/>
            </p:cNvSpPr>
            <p:nvPr/>
          </p:nvSpPr>
          <p:spPr bwMode="auto">
            <a:xfrm>
              <a:off x="2266950" y="5605463"/>
              <a:ext cx="55563" cy="34925"/>
            </a:xfrm>
            <a:custGeom>
              <a:avLst/>
              <a:gdLst>
                <a:gd name="T0" fmla="*/ 8 w 8"/>
                <a:gd name="T1" fmla="*/ 0 h 5"/>
                <a:gd name="T2" fmla="*/ 0 w 8"/>
                <a:gd name="T3" fmla="*/ 4 h 5"/>
                <a:gd name="T4" fmla="*/ 8 w 8"/>
                <a:gd name="T5" fmla="*/ 0 h 5"/>
              </a:gdLst>
              <a:ahLst/>
              <a:cxnLst>
                <a:cxn ang="0">
                  <a:pos x="T0" y="T1"/>
                </a:cxn>
                <a:cxn ang="0">
                  <a:pos x="T2" y="T3"/>
                </a:cxn>
                <a:cxn ang="0">
                  <a:pos x="T4" y="T5"/>
                </a:cxn>
              </a:cxnLst>
              <a:rect l="0" t="0" r="r" b="b"/>
              <a:pathLst>
                <a:path w="8" h="5">
                  <a:moveTo>
                    <a:pt x="8" y="0"/>
                  </a:moveTo>
                  <a:cubicBezTo>
                    <a:pt x="7" y="4"/>
                    <a:pt x="3" y="5"/>
                    <a:pt x="0" y="4"/>
                  </a:cubicBezTo>
                  <a:cubicBezTo>
                    <a:pt x="1" y="1"/>
                    <a:pt x="4"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0" name="Freeform 265"/>
            <p:cNvSpPr>
              <a:spLocks/>
            </p:cNvSpPr>
            <p:nvPr/>
          </p:nvSpPr>
          <p:spPr bwMode="auto">
            <a:xfrm>
              <a:off x="2570163" y="5646738"/>
              <a:ext cx="55563" cy="49213"/>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5" y="0"/>
                    <a:pt x="6" y="4"/>
                    <a:pt x="8" y="7"/>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1" name="Freeform 267"/>
            <p:cNvSpPr>
              <a:spLocks/>
            </p:cNvSpPr>
            <p:nvPr/>
          </p:nvSpPr>
          <p:spPr bwMode="auto">
            <a:xfrm>
              <a:off x="2527300" y="5675313"/>
              <a:ext cx="42863" cy="71438"/>
            </a:xfrm>
            <a:custGeom>
              <a:avLst/>
              <a:gdLst>
                <a:gd name="T0" fmla="*/ 1 w 6"/>
                <a:gd name="T1" fmla="*/ 0 h 10"/>
                <a:gd name="T2" fmla="*/ 6 w 6"/>
                <a:gd name="T3" fmla="*/ 10 h 10"/>
                <a:gd name="T4" fmla="*/ 1 w 6"/>
                <a:gd name="T5" fmla="*/ 0 h 10"/>
              </a:gdLst>
              <a:ahLst/>
              <a:cxnLst>
                <a:cxn ang="0">
                  <a:pos x="T0" y="T1"/>
                </a:cxn>
                <a:cxn ang="0">
                  <a:pos x="T2" y="T3"/>
                </a:cxn>
                <a:cxn ang="0">
                  <a:pos x="T4" y="T5"/>
                </a:cxn>
              </a:cxnLst>
              <a:rect l="0" t="0" r="r" b="b"/>
              <a:pathLst>
                <a:path w="6" h="10">
                  <a:moveTo>
                    <a:pt x="1" y="0"/>
                  </a:moveTo>
                  <a:cubicBezTo>
                    <a:pt x="5" y="1"/>
                    <a:pt x="6" y="5"/>
                    <a:pt x="6" y="10"/>
                  </a:cubicBezTo>
                  <a:cubicBezTo>
                    <a:pt x="3" y="9"/>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2" name="Freeform 268"/>
            <p:cNvSpPr>
              <a:spLocks/>
            </p:cNvSpPr>
            <p:nvPr/>
          </p:nvSpPr>
          <p:spPr bwMode="auto">
            <a:xfrm>
              <a:off x="2484438" y="5689600"/>
              <a:ext cx="28575" cy="77788"/>
            </a:xfrm>
            <a:custGeom>
              <a:avLst/>
              <a:gdLst>
                <a:gd name="T0" fmla="*/ 0 w 4"/>
                <a:gd name="T1" fmla="*/ 0 h 11"/>
                <a:gd name="T2" fmla="*/ 4 w 4"/>
                <a:gd name="T3" fmla="*/ 11 h 11"/>
                <a:gd name="T4" fmla="*/ 0 w 4"/>
                <a:gd name="T5" fmla="*/ 0 h 11"/>
              </a:gdLst>
              <a:ahLst/>
              <a:cxnLst>
                <a:cxn ang="0">
                  <a:pos x="T0" y="T1"/>
                </a:cxn>
                <a:cxn ang="0">
                  <a:pos x="T2" y="T3"/>
                </a:cxn>
                <a:cxn ang="0">
                  <a:pos x="T4" y="T5"/>
                </a:cxn>
              </a:cxnLst>
              <a:rect l="0" t="0" r="r" b="b"/>
              <a:pathLst>
                <a:path w="4" h="11">
                  <a:moveTo>
                    <a:pt x="0" y="0"/>
                  </a:moveTo>
                  <a:cubicBezTo>
                    <a:pt x="4" y="1"/>
                    <a:pt x="3" y="7"/>
                    <a:pt x="4" y="11"/>
                  </a:cubicBezTo>
                  <a:cubicBezTo>
                    <a:pt x="0" y="9"/>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3" name="Freeform 270"/>
            <p:cNvSpPr>
              <a:spLocks/>
            </p:cNvSpPr>
            <p:nvPr/>
          </p:nvSpPr>
          <p:spPr bwMode="auto">
            <a:xfrm>
              <a:off x="2420938" y="5710238"/>
              <a:ext cx="28575" cy="49213"/>
            </a:xfrm>
            <a:custGeom>
              <a:avLst/>
              <a:gdLst>
                <a:gd name="T0" fmla="*/ 1 w 4"/>
                <a:gd name="T1" fmla="*/ 0 h 7"/>
                <a:gd name="T2" fmla="*/ 3 w 4"/>
                <a:gd name="T3" fmla="*/ 0 h 7"/>
                <a:gd name="T4" fmla="*/ 1 w 4"/>
                <a:gd name="T5" fmla="*/ 7 h 7"/>
                <a:gd name="T6" fmla="*/ 1 w 4"/>
                <a:gd name="T7" fmla="*/ 0 h 7"/>
              </a:gdLst>
              <a:ahLst/>
              <a:cxnLst>
                <a:cxn ang="0">
                  <a:pos x="T0" y="T1"/>
                </a:cxn>
                <a:cxn ang="0">
                  <a:pos x="T2" y="T3"/>
                </a:cxn>
                <a:cxn ang="0">
                  <a:pos x="T4" y="T5"/>
                </a:cxn>
                <a:cxn ang="0">
                  <a:pos x="T6" y="T7"/>
                </a:cxn>
              </a:cxnLst>
              <a:rect l="0" t="0" r="r" b="b"/>
              <a:pathLst>
                <a:path w="4" h="7">
                  <a:moveTo>
                    <a:pt x="1" y="0"/>
                  </a:moveTo>
                  <a:cubicBezTo>
                    <a:pt x="2" y="0"/>
                    <a:pt x="2" y="0"/>
                    <a:pt x="3" y="0"/>
                  </a:cubicBezTo>
                  <a:cubicBezTo>
                    <a:pt x="4" y="2"/>
                    <a:pt x="4" y="7"/>
                    <a:pt x="1" y="7"/>
                  </a:cubicBezTo>
                  <a:cubicBezTo>
                    <a:pt x="0" y="6"/>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4" name="Freeform 283"/>
            <p:cNvSpPr>
              <a:spLocks/>
            </p:cNvSpPr>
            <p:nvPr/>
          </p:nvSpPr>
          <p:spPr bwMode="auto">
            <a:xfrm>
              <a:off x="2408238" y="5802313"/>
              <a:ext cx="84138" cy="120650"/>
            </a:xfrm>
            <a:custGeom>
              <a:avLst/>
              <a:gdLst>
                <a:gd name="T0" fmla="*/ 11 w 12"/>
                <a:gd name="T1" fmla="*/ 5 h 17"/>
                <a:gd name="T2" fmla="*/ 6 w 12"/>
                <a:gd name="T3" fmla="*/ 5 h 17"/>
                <a:gd name="T4" fmla="*/ 12 w 12"/>
                <a:gd name="T5" fmla="*/ 12 h 17"/>
                <a:gd name="T6" fmla="*/ 2 w 12"/>
                <a:gd name="T7" fmla="*/ 15 h 17"/>
                <a:gd name="T8" fmla="*/ 9 w 12"/>
                <a:gd name="T9" fmla="*/ 12 h 17"/>
                <a:gd name="T10" fmla="*/ 3 w 12"/>
                <a:gd name="T11" fmla="*/ 8 h 17"/>
                <a:gd name="T12" fmla="*/ 11 w 12"/>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12" h="17">
                  <a:moveTo>
                    <a:pt x="11" y="5"/>
                  </a:moveTo>
                  <a:cubicBezTo>
                    <a:pt x="10" y="5"/>
                    <a:pt x="8" y="5"/>
                    <a:pt x="6" y="5"/>
                  </a:cubicBezTo>
                  <a:cubicBezTo>
                    <a:pt x="8" y="8"/>
                    <a:pt x="11" y="8"/>
                    <a:pt x="12" y="12"/>
                  </a:cubicBezTo>
                  <a:cubicBezTo>
                    <a:pt x="11" y="15"/>
                    <a:pt x="5" y="17"/>
                    <a:pt x="2" y="15"/>
                  </a:cubicBezTo>
                  <a:cubicBezTo>
                    <a:pt x="3" y="13"/>
                    <a:pt x="7" y="13"/>
                    <a:pt x="9" y="12"/>
                  </a:cubicBezTo>
                  <a:cubicBezTo>
                    <a:pt x="8" y="9"/>
                    <a:pt x="5" y="9"/>
                    <a:pt x="3" y="8"/>
                  </a:cubicBezTo>
                  <a:cubicBezTo>
                    <a:pt x="0" y="2"/>
                    <a:pt x="10" y="0"/>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 name="TextBox 2"/>
          <p:cNvSpPr txBox="1"/>
          <p:nvPr/>
        </p:nvSpPr>
        <p:spPr>
          <a:xfrm>
            <a:off x="3847894" y="1024321"/>
            <a:ext cx="5298245" cy="246221"/>
          </a:xfrm>
          <a:prstGeom prst="rect">
            <a:avLst/>
          </a:prstGeom>
          <a:noFill/>
        </p:spPr>
        <p:txBody>
          <a:bodyPr wrap="none" rtlCol="0">
            <a:spAutoFit/>
          </a:bodyPr>
          <a:lstStyle/>
          <a:p>
            <a:r>
              <a:rPr lang="es-ES" sz="1000" b="1" dirty="0" smtClean="0">
                <a:solidFill>
                  <a:schemeClr val="tx2"/>
                </a:solidFill>
              </a:rPr>
              <a:t>3.1. Estudio </a:t>
            </a:r>
            <a:r>
              <a:rPr lang="es-ES" sz="1000" b="1" dirty="0">
                <a:solidFill>
                  <a:schemeClr val="tx2"/>
                </a:solidFill>
              </a:rPr>
              <a:t>e identificación de mecanismos para la reducción de </a:t>
            </a:r>
            <a:r>
              <a:rPr lang="es-ES" sz="1000" b="1" dirty="0" smtClean="0">
                <a:solidFill>
                  <a:schemeClr val="tx2"/>
                </a:solidFill>
              </a:rPr>
              <a:t>costos </a:t>
            </a:r>
            <a:r>
              <a:rPr lang="es-ES" sz="1000" b="1" dirty="0">
                <a:solidFill>
                  <a:schemeClr val="tx2"/>
                </a:solidFill>
              </a:rPr>
              <a:t>operativos </a:t>
            </a:r>
            <a:endParaRPr lang="es-CL" sz="1000" b="1" dirty="0">
              <a:solidFill>
                <a:schemeClr val="tx2"/>
              </a:solidFill>
            </a:endParaRPr>
          </a:p>
        </p:txBody>
      </p:sp>
      <p:graphicFrame>
        <p:nvGraphicFramePr>
          <p:cNvPr id="361" name="Table 360"/>
          <p:cNvGraphicFramePr>
            <a:graphicFrameLocks noGrp="1"/>
          </p:cNvGraphicFramePr>
          <p:nvPr>
            <p:extLst/>
          </p:nvPr>
        </p:nvGraphicFramePr>
        <p:xfrm>
          <a:off x="205200" y="3598962"/>
          <a:ext cx="7000063" cy="2834640"/>
        </p:xfrm>
        <a:graphic>
          <a:graphicData uri="http://schemas.openxmlformats.org/drawingml/2006/table">
            <a:tbl>
              <a:tblPr firstRow="1" bandRow="1">
                <a:tableStyleId>{2D5ABB26-0587-4C30-8999-92F81FD0307C}</a:tableStyleId>
              </a:tblPr>
              <a:tblGrid>
                <a:gridCol w="7000063">
                  <a:extLst>
                    <a:ext uri="{9D8B030D-6E8A-4147-A177-3AD203B41FA5}">
                      <a16:colId xmlns="" xmlns:a16="http://schemas.microsoft.com/office/drawing/2014/main" val="20000"/>
                    </a:ext>
                  </a:extLst>
                </a:gridCol>
              </a:tblGrid>
              <a:tr h="495861">
                <a:tc>
                  <a:txBody>
                    <a:bodyPr/>
                    <a:lstStyle/>
                    <a:p>
                      <a:pPr marL="0" marR="0" lvl="0" indent="0" algn="l" defTabSz="913399" rtl="0" eaLnBrk="1" fontAlgn="base" latinLnBrk="0" hangingPunct="1">
                        <a:lnSpc>
                          <a:spcPct val="100000"/>
                        </a:lnSpc>
                        <a:spcBef>
                          <a:spcPct val="0"/>
                        </a:spcBef>
                        <a:spcAft>
                          <a:spcPct val="0"/>
                        </a:spcAft>
                        <a:buClrTx/>
                        <a:buSzTx/>
                        <a:buFontTx/>
                        <a:buNone/>
                        <a:tabLst/>
                        <a:defRPr/>
                      </a:pPr>
                      <a:r>
                        <a:rPr lang="es-CL" sz="800" kern="1200" dirty="0" smtClean="0">
                          <a:solidFill>
                            <a:srgbClr val="002776"/>
                          </a:solidFill>
                          <a:latin typeface="+mn-lt"/>
                          <a:ea typeface="+mn-ea"/>
                          <a:cs typeface="+mn-cs"/>
                        </a:rPr>
                        <a:t>1. Creación y</a:t>
                      </a:r>
                      <a:r>
                        <a:rPr lang="es-CL" sz="800" kern="1200" baseline="0" dirty="0" smtClean="0">
                          <a:solidFill>
                            <a:srgbClr val="002776"/>
                          </a:solidFill>
                          <a:latin typeface="+mn-lt"/>
                          <a:ea typeface="+mn-ea"/>
                          <a:cs typeface="+mn-cs"/>
                        </a:rPr>
                        <a:t> empoderamiento del Comité de Conectividad en el que participarán los </a:t>
                      </a:r>
                      <a:r>
                        <a:rPr lang="es-CL" sz="800" i="1" kern="1200" dirty="0" err="1" smtClean="0">
                          <a:solidFill>
                            <a:srgbClr val="002776"/>
                          </a:solidFill>
                          <a:latin typeface="+mn-lt"/>
                          <a:ea typeface="+mn-ea"/>
                          <a:cs typeface="+mn-cs"/>
                        </a:rPr>
                        <a:t>partners</a:t>
                      </a:r>
                      <a:r>
                        <a:rPr lang="es-CL" sz="800" kern="1200" dirty="0" smtClean="0">
                          <a:solidFill>
                            <a:srgbClr val="002776"/>
                          </a:solidFill>
                          <a:latin typeface="+mn-lt"/>
                          <a:ea typeface="+mn-ea"/>
                          <a:cs typeface="+mn-cs"/>
                        </a:rPr>
                        <a:t> clave</a:t>
                      </a:r>
                      <a:r>
                        <a:rPr lang="es-CL" sz="800" kern="1200" baseline="0" dirty="0" smtClean="0">
                          <a:solidFill>
                            <a:srgbClr val="002776"/>
                          </a:solidFill>
                          <a:latin typeface="+mn-lt"/>
                          <a:ea typeface="+mn-ea"/>
                          <a:cs typeface="+mn-cs"/>
                        </a:rPr>
                        <a:t> (Quito Turismo, </a:t>
                      </a:r>
                      <a:r>
                        <a:rPr lang="es-CL" sz="800" dirty="0" smtClean="0">
                          <a:solidFill>
                            <a:srgbClr val="002776"/>
                          </a:solidFill>
                        </a:rPr>
                        <a:t>compañía gestora del Aeropuerto de Quito</a:t>
                      </a:r>
                      <a:r>
                        <a:rPr lang="es-CL" sz="800" kern="1200" baseline="0" dirty="0" smtClean="0">
                          <a:solidFill>
                            <a:srgbClr val="002776"/>
                          </a:solidFill>
                          <a:latin typeface="+mn-lt"/>
                          <a:ea typeface="+mn-ea"/>
                          <a:cs typeface="+mn-cs"/>
                        </a:rPr>
                        <a:t>, EPMSA, Municipalidad del Distrito Metropolitano de Quito</a:t>
                      </a:r>
                      <a:r>
                        <a:rPr lang="es-CL" sz="800" kern="1200" baseline="30000" dirty="0" smtClean="0">
                          <a:solidFill>
                            <a:srgbClr val="002776"/>
                          </a:solidFill>
                          <a:latin typeface="+mn-lt"/>
                          <a:ea typeface="+mn-ea"/>
                          <a:cs typeface="+mn-cs"/>
                        </a:rPr>
                        <a:t>(a) </a:t>
                      </a:r>
                      <a:r>
                        <a:rPr lang="es-CL" sz="800" kern="1200" baseline="0" dirty="0" smtClean="0">
                          <a:solidFill>
                            <a:srgbClr val="002776"/>
                          </a:solidFill>
                          <a:latin typeface="+mn-lt"/>
                          <a:ea typeface="+mn-ea"/>
                          <a:cs typeface="+mn-cs"/>
                        </a:rPr>
                        <a:t>…) que poseen la capacidad de decisión y autoridad requerida para la ejecución de este proyecto. Éstos desarrollarán un papel de grupo de presión. En caso necesario, contratación de un consultor externo para asistir a la planificación y ejecución del Proyecto.</a:t>
                      </a:r>
                      <a:endParaRPr lang="es-ES"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91469">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2.</a:t>
                      </a:r>
                      <a:r>
                        <a:rPr lang="es-CL" sz="800" kern="1200" baseline="0" dirty="0" smtClean="0">
                          <a:solidFill>
                            <a:srgbClr val="002776"/>
                          </a:solidFill>
                          <a:latin typeface="+mn-lt"/>
                          <a:ea typeface="+mn-ea"/>
                          <a:cs typeface="+mn-cs"/>
                        </a:rPr>
                        <a:t> </a:t>
                      </a:r>
                      <a:r>
                        <a:rPr lang="es-CL" sz="800" kern="1200" dirty="0" smtClean="0">
                          <a:solidFill>
                            <a:srgbClr val="002776"/>
                          </a:solidFill>
                          <a:latin typeface="+mn-lt"/>
                          <a:ea typeface="+mn-ea"/>
                          <a:cs typeface="+mn-cs"/>
                        </a:rPr>
                        <a:t>Identificación y análisis de los</a:t>
                      </a:r>
                      <a:r>
                        <a:rPr lang="es-CL" sz="800" kern="1200" baseline="0" dirty="0" smtClean="0">
                          <a:solidFill>
                            <a:srgbClr val="002776"/>
                          </a:solidFill>
                          <a:latin typeface="+mn-lt"/>
                          <a:ea typeface="+mn-ea"/>
                          <a:cs typeface="+mn-cs"/>
                        </a:rPr>
                        <a:t> principales costes operativos que asume el Aeropuerto de Quito por la explotación de la infraestructura con el propósito de evaluar y ejecutar aquellas reducciones factibles. Elaboración de un estudio de mercado, </a:t>
                      </a:r>
                      <a:r>
                        <a:rPr lang="es-CL" sz="800" i="1" kern="1200" baseline="0" dirty="0" err="1" smtClean="0">
                          <a:solidFill>
                            <a:srgbClr val="002776"/>
                          </a:solidFill>
                          <a:latin typeface="+mn-lt"/>
                          <a:ea typeface="+mn-ea"/>
                          <a:cs typeface="+mn-cs"/>
                        </a:rPr>
                        <a:t>benchmark</a:t>
                      </a:r>
                      <a:r>
                        <a:rPr lang="es-CL" sz="800" i="1" kern="1200" baseline="0" dirty="0" smtClean="0">
                          <a:solidFill>
                            <a:srgbClr val="002776"/>
                          </a:solidFill>
                          <a:latin typeface="+mn-lt"/>
                          <a:ea typeface="+mn-ea"/>
                          <a:cs typeface="+mn-cs"/>
                        </a:rPr>
                        <a:t>, </a:t>
                      </a:r>
                      <a:r>
                        <a:rPr lang="es-CL" sz="800" i="0" kern="1200" baseline="0" dirty="0" smtClean="0">
                          <a:solidFill>
                            <a:srgbClr val="002776"/>
                          </a:solidFill>
                          <a:latin typeface="+mn-lt"/>
                          <a:ea typeface="+mn-ea"/>
                          <a:cs typeface="+mn-cs"/>
                        </a:rPr>
                        <a:t>para identificar las mejores prácticas de aeropuerto similares en relación a costes de explotación.</a:t>
                      </a:r>
                      <a:endParaRPr lang="es-CL" sz="800" i="1" kern="1200" baseline="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87077">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baseline="0" dirty="0" smtClean="0">
                          <a:solidFill>
                            <a:srgbClr val="002776"/>
                          </a:solidFill>
                          <a:latin typeface="+mn-lt"/>
                          <a:ea typeface="+mn-ea"/>
                          <a:cs typeface="+mn-cs"/>
                        </a:rPr>
                        <a:t>3. Evaluación de las tasas aeroportuarias sobre operaciones en el Aeropuerto de Quito e identificación de aquellas factibles de ser reducidas mediante la elaboración y análisis de modelos operativos con distintos escenarios.</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87077">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4. Identificación de otros mecanismos de obtención de ingresos por parte del operador</a:t>
                      </a:r>
                      <a:r>
                        <a:rPr lang="es-CL" sz="800" kern="1200" baseline="0" dirty="0" smtClean="0">
                          <a:solidFill>
                            <a:srgbClr val="002776"/>
                          </a:solidFill>
                          <a:latin typeface="+mn-lt"/>
                          <a:ea typeface="+mn-ea"/>
                          <a:cs typeface="+mn-cs"/>
                        </a:rPr>
                        <a:t> aeroportuario que permitan una reducción en el cobro de tarifas reguladas.</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91469">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baseline="0" dirty="0" smtClean="0">
                          <a:solidFill>
                            <a:srgbClr val="002776"/>
                          </a:solidFill>
                          <a:latin typeface="+mn-lt"/>
                          <a:ea typeface="+mn-ea"/>
                          <a:cs typeface="+mn-cs"/>
                        </a:rPr>
                        <a:t>5. Estudio de la situación en la región de Ecuador en relación al cobro de impuesto sobre el combustible en vuelos internacionales y el costes de combustible. Identificación de las causas de dichos costes y de mecanismos de mejora en base a estudios de mercado</a:t>
                      </a:r>
                      <a:r>
                        <a:rPr lang="es-CL" sz="800" i="1" kern="1200" baseline="0" dirty="0" smtClean="0">
                          <a:solidFill>
                            <a:srgbClr val="002776"/>
                          </a:solidFill>
                          <a:latin typeface="+mn-lt"/>
                          <a:ea typeface="+mn-ea"/>
                          <a:cs typeface="+mn-cs"/>
                        </a:rPr>
                        <a:t>, </a:t>
                      </a:r>
                      <a:r>
                        <a:rPr lang="es-CL" sz="800" i="1" kern="1200" baseline="0" dirty="0" err="1" smtClean="0">
                          <a:solidFill>
                            <a:srgbClr val="002776"/>
                          </a:solidFill>
                          <a:latin typeface="+mn-lt"/>
                          <a:ea typeface="+mn-ea"/>
                          <a:cs typeface="+mn-cs"/>
                        </a:rPr>
                        <a:t>benchmark</a:t>
                      </a:r>
                      <a:r>
                        <a:rPr lang="es-CL" sz="800" kern="1200" baseline="0" dirty="0" smtClean="0">
                          <a:solidFill>
                            <a:srgbClr val="002776"/>
                          </a:solidFill>
                          <a:latin typeface="+mn-lt"/>
                          <a:ea typeface="+mn-ea"/>
                          <a:cs typeface="+mn-cs"/>
                        </a:rPr>
                        <a:t>, sobre costes de combustible con otros aeropuertos de la región.</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87077">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6. M</a:t>
                      </a:r>
                      <a:r>
                        <a:rPr lang="es-CL" sz="800" kern="1200" baseline="0" dirty="0" smtClean="0">
                          <a:solidFill>
                            <a:srgbClr val="002776"/>
                          </a:solidFill>
                          <a:latin typeface="+mn-lt"/>
                          <a:ea typeface="+mn-ea"/>
                          <a:cs typeface="+mn-cs"/>
                        </a:rPr>
                        <a:t>odificar, y en su caso, preparar el d</a:t>
                      </a:r>
                      <a:r>
                        <a:rPr lang="es-CL" sz="800" kern="1200" dirty="0" smtClean="0">
                          <a:solidFill>
                            <a:srgbClr val="002776"/>
                          </a:solidFill>
                          <a:latin typeface="+mn-lt"/>
                          <a:ea typeface="+mn-ea"/>
                          <a:cs typeface="+mn-cs"/>
                        </a:rPr>
                        <a:t>esarrollo de las normas y regulación necesaria para llevar a cabo la reducción del</a:t>
                      </a:r>
                      <a:r>
                        <a:rPr lang="es-CL" sz="800" kern="1200" baseline="0" dirty="0" smtClean="0">
                          <a:solidFill>
                            <a:srgbClr val="002776"/>
                          </a:solidFill>
                          <a:latin typeface="+mn-lt"/>
                          <a:ea typeface="+mn-ea"/>
                          <a:cs typeface="+mn-cs"/>
                        </a:rPr>
                        <a:t> impuesto sobre el combustible en vuelos internacionales y costes de combustible.</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941584267"/>
                  </a:ext>
                </a:extLst>
              </a:tr>
              <a:tr h="287077">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7.</a:t>
                      </a:r>
                      <a:r>
                        <a:rPr lang="es-CL" sz="800" kern="1200" baseline="0" dirty="0" smtClean="0">
                          <a:solidFill>
                            <a:srgbClr val="002776"/>
                          </a:solidFill>
                          <a:latin typeface="+mn-lt"/>
                          <a:ea typeface="+mn-ea"/>
                          <a:cs typeface="+mn-cs"/>
                        </a:rPr>
                        <a:t> </a:t>
                      </a:r>
                      <a:r>
                        <a:rPr lang="es-CL" sz="800" kern="1200" dirty="0" smtClean="0">
                          <a:solidFill>
                            <a:srgbClr val="002776"/>
                          </a:solidFill>
                          <a:latin typeface="+mn-lt"/>
                          <a:ea typeface="+mn-ea"/>
                          <a:cs typeface="+mn-cs"/>
                        </a:rPr>
                        <a:t>Elaboración</a:t>
                      </a:r>
                      <a:r>
                        <a:rPr lang="es-CL" sz="800" kern="1200" baseline="0" dirty="0" smtClean="0">
                          <a:solidFill>
                            <a:srgbClr val="002776"/>
                          </a:solidFill>
                          <a:latin typeface="+mn-lt"/>
                          <a:ea typeface="+mn-ea"/>
                          <a:cs typeface="+mn-cs"/>
                        </a:rPr>
                        <a:t> de un </a:t>
                      </a:r>
                      <a:r>
                        <a:rPr lang="es-CL" sz="800" kern="1200" baseline="0" dirty="0" err="1" smtClean="0">
                          <a:solidFill>
                            <a:srgbClr val="002776"/>
                          </a:solidFill>
                          <a:latin typeface="+mn-lt"/>
                          <a:ea typeface="+mn-ea"/>
                          <a:cs typeface="+mn-cs"/>
                        </a:rPr>
                        <a:t>Infomemo</a:t>
                      </a:r>
                      <a:r>
                        <a:rPr lang="es-CL" sz="800" kern="1200" baseline="0" dirty="0" smtClean="0">
                          <a:solidFill>
                            <a:srgbClr val="002776"/>
                          </a:solidFill>
                          <a:latin typeface="+mn-lt"/>
                          <a:ea typeface="+mn-ea"/>
                          <a:cs typeface="+mn-cs"/>
                        </a:rPr>
                        <a:t> que compile las principales conclusiones obtenidas, los mecanismos de mejora factibles identificados, los beneficios asociados a la implementación de estos mecanismos y un plan de actuación junto con los principales actores involucrados. </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319" name="Rectangle 318"/>
          <p:cNvSpPr/>
          <p:nvPr/>
        </p:nvSpPr>
        <p:spPr>
          <a:xfrm>
            <a:off x="205458" y="3238922"/>
            <a:ext cx="7020000"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chemeClr val="bg2"/>
              </a:solidFill>
            </a:endParaRPr>
          </a:p>
        </p:txBody>
      </p:sp>
      <p:grpSp>
        <p:nvGrpSpPr>
          <p:cNvPr id="320" name="Group 319"/>
          <p:cNvGrpSpPr/>
          <p:nvPr/>
        </p:nvGrpSpPr>
        <p:grpSpPr>
          <a:xfrm>
            <a:off x="284762" y="3290279"/>
            <a:ext cx="252000" cy="252000"/>
            <a:chOff x="7307263" y="3144838"/>
            <a:chExt cx="550863" cy="609601"/>
          </a:xfrm>
          <a:solidFill>
            <a:schemeClr val="bg1"/>
          </a:solidFill>
        </p:grpSpPr>
        <p:sp>
          <p:nvSpPr>
            <p:cNvPr id="321"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2"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3"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4"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5"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6"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7"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28" name="TextBox 327"/>
          <p:cNvSpPr txBox="1"/>
          <p:nvPr/>
        </p:nvSpPr>
        <p:spPr>
          <a:xfrm>
            <a:off x="565498" y="3297551"/>
            <a:ext cx="2247246" cy="246221"/>
          </a:xfrm>
          <a:prstGeom prst="rect">
            <a:avLst/>
          </a:prstGeom>
          <a:noFill/>
        </p:spPr>
        <p:txBody>
          <a:bodyPr wrap="square" rtlCol="0">
            <a:spAutoFit/>
          </a:bodyPr>
          <a:lstStyle/>
          <a:p>
            <a:r>
              <a:rPr lang="es-CL" sz="1000" b="1" dirty="0" smtClean="0">
                <a:solidFill>
                  <a:schemeClr val="bg2"/>
                </a:solidFill>
                <a:latin typeface="+mn-lt"/>
              </a:rPr>
              <a:t>Plan de Trabajo Alto Nivel </a:t>
            </a:r>
            <a:endParaRPr lang="es-CL" sz="1000" b="1" dirty="0">
              <a:solidFill>
                <a:schemeClr val="bg2"/>
              </a:solidFill>
              <a:latin typeface="+mn-lt"/>
            </a:endParaRPr>
          </a:p>
        </p:txBody>
      </p:sp>
      <p:sp>
        <p:nvSpPr>
          <p:cNvPr id="379" name="Rectangle 378"/>
          <p:cNvSpPr/>
          <p:nvPr>
            <p:custDataLst>
              <p:tags r:id="rId6"/>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s-CL" sz="1000" b="1" dirty="0">
              <a:solidFill>
                <a:srgbClr val="FFFFFF"/>
              </a:solidFill>
            </a:endParaRPr>
          </a:p>
        </p:txBody>
      </p:sp>
      <p:sp>
        <p:nvSpPr>
          <p:cNvPr id="380" name="TextBox 379"/>
          <p:cNvSpPr txBox="1"/>
          <p:nvPr/>
        </p:nvSpPr>
        <p:spPr>
          <a:xfrm>
            <a:off x="285608" y="965981"/>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CL" dirty="0" smtClean="0"/>
              <a:t>Mejora de costos operativos</a:t>
            </a:r>
            <a:endParaRPr lang="es-CL" dirty="0"/>
          </a:p>
        </p:txBody>
      </p:sp>
      <p:grpSp>
        <p:nvGrpSpPr>
          <p:cNvPr id="381" name="Group 380"/>
          <p:cNvGrpSpPr/>
          <p:nvPr/>
        </p:nvGrpSpPr>
        <p:grpSpPr>
          <a:xfrm>
            <a:off x="7256357" y="1466113"/>
            <a:ext cx="2633101" cy="836705"/>
            <a:chOff x="3462357" y="6443378"/>
            <a:chExt cx="2082316" cy="900000"/>
          </a:xfrm>
        </p:grpSpPr>
        <p:sp>
          <p:nvSpPr>
            <p:cNvPr id="382" name="Rectangle 381"/>
            <p:cNvSpPr/>
            <p:nvPr/>
          </p:nvSpPr>
          <p:spPr>
            <a:xfrm>
              <a:off x="3462950" y="6443378"/>
              <a:ext cx="2081723"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s-CL" sz="1000" b="1" dirty="0" smtClean="0"/>
                <a:t>Impacto</a:t>
              </a:r>
              <a:endParaRPr lang="es-CL" sz="1000" b="1" dirty="0"/>
            </a:p>
          </p:txBody>
        </p:sp>
        <p:sp>
          <p:nvSpPr>
            <p:cNvPr id="383" name="Rectangle 382"/>
            <p:cNvSpPr/>
            <p:nvPr/>
          </p:nvSpPr>
          <p:spPr>
            <a:xfrm>
              <a:off x="3462357" y="6784252"/>
              <a:ext cx="2082316" cy="559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grpSp>
          <p:nvGrpSpPr>
            <p:cNvPr id="384" name="Group 383"/>
            <p:cNvGrpSpPr/>
            <p:nvPr/>
          </p:nvGrpSpPr>
          <p:grpSpPr>
            <a:xfrm>
              <a:off x="3561117" y="6479378"/>
              <a:ext cx="295181" cy="288000"/>
              <a:chOff x="1738313" y="3406776"/>
              <a:chExt cx="644727" cy="615950"/>
            </a:xfrm>
            <a:solidFill>
              <a:srgbClr val="FFFF00"/>
            </a:solidFill>
          </p:grpSpPr>
          <p:sp>
            <p:nvSpPr>
              <p:cNvPr id="395" name="Freeform 98"/>
              <p:cNvSpPr>
                <a:spLocks/>
              </p:cNvSpPr>
              <p:nvPr/>
            </p:nvSpPr>
            <p:spPr bwMode="auto">
              <a:xfrm>
                <a:off x="2178252" y="3406776"/>
                <a:ext cx="204788" cy="615950"/>
              </a:xfrm>
              <a:custGeom>
                <a:avLst/>
                <a:gdLst>
                  <a:gd name="T0" fmla="*/ 9 w 29"/>
                  <a:gd name="T1" fmla="*/ 87 h 87"/>
                  <a:gd name="T2" fmla="*/ 15 w 29"/>
                  <a:gd name="T3" fmla="*/ 78 h 87"/>
                  <a:gd name="T4" fmla="*/ 6 w 29"/>
                  <a:gd name="T5" fmla="*/ 4 h 87"/>
                  <a:gd name="T6" fmla="*/ 0 w 29"/>
                  <a:gd name="T7" fmla="*/ 1 h 87"/>
                  <a:gd name="T8" fmla="*/ 20 w 29"/>
                  <a:gd name="T9" fmla="*/ 17 h 87"/>
                  <a:gd name="T10" fmla="*/ 9 w 29"/>
                  <a:gd name="T11" fmla="*/ 87 h 87"/>
                </a:gdLst>
                <a:ahLst/>
                <a:cxnLst>
                  <a:cxn ang="0">
                    <a:pos x="T0" y="T1"/>
                  </a:cxn>
                  <a:cxn ang="0">
                    <a:pos x="T2" y="T3"/>
                  </a:cxn>
                  <a:cxn ang="0">
                    <a:pos x="T4" y="T5"/>
                  </a:cxn>
                  <a:cxn ang="0">
                    <a:pos x="T6" y="T7"/>
                  </a:cxn>
                  <a:cxn ang="0">
                    <a:pos x="T8" y="T9"/>
                  </a:cxn>
                  <a:cxn ang="0">
                    <a:pos x="T10" y="T11"/>
                  </a:cxn>
                </a:cxnLst>
                <a:rect l="0" t="0" r="r" b="b"/>
                <a:pathLst>
                  <a:path w="29" h="87">
                    <a:moveTo>
                      <a:pt x="9" y="87"/>
                    </a:moveTo>
                    <a:cubicBezTo>
                      <a:pt x="9" y="83"/>
                      <a:pt x="13" y="81"/>
                      <a:pt x="15" y="78"/>
                    </a:cubicBezTo>
                    <a:cubicBezTo>
                      <a:pt x="25" y="58"/>
                      <a:pt x="26" y="13"/>
                      <a:pt x="6" y="4"/>
                    </a:cubicBezTo>
                    <a:cubicBezTo>
                      <a:pt x="4" y="3"/>
                      <a:pt x="1" y="5"/>
                      <a:pt x="0" y="1"/>
                    </a:cubicBezTo>
                    <a:cubicBezTo>
                      <a:pt x="9" y="0"/>
                      <a:pt x="17" y="9"/>
                      <a:pt x="20" y="17"/>
                    </a:cubicBezTo>
                    <a:cubicBezTo>
                      <a:pt x="29" y="38"/>
                      <a:pt x="25" y="77"/>
                      <a:pt x="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96" name="Freeform 99"/>
              <p:cNvSpPr>
                <a:spLocks/>
              </p:cNvSpPr>
              <p:nvPr/>
            </p:nvSpPr>
            <p:spPr bwMode="auto">
              <a:xfrm>
                <a:off x="2100465" y="3455988"/>
                <a:ext cx="141288" cy="560388"/>
              </a:xfrm>
              <a:custGeom>
                <a:avLst/>
                <a:gdLst>
                  <a:gd name="T0" fmla="*/ 3 w 20"/>
                  <a:gd name="T1" fmla="*/ 79 h 79"/>
                  <a:gd name="T2" fmla="*/ 18 w 20"/>
                  <a:gd name="T3" fmla="*/ 45 h 79"/>
                  <a:gd name="T4" fmla="*/ 8 w 20"/>
                  <a:gd name="T5" fmla="*/ 7 h 79"/>
                  <a:gd name="T6" fmla="*/ 0 w 20"/>
                  <a:gd name="T7" fmla="*/ 0 h 79"/>
                  <a:gd name="T8" fmla="*/ 10 w 20"/>
                  <a:gd name="T9" fmla="*/ 5 h 79"/>
                  <a:gd name="T10" fmla="*/ 19 w 20"/>
                  <a:gd name="T11" fmla="*/ 37 h 79"/>
                  <a:gd name="T12" fmla="*/ 11 w 20"/>
                  <a:gd name="T13" fmla="*/ 69 h 79"/>
                  <a:gd name="T14" fmla="*/ 8 w 20"/>
                  <a:gd name="T15" fmla="*/ 74 h 79"/>
                  <a:gd name="T16" fmla="*/ 3 w 2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9">
                    <a:moveTo>
                      <a:pt x="3" y="79"/>
                    </a:moveTo>
                    <a:cubicBezTo>
                      <a:pt x="7" y="69"/>
                      <a:pt x="17" y="58"/>
                      <a:pt x="18" y="45"/>
                    </a:cubicBezTo>
                    <a:cubicBezTo>
                      <a:pt x="19" y="30"/>
                      <a:pt x="15" y="15"/>
                      <a:pt x="8" y="7"/>
                    </a:cubicBezTo>
                    <a:cubicBezTo>
                      <a:pt x="6" y="4"/>
                      <a:pt x="2" y="4"/>
                      <a:pt x="0" y="0"/>
                    </a:cubicBezTo>
                    <a:cubicBezTo>
                      <a:pt x="4" y="0"/>
                      <a:pt x="8" y="3"/>
                      <a:pt x="10" y="5"/>
                    </a:cubicBezTo>
                    <a:cubicBezTo>
                      <a:pt x="16" y="13"/>
                      <a:pt x="19" y="25"/>
                      <a:pt x="19" y="37"/>
                    </a:cubicBezTo>
                    <a:cubicBezTo>
                      <a:pt x="20" y="50"/>
                      <a:pt x="16" y="59"/>
                      <a:pt x="11" y="69"/>
                    </a:cubicBezTo>
                    <a:cubicBezTo>
                      <a:pt x="10" y="71"/>
                      <a:pt x="9" y="73"/>
                      <a:pt x="8" y="74"/>
                    </a:cubicBezTo>
                    <a:cubicBezTo>
                      <a:pt x="6" y="76"/>
                      <a:pt x="6" y="79"/>
                      <a:pt x="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97" name="Freeform 100"/>
              <p:cNvSpPr>
                <a:spLocks/>
              </p:cNvSpPr>
              <p:nvPr/>
            </p:nvSpPr>
            <p:spPr bwMode="auto">
              <a:xfrm>
                <a:off x="2276475" y="3562351"/>
                <a:ext cx="84138" cy="290513"/>
              </a:xfrm>
              <a:custGeom>
                <a:avLst/>
                <a:gdLst>
                  <a:gd name="T0" fmla="*/ 0 w 12"/>
                  <a:gd name="T1" fmla="*/ 41 h 41"/>
                  <a:gd name="T2" fmla="*/ 8 w 12"/>
                  <a:gd name="T3" fmla="*/ 16 h 41"/>
                  <a:gd name="T4" fmla="*/ 2 w 12"/>
                  <a:gd name="T5" fmla="*/ 0 h 41"/>
                  <a:gd name="T6" fmla="*/ 6 w 12"/>
                  <a:gd name="T7" fmla="*/ 6 h 41"/>
                  <a:gd name="T8" fmla="*/ 10 w 12"/>
                  <a:gd name="T9" fmla="*/ 27 h 41"/>
                  <a:gd name="T10" fmla="*/ 5 w 12"/>
                  <a:gd name="T11" fmla="*/ 34 h 41"/>
                  <a:gd name="T12" fmla="*/ 0 w 1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0" y="41"/>
                    </a:moveTo>
                    <a:cubicBezTo>
                      <a:pt x="2" y="34"/>
                      <a:pt x="11" y="27"/>
                      <a:pt x="8" y="16"/>
                    </a:cubicBezTo>
                    <a:cubicBezTo>
                      <a:pt x="6" y="10"/>
                      <a:pt x="1" y="5"/>
                      <a:pt x="2" y="0"/>
                    </a:cubicBezTo>
                    <a:cubicBezTo>
                      <a:pt x="5" y="0"/>
                      <a:pt x="5" y="4"/>
                      <a:pt x="6" y="6"/>
                    </a:cubicBezTo>
                    <a:cubicBezTo>
                      <a:pt x="8" y="12"/>
                      <a:pt x="12" y="18"/>
                      <a:pt x="10" y="27"/>
                    </a:cubicBezTo>
                    <a:cubicBezTo>
                      <a:pt x="9" y="29"/>
                      <a:pt x="7" y="32"/>
                      <a:pt x="5" y="34"/>
                    </a:cubicBezTo>
                    <a:cubicBezTo>
                      <a:pt x="4" y="37"/>
                      <a:pt x="3" y="40"/>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98" name="Freeform 101"/>
              <p:cNvSpPr>
                <a:spLocks noEditPoints="1"/>
              </p:cNvSpPr>
              <p:nvPr/>
            </p:nvSpPr>
            <p:spPr bwMode="auto">
              <a:xfrm>
                <a:off x="1738313" y="3498851"/>
                <a:ext cx="418916" cy="439739"/>
              </a:xfrm>
              <a:custGeom>
                <a:avLst/>
                <a:gdLst>
                  <a:gd name="T0" fmla="*/ 71 w 80"/>
                  <a:gd name="T1" fmla="*/ 62 h 62"/>
                  <a:gd name="T2" fmla="*/ 34 w 80"/>
                  <a:gd name="T3" fmla="*/ 48 h 62"/>
                  <a:gd name="T4" fmla="*/ 6 w 80"/>
                  <a:gd name="T5" fmla="*/ 45 h 62"/>
                  <a:gd name="T6" fmla="*/ 6 w 80"/>
                  <a:gd name="T7" fmla="*/ 30 h 62"/>
                  <a:gd name="T8" fmla="*/ 52 w 80"/>
                  <a:gd name="T9" fmla="*/ 13 h 62"/>
                  <a:gd name="T10" fmla="*/ 59 w 80"/>
                  <a:gd name="T11" fmla="*/ 0 h 62"/>
                  <a:gd name="T12" fmla="*/ 71 w 80"/>
                  <a:gd name="T13" fmla="*/ 21 h 62"/>
                  <a:gd name="T14" fmla="*/ 71 w 80"/>
                  <a:gd name="T15" fmla="*/ 36 h 62"/>
                  <a:gd name="T16" fmla="*/ 71 w 80"/>
                  <a:gd name="T17" fmla="*/ 36 h 62"/>
                  <a:gd name="T18" fmla="*/ 69 w 80"/>
                  <a:gd name="T19" fmla="*/ 25 h 62"/>
                  <a:gd name="T20" fmla="*/ 64 w 80"/>
                  <a:gd name="T21" fmla="*/ 3 h 62"/>
                  <a:gd name="T22" fmla="*/ 68 w 80"/>
                  <a:gd name="T23" fmla="*/ 59 h 62"/>
                  <a:gd name="T24" fmla="*/ 59 w 80"/>
                  <a:gd name="T25" fmla="*/ 22 h 62"/>
                  <a:gd name="T26" fmla="*/ 59 w 80"/>
                  <a:gd name="T27" fmla="*/ 22 h 62"/>
                  <a:gd name="T28" fmla="*/ 60 w 80"/>
                  <a:gd name="T29" fmla="*/ 4 h 62"/>
                  <a:gd name="T30" fmla="*/ 57 w 80"/>
                  <a:gd name="T31" fmla="*/ 9 h 62"/>
                  <a:gd name="T32" fmla="*/ 57 w 80"/>
                  <a:gd name="T33" fmla="*/ 9 h 62"/>
                  <a:gd name="T34" fmla="*/ 57 w 80"/>
                  <a:gd name="T35" fmla="*/ 46 h 62"/>
                  <a:gd name="T36" fmla="*/ 54 w 80"/>
                  <a:gd name="T37" fmla="*/ 24 h 62"/>
                  <a:gd name="T38" fmla="*/ 55 w 80"/>
                  <a:gd name="T39" fmla="*/ 33 h 62"/>
                  <a:gd name="T40" fmla="*/ 54 w 80"/>
                  <a:gd name="T41" fmla="*/ 36 h 62"/>
                  <a:gd name="T42" fmla="*/ 54 w 80"/>
                  <a:gd name="T43" fmla="*/ 36 h 62"/>
                  <a:gd name="T44" fmla="*/ 54 w 80"/>
                  <a:gd name="T45" fmla="*/ 36 h 62"/>
                  <a:gd name="T46" fmla="*/ 54 w 80"/>
                  <a:gd name="T47" fmla="*/ 38 h 62"/>
                  <a:gd name="T48" fmla="*/ 40 w 80"/>
                  <a:gd name="T49" fmla="*/ 23 h 62"/>
                  <a:gd name="T50" fmla="*/ 43 w 80"/>
                  <a:gd name="T51" fmla="*/ 22 h 62"/>
                  <a:gd name="T52" fmla="*/ 46 w 80"/>
                  <a:gd name="T53" fmla="*/ 21 h 62"/>
                  <a:gd name="T54" fmla="*/ 48 w 80"/>
                  <a:gd name="T55" fmla="*/ 20 h 62"/>
                  <a:gd name="T56" fmla="*/ 53 w 80"/>
                  <a:gd name="T57" fmla="*/ 19 h 62"/>
                  <a:gd name="T58" fmla="*/ 40 w 80"/>
                  <a:gd name="T59" fmla="*/ 23 h 62"/>
                  <a:gd name="T60" fmla="*/ 52 w 80"/>
                  <a:gd name="T61" fmla="*/ 45 h 62"/>
                  <a:gd name="T62" fmla="*/ 49 w 80"/>
                  <a:gd name="T63" fmla="*/ 45 h 62"/>
                  <a:gd name="T64" fmla="*/ 49 w 80"/>
                  <a:gd name="T65" fmla="*/ 44 h 62"/>
                  <a:gd name="T66" fmla="*/ 47 w 80"/>
                  <a:gd name="T67" fmla="*/ 29 h 62"/>
                  <a:gd name="T68" fmla="*/ 41 w 80"/>
                  <a:gd name="T69" fmla="*/ 38 h 62"/>
                  <a:gd name="T70" fmla="*/ 41 w 80"/>
                  <a:gd name="T71" fmla="*/ 38 h 62"/>
                  <a:gd name="T72" fmla="*/ 36 w 80"/>
                  <a:gd name="T73" fmla="*/ 42 h 62"/>
                  <a:gd name="T74" fmla="*/ 30 w 80"/>
                  <a:gd name="T75" fmla="*/ 26 h 62"/>
                  <a:gd name="T76" fmla="*/ 31 w 80"/>
                  <a:gd name="T77" fmla="*/ 28 h 62"/>
                  <a:gd name="T78" fmla="*/ 30 w 80"/>
                  <a:gd name="T79" fmla="*/ 26 h 62"/>
                  <a:gd name="T80" fmla="*/ 23 w 80"/>
                  <a:gd name="T81" fmla="*/ 45 h 62"/>
                  <a:gd name="T82" fmla="*/ 27 w 80"/>
                  <a:gd name="T83" fmla="*/ 25 h 62"/>
                  <a:gd name="T84" fmla="*/ 20 w 80"/>
                  <a:gd name="T85" fmla="*/ 45 h 62"/>
                  <a:gd name="T86" fmla="*/ 22 w 80"/>
                  <a:gd name="T87" fmla="*/ 46 h 62"/>
                  <a:gd name="T88" fmla="*/ 20 w 80"/>
                  <a:gd name="T89" fmla="*/ 45 h 62"/>
                  <a:gd name="T90" fmla="*/ 13 w 80"/>
                  <a:gd name="T91" fmla="*/ 47 h 62"/>
                  <a:gd name="T92" fmla="*/ 16 w 80"/>
                  <a:gd name="T93" fmla="*/ 44 h 62"/>
                  <a:gd name="T94" fmla="*/ 9 w 80"/>
                  <a:gd name="T95" fmla="*/ 47 h 62"/>
                  <a:gd name="T96" fmla="*/ 10 w 80"/>
                  <a:gd name="T97" fmla="*/ 44 h 62"/>
                  <a:gd name="T98" fmla="*/ 8 w 80"/>
                  <a:gd name="T99" fmla="*/ 28 h 62"/>
                  <a:gd name="T100" fmla="*/ 9 w 80"/>
                  <a:gd name="T101" fmla="*/ 27 h 62"/>
                  <a:gd name="T102" fmla="*/ 5 w 80"/>
                  <a:gd name="T103" fmla="*/ 39 h 62"/>
                  <a:gd name="T104" fmla="*/ 6 w 80"/>
                  <a:gd name="T105"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62">
                    <a:moveTo>
                      <a:pt x="71" y="39"/>
                    </a:moveTo>
                    <a:cubicBezTo>
                      <a:pt x="70" y="48"/>
                      <a:pt x="72" y="54"/>
                      <a:pt x="71" y="62"/>
                    </a:cubicBezTo>
                    <a:cubicBezTo>
                      <a:pt x="68" y="61"/>
                      <a:pt x="66" y="62"/>
                      <a:pt x="62" y="62"/>
                    </a:cubicBezTo>
                    <a:cubicBezTo>
                      <a:pt x="61" y="50"/>
                      <a:pt x="46" y="44"/>
                      <a:pt x="34" y="48"/>
                    </a:cubicBezTo>
                    <a:cubicBezTo>
                      <a:pt x="27" y="44"/>
                      <a:pt x="17" y="51"/>
                      <a:pt x="8" y="51"/>
                    </a:cubicBezTo>
                    <a:cubicBezTo>
                      <a:pt x="6" y="50"/>
                      <a:pt x="7" y="47"/>
                      <a:pt x="6" y="45"/>
                    </a:cubicBezTo>
                    <a:cubicBezTo>
                      <a:pt x="5" y="43"/>
                      <a:pt x="1" y="43"/>
                      <a:pt x="0" y="41"/>
                    </a:cubicBezTo>
                    <a:cubicBezTo>
                      <a:pt x="0" y="35"/>
                      <a:pt x="3" y="33"/>
                      <a:pt x="6" y="30"/>
                    </a:cubicBezTo>
                    <a:cubicBezTo>
                      <a:pt x="6" y="27"/>
                      <a:pt x="5" y="24"/>
                      <a:pt x="6" y="22"/>
                    </a:cubicBezTo>
                    <a:cubicBezTo>
                      <a:pt x="20" y="23"/>
                      <a:pt x="44" y="23"/>
                      <a:pt x="52" y="13"/>
                    </a:cubicBezTo>
                    <a:cubicBezTo>
                      <a:pt x="54" y="11"/>
                      <a:pt x="54" y="8"/>
                      <a:pt x="54" y="4"/>
                    </a:cubicBezTo>
                    <a:cubicBezTo>
                      <a:pt x="56" y="2"/>
                      <a:pt x="59" y="2"/>
                      <a:pt x="59" y="0"/>
                    </a:cubicBezTo>
                    <a:cubicBezTo>
                      <a:pt x="62" y="2"/>
                      <a:pt x="66" y="0"/>
                      <a:pt x="70" y="1"/>
                    </a:cubicBezTo>
                    <a:cubicBezTo>
                      <a:pt x="72" y="5"/>
                      <a:pt x="71" y="14"/>
                      <a:pt x="71" y="21"/>
                    </a:cubicBezTo>
                    <a:cubicBezTo>
                      <a:pt x="80" y="22"/>
                      <a:pt x="78" y="37"/>
                      <a:pt x="71" y="39"/>
                    </a:cubicBezTo>
                    <a:close/>
                    <a:moveTo>
                      <a:pt x="71" y="36"/>
                    </a:moveTo>
                    <a:cubicBezTo>
                      <a:pt x="73" y="36"/>
                      <a:pt x="73" y="35"/>
                      <a:pt x="74" y="34"/>
                    </a:cubicBezTo>
                    <a:cubicBezTo>
                      <a:pt x="72" y="34"/>
                      <a:pt x="71" y="35"/>
                      <a:pt x="71" y="36"/>
                    </a:cubicBezTo>
                    <a:close/>
                    <a:moveTo>
                      <a:pt x="69" y="48"/>
                    </a:moveTo>
                    <a:cubicBezTo>
                      <a:pt x="69" y="41"/>
                      <a:pt x="69" y="33"/>
                      <a:pt x="69" y="25"/>
                    </a:cubicBezTo>
                    <a:cubicBezTo>
                      <a:pt x="69" y="18"/>
                      <a:pt x="71" y="9"/>
                      <a:pt x="68" y="3"/>
                    </a:cubicBezTo>
                    <a:cubicBezTo>
                      <a:pt x="67" y="2"/>
                      <a:pt x="64" y="3"/>
                      <a:pt x="64" y="3"/>
                    </a:cubicBezTo>
                    <a:cubicBezTo>
                      <a:pt x="60" y="13"/>
                      <a:pt x="62" y="29"/>
                      <a:pt x="63" y="42"/>
                    </a:cubicBezTo>
                    <a:cubicBezTo>
                      <a:pt x="63" y="49"/>
                      <a:pt x="61" y="58"/>
                      <a:pt x="68" y="59"/>
                    </a:cubicBezTo>
                    <a:cubicBezTo>
                      <a:pt x="70" y="56"/>
                      <a:pt x="69" y="52"/>
                      <a:pt x="69" y="48"/>
                    </a:cubicBezTo>
                    <a:close/>
                    <a:moveTo>
                      <a:pt x="59" y="22"/>
                    </a:moveTo>
                    <a:cubicBezTo>
                      <a:pt x="59" y="28"/>
                      <a:pt x="59" y="38"/>
                      <a:pt x="60" y="45"/>
                    </a:cubicBezTo>
                    <a:cubicBezTo>
                      <a:pt x="61" y="39"/>
                      <a:pt x="60" y="28"/>
                      <a:pt x="59" y="22"/>
                    </a:cubicBezTo>
                    <a:close/>
                    <a:moveTo>
                      <a:pt x="60" y="21"/>
                    </a:moveTo>
                    <a:cubicBezTo>
                      <a:pt x="60" y="14"/>
                      <a:pt x="60" y="10"/>
                      <a:pt x="60" y="4"/>
                    </a:cubicBezTo>
                    <a:cubicBezTo>
                      <a:pt x="59" y="8"/>
                      <a:pt x="58" y="17"/>
                      <a:pt x="60" y="21"/>
                    </a:cubicBezTo>
                    <a:close/>
                    <a:moveTo>
                      <a:pt x="57" y="9"/>
                    </a:moveTo>
                    <a:cubicBezTo>
                      <a:pt x="57" y="8"/>
                      <a:pt x="58" y="7"/>
                      <a:pt x="57" y="7"/>
                    </a:cubicBezTo>
                    <a:cubicBezTo>
                      <a:pt x="58" y="8"/>
                      <a:pt x="56" y="9"/>
                      <a:pt x="57" y="9"/>
                    </a:cubicBezTo>
                    <a:close/>
                    <a:moveTo>
                      <a:pt x="57" y="35"/>
                    </a:moveTo>
                    <a:cubicBezTo>
                      <a:pt x="57" y="38"/>
                      <a:pt x="56" y="44"/>
                      <a:pt x="57" y="46"/>
                    </a:cubicBezTo>
                    <a:cubicBezTo>
                      <a:pt x="57" y="42"/>
                      <a:pt x="58" y="36"/>
                      <a:pt x="57" y="35"/>
                    </a:cubicBezTo>
                    <a:close/>
                    <a:moveTo>
                      <a:pt x="54" y="24"/>
                    </a:moveTo>
                    <a:cubicBezTo>
                      <a:pt x="54" y="24"/>
                      <a:pt x="54" y="24"/>
                      <a:pt x="54" y="24"/>
                    </a:cubicBezTo>
                    <a:close/>
                    <a:moveTo>
                      <a:pt x="55" y="33"/>
                    </a:moveTo>
                    <a:cubicBezTo>
                      <a:pt x="55" y="30"/>
                      <a:pt x="53" y="32"/>
                      <a:pt x="55" y="33"/>
                    </a:cubicBezTo>
                    <a:close/>
                    <a:moveTo>
                      <a:pt x="54" y="36"/>
                    </a:moveTo>
                    <a:cubicBezTo>
                      <a:pt x="55" y="36"/>
                      <a:pt x="55" y="35"/>
                      <a:pt x="54" y="35"/>
                    </a:cubicBezTo>
                    <a:cubicBezTo>
                      <a:pt x="54" y="35"/>
                      <a:pt x="53" y="35"/>
                      <a:pt x="54" y="36"/>
                    </a:cubicBezTo>
                    <a:close/>
                    <a:moveTo>
                      <a:pt x="54" y="36"/>
                    </a:moveTo>
                    <a:cubicBezTo>
                      <a:pt x="54" y="37"/>
                      <a:pt x="54" y="36"/>
                      <a:pt x="54" y="36"/>
                    </a:cubicBezTo>
                    <a:close/>
                    <a:moveTo>
                      <a:pt x="54" y="39"/>
                    </a:moveTo>
                    <a:cubicBezTo>
                      <a:pt x="55" y="39"/>
                      <a:pt x="55" y="38"/>
                      <a:pt x="54" y="38"/>
                    </a:cubicBezTo>
                    <a:cubicBezTo>
                      <a:pt x="54" y="39"/>
                      <a:pt x="53" y="39"/>
                      <a:pt x="54" y="39"/>
                    </a:cubicBezTo>
                    <a:close/>
                    <a:moveTo>
                      <a:pt x="40" y="23"/>
                    </a:moveTo>
                    <a:cubicBezTo>
                      <a:pt x="40" y="25"/>
                      <a:pt x="40" y="24"/>
                      <a:pt x="40" y="25"/>
                    </a:cubicBezTo>
                    <a:cubicBezTo>
                      <a:pt x="41" y="31"/>
                      <a:pt x="40" y="24"/>
                      <a:pt x="43" y="22"/>
                    </a:cubicBezTo>
                    <a:cubicBezTo>
                      <a:pt x="45" y="24"/>
                      <a:pt x="43" y="27"/>
                      <a:pt x="44" y="29"/>
                    </a:cubicBezTo>
                    <a:cubicBezTo>
                      <a:pt x="45" y="27"/>
                      <a:pt x="44" y="22"/>
                      <a:pt x="46" y="21"/>
                    </a:cubicBezTo>
                    <a:cubicBezTo>
                      <a:pt x="47" y="23"/>
                      <a:pt x="47" y="27"/>
                      <a:pt x="46" y="28"/>
                    </a:cubicBezTo>
                    <a:cubicBezTo>
                      <a:pt x="49" y="26"/>
                      <a:pt x="46" y="23"/>
                      <a:pt x="48" y="20"/>
                    </a:cubicBezTo>
                    <a:cubicBezTo>
                      <a:pt x="49" y="19"/>
                      <a:pt x="50" y="20"/>
                      <a:pt x="50" y="20"/>
                    </a:cubicBezTo>
                    <a:cubicBezTo>
                      <a:pt x="51" y="20"/>
                      <a:pt x="51" y="17"/>
                      <a:pt x="53" y="19"/>
                    </a:cubicBezTo>
                    <a:cubicBezTo>
                      <a:pt x="52" y="17"/>
                      <a:pt x="54" y="16"/>
                      <a:pt x="53" y="16"/>
                    </a:cubicBezTo>
                    <a:cubicBezTo>
                      <a:pt x="49" y="18"/>
                      <a:pt x="45" y="21"/>
                      <a:pt x="40" y="23"/>
                    </a:cubicBezTo>
                    <a:close/>
                    <a:moveTo>
                      <a:pt x="52" y="45"/>
                    </a:moveTo>
                    <a:cubicBezTo>
                      <a:pt x="52" y="46"/>
                      <a:pt x="53" y="45"/>
                      <a:pt x="52" y="45"/>
                    </a:cubicBezTo>
                    <a:close/>
                    <a:moveTo>
                      <a:pt x="49" y="44"/>
                    </a:moveTo>
                    <a:cubicBezTo>
                      <a:pt x="49" y="44"/>
                      <a:pt x="49" y="45"/>
                      <a:pt x="49" y="45"/>
                    </a:cubicBezTo>
                    <a:cubicBezTo>
                      <a:pt x="50" y="46"/>
                      <a:pt x="50" y="44"/>
                      <a:pt x="49" y="44"/>
                    </a:cubicBezTo>
                    <a:cubicBezTo>
                      <a:pt x="49" y="44"/>
                      <a:pt x="49" y="44"/>
                      <a:pt x="49" y="44"/>
                    </a:cubicBezTo>
                    <a:close/>
                    <a:moveTo>
                      <a:pt x="47" y="33"/>
                    </a:moveTo>
                    <a:cubicBezTo>
                      <a:pt x="47" y="31"/>
                      <a:pt x="48" y="31"/>
                      <a:pt x="47" y="29"/>
                    </a:cubicBezTo>
                    <a:cubicBezTo>
                      <a:pt x="46" y="31"/>
                      <a:pt x="46" y="39"/>
                      <a:pt x="47" y="33"/>
                    </a:cubicBezTo>
                    <a:close/>
                    <a:moveTo>
                      <a:pt x="41" y="38"/>
                    </a:moveTo>
                    <a:cubicBezTo>
                      <a:pt x="41" y="38"/>
                      <a:pt x="40" y="44"/>
                      <a:pt x="41" y="44"/>
                    </a:cubicBezTo>
                    <a:cubicBezTo>
                      <a:pt x="42" y="42"/>
                      <a:pt x="42" y="38"/>
                      <a:pt x="41" y="38"/>
                    </a:cubicBezTo>
                    <a:close/>
                    <a:moveTo>
                      <a:pt x="35" y="44"/>
                    </a:moveTo>
                    <a:cubicBezTo>
                      <a:pt x="36" y="44"/>
                      <a:pt x="36" y="43"/>
                      <a:pt x="36" y="42"/>
                    </a:cubicBezTo>
                    <a:cubicBezTo>
                      <a:pt x="34" y="42"/>
                      <a:pt x="34" y="44"/>
                      <a:pt x="35" y="44"/>
                    </a:cubicBezTo>
                    <a:close/>
                    <a:moveTo>
                      <a:pt x="30" y="26"/>
                    </a:moveTo>
                    <a:cubicBezTo>
                      <a:pt x="30" y="32"/>
                      <a:pt x="30" y="42"/>
                      <a:pt x="30" y="44"/>
                    </a:cubicBezTo>
                    <a:cubicBezTo>
                      <a:pt x="34" y="42"/>
                      <a:pt x="33" y="31"/>
                      <a:pt x="31" y="28"/>
                    </a:cubicBezTo>
                    <a:cubicBezTo>
                      <a:pt x="32" y="27"/>
                      <a:pt x="33" y="27"/>
                      <a:pt x="33" y="25"/>
                    </a:cubicBezTo>
                    <a:cubicBezTo>
                      <a:pt x="32" y="25"/>
                      <a:pt x="31" y="26"/>
                      <a:pt x="30" y="26"/>
                    </a:cubicBezTo>
                    <a:close/>
                    <a:moveTo>
                      <a:pt x="24" y="25"/>
                    </a:moveTo>
                    <a:cubicBezTo>
                      <a:pt x="23" y="30"/>
                      <a:pt x="23" y="40"/>
                      <a:pt x="23" y="45"/>
                    </a:cubicBezTo>
                    <a:cubicBezTo>
                      <a:pt x="25" y="45"/>
                      <a:pt x="25" y="44"/>
                      <a:pt x="26" y="45"/>
                    </a:cubicBezTo>
                    <a:cubicBezTo>
                      <a:pt x="27" y="40"/>
                      <a:pt x="27" y="32"/>
                      <a:pt x="27" y="25"/>
                    </a:cubicBezTo>
                    <a:cubicBezTo>
                      <a:pt x="26" y="25"/>
                      <a:pt x="25" y="25"/>
                      <a:pt x="24" y="25"/>
                    </a:cubicBezTo>
                    <a:close/>
                    <a:moveTo>
                      <a:pt x="20" y="45"/>
                    </a:moveTo>
                    <a:cubicBezTo>
                      <a:pt x="20" y="45"/>
                      <a:pt x="20" y="46"/>
                      <a:pt x="20" y="46"/>
                    </a:cubicBezTo>
                    <a:cubicBezTo>
                      <a:pt x="21" y="46"/>
                      <a:pt x="21" y="46"/>
                      <a:pt x="22" y="46"/>
                    </a:cubicBezTo>
                    <a:cubicBezTo>
                      <a:pt x="22" y="46"/>
                      <a:pt x="22" y="45"/>
                      <a:pt x="22" y="45"/>
                    </a:cubicBezTo>
                    <a:cubicBezTo>
                      <a:pt x="21" y="45"/>
                      <a:pt x="21" y="45"/>
                      <a:pt x="20" y="45"/>
                    </a:cubicBezTo>
                    <a:close/>
                    <a:moveTo>
                      <a:pt x="16" y="44"/>
                    </a:moveTo>
                    <a:cubicBezTo>
                      <a:pt x="15" y="43"/>
                      <a:pt x="14" y="46"/>
                      <a:pt x="13" y="47"/>
                    </a:cubicBezTo>
                    <a:cubicBezTo>
                      <a:pt x="15" y="47"/>
                      <a:pt x="15" y="47"/>
                      <a:pt x="16" y="47"/>
                    </a:cubicBezTo>
                    <a:cubicBezTo>
                      <a:pt x="16" y="45"/>
                      <a:pt x="17" y="45"/>
                      <a:pt x="16" y="44"/>
                    </a:cubicBezTo>
                    <a:close/>
                    <a:moveTo>
                      <a:pt x="10" y="44"/>
                    </a:moveTo>
                    <a:cubicBezTo>
                      <a:pt x="10" y="45"/>
                      <a:pt x="9" y="46"/>
                      <a:pt x="9" y="47"/>
                    </a:cubicBezTo>
                    <a:cubicBezTo>
                      <a:pt x="10" y="47"/>
                      <a:pt x="10" y="48"/>
                      <a:pt x="11" y="48"/>
                    </a:cubicBezTo>
                    <a:cubicBezTo>
                      <a:pt x="10" y="46"/>
                      <a:pt x="12" y="45"/>
                      <a:pt x="10" y="44"/>
                    </a:cubicBezTo>
                    <a:close/>
                    <a:moveTo>
                      <a:pt x="8" y="27"/>
                    </a:moveTo>
                    <a:cubicBezTo>
                      <a:pt x="8" y="27"/>
                      <a:pt x="8" y="27"/>
                      <a:pt x="8" y="28"/>
                    </a:cubicBezTo>
                    <a:cubicBezTo>
                      <a:pt x="9" y="28"/>
                      <a:pt x="9" y="28"/>
                      <a:pt x="9" y="28"/>
                    </a:cubicBezTo>
                    <a:cubicBezTo>
                      <a:pt x="9" y="27"/>
                      <a:pt x="9" y="27"/>
                      <a:pt x="9" y="27"/>
                    </a:cubicBezTo>
                    <a:cubicBezTo>
                      <a:pt x="9" y="27"/>
                      <a:pt x="9" y="27"/>
                      <a:pt x="8" y="27"/>
                    </a:cubicBezTo>
                    <a:close/>
                    <a:moveTo>
                      <a:pt x="5" y="39"/>
                    </a:moveTo>
                    <a:cubicBezTo>
                      <a:pt x="4" y="39"/>
                      <a:pt x="4" y="40"/>
                      <a:pt x="4" y="40"/>
                    </a:cubicBezTo>
                    <a:cubicBezTo>
                      <a:pt x="4" y="41"/>
                      <a:pt x="4" y="41"/>
                      <a:pt x="6" y="41"/>
                    </a:cubicBezTo>
                    <a:cubicBezTo>
                      <a:pt x="6" y="40"/>
                      <a:pt x="5" y="40"/>
                      <a:pt x="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385" name="Group 384"/>
            <p:cNvGrpSpPr/>
            <p:nvPr/>
          </p:nvGrpSpPr>
          <p:grpSpPr>
            <a:xfrm>
              <a:off x="3582872" y="6818591"/>
              <a:ext cx="468000" cy="432933"/>
              <a:chOff x="3605314" y="6801213"/>
              <a:chExt cx="468000" cy="432933"/>
            </a:xfrm>
          </p:grpSpPr>
          <p:sp>
            <p:nvSpPr>
              <p:cNvPr id="393" name="Rectangle 392"/>
              <p:cNvSpPr/>
              <p:nvPr>
                <p:custDataLst>
                  <p:tags r:id="rId16"/>
                </p:custDataLst>
              </p:nvPr>
            </p:nvSpPr>
            <p:spPr>
              <a:xfrm>
                <a:off x="360531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394" name="TextBox 393"/>
              <p:cNvSpPr txBox="1"/>
              <p:nvPr>
                <p:custDataLst>
                  <p:tags r:id="rId17"/>
                </p:custDataLst>
              </p:nvPr>
            </p:nvSpPr>
            <p:spPr>
              <a:xfrm>
                <a:off x="3605314" y="6801213"/>
                <a:ext cx="468000" cy="231742"/>
              </a:xfrm>
              <a:prstGeom prst="rect">
                <a:avLst/>
              </a:prstGeom>
              <a:noFill/>
            </p:spPr>
            <p:txBody>
              <a:bodyPr wrap="square" rtlCol="0">
                <a:spAutoFit/>
              </a:bodyPr>
              <a:lstStyle/>
              <a:p>
                <a:pPr algn="ctr" defTabSz="1005600"/>
                <a:r>
                  <a:rPr lang="es-CL" sz="800" dirty="0" smtClean="0">
                    <a:solidFill>
                      <a:srgbClr val="002776"/>
                    </a:solidFill>
                  </a:rPr>
                  <a:t>Alto</a:t>
                </a:r>
                <a:endParaRPr lang="es-CL" sz="800" dirty="0">
                  <a:solidFill>
                    <a:srgbClr val="002776"/>
                  </a:solidFill>
                </a:endParaRPr>
              </a:p>
            </p:txBody>
          </p:sp>
        </p:grpSp>
        <p:grpSp>
          <p:nvGrpSpPr>
            <p:cNvPr id="386" name="Group 385"/>
            <p:cNvGrpSpPr/>
            <p:nvPr/>
          </p:nvGrpSpPr>
          <p:grpSpPr>
            <a:xfrm>
              <a:off x="4277236" y="6818591"/>
              <a:ext cx="468000" cy="432933"/>
              <a:chOff x="4217406" y="6801213"/>
              <a:chExt cx="468000" cy="432933"/>
            </a:xfrm>
          </p:grpSpPr>
          <p:sp>
            <p:nvSpPr>
              <p:cNvPr id="391" name="Rectangle 390"/>
              <p:cNvSpPr/>
              <p:nvPr>
                <p:custDataLst>
                  <p:tags r:id="rId14"/>
                </p:custDataLst>
              </p:nvPr>
            </p:nvSpPr>
            <p:spPr>
              <a:xfrm>
                <a:off x="421740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392" name="TextBox 391"/>
              <p:cNvSpPr txBox="1"/>
              <p:nvPr>
                <p:custDataLst>
                  <p:tags r:id="rId15"/>
                </p:custDataLst>
              </p:nvPr>
            </p:nvSpPr>
            <p:spPr>
              <a:xfrm>
                <a:off x="4217406" y="6801213"/>
                <a:ext cx="468000" cy="231742"/>
              </a:xfrm>
              <a:prstGeom prst="rect">
                <a:avLst/>
              </a:prstGeom>
              <a:noFill/>
            </p:spPr>
            <p:txBody>
              <a:bodyPr wrap="square" rtlCol="0">
                <a:spAutoFit/>
              </a:bodyPr>
              <a:lstStyle/>
              <a:p>
                <a:pPr algn="ctr" defTabSz="1005600"/>
                <a:r>
                  <a:rPr lang="es-CL" sz="800" dirty="0" smtClean="0">
                    <a:solidFill>
                      <a:srgbClr val="002776"/>
                    </a:solidFill>
                  </a:rPr>
                  <a:t>Medio</a:t>
                </a:r>
                <a:endParaRPr lang="es-CL" sz="800" dirty="0">
                  <a:solidFill>
                    <a:srgbClr val="002776"/>
                  </a:solidFill>
                </a:endParaRPr>
              </a:p>
            </p:txBody>
          </p:sp>
        </p:grpSp>
        <p:grpSp>
          <p:nvGrpSpPr>
            <p:cNvPr id="387" name="Group 386"/>
            <p:cNvGrpSpPr/>
            <p:nvPr/>
          </p:nvGrpSpPr>
          <p:grpSpPr>
            <a:xfrm>
              <a:off x="4971600" y="6818591"/>
              <a:ext cx="468000" cy="432933"/>
              <a:chOff x="4829498" y="6801213"/>
              <a:chExt cx="468000" cy="432933"/>
            </a:xfrm>
          </p:grpSpPr>
          <p:sp>
            <p:nvSpPr>
              <p:cNvPr id="389" name="Rectangle 388"/>
              <p:cNvSpPr/>
              <p:nvPr>
                <p:custDataLst>
                  <p:tags r:id="rId12"/>
                </p:custDataLst>
              </p:nvPr>
            </p:nvSpPr>
            <p:spPr>
              <a:xfrm>
                <a:off x="482949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390" name="TextBox 389"/>
              <p:cNvSpPr txBox="1"/>
              <p:nvPr>
                <p:custDataLst>
                  <p:tags r:id="rId13"/>
                </p:custDataLst>
              </p:nvPr>
            </p:nvSpPr>
            <p:spPr>
              <a:xfrm>
                <a:off x="4829498" y="6801213"/>
                <a:ext cx="468000" cy="231742"/>
              </a:xfrm>
              <a:prstGeom prst="rect">
                <a:avLst/>
              </a:prstGeom>
              <a:noFill/>
            </p:spPr>
            <p:txBody>
              <a:bodyPr wrap="square" rtlCol="0">
                <a:spAutoFit/>
              </a:bodyPr>
              <a:lstStyle/>
              <a:p>
                <a:pPr algn="ctr" defTabSz="1005600"/>
                <a:r>
                  <a:rPr lang="es-CL" sz="800" dirty="0" smtClean="0">
                    <a:solidFill>
                      <a:srgbClr val="002776"/>
                    </a:solidFill>
                  </a:rPr>
                  <a:t>Bajo</a:t>
                </a:r>
                <a:endParaRPr lang="es-CL" sz="800" dirty="0">
                  <a:solidFill>
                    <a:srgbClr val="002776"/>
                  </a:solidFill>
                </a:endParaRPr>
              </a:p>
            </p:txBody>
          </p:sp>
        </p:grpSp>
        <p:sp>
          <p:nvSpPr>
            <p:cNvPr id="388" name="Freeform 368"/>
            <p:cNvSpPr>
              <a:spLocks noEditPoints="1"/>
            </p:cNvSpPr>
            <p:nvPr/>
          </p:nvSpPr>
          <p:spPr bwMode="auto">
            <a:xfrm>
              <a:off x="3685462" y="7055406"/>
              <a:ext cx="181008" cy="19321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399" name="Group 398"/>
          <p:cNvGrpSpPr/>
          <p:nvPr/>
        </p:nvGrpSpPr>
        <p:grpSpPr>
          <a:xfrm>
            <a:off x="205458" y="6443378"/>
            <a:ext cx="3169298" cy="942946"/>
            <a:chOff x="205458" y="6443378"/>
            <a:chExt cx="3273816" cy="942946"/>
          </a:xfrm>
        </p:grpSpPr>
        <p:sp>
          <p:nvSpPr>
            <p:cNvPr id="400" name="Rectangle 399"/>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Recursos Necesarios</a:t>
              </a:r>
              <a:endParaRPr lang="es-CL" sz="1000" b="1" dirty="0"/>
            </a:p>
          </p:txBody>
        </p:sp>
        <p:sp>
          <p:nvSpPr>
            <p:cNvPr id="401" name="Rectangle 400"/>
            <p:cNvSpPr/>
            <p:nvPr/>
          </p:nvSpPr>
          <p:spPr>
            <a:xfrm>
              <a:off x="205458" y="6784062"/>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sp>
          <p:nvSpPr>
            <p:cNvPr id="402"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3" name="Rectangle 402"/>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Presupuesto total proyecto</a:t>
              </a:r>
              <a:endParaRPr lang="es-CL" sz="1000" b="1" dirty="0"/>
            </a:p>
          </p:txBody>
        </p:sp>
        <p:sp>
          <p:nvSpPr>
            <p:cNvPr id="404"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5" name="Rectangle 404"/>
            <p:cNvSpPr/>
            <p:nvPr/>
          </p:nvSpPr>
          <p:spPr>
            <a:xfrm>
              <a:off x="274783" y="6827008"/>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2"/>
                  </a:solidFill>
                </a:rPr>
                <a:t>$ 65.000 USD </a:t>
              </a:r>
            </a:p>
          </p:txBody>
        </p:sp>
      </p:grpSp>
      <p:sp>
        <p:nvSpPr>
          <p:cNvPr id="406" name="Rectangle 405"/>
          <p:cNvSpPr/>
          <p:nvPr/>
        </p:nvSpPr>
        <p:spPr>
          <a:xfrm>
            <a:off x="3373814" y="6443378"/>
            <a:ext cx="2189001"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Calendario</a:t>
            </a:r>
            <a:endParaRPr lang="es-CL" sz="1000" b="1" dirty="0"/>
          </a:p>
        </p:txBody>
      </p:sp>
      <p:graphicFrame>
        <p:nvGraphicFramePr>
          <p:cNvPr id="407" name="Table 406"/>
          <p:cNvGraphicFramePr>
            <a:graphicFrameLocks noGrp="1"/>
          </p:cNvGraphicFramePr>
          <p:nvPr>
            <p:extLst/>
          </p:nvPr>
        </p:nvGraphicFramePr>
        <p:xfrm>
          <a:off x="3373810" y="6873220"/>
          <a:ext cx="2189004" cy="381000"/>
        </p:xfrm>
        <a:graphic>
          <a:graphicData uri="http://schemas.openxmlformats.org/drawingml/2006/table">
            <a:tbl>
              <a:tblPr firstRow="1" bandRow="1">
                <a:tableStyleId>{5C22544A-7EE6-4342-B048-85BDC9FD1C3A}</a:tableStyleId>
              </a:tblPr>
              <a:tblGrid>
                <a:gridCol w="364834">
                  <a:extLst>
                    <a:ext uri="{9D8B030D-6E8A-4147-A177-3AD203B41FA5}">
                      <a16:colId xmlns="" xmlns:a16="http://schemas.microsoft.com/office/drawing/2014/main" val="1911516659"/>
                    </a:ext>
                  </a:extLst>
                </a:gridCol>
                <a:gridCol w="364834">
                  <a:extLst>
                    <a:ext uri="{9D8B030D-6E8A-4147-A177-3AD203B41FA5}">
                      <a16:colId xmlns="" xmlns:a16="http://schemas.microsoft.com/office/drawing/2014/main" val="476114897"/>
                    </a:ext>
                  </a:extLst>
                </a:gridCol>
                <a:gridCol w="364834">
                  <a:extLst>
                    <a:ext uri="{9D8B030D-6E8A-4147-A177-3AD203B41FA5}">
                      <a16:colId xmlns="" xmlns:a16="http://schemas.microsoft.com/office/drawing/2014/main" val="1399813028"/>
                    </a:ext>
                  </a:extLst>
                </a:gridCol>
                <a:gridCol w="364834">
                  <a:extLst>
                    <a:ext uri="{9D8B030D-6E8A-4147-A177-3AD203B41FA5}">
                      <a16:colId xmlns="" xmlns:a16="http://schemas.microsoft.com/office/drawing/2014/main" val="3069789400"/>
                    </a:ext>
                  </a:extLst>
                </a:gridCol>
                <a:gridCol w="364834">
                  <a:extLst>
                    <a:ext uri="{9D8B030D-6E8A-4147-A177-3AD203B41FA5}">
                      <a16:colId xmlns="" xmlns:a16="http://schemas.microsoft.com/office/drawing/2014/main" val="1920847690"/>
                    </a:ext>
                  </a:extLst>
                </a:gridCol>
                <a:gridCol w="364834">
                  <a:extLst>
                    <a:ext uri="{9D8B030D-6E8A-4147-A177-3AD203B41FA5}">
                      <a16:colId xmlns="" xmlns:a16="http://schemas.microsoft.com/office/drawing/2014/main" val="2806461673"/>
                    </a:ext>
                  </a:extLst>
                </a:gridCol>
              </a:tblGrid>
              <a:tr h="178060">
                <a:tc>
                  <a:txBody>
                    <a:bodyPr/>
                    <a:lstStyle/>
                    <a:p>
                      <a:pPr algn="ctr"/>
                      <a:r>
                        <a:rPr lang="es-ES_tradnl" sz="600" dirty="0" smtClean="0">
                          <a:solidFill>
                            <a:schemeClr val="bg1"/>
                          </a:solidFill>
                        </a:rPr>
                        <a:t>2016</a:t>
                      </a:r>
                      <a:endParaRPr lang="es-ES" sz="600" dirty="0">
                        <a:solidFill>
                          <a:schemeClr val="bg1"/>
                        </a:solidFill>
                      </a:endParaRPr>
                    </a:p>
                  </a:txBody>
                  <a:tcPr/>
                </a:tc>
                <a:tc>
                  <a:txBody>
                    <a:bodyPr/>
                    <a:lstStyle/>
                    <a:p>
                      <a:pPr algn="ctr"/>
                      <a:r>
                        <a:rPr lang="es-ES_tradnl" sz="600" dirty="0" smtClean="0">
                          <a:solidFill>
                            <a:schemeClr val="bg1"/>
                          </a:solidFill>
                        </a:rPr>
                        <a:t>2017</a:t>
                      </a:r>
                      <a:endParaRPr lang="es-ES" sz="600" dirty="0">
                        <a:solidFill>
                          <a:schemeClr val="bg1"/>
                        </a:solidFill>
                      </a:endParaRPr>
                    </a:p>
                  </a:txBody>
                  <a:tcPr/>
                </a:tc>
                <a:tc>
                  <a:txBody>
                    <a:bodyPr/>
                    <a:lstStyle/>
                    <a:p>
                      <a:pPr algn="ctr"/>
                      <a:r>
                        <a:rPr lang="es-ES_tradnl" sz="600" dirty="0" smtClean="0">
                          <a:solidFill>
                            <a:schemeClr val="bg1"/>
                          </a:solidFill>
                        </a:rPr>
                        <a:t>2018</a:t>
                      </a:r>
                      <a:endParaRPr lang="es-ES" sz="600" dirty="0">
                        <a:solidFill>
                          <a:schemeClr val="bg1"/>
                        </a:solidFill>
                      </a:endParaRPr>
                    </a:p>
                  </a:txBody>
                  <a:tcPr/>
                </a:tc>
                <a:tc>
                  <a:txBody>
                    <a:bodyPr/>
                    <a:lstStyle/>
                    <a:p>
                      <a:pPr algn="ctr"/>
                      <a:r>
                        <a:rPr lang="es-ES_tradnl" sz="600" dirty="0" smtClean="0">
                          <a:solidFill>
                            <a:schemeClr val="bg1"/>
                          </a:solidFill>
                        </a:rPr>
                        <a:t>2019</a:t>
                      </a:r>
                      <a:endParaRPr lang="es-ES" sz="600" dirty="0">
                        <a:solidFill>
                          <a:schemeClr val="bg1"/>
                        </a:solidFill>
                      </a:endParaRPr>
                    </a:p>
                  </a:txBody>
                  <a:tcPr/>
                </a:tc>
                <a:tc>
                  <a:txBody>
                    <a:bodyPr/>
                    <a:lstStyle/>
                    <a:p>
                      <a:pPr algn="ctr"/>
                      <a:r>
                        <a:rPr lang="es-ES_tradnl" sz="600" dirty="0" smtClean="0">
                          <a:solidFill>
                            <a:schemeClr val="bg1"/>
                          </a:solidFill>
                        </a:rPr>
                        <a:t>2020</a:t>
                      </a:r>
                      <a:endParaRPr lang="es-ES" sz="600" dirty="0">
                        <a:solidFill>
                          <a:schemeClr val="bg1"/>
                        </a:solidFill>
                      </a:endParaRPr>
                    </a:p>
                  </a:txBody>
                  <a:tcPr/>
                </a:tc>
                <a:tc>
                  <a:txBody>
                    <a:bodyPr/>
                    <a:lstStyle/>
                    <a:p>
                      <a:pPr algn="ctr"/>
                      <a:r>
                        <a:rPr lang="es-ES_tradnl" sz="600" dirty="0" smtClean="0">
                          <a:solidFill>
                            <a:schemeClr val="bg1"/>
                          </a:solidFill>
                        </a:rPr>
                        <a:t>2021</a:t>
                      </a:r>
                      <a:endParaRPr lang="es-ES" sz="600" dirty="0">
                        <a:solidFill>
                          <a:schemeClr val="bg1"/>
                        </a:solidFill>
                      </a:endParaRPr>
                    </a:p>
                  </a:txBody>
                  <a:tcPr/>
                </a:tc>
                <a:extLst>
                  <a:ext uri="{0D108BD9-81ED-4DB2-BD59-A6C34878D82A}">
                    <a16:rowId xmlns="" xmlns:a16="http://schemas.microsoft.com/office/drawing/2014/main" val="813404064"/>
                  </a:ext>
                </a:extLst>
              </a:tr>
              <a:tr h="184565">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extLst>
                  <a:ext uri="{0D108BD9-81ED-4DB2-BD59-A6C34878D82A}">
                    <a16:rowId xmlns="" xmlns:a16="http://schemas.microsoft.com/office/drawing/2014/main" val="4224239378"/>
                  </a:ext>
                </a:extLst>
              </a:tr>
            </a:tbl>
          </a:graphicData>
        </a:graphic>
      </p:graphicFrame>
      <p:grpSp>
        <p:nvGrpSpPr>
          <p:cNvPr id="412" name="Group 411"/>
          <p:cNvGrpSpPr/>
          <p:nvPr/>
        </p:nvGrpSpPr>
        <p:grpSpPr>
          <a:xfrm>
            <a:off x="3415891" y="6485819"/>
            <a:ext cx="256421" cy="252000"/>
            <a:chOff x="3417417" y="6485819"/>
            <a:chExt cx="256421" cy="252000"/>
          </a:xfrm>
        </p:grpSpPr>
        <p:sp>
          <p:nvSpPr>
            <p:cNvPr id="413" name="Freeform 94"/>
            <p:cNvSpPr>
              <a:spLocks/>
            </p:cNvSpPr>
            <p:nvPr/>
          </p:nvSpPr>
          <p:spPr bwMode="auto">
            <a:xfrm>
              <a:off x="3417417" y="6504885"/>
              <a:ext cx="256421" cy="232934"/>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4" name="Freeform 95"/>
            <p:cNvSpPr>
              <a:spLocks noEditPoints="1"/>
            </p:cNvSpPr>
            <p:nvPr/>
          </p:nvSpPr>
          <p:spPr bwMode="auto">
            <a:xfrm>
              <a:off x="3437840" y="6485819"/>
              <a:ext cx="214441" cy="64658"/>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5" name="Freeform 96"/>
            <p:cNvSpPr>
              <a:spLocks noEditPoints="1"/>
            </p:cNvSpPr>
            <p:nvPr/>
          </p:nvSpPr>
          <p:spPr bwMode="auto">
            <a:xfrm>
              <a:off x="3484358" y="6568714"/>
              <a:ext cx="113461" cy="116882"/>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16" name="Freeform 368"/>
          <p:cNvSpPr>
            <a:spLocks noEditPoints="1"/>
          </p:cNvSpPr>
          <p:nvPr/>
        </p:nvSpPr>
        <p:spPr bwMode="auto">
          <a:xfrm>
            <a:off x="387634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17" name="Group 416"/>
          <p:cNvGrpSpPr/>
          <p:nvPr/>
        </p:nvGrpSpPr>
        <p:grpSpPr>
          <a:xfrm>
            <a:off x="4761313" y="7487394"/>
            <a:ext cx="4332885" cy="188648"/>
            <a:chOff x="565498" y="7511262"/>
            <a:chExt cx="4332885" cy="188648"/>
          </a:xfrm>
        </p:grpSpPr>
        <p:grpSp>
          <p:nvGrpSpPr>
            <p:cNvPr id="418" name="Group 417"/>
            <p:cNvGrpSpPr/>
            <p:nvPr/>
          </p:nvGrpSpPr>
          <p:grpSpPr>
            <a:xfrm>
              <a:off x="565498" y="7511262"/>
              <a:ext cx="3104467" cy="184666"/>
              <a:chOff x="615275" y="7511262"/>
              <a:chExt cx="3104467" cy="184666"/>
            </a:xfrm>
          </p:grpSpPr>
          <p:sp>
            <p:nvSpPr>
              <p:cNvPr id="421" name="TextBox 420"/>
              <p:cNvSpPr txBox="1"/>
              <p:nvPr/>
            </p:nvSpPr>
            <p:spPr>
              <a:xfrm>
                <a:off x="926425" y="7511262"/>
                <a:ext cx="1291297" cy="184666"/>
              </a:xfrm>
              <a:prstGeom prst="rect">
                <a:avLst/>
              </a:prstGeom>
              <a:noFill/>
            </p:spPr>
            <p:txBody>
              <a:bodyPr wrap="square" rtlCol="0">
                <a:spAutoFit/>
              </a:bodyPr>
              <a:lstStyle/>
              <a:p>
                <a:r>
                  <a:rPr lang="es-CL" sz="600" dirty="0" smtClean="0">
                    <a:solidFill>
                      <a:schemeClr val="tx2"/>
                    </a:solidFill>
                  </a:rPr>
                  <a:t>A comenzar en S2 2016</a:t>
                </a:r>
                <a:endParaRPr lang="es-CL" sz="600" dirty="0">
                  <a:solidFill>
                    <a:schemeClr val="tx2"/>
                  </a:solidFill>
                </a:endParaRPr>
              </a:p>
            </p:txBody>
          </p:sp>
          <p:sp>
            <p:nvSpPr>
              <p:cNvPr id="422" name="Rectangle 421"/>
              <p:cNvSpPr/>
              <p:nvPr>
                <p:custDataLst>
                  <p:tags r:id="rId9"/>
                </p:custDataLst>
              </p:nvPr>
            </p:nvSpPr>
            <p:spPr>
              <a:xfrm>
                <a:off x="615275" y="7541031"/>
                <a:ext cx="350121" cy="12637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Corto</a:t>
                </a:r>
              </a:p>
            </p:txBody>
          </p:sp>
          <p:sp>
            <p:nvSpPr>
              <p:cNvPr id="423" name="Rectangle 422"/>
              <p:cNvSpPr/>
              <p:nvPr>
                <p:custDataLst>
                  <p:tags r:id="rId10"/>
                </p:custDataLst>
              </p:nvPr>
            </p:nvSpPr>
            <p:spPr>
              <a:xfrm>
                <a:off x="1933650" y="7540067"/>
                <a:ext cx="359873" cy="124342"/>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smtClean="0">
                    <a:solidFill>
                      <a:srgbClr val="002776"/>
                    </a:solidFill>
                  </a:rPr>
                  <a:t>Mediano</a:t>
                </a:r>
                <a:endParaRPr lang="es-CL" sz="1100" dirty="0">
                  <a:solidFill>
                    <a:srgbClr val="002776"/>
                  </a:solidFill>
                </a:endParaRPr>
              </a:p>
            </p:txBody>
          </p:sp>
          <p:sp>
            <p:nvSpPr>
              <p:cNvPr id="424" name="Rectangle 423"/>
              <p:cNvSpPr/>
              <p:nvPr>
                <p:custDataLst>
                  <p:tags r:id="rId11"/>
                </p:custDataLst>
              </p:nvPr>
            </p:nvSpPr>
            <p:spPr>
              <a:xfrm>
                <a:off x="3346036" y="7540067"/>
                <a:ext cx="373706" cy="125518"/>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Largo</a:t>
                </a:r>
              </a:p>
            </p:txBody>
          </p:sp>
        </p:grpSp>
        <p:sp>
          <p:nvSpPr>
            <p:cNvPr id="419" name="TextBox 418"/>
            <p:cNvSpPr txBox="1"/>
            <p:nvPr/>
          </p:nvSpPr>
          <p:spPr>
            <a:xfrm>
              <a:off x="2173095" y="7511262"/>
              <a:ext cx="1291297" cy="184666"/>
            </a:xfrm>
            <a:prstGeom prst="rect">
              <a:avLst/>
            </a:prstGeom>
            <a:noFill/>
          </p:spPr>
          <p:txBody>
            <a:bodyPr wrap="square" rtlCol="0">
              <a:spAutoFit/>
            </a:bodyPr>
            <a:lstStyle/>
            <a:p>
              <a:r>
                <a:rPr lang="es-CL" sz="600" dirty="0" smtClean="0">
                  <a:solidFill>
                    <a:schemeClr val="tx2"/>
                  </a:solidFill>
                </a:rPr>
                <a:t>A comenzar en S1/S2 2017</a:t>
              </a:r>
            </a:p>
          </p:txBody>
        </p:sp>
        <p:sp>
          <p:nvSpPr>
            <p:cNvPr id="420" name="TextBox 419"/>
            <p:cNvSpPr txBox="1"/>
            <p:nvPr/>
          </p:nvSpPr>
          <p:spPr>
            <a:xfrm>
              <a:off x="3607086" y="7515244"/>
              <a:ext cx="1291297" cy="184666"/>
            </a:xfrm>
            <a:prstGeom prst="rect">
              <a:avLst/>
            </a:prstGeom>
            <a:noFill/>
          </p:spPr>
          <p:txBody>
            <a:bodyPr wrap="square" rtlCol="0">
              <a:spAutoFit/>
            </a:bodyPr>
            <a:lstStyle/>
            <a:p>
              <a:r>
                <a:rPr lang="es-CL" sz="600" dirty="0" smtClean="0">
                  <a:solidFill>
                    <a:schemeClr val="tx2"/>
                  </a:solidFill>
                </a:rPr>
                <a:t>A comenzar en S1 2018</a:t>
              </a:r>
            </a:p>
          </p:txBody>
        </p:sp>
      </p:grpSp>
      <p:grpSp>
        <p:nvGrpSpPr>
          <p:cNvPr id="425" name="Group 424"/>
          <p:cNvGrpSpPr/>
          <p:nvPr/>
        </p:nvGrpSpPr>
        <p:grpSpPr>
          <a:xfrm>
            <a:off x="187198" y="2374827"/>
            <a:ext cx="7036540" cy="853470"/>
            <a:chOff x="187198" y="2374827"/>
            <a:chExt cx="7036540" cy="853470"/>
          </a:xfrm>
        </p:grpSpPr>
        <p:sp>
          <p:nvSpPr>
            <p:cNvPr id="427" name="TextBox 426"/>
            <p:cNvSpPr txBox="1"/>
            <p:nvPr/>
          </p:nvSpPr>
          <p:spPr>
            <a:xfrm>
              <a:off x="4354903" y="2416637"/>
              <a:ext cx="1491114" cy="246221"/>
            </a:xfrm>
            <a:prstGeom prst="rect">
              <a:avLst/>
            </a:prstGeom>
            <a:noFill/>
          </p:spPr>
          <p:txBody>
            <a:bodyPr wrap="none" rtlCol="0">
              <a:spAutoFit/>
            </a:bodyPr>
            <a:lstStyle/>
            <a:p>
              <a:r>
                <a:rPr lang="es-ES_tradnl" sz="1000" b="1" dirty="0">
                  <a:solidFill>
                    <a:schemeClr val="lt1"/>
                  </a:solidFill>
                  <a:latin typeface="+mn-lt"/>
                  <a:cs typeface="+mn-cs"/>
                </a:rPr>
                <a:t>Actores involucrados</a:t>
              </a:r>
              <a:endParaRPr lang="es-ES" sz="1000" b="1" dirty="0">
                <a:solidFill>
                  <a:schemeClr val="lt1"/>
                </a:solidFill>
                <a:latin typeface="+mn-lt"/>
                <a:cs typeface="+mn-cs"/>
              </a:endParaRPr>
            </a:p>
          </p:txBody>
        </p:sp>
        <p:grpSp>
          <p:nvGrpSpPr>
            <p:cNvPr id="428" name="Group 427"/>
            <p:cNvGrpSpPr/>
            <p:nvPr/>
          </p:nvGrpSpPr>
          <p:grpSpPr>
            <a:xfrm>
              <a:off x="187198" y="2374827"/>
              <a:ext cx="7036540" cy="853470"/>
              <a:chOff x="187198" y="2374827"/>
              <a:chExt cx="7036540" cy="853470"/>
            </a:xfrm>
          </p:grpSpPr>
          <p:grpSp>
            <p:nvGrpSpPr>
              <p:cNvPr id="430" name="Group 429"/>
              <p:cNvGrpSpPr/>
              <p:nvPr/>
            </p:nvGrpSpPr>
            <p:grpSpPr>
              <a:xfrm>
                <a:off x="187198" y="2374827"/>
                <a:ext cx="7036540" cy="853470"/>
                <a:chOff x="187198" y="2693266"/>
                <a:chExt cx="7036540" cy="887290"/>
              </a:xfrm>
            </p:grpSpPr>
            <p:sp>
              <p:nvSpPr>
                <p:cNvPr id="432" name="Rectangle 314"/>
                <p:cNvSpPr/>
                <p:nvPr>
                  <p:custDataLst>
                    <p:tags r:id="rId7"/>
                  </p:custDataLst>
                </p:nvPr>
              </p:nvSpPr>
              <p:spPr>
                <a:xfrm>
                  <a:off x="205458" y="2693266"/>
                  <a:ext cx="70182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002776"/>
                      </a:solidFill>
                    </a:rPr>
                    <a:t>Responsables                                                              Actores Involucrados</a:t>
                  </a:r>
                  <a:endParaRPr lang="es-CL" sz="1000" b="1" dirty="0">
                    <a:solidFill>
                      <a:srgbClr val="002776"/>
                    </a:solidFill>
                  </a:endParaRPr>
                </a:p>
              </p:txBody>
            </p:sp>
            <p:grpSp>
              <p:nvGrpSpPr>
                <p:cNvPr id="433" name="Group 315"/>
                <p:cNvGrpSpPr/>
                <p:nvPr>
                  <p:custDataLst>
                    <p:tags r:id="rId8"/>
                  </p:custDataLst>
                </p:nvPr>
              </p:nvGrpSpPr>
              <p:grpSpPr>
                <a:xfrm>
                  <a:off x="316674" y="2734898"/>
                  <a:ext cx="216000" cy="288000"/>
                  <a:chOff x="391339" y="1340959"/>
                  <a:chExt cx="382588" cy="609600"/>
                </a:xfrm>
              </p:grpSpPr>
              <p:sp>
                <p:nvSpPr>
                  <p:cNvPr id="436" name="Freeform 148"/>
                  <p:cNvSpPr>
                    <a:spLocks/>
                  </p:cNvSpPr>
                  <p:nvPr/>
                </p:nvSpPr>
                <p:spPr bwMode="auto">
                  <a:xfrm>
                    <a:off x="391339" y="1340959"/>
                    <a:ext cx="382588" cy="609600"/>
                  </a:xfrm>
                  <a:custGeom>
                    <a:avLst/>
                    <a:gdLst>
                      <a:gd name="T0" fmla="*/ 31 w 54"/>
                      <a:gd name="T1" fmla="*/ 86 h 86"/>
                      <a:gd name="T2" fmla="*/ 29 w 54"/>
                      <a:gd name="T3" fmla="*/ 69 h 86"/>
                      <a:gd name="T4" fmla="*/ 28 w 54"/>
                      <a:gd name="T5" fmla="*/ 56 h 86"/>
                      <a:gd name="T6" fmla="*/ 25 w 54"/>
                      <a:gd name="T7" fmla="*/ 50 h 86"/>
                      <a:gd name="T8" fmla="*/ 23 w 54"/>
                      <a:gd name="T9" fmla="*/ 57 h 86"/>
                      <a:gd name="T10" fmla="*/ 20 w 54"/>
                      <a:gd name="T11" fmla="*/ 80 h 86"/>
                      <a:gd name="T12" fmla="*/ 16 w 54"/>
                      <a:gd name="T13" fmla="*/ 85 h 86"/>
                      <a:gd name="T14" fmla="*/ 17 w 54"/>
                      <a:gd name="T15" fmla="*/ 70 h 86"/>
                      <a:gd name="T16" fmla="*/ 17 w 54"/>
                      <a:gd name="T17" fmla="*/ 36 h 86"/>
                      <a:gd name="T18" fmla="*/ 17 w 54"/>
                      <a:gd name="T19" fmla="*/ 29 h 86"/>
                      <a:gd name="T20" fmla="*/ 12 w 54"/>
                      <a:gd name="T21" fmla="*/ 22 h 86"/>
                      <a:gd name="T22" fmla="*/ 6 w 54"/>
                      <a:gd name="T23" fmla="*/ 15 h 86"/>
                      <a:gd name="T24" fmla="*/ 2 w 54"/>
                      <a:gd name="T25" fmla="*/ 7 h 86"/>
                      <a:gd name="T26" fmla="*/ 1 w 54"/>
                      <a:gd name="T27" fmla="*/ 2 h 86"/>
                      <a:gd name="T28" fmla="*/ 6 w 54"/>
                      <a:gd name="T29" fmla="*/ 5 h 86"/>
                      <a:gd name="T30" fmla="*/ 10 w 54"/>
                      <a:gd name="T31" fmla="*/ 10 h 86"/>
                      <a:gd name="T32" fmla="*/ 20 w 54"/>
                      <a:gd name="T33" fmla="*/ 20 h 86"/>
                      <a:gd name="T34" fmla="*/ 33 w 54"/>
                      <a:gd name="T35" fmla="*/ 21 h 86"/>
                      <a:gd name="T36" fmla="*/ 40 w 54"/>
                      <a:gd name="T37" fmla="*/ 15 h 86"/>
                      <a:gd name="T38" fmla="*/ 44 w 54"/>
                      <a:gd name="T39" fmla="*/ 7 h 86"/>
                      <a:gd name="T40" fmla="*/ 50 w 54"/>
                      <a:gd name="T41" fmla="*/ 0 h 86"/>
                      <a:gd name="T42" fmla="*/ 53 w 54"/>
                      <a:gd name="T43" fmla="*/ 7 h 86"/>
                      <a:gd name="T44" fmla="*/ 45 w 54"/>
                      <a:gd name="T45" fmla="*/ 20 h 86"/>
                      <a:gd name="T46" fmla="*/ 35 w 54"/>
                      <a:gd name="T47" fmla="*/ 45 h 86"/>
                      <a:gd name="T48" fmla="*/ 36 w 54"/>
                      <a:gd name="T49" fmla="*/ 70 h 86"/>
                      <a:gd name="T50" fmla="*/ 31 w 54"/>
                      <a:gd name="T5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86">
                        <a:moveTo>
                          <a:pt x="31" y="86"/>
                        </a:moveTo>
                        <a:cubicBezTo>
                          <a:pt x="29" y="81"/>
                          <a:pt x="29" y="75"/>
                          <a:pt x="29" y="69"/>
                        </a:cubicBezTo>
                        <a:cubicBezTo>
                          <a:pt x="28" y="63"/>
                          <a:pt x="28" y="61"/>
                          <a:pt x="28" y="56"/>
                        </a:cubicBezTo>
                        <a:cubicBezTo>
                          <a:pt x="27" y="54"/>
                          <a:pt x="27" y="51"/>
                          <a:pt x="25" y="50"/>
                        </a:cubicBezTo>
                        <a:cubicBezTo>
                          <a:pt x="23" y="52"/>
                          <a:pt x="23" y="55"/>
                          <a:pt x="23" y="57"/>
                        </a:cubicBezTo>
                        <a:cubicBezTo>
                          <a:pt x="22" y="66"/>
                          <a:pt x="22" y="71"/>
                          <a:pt x="20" y="80"/>
                        </a:cubicBezTo>
                        <a:cubicBezTo>
                          <a:pt x="20" y="82"/>
                          <a:pt x="19" y="86"/>
                          <a:pt x="16" y="85"/>
                        </a:cubicBezTo>
                        <a:cubicBezTo>
                          <a:pt x="16" y="80"/>
                          <a:pt x="17" y="75"/>
                          <a:pt x="17" y="70"/>
                        </a:cubicBezTo>
                        <a:cubicBezTo>
                          <a:pt x="17" y="59"/>
                          <a:pt x="17" y="47"/>
                          <a:pt x="17" y="36"/>
                        </a:cubicBezTo>
                        <a:cubicBezTo>
                          <a:pt x="17" y="34"/>
                          <a:pt x="17" y="31"/>
                          <a:pt x="17" y="29"/>
                        </a:cubicBezTo>
                        <a:cubicBezTo>
                          <a:pt x="16" y="27"/>
                          <a:pt x="14" y="24"/>
                          <a:pt x="12" y="22"/>
                        </a:cubicBezTo>
                        <a:cubicBezTo>
                          <a:pt x="10" y="19"/>
                          <a:pt x="8" y="17"/>
                          <a:pt x="6" y="15"/>
                        </a:cubicBezTo>
                        <a:cubicBezTo>
                          <a:pt x="5" y="13"/>
                          <a:pt x="6" y="15"/>
                          <a:pt x="2" y="7"/>
                        </a:cubicBezTo>
                        <a:cubicBezTo>
                          <a:pt x="1" y="6"/>
                          <a:pt x="0" y="3"/>
                          <a:pt x="1" y="2"/>
                        </a:cubicBezTo>
                        <a:cubicBezTo>
                          <a:pt x="4" y="1"/>
                          <a:pt x="5" y="4"/>
                          <a:pt x="6" y="5"/>
                        </a:cubicBezTo>
                        <a:cubicBezTo>
                          <a:pt x="7" y="7"/>
                          <a:pt x="9" y="8"/>
                          <a:pt x="10" y="10"/>
                        </a:cubicBezTo>
                        <a:cubicBezTo>
                          <a:pt x="13" y="13"/>
                          <a:pt x="16" y="19"/>
                          <a:pt x="20" y="20"/>
                        </a:cubicBezTo>
                        <a:cubicBezTo>
                          <a:pt x="22" y="22"/>
                          <a:pt x="30" y="23"/>
                          <a:pt x="33" y="21"/>
                        </a:cubicBezTo>
                        <a:cubicBezTo>
                          <a:pt x="35" y="21"/>
                          <a:pt x="38" y="17"/>
                          <a:pt x="40" y="15"/>
                        </a:cubicBezTo>
                        <a:cubicBezTo>
                          <a:pt x="41" y="13"/>
                          <a:pt x="43" y="10"/>
                          <a:pt x="44" y="7"/>
                        </a:cubicBezTo>
                        <a:cubicBezTo>
                          <a:pt x="46" y="5"/>
                          <a:pt x="48" y="1"/>
                          <a:pt x="50" y="0"/>
                        </a:cubicBezTo>
                        <a:cubicBezTo>
                          <a:pt x="53" y="0"/>
                          <a:pt x="54" y="4"/>
                          <a:pt x="53" y="7"/>
                        </a:cubicBezTo>
                        <a:cubicBezTo>
                          <a:pt x="51" y="11"/>
                          <a:pt x="47" y="16"/>
                          <a:pt x="45" y="20"/>
                        </a:cubicBezTo>
                        <a:cubicBezTo>
                          <a:pt x="37" y="33"/>
                          <a:pt x="35" y="30"/>
                          <a:pt x="35" y="45"/>
                        </a:cubicBezTo>
                        <a:cubicBezTo>
                          <a:pt x="35" y="53"/>
                          <a:pt x="36" y="61"/>
                          <a:pt x="36" y="70"/>
                        </a:cubicBezTo>
                        <a:cubicBezTo>
                          <a:pt x="36" y="77"/>
                          <a:pt x="36" y="84"/>
                          <a:pt x="31" y="86"/>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sp>
                <p:nvSpPr>
                  <p:cNvPr id="437" name="Freeform 149"/>
                  <p:cNvSpPr>
                    <a:spLocks/>
                  </p:cNvSpPr>
                  <p:nvPr/>
                </p:nvSpPr>
                <p:spPr bwMode="auto">
                  <a:xfrm>
                    <a:off x="518338" y="1361598"/>
                    <a:ext cx="112713" cy="106363"/>
                  </a:xfrm>
                  <a:custGeom>
                    <a:avLst/>
                    <a:gdLst>
                      <a:gd name="T0" fmla="*/ 13 w 16"/>
                      <a:gd name="T1" fmla="*/ 13 h 15"/>
                      <a:gd name="T2" fmla="*/ 8 w 16"/>
                      <a:gd name="T3" fmla="*/ 15 h 15"/>
                      <a:gd name="T4" fmla="*/ 9 w 16"/>
                      <a:gd name="T5" fmla="*/ 1 h 15"/>
                      <a:gd name="T6" fmla="*/ 13 w 16"/>
                      <a:gd name="T7" fmla="*/ 13 h 15"/>
                    </a:gdLst>
                    <a:ahLst/>
                    <a:cxnLst>
                      <a:cxn ang="0">
                        <a:pos x="T0" y="T1"/>
                      </a:cxn>
                      <a:cxn ang="0">
                        <a:pos x="T2" y="T3"/>
                      </a:cxn>
                      <a:cxn ang="0">
                        <a:pos x="T4" y="T5"/>
                      </a:cxn>
                      <a:cxn ang="0">
                        <a:pos x="T6" y="T7"/>
                      </a:cxn>
                    </a:cxnLst>
                    <a:rect l="0" t="0" r="r" b="b"/>
                    <a:pathLst>
                      <a:path w="16" h="15">
                        <a:moveTo>
                          <a:pt x="13" y="13"/>
                        </a:moveTo>
                        <a:cubicBezTo>
                          <a:pt x="11" y="14"/>
                          <a:pt x="9" y="14"/>
                          <a:pt x="8" y="15"/>
                        </a:cubicBezTo>
                        <a:cubicBezTo>
                          <a:pt x="0" y="14"/>
                          <a:pt x="0" y="0"/>
                          <a:pt x="9" y="1"/>
                        </a:cubicBezTo>
                        <a:cubicBezTo>
                          <a:pt x="14" y="1"/>
                          <a:pt x="16" y="8"/>
                          <a:pt x="13" y="13"/>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grpSp>
            <p:sp>
              <p:nvSpPr>
                <p:cNvPr id="434" name="Rectangle 433"/>
                <p:cNvSpPr/>
                <p:nvPr/>
              </p:nvSpPr>
              <p:spPr>
                <a:xfrm>
                  <a:off x="3631553" y="3059283"/>
                  <a:ext cx="1931261" cy="521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900" dirty="0">
                      <a:solidFill>
                        <a:srgbClr val="002776"/>
                      </a:solidFill>
                    </a:rPr>
                    <a:t>Quito Turismo</a:t>
                  </a:r>
                </a:p>
                <a:p>
                  <a:r>
                    <a:rPr lang="es-CL" sz="900" dirty="0" smtClean="0">
                      <a:solidFill>
                        <a:srgbClr val="002776"/>
                      </a:solidFill>
                    </a:rPr>
                    <a:t>Municipio </a:t>
                  </a:r>
                  <a:r>
                    <a:rPr lang="es-CL" sz="900" dirty="0">
                      <a:solidFill>
                        <a:srgbClr val="002776"/>
                      </a:solidFill>
                    </a:rPr>
                    <a:t>del Distrito Metropolitano de </a:t>
                  </a:r>
                  <a:r>
                    <a:rPr lang="es-CL" sz="900" dirty="0" smtClean="0">
                      <a:solidFill>
                        <a:srgbClr val="002776"/>
                      </a:solidFill>
                    </a:rPr>
                    <a:t>Quito</a:t>
                  </a:r>
                  <a:endParaRPr lang="es-CL" sz="900" dirty="0">
                    <a:solidFill>
                      <a:srgbClr val="002776"/>
                    </a:solidFill>
                  </a:endParaRPr>
                </a:p>
              </p:txBody>
            </p:sp>
            <p:sp>
              <p:nvSpPr>
                <p:cNvPr id="435" name="Rectangle 434"/>
                <p:cNvSpPr/>
                <p:nvPr/>
              </p:nvSpPr>
              <p:spPr>
                <a:xfrm>
                  <a:off x="187198" y="3070904"/>
                  <a:ext cx="3418116" cy="50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900" b="1" dirty="0">
                      <a:solidFill>
                        <a:srgbClr val="002776"/>
                      </a:solidFill>
                    </a:rPr>
                    <a:t>Líder de Proyecto: </a:t>
                  </a:r>
                  <a:r>
                    <a:rPr lang="es-CL" sz="900" dirty="0" smtClean="0">
                      <a:solidFill>
                        <a:srgbClr val="002776"/>
                      </a:solidFill>
                    </a:rPr>
                    <a:t>Compañía </a:t>
                  </a:r>
                  <a:r>
                    <a:rPr lang="es-CL" sz="900" dirty="0">
                      <a:solidFill>
                        <a:srgbClr val="002776"/>
                      </a:solidFill>
                    </a:rPr>
                    <a:t>gestora del Aeropuerto de </a:t>
                  </a:r>
                  <a:r>
                    <a:rPr lang="es-CL" sz="900" dirty="0" smtClean="0">
                      <a:solidFill>
                        <a:srgbClr val="002776"/>
                      </a:solidFill>
                    </a:rPr>
                    <a:t>Quito</a:t>
                  </a:r>
                  <a:r>
                    <a:rPr lang="es-ES_tradnl" sz="900" dirty="0" smtClean="0">
                      <a:solidFill>
                        <a:srgbClr val="002776"/>
                      </a:solidFill>
                    </a:rPr>
                    <a:t>, </a:t>
                  </a:r>
                  <a:r>
                    <a:rPr lang="es-ES_tradnl" sz="900" dirty="0" err="1" smtClean="0">
                      <a:solidFill>
                        <a:srgbClr val="002776"/>
                      </a:solidFill>
                    </a:rPr>
                    <a:t>Epmsa</a:t>
                  </a:r>
                  <a:r>
                    <a:rPr lang="es-ES_tradnl" sz="900" dirty="0" smtClean="0">
                      <a:solidFill>
                        <a:srgbClr val="002776"/>
                      </a:solidFill>
                    </a:rPr>
                    <a:t> nuevos </a:t>
                  </a:r>
                  <a:r>
                    <a:rPr lang="es-ES_tradnl" sz="900" dirty="0" err="1" smtClean="0">
                      <a:solidFill>
                        <a:srgbClr val="002776"/>
                      </a:solidFill>
                    </a:rPr>
                    <a:t>pártners</a:t>
                  </a:r>
                  <a:r>
                    <a:rPr lang="es-ES_tradnl" sz="900" dirty="0" smtClean="0">
                      <a:solidFill>
                        <a:srgbClr val="002776"/>
                      </a:solidFill>
                    </a:rPr>
                    <a:t> (Comité de Conectividad) y nuevas aerolíneas</a:t>
                  </a:r>
                  <a:endParaRPr lang="es-ES_tradnl" sz="900" dirty="0">
                    <a:solidFill>
                      <a:srgbClr val="002776"/>
                    </a:solidFill>
                  </a:endParaRPr>
                </a:p>
              </p:txBody>
            </p:sp>
          </p:grpSp>
          <p:sp>
            <p:nvSpPr>
              <p:cNvPr id="431" name="Rectangle 430"/>
              <p:cNvSpPr/>
              <p:nvPr/>
            </p:nvSpPr>
            <p:spPr>
              <a:xfrm>
                <a:off x="776088" y="2446834"/>
                <a:ext cx="1085554" cy="246221"/>
              </a:xfrm>
              <a:prstGeom prst="rect">
                <a:avLst/>
              </a:prstGeom>
            </p:spPr>
            <p:txBody>
              <a:bodyPr wrap="none">
                <a:spAutoFit/>
              </a:bodyPr>
              <a:lstStyle/>
              <a:p>
                <a:r>
                  <a:rPr lang="es-CL" sz="1000" b="1" dirty="0">
                    <a:solidFill>
                      <a:srgbClr val="FFFFFF"/>
                    </a:solidFill>
                  </a:rPr>
                  <a:t>Responsables </a:t>
                </a:r>
                <a:endParaRPr lang="es-ES" sz="1000" dirty="0"/>
              </a:p>
            </p:txBody>
          </p:sp>
        </p:grpSp>
        <p:sp>
          <p:nvSpPr>
            <p:cNvPr id="429" name="Rectangle 428"/>
            <p:cNvSpPr/>
            <p:nvPr/>
          </p:nvSpPr>
          <p:spPr>
            <a:xfrm>
              <a:off x="3650755" y="2435703"/>
              <a:ext cx="1491114" cy="246221"/>
            </a:xfrm>
            <a:prstGeom prst="rect">
              <a:avLst/>
            </a:prstGeom>
          </p:spPr>
          <p:txBody>
            <a:bodyPr wrap="none">
              <a:spAutoFit/>
            </a:bodyPr>
            <a:lstStyle/>
            <a:p>
              <a:r>
                <a:rPr lang="es-CL" sz="1000" b="1" dirty="0">
                  <a:solidFill>
                    <a:srgbClr val="FFFFFF"/>
                  </a:solidFill>
                </a:rPr>
                <a:t>Actores Involucrados</a:t>
              </a:r>
            </a:p>
          </p:txBody>
        </p:sp>
      </p:grpSp>
      <p:sp>
        <p:nvSpPr>
          <p:cNvPr id="438" name="Rounded Rectangle 437"/>
          <p:cNvSpPr/>
          <p:nvPr/>
        </p:nvSpPr>
        <p:spPr>
          <a:xfrm>
            <a:off x="265456" y="1045552"/>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E3</a:t>
            </a:r>
            <a:endParaRPr lang="es-ES" sz="1100" b="1" dirty="0">
              <a:solidFill>
                <a:srgbClr val="002060"/>
              </a:solidFill>
            </a:endParaRPr>
          </a:p>
        </p:txBody>
      </p:sp>
      <p:sp>
        <p:nvSpPr>
          <p:cNvPr id="439" name="Freeform 368"/>
          <p:cNvSpPr>
            <a:spLocks noEditPoints="1"/>
          </p:cNvSpPr>
          <p:nvPr/>
        </p:nvSpPr>
        <p:spPr bwMode="auto">
          <a:xfrm>
            <a:off x="3517842"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71" name="Rounded Rectangle 170"/>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172" name="Freeform 171"/>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
        <p:nvSpPr>
          <p:cNvPr id="170" name="Rectangle 169"/>
          <p:cNvSpPr/>
          <p:nvPr/>
        </p:nvSpPr>
        <p:spPr>
          <a:xfrm>
            <a:off x="5292477" y="2726892"/>
            <a:ext cx="1931261" cy="501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900" dirty="0" smtClean="0">
                <a:solidFill>
                  <a:srgbClr val="002776"/>
                </a:solidFill>
              </a:rPr>
              <a:t>Gobierno </a:t>
            </a:r>
            <a:r>
              <a:rPr lang="es-CL" sz="900" dirty="0">
                <a:solidFill>
                  <a:srgbClr val="002776"/>
                </a:solidFill>
              </a:rPr>
              <a:t>de </a:t>
            </a:r>
            <a:r>
              <a:rPr lang="es-CL" sz="900" dirty="0" smtClean="0">
                <a:solidFill>
                  <a:srgbClr val="002776"/>
                </a:solidFill>
              </a:rPr>
              <a:t>Ecuador</a:t>
            </a:r>
          </a:p>
          <a:p>
            <a:r>
              <a:rPr lang="es-CL" sz="900" dirty="0" smtClean="0">
                <a:solidFill>
                  <a:srgbClr val="002776"/>
                </a:solidFill>
              </a:rPr>
              <a:t>Consejo Consultivo de Turismo</a:t>
            </a:r>
            <a:endParaRPr lang="es-ES" sz="900" dirty="0">
              <a:solidFill>
                <a:srgbClr val="002776"/>
              </a:solidFill>
            </a:endParaRPr>
          </a:p>
        </p:txBody>
      </p:sp>
    </p:spTree>
    <p:extLst>
      <p:ext uri="{BB962C8B-B14F-4D97-AF65-F5344CB8AC3E}">
        <p14:creationId xmlns:p14="http://schemas.microsoft.com/office/powerpoint/2010/main" val="335570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13</a:t>
            </a:fld>
            <a:endParaRPr lang="en-US" dirty="0">
              <a:solidFill>
                <a:srgbClr val="002776"/>
              </a:solidFill>
            </a:endParaRPr>
          </a:p>
        </p:txBody>
      </p:sp>
      <p:sp>
        <p:nvSpPr>
          <p:cNvPr id="5" name="Freeform 4"/>
          <p:cNvSpPr>
            <a:spLocks/>
          </p:cNvSpPr>
          <p:nvPr>
            <p:custDataLst>
              <p:tags r:id="rId1"/>
            </p:custDataLst>
          </p:nvPr>
        </p:nvSpPr>
        <p:spPr bwMode="auto">
          <a:xfrm>
            <a:off x="63096" y="58946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n-US" dirty="0">
              <a:solidFill>
                <a:srgbClr val="002776"/>
              </a:solidFill>
            </a:endParaRPr>
          </a:p>
        </p:txBody>
      </p:sp>
      <p:graphicFrame>
        <p:nvGraphicFramePr>
          <p:cNvPr id="6" name="Table 5"/>
          <p:cNvGraphicFramePr>
            <a:graphicFrameLocks noGrp="1"/>
          </p:cNvGraphicFramePr>
          <p:nvPr>
            <p:extLst/>
          </p:nvPr>
        </p:nvGraphicFramePr>
        <p:xfrm>
          <a:off x="276950" y="2164766"/>
          <a:ext cx="9577322" cy="2658332"/>
        </p:xfrm>
        <a:graphic>
          <a:graphicData uri="http://schemas.openxmlformats.org/drawingml/2006/table">
            <a:tbl>
              <a:tblPr firstRow="1" bandRow="1">
                <a:tableStyleId>{2D5ABB26-0587-4C30-8999-92F81FD0307C}</a:tableStyleId>
              </a:tblPr>
              <a:tblGrid>
                <a:gridCol w="9577322">
                  <a:extLst>
                    <a:ext uri="{9D8B030D-6E8A-4147-A177-3AD203B41FA5}">
                      <a16:colId xmlns="" xmlns:a16="http://schemas.microsoft.com/office/drawing/2014/main" val="20000"/>
                    </a:ext>
                  </a:extLst>
                </a:gridCol>
              </a:tblGrid>
              <a:tr h="734806">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a:tabLst/>
                        <a:defRPr/>
                      </a:pPr>
                      <a:r>
                        <a:rPr lang="es-ES" sz="900" b="1" kern="1200" noProof="0" dirty="0" smtClean="0">
                          <a:solidFill>
                            <a:schemeClr val="tx2"/>
                          </a:solidFill>
                          <a:latin typeface="+mn-lt"/>
                          <a:ea typeface="+mn-ea"/>
                          <a:cs typeface="+mn-cs"/>
                        </a:rPr>
                        <a:t>El Municipio de</a:t>
                      </a:r>
                      <a:r>
                        <a:rPr lang="es-ES" sz="900" b="1" kern="1200" baseline="0" noProof="0" dirty="0" smtClean="0">
                          <a:solidFill>
                            <a:schemeClr val="tx2"/>
                          </a:solidFill>
                          <a:latin typeface="+mn-lt"/>
                          <a:ea typeface="+mn-ea"/>
                          <a:cs typeface="+mn-cs"/>
                        </a:rPr>
                        <a:t>l distrito Metropolitano de Quito: </a:t>
                      </a:r>
                      <a:r>
                        <a:rPr lang="es-ES" sz="900" b="0" kern="1200" baseline="0" noProof="0" dirty="0" smtClean="0">
                          <a:solidFill>
                            <a:schemeClr val="tx2"/>
                          </a:solidFill>
                          <a:latin typeface="+mn-lt"/>
                          <a:ea typeface="+mn-ea"/>
                          <a:cs typeface="+mn-cs"/>
                        </a:rPr>
                        <a:t>se reserva las competencias de “Creación, modificación o extinción de tasas y cargos por la prestación de servicios públicos aeroportuarios” que no podrán ser asumidas por la Unidad de </a:t>
                      </a:r>
                      <a:r>
                        <a:rPr lang="es-ES" sz="900" b="0" kern="1200" baseline="0" noProof="0" dirty="0" err="1" smtClean="0">
                          <a:solidFill>
                            <a:schemeClr val="tx2"/>
                          </a:solidFill>
                          <a:latin typeface="+mn-lt"/>
                          <a:ea typeface="+mn-ea"/>
                          <a:cs typeface="+mn-cs"/>
                        </a:rPr>
                        <a:t>Gestion</a:t>
                      </a:r>
                      <a:r>
                        <a:rPr lang="es-ES" sz="900" b="0" kern="1200" baseline="0" noProof="0" dirty="0" smtClean="0">
                          <a:solidFill>
                            <a:schemeClr val="tx2"/>
                          </a:solidFill>
                          <a:latin typeface="+mn-lt"/>
                          <a:ea typeface="+mn-ea"/>
                          <a:cs typeface="+mn-cs"/>
                        </a:rPr>
                        <a:t> “EPMSA”. Durante el periodo de concesión a la compañía gestora del aeropuerto de Quito, el contrato establece las tasas reguladas a cobrar por el concesionario así como las subidas y modificaciones a las que están sujetas. </a:t>
                      </a:r>
                      <a:endParaRPr lang="es-ES" sz="900" b="0" kern="1200" noProof="0" dirty="0" smtClean="0">
                        <a:solidFill>
                          <a:schemeClr val="tx2"/>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734806">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startAt="2"/>
                        <a:tabLst/>
                        <a:defRPr/>
                      </a:pPr>
                      <a:r>
                        <a:rPr kumimoji="0" lang="es-ES" sz="900" b="1" i="0" u="none" strike="noStrike" kern="1200" cap="none" spc="0" normalizeH="0" baseline="0" noProof="0" dirty="0" smtClean="0">
                          <a:ln>
                            <a:noFill/>
                          </a:ln>
                          <a:solidFill>
                            <a:srgbClr val="002776"/>
                          </a:solidFill>
                          <a:effectLst/>
                          <a:uLnTx/>
                          <a:uFillTx/>
                          <a:latin typeface="+mn-lt"/>
                          <a:ea typeface="+mn-ea"/>
                          <a:cs typeface="+mn-cs"/>
                        </a:rPr>
                        <a:t>Impuesto 5%: </a:t>
                      </a:r>
                      <a:r>
                        <a:rPr kumimoji="0" lang="es-ES" sz="900" b="0" i="0" u="none" strike="noStrike" kern="1200" cap="none" spc="0" normalizeH="0" baseline="0" noProof="0" dirty="0" smtClean="0">
                          <a:ln>
                            <a:noFill/>
                          </a:ln>
                          <a:solidFill>
                            <a:srgbClr val="002776"/>
                          </a:solidFill>
                          <a:effectLst/>
                          <a:uLnTx/>
                          <a:uFillTx/>
                          <a:latin typeface="+mn-lt"/>
                          <a:ea typeface="+mn-ea"/>
                          <a:cs typeface="+mn-cs"/>
                        </a:rPr>
                        <a:t>sobre todos los vuelos internacionales por cada galón de combustible (</a:t>
                      </a:r>
                      <a:r>
                        <a:rPr kumimoji="0" lang="es-ES" sz="900" b="0" i="1" u="none" strike="noStrike" kern="1200" cap="none" spc="0" normalizeH="0" baseline="0" noProof="0" dirty="0" smtClean="0">
                          <a:ln>
                            <a:noFill/>
                          </a:ln>
                          <a:solidFill>
                            <a:srgbClr val="002776"/>
                          </a:solidFill>
                          <a:effectLst/>
                          <a:uLnTx/>
                          <a:uFillTx/>
                          <a:latin typeface="+mn-lt"/>
                          <a:ea typeface="+mn-ea"/>
                          <a:cs typeface="+mn-cs"/>
                        </a:rPr>
                        <a:t>Jet Fuel</a:t>
                      </a:r>
                      <a:r>
                        <a:rPr kumimoji="0" lang="es-ES" sz="900" b="0" i="0" u="none" strike="noStrike" kern="1200" cap="none" spc="0" normalizeH="0" baseline="0" noProof="0" dirty="0" smtClean="0">
                          <a:ln>
                            <a:noFill/>
                          </a:ln>
                          <a:solidFill>
                            <a:srgbClr val="002776"/>
                          </a:solidFill>
                          <a:effectLst/>
                          <a:uLnTx/>
                          <a:uFillTx/>
                          <a:latin typeface="+mn-lt"/>
                          <a:ea typeface="+mn-ea"/>
                          <a:cs typeface="+mn-cs"/>
                        </a:rPr>
                        <a:t>), convirtiéndolo en el único país de la región que cobra un porcentaje tan alto o que cobra esta concepto de </a:t>
                      </a:r>
                      <a:r>
                        <a:rPr kumimoji="0" lang="es-ES" sz="900" b="0" i="1" u="none" strike="noStrike" kern="1200" cap="none" spc="0" normalizeH="0" baseline="0" noProof="0" dirty="0" err="1" smtClean="0">
                          <a:ln>
                            <a:noFill/>
                          </a:ln>
                          <a:solidFill>
                            <a:srgbClr val="002776"/>
                          </a:solidFill>
                          <a:effectLst/>
                          <a:uLnTx/>
                          <a:uFillTx/>
                          <a:latin typeface="+mn-lt"/>
                          <a:ea typeface="+mn-ea"/>
                          <a:cs typeface="+mn-cs"/>
                        </a:rPr>
                        <a:t>Airport</a:t>
                      </a:r>
                      <a:r>
                        <a:rPr kumimoji="0" lang="es-ES" sz="900" b="0" i="1" u="none" strike="noStrike" kern="1200" cap="none" spc="0" normalizeH="0" baseline="0" noProof="0" dirty="0" smtClean="0">
                          <a:ln>
                            <a:noFill/>
                          </a:ln>
                          <a:solidFill>
                            <a:srgbClr val="002776"/>
                          </a:solidFill>
                          <a:effectLst/>
                          <a:uLnTx/>
                          <a:uFillTx/>
                          <a:latin typeface="+mn-lt"/>
                          <a:ea typeface="+mn-ea"/>
                          <a:cs typeface="+mn-cs"/>
                        </a:rPr>
                        <a:t> </a:t>
                      </a:r>
                      <a:r>
                        <a:rPr kumimoji="0" lang="es-ES" sz="900" b="0" i="1" u="none" strike="noStrike" kern="1200" cap="none" spc="0" normalizeH="0" baseline="0" noProof="0" dirty="0" err="1" smtClean="0">
                          <a:ln>
                            <a:noFill/>
                          </a:ln>
                          <a:solidFill>
                            <a:srgbClr val="002776"/>
                          </a:solidFill>
                          <a:effectLst/>
                          <a:uLnTx/>
                          <a:uFillTx/>
                          <a:latin typeface="+mn-lt"/>
                          <a:ea typeface="+mn-ea"/>
                          <a:cs typeface="+mn-cs"/>
                        </a:rPr>
                        <a:t>Fee</a:t>
                      </a:r>
                      <a:r>
                        <a:rPr kumimoji="0" lang="es-ES" sz="900" b="0" i="0" u="none" strike="noStrike" kern="1200" cap="none" spc="0" normalizeH="0" baseline="0" noProof="0" dirty="0" smtClean="0">
                          <a:ln>
                            <a:noFill/>
                          </a:ln>
                          <a:solidFill>
                            <a:srgbClr val="002776"/>
                          </a:solidFill>
                          <a:effectLst/>
                          <a:uLnTx/>
                          <a:uFillTx/>
                          <a:latin typeface="+mn-lt"/>
                          <a:ea typeface="+mn-ea"/>
                          <a:cs typeface="+mn-cs"/>
                        </a:rPr>
                        <a:t>.</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734806">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startAt="3"/>
                        <a:tabLst/>
                        <a:defRPr/>
                      </a:pPr>
                      <a:r>
                        <a:rPr lang="es-ES" sz="900" b="1" dirty="0" err="1" smtClean="0">
                          <a:solidFill>
                            <a:schemeClr val="tx2"/>
                          </a:solidFill>
                        </a:rPr>
                        <a:t>KPIs</a:t>
                      </a:r>
                      <a:r>
                        <a:rPr lang="es-ES" sz="900" b="1" dirty="0" smtClean="0">
                          <a:solidFill>
                            <a:schemeClr val="tx2"/>
                          </a:solidFill>
                        </a:rPr>
                        <a:t> Específicos</a:t>
                      </a:r>
                      <a:r>
                        <a:rPr lang="es-ES" sz="900" b="0" dirty="0" smtClean="0">
                          <a:solidFill>
                            <a:schemeClr val="tx2"/>
                          </a:solidFill>
                        </a:rPr>
                        <a:t>: Los valores objetivo o target para los diferentes </a:t>
                      </a:r>
                      <a:r>
                        <a:rPr lang="es-ES" sz="900" b="0" dirty="0" err="1" smtClean="0">
                          <a:solidFill>
                            <a:schemeClr val="tx2"/>
                          </a:solidFill>
                        </a:rPr>
                        <a:t>KPIs</a:t>
                      </a:r>
                      <a:r>
                        <a:rPr lang="es-ES" sz="900" b="0" dirty="0" smtClean="0">
                          <a:solidFill>
                            <a:schemeClr val="tx2"/>
                          </a:solidFill>
                        </a:rPr>
                        <a:t> definidos deberán definirse en la fase inicial de la ejecución del propio proyecto, en base a las observaciones concretas realizadas en tal momento. No obstante, de manera preliminar pueden proponerse los siguientes valores indicativos, a utilizarse como referencia a la hora de definir los targets definitivos:</a:t>
                      </a: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a:t>
                      </a:r>
                      <a:r>
                        <a:rPr lang="es-ES" sz="900" u="sng" kern="1200" noProof="0" dirty="0" err="1" smtClean="0">
                          <a:solidFill>
                            <a:srgbClr val="002776"/>
                          </a:solidFill>
                          <a:latin typeface="+mn-lt"/>
                          <a:ea typeface="+mn-ea"/>
                          <a:cs typeface="+mn-cs"/>
                        </a:rPr>
                        <a:t>pártners</a:t>
                      </a:r>
                      <a:r>
                        <a:rPr lang="es-ES" sz="900" u="sng" kern="1200" noProof="0" dirty="0" smtClean="0">
                          <a:solidFill>
                            <a:srgbClr val="002776"/>
                          </a:solidFill>
                          <a:latin typeface="+mn-lt"/>
                          <a:ea typeface="+mn-ea"/>
                          <a:cs typeface="+mn-cs"/>
                        </a:rPr>
                        <a:t> clave identificados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3 con capacidad de llevar actuaciones con impacto sobre el proyecto, recomendables serían , </a:t>
                      </a:r>
                      <a:r>
                        <a:rPr lang="es-ES" sz="900" b="0" kern="1200" baseline="0" noProof="0" dirty="0" smtClean="0">
                          <a:solidFill>
                            <a:schemeClr val="tx2"/>
                          </a:solidFill>
                          <a:latin typeface="+mn-lt"/>
                          <a:ea typeface="+mn-ea"/>
                          <a:cs typeface="+mn-cs"/>
                        </a:rPr>
                        <a:t>compañía gestora del aeropuerto de Quito, </a:t>
                      </a:r>
                      <a:r>
                        <a:rPr lang="es-ES" sz="900" u="none" kern="1200" baseline="0" noProof="0" dirty="0" smtClean="0">
                          <a:solidFill>
                            <a:srgbClr val="002776"/>
                          </a:solidFill>
                          <a:latin typeface="+mn-lt"/>
                          <a:ea typeface="+mn-ea"/>
                          <a:cs typeface="+mn-cs"/>
                        </a:rPr>
                        <a:t>la Municipalidad del Distrito Metropolitano de Quito y EPMSA.</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mejoras identificadas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6 mejoras identificadas durante le primer mes del proyecto, 2 relativas a costes de explotación, 2 relacionadas con las tasas aeroportuarias y 2 más relacionadas con otras fuentes de ingresos no regulados.</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Niveles de cumplimiento (%) de la agenda de reuniones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t>
                      </a:r>
                      <a:r>
                        <a:rPr lang="es-ES" sz="900" kern="1200" noProof="0" dirty="0" smtClean="0">
                          <a:solidFill>
                            <a:srgbClr val="002776"/>
                          </a:solidFill>
                          <a:latin typeface="+mn-lt"/>
                          <a:ea typeface="+mn-ea"/>
                          <a:cs typeface="+mn-cs"/>
                        </a:rPr>
                        <a:t>Al</a:t>
                      </a:r>
                      <a:r>
                        <a:rPr lang="es-ES" sz="900" kern="1200" baseline="0" noProof="0" dirty="0" smtClean="0">
                          <a:solidFill>
                            <a:srgbClr val="002776"/>
                          </a:solidFill>
                          <a:latin typeface="+mn-lt"/>
                          <a:ea typeface="+mn-ea"/>
                          <a:cs typeface="+mn-cs"/>
                        </a:rPr>
                        <a:t> menos un 80% en base mensual, 95% al final del proyecto.</a:t>
                      </a:r>
                      <a:endParaRPr lang="es-ES" sz="900" u="sng" kern="1200" noProof="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bl>
          </a:graphicData>
        </a:graphic>
      </p:graphicFrame>
      <p:sp>
        <p:nvSpPr>
          <p:cNvPr id="7" name="Rectangle 6"/>
          <p:cNvSpPr/>
          <p:nvPr/>
        </p:nvSpPr>
        <p:spPr>
          <a:xfrm>
            <a:off x="277208" y="1801288"/>
            <a:ext cx="9577322"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n-US" sz="700" dirty="0">
              <a:solidFill>
                <a:srgbClr val="FFFFFF"/>
              </a:solidFill>
            </a:endParaRPr>
          </a:p>
        </p:txBody>
      </p:sp>
      <p:grpSp>
        <p:nvGrpSpPr>
          <p:cNvPr id="8" name="Group 7"/>
          <p:cNvGrpSpPr/>
          <p:nvPr/>
        </p:nvGrpSpPr>
        <p:grpSpPr>
          <a:xfrm>
            <a:off x="356512" y="1852645"/>
            <a:ext cx="252000" cy="252000"/>
            <a:chOff x="7307263" y="3144838"/>
            <a:chExt cx="550863" cy="609601"/>
          </a:xfrm>
          <a:solidFill>
            <a:schemeClr val="bg1"/>
          </a:solidFill>
        </p:grpSpPr>
        <p:sp>
          <p:nvSpPr>
            <p:cNvPr id="9"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 name="TextBox 15"/>
          <p:cNvSpPr txBox="1"/>
          <p:nvPr/>
        </p:nvSpPr>
        <p:spPr>
          <a:xfrm>
            <a:off x="637248" y="1859917"/>
            <a:ext cx="2247246" cy="246221"/>
          </a:xfrm>
          <a:prstGeom prst="rect">
            <a:avLst/>
          </a:prstGeom>
          <a:noFill/>
        </p:spPr>
        <p:txBody>
          <a:bodyPr wrap="square" rtlCol="0">
            <a:spAutoFit/>
          </a:bodyPr>
          <a:lstStyle/>
          <a:p>
            <a:r>
              <a:rPr lang="en-US" sz="1000" b="1" dirty="0" smtClean="0">
                <a:solidFill>
                  <a:srgbClr val="FFFFFF"/>
                </a:solidFill>
                <a:latin typeface="Arial"/>
              </a:rPr>
              <a:t>ANEXO</a:t>
            </a:r>
            <a:endParaRPr lang="en-US" sz="1000" b="1" dirty="0">
              <a:solidFill>
                <a:srgbClr val="FFFFFF"/>
              </a:solidFill>
              <a:latin typeface="Arial"/>
            </a:endParaRPr>
          </a:p>
        </p:txBody>
      </p:sp>
      <p:sp>
        <p:nvSpPr>
          <p:cNvPr id="39" name="Rectangle 38"/>
          <p:cNvSpPr/>
          <p:nvPr>
            <p:custDataLst>
              <p:tags r:id="rId2"/>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endParaRPr lang="en-US" sz="1000" b="1" dirty="0">
              <a:solidFill>
                <a:schemeClr val="tx2"/>
              </a:solidFill>
            </a:endParaRPr>
          </a:p>
        </p:txBody>
      </p:sp>
      <p:sp>
        <p:nvSpPr>
          <p:cNvPr id="38" name="Rectangle 37"/>
          <p:cNvSpPr/>
          <p:nvPr/>
        </p:nvSpPr>
        <p:spPr>
          <a:xfrm>
            <a:off x="275459" y="7021911"/>
            <a:ext cx="9624352" cy="338554"/>
          </a:xfrm>
          <a:prstGeom prst="rect">
            <a:avLst/>
          </a:prstGeom>
        </p:spPr>
        <p:txBody>
          <a:bodyPr wrap="square">
            <a:spAutoFit/>
          </a:bodyPr>
          <a:lstStyle/>
          <a:p>
            <a:r>
              <a:rPr lang="en-US" sz="800" dirty="0" smtClean="0">
                <a:solidFill>
                  <a:schemeClr val="accent1"/>
                </a:solidFill>
              </a:rPr>
              <a:t>Fuentes:</a:t>
            </a:r>
          </a:p>
          <a:p>
            <a:r>
              <a:rPr lang="en-US" sz="800" i="1" dirty="0" err="1" smtClean="0">
                <a:solidFill>
                  <a:schemeClr val="accent1"/>
                </a:solidFill>
              </a:rPr>
              <a:t>Quiport</a:t>
            </a:r>
            <a:r>
              <a:rPr lang="en-US" sz="800" i="1" dirty="0" smtClean="0">
                <a:solidFill>
                  <a:schemeClr val="accent1"/>
                </a:solidFill>
              </a:rPr>
              <a:t> S.A; </a:t>
            </a:r>
            <a:r>
              <a:rPr lang="en-US" sz="800" i="1" dirty="0" err="1" smtClean="0">
                <a:solidFill>
                  <a:schemeClr val="accent1"/>
                </a:solidFill>
              </a:rPr>
              <a:t>Ordenanza</a:t>
            </a:r>
            <a:r>
              <a:rPr lang="en-US" sz="800" i="1" dirty="0" smtClean="0">
                <a:solidFill>
                  <a:schemeClr val="accent1"/>
                </a:solidFill>
              </a:rPr>
              <a:t> </a:t>
            </a:r>
            <a:r>
              <a:rPr lang="en-US" sz="800" i="1" dirty="0" err="1" smtClean="0">
                <a:solidFill>
                  <a:schemeClr val="accent1"/>
                </a:solidFill>
              </a:rPr>
              <a:t>Metropolitana</a:t>
            </a:r>
            <a:r>
              <a:rPr lang="en-US" sz="800" i="1" dirty="0" smtClean="0">
                <a:solidFill>
                  <a:schemeClr val="accent1"/>
                </a:solidFill>
              </a:rPr>
              <a:t> 335; </a:t>
            </a:r>
            <a:r>
              <a:rPr lang="en-US" sz="800" i="1" dirty="0" err="1" smtClean="0">
                <a:solidFill>
                  <a:schemeClr val="accent1"/>
                </a:solidFill>
              </a:rPr>
              <a:t>Escrituras</a:t>
            </a:r>
            <a:r>
              <a:rPr lang="en-US" sz="800" i="1" dirty="0" smtClean="0">
                <a:solidFill>
                  <a:schemeClr val="accent1"/>
                </a:solidFill>
              </a:rPr>
              <a:t> </a:t>
            </a:r>
            <a:r>
              <a:rPr lang="en-US" sz="800" i="1" dirty="0" err="1" smtClean="0">
                <a:solidFill>
                  <a:schemeClr val="accent1"/>
                </a:solidFill>
              </a:rPr>
              <a:t>Públicas</a:t>
            </a:r>
            <a:r>
              <a:rPr lang="en-US" sz="800" i="1" dirty="0" smtClean="0">
                <a:solidFill>
                  <a:schemeClr val="accent1"/>
                </a:solidFill>
              </a:rPr>
              <a:t> del </a:t>
            </a:r>
            <a:r>
              <a:rPr lang="en-US" sz="800" i="1" dirty="0" err="1" smtClean="0">
                <a:solidFill>
                  <a:schemeClr val="accent1"/>
                </a:solidFill>
              </a:rPr>
              <a:t>Contrato</a:t>
            </a:r>
            <a:r>
              <a:rPr lang="en-US" sz="800" i="1" dirty="0" smtClean="0">
                <a:solidFill>
                  <a:schemeClr val="accent1"/>
                </a:solidFill>
              </a:rPr>
              <a:t> de </a:t>
            </a:r>
            <a:r>
              <a:rPr lang="en-US" sz="800" i="1" dirty="0" err="1" smtClean="0">
                <a:solidFill>
                  <a:schemeClr val="accent1"/>
                </a:solidFill>
              </a:rPr>
              <a:t>Concesión</a:t>
            </a:r>
            <a:r>
              <a:rPr lang="en-US" sz="800" dirty="0" smtClean="0">
                <a:solidFill>
                  <a:schemeClr val="accent1"/>
                </a:solidFill>
              </a:rPr>
              <a:t>.</a:t>
            </a:r>
            <a:endParaRPr lang="en-US" sz="800" dirty="0">
              <a:solidFill>
                <a:schemeClr val="accent1"/>
              </a:solidFill>
            </a:endParaRPr>
          </a:p>
        </p:txBody>
      </p:sp>
      <p:sp>
        <p:nvSpPr>
          <p:cNvPr id="40" name="TextBox 39"/>
          <p:cNvSpPr txBox="1"/>
          <p:nvPr/>
        </p:nvSpPr>
        <p:spPr>
          <a:xfrm>
            <a:off x="3847894" y="1024321"/>
            <a:ext cx="5298245" cy="246221"/>
          </a:xfrm>
          <a:prstGeom prst="rect">
            <a:avLst/>
          </a:prstGeom>
          <a:noFill/>
        </p:spPr>
        <p:txBody>
          <a:bodyPr wrap="none" rtlCol="0">
            <a:spAutoFit/>
          </a:bodyPr>
          <a:lstStyle/>
          <a:p>
            <a:r>
              <a:rPr lang="es-ES" sz="1000" b="1" dirty="0" smtClean="0">
                <a:solidFill>
                  <a:schemeClr val="tx2"/>
                </a:solidFill>
              </a:rPr>
              <a:t>3.1. Estudio </a:t>
            </a:r>
            <a:r>
              <a:rPr lang="es-ES" sz="1000" b="1" dirty="0">
                <a:solidFill>
                  <a:schemeClr val="tx2"/>
                </a:solidFill>
              </a:rPr>
              <a:t>e identificación de mecanismos para la reducción de </a:t>
            </a:r>
            <a:r>
              <a:rPr lang="es-ES" sz="1000" b="1" dirty="0" smtClean="0">
                <a:solidFill>
                  <a:schemeClr val="tx2"/>
                </a:solidFill>
              </a:rPr>
              <a:t>costos </a:t>
            </a:r>
            <a:r>
              <a:rPr lang="es-ES" sz="1000" b="1" dirty="0">
                <a:solidFill>
                  <a:schemeClr val="tx2"/>
                </a:solidFill>
              </a:rPr>
              <a:t>operativos </a:t>
            </a:r>
            <a:endParaRPr lang="es-CL" sz="1000" b="1" dirty="0">
              <a:solidFill>
                <a:schemeClr val="tx2"/>
              </a:solidFill>
            </a:endParaRPr>
          </a:p>
        </p:txBody>
      </p:sp>
      <p:sp>
        <p:nvSpPr>
          <p:cNvPr id="65" name="Rectangle 64"/>
          <p:cNvSpPr/>
          <p:nvPr>
            <p:custDataLst>
              <p:tags r:id="rId3"/>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s-CL" sz="1000" b="1" dirty="0">
              <a:solidFill>
                <a:srgbClr val="FFFFFF"/>
              </a:solidFill>
            </a:endParaRPr>
          </a:p>
        </p:txBody>
      </p:sp>
      <p:sp>
        <p:nvSpPr>
          <p:cNvPr id="66" name="TextBox 65"/>
          <p:cNvSpPr txBox="1"/>
          <p:nvPr/>
        </p:nvSpPr>
        <p:spPr>
          <a:xfrm>
            <a:off x="285608" y="965981"/>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CL" dirty="0" smtClean="0"/>
              <a:t>Mejora de costos operativos</a:t>
            </a:r>
            <a:endParaRPr lang="es-CL" dirty="0"/>
          </a:p>
        </p:txBody>
      </p:sp>
      <p:sp>
        <p:nvSpPr>
          <p:cNvPr id="67" name="Rounded Rectangle 66"/>
          <p:cNvSpPr/>
          <p:nvPr/>
        </p:nvSpPr>
        <p:spPr>
          <a:xfrm>
            <a:off x="265456" y="1045552"/>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E3</a:t>
            </a:r>
            <a:endParaRPr lang="es-ES" sz="1100" b="1" dirty="0">
              <a:solidFill>
                <a:srgbClr val="002060"/>
              </a:solidFill>
            </a:endParaRPr>
          </a:p>
        </p:txBody>
      </p:sp>
      <p:sp>
        <p:nvSpPr>
          <p:cNvPr id="24" name="TextBox 23"/>
          <p:cNvSpPr txBox="1"/>
          <p:nvPr/>
        </p:nvSpPr>
        <p:spPr>
          <a:xfrm>
            <a:off x="194340" y="1585263"/>
            <a:ext cx="9659932" cy="230832"/>
          </a:xfrm>
          <a:prstGeom prst="rect">
            <a:avLst/>
          </a:prstGeom>
          <a:noFill/>
        </p:spPr>
        <p:txBody>
          <a:bodyPr wrap="square" rtlCol="0">
            <a:spAutoFit/>
          </a:bodyPr>
          <a:lstStyle/>
          <a:p>
            <a:r>
              <a:rPr lang="es-ES_tradnl" sz="900" i="1" dirty="0" smtClean="0">
                <a:solidFill>
                  <a:schemeClr val="tx2"/>
                </a:solidFill>
              </a:rPr>
              <a:t>Las </a:t>
            </a:r>
            <a:r>
              <a:rPr lang="es-ES_tradnl" sz="900" i="1" dirty="0">
                <a:solidFill>
                  <a:schemeClr val="tx2"/>
                </a:solidFill>
              </a:rPr>
              <a:t>ideas que se presentan a continuación son sugerencias que se añaden, pero que en ningún caso suponen un desarrollo vinculante</a:t>
            </a:r>
            <a:r>
              <a:rPr lang="es-ES_tradnl" sz="900" i="1" dirty="0" smtClean="0">
                <a:solidFill>
                  <a:schemeClr val="tx2"/>
                </a:solidFill>
              </a:rPr>
              <a:t>.</a:t>
            </a:r>
            <a:endParaRPr lang="es-CL" sz="900" b="1" dirty="0">
              <a:solidFill>
                <a:schemeClr val="tx2"/>
              </a:solidFill>
              <a:latin typeface="+mn-lt"/>
            </a:endParaRPr>
          </a:p>
        </p:txBody>
      </p:sp>
      <p:sp>
        <p:nvSpPr>
          <p:cNvPr id="25" name="Rounded Rectangle 24"/>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26" name="Freeform 25"/>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358422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9798" name="think-cell Slide" r:id="rId32" imgW="270" imgH="270" progId="TCLayout.ActiveDocument.1">
                  <p:embed/>
                </p:oleObj>
              </mc:Choice>
              <mc:Fallback>
                <p:oleObj name="think-cell Slide" r:id="rId32" imgW="270" imgH="270" progId="TCLayout.ActiveDocument.1">
                  <p:embed/>
                  <p:pic>
                    <p:nvPicPr>
                      <p:cNvPr id="14" name="Object 13" hidden="1"/>
                      <p:cNvPicPr/>
                      <p:nvPr/>
                    </p:nvPicPr>
                    <p:blipFill>
                      <a:blip r:embed="rId33"/>
                      <a:stretch>
                        <a:fillRect/>
                      </a:stretch>
                    </p:blipFill>
                    <p:spPr>
                      <a:xfrm>
                        <a:off x="0" y="0"/>
                        <a:ext cx="158750" cy="158750"/>
                      </a:xfrm>
                      <a:prstGeom prst="rect">
                        <a:avLst/>
                      </a:prstGeom>
                    </p:spPr>
                  </p:pic>
                </p:oleObj>
              </mc:Fallback>
            </mc:AlternateContent>
          </a:graphicData>
        </a:graphic>
      </p:graphicFrame>
      <p:sp>
        <p:nvSpPr>
          <p:cNvPr id="6" name="Freeform 5"/>
          <p:cNvSpPr>
            <a:spLocks/>
          </p:cNvSpPr>
          <p:nvPr>
            <p:custDataLst>
              <p:tags r:id="rId3"/>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s-CL" dirty="0">
              <a:solidFill>
                <a:srgbClr val="002776"/>
              </a:solidFill>
            </a:endParaRPr>
          </a:p>
        </p:txBody>
      </p:sp>
      <p:sp>
        <p:nvSpPr>
          <p:cNvPr id="70" name="Rectangle 69"/>
          <p:cNvSpPr/>
          <p:nvPr>
            <p:custDataLst>
              <p:tags r:id="rId4"/>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endParaRPr lang="es-CL" sz="1000" b="1" dirty="0">
              <a:solidFill>
                <a:schemeClr val="tx2"/>
              </a:solidFill>
            </a:endParaRPr>
          </a:p>
        </p:txBody>
      </p:sp>
      <p:sp>
        <p:nvSpPr>
          <p:cNvPr id="256" name="Rectangle 255"/>
          <p:cNvSpPr/>
          <p:nvPr/>
        </p:nvSpPr>
        <p:spPr>
          <a:xfrm>
            <a:off x="7264146" y="2590850"/>
            <a:ext cx="262531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smtClean="0">
                <a:solidFill>
                  <a:srgbClr val="FFFFFF"/>
                </a:solidFill>
              </a:rPr>
              <a:t>Factores Críticos de Éxito</a:t>
            </a:r>
            <a:endParaRPr lang="es-CL" sz="1000" b="1" dirty="0">
              <a:solidFill>
                <a:srgbClr val="FFFFFF"/>
              </a:solidFill>
            </a:endParaRPr>
          </a:p>
        </p:txBody>
      </p:sp>
      <p:grpSp>
        <p:nvGrpSpPr>
          <p:cNvPr id="116" name="Group 115"/>
          <p:cNvGrpSpPr/>
          <p:nvPr/>
        </p:nvGrpSpPr>
        <p:grpSpPr>
          <a:xfrm>
            <a:off x="7389542" y="2625417"/>
            <a:ext cx="288000" cy="288000"/>
            <a:chOff x="5714803" y="4244975"/>
            <a:chExt cx="415925" cy="498475"/>
          </a:xfrm>
          <a:solidFill>
            <a:schemeClr val="bg1"/>
          </a:solidFill>
        </p:grpSpPr>
        <p:sp>
          <p:nvSpPr>
            <p:cNvPr id="117" name="Freeform 582"/>
            <p:cNvSpPr>
              <a:spLocks noEditPoints="1"/>
            </p:cNvSpPr>
            <p:nvPr/>
          </p:nvSpPr>
          <p:spPr bwMode="auto">
            <a:xfrm>
              <a:off x="5883078" y="4324351"/>
              <a:ext cx="60325" cy="66675"/>
            </a:xfrm>
            <a:custGeom>
              <a:avLst/>
              <a:gdLst>
                <a:gd name="T0" fmla="*/ 17 w 17"/>
                <a:gd name="T1" fmla="*/ 8 h 19"/>
                <a:gd name="T2" fmla="*/ 3 w 17"/>
                <a:gd name="T3" fmla="*/ 16 h 19"/>
                <a:gd name="T4" fmla="*/ 17 w 17"/>
                <a:gd name="T5" fmla="*/ 8 h 19"/>
                <a:gd name="T6" fmla="*/ 6 w 17"/>
                <a:gd name="T7" fmla="*/ 14 h 19"/>
                <a:gd name="T8" fmla="*/ 12 w 17"/>
                <a:gd name="T9" fmla="*/ 10 h 19"/>
                <a:gd name="T10" fmla="*/ 6 w 17"/>
                <a:gd name="T11" fmla="*/ 14 h 19"/>
              </a:gdLst>
              <a:ahLst/>
              <a:cxnLst>
                <a:cxn ang="0">
                  <a:pos x="T0" y="T1"/>
                </a:cxn>
                <a:cxn ang="0">
                  <a:pos x="T2" y="T3"/>
                </a:cxn>
                <a:cxn ang="0">
                  <a:pos x="T4" y="T5"/>
                </a:cxn>
                <a:cxn ang="0">
                  <a:pos x="T6" y="T7"/>
                </a:cxn>
                <a:cxn ang="0">
                  <a:pos x="T8" y="T9"/>
                </a:cxn>
                <a:cxn ang="0">
                  <a:pos x="T10" y="T11"/>
                </a:cxn>
              </a:cxnLst>
              <a:rect l="0" t="0" r="r" b="b"/>
              <a:pathLst>
                <a:path w="17" h="19">
                  <a:moveTo>
                    <a:pt x="17" y="8"/>
                  </a:moveTo>
                  <a:cubicBezTo>
                    <a:pt x="17" y="16"/>
                    <a:pt x="9" y="19"/>
                    <a:pt x="3" y="16"/>
                  </a:cubicBezTo>
                  <a:cubicBezTo>
                    <a:pt x="0" y="7"/>
                    <a:pt x="12" y="0"/>
                    <a:pt x="17" y="8"/>
                  </a:cubicBezTo>
                  <a:close/>
                  <a:moveTo>
                    <a:pt x="6" y="14"/>
                  </a:moveTo>
                  <a:cubicBezTo>
                    <a:pt x="9" y="14"/>
                    <a:pt x="11" y="13"/>
                    <a:pt x="12" y="10"/>
                  </a:cubicBezTo>
                  <a:cubicBezTo>
                    <a:pt x="9" y="8"/>
                    <a:pt x="5" y="8"/>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8" name="Freeform 584"/>
            <p:cNvSpPr>
              <a:spLocks noEditPoints="1"/>
            </p:cNvSpPr>
            <p:nvPr/>
          </p:nvSpPr>
          <p:spPr bwMode="auto">
            <a:xfrm>
              <a:off x="5903716" y="4419601"/>
              <a:ext cx="57150" cy="125413"/>
            </a:xfrm>
            <a:custGeom>
              <a:avLst/>
              <a:gdLst>
                <a:gd name="T0" fmla="*/ 11 w 16"/>
                <a:gd name="T1" fmla="*/ 0 h 35"/>
                <a:gd name="T2" fmla="*/ 16 w 16"/>
                <a:gd name="T3" fmla="*/ 32 h 35"/>
                <a:gd name="T4" fmla="*/ 6 w 16"/>
                <a:gd name="T5" fmla="*/ 34 h 35"/>
                <a:gd name="T6" fmla="*/ 0 w 16"/>
                <a:gd name="T7" fmla="*/ 5 h 35"/>
                <a:gd name="T8" fmla="*/ 11 w 16"/>
                <a:gd name="T9" fmla="*/ 0 h 35"/>
                <a:gd name="T10" fmla="*/ 7 w 16"/>
                <a:gd name="T11" fmla="*/ 4 h 35"/>
                <a:gd name="T12" fmla="*/ 2 w 16"/>
                <a:gd name="T13" fmla="*/ 7 h 35"/>
                <a:gd name="T14" fmla="*/ 6 w 16"/>
                <a:gd name="T15" fmla="*/ 18 h 35"/>
                <a:gd name="T16" fmla="*/ 11 w 16"/>
                <a:gd name="T17" fmla="*/ 29 h 35"/>
                <a:gd name="T18" fmla="*/ 7 w 1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0"/>
                  </a:moveTo>
                  <a:cubicBezTo>
                    <a:pt x="14" y="9"/>
                    <a:pt x="15" y="22"/>
                    <a:pt x="16" y="32"/>
                  </a:cubicBezTo>
                  <a:cubicBezTo>
                    <a:pt x="14" y="34"/>
                    <a:pt x="9" y="35"/>
                    <a:pt x="6" y="34"/>
                  </a:cubicBezTo>
                  <a:cubicBezTo>
                    <a:pt x="3" y="26"/>
                    <a:pt x="1" y="14"/>
                    <a:pt x="0" y="5"/>
                  </a:cubicBezTo>
                  <a:cubicBezTo>
                    <a:pt x="2" y="2"/>
                    <a:pt x="6" y="0"/>
                    <a:pt x="11" y="0"/>
                  </a:cubicBezTo>
                  <a:close/>
                  <a:moveTo>
                    <a:pt x="7" y="4"/>
                  </a:moveTo>
                  <a:cubicBezTo>
                    <a:pt x="6" y="5"/>
                    <a:pt x="3" y="5"/>
                    <a:pt x="2" y="7"/>
                  </a:cubicBezTo>
                  <a:cubicBezTo>
                    <a:pt x="4" y="10"/>
                    <a:pt x="5" y="14"/>
                    <a:pt x="6" y="18"/>
                  </a:cubicBezTo>
                  <a:cubicBezTo>
                    <a:pt x="7" y="22"/>
                    <a:pt x="6" y="28"/>
                    <a:pt x="11" y="29"/>
                  </a:cubicBezTo>
                  <a:cubicBezTo>
                    <a:pt x="10" y="22"/>
                    <a:pt x="9" y="10"/>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9" name="Freeform 610"/>
            <p:cNvSpPr>
              <a:spLocks noEditPoints="1"/>
            </p:cNvSpPr>
            <p:nvPr/>
          </p:nvSpPr>
          <p:spPr bwMode="auto">
            <a:xfrm>
              <a:off x="5714803" y="4244975"/>
              <a:ext cx="415925" cy="498475"/>
            </a:xfrm>
            <a:custGeom>
              <a:avLst/>
              <a:gdLst>
                <a:gd name="T0" fmla="*/ 67 w 117"/>
                <a:gd name="T1" fmla="*/ 11 h 140"/>
                <a:gd name="T2" fmla="*/ 116 w 117"/>
                <a:gd name="T3" fmla="*/ 77 h 140"/>
                <a:gd name="T4" fmla="*/ 117 w 117"/>
                <a:gd name="T5" fmla="*/ 84 h 140"/>
                <a:gd name="T6" fmla="*/ 77 w 117"/>
                <a:gd name="T7" fmla="*/ 131 h 140"/>
                <a:gd name="T8" fmla="*/ 72 w 117"/>
                <a:gd name="T9" fmla="*/ 138 h 140"/>
                <a:gd name="T10" fmla="*/ 43 w 117"/>
                <a:gd name="T11" fmla="*/ 136 h 140"/>
                <a:gd name="T12" fmla="*/ 48 w 117"/>
                <a:gd name="T13" fmla="*/ 97 h 140"/>
                <a:gd name="T14" fmla="*/ 2 w 117"/>
                <a:gd name="T15" fmla="*/ 37 h 140"/>
                <a:gd name="T16" fmla="*/ 1 w 117"/>
                <a:gd name="T17" fmla="*/ 27 h 140"/>
                <a:gd name="T18" fmla="*/ 43 w 117"/>
                <a:gd name="T19" fmla="*/ 5 h 140"/>
                <a:gd name="T20" fmla="*/ 52 w 117"/>
                <a:gd name="T21" fmla="*/ 4 h 140"/>
                <a:gd name="T22" fmla="*/ 63 w 117"/>
                <a:gd name="T23" fmla="*/ 11 h 140"/>
                <a:gd name="T24" fmla="*/ 52 w 117"/>
                <a:gd name="T25" fmla="*/ 4 h 140"/>
                <a:gd name="T26" fmla="*/ 48 w 117"/>
                <a:gd name="T27" fmla="*/ 9 h 140"/>
                <a:gd name="T28" fmla="*/ 9 w 117"/>
                <a:gd name="T29" fmla="*/ 27 h 140"/>
                <a:gd name="T30" fmla="*/ 113 w 117"/>
                <a:gd name="T31" fmla="*/ 82 h 140"/>
                <a:gd name="T32" fmla="*/ 102 w 117"/>
                <a:gd name="T33" fmla="*/ 12 h 140"/>
                <a:gd name="T34" fmla="*/ 4 w 117"/>
                <a:gd name="T35" fmla="*/ 30 h 140"/>
                <a:gd name="T36" fmla="*/ 4 w 117"/>
                <a:gd name="T37" fmla="*/ 30 h 140"/>
                <a:gd name="T38" fmla="*/ 5 w 117"/>
                <a:gd name="T39" fmla="*/ 30 h 140"/>
                <a:gd name="T40" fmla="*/ 6 w 117"/>
                <a:gd name="T41" fmla="*/ 43 h 140"/>
                <a:gd name="T42" fmla="*/ 6 w 117"/>
                <a:gd name="T43" fmla="*/ 43 h 140"/>
                <a:gd name="T44" fmla="*/ 7 w 117"/>
                <a:gd name="T45" fmla="*/ 43 h 140"/>
                <a:gd name="T46" fmla="*/ 7 w 117"/>
                <a:gd name="T47" fmla="*/ 53 h 140"/>
                <a:gd name="T48" fmla="*/ 7 w 117"/>
                <a:gd name="T49" fmla="*/ 53 h 140"/>
                <a:gd name="T50" fmla="*/ 9 w 117"/>
                <a:gd name="T51" fmla="*/ 53 h 140"/>
                <a:gd name="T52" fmla="*/ 10 w 117"/>
                <a:gd name="T53" fmla="*/ 66 h 140"/>
                <a:gd name="T54" fmla="*/ 10 w 117"/>
                <a:gd name="T55" fmla="*/ 66 h 140"/>
                <a:gd name="T56" fmla="*/ 54 w 117"/>
                <a:gd name="T57" fmla="*/ 96 h 140"/>
                <a:gd name="T58" fmla="*/ 52 w 117"/>
                <a:gd name="T59" fmla="*/ 104 h 140"/>
                <a:gd name="T60" fmla="*/ 52 w 117"/>
                <a:gd name="T61" fmla="*/ 104 h 140"/>
                <a:gd name="T62" fmla="*/ 62 w 117"/>
                <a:gd name="T63" fmla="*/ 133 h 140"/>
                <a:gd name="T64" fmla="*/ 67 w 117"/>
                <a:gd name="T65" fmla="*/ 101 h 140"/>
                <a:gd name="T66" fmla="*/ 52 w 117"/>
                <a:gd name="T67" fmla="*/ 108 h 140"/>
                <a:gd name="T68" fmla="*/ 52 w 117"/>
                <a:gd name="T69" fmla="*/ 108 h 140"/>
                <a:gd name="T70" fmla="*/ 57 w 117"/>
                <a:gd name="T71" fmla="*/ 107 h 140"/>
                <a:gd name="T72" fmla="*/ 57 w 117"/>
                <a:gd name="T73" fmla="*/ 133 h 140"/>
                <a:gd name="T74" fmla="*/ 57 w 117"/>
                <a:gd name="T75" fmla="*/ 1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40">
                  <a:moveTo>
                    <a:pt x="63" y="0"/>
                  </a:moveTo>
                  <a:cubicBezTo>
                    <a:pt x="64" y="4"/>
                    <a:pt x="65" y="8"/>
                    <a:pt x="67" y="11"/>
                  </a:cubicBezTo>
                  <a:cubicBezTo>
                    <a:pt x="79" y="10"/>
                    <a:pt x="94" y="6"/>
                    <a:pt x="106" y="9"/>
                  </a:cubicBezTo>
                  <a:cubicBezTo>
                    <a:pt x="109" y="30"/>
                    <a:pt x="113" y="54"/>
                    <a:pt x="116" y="77"/>
                  </a:cubicBezTo>
                  <a:cubicBezTo>
                    <a:pt x="116" y="78"/>
                    <a:pt x="116" y="80"/>
                    <a:pt x="114" y="80"/>
                  </a:cubicBezTo>
                  <a:cubicBezTo>
                    <a:pt x="115" y="81"/>
                    <a:pt x="117" y="81"/>
                    <a:pt x="117" y="84"/>
                  </a:cubicBezTo>
                  <a:cubicBezTo>
                    <a:pt x="100" y="86"/>
                    <a:pt x="86" y="91"/>
                    <a:pt x="70" y="93"/>
                  </a:cubicBezTo>
                  <a:cubicBezTo>
                    <a:pt x="70" y="106"/>
                    <a:pt x="76" y="118"/>
                    <a:pt x="77" y="131"/>
                  </a:cubicBezTo>
                  <a:cubicBezTo>
                    <a:pt x="81" y="133"/>
                    <a:pt x="91" y="129"/>
                    <a:pt x="92" y="134"/>
                  </a:cubicBezTo>
                  <a:cubicBezTo>
                    <a:pt x="90" y="140"/>
                    <a:pt x="80" y="137"/>
                    <a:pt x="72" y="138"/>
                  </a:cubicBezTo>
                  <a:cubicBezTo>
                    <a:pt x="67" y="138"/>
                    <a:pt x="56" y="139"/>
                    <a:pt x="50" y="139"/>
                  </a:cubicBezTo>
                  <a:cubicBezTo>
                    <a:pt x="48" y="139"/>
                    <a:pt x="44" y="138"/>
                    <a:pt x="43" y="136"/>
                  </a:cubicBezTo>
                  <a:cubicBezTo>
                    <a:pt x="46" y="134"/>
                    <a:pt x="50" y="135"/>
                    <a:pt x="53" y="134"/>
                  </a:cubicBezTo>
                  <a:cubicBezTo>
                    <a:pt x="53" y="123"/>
                    <a:pt x="47" y="108"/>
                    <a:pt x="48" y="97"/>
                  </a:cubicBezTo>
                  <a:cubicBezTo>
                    <a:pt x="38" y="99"/>
                    <a:pt x="28" y="102"/>
                    <a:pt x="18" y="104"/>
                  </a:cubicBezTo>
                  <a:cubicBezTo>
                    <a:pt x="10" y="84"/>
                    <a:pt x="4" y="60"/>
                    <a:pt x="2" y="37"/>
                  </a:cubicBezTo>
                  <a:cubicBezTo>
                    <a:pt x="2" y="35"/>
                    <a:pt x="1" y="35"/>
                    <a:pt x="0" y="35"/>
                  </a:cubicBezTo>
                  <a:cubicBezTo>
                    <a:pt x="1" y="33"/>
                    <a:pt x="1" y="30"/>
                    <a:pt x="1" y="27"/>
                  </a:cubicBezTo>
                  <a:cubicBezTo>
                    <a:pt x="14" y="23"/>
                    <a:pt x="27" y="18"/>
                    <a:pt x="43" y="15"/>
                  </a:cubicBezTo>
                  <a:cubicBezTo>
                    <a:pt x="43" y="13"/>
                    <a:pt x="44" y="8"/>
                    <a:pt x="43" y="5"/>
                  </a:cubicBezTo>
                  <a:cubicBezTo>
                    <a:pt x="48" y="2"/>
                    <a:pt x="56" y="1"/>
                    <a:pt x="63" y="0"/>
                  </a:cubicBezTo>
                  <a:close/>
                  <a:moveTo>
                    <a:pt x="52" y="4"/>
                  </a:moveTo>
                  <a:cubicBezTo>
                    <a:pt x="52" y="8"/>
                    <a:pt x="53" y="10"/>
                    <a:pt x="53" y="13"/>
                  </a:cubicBezTo>
                  <a:cubicBezTo>
                    <a:pt x="57" y="13"/>
                    <a:pt x="61" y="13"/>
                    <a:pt x="63" y="11"/>
                  </a:cubicBezTo>
                  <a:cubicBezTo>
                    <a:pt x="61" y="9"/>
                    <a:pt x="60" y="6"/>
                    <a:pt x="60" y="3"/>
                  </a:cubicBezTo>
                  <a:cubicBezTo>
                    <a:pt x="58" y="3"/>
                    <a:pt x="56" y="4"/>
                    <a:pt x="52" y="4"/>
                  </a:cubicBezTo>
                  <a:close/>
                  <a:moveTo>
                    <a:pt x="47" y="14"/>
                  </a:moveTo>
                  <a:cubicBezTo>
                    <a:pt x="49" y="14"/>
                    <a:pt x="50" y="10"/>
                    <a:pt x="48" y="9"/>
                  </a:cubicBezTo>
                  <a:cubicBezTo>
                    <a:pt x="48" y="11"/>
                    <a:pt x="46" y="11"/>
                    <a:pt x="47" y="14"/>
                  </a:cubicBezTo>
                  <a:close/>
                  <a:moveTo>
                    <a:pt x="9" y="27"/>
                  </a:moveTo>
                  <a:cubicBezTo>
                    <a:pt x="14" y="50"/>
                    <a:pt x="22" y="76"/>
                    <a:pt x="18" y="101"/>
                  </a:cubicBezTo>
                  <a:cubicBezTo>
                    <a:pt x="45" y="89"/>
                    <a:pt x="79" y="86"/>
                    <a:pt x="113" y="82"/>
                  </a:cubicBezTo>
                  <a:cubicBezTo>
                    <a:pt x="108" y="72"/>
                    <a:pt x="109" y="57"/>
                    <a:pt x="107" y="44"/>
                  </a:cubicBezTo>
                  <a:cubicBezTo>
                    <a:pt x="105" y="33"/>
                    <a:pt x="103" y="23"/>
                    <a:pt x="102" y="12"/>
                  </a:cubicBezTo>
                  <a:cubicBezTo>
                    <a:pt x="68" y="14"/>
                    <a:pt x="38" y="21"/>
                    <a:pt x="9" y="27"/>
                  </a:cubicBezTo>
                  <a:close/>
                  <a:moveTo>
                    <a:pt x="4" y="30"/>
                  </a:moveTo>
                  <a:cubicBezTo>
                    <a:pt x="4" y="29"/>
                    <a:pt x="6" y="27"/>
                    <a:pt x="5" y="26"/>
                  </a:cubicBezTo>
                  <a:cubicBezTo>
                    <a:pt x="5" y="27"/>
                    <a:pt x="2" y="28"/>
                    <a:pt x="4" y="30"/>
                  </a:cubicBezTo>
                  <a:close/>
                  <a:moveTo>
                    <a:pt x="5" y="37"/>
                  </a:moveTo>
                  <a:cubicBezTo>
                    <a:pt x="7" y="36"/>
                    <a:pt x="6" y="32"/>
                    <a:pt x="5" y="30"/>
                  </a:cubicBezTo>
                  <a:cubicBezTo>
                    <a:pt x="4" y="32"/>
                    <a:pt x="3" y="35"/>
                    <a:pt x="5" y="37"/>
                  </a:cubicBezTo>
                  <a:close/>
                  <a:moveTo>
                    <a:pt x="6" y="43"/>
                  </a:moveTo>
                  <a:cubicBezTo>
                    <a:pt x="7" y="42"/>
                    <a:pt x="8" y="38"/>
                    <a:pt x="6" y="38"/>
                  </a:cubicBezTo>
                  <a:cubicBezTo>
                    <a:pt x="5" y="39"/>
                    <a:pt x="4" y="41"/>
                    <a:pt x="6" y="43"/>
                  </a:cubicBezTo>
                  <a:close/>
                  <a:moveTo>
                    <a:pt x="5" y="48"/>
                  </a:moveTo>
                  <a:cubicBezTo>
                    <a:pt x="7" y="48"/>
                    <a:pt x="8" y="44"/>
                    <a:pt x="7" y="43"/>
                  </a:cubicBezTo>
                  <a:cubicBezTo>
                    <a:pt x="7" y="45"/>
                    <a:pt x="5" y="45"/>
                    <a:pt x="5" y="48"/>
                  </a:cubicBezTo>
                  <a:close/>
                  <a:moveTo>
                    <a:pt x="7" y="53"/>
                  </a:moveTo>
                  <a:cubicBezTo>
                    <a:pt x="8" y="52"/>
                    <a:pt x="10" y="49"/>
                    <a:pt x="7" y="48"/>
                  </a:cubicBezTo>
                  <a:cubicBezTo>
                    <a:pt x="7" y="49"/>
                    <a:pt x="5" y="52"/>
                    <a:pt x="7" y="53"/>
                  </a:cubicBezTo>
                  <a:close/>
                  <a:moveTo>
                    <a:pt x="9" y="60"/>
                  </a:moveTo>
                  <a:cubicBezTo>
                    <a:pt x="10" y="58"/>
                    <a:pt x="10" y="55"/>
                    <a:pt x="9" y="53"/>
                  </a:cubicBezTo>
                  <a:cubicBezTo>
                    <a:pt x="7" y="54"/>
                    <a:pt x="7" y="58"/>
                    <a:pt x="9" y="60"/>
                  </a:cubicBezTo>
                  <a:close/>
                  <a:moveTo>
                    <a:pt x="10" y="66"/>
                  </a:moveTo>
                  <a:cubicBezTo>
                    <a:pt x="10" y="64"/>
                    <a:pt x="11" y="61"/>
                    <a:pt x="9" y="60"/>
                  </a:cubicBezTo>
                  <a:cubicBezTo>
                    <a:pt x="8" y="62"/>
                    <a:pt x="9" y="64"/>
                    <a:pt x="10" y="66"/>
                  </a:cubicBezTo>
                  <a:close/>
                  <a:moveTo>
                    <a:pt x="52" y="100"/>
                  </a:moveTo>
                  <a:cubicBezTo>
                    <a:pt x="52" y="98"/>
                    <a:pt x="54" y="98"/>
                    <a:pt x="54" y="96"/>
                  </a:cubicBezTo>
                  <a:cubicBezTo>
                    <a:pt x="53" y="96"/>
                    <a:pt x="51" y="99"/>
                    <a:pt x="52" y="100"/>
                  </a:cubicBezTo>
                  <a:close/>
                  <a:moveTo>
                    <a:pt x="52" y="104"/>
                  </a:moveTo>
                  <a:cubicBezTo>
                    <a:pt x="53" y="103"/>
                    <a:pt x="56" y="101"/>
                    <a:pt x="54" y="99"/>
                  </a:cubicBezTo>
                  <a:cubicBezTo>
                    <a:pt x="54" y="101"/>
                    <a:pt x="50" y="102"/>
                    <a:pt x="52" y="104"/>
                  </a:cubicBezTo>
                  <a:close/>
                  <a:moveTo>
                    <a:pt x="60" y="108"/>
                  </a:moveTo>
                  <a:cubicBezTo>
                    <a:pt x="60" y="117"/>
                    <a:pt x="64" y="126"/>
                    <a:pt x="62" y="133"/>
                  </a:cubicBezTo>
                  <a:cubicBezTo>
                    <a:pt x="65" y="132"/>
                    <a:pt x="69" y="132"/>
                    <a:pt x="72" y="132"/>
                  </a:cubicBezTo>
                  <a:cubicBezTo>
                    <a:pt x="70" y="122"/>
                    <a:pt x="70" y="111"/>
                    <a:pt x="67" y="101"/>
                  </a:cubicBezTo>
                  <a:cubicBezTo>
                    <a:pt x="65" y="104"/>
                    <a:pt x="65" y="108"/>
                    <a:pt x="60" y="108"/>
                  </a:cubicBezTo>
                  <a:close/>
                  <a:moveTo>
                    <a:pt x="52" y="108"/>
                  </a:moveTo>
                  <a:cubicBezTo>
                    <a:pt x="54" y="107"/>
                    <a:pt x="57" y="104"/>
                    <a:pt x="55" y="103"/>
                  </a:cubicBezTo>
                  <a:cubicBezTo>
                    <a:pt x="55" y="105"/>
                    <a:pt x="52" y="105"/>
                    <a:pt x="52" y="108"/>
                  </a:cubicBezTo>
                  <a:close/>
                  <a:moveTo>
                    <a:pt x="53" y="111"/>
                  </a:moveTo>
                  <a:cubicBezTo>
                    <a:pt x="55" y="111"/>
                    <a:pt x="56" y="109"/>
                    <a:pt x="57" y="107"/>
                  </a:cubicBezTo>
                  <a:cubicBezTo>
                    <a:pt x="55" y="107"/>
                    <a:pt x="55" y="110"/>
                    <a:pt x="53" y="111"/>
                  </a:cubicBezTo>
                  <a:close/>
                  <a:moveTo>
                    <a:pt x="57" y="133"/>
                  </a:moveTo>
                  <a:cubicBezTo>
                    <a:pt x="58" y="133"/>
                    <a:pt x="59" y="133"/>
                    <a:pt x="60" y="133"/>
                  </a:cubicBezTo>
                  <a:cubicBezTo>
                    <a:pt x="59" y="126"/>
                    <a:pt x="59" y="117"/>
                    <a:pt x="57" y="110"/>
                  </a:cubicBezTo>
                  <a:cubicBezTo>
                    <a:pt x="52" y="116"/>
                    <a:pt x="57" y="124"/>
                    <a:pt x="5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80" name="Rectangle 179"/>
          <p:cNvSpPr/>
          <p:nvPr/>
        </p:nvSpPr>
        <p:spPr>
          <a:xfrm>
            <a:off x="5644800" y="6443378"/>
            <a:ext cx="2088000"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Factibilidad</a:t>
            </a:r>
            <a:endParaRPr lang="es-CL" sz="1000" b="1" dirty="0"/>
          </a:p>
        </p:txBody>
      </p:sp>
      <p:sp>
        <p:nvSpPr>
          <p:cNvPr id="185" name="Rectangle 184"/>
          <p:cNvSpPr/>
          <p:nvPr/>
        </p:nvSpPr>
        <p:spPr>
          <a:xfrm>
            <a:off x="5643135" y="6784062"/>
            <a:ext cx="2089666"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87" name="Group 186"/>
          <p:cNvGrpSpPr/>
          <p:nvPr/>
        </p:nvGrpSpPr>
        <p:grpSpPr>
          <a:xfrm>
            <a:off x="5706959" y="6462859"/>
            <a:ext cx="331147" cy="321393"/>
            <a:chOff x="2120900" y="2366963"/>
            <a:chExt cx="622300" cy="587375"/>
          </a:xfrm>
          <a:solidFill>
            <a:srgbClr val="FFFF00"/>
          </a:solidFill>
        </p:grpSpPr>
        <p:sp>
          <p:nvSpPr>
            <p:cNvPr id="188" name="Freeform 37"/>
            <p:cNvSpPr>
              <a:spLocks noEditPoints="1"/>
            </p:cNvSpPr>
            <p:nvPr/>
          </p:nvSpPr>
          <p:spPr bwMode="auto">
            <a:xfrm>
              <a:off x="2120900" y="2366963"/>
              <a:ext cx="622300" cy="587375"/>
            </a:xfrm>
            <a:custGeom>
              <a:avLst/>
              <a:gdLst>
                <a:gd name="T0" fmla="*/ 0 w 88"/>
                <a:gd name="T1" fmla="*/ 74 h 83"/>
                <a:gd name="T2" fmla="*/ 9 w 88"/>
                <a:gd name="T3" fmla="*/ 56 h 83"/>
                <a:gd name="T4" fmla="*/ 19 w 88"/>
                <a:gd name="T5" fmla="*/ 39 h 83"/>
                <a:gd name="T6" fmla="*/ 30 w 88"/>
                <a:gd name="T7" fmla="*/ 22 h 83"/>
                <a:gd name="T8" fmla="*/ 39 w 88"/>
                <a:gd name="T9" fmla="*/ 4 h 83"/>
                <a:gd name="T10" fmla="*/ 43 w 88"/>
                <a:gd name="T11" fmla="*/ 1 h 83"/>
                <a:gd name="T12" fmla="*/ 57 w 88"/>
                <a:gd name="T13" fmla="*/ 12 h 83"/>
                <a:gd name="T14" fmla="*/ 83 w 88"/>
                <a:gd name="T15" fmla="*/ 66 h 83"/>
                <a:gd name="T16" fmla="*/ 57 w 88"/>
                <a:gd name="T17" fmla="*/ 76 h 83"/>
                <a:gd name="T18" fmla="*/ 39 w 88"/>
                <a:gd name="T19" fmla="*/ 78 h 83"/>
                <a:gd name="T20" fmla="*/ 21 w 88"/>
                <a:gd name="T21" fmla="*/ 79 h 83"/>
                <a:gd name="T22" fmla="*/ 0 w 88"/>
                <a:gd name="T23" fmla="*/ 74 h 83"/>
                <a:gd name="T24" fmla="*/ 80 w 88"/>
                <a:gd name="T25" fmla="*/ 68 h 83"/>
                <a:gd name="T26" fmla="*/ 60 w 88"/>
                <a:gd name="T27" fmla="*/ 22 h 83"/>
                <a:gd name="T28" fmla="*/ 43 w 88"/>
                <a:gd name="T29" fmla="*/ 4 h 83"/>
                <a:gd name="T30" fmla="*/ 33 w 88"/>
                <a:gd name="T31" fmla="*/ 20 h 83"/>
                <a:gd name="T32" fmla="*/ 30 w 88"/>
                <a:gd name="T33" fmla="*/ 27 h 83"/>
                <a:gd name="T34" fmla="*/ 26 w 88"/>
                <a:gd name="T35" fmla="*/ 33 h 83"/>
                <a:gd name="T36" fmla="*/ 20 w 88"/>
                <a:gd name="T37" fmla="*/ 43 h 83"/>
                <a:gd name="T38" fmla="*/ 17 w 88"/>
                <a:gd name="T39" fmla="*/ 47 h 83"/>
                <a:gd name="T40" fmla="*/ 10 w 88"/>
                <a:gd name="T41" fmla="*/ 59 h 83"/>
                <a:gd name="T42" fmla="*/ 4 w 88"/>
                <a:gd name="T43" fmla="*/ 71 h 83"/>
                <a:gd name="T44" fmla="*/ 9 w 88"/>
                <a:gd name="T45" fmla="*/ 65 h 83"/>
                <a:gd name="T46" fmla="*/ 24 w 88"/>
                <a:gd name="T47" fmla="*/ 41 h 83"/>
                <a:gd name="T48" fmla="*/ 38 w 88"/>
                <a:gd name="T49" fmla="*/ 16 h 83"/>
                <a:gd name="T50" fmla="*/ 43 w 88"/>
                <a:gd name="T51" fmla="*/ 8 h 83"/>
                <a:gd name="T52" fmla="*/ 53 w 88"/>
                <a:gd name="T53" fmla="*/ 19 h 83"/>
                <a:gd name="T54" fmla="*/ 65 w 88"/>
                <a:gd name="T55" fmla="*/ 42 h 83"/>
                <a:gd name="T56" fmla="*/ 73 w 88"/>
                <a:gd name="T57" fmla="*/ 61 h 83"/>
                <a:gd name="T58" fmla="*/ 79 w 88"/>
                <a:gd name="T59" fmla="*/ 70 h 83"/>
                <a:gd name="T60" fmla="*/ 71 w 88"/>
                <a:gd name="T61" fmla="*/ 71 h 83"/>
                <a:gd name="T62" fmla="*/ 46 w 88"/>
                <a:gd name="T63" fmla="*/ 71 h 83"/>
                <a:gd name="T64" fmla="*/ 32 w 88"/>
                <a:gd name="T65" fmla="*/ 71 h 83"/>
                <a:gd name="T66" fmla="*/ 14 w 88"/>
                <a:gd name="T67" fmla="*/ 74 h 83"/>
                <a:gd name="T68" fmla="*/ 5 w 88"/>
                <a:gd name="T69" fmla="*/ 73 h 83"/>
                <a:gd name="T70" fmla="*/ 32 w 88"/>
                <a:gd name="T71" fmla="*/ 76 h 83"/>
                <a:gd name="T72" fmla="*/ 81 w 88"/>
                <a:gd name="T73" fmla="*/ 73 h 83"/>
                <a:gd name="T74" fmla="*/ 80 w 88"/>
                <a:gd name="T75" fmla="*/ 68 h 83"/>
                <a:gd name="T76" fmla="*/ 22 w 88"/>
                <a:gd name="T77" fmla="*/ 71 h 83"/>
                <a:gd name="T78" fmla="*/ 30 w 88"/>
                <a:gd name="T79" fmla="*/ 68 h 83"/>
                <a:gd name="T80" fmla="*/ 47 w 88"/>
                <a:gd name="T81" fmla="*/ 69 h 83"/>
                <a:gd name="T82" fmla="*/ 75 w 88"/>
                <a:gd name="T83" fmla="*/ 68 h 83"/>
                <a:gd name="T84" fmla="*/ 75 w 88"/>
                <a:gd name="T85" fmla="*/ 67 h 83"/>
                <a:gd name="T86" fmla="*/ 66 w 88"/>
                <a:gd name="T87" fmla="*/ 53 h 83"/>
                <a:gd name="T88" fmla="*/ 59 w 88"/>
                <a:gd name="T89" fmla="*/ 38 h 83"/>
                <a:gd name="T90" fmla="*/ 52 w 88"/>
                <a:gd name="T91" fmla="*/ 24 h 83"/>
                <a:gd name="T92" fmla="*/ 43 w 88"/>
                <a:gd name="T93" fmla="*/ 12 h 83"/>
                <a:gd name="T94" fmla="*/ 36 w 88"/>
                <a:gd name="T95" fmla="*/ 24 h 83"/>
                <a:gd name="T96" fmla="*/ 23 w 88"/>
                <a:gd name="T97" fmla="*/ 49 h 83"/>
                <a:gd name="T98" fmla="*/ 16 w 88"/>
                <a:gd name="T99" fmla="*/ 60 h 83"/>
                <a:gd name="T100" fmla="*/ 10 w 88"/>
                <a:gd name="T101" fmla="*/ 70 h 83"/>
                <a:gd name="T102" fmla="*/ 22 w 88"/>
                <a:gd name="T10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83">
                  <a:moveTo>
                    <a:pt x="0" y="74"/>
                  </a:moveTo>
                  <a:cubicBezTo>
                    <a:pt x="2" y="67"/>
                    <a:pt x="6" y="61"/>
                    <a:pt x="9" y="56"/>
                  </a:cubicBezTo>
                  <a:cubicBezTo>
                    <a:pt x="13" y="50"/>
                    <a:pt x="16" y="44"/>
                    <a:pt x="19" y="39"/>
                  </a:cubicBezTo>
                  <a:cubicBezTo>
                    <a:pt x="23" y="34"/>
                    <a:pt x="27" y="28"/>
                    <a:pt x="30" y="22"/>
                  </a:cubicBezTo>
                  <a:cubicBezTo>
                    <a:pt x="33" y="16"/>
                    <a:pt x="35" y="9"/>
                    <a:pt x="39" y="4"/>
                  </a:cubicBezTo>
                  <a:cubicBezTo>
                    <a:pt x="39" y="3"/>
                    <a:pt x="42" y="1"/>
                    <a:pt x="43" y="1"/>
                  </a:cubicBezTo>
                  <a:cubicBezTo>
                    <a:pt x="48" y="0"/>
                    <a:pt x="54" y="8"/>
                    <a:pt x="57" y="12"/>
                  </a:cubicBezTo>
                  <a:cubicBezTo>
                    <a:pt x="68" y="27"/>
                    <a:pt x="73" y="50"/>
                    <a:pt x="83" y="66"/>
                  </a:cubicBezTo>
                  <a:cubicBezTo>
                    <a:pt x="88" y="83"/>
                    <a:pt x="66" y="75"/>
                    <a:pt x="57" y="76"/>
                  </a:cubicBezTo>
                  <a:cubicBezTo>
                    <a:pt x="52" y="77"/>
                    <a:pt x="45" y="78"/>
                    <a:pt x="39" y="78"/>
                  </a:cubicBezTo>
                  <a:cubicBezTo>
                    <a:pt x="32" y="79"/>
                    <a:pt x="27" y="79"/>
                    <a:pt x="21" y="79"/>
                  </a:cubicBezTo>
                  <a:cubicBezTo>
                    <a:pt x="15" y="79"/>
                    <a:pt x="4" y="79"/>
                    <a:pt x="0" y="74"/>
                  </a:cubicBezTo>
                  <a:close/>
                  <a:moveTo>
                    <a:pt x="80" y="68"/>
                  </a:moveTo>
                  <a:cubicBezTo>
                    <a:pt x="74" y="54"/>
                    <a:pt x="68" y="37"/>
                    <a:pt x="60" y="22"/>
                  </a:cubicBezTo>
                  <a:cubicBezTo>
                    <a:pt x="56" y="14"/>
                    <a:pt x="50" y="7"/>
                    <a:pt x="43" y="4"/>
                  </a:cubicBezTo>
                  <a:cubicBezTo>
                    <a:pt x="39" y="8"/>
                    <a:pt x="35" y="14"/>
                    <a:pt x="33" y="20"/>
                  </a:cubicBezTo>
                  <a:cubicBezTo>
                    <a:pt x="32" y="22"/>
                    <a:pt x="32" y="24"/>
                    <a:pt x="30" y="27"/>
                  </a:cubicBezTo>
                  <a:cubicBezTo>
                    <a:pt x="29" y="29"/>
                    <a:pt x="27" y="30"/>
                    <a:pt x="26" y="33"/>
                  </a:cubicBezTo>
                  <a:cubicBezTo>
                    <a:pt x="23" y="36"/>
                    <a:pt x="22" y="40"/>
                    <a:pt x="20" y="43"/>
                  </a:cubicBezTo>
                  <a:cubicBezTo>
                    <a:pt x="19" y="45"/>
                    <a:pt x="18" y="45"/>
                    <a:pt x="17" y="47"/>
                  </a:cubicBezTo>
                  <a:cubicBezTo>
                    <a:pt x="14" y="51"/>
                    <a:pt x="13" y="55"/>
                    <a:pt x="10" y="59"/>
                  </a:cubicBezTo>
                  <a:cubicBezTo>
                    <a:pt x="8" y="63"/>
                    <a:pt x="5" y="67"/>
                    <a:pt x="4" y="71"/>
                  </a:cubicBezTo>
                  <a:cubicBezTo>
                    <a:pt x="6" y="71"/>
                    <a:pt x="8" y="68"/>
                    <a:pt x="9" y="65"/>
                  </a:cubicBezTo>
                  <a:cubicBezTo>
                    <a:pt x="15" y="58"/>
                    <a:pt x="20" y="50"/>
                    <a:pt x="24" y="41"/>
                  </a:cubicBezTo>
                  <a:cubicBezTo>
                    <a:pt x="28" y="33"/>
                    <a:pt x="34" y="25"/>
                    <a:pt x="38" y="16"/>
                  </a:cubicBezTo>
                  <a:cubicBezTo>
                    <a:pt x="40" y="13"/>
                    <a:pt x="41" y="9"/>
                    <a:pt x="43" y="8"/>
                  </a:cubicBezTo>
                  <a:cubicBezTo>
                    <a:pt x="46" y="8"/>
                    <a:pt x="50" y="15"/>
                    <a:pt x="53" y="19"/>
                  </a:cubicBezTo>
                  <a:cubicBezTo>
                    <a:pt x="57" y="27"/>
                    <a:pt x="61" y="33"/>
                    <a:pt x="65" y="42"/>
                  </a:cubicBezTo>
                  <a:cubicBezTo>
                    <a:pt x="67" y="49"/>
                    <a:pt x="70" y="56"/>
                    <a:pt x="73" y="61"/>
                  </a:cubicBezTo>
                  <a:cubicBezTo>
                    <a:pt x="75" y="64"/>
                    <a:pt x="78" y="66"/>
                    <a:pt x="79" y="70"/>
                  </a:cubicBezTo>
                  <a:cubicBezTo>
                    <a:pt x="76" y="73"/>
                    <a:pt x="74" y="71"/>
                    <a:pt x="71" y="71"/>
                  </a:cubicBezTo>
                  <a:cubicBezTo>
                    <a:pt x="63" y="70"/>
                    <a:pt x="54" y="71"/>
                    <a:pt x="46" y="71"/>
                  </a:cubicBezTo>
                  <a:cubicBezTo>
                    <a:pt x="41" y="71"/>
                    <a:pt x="36" y="70"/>
                    <a:pt x="32" y="71"/>
                  </a:cubicBezTo>
                  <a:cubicBezTo>
                    <a:pt x="25" y="72"/>
                    <a:pt x="21" y="75"/>
                    <a:pt x="14" y="74"/>
                  </a:cubicBezTo>
                  <a:cubicBezTo>
                    <a:pt x="10" y="73"/>
                    <a:pt x="7" y="71"/>
                    <a:pt x="5" y="73"/>
                  </a:cubicBezTo>
                  <a:cubicBezTo>
                    <a:pt x="13" y="78"/>
                    <a:pt x="24" y="77"/>
                    <a:pt x="32" y="76"/>
                  </a:cubicBezTo>
                  <a:cubicBezTo>
                    <a:pt x="48" y="74"/>
                    <a:pt x="66" y="74"/>
                    <a:pt x="81" y="73"/>
                  </a:cubicBezTo>
                  <a:cubicBezTo>
                    <a:pt x="81" y="71"/>
                    <a:pt x="81" y="69"/>
                    <a:pt x="80" y="68"/>
                  </a:cubicBezTo>
                  <a:close/>
                  <a:moveTo>
                    <a:pt x="22" y="71"/>
                  </a:moveTo>
                  <a:cubicBezTo>
                    <a:pt x="25" y="71"/>
                    <a:pt x="28" y="69"/>
                    <a:pt x="30" y="68"/>
                  </a:cubicBezTo>
                  <a:cubicBezTo>
                    <a:pt x="35" y="68"/>
                    <a:pt x="41" y="69"/>
                    <a:pt x="47" y="69"/>
                  </a:cubicBezTo>
                  <a:cubicBezTo>
                    <a:pt x="56" y="68"/>
                    <a:pt x="66" y="68"/>
                    <a:pt x="75" y="68"/>
                  </a:cubicBezTo>
                  <a:cubicBezTo>
                    <a:pt x="75" y="68"/>
                    <a:pt x="75" y="68"/>
                    <a:pt x="75" y="67"/>
                  </a:cubicBezTo>
                  <a:cubicBezTo>
                    <a:pt x="72" y="64"/>
                    <a:pt x="69" y="58"/>
                    <a:pt x="66" y="53"/>
                  </a:cubicBezTo>
                  <a:cubicBezTo>
                    <a:pt x="64" y="48"/>
                    <a:pt x="62" y="42"/>
                    <a:pt x="59" y="38"/>
                  </a:cubicBezTo>
                  <a:cubicBezTo>
                    <a:pt x="57" y="33"/>
                    <a:pt x="54" y="28"/>
                    <a:pt x="52" y="24"/>
                  </a:cubicBezTo>
                  <a:cubicBezTo>
                    <a:pt x="50" y="19"/>
                    <a:pt x="48" y="13"/>
                    <a:pt x="43" y="12"/>
                  </a:cubicBezTo>
                  <a:cubicBezTo>
                    <a:pt x="41" y="16"/>
                    <a:pt x="39" y="21"/>
                    <a:pt x="36" y="24"/>
                  </a:cubicBezTo>
                  <a:cubicBezTo>
                    <a:pt x="32" y="33"/>
                    <a:pt x="26" y="39"/>
                    <a:pt x="23" y="49"/>
                  </a:cubicBezTo>
                  <a:cubicBezTo>
                    <a:pt x="20" y="52"/>
                    <a:pt x="19" y="56"/>
                    <a:pt x="16" y="60"/>
                  </a:cubicBezTo>
                  <a:cubicBezTo>
                    <a:pt x="14" y="63"/>
                    <a:pt x="11" y="66"/>
                    <a:pt x="10" y="70"/>
                  </a:cubicBezTo>
                  <a:cubicBezTo>
                    <a:pt x="14" y="70"/>
                    <a:pt x="18" y="72"/>
                    <a:pt x="2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89" name="Freeform 38"/>
            <p:cNvSpPr>
              <a:spLocks/>
            </p:cNvSpPr>
            <p:nvPr/>
          </p:nvSpPr>
          <p:spPr bwMode="auto">
            <a:xfrm>
              <a:off x="2389188" y="2762251"/>
              <a:ext cx="114300" cy="100013"/>
            </a:xfrm>
            <a:custGeom>
              <a:avLst/>
              <a:gdLst>
                <a:gd name="T0" fmla="*/ 7 w 16"/>
                <a:gd name="T1" fmla="*/ 1 h 14"/>
                <a:gd name="T2" fmla="*/ 1 w 16"/>
                <a:gd name="T3" fmla="*/ 6 h 14"/>
                <a:gd name="T4" fmla="*/ 7 w 16"/>
                <a:gd name="T5" fmla="*/ 1 h 14"/>
              </a:gdLst>
              <a:ahLst/>
              <a:cxnLst>
                <a:cxn ang="0">
                  <a:pos x="T0" y="T1"/>
                </a:cxn>
                <a:cxn ang="0">
                  <a:pos x="T2" y="T3"/>
                </a:cxn>
                <a:cxn ang="0">
                  <a:pos x="T4" y="T5"/>
                </a:cxn>
              </a:cxnLst>
              <a:rect l="0" t="0" r="r" b="b"/>
              <a:pathLst>
                <a:path w="16" h="14">
                  <a:moveTo>
                    <a:pt x="7" y="1"/>
                  </a:moveTo>
                  <a:cubicBezTo>
                    <a:pt x="16" y="7"/>
                    <a:pt x="1" y="14"/>
                    <a:pt x="1" y="6"/>
                  </a:cubicBezTo>
                  <a:cubicBezTo>
                    <a:pt x="0" y="2"/>
                    <a:pt x="3"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90" name="Freeform 39"/>
            <p:cNvSpPr>
              <a:spLocks/>
            </p:cNvSpPr>
            <p:nvPr/>
          </p:nvSpPr>
          <p:spPr bwMode="auto">
            <a:xfrm>
              <a:off x="2382838" y="2487613"/>
              <a:ext cx="69850" cy="247650"/>
            </a:xfrm>
            <a:custGeom>
              <a:avLst/>
              <a:gdLst>
                <a:gd name="T0" fmla="*/ 6 w 10"/>
                <a:gd name="T1" fmla="*/ 35 h 35"/>
                <a:gd name="T2" fmla="*/ 3 w 10"/>
                <a:gd name="T3" fmla="*/ 26 h 35"/>
                <a:gd name="T4" fmla="*/ 6 w 10"/>
                <a:gd name="T5" fmla="*/ 0 h 35"/>
                <a:gd name="T6" fmla="*/ 10 w 10"/>
                <a:gd name="T7" fmla="*/ 12 h 35"/>
                <a:gd name="T8" fmla="*/ 6 w 10"/>
                <a:gd name="T9" fmla="*/ 35 h 35"/>
              </a:gdLst>
              <a:ahLst/>
              <a:cxnLst>
                <a:cxn ang="0">
                  <a:pos x="T0" y="T1"/>
                </a:cxn>
                <a:cxn ang="0">
                  <a:pos x="T2" y="T3"/>
                </a:cxn>
                <a:cxn ang="0">
                  <a:pos x="T4" y="T5"/>
                </a:cxn>
                <a:cxn ang="0">
                  <a:pos x="T6" y="T7"/>
                </a:cxn>
                <a:cxn ang="0">
                  <a:pos x="T8" y="T9"/>
                </a:cxn>
              </a:cxnLst>
              <a:rect l="0" t="0" r="r" b="b"/>
              <a:pathLst>
                <a:path w="10" h="35">
                  <a:moveTo>
                    <a:pt x="6" y="35"/>
                  </a:moveTo>
                  <a:cubicBezTo>
                    <a:pt x="4" y="35"/>
                    <a:pt x="3" y="30"/>
                    <a:pt x="3" y="26"/>
                  </a:cubicBezTo>
                  <a:cubicBezTo>
                    <a:pt x="2" y="21"/>
                    <a:pt x="0" y="1"/>
                    <a:pt x="6" y="0"/>
                  </a:cubicBezTo>
                  <a:cubicBezTo>
                    <a:pt x="10" y="0"/>
                    <a:pt x="10" y="9"/>
                    <a:pt x="10" y="12"/>
                  </a:cubicBezTo>
                  <a:cubicBezTo>
                    <a:pt x="10" y="20"/>
                    <a:pt x="8" y="30"/>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3" name="Rectangle 12"/>
          <p:cNvSpPr/>
          <p:nvPr/>
        </p:nvSpPr>
        <p:spPr>
          <a:xfrm>
            <a:off x="7813259" y="6443378"/>
            <a:ext cx="208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Plazo</a:t>
            </a:r>
            <a:endParaRPr lang="es-CL" sz="1000" b="1" dirty="0"/>
          </a:p>
        </p:txBody>
      </p:sp>
      <p:sp>
        <p:nvSpPr>
          <p:cNvPr id="186" name="Rectangle 185"/>
          <p:cNvSpPr/>
          <p:nvPr/>
        </p:nvSpPr>
        <p:spPr>
          <a:xfrm>
            <a:off x="7812000" y="6784062"/>
            <a:ext cx="2089259"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92" name="Group 191"/>
          <p:cNvGrpSpPr/>
          <p:nvPr>
            <p:custDataLst>
              <p:tags r:id="rId5"/>
            </p:custDataLst>
          </p:nvPr>
        </p:nvGrpSpPr>
        <p:grpSpPr>
          <a:xfrm>
            <a:off x="7869917" y="6497378"/>
            <a:ext cx="256421" cy="252000"/>
            <a:chOff x="141288" y="1501775"/>
            <a:chExt cx="358775" cy="482601"/>
          </a:xfrm>
          <a:solidFill>
            <a:srgbClr val="FFFF00"/>
          </a:solidFill>
        </p:grpSpPr>
        <p:sp>
          <p:nvSpPr>
            <p:cNvPr id="193" name="Freeform 94"/>
            <p:cNvSpPr>
              <a:spLocks/>
            </p:cNvSpPr>
            <p:nvPr/>
          </p:nvSpPr>
          <p:spPr bwMode="auto">
            <a:xfrm>
              <a:off x="141288" y="1538288"/>
              <a:ext cx="358775" cy="446088"/>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 name="Freeform 95"/>
            <p:cNvSpPr>
              <a:spLocks noEditPoints="1"/>
            </p:cNvSpPr>
            <p:nvPr/>
          </p:nvSpPr>
          <p:spPr bwMode="auto">
            <a:xfrm>
              <a:off x="169863" y="1501775"/>
              <a:ext cx="300038" cy="123825"/>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 name="Freeform 96"/>
            <p:cNvSpPr>
              <a:spLocks noEditPoints="1"/>
            </p:cNvSpPr>
            <p:nvPr/>
          </p:nvSpPr>
          <p:spPr bwMode="auto">
            <a:xfrm>
              <a:off x="234950" y="1660525"/>
              <a:ext cx="158750" cy="223838"/>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51" name="Group 250"/>
          <p:cNvGrpSpPr/>
          <p:nvPr/>
        </p:nvGrpSpPr>
        <p:grpSpPr>
          <a:xfrm>
            <a:off x="5765554" y="6820688"/>
            <a:ext cx="468000" cy="430836"/>
            <a:chOff x="5765554" y="6803310"/>
            <a:chExt cx="468000" cy="430836"/>
          </a:xfrm>
        </p:grpSpPr>
        <p:sp>
          <p:nvSpPr>
            <p:cNvPr id="237" name="Rectangle 236"/>
            <p:cNvSpPr/>
            <p:nvPr>
              <p:custDataLst>
                <p:tags r:id="rId28"/>
              </p:custDataLst>
            </p:nvPr>
          </p:nvSpPr>
          <p:spPr>
            <a:xfrm>
              <a:off x="576555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240" name="TextBox 239"/>
            <p:cNvSpPr txBox="1"/>
            <p:nvPr>
              <p:custDataLst>
                <p:tags r:id="rId29"/>
              </p:custDataLst>
            </p:nvPr>
          </p:nvSpPr>
          <p:spPr>
            <a:xfrm>
              <a:off x="5765554" y="6803310"/>
              <a:ext cx="468000" cy="215444"/>
            </a:xfrm>
            <a:prstGeom prst="rect">
              <a:avLst/>
            </a:prstGeom>
            <a:noFill/>
          </p:spPr>
          <p:txBody>
            <a:bodyPr wrap="square" rtlCol="0">
              <a:spAutoFit/>
            </a:bodyPr>
            <a:lstStyle/>
            <a:p>
              <a:pPr algn="ctr" defTabSz="1005600"/>
              <a:r>
                <a:rPr lang="es-CL" sz="800" dirty="0" smtClean="0">
                  <a:solidFill>
                    <a:srgbClr val="002776"/>
                  </a:solidFill>
                </a:rPr>
                <a:t>Alta</a:t>
              </a:r>
              <a:endParaRPr lang="es-CL" sz="800" dirty="0">
                <a:solidFill>
                  <a:srgbClr val="002776"/>
                </a:solidFill>
              </a:endParaRPr>
            </a:p>
          </p:txBody>
        </p:sp>
      </p:grpSp>
      <p:grpSp>
        <p:nvGrpSpPr>
          <p:cNvPr id="31" name="Group 30"/>
          <p:cNvGrpSpPr/>
          <p:nvPr/>
        </p:nvGrpSpPr>
        <p:grpSpPr>
          <a:xfrm>
            <a:off x="6477894" y="6820688"/>
            <a:ext cx="468000" cy="430836"/>
            <a:chOff x="6377646" y="6803310"/>
            <a:chExt cx="468000" cy="430836"/>
          </a:xfrm>
        </p:grpSpPr>
        <p:sp>
          <p:nvSpPr>
            <p:cNvPr id="238" name="Rectangle 237"/>
            <p:cNvSpPr/>
            <p:nvPr>
              <p:custDataLst>
                <p:tags r:id="rId26"/>
              </p:custDataLst>
            </p:nvPr>
          </p:nvSpPr>
          <p:spPr>
            <a:xfrm>
              <a:off x="637764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1" name="TextBox 240"/>
            <p:cNvSpPr txBox="1"/>
            <p:nvPr>
              <p:custDataLst>
                <p:tags r:id="rId27"/>
              </p:custDataLst>
            </p:nvPr>
          </p:nvSpPr>
          <p:spPr>
            <a:xfrm>
              <a:off x="6377646" y="6803310"/>
              <a:ext cx="468000" cy="215444"/>
            </a:xfrm>
            <a:prstGeom prst="rect">
              <a:avLst/>
            </a:prstGeom>
            <a:noFill/>
          </p:spPr>
          <p:txBody>
            <a:bodyPr wrap="square" rtlCol="0">
              <a:spAutoFit/>
            </a:bodyPr>
            <a:lstStyle/>
            <a:p>
              <a:pPr algn="ctr" defTabSz="1005600"/>
              <a:r>
                <a:rPr lang="es-CL" sz="800" dirty="0" smtClean="0">
                  <a:solidFill>
                    <a:srgbClr val="002776"/>
                  </a:solidFill>
                </a:rPr>
                <a:t>Media</a:t>
              </a:r>
              <a:endParaRPr lang="es-CL" sz="800" dirty="0">
                <a:solidFill>
                  <a:srgbClr val="002776"/>
                </a:solidFill>
              </a:endParaRPr>
            </a:p>
          </p:txBody>
        </p:sp>
      </p:grpSp>
      <p:grpSp>
        <p:nvGrpSpPr>
          <p:cNvPr id="30" name="Group 29"/>
          <p:cNvGrpSpPr/>
          <p:nvPr/>
        </p:nvGrpSpPr>
        <p:grpSpPr>
          <a:xfrm>
            <a:off x="7190234" y="6820688"/>
            <a:ext cx="468000" cy="430836"/>
            <a:chOff x="6989738" y="6803310"/>
            <a:chExt cx="468000" cy="430836"/>
          </a:xfrm>
        </p:grpSpPr>
        <p:sp>
          <p:nvSpPr>
            <p:cNvPr id="239" name="Rectangle 238"/>
            <p:cNvSpPr/>
            <p:nvPr>
              <p:custDataLst>
                <p:tags r:id="rId24"/>
              </p:custDataLst>
            </p:nvPr>
          </p:nvSpPr>
          <p:spPr>
            <a:xfrm>
              <a:off x="698973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2" name="TextBox 241"/>
            <p:cNvSpPr txBox="1"/>
            <p:nvPr>
              <p:custDataLst>
                <p:tags r:id="rId25"/>
              </p:custDataLst>
            </p:nvPr>
          </p:nvSpPr>
          <p:spPr>
            <a:xfrm>
              <a:off x="6989738" y="6803310"/>
              <a:ext cx="468000" cy="215444"/>
            </a:xfrm>
            <a:prstGeom prst="rect">
              <a:avLst/>
            </a:prstGeom>
            <a:noFill/>
          </p:spPr>
          <p:txBody>
            <a:bodyPr wrap="square" rtlCol="0">
              <a:spAutoFit/>
            </a:bodyPr>
            <a:lstStyle/>
            <a:p>
              <a:pPr algn="ctr" defTabSz="1005600"/>
              <a:r>
                <a:rPr lang="es-CL" sz="800" dirty="0" smtClean="0">
                  <a:solidFill>
                    <a:srgbClr val="002776"/>
                  </a:solidFill>
                </a:rPr>
                <a:t>Baja</a:t>
              </a:r>
              <a:endParaRPr lang="es-CL" sz="800" dirty="0">
                <a:solidFill>
                  <a:srgbClr val="002776"/>
                </a:solidFill>
              </a:endParaRPr>
            </a:p>
          </p:txBody>
        </p:sp>
      </p:grpSp>
      <p:grpSp>
        <p:nvGrpSpPr>
          <p:cNvPr id="253" name="Group 252"/>
          <p:cNvGrpSpPr/>
          <p:nvPr/>
        </p:nvGrpSpPr>
        <p:grpSpPr>
          <a:xfrm>
            <a:off x="7910314" y="6820688"/>
            <a:ext cx="468000" cy="430836"/>
            <a:chOff x="7925794" y="6803310"/>
            <a:chExt cx="468000" cy="430836"/>
          </a:xfrm>
        </p:grpSpPr>
        <p:sp>
          <p:nvSpPr>
            <p:cNvPr id="244" name="Rectangle 243"/>
            <p:cNvSpPr/>
            <p:nvPr>
              <p:custDataLst>
                <p:tags r:id="rId22"/>
              </p:custDataLst>
            </p:nvPr>
          </p:nvSpPr>
          <p:spPr>
            <a:xfrm>
              <a:off x="792579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7" name="TextBox 246"/>
            <p:cNvSpPr txBox="1"/>
            <p:nvPr>
              <p:custDataLst>
                <p:tags r:id="rId23"/>
              </p:custDataLst>
            </p:nvPr>
          </p:nvSpPr>
          <p:spPr>
            <a:xfrm>
              <a:off x="7925794" y="6803310"/>
              <a:ext cx="468000" cy="215444"/>
            </a:xfrm>
            <a:prstGeom prst="rect">
              <a:avLst/>
            </a:prstGeom>
            <a:noFill/>
          </p:spPr>
          <p:txBody>
            <a:bodyPr wrap="square" rtlCol="0">
              <a:spAutoFit/>
            </a:bodyPr>
            <a:lstStyle/>
            <a:p>
              <a:pPr algn="ctr" defTabSz="1005600"/>
              <a:r>
                <a:rPr lang="es-CL" sz="800" dirty="0" smtClean="0">
                  <a:solidFill>
                    <a:srgbClr val="002776"/>
                  </a:solidFill>
                </a:rPr>
                <a:t>Corto</a:t>
              </a:r>
              <a:endParaRPr lang="es-CL" sz="800" dirty="0">
                <a:solidFill>
                  <a:srgbClr val="002776"/>
                </a:solidFill>
              </a:endParaRPr>
            </a:p>
          </p:txBody>
        </p:sp>
      </p:grpSp>
      <p:grpSp>
        <p:nvGrpSpPr>
          <p:cNvPr id="254" name="Group 253"/>
          <p:cNvGrpSpPr/>
          <p:nvPr/>
        </p:nvGrpSpPr>
        <p:grpSpPr>
          <a:xfrm>
            <a:off x="8576394" y="6820688"/>
            <a:ext cx="576000" cy="430836"/>
            <a:chOff x="8486378" y="6803310"/>
            <a:chExt cx="576000" cy="430836"/>
          </a:xfrm>
        </p:grpSpPr>
        <p:sp>
          <p:nvSpPr>
            <p:cNvPr id="245" name="Rectangle 244"/>
            <p:cNvSpPr/>
            <p:nvPr>
              <p:custDataLst>
                <p:tags r:id="rId20"/>
              </p:custDataLst>
            </p:nvPr>
          </p:nvSpPr>
          <p:spPr>
            <a:xfrm>
              <a:off x="85403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8" name="TextBox 247"/>
            <p:cNvSpPr txBox="1"/>
            <p:nvPr>
              <p:custDataLst>
                <p:tags r:id="rId21"/>
              </p:custDataLst>
            </p:nvPr>
          </p:nvSpPr>
          <p:spPr>
            <a:xfrm>
              <a:off x="8486378" y="6803310"/>
              <a:ext cx="576000" cy="215444"/>
            </a:xfrm>
            <a:prstGeom prst="rect">
              <a:avLst/>
            </a:prstGeom>
            <a:noFill/>
          </p:spPr>
          <p:txBody>
            <a:bodyPr wrap="square" rtlCol="0">
              <a:spAutoFit/>
            </a:bodyPr>
            <a:lstStyle/>
            <a:p>
              <a:pPr algn="ctr" defTabSz="1005600"/>
              <a:r>
                <a:rPr lang="es-CL" sz="800" dirty="0" smtClean="0">
                  <a:solidFill>
                    <a:srgbClr val="002776"/>
                  </a:solidFill>
                </a:rPr>
                <a:t>Mediano</a:t>
              </a:r>
              <a:endParaRPr lang="es-CL" sz="800" dirty="0">
                <a:solidFill>
                  <a:srgbClr val="002776"/>
                </a:solidFill>
              </a:endParaRPr>
            </a:p>
          </p:txBody>
        </p:sp>
      </p:grpSp>
      <p:grpSp>
        <p:nvGrpSpPr>
          <p:cNvPr id="252" name="Group 251"/>
          <p:cNvGrpSpPr/>
          <p:nvPr/>
        </p:nvGrpSpPr>
        <p:grpSpPr>
          <a:xfrm>
            <a:off x="9350474" y="6820688"/>
            <a:ext cx="468000" cy="430836"/>
            <a:chOff x="9149978" y="6803310"/>
            <a:chExt cx="468000" cy="430836"/>
          </a:xfrm>
        </p:grpSpPr>
        <p:sp>
          <p:nvSpPr>
            <p:cNvPr id="246" name="Rectangle 245"/>
            <p:cNvSpPr/>
            <p:nvPr>
              <p:custDataLst>
                <p:tags r:id="rId18"/>
              </p:custDataLst>
            </p:nvPr>
          </p:nvSpPr>
          <p:spPr>
            <a:xfrm>
              <a:off x="91499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9" name="TextBox 248"/>
            <p:cNvSpPr txBox="1"/>
            <p:nvPr>
              <p:custDataLst>
                <p:tags r:id="rId19"/>
              </p:custDataLst>
            </p:nvPr>
          </p:nvSpPr>
          <p:spPr>
            <a:xfrm>
              <a:off x="9149978" y="6803310"/>
              <a:ext cx="468000" cy="215444"/>
            </a:xfrm>
            <a:prstGeom prst="rect">
              <a:avLst/>
            </a:prstGeom>
            <a:noFill/>
          </p:spPr>
          <p:txBody>
            <a:bodyPr wrap="square" rtlCol="0">
              <a:spAutoFit/>
            </a:bodyPr>
            <a:lstStyle/>
            <a:p>
              <a:pPr algn="ctr" defTabSz="1005600"/>
              <a:r>
                <a:rPr lang="es-CL" sz="800" dirty="0" smtClean="0">
                  <a:solidFill>
                    <a:srgbClr val="002776"/>
                  </a:solidFill>
                </a:rPr>
                <a:t>Largo</a:t>
              </a:r>
              <a:endParaRPr lang="es-CL" sz="800" dirty="0">
                <a:solidFill>
                  <a:srgbClr val="002776"/>
                </a:solidFill>
              </a:endParaRPr>
            </a:p>
          </p:txBody>
        </p:sp>
      </p:grpSp>
      <p:sp>
        <p:nvSpPr>
          <p:cNvPr id="218" name="Slide Number Placeholder 3"/>
          <p:cNvSpPr txBox="1">
            <a:spLocks/>
          </p:cNvSpPr>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b="1"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fld id="{183D6856-CF4E-42C4-B228-5F9DD1DB1801}" type="slidenum">
              <a:rPr kumimoji="0" lang="es-CL" sz="1000" b="1" i="0" u="none" strike="noStrike" kern="1200" cap="none" spc="0" normalizeH="0" baseline="0" noProof="0" smtClean="0">
                <a:ln>
                  <a:noFill/>
                </a:ln>
                <a:solidFill>
                  <a:srgbClr val="002776"/>
                </a:solidFill>
                <a:effectLst/>
                <a:uLnTx/>
                <a:uFillTx/>
                <a:latin typeface="Arial"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14</a:t>
            </a:fld>
            <a:endParaRPr kumimoji="0" lang="es-CL" sz="1000" b="1" i="0" u="none" strike="noStrike" kern="1200" cap="none" spc="0" normalizeH="0" baseline="0" noProof="0" dirty="0">
              <a:ln>
                <a:noFill/>
              </a:ln>
              <a:solidFill>
                <a:srgbClr val="002776"/>
              </a:solidFill>
              <a:effectLst/>
              <a:uLnTx/>
              <a:uFillTx/>
              <a:latin typeface="Arial" charset="0"/>
              <a:ea typeface="+mn-ea"/>
              <a:cs typeface="Arial" charset="0"/>
            </a:endParaRPr>
          </a:p>
        </p:txBody>
      </p:sp>
      <p:sp>
        <p:nvSpPr>
          <p:cNvPr id="213" name="Freeform 368"/>
          <p:cNvSpPr>
            <a:spLocks noEditPoints="1"/>
          </p:cNvSpPr>
          <p:nvPr/>
        </p:nvSpPr>
        <p:spPr bwMode="auto">
          <a:xfrm>
            <a:off x="6603894" y="705540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215" name="Rectangle 214"/>
          <p:cNvSpPr/>
          <p:nvPr/>
        </p:nvSpPr>
        <p:spPr>
          <a:xfrm>
            <a:off x="7264800" y="4367180"/>
            <a:ext cx="2638404"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err="1">
                <a:solidFill>
                  <a:srgbClr val="FFFFFF"/>
                </a:solidFill>
              </a:rPr>
              <a:t>KPIs</a:t>
            </a:r>
            <a:r>
              <a:rPr lang="es-CL" sz="1000" b="1" dirty="0">
                <a:solidFill>
                  <a:srgbClr val="FFFFFF"/>
                </a:solidFill>
              </a:rPr>
              <a:t> Específicos </a:t>
            </a:r>
            <a:r>
              <a:rPr lang="es-CL" sz="1000" b="1" baseline="30000" dirty="0" smtClean="0">
                <a:solidFill>
                  <a:srgbClr val="FFFFFF"/>
                </a:solidFill>
              </a:rPr>
              <a:t>(b)</a:t>
            </a:r>
            <a:endParaRPr lang="es-CL" sz="1000" b="1" dirty="0">
              <a:solidFill>
                <a:srgbClr val="FFFFFF"/>
              </a:solidFill>
            </a:endParaRPr>
          </a:p>
        </p:txBody>
      </p:sp>
      <p:grpSp>
        <p:nvGrpSpPr>
          <p:cNvPr id="259" name="Group 258"/>
          <p:cNvGrpSpPr/>
          <p:nvPr/>
        </p:nvGrpSpPr>
        <p:grpSpPr>
          <a:xfrm>
            <a:off x="7334298" y="4421180"/>
            <a:ext cx="432000" cy="252000"/>
            <a:chOff x="5903913" y="3738563"/>
            <a:chExt cx="735013" cy="430213"/>
          </a:xfrm>
          <a:solidFill>
            <a:schemeClr val="bg2"/>
          </a:solidFill>
        </p:grpSpPr>
        <p:sp>
          <p:nvSpPr>
            <p:cNvPr id="260" name="Freeform 255"/>
            <p:cNvSpPr>
              <a:spLocks noEditPoints="1"/>
            </p:cNvSpPr>
            <p:nvPr/>
          </p:nvSpPr>
          <p:spPr bwMode="auto">
            <a:xfrm>
              <a:off x="5903913" y="3738563"/>
              <a:ext cx="735013" cy="430213"/>
            </a:xfrm>
            <a:custGeom>
              <a:avLst/>
              <a:gdLst>
                <a:gd name="T0" fmla="*/ 10 w 187"/>
                <a:gd name="T1" fmla="*/ 76 h 109"/>
                <a:gd name="T2" fmla="*/ 19 w 187"/>
                <a:gd name="T3" fmla="*/ 47 h 109"/>
                <a:gd name="T4" fmla="*/ 28 w 187"/>
                <a:gd name="T5" fmla="*/ 25 h 109"/>
                <a:gd name="T6" fmla="*/ 60 w 187"/>
                <a:gd name="T7" fmla="*/ 6 h 109"/>
                <a:gd name="T8" fmla="*/ 109 w 187"/>
                <a:gd name="T9" fmla="*/ 0 h 109"/>
                <a:gd name="T10" fmla="*/ 140 w 187"/>
                <a:gd name="T11" fmla="*/ 13 h 109"/>
                <a:gd name="T12" fmla="*/ 164 w 187"/>
                <a:gd name="T13" fmla="*/ 38 h 109"/>
                <a:gd name="T14" fmla="*/ 179 w 187"/>
                <a:gd name="T15" fmla="*/ 71 h 109"/>
                <a:gd name="T16" fmla="*/ 187 w 187"/>
                <a:gd name="T17" fmla="*/ 98 h 109"/>
                <a:gd name="T18" fmla="*/ 163 w 187"/>
                <a:gd name="T19" fmla="*/ 100 h 109"/>
                <a:gd name="T20" fmla="*/ 58 w 187"/>
                <a:gd name="T21" fmla="*/ 104 h 109"/>
                <a:gd name="T22" fmla="*/ 5 w 187"/>
                <a:gd name="T23" fmla="*/ 108 h 109"/>
                <a:gd name="T24" fmla="*/ 105 w 187"/>
                <a:gd name="T25" fmla="*/ 55 h 109"/>
                <a:gd name="T26" fmla="*/ 116 w 187"/>
                <a:gd name="T27" fmla="*/ 26 h 109"/>
                <a:gd name="T28" fmla="*/ 104 w 187"/>
                <a:gd name="T29" fmla="*/ 8 h 109"/>
                <a:gd name="T30" fmla="*/ 71 w 187"/>
                <a:gd name="T31" fmla="*/ 12 h 109"/>
                <a:gd name="T32" fmla="*/ 42 w 187"/>
                <a:gd name="T33" fmla="*/ 26 h 109"/>
                <a:gd name="T34" fmla="*/ 66 w 187"/>
                <a:gd name="T35" fmla="*/ 68 h 109"/>
                <a:gd name="T36" fmla="*/ 83 w 187"/>
                <a:gd name="T37" fmla="*/ 82 h 109"/>
                <a:gd name="T38" fmla="*/ 109 w 187"/>
                <a:gd name="T39" fmla="*/ 89 h 109"/>
                <a:gd name="T40" fmla="*/ 159 w 187"/>
                <a:gd name="T41" fmla="*/ 86 h 109"/>
                <a:gd name="T42" fmla="*/ 168 w 187"/>
                <a:gd name="T43" fmla="*/ 62 h 109"/>
                <a:gd name="T44" fmla="*/ 146 w 187"/>
                <a:gd name="T45" fmla="*/ 28 h 109"/>
                <a:gd name="T46" fmla="*/ 120 w 187"/>
                <a:gd name="T47" fmla="*/ 23 h 109"/>
                <a:gd name="T48" fmla="*/ 106 w 187"/>
                <a:gd name="T49" fmla="*/ 59 h 109"/>
                <a:gd name="T50" fmla="*/ 115 w 187"/>
                <a:gd name="T51" fmla="*/ 56 h 109"/>
                <a:gd name="T52" fmla="*/ 77 w 187"/>
                <a:gd name="T53" fmla="*/ 90 h 109"/>
                <a:gd name="T54" fmla="*/ 58 w 187"/>
                <a:gd name="T55" fmla="*/ 58 h 109"/>
                <a:gd name="T56" fmla="*/ 34 w 187"/>
                <a:gd name="T57" fmla="*/ 34 h 109"/>
                <a:gd name="T58" fmla="*/ 20 w 187"/>
                <a:gd name="T59" fmla="*/ 62 h 109"/>
                <a:gd name="T60" fmla="*/ 16 w 187"/>
                <a:gd name="T61" fmla="*/ 84 h 109"/>
                <a:gd name="T62" fmla="*/ 51 w 187"/>
                <a:gd name="T63" fmla="*/ 91 h 109"/>
                <a:gd name="T64" fmla="*/ 154 w 187"/>
                <a:gd name="T65" fmla="*/ 89 h 109"/>
                <a:gd name="T66" fmla="*/ 111 w 187"/>
                <a:gd name="T67" fmla="*/ 91 h 109"/>
                <a:gd name="T68" fmla="*/ 81 w 187"/>
                <a:gd name="T69" fmla="*/ 93 h 109"/>
                <a:gd name="T70" fmla="*/ 56 w 187"/>
                <a:gd name="T71" fmla="*/ 93 h 109"/>
                <a:gd name="T72" fmla="*/ 13 w 187"/>
                <a:gd name="T73" fmla="*/ 96 h 109"/>
                <a:gd name="T74" fmla="*/ 16 w 187"/>
                <a:gd name="T75" fmla="*/ 105 h 109"/>
                <a:gd name="T76" fmla="*/ 89 w 187"/>
                <a:gd name="T77" fmla="*/ 100 h 109"/>
                <a:gd name="T78" fmla="*/ 184 w 187"/>
                <a:gd name="T79" fmla="*/ 94 h 109"/>
                <a:gd name="T80" fmla="*/ 177 w 187"/>
                <a:gd name="T81" fmla="*/ 71 h 109"/>
                <a:gd name="T82" fmla="*/ 162 w 187"/>
                <a:gd name="T83" fmla="*/ 38 h 109"/>
                <a:gd name="T84" fmla="*/ 125 w 187"/>
                <a:gd name="T85" fmla="*/ 7 h 109"/>
                <a:gd name="T86" fmla="*/ 93 w 187"/>
                <a:gd name="T87" fmla="*/ 3 h 109"/>
                <a:gd name="T88" fmla="*/ 58 w 187"/>
                <a:gd name="T89" fmla="*/ 9 h 109"/>
                <a:gd name="T90" fmla="*/ 25 w 187"/>
                <a:gd name="T91" fmla="*/ 34 h 109"/>
                <a:gd name="T92" fmla="*/ 17 w 187"/>
                <a:gd name="T93" fmla="*/ 61 h 109"/>
                <a:gd name="T94" fmla="*/ 11 w 187"/>
                <a:gd name="T95" fmla="*/ 94 h 109"/>
                <a:gd name="T96" fmla="*/ 18 w 187"/>
                <a:gd name="T97" fmla="*/ 62 h 109"/>
                <a:gd name="T98" fmla="*/ 29 w 187"/>
                <a:gd name="T99" fmla="*/ 38 h 109"/>
                <a:gd name="T100" fmla="*/ 61 w 187"/>
                <a:gd name="T101" fmla="*/ 12 h 109"/>
                <a:gd name="T102" fmla="*/ 117 w 187"/>
                <a:gd name="T103" fmla="*/ 8 h 109"/>
                <a:gd name="T104" fmla="*/ 159 w 187"/>
                <a:gd name="T105" fmla="*/ 40 h 109"/>
                <a:gd name="T106" fmla="*/ 173 w 187"/>
                <a:gd name="T107" fmla="*/ 74 h 109"/>
                <a:gd name="T108" fmla="*/ 113 w 187"/>
                <a:gd name="T10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109">
                  <a:moveTo>
                    <a:pt x="2" y="109"/>
                  </a:moveTo>
                  <a:cubicBezTo>
                    <a:pt x="0" y="105"/>
                    <a:pt x="1" y="102"/>
                    <a:pt x="1" y="98"/>
                  </a:cubicBezTo>
                  <a:cubicBezTo>
                    <a:pt x="1" y="97"/>
                    <a:pt x="2" y="96"/>
                    <a:pt x="2" y="96"/>
                  </a:cubicBezTo>
                  <a:cubicBezTo>
                    <a:pt x="2" y="95"/>
                    <a:pt x="3" y="95"/>
                    <a:pt x="4" y="95"/>
                  </a:cubicBezTo>
                  <a:cubicBezTo>
                    <a:pt x="5" y="94"/>
                    <a:pt x="7" y="95"/>
                    <a:pt x="9" y="95"/>
                  </a:cubicBezTo>
                  <a:cubicBezTo>
                    <a:pt x="9" y="92"/>
                    <a:pt x="9" y="90"/>
                    <a:pt x="10" y="88"/>
                  </a:cubicBezTo>
                  <a:cubicBezTo>
                    <a:pt x="10" y="84"/>
                    <a:pt x="10" y="80"/>
                    <a:pt x="10" y="76"/>
                  </a:cubicBezTo>
                  <a:cubicBezTo>
                    <a:pt x="10" y="74"/>
                    <a:pt x="11" y="72"/>
                    <a:pt x="12" y="71"/>
                  </a:cubicBezTo>
                  <a:cubicBezTo>
                    <a:pt x="12" y="70"/>
                    <a:pt x="13" y="69"/>
                    <a:pt x="13" y="68"/>
                  </a:cubicBezTo>
                  <a:cubicBezTo>
                    <a:pt x="13" y="66"/>
                    <a:pt x="13" y="65"/>
                    <a:pt x="13" y="63"/>
                  </a:cubicBezTo>
                  <a:cubicBezTo>
                    <a:pt x="14" y="61"/>
                    <a:pt x="15" y="60"/>
                    <a:pt x="15" y="58"/>
                  </a:cubicBezTo>
                  <a:cubicBezTo>
                    <a:pt x="16" y="56"/>
                    <a:pt x="17" y="55"/>
                    <a:pt x="17" y="53"/>
                  </a:cubicBezTo>
                  <a:cubicBezTo>
                    <a:pt x="17" y="53"/>
                    <a:pt x="18" y="52"/>
                    <a:pt x="18" y="52"/>
                  </a:cubicBezTo>
                  <a:cubicBezTo>
                    <a:pt x="19" y="50"/>
                    <a:pt x="19" y="48"/>
                    <a:pt x="19" y="47"/>
                  </a:cubicBezTo>
                  <a:cubicBezTo>
                    <a:pt x="19" y="46"/>
                    <a:pt x="20" y="45"/>
                    <a:pt x="20" y="45"/>
                  </a:cubicBezTo>
                  <a:cubicBezTo>
                    <a:pt x="20" y="44"/>
                    <a:pt x="20" y="44"/>
                    <a:pt x="20" y="43"/>
                  </a:cubicBezTo>
                  <a:cubicBezTo>
                    <a:pt x="20" y="42"/>
                    <a:pt x="20" y="40"/>
                    <a:pt x="22" y="39"/>
                  </a:cubicBezTo>
                  <a:cubicBezTo>
                    <a:pt x="22" y="39"/>
                    <a:pt x="22" y="39"/>
                    <a:pt x="22" y="38"/>
                  </a:cubicBezTo>
                  <a:cubicBezTo>
                    <a:pt x="22" y="36"/>
                    <a:pt x="22" y="34"/>
                    <a:pt x="23" y="32"/>
                  </a:cubicBezTo>
                  <a:cubicBezTo>
                    <a:pt x="24" y="30"/>
                    <a:pt x="25" y="28"/>
                    <a:pt x="26" y="27"/>
                  </a:cubicBezTo>
                  <a:cubicBezTo>
                    <a:pt x="27" y="26"/>
                    <a:pt x="27" y="25"/>
                    <a:pt x="28" y="25"/>
                  </a:cubicBezTo>
                  <a:cubicBezTo>
                    <a:pt x="29" y="24"/>
                    <a:pt x="30" y="23"/>
                    <a:pt x="31" y="22"/>
                  </a:cubicBezTo>
                  <a:cubicBezTo>
                    <a:pt x="32" y="22"/>
                    <a:pt x="32" y="21"/>
                    <a:pt x="33" y="21"/>
                  </a:cubicBezTo>
                  <a:cubicBezTo>
                    <a:pt x="35" y="19"/>
                    <a:pt x="37" y="18"/>
                    <a:pt x="39" y="16"/>
                  </a:cubicBezTo>
                  <a:cubicBezTo>
                    <a:pt x="42" y="15"/>
                    <a:pt x="44" y="14"/>
                    <a:pt x="47" y="13"/>
                  </a:cubicBezTo>
                  <a:cubicBezTo>
                    <a:pt x="48" y="12"/>
                    <a:pt x="49" y="12"/>
                    <a:pt x="49" y="11"/>
                  </a:cubicBezTo>
                  <a:cubicBezTo>
                    <a:pt x="51" y="9"/>
                    <a:pt x="53" y="9"/>
                    <a:pt x="56" y="8"/>
                  </a:cubicBezTo>
                  <a:cubicBezTo>
                    <a:pt x="57" y="7"/>
                    <a:pt x="59" y="6"/>
                    <a:pt x="60" y="6"/>
                  </a:cubicBezTo>
                  <a:cubicBezTo>
                    <a:pt x="63" y="6"/>
                    <a:pt x="66" y="5"/>
                    <a:pt x="70" y="5"/>
                  </a:cubicBezTo>
                  <a:cubicBezTo>
                    <a:pt x="71" y="5"/>
                    <a:pt x="73" y="5"/>
                    <a:pt x="75" y="4"/>
                  </a:cubicBezTo>
                  <a:cubicBezTo>
                    <a:pt x="77" y="3"/>
                    <a:pt x="80" y="4"/>
                    <a:pt x="82" y="2"/>
                  </a:cubicBezTo>
                  <a:cubicBezTo>
                    <a:pt x="82" y="2"/>
                    <a:pt x="83" y="2"/>
                    <a:pt x="83" y="2"/>
                  </a:cubicBezTo>
                  <a:cubicBezTo>
                    <a:pt x="85" y="2"/>
                    <a:pt x="87" y="2"/>
                    <a:pt x="89" y="2"/>
                  </a:cubicBezTo>
                  <a:cubicBezTo>
                    <a:pt x="91" y="1"/>
                    <a:pt x="93" y="1"/>
                    <a:pt x="94" y="1"/>
                  </a:cubicBezTo>
                  <a:cubicBezTo>
                    <a:pt x="99" y="1"/>
                    <a:pt x="104" y="1"/>
                    <a:pt x="109" y="0"/>
                  </a:cubicBezTo>
                  <a:cubicBezTo>
                    <a:pt x="110" y="0"/>
                    <a:pt x="112" y="1"/>
                    <a:pt x="113" y="2"/>
                  </a:cubicBezTo>
                  <a:cubicBezTo>
                    <a:pt x="114" y="2"/>
                    <a:pt x="114" y="2"/>
                    <a:pt x="114" y="2"/>
                  </a:cubicBezTo>
                  <a:cubicBezTo>
                    <a:pt x="117" y="2"/>
                    <a:pt x="120" y="3"/>
                    <a:pt x="122" y="4"/>
                  </a:cubicBezTo>
                  <a:cubicBezTo>
                    <a:pt x="123" y="5"/>
                    <a:pt x="124" y="5"/>
                    <a:pt x="125" y="5"/>
                  </a:cubicBezTo>
                  <a:cubicBezTo>
                    <a:pt x="127" y="5"/>
                    <a:pt x="128" y="7"/>
                    <a:pt x="130" y="7"/>
                  </a:cubicBezTo>
                  <a:cubicBezTo>
                    <a:pt x="131" y="8"/>
                    <a:pt x="133" y="9"/>
                    <a:pt x="134" y="9"/>
                  </a:cubicBezTo>
                  <a:cubicBezTo>
                    <a:pt x="136" y="10"/>
                    <a:pt x="138" y="12"/>
                    <a:pt x="140" y="13"/>
                  </a:cubicBezTo>
                  <a:cubicBezTo>
                    <a:pt x="142" y="14"/>
                    <a:pt x="144" y="15"/>
                    <a:pt x="146" y="16"/>
                  </a:cubicBezTo>
                  <a:cubicBezTo>
                    <a:pt x="146" y="17"/>
                    <a:pt x="147" y="18"/>
                    <a:pt x="148" y="19"/>
                  </a:cubicBezTo>
                  <a:cubicBezTo>
                    <a:pt x="150" y="21"/>
                    <a:pt x="152" y="23"/>
                    <a:pt x="154" y="25"/>
                  </a:cubicBezTo>
                  <a:cubicBezTo>
                    <a:pt x="155" y="26"/>
                    <a:pt x="156" y="27"/>
                    <a:pt x="157" y="28"/>
                  </a:cubicBezTo>
                  <a:cubicBezTo>
                    <a:pt x="157" y="28"/>
                    <a:pt x="157" y="29"/>
                    <a:pt x="157" y="29"/>
                  </a:cubicBezTo>
                  <a:cubicBezTo>
                    <a:pt x="159" y="31"/>
                    <a:pt x="160" y="33"/>
                    <a:pt x="161" y="34"/>
                  </a:cubicBezTo>
                  <a:cubicBezTo>
                    <a:pt x="163" y="35"/>
                    <a:pt x="163" y="37"/>
                    <a:pt x="164" y="38"/>
                  </a:cubicBezTo>
                  <a:cubicBezTo>
                    <a:pt x="166" y="40"/>
                    <a:pt x="167" y="42"/>
                    <a:pt x="169" y="45"/>
                  </a:cubicBezTo>
                  <a:cubicBezTo>
                    <a:pt x="170" y="46"/>
                    <a:pt x="171" y="48"/>
                    <a:pt x="172" y="49"/>
                  </a:cubicBezTo>
                  <a:cubicBezTo>
                    <a:pt x="173" y="51"/>
                    <a:pt x="173" y="53"/>
                    <a:pt x="174" y="55"/>
                  </a:cubicBezTo>
                  <a:cubicBezTo>
                    <a:pt x="175" y="57"/>
                    <a:pt x="176" y="59"/>
                    <a:pt x="176" y="61"/>
                  </a:cubicBezTo>
                  <a:cubicBezTo>
                    <a:pt x="177" y="63"/>
                    <a:pt x="177" y="64"/>
                    <a:pt x="177" y="65"/>
                  </a:cubicBezTo>
                  <a:cubicBezTo>
                    <a:pt x="178" y="66"/>
                    <a:pt x="178" y="67"/>
                    <a:pt x="178" y="68"/>
                  </a:cubicBezTo>
                  <a:cubicBezTo>
                    <a:pt x="179" y="69"/>
                    <a:pt x="179" y="70"/>
                    <a:pt x="179" y="71"/>
                  </a:cubicBezTo>
                  <a:cubicBezTo>
                    <a:pt x="179" y="72"/>
                    <a:pt x="179" y="72"/>
                    <a:pt x="180" y="73"/>
                  </a:cubicBezTo>
                  <a:cubicBezTo>
                    <a:pt x="180" y="74"/>
                    <a:pt x="180" y="76"/>
                    <a:pt x="181" y="78"/>
                  </a:cubicBezTo>
                  <a:cubicBezTo>
                    <a:pt x="182" y="79"/>
                    <a:pt x="182" y="81"/>
                    <a:pt x="183" y="82"/>
                  </a:cubicBezTo>
                  <a:cubicBezTo>
                    <a:pt x="184" y="83"/>
                    <a:pt x="184" y="84"/>
                    <a:pt x="185" y="85"/>
                  </a:cubicBezTo>
                  <a:cubicBezTo>
                    <a:pt x="185" y="86"/>
                    <a:pt x="186" y="87"/>
                    <a:pt x="186" y="88"/>
                  </a:cubicBezTo>
                  <a:cubicBezTo>
                    <a:pt x="186" y="91"/>
                    <a:pt x="187" y="94"/>
                    <a:pt x="187" y="97"/>
                  </a:cubicBezTo>
                  <a:cubicBezTo>
                    <a:pt x="187" y="97"/>
                    <a:pt x="187" y="98"/>
                    <a:pt x="187" y="98"/>
                  </a:cubicBezTo>
                  <a:cubicBezTo>
                    <a:pt x="187" y="99"/>
                    <a:pt x="187" y="100"/>
                    <a:pt x="187" y="101"/>
                  </a:cubicBezTo>
                  <a:cubicBezTo>
                    <a:pt x="186" y="101"/>
                    <a:pt x="186" y="100"/>
                    <a:pt x="185" y="100"/>
                  </a:cubicBezTo>
                  <a:cubicBezTo>
                    <a:pt x="185" y="100"/>
                    <a:pt x="184" y="100"/>
                    <a:pt x="184" y="100"/>
                  </a:cubicBezTo>
                  <a:cubicBezTo>
                    <a:pt x="182" y="99"/>
                    <a:pt x="181" y="99"/>
                    <a:pt x="180" y="99"/>
                  </a:cubicBezTo>
                  <a:cubicBezTo>
                    <a:pt x="180" y="99"/>
                    <a:pt x="179" y="99"/>
                    <a:pt x="179" y="99"/>
                  </a:cubicBezTo>
                  <a:cubicBezTo>
                    <a:pt x="176" y="100"/>
                    <a:pt x="174" y="99"/>
                    <a:pt x="171" y="100"/>
                  </a:cubicBezTo>
                  <a:cubicBezTo>
                    <a:pt x="168" y="100"/>
                    <a:pt x="166" y="99"/>
                    <a:pt x="163" y="100"/>
                  </a:cubicBezTo>
                  <a:cubicBezTo>
                    <a:pt x="160" y="100"/>
                    <a:pt x="157" y="100"/>
                    <a:pt x="155" y="100"/>
                  </a:cubicBezTo>
                  <a:cubicBezTo>
                    <a:pt x="147" y="102"/>
                    <a:pt x="139" y="101"/>
                    <a:pt x="131" y="101"/>
                  </a:cubicBezTo>
                  <a:cubicBezTo>
                    <a:pt x="126" y="101"/>
                    <a:pt x="120" y="101"/>
                    <a:pt x="114" y="101"/>
                  </a:cubicBezTo>
                  <a:cubicBezTo>
                    <a:pt x="108" y="101"/>
                    <a:pt x="102" y="101"/>
                    <a:pt x="96" y="102"/>
                  </a:cubicBezTo>
                  <a:cubicBezTo>
                    <a:pt x="93" y="102"/>
                    <a:pt x="89" y="102"/>
                    <a:pt x="86" y="102"/>
                  </a:cubicBezTo>
                  <a:cubicBezTo>
                    <a:pt x="80" y="103"/>
                    <a:pt x="74" y="102"/>
                    <a:pt x="68" y="103"/>
                  </a:cubicBezTo>
                  <a:cubicBezTo>
                    <a:pt x="65" y="103"/>
                    <a:pt x="62" y="103"/>
                    <a:pt x="58" y="104"/>
                  </a:cubicBezTo>
                  <a:cubicBezTo>
                    <a:pt x="55" y="104"/>
                    <a:pt x="52" y="104"/>
                    <a:pt x="48" y="104"/>
                  </a:cubicBezTo>
                  <a:cubicBezTo>
                    <a:pt x="43" y="105"/>
                    <a:pt x="39" y="104"/>
                    <a:pt x="34" y="105"/>
                  </a:cubicBezTo>
                  <a:cubicBezTo>
                    <a:pt x="30" y="105"/>
                    <a:pt x="26" y="106"/>
                    <a:pt x="22" y="106"/>
                  </a:cubicBezTo>
                  <a:cubicBezTo>
                    <a:pt x="22" y="106"/>
                    <a:pt x="21" y="106"/>
                    <a:pt x="20" y="106"/>
                  </a:cubicBezTo>
                  <a:cubicBezTo>
                    <a:pt x="18" y="106"/>
                    <a:pt x="15" y="107"/>
                    <a:pt x="13" y="107"/>
                  </a:cubicBezTo>
                  <a:cubicBezTo>
                    <a:pt x="13" y="107"/>
                    <a:pt x="13" y="107"/>
                    <a:pt x="12" y="107"/>
                  </a:cubicBezTo>
                  <a:cubicBezTo>
                    <a:pt x="10" y="108"/>
                    <a:pt x="7" y="108"/>
                    <a:pt x="5" y="108"/>
                  </a:cubicBezTo>
                  <a:cubicBezTo>
                    <a:pt x="4" y="108"/>
                    <a:pt x="3" y="108"/>
                    <a:pt x="2" y="109"/>
                  </a:cubicBezTo>
                  <a:close/>
                  <a:moveTo>
                    <a:pt x="96" y="73"/>
                  </a:moveTo>
                  <a:cubicBezTo>
                    <a:pt x="96" y="73"/>
                    <a:pt x="96" y="73"/>
                    <a:pt x="97" y="73"/>
                  </a:cubicBezTo>
                  <a:cubicBezTo>
                    <a:pt x="97" y="72"/>
                    <a:pt x="98" y="71"/>
                    <a:pt x="98" y="70"/>
                  </a:cubicBezTo>
                  <a:cubicBezTo>
                    <a:pt x="99" y="69"/>
                    <a:pt x="100" y="68"/>
                    <a:pt x="100" y="67"/>
                  </a:cubicBezTo>
                  <a:cubicBezTo>
                    <a:pt x="101" y="64"/>
                    <a:pt x="103" y="62"/>
                    <a:pt x="103" y="59"/>
                  </a:cubicBezTo>
                  <a:cubicBezTo>
                    <a:pt x="104" y="58"/>
                    <a:pt x="105" y="56"/>
                    <a:pt x="105" y="55"/>
                  </a:cubicBezTo>
                  <a:cubicBezTo>
                    <a:pt x="106" y="53"/>
                    <a:pt x="107" y="51"/>
                    <a:pt x="108" y="49"/>
                  </a:cubicBezTo>
                  <a:cubicBezTo>
                    <a:pt x="109" y="47"/>
                    <a:pt x="109" y="45"/>
                    <a:pt x="110" y="43"/>
                  </a:cubicBezTo>
                  <a:cubicBezTo>
                    <a:pt x="111" y="42"/>
                    <a:pt x="112" y="40"/>
                    <a:pt x="111" y="39"/>
                  </a:cubicBezTo>
                  <a:cubicBezTo>
                    <a:pt x="111" y="38"/>
                    <a:pt x="111" y="38"/>
                    <a:pt x="111" y="38"/>
                  </a:cubicBezTo>
                  <a:cubicBezTo>
                    <a:pt x="113" y="36"/>
                    <a:pt x="114" y="34"/>
                    <a:pt x="114" y="32"/>
                  </a:cubicBezTo>
                  <a:cubicBezTo>
                    <a:pt x="114" y="32"/>
                    <a:pt x="114" y="31"/>
                    <a:pt x="114" y="31"/>
                  </a:cubicBezTo>
                  <a:cubicBezTo>
                    <a:pt x="115" y="29"/>
                    <a:pt x="115" y="28"/>
                    <a:pt x="116" y="26"/>
                  </a:cubicBezTo>
                  <a:cubicBezTo>
                    <a:pt x="116" y="25"/>
                    <a:pt x="116" y="24"/>
                    <a:pt x="117" y="23"/>
                  </a:cubicBezTo>
                  <a:cubicBezTo>
                    <a:pt x="117" y="21"/>
                    <a:pt x="119" y="19"/>
                    <a:pt x="119" y="17"/>
                  </a:cubicBezTo>
                  <a:cubicBezTo>
                    <a:pt x="119" y="16"/>
                    <a:pt x="120" y="15"/>
                    <a:pt x="120" y="14"/>
                  </a:cubicBezTo>
                  <a:cubicBezTo>
                    <a:pt x="121" y="13"/>
                    <a:pt x="121" y="12"/>
                    <a:pt x="122" y="11"/>
                  </a:cubicBezTo>
                  <a:cubicBezTo>
                    <a:pt x="121" y="11"/>
                    <a:pt x="120" y="11"/>
                    <a:pt x="119" y="11"/>
                  </a:cubicBezTo>
                  <a:cubicBezTo>
                    <a:pt x="117" y="10"/>
                    <a:pt x="115" y="9"/>
                    <a:pt x="113" y="9"/>
                  </a:cubicBezTo>
                  <a:cubicBezTo>
                    <a:pt x="110" y="8"/>
                    <a:pt x="107" y="8"/>
                    <a:pt x="104" y="8"/>
                  </a:cubicBezTo>
                  <a:cubicBezTo>
                    <a:pt x="103" y="8"/>
                    <a:pt x="102" y="9"/>
                    <a:pt x="100" y="9"/>
                  </a:cubicBezTo>
                  <a:cubicBezTo>
                    <a:pt x="98" y="9"/>
                    <a:pt x="96" y="9"/>
                    <a:pt x="93" y="9"/>
                  </a:cubicBezTo>
                  <a:cubicBezTo>
                    <a:pt x="90" y="10"/>
                    <a:pt x="87" y="10"/>
                    <a:pt x="83" y="10"/>
                  </a:cubicBezTo>
                  <a:cubicBezTo>
                    <a:pt x="83" y="10"/>
                    <a:pt x="83" y="10"/>
                    <a:pt x="82" y="10"/>
                  </a:cubicBezTo>
                  <a:cubicBezTo>
                    <a:pt x="81" y="10"/>
                    <a:pt x="79" y="11"/>
                    <a:pt x="78" y="11"/>
                  </a:cubicBezTo>
                  <a:cubicBezTo>
                    <a:pt x="76" y="12"/>
                    <a:pt x="74" y="12"/>
                    <a:pt x="72" y="12"/>
                  </a:cubicBezTo>
                  <a:cubicBezTo>
                    <a:pt x="71" y="12"/>
                    <a:pt x="71" y="12"/>
                    <a:pt x="71" y="12"/>
                  </a:cubicBezTo>
                  <a:cubicBezTo>
                    <a:pt x="70" y="13"/>
                    <a:pt x="69" y="13"/>
                    <a:pt x="68" y="13"/>
                  </a:cubicBezTo>
                  <a:cubicBezTo>
                    <a:pt x="66" y="13"/>
                    <a:pt x="64" y="14"/>
                    <a:pt x="61" y="15"/>
                  </a:cubicBezTo>
                  <a:cubicBezTo>
                    <a:pt x="60" y="15"/>
                    <a:pt x="59" y="15"/>
                    <a:pt x="58" y="15"/>
                  </a:cubicBezTo>
                  <a:cubicBezTo>
                    <a:pt x="57" y="16"/>
                    <a:pt x="55" y="17"/>
                    <a:pt x="54" y="18"/>
                  </a:cubicBezTo>
                  <a:cubicBezTo>
                    <a:pt x="52" y="19"/>
                    <a:pt x="50" y="20"/>
                    <a:pt x="48" y="22"/>
                  </a:cubicBezTo>
                  <a:cubicBezTo>
                    <a:pt x="46" y="23"/>
                    <a:pt x="45" y="24"/>
                    <a:pt x="43" y="25"/>
                  </a:cubicBezTo>
                  <a:cubicBezTo>
                    <a:pt x="43" y="26"/>
                    <a:pt x="42" y="25"/>
                    <a:pt x="42" y="26"/>
                  </a:cubicBezTo>
                  <a:cubicBezTo>
                    <a:pt x="42" y="27"/>
                    <a:pt x="43" y="28"/>
                    <a:pt x="43" y="29"/>
                  </a:cubicBezTo>
                  <a:cubicBezTo>
                    <a:pt x="45" y="30"/>
                    <a:pt x="46" y="32"/>
                    <a:pt x="47" y="34"/>
                  </a:cubicBezTo>
                  <a:cubicBezTo>
                    <a:pt x="49" y="37"/>
                    <a:pt x="51" y="39"/>
                    <a:pt x="52" y="42"/>
                  </a:cubicBezTo>
                  <a:cubicBezTo>
                    <a:pt x="53" y="44"/>
                    <a:pt x="54" y="46"/>
                    <a:pt x="56" y="49"/>
                  </a:cubicBezTo>
                  <a:cubicBezTo>
                    <a:pt x="57" y="51"/>
                    <a:pt x="57" y="52"/>
                    <a:pt x="58" y="54"/>
                  </a:cubicBezTo>
                  <a:cubicBezTo>
                    <a:pt x="60" y="56"/>
                    <a:pt x="61" y="58"/>
                    <a:pt x="62" y="60"/>
                  </a:cubicBezTo>
                  <a:cubicBezTo>
                    <a:pt x="63" y="63"/>
                    <a:pt x="65" y="65"/>
                    <a:pt x="66" y="68"/>
                  </a:cubicBezTo>
                  <a:cubicBezTo>
                    <a:pt x="66" y="69"/>
                    <a:pt x="67" y="69"/>
                    <a:pt x="67" y="70"/>
                  </a:cubicBezTo>
                  <a:cubicBezTo>
                    <a:pt x="68" y="72"/>
                    <a:pt x="70" y="74"/>
                    <a:pt x="71" y="77"/>
                  </a:cubicBezTo>
                  <a:cubicBezTo>
                    <a:pt x="72" y="78"/>
                    <a:pt x="72" y="80"/>
                    <a:pt x="73" y="81"/>
                  </a:cubicBezTo>
                  <a:cubicBezTo>
                    <a:pt x="74" y="83"/>
                    <a:pt x="75" y="84"/>
                    <a:pt x="76" y="86"/>
                  </a:cubicBezTo>
                  <a:cubicBezTo>
                    <a:pt x="77" y="87"/>
                    <a:pt x="78" y="88"/>
                    <a:pt x="79" y="89"/>
                  </a:cubicBezTo>
                  <a:cubicBezTo>
                    <a:pt x="80" y="88"/>
                    <a:pt x="80" y="88"/>
                    <a:pt x="81" y="87"/>
                  </a:cubicBezTo>
                  <a:cubicBezTo>
                    <a:pt x="82" y="85"/>
                    <a:pt x="82" y="84"/>
                    <a:pt x="83" y="82"/>
                  </a:cubicBezTo>
                  <a:cubicBezTo>
                    <a:pt x="84" y="80"/>
                    <a:pt x="85" y="78"/>
                    <a:pt x="86" y="77"/>
                  </a:cubicBezTo>
                  <a:cubicBezTo>
                    <a:pt x="87" y="75"/>
                    <a:pt x="88" y="74"/>
                    <a:pt x="90" y="73"/>
                  </a:cubicBezTo>
                  <a:cubicBezTo>
                    <a:pt x="90" y="73"/>
                    <a:pt x="90" y="72"/>
                    <a:pt x="91" y="72"/>
                  </a:cubicBezTo>
                  <a:cubicBezTo>
                    <a:pt x="92" y="72"/>
                    <a:pt x="94" y="72"/>
                    <a:pt x="96" y="72"/>
                  </a:cubicBezTo>
                  <a:cubicBezTo>
                    <a:pt x="96" y="72"/>
                    <a:pt x="96" y="72"/>
                    <a:pt x="96" y="73"/>
                  </a:cubicBezTo>
                  <a:close/>
                  <a:moveTo>
                    <a:pt x="107" y="89"/>
                  </a:moveTo>
                  <a:cubicBezTo>
                    <a:pt x="108" y="89"/>
                    <a:pt x="108" y="89"/>
                    <a:pt x="109" y="89"/>
                  </a:cubicBezTo>
                  <a:cubicBezTo>
                    <a:pt x="112" y="89"/>
                    <a:pt x="115" y="89"/>
                    <a:pt x="118" y="89"/>
                  </a:cubicBezTo>
                  <a:cubicBezTo>
                    <a:pt x="122" y="88"/>
                    <a:pt x="125" y="89"/>
                    <a:pt x="128" y="88"/>
                  </a:cubicBezTo>
                  <a:cubicBezTo>
                    <a:pt x="131" y="88"/>
                    <a:pt x="135" y="88"/>
                    <a:pt x="139" y="88"/>
                  </a:cubicBezTo>
                  <a:cubicBezTo>
                    <a:pt x="141" y="87"/>
                    <a:pt x="144" y="87"/>
                    <a:pt x="146" y="87"/>
                  </a:cubicBezTo>
                  <a:cubicBezTo>
                    <a:pt x="147" y="87"/>
                    <a:pt x="147" y="87"/>
                    <a:pt x="147" y="87"/>
                  </a:cubicBezTo>
                  <a:cubicBezTo>
                    <a:pt x="149" y="87"/>
                    <a:pt x="151" y="87"/>
                    <a:pt x="153" y="86"/>
                  </a:cubicBezTo>
                  <a:cubicBezTo>
                    <a:pt x="155" y="86"/>
                    <a:pt x="157" y="86"/>
                    <a:pt x="159" y="86"/>
                  </a:cubicBezTo>
                  <a:cubicBezTo>
                    <a:pt x="162" y="85"/>
                    <a:pt x="165" y="85"/>
                    <a:pt x="168" y="85"/>
                  </a:cubicBezTo>
                  <a:cubicBezTo>
                    <a:pt x="170" y="85"/>
                    <a:pt x="173" y="85"/>
                    <a:pt x="175" y="85"/>
                  </a:cubicBezTo>
                  <a:cubicBezTo>
                    <a:pt x="175" y="84"/>
                    <a:pt x="175" y="83"/>
                    <a:pt x="175" y="83"/>
                  </a:cubicBezTo>
                  <a:cubicBezTo>
                    <a:pt x="174" y="81"/>
                    <a:pt x="174" y="79"/>
                    <a:pt x="173" y="78"/>
                  </a:cubicBezTo>
                  <a:cubicBezTo>
                    <a:pt x="172" y="76"/>
                    <a:pt x="171" y="75"/>
                    <a:pt x="171" y="74"/>
                  </a:cubicBezTo>
                  <a:cubicBezTo>
                    <a:pt x="170" y="71"/>
                    <a:pt x="170" y="69"/>
                    <a:pt x="170" y="67"/>
                  </a:cubicBezTo>
                  <a:cubicBezTo>
                    <a:pt x="169" y="65"/>
                    <a:pt x="168" y="64"/>
                    <a:pt x="168" y="62"/>
                  </a:cubicBezTo>
                  <a:cubicBezTo>
                    <a:pt x="167" y="60"/>
                    <a:pt x="165" y="57"/>
                    <a:pt x="164" y="54"/>
                  </a:cubicBezTo>
                  <a:cubicBezTo>
                    <a:pt x="163" y="51"/>
                    <a:pt x="162" y="48"/>
                    <a:pt x="160" y="46"/>
                  </a:cubicBezTo>
                  <a:cubicBezTo>
                    <a:pt x="159" y="43"/>
                    <a:pt x="157" y="41"/>
                    <a:pt x="155" y="39"/>
                  </a:cubicBezTo>
                  <a:cubicBezTo>
                    <a:pt x="155" y="39"/>
                    <a:pt x="155" y="39"/>
                    <a:pt x="155" y="39"/>
                  </a:cubicBezTo>
                  <a:cubicBezTo>
                    <a:pt x="154" y="37"/>
                    <a:pt x="153" y="36"/>
                    <a:pt x="152" y="34"/>
                  </a:cubicBezTo>
                  <a:cubicBezTo>
                    <a:pt x="151" y="34"/>
                    <a:pt x="150" y="34"/>
                    <a:pt x="150" y="33"/>
                  </a:cubicBezTo>
                  <a:cubicBezTo>
                    <a:pt x="149" y="31"/>
                    <a:pt x="147" y="30"/>
                    <a:pt x="146" y="28"/>
                  </a:cubicBezTo>
                  <a:cubicBezTo>
                    <a:pt x="145" y="28"/>
                    <a:pt x="145" y="27"/>
                    <a:pt x="144" y="26"/>
                  </a:cubicBezTo>
                  <a:cubicBezTo>
                    <a:pt x="141" y="23"/>
                    <a:pt x="139" y="20"/>
                    <a:pt x="135" y="18"/>
                  </a:cubicBezTo>
                  <a:cubicBezTo>
                    <a:pt x="133" y="17"/>
                    <a:pt x="131" y="15"/>
                    <a:pt x="129" y="14"/>
                  </a:cubicBezTo>
                  <a:cubicBezTo>
                    <a:pt x="128" y="13"/>
                    <a:pt x="127" y="13"/>
                    <a:pt x="127" y="13"/>
                  </a:cubicBezTo>
                  <a:cubicBezTo>
                    <a:pt x="126" y="12"/>
                    <a:pt x="125" y="12"/>
                    <a:pt x="124" y="12"/>
                  </a:cubicBezTo>
                  <a:cubicBezTo>
                    <a:pt x="123" y="13"/>
                    <a:pt x="124" y="13"/>
                    <a:pt x="123" y="14"/>
                  </a:cubicBezTo>
                  <a:cubicBezTo>
                    <a:pt x="122" y="17"/>
                    <a:pt x="121" y="20"/>
                    <a:pt x="120" y="23"/>
                  </a:cubicBezTo>
                  <a:cubicBezTo>
                    <a:pt x="118" y="26"/>
                    <a:pt x="117" y="29"/>
                    <a:pt x="116" y="32"/>
                  </a:cubicBezTo>
                  <a:cubicBezTo>
                    <a:pt x="116" y="34"/>
                    <a:pt x="116" y="35"/>
                    <a:pt x="115" y="36"/>
                  </a:cubicBezTo>
                  <a:cubicBezTo>
                    <a:pt x="115" y="37"/>
                    <a:pt x="114" y="38"/>
                    <a:pt x="114" y="39"/>
                  </a:cubicBezTo>
                  <a:cubicBezTo>
                    <a:pt x="113" y="41"/>
                    <a:pt x="113" y="43"/>
                    <a:pt x="112" y="45"/>
                  </a:cubicBezTo>
                  <a:cubicBezTo>
                    <a:pt x="112" y="46"/>
                    <a:pt x="111" y="47"/>
                    <a:pt x="111" y="48"/>
                  </a:cubicBezTo>
                  <a:cubicBezTo>
                    <a:pt x="111" y="50"/>
                    <a:pt x="109" y="52"/>
                    <a:pt x="108" y="54"/>
                  </a:cubicBezTo>
                  <a:cubicBezTo>
                    <a:pt x="108" y="55"/>
                    <a:pt x="107" y="57"/>
                    <a:pt x="106" y="59"/>
                  </a:cubicBezTo>
                  <a:cubicBezTo>
                    <a:pt x="106" y="59"/>
                    <a:pt x="106" y="59"/>
                    <a:pt x="106" y="59"/>
                  </a:cubicBezTo>
                  <a:cubicBezTo>
                    <a:pt x="108" y="57"/>
                    <a:pt x="109" y="56"/>
                    <a:pt x="110" y="54"/>
                  </a:cubicBezTo>
                  <a:cubicBezTo>
                    <a:pt x="111" y="52"/>
                    <a:pt x="112" y="50"/>
                    <a:pt x="113" y="48"/>
                  </a:cubicBezTo>
                  <a:cubicBezTo>
                    <a:pt x="114" y="47"/>
                    <a:pt x="116" y="46"/>
                    <a:pt x="117" y="45"/>
                  </a:cubicBezTo>
                  <a:cubicBezTo>
                    <a:pt x="118" y="44"/>
                    <a:pt x="119" y="43"/>
                    <a:pt x="120" y="42"/>
                  </a:cubicBezTo>
                  <a:cubicBezTo>
                    <a:pt x="122" y="43"/>
                    <a:pt x="122" y="45"/>
                    <a:pt x="121" y="47"/>
                  </a:cubicBezTo>
                  <a:cubicBezTo>
                    <a:pt x="119" y="50"/>
                    <a:pt x="117" y="53"/>
                    <a:pt x="115" y="56"/>
                  </a:cubicBezTo>
                  <a:cubicBezTo>
                    <a:pt x="114" y="58"/>
                    <a:pt x="113" y="61"/>
                    <a:pt x="111" y="63"/>
                  </a:cubicBezTo>
                  <a:cubicBezTo>
                    <a:pt x="110" y="66"/>
                    <a:pt x="108" y="70"/>
                    <a:pt x="106" y="73"/>
                  </a:cubicBezTo>
                  <a:cubicBezTo>
                    <a:pt x="105" y="75"/>
                    <a:pt x="104" y="78"/>
                    <a:pt x="103" y="80"/>
                  </a:cubicBezTo>
                  <a:cubicBezTo>
                    <a:pt x="102" y="81"/>
                    <a:pt x="102" y="82"/>
                    <a:pt x="103" y="83"/>
                  </a:cubicBezTo>
                  <a:cubicBezTo>
                    <a:pt x="105" y="84"/>
                    <a:pt x="106" y="87"/>
                    <a:pt x="107" y="89"/>
                  </a:cubicBezTo>
                  <a:close/>
                  <a:moveTo>
                    <a:pt x="77" y="91"/>
                  </a:moveTo>
                  <a:cubicBezTo>
                    <a:pt x="77" y="90"/>
                    <a:pt x="77" y="90"/>
                    <a:pt x="77" y="90"/>
                  </a:cubicBezTo>
                  <a:cubicBezTo>
                    <a:pt x="76" y="88"/>
                    <a:pt x="75" y="87"/>
                    <a:pt x="74" y="86"/>
                  </a:cubicBezTo>
                  <a:cubicBezTo>
                    <a:pt x="73" y="85"/>
                    <a:pt x="73" y="85"/>
                    <a:pt x="72" y="84"/>
                  </a:cubicBezTo>
                  <a:cubicBezTo>
                    <a:pt x="71" y="82"/>
                    <a:pt x="71" y="81"/>
                    <a:pt x="70" y="79"/>
                  </a:cubicBezTo>
                  <a:cubicBezTo>
                    <a:pt x="69" y="77"/>
                    <a:pt x="68" y="74"/>
                    <a:pt x="66" y="72"/>
                  </a:cubicBezTo>
                  <a:cubicBezTo>
                    <a:pt x="64" y="70"/>
                    <a:pt x="64" y="67"/>
                    <a:pt x="62" y="65"/>
                  </a:cubicBezTo>
                  <a:cubicBezTo>
                    <a:pt x="61" y="63"/>
                    <a:pt x="61" y="60"/>
                    <a:pt x="58" y="58"/>
                  </a:cubicBezTo>
                  <a:cubicBezTo>
                    <a:pt x="58" y="58"/>
                    <a:pt x="58" y="58"/>
                    <a:pt x="58" y="58"/>
                  </a:cubicBezTo>
                  <a:cubicBezTo>
                    <a:pt x="57" y="55"/>
                    <a:pt x="55" y="52"/>
                    <a:pt x="53" y="49"/>
                  </a:cubicBezTo>
                  <a:cubicBezTo>
                    <a:pt x="51" y="46"/>
                    <a:pt x="50" y="43"/>
                    <a:pt x="48" y="40"/>
                  </a:cubicBezTo>
                  <a:cubicBezTo>
                    <a:pt x="48" y="39"/>
                    <a:pt x="47" y="38"/>
                    <a:pt x="47" y="38"/>
                  </a:cubicBezTo>
                  <a:cubicBezTo>
                    <a:pt x="46" y="36"/>
                    <a:pt x="45" y="35"/>
                    <a:pt x="44" y="33"/>
                  </a:cubicBezTo>
                  <a:cubicBezTo>
                    <a:pt x="43" y="32"/>
                    <a:pt x="42" y="31"/>
                    <a:pt x="42" y="30"/>
                  </a:cubicBezTo>
                  <a:cubicBezTo>
                    <a:pt x="41" y="29"/>
                    <a:pt x="40" y="28"/>
                    <a:pt x="39" y="28"/>
                  </a:cubicBezTo>
                  <a:cubicBezTo>
                    <a:pt x="37" y="30"/>
                    <a:pt x="35" y="32"/>
                    <a:pt x="34" y="34"/>
                  </a:cubicBezTo>
                  <a:cubicBezTo>
                    <a:pt x="32" y="37"/>
                    <a:pt x="30" y="40"/>
                    <a:pt x="28" y="43"/>
                  </a:cubicBezTo>
                  <a:cubicBezTo>
                    <a:pt x="27" y="45"/>
                    <a:pt x="26" y="47"/>
                    <a:pt x="25" y="48"/>
                  </a:cubicBezTo>
                  <a:cubicBezTo>
                    <a:pt x="25" y="49"/>
                    <a:pt x="25" y="50"/>
                    <a:pt x="25" y="51"/>
                  </a:cubicBezTo>
                  <a:cubicBezTo>
                    <a:pt x="24" y="52"/>
                    <a:pt x="23" y="54"/>
                    <a:pt x="23" y="56"/>
                  </a:cubicBezTo>
                  <a:cubicBezTo>
                    <a:pt x="23" y="56"/>
                    <a:pt x="23" y="57"/>
                    <a:pt x="22" y="57"/>
                  </a:cubicBezTo>
                  <a:cubicBezTo>
                    <a:pt x="22" y="57"/>
                    <a:pt x="22" y="58"/>
                    <a:pt x="22" y="58"/>
                  </a:cubicBezTo>
                  <a:cubicBezTo>
                    <a:pt x="21" y="59"/>
                    <a:pt x="21" y="60"/>
                    <a:pt x="20" y="62"/>
                  </a:cubicBezTo>
                  <a:cubicBezTo>
                    <a:pt x="20" y="63"/>
                    <a:pt x="20" y="64"/>
                    <a:pt x="20" y="65"/>
                  </a:cubicBezTo>
                  <a:cubicBezTo>
                    <a:pt x="20" y="66"/>
                    <a:pt x="20" y="67"/>
                    <a:pt x="19" y="69"/>
                  </a:cubicBezTo>
                  <a:cubicBezTo>
                    <a:pt x="18" y="70"/>
                    <a:pt x="18" y="72"/>
                    <a:pt x="18" y="74"/>
                  </a:cubicBezTo>
                  <a:cubicBezTo>
                    <a:pt x="18" y="75"/>
                    <a:pt x="18" y="75"/>
                    <a:pt x="18" y="75"/>
                  </a:cubicBezTo>
                  <a:cubicBezTo>
                    <a:pt x="17" y="76"/>
                    <a:pt x="17" y="77"/>
                    <a:pt x="17" y="78"/>
                  </a:cubicBezTo>
                  <a:cubicBezTo>
                    <a:pt x="17" y="79"/>
                    <a:pt x="17" y="79"/>
                    <a:pt x="17" y="79"/>
                  </a:cubicBezTo>
                  <a:cubicBezTo>
                    <a:pt x="17" y="81"/>
                    <a:pt x="16" y="82"/>
                    <a:pt x="16" y="84"/>
                  </a:cubicBezTo>
                  <a:cubicBezTo>
                    <a:pt x="16" y="86"/>
                    <a:pt x="16" y="89"/>
                    <a:pt x="15" y="92"/>
                  </a:cubicBezTo>
                  <a:cubicBezTo>
                    <a:pt x="15" y="92"/>
                    <a:pt x="15" y="93"/>
                    <a:pt x="15" y="94"/>
                  </a:cubicBezTo>
                  <a:cubicBezTo>
                    <a:pt x="15" y="94"/>
                    <a:pt x="16" y="94"/>
                    <a:pt x="16" y="94"/>
                  </a:cubicBezTo>
                  <a:cubicBezTo>
                    <a:pt x="19" y="94"/>
                    <a:pt x="22" y="93"/>
                    <a:pt x="24" y="93"/>
                  </a:cubicBezTo>
                  <a:cubicBezTo>
                    <a:pt x="28" y="93"/>
                    <a:pt x="33" y="94"/>
                    <a:pt x="37" y="93"/>
                  </a:cubicBezTo>
                  <a:cubicBezTo>
                    <a:pt x="39" y="92"/>
                    <a:pt x="42" y="92"/>
                    <a:pt x="45" y="92"/>
                  </a:cubicBezTo>
                  <a:cubicBezTo>
                    <a:pt x="47" y="92"/>
                    <a:pt x="49" y="92"/>
                    <a:pt x="51" y="91"/>
                  </a:cubicBezTo>
                  <a:cubicBezTo>
                    <a:pt x="53" y="91"/>
                    <a:pt x="56" y="91"/>
                    <a:pt x="58" y="91"/>
                  </a:cubicBezTo>
                  <a:cubicBezTo>
                    <a:pt x="64" y="91"/>
                    <a:pt x="70" y="91"/>
                    <a:pt x="77" y="91"/>
                  </a:cubicBezTo>
                  <a:close/>
                  <a:moveTo>
                    <a:pt x="183" y="86"/>
                  </a:moveTo>
                  <a:cubicBezTo>
                    <a:pt x="182" y="87"/>
                    <a:pt x="182" y="87"/>
                    <a:pt x="181" y="87"/>
                  </a:cubicBezTo>
                  <a:cubicBezTo>
                    <a:pt x="178" y="87"/>
                    <a:pt x="175" y="87"/>
                    <a:pt x="171" y="87"/>
                  </a:cubicBezTo>
                  <a:cubicBezTo>
                    <a:pt x="167" y="88"/>
                    <a:pt x="163" y="87"/>
                    <a:pt x="159" y="88"/>
                  </a:cubicBezTo>
                  <a:cubicBezTo>
                    <a:pt x="157" y="89"/>
                    <a:pt x="155" y="88"/>
                    <a:pt x="154" y="89"/>
                  </a:cubicBezTo>
                  <a:cubicBezTo>
                    <a:pt x="152" y="89"/>
                    <a:pt x="149" y="89"/>
                    <a:pt x="147" y="89"/>
                  </a:cubicBezTo>
                  <a:cubicBezTo>
                    <a:pt x="144" y="90"/>
                    <a:pt x="140" y="89"/>
                    <a:pt x="137" y="90"/>
                  </a:cubicBezTo>
                  <a:cubicBezTo>
                    <a:pt x="133" y="91"/>
                    <a:pt x="130" y="90"/>
                    <a:pt x="127" y="91"/>
                  </a:cubicBezTo>
                  <a:cubicBezTo>
                    <a:pt x="125" y="91"/>
                    <a:pt x="122" y="91"/>
                    <a:pt x="120" y="91"/>
                  </a:cubicBezTo>
                  <a:cubicBezTo>
                    <a:pt x="118" y="91"/>
                    <a:pt x="116" y="91"/>
                    <a:pt x="114" y="91"/>
                  </a:cubicBezTo>
                  <a:cubicBezTo>
                    <a:pt x="114" y="91"/>
                    <a:pt x="114" y="91"/>
                    <a:pt x="113" y="91"/>
                  </a:cubicBezTo>
                  <a:cubicBezTo>
                    <a:pt x="113" y="91"/>
                    <a:pt x="112" y="91"/>
                    <a:pt x="111" y="91"/>
                  </a:cubicBezTo>
                  <a:cubicBezTo>
                    <a:pt x="111" y="91"/>
                    <a:pt x="111" y="91"/>
                    <a:pt x="111" y="91"/>
                  </a:cubicBezTo>
                  <a:cubicBezTo>
                    <a:pt x="110" y="91"/>
                    <a:pt x="109" y="91"/>
                    <a:pt x="108" y="91"/>
                  </a:cubicBezTo>
                  <a:cubicBezTo>
                    <a:pt x="105" y="92"/>
                    <a:pt x="103" y="91"/>
                    <a:pt x="100" y="92"/>
                  </a:cubicBezTo>
                  <a:cubicBezTo>
                    <a:pt x="98" y="93"/>
                    <a:pt x="95" y="92"/>
                    <a:pt x="93" y="93"/>
                  </a:cubicBezTo>
                  <a:cubicBezTo>
                    <a:pt x="91" y="93"/>
                    <a:pt x="90" y="92"/>
                    <a:pt x="89" y="92"/>
                  </a:cubicBezTo>
                  <a:cubicBezTo>
                    <a:pt x="87" y="92"/>
                    <a:pt x="85" y="92"/>
                    <a:pt x="83" y="92"/>
                  </a:cubicBezTo>
                  <a:cubicBezTo>
                    <a:pt x="82" y="92"/>
                    <a:pt x="81" y="92"/>
                    <a:pt x="81" y="93"/>
                  </a:cubicBezTo>
                  <a:cubicBezTo>
                    <a:pt x="80" y="93"/>
                    <a:pt x="79" y="94"/>
                    <a:pt x="79" y="93"/>
                  </a:cubicBezTo>
                  <a:cubicBezTo>
                    <a:pt x="78" y="92"/>
                    <a:pt x="76" y="92"/>
                    <a:pt x="75" y="92"/>
                  </a:cubicBezTo>
                  <a:cubicBezTo>
                    <a:pt x="73" y="93"/>
                    <a:pt x="71" y="93"/>
                    <a:pt x="69" y="92"/>
                  </a:cubicBezTo>
                  <a:cubicBezTo>
                    <a:pt x="69" y="92"/>
                    <a:pt x="69" y="92"/>
                    <a:pt x="69" y="92"/>
                  </a:cubicBezTo>
                  <a:cubicBezTo>
                    <a:pt x="68" y="92"/>
                    <a:pt x="67" y="93"/>
                    <a:pt x="67" y="93"/>
                  </a:cubicBezTo>
                  <a:cubicBezTo>
                    <a:pt x="66" y="92"/>
                    <a:pt x="65" y="92"/>
                    <a:pt x="64" y="93"/>
                  </a:cubicBezTo>
                  <a:cubicBezTo>
                    <a:pt x="61" y="93"/>
                    <a:pt x="58" y="92"/>
                    <a:pt x="56" y="93"/>
                  </a:cubicBezTo>
                  <a:cubicBezTo>
                    <a:pt x="54" y="94"/>
                    <a:pt x="52" y="93"/>
                    <a:pt x="50" y="94"/>
                  </a:cubicBezTo>
                  <a:cubicBezTo>
                    <a:pt x="47" y="94"/>
                    <a:pt x="44" y="94"/>
                    <a:pt x="41" y="94"/>
                  </a:cubicBezTo>
                  <a:cubicBezTo>
                    <a:pt x="39" y="95"/>
                    <a:pt x="38" y="95"/>
                    <a:pt x="36" y="95"/>
                  </a:cubicBezTo>
                  <a:cubicBezTo>
                    <a:pt x="35" y="94"/>
                    <a:pt x="33" y="95"/>
                    <a:pt x="32" y="95"/>
                  </a:cubicBezTo>
                  <a:cubicBezTo>
                    <a:pt x="30" y="94"/>
                    <a:pt x="29" y="95"/>
                    <a:pt x="28" y="95"/>
                  </a:cubicBezTo>
                  <a:cubicBezTo>
                    <a:pt x="25" y="95"/>
                    <a:pt x="22" y="95"/>
                    <a:pt x="19" y="96"/>
                  </a:cubicBezTo>
                  <a:cubicBezTo>
                    <a:pt x="17" y="96"/>
                    <a:pt x="15" y="96"/>
                    <a:pt x="13" y="96"/>
                  </a:cubicBezTo>
                  <a:cubicBezTo>
                    <a:pt x="11" y="97"/>
                    <a:pt x="8" y="96"/>
                    <a:pt x="6" y="96"/>
                  </a:cubicBezTo>
                  <a:cubicBezTo>
                    <a:pt x="6" y="96"/>
                    <a:pt x="5" y="96"/>
                    <a:pt x="4" y="96"/>
                  </a:cubicBezTo>
                  <a:cubicBezTo>
                    <a:pt x="4" y="96"/>
                    <a:pt x="4" y="97"/>
                    <a:pt x="4" y="97"/>
                  </a:cubicBezTo>
                  <a:cubicBezTo>
                    <a:pt x="4" y="99"/>
                    <a:pt x="3" y="101"/>
                    <a:pt x="4" y="102"/>
                  </a:cubicBezTo>
                  <a:cubicBezTo>
                    <a:pt x="4" y="104"/>
                    <a:pt x="4" y="105"/>
                    <a:pt x="4" y="106"/>
                  </a:cubicBezTo>
                  <a:cubicBezTo>
                    <a:pt x="5" y="106"/>
                    <a:pt x="7" y="106"/>
                    <a:pt x="8" y="105"/>
                  </a:cubicBezTo>
                  <a:cubicBezTo>
                    <a:pt x="11" y="105"/>
                    <a:pt x="13" y="105"/>
                    <a:pt x="16" y="105"/>
                  </a:cubicBezTo>
                  <a:cubicBezTo>
                    <a:pt x="18" y="105"/>
                    <a:pt x="20" y="105"/>
                    <a:pt x="22" y="104"/>
                  </a:cubicBezTo>
                  <a:cubicBezTo>
                    <a:pt x="25" y="104"/>
                    <a:pt x="27" y="104"/>
                    <a:pt x="30" y="104"/>
                  </a:cubicBezTo>
                  <a:cubicBezTo>
                    <a:pt x="34" y="103"/>
                    <a:pt x="38" y="104"/>
                    <a:pt x="42" y="103"/>
                  </a:cubicBezTo>
                  <a:cubicBezTo>
                    <a:pt x="45" y="102"/>
                    <a:pt x="47" y="103"/>
                    <a:pt x="50" y="102"/>
                  </a:cubicBezTo>
                  <a:cubicBezTo>
                    <a:pt x="55" y="102"/>
                    <a:pt x="60" y="102"/>
                    <a:pt x="65" y="102"/>
                  </a:cubicBezTo>
                  <a:cubicBezTo>
                    <a:pt x="69" y="101"/>
                    <a:pt x="73" y="102"/>
                    <a:pt x="77" y="101"/>
                  </a:cubicBezTo>
                  <a:cubicBezTo>
                    <a:pt x="81" y="100"/>
                    <a:pt x="85" y="101"/>
                    <a:pt x="89" y="100"/>
                  </a:cubicBezTo>
                  <a:cubicBezTo>
                    <a:pt x="92" y="100"/>
                    <a:pt x="95" y="100"/>
                    <a:pt x="97" y="100"/>
                  </a:cubicBezTo>
                  <a:cubicBezTo>
                    <a:pt x="101" y="99"/>
                    <a:pt x="105" y="99"/>
                    <a:pt x="109" y="99"/>
                  </a:cubicBezTo>
                  <a:cubicBezTo>
                    <a:pt x="119" y="99"/>
                    <a:pt x="130" y="99"/>
                    <a:pt x="141" y="99"/>
                  </a:cubicBezTo>
                  <a:cubicBezTo>
                    <a:pt x="144" y="99"/>
                    <a:pt x="148" y="99"/>
                    <a:pt x="151" y="98"/>
                  </a:cubicBezTo>
                  <a:cubicBezTo>
                    <a:pt x="155" y="98"/>
                    <a:pt x="160" y="98"/>
                    <a:pt x="164" y="98"/>
                  </a:cubicBezTo>
                  <a:cubicBezTo>
                    <a:pt x="171" y="97"/>
                    <a:pt x="177" y="98"/>
                    <a:pt x="184" y="97"/>
                  </a:cubicBezTo>
                  <a:cubicBezTo>
                    <a:pt x="184" y="96"/>
                    <a:pt x="184" y="95"/>
                    <a:pt x="184" y="94"/>
                  </a:cubicBezTo>
                  <a:cubicBezTo>
                    <a:pt x="184" y="93"/>
                    <a:pt x="183" y="92"/>
                    <a:pt x="184" y="91"/>
                  </a:cubicBezTo>
                  <a:cubicBezTo>
                    <a:pt x="185" y="90"/>
                    <a:pt x="184" y="89"/>
                    <a:pt x="183" y="88"/>
                  </a:cubicBezTo>
                  <a:cubicBezTo>
                    <a:pt x="183" y="87"/>
                    <a:pt x="183" y="87"/>
                    <a:pt x="183" y="86"/>
                  </a:cubicBezTo>
                  <a:close/>
                  <a:moveTo>
                    <a:pt x="181" y="84"/>
                  </a:moveTo>
                  <a:cubicBezTo>
                    <a:pt x="181" y="83"/>
                    <a:pt x="181" y="81"/>
                    <a:pt x="180" y="80"/>
                  </a:cubicBezTo>
                  <a:cubicBezTo>
                    <a:pt x="180" y="79"/>
                    <a:pt x="180" y="79"/>
                    <a:pt x="179" y="78"/>
                  </a:cubicBezTo>
                  <a:cubicBezTo>
                    <a:pt x="179" y="76"/>
                    <a:pt x="178" y="73"/>
                    <a:pt x="177" y="71"/>
                  </a:cubicBezTo>
                  <a:cubicBezTo>
                    <a:pt x="177" y="70"/>
                    <a:pt x="177" y="69"/>
                    <a:pt x="176" y="68"/>
                  </a:cubicBezTo>
                  <a:cubicBezTo>
                    <a:pt x="176" y="66"/>
                    <a:pt x="175" y="65"/>
                    <a:pt x="175" y="63"/>
                  </a:cubicBezTo>
                  <a:cubicBezTo>
                    <a:pt x="174" y="61"/>
                    <a:pt x="174" y="59"/>
                    <a:pt x="173" y="58"/>
                  </a:cubicBezTo>
                  <a:cubicBezTo>
                    <a:pt x="173" y="56"/>
                    <a:pt x="172" y="55"/>
                    <a:pt x="172" y="53"/>
                  </a:cubicBezTo>
                  <a:cubicBezTo>
                    <a:pt x="171" y="50"/>
                    <a:pt x="168" y="47"/>
                    <a:pt x="167" y="45"/>
                  </a:cubicBezTo>
                  <a:cubicBezTo>
                    <a:pt x="166" y="44"/>
                    <a:pt x="166" y="44"/>
                    <a:pt x="166" y="43"/>
                  </a:cubicBezTo>
                  <a:cubicBezTo>
                    <a:pt x="165" y="41"/>
                    <a:pt x="164" y="39"/>
                    <a:pt x="162" y="38"/>
                  </a:cubicBezTo>
                  <a:cubicBezTo>
                    <a:pt x="161" y="36"/>
                    <a:pt x="159" y="34"/>
                    <a:pt x="157" y="33"/>
                  </a:cubicBezTo>
                  <a:cubicBezTo>
                    <a:pt x="156" y="31"/>
                    <a:pt x="156" y="29"/>
                    <a:pt x="155" y="28"/>
                  </a:cubicBezTo>
                  <a:cubicBezTo>
                    <a:pt x="153" y="26"/>
                    <a:pt x="151" y="24"/>
                    <a:pt x="149" y="22"/>
                  </a:cubicBezTo>
                  <a:cubicBezTo>
                    <a:pt x="149" y="22"/>
                    <a:pt x="149" y="21"/>
                    <a:pt x="148" y="21"/>
                  </a:cubicBezTo>
                  <a:cubicBezTo>
                    <a:pt x="145" y="19"/>
                    <a:pt x="143" y="17"/>
                    <a:pt x="140" y="15"/>
                  </a:cubicBezTo>
                  <a:cubicBezTo>
                    <a:pt x="138" y="14"/>
                    <a:pt x="135" y="12"/>
                    <a:pt x="133" y="11"/>
                  </a:cubicBezTo>
                  <a:cubicBezTo>
                    <a:pt x="130" y="9"/>
                    <a:pt x="127" y="9"/>
                    <a:pt x="125" y="7"/>
                  </a:cubicBezTo>
                  <a:cubicBezTo>
                    <a:pt x="125" y="7"/>
                    <a:pt x="124" y="6"/>
                    <a:pt x="123" y="6"/>
                  </a:cubicBezTo>
                  <a:cubicBezTo>
                    <a:pt x="122" y="6"/>
                    <a:pt x="120" y="5"/>
                    <a:pt x="118" y="5"/>
                  </a:cubicBezTo>
                  <a:cubicBezTo>
                    <a:pt x="116" y="4"/>
                    <a:pt x="114" y="3"/>
                    <a:pt x="112" y="3"/>
                  </a:cubicBezTo>
                  <a:cubicBezTo>
                    <a:pt x="110" y="3"/>
                    <a:pt x="107" y="2"/>
                    <a:pt x="105" y="2"/>
                  </a:cubicBezTo>
                  <a:cubicBezTo>
                    <a:pt x="104" y="2"/>
                    <a:pt x="102" y="3"/>
                    <a:pt x="101" y="2"/>
                  </a:cubicBezTo>
                  <a:cubicBezTo>
                    <a:pt x="101" y="2"/>
                    <a:pt x="100" y="2"/>
                    <a:pt x="100" y="2"/>
                  </a:cubicBezTo>
                  <a:cubicBezTo>
                    <a:pt x="98" y="3"/>
                    <a:pt x="96" y="4"/>
                    <a:pt x="93" y="3"/>
                  </a:cubicBezTo>
                  <a:cubicBezTo>
                    <a:pt x="92" y="3"/>
                    <a:pt x="91" y="3"/>
                    <a:pt x="90" y="4"/>
                  </a:cubicBezTo>
                  <a:cubicBezTo>
                    <a:pt x="87" y="4"/>
                    <a:pt x="85" y="4"/>
                    <a:pt x="82" y="5"/>
                  </a:cubicBezTo>
                  <a:cubicBezTo>
                    <a:pt x="80" y="5"/>
                    <a:pt x="78" y="6"/>
                    <a:pt x="76" y="6"/>
                  </a:cubicBezTo>
                  <a:cubicBezTo>
                    <a:pt x="74" y="6"/>
                    <a:pt x="72" y="7"/>
                    <a:pt x="69" y="7"/>
                  </a:cubicBezTo>
                  <a:cubicBezTo>
                    <a:pt x="69" y="7"/>
                    <a:pt x="69" y="7"/>
                    <a:pt x="68" y="7"/>
                  </a:cubicBezTo>
                  <a:cubicBezTo>
                    <a:pt x="66" y="7"/>
                    <a:pt x="64" y="8"/>
                    <a:pt x="62" y="8"/>
                  </a:cubicBezTo>
                  <a:cubicBezTo>
                    <a:pt x="61" y="8"/>
                    <a:pt x="60" y="8"/>
                    <a:pt x="58" y="9"/>
                  </a:cubicBezTo>
                  <a:cubicBezTo>
                    <a:pt x="57" y="9"/>
                    <a:pt x="57" y="10"/>
                    <a:pt x="56" y="10"/>
                  </a:cubicBezTo>
                  <a:cubicBezTo>
                    <a:pt x="54" y="11"/>
                    <a:pt x="53" y="11"/>
                    <a:pt x="52" y="12"/>
                  </a:cubicBezTo>
                  <a:cubicBezTo>
                    <a:pt x="50" y="14"/>
                    <a:pt x="47" y="14"/>
                    <a:pt x="45" y="16"/>
                  </a:cubicBezTo>
                  <a:cubicBezTo>
                    <a:pt x="42" y="17"/>
                    <a:pt x="39" y="19"/>
                    <a:pt x="36" y="21"/>
                  </a:cubicBezTo>
                  <a:cubicBezTo>
                    <a:pt x="34" y="22"/>
                    <a:pt x="32" y="24"/>
                    <a:pt x="30" y="26"/>
                  </a:cubicBezTo>
                  <a:cubicBezTo>
                    <a:pt x="30" y="26"/>
                    <a:pt x="29" y="26"/>
                    <a:pt x="29" y="27"/>
                  </a:cubicBezTo>
                  <a:cubicBezTo>
                    <a:pt x="28" y="30"/>
                    <a:pt x="26" y="31"/>
                    <a:pt x="25" y="34"/>
                  </a:cubicBezTo>
                  <a:cubicBezTo>
                    <a:pt x="25" y="35"/>
                    <a:pt x="23" y="35"/>
                    <a:pt x="25" y="37"/>
                  </a:cubicBezTo>
                  <a:cubicBezTo>
                    <a:pt x="25" y="37"/>
                    <a:pt x="25" y="37"/>
                    <a:pt x="25" y="38"/>
                  </a:cubicBezTo>
                  <a:cubicBezTo>
                    <a:pt x="24" y="39"/>
                    <a:pt x="23" y="41"/>
                    <a:pt x="23" y="43"/>
                  </a:cubicBezTo>
                  <a:cubicBezTo>
                    <a:pt x="23" y="44"/>
                    <a:pt x="23" y="44"/>
                    <a:pt x="22" y="45"/>
                  </a:cubicBezTo>
                  <a:cubicBezTo>
                    <a:pt x="22" y="46"/>
                    <a:pt x="22" y="48"/>
                    <a:pt x="21" y="49"/>
                  </a:cubicBezTo>
                  <a:cubicBezTo>
                    <a:pt x="21" y="51"/>
                    <a:pt x="20" y="53"/>
                    <a:pt x="19" y="54"/>
                  </a:cubicBezTo>
                  <a:cubicBezTo>
                    <a:pt x="18" y="57"/>
                    <a:pt x="17" y="59"/>
                    <a:pt x="17" y="61"/>
                  </a:cubicBezTo>
                  <a:cubicBezTo>
                    <a:pt x="16" y="62"/>
                    <a:pt x="16" y="64"/>
                    <a:pt x="16" y="65"/>
                  </a:cubicBezTo>
                  <a:cubicBezTo>
                    <a:pt x="16" y="66"/>
                    <a:pt x="15" y="68"/>
                    <a:pt x="15" y="69"/>
                  </a:cubicBezTo>
                  <a:cubicBezTo>
                    <a:pt x="14" y="71"/>
                    <a:pt x="14" y="73"/>
                    <a:pt x="13" y="75"/>
                  </a:cubicBezTo>
                  <a:cubicBezTo>
                    <a:pt x="13" y="77"/>
                    <a:pt x="12" y="79"/>
                    <a:pt x="12" y="81"/>
                  </a:cubicBezTo>
                  <a:cubicBezTo>
                    <a:pt x="12" y="83"/>
                    <a:pt x="12" y="85"/>
                    <a:pt x="12" y="87"/>
                  </a:cubicBezTo>
                  <a:cubicBezTo>
                    <a:pt x="12" y="89"/>
                    <a:pt x="12" y="90"/>
                    <a:pt x="11" y="92"/>
                  </a:cubicBezTo>
                  <a:cubicBezTo>
                    <a:pt x="11" y="92"/>
                    <a:pt x="11" y="93"/>
                    <a:pt x="11" y="94"/>
                  </a:cubicBezTo>
                  <a:cubicBezTo>
                    <a:pt x="12" y="94"/>
                    <a:pt x="12" y="94"/>
                    <a:pt x="12" y="94"/>
                  </a:cubicBezTo>
                  <a:cubicBezTo>
                    <a:pt x="12" y="92"/>
                    <a:pt x="13" y="91"/>
                    <a:pt x="13" y="90"/>
                  </a:cubicBezTo>
                  <a:cubicBezTo>
                    <a:pt x="14" y="87"/>
                    <a:pt x="14" y="85"/>
                    <a:pt x="14" y="82"/>
                  </a:cubicBezTo>
                  <a:cubicBezTo>
                    <a:pt x="14" y="80"/>
                    <a:pt x="14" y="78"/>
                    <a:pt x="15" y="76"/>
                  </a:cubicBezTo>
                  <a:cubicBezTo>
                    <a:pt x="15" y="75"/>
                    <a:pt x="15" y="74"/>
                    <a:pt x="15" y="73"/>
                  </a:cubicBezTo>
                  <a:cubicBezTo>
                    <a:pt x="16" y="71"/>
                    <a:pt x="16" y="70"/>
                    <a:pt x="17" y="68"/>
                  </a:cubicBezTo>
                  <a:cubicBezTo>
                    <a:pt x="17" y="66"/>
                    <a:pt x="17" y="64"/>
                    <a:pt x="18" y="62"/>
                  </a:cubicBezTo>
                  <a:cubicBezTo>
                    <a:pt x="18" y="62"/>
                    <a:pt x="18" y="61"/>
                    <a:pt x="18" y="61"/>
                  </a:cubicBezTo>
                  <a:cubicBezTo>
                    <a:pt x="19" y="60"/>
                    <a:pt x="19" y="58"/>
                    <a:pt x="20" y="57"/>
                  </a:cubicBezTo>
                  <a:cubicBezTo>
                    <a:pt x="20" y="56"/>
                    <a:pt x="21" y="55"/>
                    <a:pt x="21" y="54"/>
                  </a:cubicBezTo>
                  <a:cubicBezTo>
                    <a:pt x="22" y="52"/>
                    <a:pt x="22" y="50"/>
                    <a:pt x="23" y="48"/>
                  </a:cubicBezTo>
                  <a:cubicBezTo>
                    <a:pt x="23" y="47"/>
                    <a:pt x="24" y="47"/>
                    <a:pt x="24" y="46"/>
                  </a:cubicBezTo>
                  <a:cubicBezTo>
                    <a:pt x="25" y="44"/>
                    <a:pt x="26" y="43"/>
                    <a:pt x="27" y="42"/>
                  </a:cubicBezTo>
                  <a:cubicBezTo>
                    <a:pt x="28" y="40"/>
                    <a:pt x="29" y="39"/>
                    <a:pt x="29" y="38"/>
                  </a:cubicBezTo>
                  <a:cubicBezTo>
                    <a:pt x="31" y="36"/>
                    <a:pt x="32" y="33"/>
                    <a:pt x="33" y="31"/>
                  </a:cubicBezTo>
                  <a:cubicBezTo>
                    <a:pt x="35" y="28"/>
                    <a:pt x="38" y="26"/>
                    <a:pt x="40" y="24"/>
                  </a:cubicBezTo>
                  <a:cubicBezTo>
                    <a:pt x="41" y="24"/>
                    <a:pt x="42" y="23"/>
                    <a:pt x="43" y="22"/>
                  </a:cubicBezTo>
                  <a:cubicBezTo>
                    <a:pt x="44" y="22"/>
                    <a:pt x="45" y="21"/>
                    <a:pt x="46" y="20"/>
                  </a:cubicBezTo>
                  <a:cubicBezTo>
                    <a:pt x="48" y="19"/>
                    <a:pt x="51" y="17"/>
                    <a:pt x="53" y="16"/>
                  </a:cubicBezTo>
                  <a:cubicBezTo>
                    <a:pt x="54" y="15"/>
                    <a:pt x="55" y="14"/>
                    <a:pt x="56" y="14"/>
                  </a:cubicBezTo>
                  <a:cubicBezTo>
                    <a:pt x="57" y="13"/>
                    <a:pt x="59" y="13"/>
                    <a:pt x="61" y="12"/>
                  </a:cubicBezTo>
                  <a:cubicBezTo>
                    <a:pt x="64" y="11"/>
                    <a:pt x="66" y="11"/>
                    <a:pt x="69" y="10"/>
                  </a:cubicBezTo>
                  <a:cubicBezTo>
                    <a:pt x="71" y="9"/>
                    <a:pt x="74" y="9"/>
                    <a:pt x="76" y="9"/>
                  </a:cubicBezTo>
                  <a:cubicBezTo>
                    <a:pt x="78" y="8"/>
                    <a:pt x="80" y="8"/>
                    <a:pt x="81" y="8"/>
                  </a:cubicBezTo>
                  <a:cubicBezTo>
                    <a:pt x="85" y="8"/>
                    <a:pt x="89" y="8"/>
                    <a:pt x="93" y="7"/>
                  </a:cubicBezTo>
                  <a:cubicBezTo>
                    <a:pt x="96" y="6"/>
                    <a:pt x="100" y="6"/>
                    <a:pt x="103" y="6"/>
                  </a:cubicBezTo>
                  <a:cubicBezTo>
                    <a:pt x="107" y="6"/>
                    <a:pt x="110" y="7"/>
                    <a:pt x="114" y="7"/>
                  </a:cubicBezTo>
                  <a:cubicBezTo>
                    <a:pt x="115" y="7"/>
                    <a:pt x="116" y="7"/>
                    <a:pt x="117" y="8"/>
                  </a:cubicBezTo>
                  <a:cubicBezTo>
                    <a:pt x="117" y="8"/>
                    <a:pt x="118" y="8"/>
                    <a:pt x="118" y="8"/>
                  </a:cubicBezTo>
                  <a:cubicBezTo>
                    <a:pt x="121" y="8"/>
                    <a:pt x="123" y="9"/>
                    <a:pt x="125" y="10"/>
                  </a:cubicBezTo>
                  <a:cubicBezTo>
                    <a:pt x="127" y="10"/>
                    <a:pt x="128" y="11"/>
                    <a:pt x="129" y="12"/>
                  </a:cubicBezTo>
                  <a:cubicBezTo>
                    <a:pt x="131" y="13"/>
                    <a:pt x="132" y="14"/>
                    <a:pt x="134" y="15"/>
                  </a:cubicBezTo>
                  <a:cubicBezTo>
                    <a:pt x="135" y="16"/>
                    <a:pt x="137" y="16"/>
                    <a:pt x="139" y="18"/>
                  </a:cubicBezTo>
                  <a:cubicBezTo>
                    <a:pt x="142" y="21"/>
                    <a:pt x="146" y="26"/>
                    <a:pt x="149" y="29"/>
                  </a:cubicBezTo>
                  <a:cubicBezTo>
                    <a:pt x="153" y="33"/>
                    <a:pt x="156" y="36"/>
                    <a:pt x="159" y="40"/>
                  </a:cubicBezTo>
                  <a:cubicBezTo>
                    <a:pt x="160" y="41"/>
                    <a:pt x="160" y="42"/>
                    <a:pt x="161" y="42"/>
                  </a:cubicBezTo>
                  <a:cubicBezTo>
                    <a:pt x="161" y="45"/>
                    <a:pt x="163" y="47"/>
                    <a:pt x="164" y="50"/>
                  </a:cubicBezTo>
                  <a:cubicBezTo>
                    <a:pt x="165" y="52"/>
                    <a:pt x="166" y="54"/>
                    <a:pt x="167" y="56"/>
                  </a:cubicBezTo>
                  <a:cubicBezTo>
                    <a:pt x="168" y="58"/>
                    <a:pt x="169" y="61"/>
                    <a:pt x="170" y="63"/>
                  </a:cubicBezTo>
                  <a:cubicBezTo>
                    <a:pt x="171" y="64"/>
                    <a:pt x="171" y="65"/>
                    <a:pt x="171" y="66"/>
                  </a:cubicBezTo>
                  <a:cubicBezTo>
                    <a:pt x="172" y="68"/>
                    <a:pt x="172" y="69"/>
                    <a:pt x="172" y="70"/>
                  </a:cubicBezTo>
                  <a:cubicBezTo>
                    <a:pt x="172" y="71"/>
                    <a:pt x="173" y="73"/>
                    <a:pt x="173" y="74"/>
                  </a:cubicBezTo>
                  <a:cubicBezTo>
                    <a:pt x="174" y="75"/>
                    <a:pt x="174" y="76"/>
                    <a:pt x="175" y="77"/>
                  </a:cubicBezTo>
                  <a:cubicBezTo>
                    <a:pt x="176" y="80"/>
                    <a:pt x="176" y="83"/>
                    <a:pt x="179" y="85"/>
                  </a:cubicBezTo>
                  <a:cubicBezTo>
                    <a:pt x="179" y="84"/>
                    <a:pt x="180" y="84"/>
                    <a:pt x="181" y="84"/>
                  </a:cubicBezTo>
                  <a:close/>
                  <a:moveTo>
                    <a:pt x="101" y="78"/>
                  </a:moveTo>
                  <a:cubicBezTo>
                    <a:pt x="106" y="69"/>
                    <a:pt x="110" y="59"/>
                    <a:pt x="116" y="50"/>
                  </a:cubicBezTo>
                  <a:cubicBezTo>
                    <a:pt x="116" y="50"/>
                    <a:pt x="115" y="50"/>
                    <a:pt x="115" y="50"/>
                  </a:cubicBezTo>
                  <a:cubicBezTo>
                    <a:pt x="115" y="51"/>
                    <a:pt x="114" y="52"/>
                    <a:pt x="113" y="53"/>
                  </a:cubicBezTo>
                  <a:cubicBezTo>
                    <a:pt x="112" y="55"/>
                    <a:pt x="112" y="56"/>
                    <a:pt x="111" y="57"/>
                  </a:cubicBezTo>
                  <a:cubicBezTo>
                    <a:pt x="110" y="58"/>
                    <a:pt x="109" y="60"/>
                    <a:pt x="107" y="61"/>
                  </a:cubicBezTo>
                  <a:cubicBezTo>
                    <a:pt x="106" y="63"/>
                    <a:pt x="104" y="65"/>
                    <a:pt x="103" y="67"/>
                  </a:cubicBezTo>
                  <a:cubicBezTo>
                    <a:pt x="102" y="69"/>
                    <a:pt x="101" y="71"/>
                    <a:pt x="100" y="73"/>
                  </a:cubicBezTo>
                  <a:cubicBezTo>
                    <a:pt x="99" y="74"/>
                    <a:pt x="99" y="74"/>
                    <a:pt x="99" y="75"/>
                  </a:cubicBezTo>
                  <a:cubicBezTo>
                    <a:pt x="99" y="76"/>
                    <a:pt x="100" y="77"/>
                    <a:pt x="10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1" name="Freeform 262"/>
            <p:cNvSpPr>
              <a:spLocks/>
            </p:cNvSpPr>
            <p:nvPr/>
          </p:nvSpPr>
          <p:spPr bwMode="auto">
            <a:xfrm>
              <a:off x="6119813" y="3849688"/>
              <a:ext cx="26988" cy="58738"/>
            </a:xfrm>
            <a:custGeom>
              <a:avLst/>
              <a:gdLst>
                <a:gd name="T0" fmla="*/ 3 w 7"/>
                <a:gd name="T1" fmla="*/ 8 h 15"/>
                <a:gd name="T2" fmla="*/ 3 w 7"/>
                <a:gd name="T3" fmla="*/ 5 h 15"/>
                <a:gd name="T4" fmla="*/ 4 w 7"/>
                <a:gd name="T5" fmla="*/ 5 h 15"/>
                <a:gd name="T6" fmla="*/ 6 w 7"/>
                <a:gd name="T7" fmla="*/ 6 h 15"/>
                <a:gd name="T8" fmla="*/ 7 w 7"/>
                <a:gd name="T9" fmla="*/ 9 h 15"/>
                <a:gd name="T10" fmla="*/ 6 w 7"/>
                <a:gd name="T11" fmla="*/ 13 h 15"/>
                <a:gd name="T12" fmla="*/ 4 w 7"/>
                <a:gd name="T13" fmla="*/ 15 h 15"/>
                <a:gd name="T14" fmla="*/ 2 w 7"/>
                <a:gd name="T15" fmla="*/ 14 h 15"/>
                <a:gd name="T16" fmla="*/ 1 w 7"/>
                <a:gd name="T17" fmla="*/ 10 h 15"/>
                <a:gd name="T18" fmla="*/ 0 w 7"/>
                <a:gd name="T19" fmla="*/ 7 h 15"/>
                <a:gd name="T20" fmla="*/ 0 w 7"/>
                <a:gd name="T21" fmla="*/ 7 h 15"/>
                <a:gd name="T22" fmla="*/ 1 w 7"/>
                <a:gd name="T23" fmla="*/ 1 h 15"/>
                <a:gd name="T24" fmla="*/ 3 w 7"/>
                <a:gd name="T25" fmla="*/ 0 h 15"/>
                <a:gd name="T26" fmla="*/ 2 w 7"/>
                <a:gd name="T27" fmla="*/ 3 h 15"/>
                <a:gd name="T28" fmla="*/ 2 w 7"/>
                <a:gd name="T29" fmla="*/ 8 h 15"/>
                <a:gd name="T30" fmla="*/ 3 w 7"/>
                <a:gd name="T31" fmla="*/ 8 h 15"/>
                <a:gd name="T32" fmla="*/ 3 w 7"/>
                <a:gd name="T33" fmla="*/ 12 h 15"/>
                <a:gd name="T34" fmla="*/ 4 w 7"/>
                <a:gd name="T35" fmla="*/ 9 h 15"/>
                <a:gd name="T36" fmla="*/ 3 w 7"/>
                <a:gd name="T3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5">
                  <a:moveTo>
                    <a:pt x="3" y="8"/>
                  </a:moveTo>
                  <a:cubicBezTo>
                    <a:pt x="3" y="7"/>
                    <a:pt x="3" y="6"/>
                    <a:pt x="3" y="5"/>
                  </a:cubicBezTo>
                  <a:cubicBezTo>
                    <a:pt x="3" y="5"/>
                    <a:pt x="4" y="5"/>
                    <a:pt x="4" y="5"/>
                  </a:cubicBezTo>
                  <a:cubicBezTo>
                    <a:pt x="4" y="6"/>
                    <a:pt x="5" y="6"/>
                    <a:pt x="6" y="6"/>
                  </a:cubicBezTo>
                  <a:cubicBezTo>
                    <a:pt x="7" y="7"/>
                    <a:pt x="7" y="8"/>
                    <a:pt x="7" y="9"/>
                  </a:cubicBezTo>
                  <a:cubicBezTo>
                    <a:pt x="7" y="10"/>
                    <a:pt x="6" y="12"/>
                    <a:pt x="6" y="13"/>
                  </a:cubicBezTo>
                  <a:cubicBezTo>
                    <a:pt x="5" y="14"/>
                    <a:pt x="5" y="14"/>
                    <a:pt x="4" y="15"/>
                  </a:cubicBezTo>
                  <a:cubicBezTo>
                    <a:pt x="4" y="15"/>
                    <a:pt x="3" y="14"/>
                    <a:pt x="2" y="14"/>
                  </a:cubicBezTo>
                  <a:cubicBezTo>
                    <a:pt x="1" y="13"/>
                    <a:pt x="1" y="12"/>
                    <a:pt x="1" y="10"/>
                  </a:cubicBezTo>
                  <a:cubicBezTo>
                    <a:pt x="1" y="9"/>
                    <a:pt x="0" y="8"/>
                    <a:pt x="0" y="7"/>
                  </a:cubicBezTo>
                  <a:cubicBezTo>
                    <a:pt x="0" y="7"/>
                    <a:pt x="0" y="7"/>
                    <a:pt x="0" y="7"/>
                  </a:cubicBezTo>
                  <a:cubicBezTo>
                    <a:pt x="0" y="5"/>
                    <a:pt x="0" y="3"/>
                    <a:pt x="1" y="1"/>
                  </a:cubicBezTo>
                  <a:cubicBezTo>
                    <a:pt x="1" y="0"/>
                    <a:pt x="2" y="0"/>
                    <a:pt x="3" y="0"/>
                  </a:cubicBezTo>
                  <a:cubicBezTo>
                    <a:pt x="3" y="1"/>
                    <a:pt x="3" y="2"/>
                    <a:pt x="2" y="3"/>
                  </a:cubicBezTo>
                  <a:cubicBezTo>
                    <a:pt x="1" y="5"/>
                    <a:pt x="2" y="6"/>
                    <a:pt x="2" y="8"/>
                  </a:cubicBezTo>
                  <a:cubicBezTo>
                    <a:pt x="2" y="8"/>
                    <a:pt x="2" y="8"/>
                    <a:pt x="3" y="8"/>
                  </a:cubicBezTo>
                  <a:cubicBezTo>
                    <a:pt x="3" y="10"/>
                    <a:pt x="2" y="11"/>
                    <a:pt x="3" y="12"/>
                  </a:cubicBezTo>
                  <a:cubicBezTo>
                    <a:pt x="5" y="11"/>
                    <a:pt x="5" y="10"/>
                    <a:pt x="4" y="9"/>
                  </a:cubicBezTo>
                  <a:cubicBezTo>
                    <a:pt x="4" y="9"/>
                    <a:pt x="3"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2" name="Freeform 263"/>
            <p:cNvSpPr>
              <a:spLocks noEditPoints="1"/>
            </p:cNvSpPr>
            <p:nvPr/>
          </p:nvSpPr>
          <p:spPr bwMode="auto">
            <a:xfrm>
              <a:off x="6181725" y="3849688"/>
              <a:ext cx="31750" cy="47625"/>
            </a:xfrm>
            <a:custGeom>
              <a:avLst/>
              <a:gdLst>
                <a:gd name="T0" fmla="*/ 8 w 8"/>
                <a:gd name="T1" fmla="*/ 6 h 12"/>
                <a:gd name="T2" fmla="*/ 6 w 8"/>
                <a:gd name="T3" fmla="*/ 11 h 12"/>
                <a:gd name="T4" fmla="*/ 5 w 8"/>
                <a:gd name="T5" fmla="*/ 12 h 12"/>
                <a:gd name="T6" fmla="*/ 3 w 8"/>
                <a:gd name="T7" fmla="*/ 11 h 12"/>
                <a:gd name="T8" fmla="*/ 1 w 8"/>
                <a:gd name="T9" fmla="*/ 4 h 12"/>
                <a:gd name="T10" fmla="*/ 5 w 8"/>
                <a:gd name="T11" fmla="*/ 1 h 12"/>
                <a:gd name="T12" fmla="*/ 8 w 8"/>
                <a:gd name="T13" fmla="*/ 6 h 12"/>
                <a:gd name="T14" fmla="*/ 4 w 8"/>
                <a:gd name="T15" fmla="*/ 3 h 12"/>
                <a:gd name="T16" fmla="*/ 3 w 8"/>
                <a:gd name="T17" fmla="*/ 5 h 12"/>
                <a:gd name="T18" fmla="*/ 3 w 8"/>
                <a:gd name="T19" fmla="*/ 8 h 12"/>
                <a:gd name="T20" fmla="*/ 5 w 8"/>
                <a:gd name="T21" fmla="*/ 9 h 12"/>
                <a:gd name="T22" fmla="*/ 5 w 8"/>
                <a:gd name="T23" fmla="*/ 7 h 12"/>
                <a:gd name="T24" fmla="*/ 4 w 8"/>
                <a:gd name="T2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6"/>
                  </a:moveTo>
                  <a:cubicBezTo>
                    <a:pt x="7" y="8"/>
                    <a:pt x="7" y="9"/>
                    <a:pt x="6" y="11"/>
                  </a:cubicBezTo>
                  <a:cubicBezTo>
                    <a:pt x="6" y="12"/>
                    <a:pt x="5" y="12"/>
                    <a:pt x="5" y="12"/>
                  </a:cubicBezTo>
                  <a:cubicBezTo>
                    <a:pt x="4" y="12"/>
                    <a:pt x="3" y="12"/>
                    <a:pt x="3" y="11"/>
                  </a:cubicBezTo>
                  <a:cubicBezTo>
                    <a:pt x="1" y="9"/>
                    <a:pt x="0" y="6"/>
                    <a:pt x="1" y="4"/>
                  </a:cubicBezTo>
                  <a:cubicBezTo>
                    <a:pt x="1" y="2"/>
                    <a:pt x="3" y="0"/>
                    <a:pt x="5" y="1"/>
                  </a:cubicBezTo>
                  <a:cubicBezTo>
                    <a:pt x="8" y="2"/>
                    <a:pt x="8" y="4"/>
                    <a:pt x="8" y="6"/>
                  </a:cubicBezTo>
                  <a:close/>
                  <a:moveTo>
                    <a:pt x="4" y="3"/>
                  </a:moveTo>
                  <a:cubicBezTo>
                    <a:pt x="4" y="3"/>
                    <a:pt x="3" y="4"/>
                    <a:pt x="3" y="5"/>
                  </a:cubicBezTo>
                  <a:cubicBezTo>
                    <a:pt x="3" y="6"/>
                    <a:pt x="3" y="7"/>
                    <a:pt x="3" y="8"/>
                  </a:cubicBezTo>
                  <a:cubicBezTo>
                    <a:pt x="3" y="9"/>
                    <a:pt x="4" y="10"/>
                    <a:pt x="5" y="9"/>
                  </a:cubicBezTo>
                  <a:cubicBezTo>
                    <a:pt x="5" y="9"/>
                    <a:pt x="5" y="8"/>
                    <a:pt x="5" y="7"/>
                  </a:cubicBezTo>
                  <a:cubicBezTo>
                    <a:pt x="6" y="5"/>
                    <a:pt x="6"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3" name="Freeform 264"/>
            <p:cNvSpPr>
              <a:spLocks/>
            </p:cNvSpPr>
            <p:nvPr/>
          </p:nvSpPr>
          <p:spPr bwMode="auto">
            <a:xfrm>
              <a:off x="6288088" y="3836988"/>
              <a:ext cx="31750" cy="47625"/>
            </a:xfrm>
            <a:custGeom>
              <a:avLst/>
              <a:gdLst>
                <a:gd name="T0" fmla="*/ 5 w 8"/>
                <a:gd name="T1" fmla="*/ 6 h 12"/>
                <a:gd name="T2" fmla="*/ 7 w 8"/>
                <a:gd name="T3" fmla="*/ 9 h 12"/>
                <a:gd name="T4" fmla="*/ 2 w 8"/>
                <a:gd name="T5" fmla="*/ 7 h 12"/>
                <a:gd name="T6" fmla="*/ 3 w 8"/>
                <a:gd name="T7" fmla="*/ 10 h 12"/>
                <a:gd name="T8" fmla="*/ 2 w 8"/>
                <a:gd name="T9" fmla="*/ 12 h 12"/>
                <a:gd name="T10" fmla="*/ 1 w 8"/>
                <a:gd name="T11" fmla="*/ 11 h 12"/>
                <a:gd name="T12" fmla="*/ 0 w 8"/>
                <a:gd name="T13" fmla="*/ 7 h 12"/>
                <a:gd name="T14" fmla="*/ 1 w 8"/>
                <a:gd name="T15" fmla="*/ 2 h 12"/>
                <a:gd name="T16" fmla="*/ 4 w 8"/>
                <a:gd name="T17" fmla="*/ 1 h 12"/>
                <a:gd name="T18" fmla="*/ 5 w 8"/>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5" y="6"/>
                  </a:moveTo>
                  <a:cubicBezTo>
                    <a:pt x="6" y="7"/>
                    <a:pt x="8" y="7"/>
                    <a:pt x="7" y="9"/>
                  </a:cubicBezTo>
                  <a:cubicBezTo>
                    <a:pt x="5" y="10"/>
                    <a:pt x="4" y="7"/>
                    <a:pt x="2" y="7"/>
                  </a:cubicBezTo>
                  <a:cubicBezTo>
                    <a:pt x="2" y="9"/>
                    <a:pt x="3" y="9"/>
                    <a:pt x="3" y="10"/>
                  </a:cubicBezTo>
                  <a:cubicBezTo>
                    <a:pt x="3" y="11"/>
                    <a:pt x="2" y="11"/>
                    <a:pt x="2" y="12"/>
                  </a:cubicBezTo>
                  <a:cubicBezTo>
                    <a:pt x="1" y="12"/>
                    <a:pt x="1" y="11"/>
                    <a:pt x="1" y="11"/>
                  </a:cubicBezTo>
                  <a:cubicBezTo>
                    <a:pt x="0" y="10"/>
                    <a:pt x="0" y="8"/>
                    <a:pt x="0" y="7"/>
                  </a:cubicBezTo>
                  <a:cubicBezTo>
                    <a:pt x="0" y="6"/>
                    <a:pt x="0" y="4"/>
                    <a:pt x="1" y="2"/>
                  </a:cubicBezTo>
                  <a:cubicBezTo>
                    <a:pt x="1" y="1"/>
                    <a:pt x="3" y="0"/>
                    <a:pt x="4" y="1"/>
                  </a:cubicBezTo>
                  <a:cubicBezTo>
                    <a:pt x="6" y="3"/>
                    <a:pt x="6" y="5"/>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4" name="Freeform 265"/>
            <p:cNvSpPr>
              <a:spLocks noEditPoints="1"/>
            </p:cNvSpPr>
            <p:nvPr/>
          </p:nvSpPr>
          <p:spPr bwMode="auto">
            <a:xfrm>
              <a:off x="6221413" y="3844926"/>
              <a:ext cx="31750" cy="39688"/>
            </a:xfrm>
            <a:custGeom>
              <a:avLst/>
              <a:gdLst>
                <a:gd name="T0" fmla="*/ 0 w 8"/>
                <a:gd name="T1" fmla="*/ 10 h 10"/>
                <a:gd name="T2" fmla="*/ 0 w 8"/>
                <a:gd name="T3" fmla="*/ 9 h 10"/>
                <a:gd name="T4" fmla="*/ 1 w 8"/>
                <a:gd name="T5" fmla="*/ 7 h 10"/>
                <a:gd name="T6" fmla="*/ 0 w 8"/>
                <a:gd name="T7" fmla="*/ 2 h 10"/>
                <a:gd name="T8" fmla="*/ 1 w 8"/>
                <a:gd name="T9" fmla="*/ 0 h 10"/>
                <a:gd name="T10" fmla="*/ 3 w 8"/>
                <a:gd name="T11" fmla="*/ 0 h 10"/>
                <a:gd name="T12" fmla="*/ 4 w 8"/>
                <a:gd name="T13" fmla="*/ 0 h 10"/>
                <a:gd name="T14" fmla="*/ 7 w 8"/>
                <a:gd name="T15" fmla="*/ 2 h 10"/>
                <a:gd name="T16" fmla="*/ 6 w 8"/>
                <a:gd name="T17" fmla="*/ 7 h 10"/>
                <a:gd name="T18" fmla="*/ 3 w 8"/>
                <a:gd name="T19" fmla="*/ 9 h 10"/>
                <a:gd name="T20" fmla="*/ 0 w 8"/>
                <a:gd name="T21" fmla="*/ 10 h 10"/>
                <a:gd name="T22" fmla="*/ 2 w 8"/>
                <a:gd name="T23" fmla="*/ 2 h 10"/>
                <a:gd name="T24" fmla="*/ 3 w 8"/>
                <a:gd name="T25" fmla="*/ 7 h 10"/>
                <a:gd name="T26" fmla="*/ 5 w 8"/>
                <a:gd name="T27" fmla="*/ 6 h 10"/>
                <a:gd name="T28" fmla="*/ 4 w 8"/>
                <a:gd name="T29" fmla="*/ 2 h 10"/>
                <a:gd name="T30" fmla="*/ 2 w 8"/>
                <a:gd name="T3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0" y="10"/>
                  </a:moveTo>
                  <a:cubicBezTo>
                    <a:pt x="0" y="9"/>
                    <a:pt x="0" y="9"/>
                    <a:pt x="0" y="9"/>
                  </a:cubicBezTo>
                  <a:cubicBezTo>
                    <a:pt x="1" y="8"/>
                    <a:pt x="1" y="8"/>
                    <a:pt x="1" y="7"/>
                  </a:cubicBezTo>
                  <a:cubicBezTo>
                    <a:pt x="0" y="6"/>
                    <a:pt x="0" y="4"/>
                    <a:pt x="0" y="2"/>
                  </a:cubicBezTo>
                  <a:cubicBezTo>
                    <a:pt x="0" y="1"/>
                    <a:pt x="0" y="0"/>
                    <a:pt x="1" y="0"/>
                  </a:cubicBezTo>
                  <a:cubicBezTo>
                    <a:pt x="2" y="0"/>
                    <a:pt x="3" y="0"/>
                    <a:pt x="3" y="0"/>
                  </a:cubicBezTo>
                  <a:cubicBezTo>
                    <a:pt x="4" y="0"/>
                    <a:pt x="4" y="0"/>
                    <a:pt x="4" y="0"/>
                  </a:cubicBezTo>
                  <a:cubicBezTo>
                    <a:pt x="6" y="0"/>
                    <a:pt x="7" y="1"/>
                    <a:pt x="7" y="2"/>
                  </a:cubicBezTo>
                  <a:cubicBezTo>
                    <a:pt x="8" y="4"/>
                    <a:pt x="7" y="6"/>
                    <a:pt x="6" y="7"/>
                  </a:cubicBezTo>
                  <a:cubicBezTo>
                    <a:pt x="5" y="8"/>
                    <a:pt x="4" y="9"/>
                    <a:pt x="3" y="9"/>
                  </a:cubicBezTo>
                  <a:cubicBezTo>
                    <a:pt x="3" y="10"/>
                    <a:pt x="1" y="10"/>
                    <a:pt x="0" y="10"/>
                  </a:cubicBezTo>
                  <a:close/>
                  <a:moveTo>
                    <a:pt x="2" y="2"/>
                  </a:moveTo>
                  <a:cubicBezTo>
                    <a:pt x="2" y="4"/>
                    <a:pt x="3" y="5"/>
                    <a:pt x="3" y="7"/>
                  </a:cubicBezTo>
                  <a:cubicBezTo>
                    <a:pt x="4" y="7"/>
                    <a:pt x="4" y="6"/>
                    <a:pt x="5" y="6"/>
                  </a:cubicBezTo>
                  <a:cubicBezTo>
                    <a:pt x="5" y="5"/>
                    <a:pt x="5" y="3"/>
                    <a:pt x="4" y="2"/>
                  </a:cubicBezTo>
                  <a:cubicBezTo>
                    <a:pt x="4" y="2"/>
                    <a:pt x="3"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5" name="Freeform 266"/>
            <p:cNvSpPr>
              <a:spLocks noEditPoints="1"/>
            </p:cNvSpPr>
            <p:nvPr/>
          </p:nvSpPr>
          <p:spPr bwMode="auto">
            <a:xfrm>
              <a:off x="6154738" y="3852863"/>
              <a:ext cx="23813" cy="44450"/>
            </a:xfrm>
            <a:custGeom>
              <a:avLst/>
              <a:gdLst>
                <a:gd name="T0" fmla="*/ 3 w 6"/>
                <a:gd name="T1" fmla="*/ 0 h 11"/>
                <a:gd name="T2" fmla="*/ 6 w 6"/>
                <a:gd name="T3" fmla="*/ 8 h 11"/>
                <a:gd name="T4" fmla="*/ 3 w 6"/>
                <a:gd name="T5" fmla="*/ 11 h 11"/>
                <a:gd name="T6" fmla="*/ 1 w 6"/>
                <a:gd name="T7" fmla="*/ 10 h 11"/>
                <a:gd name="T8" fmla="*/ 1 w 6"/>
                <a:gd name="T9" fmla="*/ 3 h 11"/>
                <a:gd name="T10" fmla="*/ 1 w 6"/>
                <a:gd name="T11" fmla="*/ 2 h 11"/>
                <a:gd name="T12" fmla="*/ 3 w 6"/>
                <a:gd name="T13" fmla="*/ 0 h 11"/>
                <a:gd name="T14" fmla="*/ 3 w 6"/>
                <a:gd name="T15" fmla="*/ 3 h 11"/>
                <a:gd name="T16" fmla="*/ 4 w 6"/>
                <a:gd name="T17" fmla="*/ 8 h 11"/>
                <a:gd name="T18" fmla="*/ 3 w 6"/>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3" y="0"/>
                  </a:moveTo>
                  <a:cubicBezTo>
                    <a:pt x="6" y="2"/>
                    <a:pt x="6" y="5"/>
                    <a:pt x="6" y="8"/>
                  </a:cubicBezTo>
                  <a:cubicBezTo>
                    <a:pt x="6" y="10"/>
                    <a:pt x="5" y="11"/>
                    <a:pt x="3" y="11"/>
                  </a:cubicBezTo>
                  <a:cubicBezTo>
                    <a:pt x="3" y="11"/>
                    <a:pt x="2" y="10"/>
                    <a:pt x="1" y="10"/>
                  </a:cubicBezTo>
                  <a:cubicBezTo>
                    <a:pt x="1" y="7"/>
                    <a:pt x="0" y="5"/>
                    <a:pt x="1" y="3"/>
                  </a:cubicBezTo>
                  <a:cubicBezTo>
                    <a:pt x="1" y="2"/>
                    <a:pt x="1" y="2"/>
                    <a:pt x="1" y="2"/>
                  </a:cubicBezTo>
                  <a:cubicBezTo>
                    <a:pt x="1" y="1"/>
                    <a:pt x="2" y="0"/>
                    <a:pt x="3" y="0"/>
                  </a:cubicBezTo>
                  <a:close/>
                  <a:moveTo>
                    <a:pt x="3" y="3"/>
                  </a:moveTo>
                  <a:cubicBezTo>
                    <a:pt x="2" y="8"/>
                    <a:pt x="2" y="8"/>
                    <a:pt x="4" y="8"/>
                  </a:cubicBezTo>
                  <a:cubicBezTo>
                    <a:pt x="3" y="6"/>
                    <a:pt x="4" y="5"/>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6" name="Freeform 267"/>
            <p:cNvSpPr>
              <a:spLocks/>
            </p:cNvSpPr>
            <p:nvPr/>
          </p:nvSpPr>
          <p:spPr bwMode="auto">
            <a:xfrm>
              <a:off x="6257925" y="3836988"/>
              <a:ext cx="26988" cy="52388"/>
            </a:xfrm>
            <a:custGeom>
              <a:avLst/>
              <a:gdLst>
                <a:gd name="T0" fmla="*/ 7 w 7"/>
                <a:gd name="T1" fmla="*/ 10 h 13"/>
                <a:gd name="T2" fmla="*/ 7 w 7"/>
                <a:gd name="T3" fmla="*/ 11 h 13"/>
                <a:gd name="T4" fmla="*/ 6 w 7"/>
                <a:gd name="T5" fmla="*/ 12 h 13"/>
                <a:gd name="T6" fmla="*/ 1 w 7"/>
                <a:gd name="T7" fmla="*/ 10 h 13"/>
                <a:gd name="T8" fmla="*/ 0 w 7"/>
                <a:gd name="T9" fmla="*/ 7 h 13"/>
                <a:gd name="T10" fmla="*/ 1 w 7"/>
                <a:gd name="T11" fmla="*/ 2 h 13"/>
                <a:gd name="T12" fmla="*/ 3 w 7"/>
                <a:gd name="T13" fmla="*/ 1 h 13"/>
                <a:gd name="T14" fmla="*/ 2 w 7"/>
                <a:gd name="T15" fmla="*/ 5 h 13"/>
                <a:gd name="T16" fmla="*/ 3 w 7"/>
                <a:gd name="T17" fmla="*/ 5 h 13"/>
                <a:gd name="T18" fmla="*/ 6 w 7"/>
                <a:gd name="T19" fmla="*/ 3 h 13"/>
                <a:gd name="T20" fmla="*/ 6 w 7"/>
                <a:gd name="T21" fmla="*/ 5 h 13"/>
                <a:gd name="T22" fmla="*/ 3 w 7"/>
                <a:gd name="T23" fmla="*/ 8 h 13"/>
                <a:gd name="T24" fmla="*/ 3 w 7"/>
                <a:gd name="T25" fmla="*/ 9 h 13"/>
                <a:gd name="T26" fmla="*/ 5 w 7"/>
                <a:gd name="T27" fmla="*/ 10 h 13"/>
                <a:gd name="T28" fmla="*/ 7 w 7"/>
                <a:gd name="T2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7" y="10"/>
                  </a:moveTo>
                  <a:cubicBezTo>
                    <a:pt x="7" y="10"/>
                    <a:pt x="7" y="11"/>
                    <a:pt x="7" y="11"/>
                  </a:cubicBezTo>
                  <a:cubicBezTo>
                    <a:pt x="6" y="12"/>
                    <a:pt x="6" y="12"/>
                    <a:pt x="6" y="12"/>
                  </a:cubicBezTo>
                  <a:cubicBezTo>
                    <a:pt x="4" y="13"/>
                    <a:pt x="2" y="12"/>
                    <a:pt x="1" y="10"/>
                  </a:cubicBezTo>
                  <a:cubicBezTo>
                    <a:pt x="1" y="9"/>
                    <a:pt x="0" y="8"/>
                    <a:pt x="0" y="7"/>
                  </a:cubicBezTo>
                  <a:cubicBezTo>
                    <a:pt x="0" y="5"/>
                    <a:pt x="1" y="3"/>
                    <a:pt x="1" y="2"/>
                  </a:cubicBezTo>
                  <a:cubicBezTo>
                    <a:pt x="2" y="0"/>
                    <a:pt x="3" y="0"/>
                    <a:pt x="3" y="1"/>
                  </a:cubicBezTo>
                  <a:cubicBezTo>
                    <a:pt x="3" y="3"/>
                    <a:pt x="2" y="4"/>
                    <a:pt x="2" y="5"/>
                  </a:cubicBezTo>
                  <a:cubicBezTo>
                    <a:pt x="2" y="5"/>
                    <a:pt x="3" y="5"/>
                    <a:pt x="3" y="5"/>
                  </a:cubicBezTo>
                  <a:cubicBezTo>
                    <a:pt x="3" y="3"/>
                    <a:pt x="5" y="3"/>
                    <a:pt x="6" y="3"/>
                  </a:cubicBezTo>
                  <a:cubicBezTo>
                    <a:pt x="6" y="4"/>
                    <a:pt x="6" y="4"/>
                    <a:pt x="6" y="5"/>
                  </a:cubicBezTo>
                  <a:cubicBezTo>
                    <a:pt x="5" y="6"/>
                    <a:pt x="4" y="7"/>
                    <a:pt x="3" y="8"/>
                  </a:cubicBezTo>
                  <a:cubicBezTo>
                    <a:pt x="2" y="8"/>
                    <a:pt x="2" y="9"/>
                    <a:pt x="3" y="9"/>
                  </a:cubicBezTo>
                  <a:cubicBezTo>
                    <a:pt x="4" y="10"/>
                    <a:pt x="4" y="11"/>
                    <a:pt x="5" y="10"/>
                  </a:cubicBezTo>
                  <a:cubicBezTo>
                    <a:pt x="6" y="9"/>
                    <a:pt x="6"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7" name="Freeform 268"/>
            <p:cNvSpPr>
              <a:spLocks noEditPoints="1"/>
            </p:cNvSpPr>
            <p:nvPr/>
          </p:nvSpPr>
          <p:spPr bwMode="auto">
            <a:xfrm>
              <a:off x="6394450" y="4002088"/>
              <a:ext cx="28575" cy="44450"/>
            </a:xfrm>
            <a:custGeom>
              <a:avLst/>
              <a:gdLst>
                <a:gd name="T0" fmla="*/ 7 w 7"/>
                <a:gd name="T1" fmla="*/ 4 h 11"/>
                <a:gd name="T2" fmla="*/ 5 w 7"/>
                <a:gd name="T3" fmla="*/ 10 h 11"/>
                <a:gd name="T4" fmla="*/ 4 w 7"/>
                <a:gd name="T5" fmla="*/ 11 h 11"/>
                <a:gd name="T6" fmla="*/ 2 w 7"/>
                <a:gd name="T7" fmla="*/ 10 h 11"/>
                <a:gd name="T8" fmla="*/ 1 w 7"/>
                <a:gd name="T9" fmla="*/ 3 h 11"/>
                <a:gd name="T10" fmla="*/ 4 w 7"/>
                <a:gd name="T11" fmla="*/ 0 h 11"/>
                <a:gd name="T12" fmla="*/ 7 w 7"/>
                <a:gd name="T13" fmla="*/ 2 h 11"/>
                <a:gd name="T14" fmla="*/ 7 w 7"/>
                <a:gd name="T15" fmla="*/ 4 h 11"/>
                <a:gd name="T16" fmla="*/ 4 w 7"/>
                <a:gd name="T17" fmla="*/ 2 h 11"/>
                <a:gd name="T18" fmla="*/ 3 w 7"/>
                <a:gd name="T19" fmla="*/ 8 h 11"/>
                <a:gd name="T20" fmla="*/ 4 w 7"/>
                <a:gd name="T21" fmla="*/ 9 h 11"/>
                <a:gd name="T22" fmla="*/ 5 w 7"/>
                <a:gd name="T23" fmla="*/ 6 h 11"/>
                <a:gd name="T24" fmla="*/ 4 w 7"/>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7" y="4"/>
                  </a:moveTo>
                  <a:cubicBezTo>
                    <a:pt x="7" y="6"/>
                    <a:pt x="6" y="8"/>
                    <a:pt x="5" y="10"/>
                  </a:cubicBezTo>
                  <a:cubicBezTo>
                    <a:pt x="5" y="10"/>
                    <a:pt x="4" y="11"/>
                    <a:pt x="4" y="11"/>
                  </a:cubicBezTo>
                  <a:cubicBezTo>
                    <a:pt x="3" y="11"/>
                    <a:pt x="2" y="11"/>
                    <a:pt x="2" y="10"/>
                  </a:cubicBezTo>
                  <a:cubicBezTo>
                    <a:pt x="1" y="8"/>
                    <a:pt x="0" y="5"/>
                    <a:pt x="1" y="3"/>
                  </a:cubicBezTo>
                  <a:cubicBezTo>
                    <a:pt x="1" y="1"/>
                    <a:pt x="2" y="0"/>
                    <a:pt x="4" y="0"/>
                  </a:cubicBezTo>
                  <a:cubicBezTo>
                    <a:pt x="5" y="0"/>
                    <a:pt x="6" y="0"/>
                    <a:pt x="7" y="2"/>
                  </a:cubicBezTo>
                  <a:cubicBezTo>
                    <a:pt x="7" y="2"/>
                    <a:pt x="7" y="3"/>
                    <a:pt x="7" y="4"/>
                  </a:cubicBezTo>
                  <a:close/>
                  <a:moveTo>
                    <a:pt x="4" y="2"/>
                  </a:moveTo>
                  <a:cubicBezTo>
                    <a:pt x="2" y="3"/>
                    <a:pt x="2" y="6"/>
                    <a:pt x="3" y="8"/>
                  </a:cubicBezTo>
                  <a:cubicBezTo>
                    <a:pt x="3" y="8"/>
                    <a:pt x="4" y="8"/>
                    <a:pt x="4" y="9"/>
                  </a:cubicBezTo>
                  <a:cubicBezTo>
                    <a:pt x="4" y="8"/>
                    <a:pt x="4" y="7"/>
                    <a:pt x="5" y="6"/>
                  </a:cubicBezTo>
                  <a:cubicBezTo>
                    <a:pt x="6" y="5"/>
                    <a:pt x="5"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8" name="Freeform 269"/>
            <p:cNvSpPr>
              <a:spLocks/>
            </p:cNvSpPr>
            <p:nvPr/>
          </p:nvSpPr>
          <p:spPr bwMode="auto">
            <a:xfrm>
              <a:off x="6508750" y="3975101"/>
              <a:ext cx="42863" cy="50800"/>
            </a:xfrm>
            <a:custGeom>
              <a:avLst/>
              <a:gdLst>
                <a:gd name="T0" fmla="*/ 6 w 11"/>
                <a:gd name="T1" fmla="*/ 13 h 13"/>
                <a:gd name="T2" fmla="*/ 6 w 11"/>
                <a:gd name="T3" fmla="*/ 8 h 13"/>
                <a:gd name="T4" fmla="*/ 5 w 11"/>
                <a:gd name="T5" fmla="*/ 5 h 13"/>
                <a:gd name="T6" fmla="*/ 2 w 11"/>
                <a:gd name="T7" fmla="*/ 4 h 13"/>
                <a:gd name="T8" fmla="*/ 0 w 11"/>
                <a:gd name="T9" fmla="*/ 3 h 13"/>
                <a:gd name="T10" fmla="*/ 5 w 11"/>
                <a:gd name="T11" fmla="*/ 1 h 13"/>
                <a:gd name="T12" fmla="*/ 8 w 11"/>
                <a:gd name="T13" fmla="*/ 1 h 13"/>
                <a:gd name="T14" fmla="*/ 11 w 11"/>
                <a:gd name="T15" fmla="*/ 0 h 13"/>
                <a:gd name="T16" fmla="*/ 7 w 11"/>
                <a:gd name="T17" fmla="*/ 3 h 13"/>
                <a:gd name="T18" fmla="*/ 7 w 11"/>
                <a:gd name="T19" fmla="*/ 5 h 13"/>
                <a:gd name="T20" fmla="*/ 8 w 11"/>
                <a:gd name="T21" fmla="*/ 9 h 13"/>
                <a:gd name="T22" fmla="*/ 8 w 11"/>
                <a:gd name="T23" fmla="*/ 10 h 13"/>
                <a:gd name="T24" fmla="*/ 6 w 11"/>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6" y="13"/>
                  </a:moveTo>
                  <a:cubicBezTo>
                    <a:pt x="6" y="11"/>
                    <a:pt x="6" y="10"/>
                    <a:pt x="6" y="8"/>
                  </a:cubicBezTo>
                  <a:cubicBezTo>
                    <a:pt x="5" y="7"/>
                    <a:pt x="5" y="6"/>
                    <a:pt x="5" y="5"/>
                  </a:cubicBezTo>
                  <a:cubicBezTo>
                    <a:pt x="5" y="4"/>
                    <a:pt x="3" y="3"/>
                    <a:pt x="2" y="4"/>
                  </a:cubicBezTo>
                  <a:cubicBezTo>
                    <a:pt x="1" y="5"/>
                    <a:pt x="0" y="4"/>
                    <a:pt x="0" y="3"/>
                  </a:cubicBezTo>
                  <a:cubicBezTo>
                    <a:pt x="1" y="2"/>
                    <a:pt x="3" y="1"/>
                    <a:pt x="5" y="1"/>
                  </a:cubicBezTo>
                  <a:cubicBezTo>
                    <a:pt x="6" y="1"/>
                    <a:pt x="7" y="1"/>
                    <a:pt x="8" y="1"/>
                  </a:cubicBezTo>
                  <a:cubicBezTo>
                    <a:pt x="9" y="0"/>
                    <a:pt x="10" y="0"/>
                    <a:pt x="11" y="0"/>
                  </a:cubicBezTo>
                  <a:cubicBezTo>
                    <a:pt x="11" y="2"/>
                    <a:pt x="11" y="3"/>
                    <a:pt x="7" y="3"/>
                  </a:cubicBezTo>
                  <a:cubicBezTo>
                    <a:pt x="7" y="4"/>
                    <a:pt x="7" y="4"/>
                    <a:pt x="7" y="5"/>
                  </a:cubicBezTo>
                  <a:cubicBezTo>
                    <a:pt x="8" y="7"/>
                    <a:pt x="8" y="8"/>
                    <a:pt x="8" y="9"/>
                  </a:cubicBezTo>
                  <a:cubicBezTo>
                    <a:pt x="8" y="9"/>
                    <a:pt x="8" y="10"/>
                    <a:pt x="8" y="10"/>
                  </a:cubicBezTo>
                  <a:cubicBezTo>
                    <a:pt x="9" y="12"/>
                    <a:pt x="8"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9" name="Freeform 270"/>
            <p:cNvSpPr>
              <a:spLocks/>
            </p:cNvSpPr>
            <p:nvPr/>
          </p:nvSpPr>
          <p:spPr bwMode="auto">
            <a:xfrm>
              <a:off x="6340475" y="3994151"/>
              <a:ext cx="26988" cy="52388"/>
            </a:xfrm>
            <a:custGeom>
              <a:avLst/>
              <a:gdLst>
                <a:gd name="T0" fmla="*/ 2 w 7"/>
                <a:gd name="T1" fmla="*/ 8 h 13"/>
                <a:gd name="T2" fmla="*/ 2 w 7"/>
                <a:gd name="T3" fmla="*/ 5 h 13"/>
                <a:gd name="T4" fmla="*/ 4 w 7"/>
                <a:gd name="T5" fmla="*/ 6 h 13"/>
                <a:gd name="T6" fmla="*/ 5 w 7"/>
                <a:gd name="T7" fmla="*/ 6 h 13"/>
                <a:gd name="T8" fmla="*/ 6 w 7"/>
                <a:gd name="T9" fmla="*/ 9 h 13"/>
                <a:gd name="T10" fmla="*/ 5 w 7"/>
                <a:gd name="T11" fmla="*/ 13 h 13"/>
                <a:gd name="T12" fmla="*/ 1 w 7"/>
                <a:gd name="T13" fmla="*/ 13 h 13"/>
                <a:gd name="T14" fmla="*/ 0 w 7"/>
                <a:gd name="T15" fmla="*/ 9 h 13"/>
                <a:gd name="T16" fmla="*/ 0 w 7"/>
                <a:gd name="T17" fmla="*/ 5 h 13"/>
                <a:gd name="T18" fmla="*/ 1 w 7"/>
                <a:gd name="T19" fmla="*/ 2 h 13"/>
                <a:gd name="T20" fmla="*/ 3 w 7"/>
                <a:gd name="T21" fmla="*/ 0 h 13"/>
                <a:gd name="T22" fmla="*/ 3 w 7"/>
                <a:gd name="T23" fmla="*/ 2 h 13"/>
                <a:gd name="T24" fmla="*/ 1 w 7"/>
                <a:gd name="T25" fmla="*/ 8 h 13"/>
                <a:gd name="T26" fmla="*/ 2 w 7"/>
                <a:gd name="T27" fmla="*/ 8 h 13"/>
                <a:gd name="T28" fmla="*/ 2 w 7"/>
                <a:gd name="T29" fmla="*/ 12 h 13"/>
                <a:gd name="T30" fmla="*/ 3 w 7"/>
                <a:gd name="T31" fmla="*/ 12 h 13"/>
                <a:gd name="T32" fmla="*/ 4 w 7"/>
                <a:gd name="T33" fmla="*/ 9 h 13"/>
                <a:gd name="T34" fmla="*/ 2 w 7"/>
                <a:gd name="T3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3">
                  <a:moveTo>
                    <a:pt x="2" y="8"/>
                  </a:moveTo>
                  <a:cubicBezTo>
                    <a:pt x="2" y="7"/>
                    <a:pt x="2" y="6"/>
                    <a:pt x="2" y="5"/>
                  </a:cubicBezTo>
                  <a:cubicBezTo>
                    <a:pt x="3" y="5"/>
                    <a:pt x="3" y="5"/>
                    <a:pt x="4" y="6"/>
                  </a:cubicBezTo>
                  <a:cubicBezTo>
                    <a:pt x="4" y="6"/>
                    <a:pt x="4" y="6"/>
                    <a:pt x="5" y="6"/>
                  </a:cubicBezTo>
                  <a:cubicBezTo>
                    <a:pt x="6" y="7"/>
                    <a:pt x="7" y="8"/>
                    <a:pt x="6" y="9"/>
                  </a:cubicBezTo>
                  <a:cubicBezTo>
                    <a:pt x="6" y="11"/>
                    <a:pt x="5" y="12"/>
                    <a:pt x="5" y="13"/>
                  </a:cubicBezTo>
                  <a:cubicBezTo>
                    <a:pt x="3" y="13"/>
                    <a:pt x="2" y="13"/>
                    <a:pt x="1" y="13"/>
                  </a:cubicBezTo>
                  <a:cubicBezTo>
                    <a:pt x="0" y="12"/>
                    <a:pt x="0" y="10"/>
                    <a:pt x="0" y="9"/>
                  </a:cubicBezTo>
                  <a:cubicBezTo>
                    <a:pt x="0" y="8"/>
                    <a:pt x="0" y="6"/>
                    <a:pt x="0" y="5"/>
                  </a:cubicBezTo>
                  <a:cubicBezTo>
                    <a:pt x="0" y="4"/>
                    <a:pt x="0" y="3"/>
                    <a:pt x="1" y="2"/>
                  </a:cubicBezTo>
                  <a:cubicBezTo>
                    <a:pt x="1" y="0"/>
                    <a:pt x="1" y="0"/>
                    <a:pt x="3" y="0"/>
                  </a:cubicBezTo>
                  <a:cubicBezTo>
                    <a:pt x="3" y="1"/>
                    <a:pt x="3" y="1"/>
                    <a:pt x="3" y="2"/>
                  </a:cubicBezTo>
                  <a:cubicBezTo>
                    <a:pt x="1" y="4"/>
                    <a:pt x="2" y="6"/>
                    <a:pt x="1" y="8"/>
                  </a:cubicBezTo>
                  <a:cubicBezTo>
                    <a:pt x="1" y="8"/>
                    <a:pt x="2" y="8"/>
                    <a:pt x="2" y="8"/>
                  </a:cubicBezTo>
                  <a:cubicBezTo>
                    <a:pt x="2" y="9"/>
                    <a:pt x="2" y="11"/>
                    <a:pt x="2" y="12"/>
                  </a:cubicBezTo>
                  <a:cubicBezTo>
                    <a:pt x="2" y="12"/>
                    <a:pt x="3" y="12"/>
                    <a:pt x="3" y="12"/>
                  </a:cubicBezTo>
                  <a:cubicBezTo>
                    <a:pt x="3" y="11"/>
                    <a:pt x="4" y="10"/>
                    <a:pt x="4" y="9"/>
                  </a:cubicBezTo>
                  <a:cubicBezTo>
                    <a:pt x="4" y="9"/>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0" name="Freeform 271"/>
            <p:cNvSpPr>
              <a:spLocks noEditPoints="1"/>
            </p:cNvSpPr>
            <p:nvPr/>
          </p:nvSpPr>
          <p:spPr bwMode="auto">
            <a:xfrm>
              <a:off x="6426200" y="3994151"/>
              <a:ext cx="31750" cy="44450"/>
            </a:xfrm>
            <a:custGeom>
              <a:avLst/>
              <a:gdLst>
                <a:gd name="T0" fmla="*/ 0 w 8"/>
                <a:gd name="T1" fmla="*/ 10 h 11"/>
                <a:gd name="T2" fmla="*/ 1 w 8"/>
                <a:gd name="T3" fmla="*/ 9 h 11"/>
                <a:gd name="T4" fmla="*/ 1 w 8"/>
                <a:gd name="T5" fmla="*/ 8 h 11"/>
                <a:gd name="T6" fmla="*/ 0 w 8"/>
                <a:gd name="T7" fmla="*/ 3 h 11"/>
                <a:gd name="T8" fmla="*/ 1 w 8"/>
                <a:gd name="T9" fmla="*/ 1 h 11"/>
                <a:gd name="T10" fmla="*/ 4 w 8"/>
                <a:gd name="T11" fmla="*/ 1 h 11"/>
                <a:gd name="T12" fmla="*/ 5 w 8"/>
                <a:gd name="T13" fmla="*/ 1 h 11"/>
                <a:gd name="T14" fmla="*/ 7 w 8"/>
                <a:gd name="T15" fmla="*/ 6 h 11"/>
                <a:gd name="T16" fmla="*/ 3 w 8"/>
                <a:gd name="T17" fmla="*/ 10 h 11"/>
                <a:gd name="T18" fmla="*/ 0 w 8"/>
                <a:gd name="T19" fmla="*/ 10 h 11"/>
                <a:gd name="T20" fmla="*/ 2 w 8"/>
                <a:gd name="T21" fmla="*/ 3 h 11"/>
                <a:gd name="T22" fmla="*/ 3 w 8"/>
                <a:gd name="T23" fmla="*/ 7 h 11"/>
                <a:gd name="T24" fmla="*/ 3 w 8"/>
                <a:gd name="T25" fmla="*/ 7 h 11"/>
                <a:gd name="T26" fmla="*/ 4 w 8"/>
                <a:gd name="T27" fmla="*/ 7 h 11"/>
                <a:gd name="T28" fmla="*/ 5 w 8"/>
                <a:gd name="T29" fmla="*/ 3 h 11"/>
                <a:gd name="T30" fmla="*/ 2 w 8"/>
                <a:gd name="T3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1">
                  <a:moveTo>
                    <a:pt x="0" y="10"/>
                  </a:moveTo>
                  <a:cubicBezTo>
                    <a:pt x="0" y="10"/>
                    <a:pt x="0" y="9"/>
                    <a:pt x="1" y="9"/>
                  </a:cubicBezTo>
                  <a:cubicBezTo>
                    <a:pt x="1" y="9"/>
                    <a:pt x="1" y="9"/>
                    <a:pt x="1" y="8"/>
                  </a:cubicBezTo>
                  <a:cubicBezTo>
                    <a:pt x="1" y="7"/>
                    <a:pt x="1" y="5"/>
                    <a:pt x="0" y="3"/>
                  </a:cubicBezTo>
                  <a:cubicBezTo>
                    <a:pt x="0" y="2"/>
                    <a:pt x="0" y="2"/>
                    <a:pt x="1" y="1"/>
                  </a:cubicBezTo>
                  <a:cubicBezTo>
                    <a:pt x="2" y="0"/>
                    <a:pt x="3" y="0"/>
                    <a:pt x="4" y="1"/>
                  </a:cubicBezTo>
                  <a:cubicBezTo>
                    <a:pt x="4" y="1"/>
                    <a:pt x="4" y="1"/>
                    <a:pt x="5" y="1"/>
                  </a:cubicBezTo>
                  <a:cubicBezTo>
                    <a:pt x="7" y="1"/>
                    <a:pt x="8" y="4"/>
                    <a:pt x="7" y="6"/>
                  </a:cubicBezTo>
                  <a:cubicBezTo>
                    <a:pt x="6" y="8"/>
                    <a:pt x="5" y="9"/>
                    <a:pt x="3" y="10"/>
                  </a:cubicBezTo>
                  <a:cubicBezTo>
                    <a:pt x="3" y="11"/>
                    <a:pt x="1" y="10"/>
                    <a:pt x="0" y="10"/>
                  </a:cubicBezTo>
                  <a:close/>
                  <a:moveTo>
                    <a:pt x="2" y="3"/>
                  </a:moveTo>
                  <a:cubicBezTo>
                    <a:pt x="2" y="4"/>
                    <a:pt x="3" y="5"/>
                    <a:pt x="3" y="7"/>
                  </a:cubicBezTo>
                  <a:cubicBezTo>
                    <a:pt x="3" y="7"/>
                    <a:pt x="3" y="7"/>
                    <a:pt x="3" y="7"/>
                  </a:cubicBezTo>
                  <a:cubicBezTo>
                    <a:pt x="3" y="7"/>
                    <a:pt x="4" y="7"/>
                    <a:pt x="4" y="7"/>
                  </a:cubicBezTo>
                  <a:cubicBezTo>
                    <a:pt x="5" y="6"/>
                    <a:pt x="5" y="4"/>
                    <a:pt x="5" y="3"/>
                  </a:cubicBezTo>
                  <a:cubicBezTo>
                    <a:pt x="4" y="3"/>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1" name="Freeform 272"/>
            <p:cNvSpPr>
              <a:spLocks/>
            </p:cNvSpPr>
            <p:nvPr/>
          </p:nvSpPr>
          <p:spPr bwMode="auto">
            <a:xfrm>
              <a:off x="6489700" y="3987801"/>
              <a:ext cx="26988" cy="38100"/>
            </a:xfrm>
            <a:custGeom>
              <a:avLst/>
              <a:gdLst>
                <a:gd name="T0" fmla="*/ 1 w 7"/>
                <a:gd name="T1" fmla="*/ 8 h 10"/>
                <a:gd name="T2" fmla="*/ 5 w 7"/>
                <a:gd name="T3" fmla="*/ 8 h 10"/>
                <a:gd name="T4" fmla="*/ 5 w 7"/>
                <a:gd name="T5" fmla="*/ 7 h 10"/>
                <a:gd name="T6" fmla="*/ 5 w 7"/>
                <a:gd name="T7" fmla="*/ 6 h 10"/>
                <a:gd name="T8" fmla="*/ 3 w 7"/>
                <a:gd name="T9" fmla="*/ 6 h 10"/>
                <a:gd name="T10" fmla="*/ 0 w 7"/>
                <a:gd name="T11" fmla="*/ 4 h 10"/>
                <a:gd name="T12" fmla="*/ 2 w 7"/>
                <a:gd name="T13" fmla="*/ 0 h 10"/>
                <a:gd name="T14" fmla="*/ 3 w 7"/>
                <a:gd name="T15" fmla="*/ 0 h 10"/>
                <a:gd name="T16" fmla="*/ 4 w 7"/>
                <a:gd name="T17" fmla="*/ 0 h 10"/>
                <a:gd name="T18" fmla="*/ 5 w 7"/>
                <a:gd name="T19" fmla="*/ 1 h 10"/>
                <a:gd name="T20" fmla="*/ 3 w 7"/>
                <a:gd name="T21" fmla="*/ 2 h 10"/>
                <a:gd name="T22" fmla="*/ 2 w 7"/>
                <a:gd name="T23" fmla="*/ 3 h 10"/>
                <a:gd name="T24" fmla="*/ 5 w 7"/>
                <a:gd name="T25" fmla="*/ 4 h 10"/>
                <a:gd name="T26" fmla="*/ 7 w 7"/>
                <a:gd name="T27" fmla="*/ 7 h 10"/>
                <a:gd name="T28" fmla="*/ 4 w 7"/>
                <a:gd name="T29" fmla="*/ 10 h 10"/>
                <a:gd name="T30" fmla="*/ 1 w 7"/>
                <a:gd name="T31" fmla="*/ 10 h 10"/>
                <a:gd name="T32" fmla="*/ 1 w 7"/>
                <a:gd name="T3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0">
                  <a:moveTo>
                    <a:pt x="1" y="8"/>
                  </a:moveTo>
                  <a:cubicBezTo>
                    <a:pt x="2" y="8"/>
                    <a:pt x="3" y="8"/>
                    <a:pt x="5" y="8"/>
                  </a:cubicBezTo>
                  <a:cubicBezTo>
                    <a:pt x="5" y="8"/>
                    <a:pt x="5" y="7"/>
                    <a:pt x="5" y="7"/>
                  </a:cubicBezTo>
                  <a:cubicBezTo>
                    <a:pt x="5" y="7"/>
                    <a:pt x="5" y="6"/>
                    <a:pt x="5" y="6"/>
                  </a:cubicBezTo>
                  <a:cubicBezTo>
                    <a:pt x="4" y="6"/>
                    <a:pt x="3" y="6"/>
                    <a:pt x="3" y="6"/>
                  </a:cubicBezTo>
                  <a:cubicBezTo>
                    <a:pt x="1" y="6"/>
                    <a:pt x="0" y="5"/>
                    <a:pt x="0" y="4"/>
                  </a:cubicBezTo>
                  <a:cubicBezTo>
                    <a:pt x="0" y="3"/>
                    <a:pt x="1" y="1"/>
                    <a:pt x="2" y="0"/>
                  </a:cubicBezTo>
                  <a:cubicBezTo>
                    <a:pt x="2" y="0"/>
                    <a:pt x="3" y="0"/>
                    <a:pt x="3" y="0"/>
                  </a:cubicBezTo>
                  <a:cubicBezTo>
                    <a:pt x="3" y="0"/>
                    <a:pt x="4" y="0"/>
                    <a:pt x="4" y="0"/>
                  </a:cubicBezTo>
                  <a:cubicBezTo>
                    <a:pt x="4" y="0"/>
                    <a:pt x="5" y="1"/>
                    <a:pt x="5" y="1"/>
                  </a:cubicBezTo>
                  <a:cubicBezTo>
                    <a:pt x="4" y="1"/>
                    <a:pt x="4" y="2"/>
                    <a:pt x="3" y="2"/>
                  </a:cubicBezTo>
                  <a:cubicBezTo>
                    <a:pt x="2" y="2"/>
                    <a:pt x="2" y="2"/>
                    <a:pt x="2" y="3"/>
                  </a:cubicBezTo>
                  <a:cubicBezTo>
                    <a:pt x="3" y="3"/>
                    <a:pt x="4" y="4"/>
                    <a:pt x="5" y="4"/>
                  </a:cubicBezTo>
                  <a:cubicBezTo>
                    <a:pt x="6" y="5"/>
                    <a:pt x="7" y="6"/>
                    <a:pt x="7" y="7"/>
                  </a:cubicBezTo>
                  <a:cubicBezTo>
                    <a:pt x="7" y="8"/>
                    <a:pt x="5" y="10"/>
                    <a:pt x="4" y="10"/>
                  </a:cubicBezTo>
                  <a:cubicBezTo>
                    <a:pt x="3" y="10"/>
                    <a:pt x="2" y="10"/>
                    <a:pt x="1" y="10"/>
                  </a:cubicBezTo>
                  <a:cubicBezTo>
                    <a:pt x="1" y="9"/>
                    <a:pt x="1" y="9"/>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2" name="Freeform 273"/>
            <p:cNvSpPr>
              <a:spLocks noEditPoints="1"/>
            </p:cNvSpPr>
            <p:nvPr/>
          </p:nvSpPr>
          <p:spPr bwMode="auto">
            <a:xfrm>
              <a:off x="6370638" y="3998913"/>
              <a:ext cx="20638" cy="42863"/>
            </a:xfrm>
            <a:custGeom>
              <a:avLst/>
              <a:gdLst>
                <a:gd name="T0" fmla="*/ 2 w 5"/>
                <a:gd name="T1" fmla="*/ 0 h 11"/>
                <a:gd name="T2" fmla="*/ 4 w 5"/>
                <a:gd name="T3" fmla="*/ 9 h 11"/>
                <a:gd name="T4" fmla="*/ 2 w 5"/>
                <a:gd name="T5" fmla="*/ 11 h 11"/>
                <a:gd name="T6" fmla="*/ 0 w 5"/>
                <a:gd name="T7" fmla="*/ 10 h 11"/>
                <a:gd name="T8" fmla="*/ 0 w 5"/>
                <a:gd name="T9" fmla="*/ 4 h 11"/>
                <a:gd name="T10" fmla="*/ 0 w 5"/>
                <a:gd name="T11" fmla="*/ 2 h 11"/>
                <a:gd name="T12" fmla="*/ 2 w 5"/>
                <a:gd name="T13" fmla="*/ 0 h 11"/>
                <a:gd name="T14" fmla="*/ 2 w 5"/>
                <a:gd name="T15" fmla="*/ 4 h 11"/>
                <a:gd name="T16" fmla="*/ 1 w 5"/>
                <a:gd name="T17" fmla="*/ 8 h 11"/>
                <a:gd name="T18" fmla="*/ 2 w 5"/>
                <a:gd name="T19" fmla="*/ 8 h 11"/>
                <a:gd name="T20" fmla="*/ 3 w 5"/>
                <a:gd name="T21" fmla="*/ 8 h 11"/>
                <a:gd name="T22" fmla="*/ 2 w 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1">
                  <a:moveTo>
                    <a:pt x="2" y="0"/>
                  </a:moveTo>
                  <a:cubicBezTo>
                    <a:pt x="5" y="3"/>
                    <a:pt x="5" y="6"/>
                    <a:pt x="4" y="9"/>
                  </a:cubicBezTo>
                  <a:cubicBezTo>
                    <a:pt x="4" y="10"/>
                    <a:pt x="3" y="11"/>
                    <a:pt x="2" y="11"/>
                  </a:cubicBezTo>
                  <a:cubicBezTo>
                    <a:pt x="1" y="11"/>
                    <a:pt x="0" y="11"/>
                    <a:pt x="0" y="10"/>
                  </a:cubicBezTo>
                  <a:cubicBezTo>
                    <a:pt x="0" y="8"/>
                    <a:pt x="0" y="6"/>
                    <a:pt x="0" y="4"/>
                  </a:cubicBezTo>
                  <a:cubicBezTo>
                    <a:pt x="0" y="3"/>
                    <a:pt x="0" y="3"/>
                    <a:pt x="0" y="2"/>
                  </a:cubicBezTo>
                  <a:cubicBezTo>
                    <a:pt x="1" y="1"/>
                    <a:pt x="1" y="1"/>
                    <a:pt x="2" y="0"/>
                  </a:cubicBezTo>
                  <a:close/>
                  <a:moveTo>
                    <a:pt x="2" y="4"/>
                  </a:moveTo>
                  <a:cubicBezTo>
                    <a:pt x="2" y="5"/>
                    <a:pt x="2" y="7"/>
                    <a:pt x="1" y="8"/>
                  </a:cubicBezTo>
                  <a:cubicBezTo>
                    <a:pt x="1" y="8"/>
                    <a:pt x="2" y="8"/>
                    <a:pt x="2" y="8"/>
                  </a:cubicBezTo>
                  <a:cubicBezTo>
                    <a:pt x="2" y="8"/>
                    <a:pt x="2" y="8"/>
                    <a:pt x="3" y="8"/>
                  </a:cubicBezTo>
                  <a:cubicBezTo>
                    <a:pt x="3" y="7"/>
                    <a:pt x="3"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3" name="Freeform 274"/>
            <p:cNvSpPr>
              <a:spLocks/>
            </p:cNvSpPr>
            <p:nvPr/>
          </p:nvSpPr>
          <p:spPr bwMode="auto">
            <a:xfrm>
              <a:off x="6461125" y="3987801"/>
              <a:ext cx="23813" cy="46038"/>
            </a:xfrm>
            <a:custGeom>
              <a:avLst/>
              <a:gdLst>
                <a:gd name="T0" fmla="*/ 3 w 6"/>
                <a:gd name="T1" fmla="*/ 1 h 12"/>
                <a:gd name="T2" fmla="*/ 1 w 6"/>
                <a:gd name="T3" fmla="*/ 5 h 12"/>
                <a:gd name="T4" fmla="*/ 6 w 6"/>
                <a:gd name="T5" fmla="*/ 3 h 12"/>
                <a:gd name="T6" fmla="*/ 5 w 6"/>
                <a:gd name="T7" fmla="*/ 5 h 12"/>
                <a:gd name="T8" fmla="*/ 2 w 6"/>
                <a:gd name="T9" fmla="*/ 7 h 12"/>
                <a:gd name="T10" fmla="*/ 2 w 6"/>
                <a:gd name="T11" fmla="*/ 9 h 12"/>
                <a:gd name="T12" fmla="*/ 4 w 6"/>
                <a:gd name="T13" fmla="*/ 10 h 12"/>
                <a:gd name="T14" fmla="*/ 6 w 6"/>
                <a:gd name="T15" fmla="*/ 9 h 12"/>
                <a:gd name="T16" fmla="*/ 6 w 6"/>
                <a:gd name="T17" fmla="*/ 11 h 12"/>
                <a:gd name="T18" fmla="*/ 2 w 6"/>
                <a:gd name="T19" fmla="*/ 11 h 12"/>
                <a:gd name="T20" fmla="*/ 0 w 6"/>
                <a:gd name="T21" fmla="*/ 9 h 12"/>
                <a:gd name="T22" fmla="*/ 0 w 6"/>
                <a:gd name="T23" fmla="*/ 2 h 12"/>
                <a:gd name="T24" fmla="*/ 2 w 6"/>
                <a:gd name="T25" fmla="*/ 0 h 12"/>
                <a:gd name="T26" fmla="*/ 3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3" y="1"/>
                  </a:moveTo>
                  <a:cubicBezTo>
                    <a:pt x="2" y="2"/>
                    <a:pt x="2" y="3"/>
                    <a:pt x="1" y="5"/>
                  </a:cubicBezTo>
                  <a:cubicBezTo>
                    <a:pt x="3" y="4"/>
                    <a:pt x="4" y="2"/>
                    <a:pt x="6" y="3"/>
                  </a:cubicBezTo>
                  <a:cubicBezTo>
                    <a:pt x="5" y="4"/>
                    <a:pt x="5" y="4"/>
                    <a:pt x="5" y="5"/>
                  </a:cubicBezTo>
                  <a:cubicBezTo>
                    <a:pt x="4" y="5"/>
                    <a:pt x="3" y="6"/>
                    <a:pt x="2" y="7"/>
                  </a:cubicBezTo>
                  <a:cubicBezTo>
                    <a:pt x="2" y="8"/>
                    <a:pt x="2" y="8"/>
                    <a:pt x="2" y="9"/>
                  </a:cubicBezTo>
                  <a:cubicBezTo>
                    <a:pt x="2" y="9"/>
                    <a:pt x="3" y="10"/>
                    <a:pt x="4" y="10"/>
                  </a:cubicBezTo>
                  <a:cubicBezTo>
                    <a:pt x="5" y="9"/>
                    <a:pt x="5" y="10"/>
                    <a:pt x="6" y="9"/>
                  </a:cubicBezTo>
                  <a:cubicBezTo>
                    <a:pt x="6" y="10"/>
                    <a:pt x="6" y="11"/>
                    <a:pt x="6" y="11"/>
                  </a:cubicBezTo>
                  <a:cubicBezTo>
                    <a:pt x="4" y="12"/>
                    <a:pt x="3" y="12"/>
                    <a:pt x="2" y="11"/>
                  </a:cubicBezTo>
                  <a:cubicBezTo>
                    <a:pt x="1" y="10"/>
                    <a:pt x="0" y="9"/>
                    <a:pt x="0" y="9"/>
                  </a:cubicBezTo>
                  <a:cubicBezTo>
                    <a:pt x="0" y="6"/>
                    <a:pt x="0" y="4"/>
                    <a:pt x="0" y="2"/>
                  </a:cubicBezTo>
                  <a:cubicBezTo>
                    <a:pt x="0" y="1"/>
                    <a:pt x="1" y="1"/>
                    <a:pt x="2" y="0"/>
                  </a:cubicBezTo>
                  <a:cubicBezTo>
                    <a:pt x="2"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4" name="Freeform 275"/>
            <p:cNvSpPr>
              <a:spLocks/>
            </p:cNvSpPr>
            <p:nvPr/>
          </p:nvSpPr>
          <p:spPr bwMode="auto">
            <a:xfrm>
              <a:off x="5997575" y="4006851"/>
              <a:ext cx="26988" cy="55563"/>
            </a:xfrm>
            <a:custGeom>
              <a:avLst/>
              <a:gdLst>
                <a:gd name="T0" fmla="*/ 3 w 7"/>
                <a:gd name="T1" fmla="*/ 8 h 14"/>
                <a:gd name="T2" fmla="*/ 3 w 7"/>
                <a:gd name="T3" fmla="*/ 5 h 14"/>
                <a:gd name="T4" fmla="*/ 4 w 7"/>
                <a:gd name="T5" fmla="*/ 5 h 14"/>
                <a:gd name="T6" fmla="*/ 6 w 7"/>
                <a:gd name="T7" fmla="*/ 6 h 14"/>
                <a:gd name="T8" fmla="*/ 7 w 7"/>
                <a:gd name="T9" fmla="*/ 9 h 14"/>
                <a:gd name="T10" fmla="*/ 6 w 7"/>
                <a:gd name="T11" fmla="*/ 13 h 14"/>
                <a:gd name="T12" fmla="*/ 5 w 7"/>
                <a:gd name="T13" fmla="*/ 14 h 14"/>
                <a:gd name="T14" fmla="*/ 3 w 7"/>
                <a:gd name="T15" fmla="*/ 14 h 14"/>
                <a:gd name="T16" fmla="*/ 1 w 7"/>
                <a:gd name="T17" fmla="*/ 10 h 14"/>
                <a:gd name="T18" fmla="*/ 0 w 7"/>
                <a:gd name="T19" fmla="*/ 7 h 14"/>
                <a:gd name="T20" fmla="*/ 0 w 7"/>
                <a:gd name="T21" fmla="*/ 6 h 14"/>
                <a:gd name="T22" fmla="*/ 1 w 7"/>
                <a:gd name="T23" fmla="*/ 1 h 14"/>
                <a:gd name="T24" fmla="*/ 4 w 7"/>
                <a:gd name="T25" fmla="*/ 0 h 14"/>
                <a:gd name="T26" fmla="*/ 3 w 7"/>
                <a:gd name="T27" fmla="*/ 3 h 14"/>
                <a:gd name="T28" fmla="*/ 2 w 7"/>
                <a:gd name="T29" fmla="*/ 8 h 14"/>
                <a:gd name="T30" fmla="*/ 3 w 7"/>
                <a:gd name="T31" fmla="*/ 8 h 14"/>
                <a:gd name="T32" fmla="*/ 4 w 7"/>
                <a:gd name="T33" fmla="*/ 12 h 14"/>
                <a:gd name="T34" fmla="*/ 5 w 7"/>
                <a:gd name="T35" fmla="*/ 9 h 14"/>
                <a:gd name="T36" fmla="*/ 3 w 7"/>
                <a:gd name="T3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4">
                  <a:moveTo>
                    <a:pt x="3" y="8"/>
                  </a:moveTo>
                  <a:cubicBezTo>
                    <a:pt x="3" y="7"/>
                    <a:pt x="3" y="6"/>
                    <a:pt x="3" y="5"/>
                  </a:cubicBezTo>
                  <a:cubicBezTo>
                    <a:pt x="3" y="5"/>
                    <a:pt x="4" y="5"/>
                    <a:pt x="4" y="5"/>
                  </a:cubicBezTo>
                  <a:cubicBezTo>
                    <a:pt x="5" y="6"/>
                    <a:pt x="5" y="6"/>
                    <a:pt x="6" y="6"/>
                  </a:cubicBezTo>
                  <a:cubicBezTo>
                    <a:pt x="7" y="6"/>
                    <a:pt x="7" y="8"/>
                    <a:pt x="7" y="9"/>
                  </a:cubicBezTo>
                  <a:cubicBezTo>
                    <a:pt x="7" y="10"/>
                    <a:pt x="7" y="11"/>
                    <a:pt x="6" y="13"/>
                  </a:cubicBezTo>
                  <a:cubicBezTo>
                    <a:pt x="6" y="13"/>
                    <a:pt x="5" y="14"/>
                    <a:pt x="5" y="14"/>
                  </a:cubicBezTo>
                  <a:cubicBezTo>
                    <a:pt x="4" y="14"/>
                    <a:pt x="3" y="14"/>
                    <a:pt x="3" y="14"/>
                  </a:cubicBezTo>
                  <a:cubicBezTo>
                    <a:pt x="2" y="13"/>
                    <a:pt x="1" y="12"/>
                    <a:pt x="1" y="10"/>
                  </a:cubicBezTo>
                  <a:cubicBezTo>
                    <a:pt x="1" y="9"/>
                    <a:pt x="0" y="8"/>
                    <a:pt x="0" y="7"/>
                  </a:cubicBezTo>
                  <a:cubicBezTo>
                    <a:pt x="0" y="7"/>
                    <a:pt x="0" y="7"/>
                    <a:pt x="0" y="6"/>
                  </a:cubicBezTo>
                  <a:cubicBezTo>
                    <a:pt x="0" y="4"/>
                    <a:pt x="1" y="3"/>
                    <a:pt x="1" y="1"/>
                  </a:cubicBezTo>
                  <a:cubicBezTo>
                    <a:pt x="1" y="0"/>
                    <a:pt x="2" y="0"/>
                    <a:pt x="4" y="0"/>
                  </a:cubicBezTo>
                  <a:cubicBezTo>
                    <a:pt x="3" y="1"/>
                    <a:pt x="3" y="2"/>
                    <a:pt x="3" y="3"/>
                  </a:cubicBezTo>
                  <a:cubicBezTo>
                    <a:pt x="2" y="4"/>
                    <a:pt x="2" y="6"/>
                    <a:pt x="2" y="8"/>
                  </a:cubicBezTo>
                  <a:cubicBezTo>
                    <a:pt x="2" y="8"/>
                    <a:pt x="3" y="8"/>
                    <a:pt x="3" y="8"/>
                  </a:cubicBezTo>
                  <a:cubicBezTo>
                    <a:pt x="3" y="9"/>
                    <a:pt x="2" y="11"/>
                    <a:pt x="4" y="12"/>
                  </a:cubicBezTo>
                  <a:cubicBezTo>
                    <a:pt x="5" y="11"/>
                    <a:pt x="5" y="10"/>
                    <a:pt x="5" y="9"/>
                  </a:cubicBezTo>
                  <a:cubicBezTo>
                    <a:pt x="4"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5" name="Freeform 276"/>
            <p:cNvSpPr>
              <a:spLocks noEditPoints="1"/>
            </p:cNvSpPr>
            <p:nvPr/>
          </p:nvSpPr>
          <p:spPr bwMode="auto">
            <a:xfrm>
              <a:off x="6064250" y="4006851"/>
              <a:ext cx="26988" cy="47625"/>
            </a:xfrm>
            <a:custGeom>
              <a:avLst/>
              <a:gdLst>
                <a:gd name="T0" fmla="*/ 7 w 7"/>
                <a:gd name="T1" fmla="*/ 5 h 12"/>
                <a:gd name="T2" fmla="*/ 6 w 7"/>
                <a:gd name="T3" fmla="*/ 11 h 12"/>
                <a:gd name="T4" fmla="*/ 2 w 7"/>
                <a:gd name="T5" fmla="*/ 11 h 12"/>
                <a:gd name="T6" fmla="*/ 0 w 7"/>
                <a:gd name="T7" fmla="*/ 3 h 12"/>
                <a:gd name="T8" fmla="*/ 5 w 7"/>
                <a:gd name="T9" fmla="*/ 1 h 12"/>
                <a:gd name="T10" fmla="*/ 7 w 7"/>
                <a:gd name="T11" fmla="*/ 5 h 12"/>
                <a:gd name="T12" fmla="*/ 4 w 7"/>
                <a:gd name="T13" fmla="*/ 9 h 12"/>
                <a:gd name="T14" fmla="*/ 4 w 7"/>
                <a:gd name="T15" fmla="*/ 7 h 12"/>
                <a:gd name="T16" fmla="*/ 3 w 7"/>
                <a:gd name="T17" fmla="*/ 2 h 12"/>
                <a:gd name="T18" fmla="*/ 2 w 7"/>
                <a:gd name="T19" fmla="*/ 6 h 12"/>
                <a:gd name="T20" fmla="*/ 4 w 7"/>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7" y="5"/>
                  </a:moveTo>
                  <a:cubicBezTo>
                    <a:pt x="7" y="7"/>
                    <a:pt x="6" y="9"/>
                    <a:pt x="6" y="11"/>
                  </a:cubicBezTo>
                  <a:cubicBezTo>
                    <a:pt x="5" y="12"/>
                    <a:pt x="3" y="12"/>
                    <a:pt x="2" y="11"/>
                  </a:cubicBezTo>
                  <a:cubicBezTo>
                    <a:pt x="0" y="9"/>
                    <a:pt x="0" y="6"/>
                    <a:pt x="0" y="3"/>
                  </a:cubicBezTo>
                  <a:cubicBezTo>
                    <a:pt x="0" y="1"/>
                    <a:pt x="3" y="0"/>
                    <a:pt x="5" y="1"/>
                  </a:cubicBezTo>
                  <a:cubicBezTo>
                    <a:pt x="7" y="2"/>
                    <a:pt x="7" y="3"/>
                    <a:pt x="7" y="5"/>
                  </a:cubicBezTo>
                  <a:close/>
                  <a:moveTo>
                    <a:pt x="4" y="9"/>
                  </a:moveTo>
                  <a:cubicBezTo>
                    <a:pt x="4" y="8"/>
                    <a:pt x="4" y="8"/>
                    <a:pt x="4" y="7"/>
                  </a:cubicBezTo>
                  <a:cubicBezTo>
                    <a:pt x="5" y="4"/>
                    <a:pt x="5" y="4"/>
                    <a:pt x="3" y="2"/>
                  </a:cubicBezTo>
                  <a:cubicBezTo>
                    <a:pt x="3" y="4"/>
                    <a:pt x="1" y="4"/>
                    <a:pt x="2" y="6"/>
                  </a:cubicBezTo>
                  <a:cubicBezTo>
                    <a:pt x="3" y="7"/>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6" name="Freeform 277"/>
            <p:cNvSpPr>
              <a:spLocks noEditPoints="1"/>
            </p:cNvSpPr>
            <p:nvPr/>
          </p:nvSpPr>
          <p:spPr bwMode="auto">
            <a:xfrm>
              <a:off x="6099175" y="4002088"/>
              <a:ext cx="31750" cy="39688"/>
            </a:xfrm>
            <a:custGeom>
              <a:avLst/>
              <a:gdLst>
                <a:gd name="T0" fmla="*/ 1 w 8"/>
                <a:gd name="T1" fmla="*/ 9 h 10"/>
                <a:gd name="T2" fmla="*/ 1 w 8"/>
                <a:gd name="T3" fmla="*/ 7 h 10"/>
                <a:gd name="T4" fmla="*/ 0 w 8"/>
                <a:gd name="T5" fmla="*/ 4 h 10"/>
                <a:gd name="T6" fmla="*/ 0 w 8"/>
                <a:gd name="T7" fmla="*/ 2 h 10"/>
                <a:gd name="T8" fmla="*/ 1 w 8"/>
                <a:gd name="T9" fmla="*/ 0 h 10"/>
                <a:gd name="T10" fmla="*/ 4 w 8"/>
                <a:gd name="T11" fmla="*/ 0 h 10"/>
                <a:gd name="T12" fmla="*/ 4 w 8"/>
                <a:gd name="T13" fmla="*/ 0 h 10"/>
                <a:gd name="T14" fmla="*/ 7 w 8"/>
                <a:gd name="T15" fmla="*/ 2 h 10"/>
                <a:gd name="T16" fmla="*/ 6 w 8"/>
                <a:gd name="T17" fmla="*/ 7 h 10"/>
                <a:gd name="T18" fmla="*/ 5 w 8"/>
                <a:gd name="T19" fmla="*/ 8 h 10"/>
                <a:gd name="T20" fmla="*/ 1 w 8"/>
                <a:gd name="T21" fmla="*/ 9 h 10"/>
                <a:gd name="T22" fmla="*/ 3 w 8"/>
                <a:gd name="T23" fmla="*/ 7 h 10"/>
                <a:gd name="T24" fmla="*/ 5 w 8"/>
                <a:gd name="T25" fmla="*/ 6 h 10"/>
                <a:gd name="T26" fmla="*/ 5 w 8"/>
                <a:gd name="T27" fmla="*/ 2 h 10"/>
                <a:gd name="T28" fmla="*/ 2 w 8"/>
                <a:gd name="T29" fmla="*/ 2 h 10"/>
                <a:gd name="T30" fmla="*/ 3 w 8"/>
                <a:gd name="T3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1" y="9"/>
                  </a:moveTo>
                  <a:cubicBezTo>
                    <a:pt x="1" y="8"/>
                    <a:pt x="1" y="8"/>
                    <a:pt x="1" y="7"/>
                  </a:cubicBezTo>
                  <a:cubicBezTo>
                    <a:pt x="1" y="6"/>
                    <a:pt x="1" y="5"/>
                    <a:pt x="0" y="4"/>
                  </a:cubicBezTo>
                  <a:cubicBezTo>
                    <a:pt x="0" y="4"/>
                    <a:pt x="0" y="3"/>
                    <a:pt x="0" y="2"/>
                  </a:cubicBezTo>
                  <a:cubicBezTo>
                    <a:pt x="0" y="1"/>
                    <a:pt x="0" y="0"/>
                    <a:pt x="1" y="0"/>
                  </a:cubicBezTo>
                  <a:cubicBezTo>
                    <a:pt x="2" y="0"/>
                    <a:pt x="3" y="0"/>
                    <a:pt x="4" y="0"/>
                  </a:cubicBezTo>
                  <a:cubicBezTo>
                    <a:pt x="4" y="0"/>
                    <a:pt x="4" y="0"/>
                    <a:pt x="4" y="0"/>
                  </a:cubicBezTo>
                  <a:cubicBezTo>
                    <a:pt x="6" y="0"/>
                    <a:pt x="7" y="1"/>
                    <a:pt x="7" y="2"/>
                  </a:cubicBezTo>
                  <a:cubicBezTo>
                    <a:pt x="8" y="4"/>
                    <a:pt x="8" y="5"/>
                    <a:pt x="6" y="7"/>
                  </a:cubicBezTo>
                  <a:cubicBezTo>
                    <a:pt x="6" y="7"/>
                    <a:pt x="5" y="7"/>
                    <a:pt x="5" y="8"/>
                  </a:cubicBezTo>
                  <a:cubicBezTo>
                    <a:pt x="4" y="10"/>
                    <a:pt x="2" y="10"/>
                    <a:pt x="1" y="9"/>
                  </a:cubicBezTo>
                  <a:close/>
                  <a:moveTo>
                    <a:pt x="3" y="7"/>
                  </a:moveTo>
                  <a:cubicBezTo>
                    <a:pt x="4" y="6"/>
                    <a:pt x="4" y="6"/>
                    <a:pt x="5" y="6"/>
                  </a:cubicBezTo>
                  <a:cubicBezTo>
                    <a:pt x="6" y="4"/>
                    <a:pt x="6" y="3"/>
                    <a:pt x="5" y="2"/>
                  </a:cubicBezTo>
                  <a:cubicBezTo>
                    <a:pt x="4" y="2"/>
                    <a:pt x="3" y="2"/>
                    <a:pt x="2" y="2"/>
                  </a:cubicBezTo>
                  <a:cubicBezTo>
                    <a:pt x="3" y="3"/>
                    <a:pt x="3" y="5"/>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7" name="Freeform 278"/>
            <p:cNvSpPr>
              <a:spLocks noEditPoints="1"/>
            </p:cNvSpPr>
            <p:nvPr/>
          </p:nvSpPr>
          <p:spPr bwMode="auto">
            <a:xfrm>
              <a:off x="6037263" y="4006851"/>
              <a:ext cx="23813" cy="47625"/>
            </a:xfrm>
            <a:custGeom>
              <a:avLst/>
              <a:gdLst>
                <a:gd name="T0" fmla="*/ 2 w 6"/>
                <a:gd name="T1" fmla="*/ 0 h 12"/>
                <a:gd name="T2" fmla="*/ 5 w 6"/>
                <a:gd name="T3" fmla="*/ 4 h 12"/>
                <a:gd name="T4" fmla="*/ 5 w 6"/>
                <a:gd name="T5" fmla="*/ 4 h 12"/>
                <a:gd name="T6" fmla="*/ 4 w 6"/>
                <a:gd name="T7" fmla="*/ 10 h 12"/>
                <a:gd name="T8" fmla="*/ 2 w 6"/>
                <a:gd name="T9" fmla="*/ 12 h 12"/>
                <a:gd name="T10" fmla="*/ 1 w 6"/>
                <a:gd name="T11" fmla="*/ 10 h 12"/>
                <a:gd name="T12" fmla="*/ 0 w 6"/>
                <a:gd name="T13" fmla="*/ 4 h 12"/>
                <a:gd name="T14" fmla="*/ 1 w 6"/>
                <a:gd name="T15" fmla="*/ 2 h 12"/>
                <a:gd name="T16" fmla="*/ 2 w 6"/>
                <a:gd name="T17" fmla="*/ 0 h 12"/>
                <a:gd name="T18" fmla="*/ 2 w 6"/>
                <a:gd name="T19" fmla="*/ 4 h 12"/>
                <a:gd name="T20" fmla="*/ 3 w 6"/>
                <a:gd name="T21" fmla="*/ 8 h 12"/>
                <a:gd name="T22" fmla="*/ 2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2" y="0"/>
                  </a:moveTo>
                  <a:cubicBezTo>
                    <a:pt x="3" y="1"/>
                    <a:pt x="4" y="2"/>
                    <a:pt x="5" y="4"/>
                  </a:cubicBezTo>
                  <a:cubicBezTo>
                    <a:pt x="5" y="4"/>
                    <a:pt x="5" y="4"/>
                    <a:pt x="5" y="4"/>
                  </a:cubicBezTo>
                  <a:cubicBezTo>
                    <a:pt x="5" y="6"/>
                    <a:pt x="6" y="8"/>
                    <a:pt x="4" y="10"/>
                  </a:cubicBezTo>
                  <a:cubicBezTo>
                    <a:pt x="4" y="11"/>
                    <a:pt x="3" y="12"/>
                    <a:pt x="2" y="12"/>
                  </a:cubicBezTo>
                  <a:cubicBezTo>
                    <a:pt x="2" y="12"/>
                    <a:pt x="1" y="11"/>
                    <a:pt x="1" y="10"/>
                  </a:cubicBezTo>
                  <a:cubicBezTo>
                    <a:pt x="0" y="8"/>
                    <a:pt x="0" y="6"/>
                    <a:pt x="0" y="4"/>
                  </a:cubicBezTo>
                  <a:cubicBezTo>
                    <a:pt x="0" y="4"/>
                    <a:pt x="0" y="3"/>
                    <a:pt x="1" y="2"/>
                  </a:cubicBezTo>
                  <a:cubicBezTo>
                    <a:pt x="1" y="1"/>
                    <a:pt x="1" y="1"/>
                    <a:pt x="2" y="0"/>
                  </a:cubicBezTo>
                  <a:close/>
                  <a:moveTo>
                    <a:pt x="2" y="4"/>
                  </a:moveTo>
                  <a:cubicBezTo>
                    <a:pt x="2" y="8"/>
                    <a:pt x="2" y="9"/>
                    <a:pt x="3" y="8"/>
                  </a:cubicBezTo>
                  <a:cubicBezTo>
                    <a:pt x="3" y="7"/>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8" name="Freeform 279"/>
            <p:cNvSpPr>
              <a:spLocks/>
            </p:cNvSpPr>
            <p:nvPr/>
          </p:nvSpPr>
          <p:spPr bwMode="auto">
            <a:xfrm>
              <a:off x="6127750" y="3881438"/>
              <a:ext cx="11113" cy="15875"/>
            </a:xfrm>
            <a:custGeom>
              <a:avLst/>
              <a:gdLst>
                <a:gd name="T0" fmla="*/ 1 w 3"/>
                <a:gd name="T1" fmla="*/ 0 h 4"/>
                <a:gd name="T2" fmla="*/ 2 w 3"/>
                <a:gd name="T3" fmla="*/ 1 h 4"/>
                <a:gd name="T4" fmla="*/ 1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2" y="1"/>
                    <a:pt x="2" y="1"/>
                  </a:cubicBezTo>
                  <a:cubicBezTo>
                    <a:pt x="3" y="2"/>
                    <a:pt x="3" y="3"/>
                    <a:pt x="1" y="4"/>
                  </a:cubicBezTo>
                  <a:cubicBezTo>
                    <a:pt x="0" y="3"/>
                    <a:pt x="1"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9" name="Freeform 280"/>
            <p:cNvSpPr>
              <a:spLocks/>
            </p:cNvSpPr>
            <p:nvPr/>
          </p:nvSpPr>
          <p:spPr bwMode="auto">
            <a:xfrm>
              <a:off x="6194425" y="3860801"/>
              <a:ext cx="11113" cy="28575"/>
            </a:xfrm>
            <a:custGeom>
              <a:avLst/>
              <a:gdLst>
                <a:gd name="T0" fmla="*/ 1 w 3"/>
                <a:gd name="T1" fmla="*/ 0 h 7"/>
                <a:gd name="T2" fmla="*/ 2 w 3"/>
                <a:gd name="T3" fmla="*/ 4 h 7"/>
                <a:gd name="T4" fmla="*/ 2 w 3"/>
                <a:gd name="T5" fmla="*/ 6 h 7"/>
                <a:gd name="T6" fmla="*/ 0 w 3"/>
                <a:gd name="T7" fmla="*/ 5 h 7"/>
                <a:gd name="T8" fmla="*/ 0 w 3"/>
                <a:gd name="T9" fmla="*/ 2 h 7"/>
                <a:gd name="T10" fmla="*/ 1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1" y="0"/>
                  </a:moveTo>
                  <a:cubicBezTo>
                    <a:pt x="3" y="1"/>
                    <a:pt x="3" y="2"/>
                    <a:pt x="2" y="4"/>
                  </a:cubicBezTo>
                  <a:cubicBezTo>
                    <a:pt x="2" y="5"/>
                    <a:pt x="2" y="6"/>
                    <a:pt x="2" y="6"/>
                  </a:cubicBezTo>
                  <a:cubicBezTo>
                    <a:pt x="1" y="7"/>
                    <a:pt x="0" y="6"/>
                    <a:pt x="0" y="5"/>
                  </a:cubicBezTo>
                  <a:cubicBezTo>
                    <a:pt x="0" y="4"/>
                    <a:pt x="0" y="3"/>
                    <a:pt x="0" y="2"/>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0" name="Freeform 281"/>
            <p:cNvSpPr>
              <a:spLocks/>
            </p:cNvSpPr>
            <p:nvPr/>
          </p:nvSpPr>
          <p:spPr bwMode="auto">
            <a:xfrm>
              <a:off x="6229350" y="3852863"/>
              <a:ext cx="12700" cy="20638"/>
            </a:xfrm>
            <a:custGeom>
              <a:avLst/>
              <a:gdLst>
                <a:gd name="T0" fmla="*/ 0 w 3"/>
                <a:gd name="T1" fmla="*/ 0 h 5"/>
                <a:gd name="T2" fmla="*/ 2 w 3"/>
                <a:gd name="T3" fmla="*/ 0 h 5"/>
                <a:gd name="T4" fmla="*/ 3 w 3"/>
                <a:gd name="T5" fmla="*/ 4 h 5"/>
                <a:gd name="T6" fmla="*/ 1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1" y="0"/>
                    <a:pt x="2" y="0"/>
                    <a:pt x="2" y="0"/>
                  </a:cubicBezTo>
                  <a:cubicBezTo>
                    <a:pt x="3" y="1"/>
                    <a:pt x="3" y="3"/>
                    <a:pt x="3" y="4"/>
                  </a:cubicBezTo>
                  <a:cubicBezTo>
                    <a:pt x="2" y="4"/>
                    <a:pt x="2" y="5"/>
                    <a:pt x="1" y="5"/>
                  </a:cubicBezTo>
                  <a:cubicBezTo>
                    <a:pt x="1"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1" name="Freeform 282"/>
            <p:cNvSpPr>
              <a:spLocks/>
            </p:cNvSpPr>
            <p:nvPr/>
          </p:nvSpPr>
          <p:spPr bwMode="auto">
            <a:xfrm>
              <a:off x="6162675" y="3865563"/>
              <a:ext cx="7938" cy="19050"/>
            </a:xfrm>
            <a:custGeom>
              <a:avLst/>
              <a:gdLst>
                <a:gd name="T0" fmla="*/ 1 w 2"/>
                <a:gd name="T1" fmla="*/ 0 h 5"/>
                <a:gd name="T2" fmla="*/ 2 w 2"/>
                <a:gd name="T3" fmla="*/ 5 h 5"/>
                <a:gd name="T4" fmla="*/ 1 w 2"/>
                <a:gd name="T5" fmla="*/ 0 h 5"/>
              </a:gdLst>
              <a:ahLst/>
              <a:cxnLst>
                <a:cxn ang="0">
                  <a:pos x="T0" y="T1"/>
                </a:cxn>
                <a:cxn ang="0">
                  <a:pos x="T2" y="T3"/>
                </a:cxn>
                <a:cxn ang="0">
                  <a:pos x="T4" y="T5"/>
                </a:cxn>
              </a:cxnLst>
              <a:rect l="0" t="0" r="r" b="b"/>
              <a:pathLst>
                <a:path w="2" h="5">
                  <a:moveTo>
                    <a:pt x="1" y="0"/>
                  </a:moveTo>
                  <a:cubicBezTo>
                    <a:pt x="2" y="2"/>
                    <a:pt x="1" y="3"/>
                    <a:pt x="2" y="5"/>
                  </a:cubicBezTo>
                  <a:cubicBezTo>
                    <a:pt x="0" y="5"/>
                    <a:pt x="0"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2" name="Freeform 283"/>
            <p:cNvSpPr>
              <a:spLocks/>
            </p:cNvSpPr>
            <p:nvPr/>
          </p:nvSpPr>
          <p:spPr bwMode="auto">
            <a:xfrm>
              <a:off x="6402388" y="4010026"/>
              <a:ext cx="15875" cy="28575"/>
            </a:xfrm>
            <a:custGeom>
              <a:avLst/>
              <a:gdLst>
                <a:gd name="T0" fmla="*/ 2 w 4"/>
                <a:gd name="T1" fmla="*/ 0 h 7"/>
                <a:gd name="T2" fmla="*/ 3 w 4"/>
                <a:gd name="T3" fmla="*/ 4 h 7"/>
                <a:gd name="T4" fmla="*/ 2 w 4"/>
                <a:gd name="T5" fmla="*/ 7 h 7"/>
                <a:gd name="T6" fmla="*/ 1 w 4"/>
                <a:gd name="T7" fmla="*/ 6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cubicBezTo>
                    <a:pt x="3" y="1"/>
                    <a:pt x="4" y="3"/>
                    <a:pt x="3" y="4"/>
                  </a:cubicBezTo>
                  <a:cubicBezTo>
                    <a:pt x="2" y="5"/>
                    <a:pt x="2" y="6"/>
                    <a:pt x="2" y="7"/>
                  </a:cubicBezTo>
                  <a:cubicBezTo>
                    <a:pt x="2" y="6"/>
                    <a:pt x="1" y="6"/>
                    <a:pt x="1" y="6"/>
                  </a:cubicBezTo>
                  <a:cubicBezTo>
                    <a:pt x="0" y="4"/>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3" name="Freeform 284"/>
            <p:cNvSpPr>
              <a:spLocks/>
            </p:cNvSpPr>
            <p:nvPr/>
          </p:nvSpPr>
          <p:spPr bwMode="auto">
            <a:xfrm>
              <a:off x="6348413" y="4025901"/>
              <a:ext cx="6350" cy="15875"/>
            </a:xfrm>
            <a:custGeom>
              <a:avLst/>
              <a:gdLst>
                <a:gd name="T0" fmla="*/ 0 w 2"/>
                <a:gd name="T1" fmla="*/ 0 h 4"/>
                <a:gd name="T2" fmla="*/ 2 w 2"/>
                <a:gd name="T3" fmla="*/ 1 h 4"/>
                <a:gd name="T4" fmla="*/ 1 w 2"/>
                <a:gd name="T5" fmla="*/ 4 h 4"/>
                <a:gd name="T6" fmla="*/ 0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1" y="0"/>
                    <a:pt x="2" y="1"/>
                    <a:pt x="2" y="1"/>
                  </a:cubicBezTo>
                  <a:cubicBezTo>
                    <a:pt x="2" y="2"/>
                    <a:pt x="1" y="3"/>
                    <a:pt x="1" y="4"/>
                  </a:cubicBezTo>
                  <a:cubicBezTo>
                    <a:pt x="1" y="4"/>
                    <a:pt x="0" y="4"/>
                    <a:pt x="0" y="4"/>
                  </a:cubicBezTo>
                  <a:cubicBezTo>
                    <a:pt x="0" y="3"/>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4" name="Freeform 285"/>
            <p:cNvSpPr>
              <a:spLocks/>
            </p:cNvSpPr>
            <p:nvPr/>
          </p:nvSpPr>
          <p:spPr bwMode="auto">
            <a:xfrm>
              <a:off x="6434138" y="4006851"/>
              <a:ext cx="11113" cy="15875"/>
            </a:xfrm>
            <a:custGeom>
              <a:avLst/>
              <a:gdLst>
                <a:gd name="T0" fmla="*/ 0 w 3"/>
                <a:gd name="T1" fmla="*/ 0 h 4"/>
                <a:gd name="T2" fmla="*/ 3 w 3"/>
                <a:gd name="T3" fmla="*/ 0 h 4"/>
                <a:gd name="T4" fmla="*/ 2 w 3"/>
                <a:gd name="T5" fmla="*/ 4 h 4"/>
                <a:gd name="T6" fmla="*/ 1 w 3"/>
                <a:gd name="T7" fmla="*/ 4 h 4"/>
                <a:gd name="T8" fmla="*/ 1 w 3"/>
                <a:gd name="T9" fmla="*/ 4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0"/>
                    <a:pt x="2" y="0"/>
                    <a:pt x="3" y="0"/>
                  </a:cubicBezTo>
                  <a:cubicBezTo>
                    <a:pt x="3" y="1"/>
                    <a:pt x="3" y="3"/>
                    <a:pt x="2" y="4"/>
                  </a:cubicBezTo>
                  <a:cubicBezTo>
                    <a:pt x="2" y="4"/>
                    <a:pt x="1" y="4"/>
                    <a:pt x="1" y="4"/>
                  </a:cubicBezTo>
                  <a:cubicBezTo>
                    <a:pt x="1" y="4"/>
                    <a:pt x="1" y="4"/>
                    <a:pt x="1" y="4"/>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5" name="Freeform 286"/>
            <p:cNvSpPr>
              <a:spLocks/>
            </p:cNvSpPr>
            <p:nvPr/>
          </p:nvSpPr>
          <p:spPr bwMode="auto">
            <a:xfrm>
              <a:off x="6375400" y="4014788"/>
              <a:ext cx="7938" cy="15875"/>
            </a:xfrm>
            <a:custGeom>
              <a:avLst/>
              <a:gdLst>
                <a:gd name="T0" fmla="*/ 1 w 2"/>
                <a:gd name="T1" fmla="*/ 0 h 4"/>
                <a:gd name="T2" fmla="*/ 2 w 2"/>
                <a:gd name="T3" fmla="*/ 4 h 4"/>
                <a:gd name="T4" fmla="*/ 1 w 2"/>
                <a:gd name="T5" fmla="*/ 4 h 4"/>
                <a:gd name="T6" fmla="*/ 0 w 2"/>
                <a:gd name="T7" fmla="*/ 4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2" y="1"/>
                    <a:pt x="2" y="3"/>
                    <a:pt x="2" y="4"/>
                  </a:cubicBezTo>
                  <a:cubicBezTo>
                    <a:pt x="1" y="4"/>
                    <a:pt x="1" y="4"/>
                    <a:pt x="1" y="4"/>
                  </a:cubicBezTo>
                  <a:cubicBezTo>
                    <a:pt x="1" y="4"/>
                    <a:pt x="0" y="4"/>
                    <a:pt x="0" y="4"/>
                  </a:cubicBezTo>
                  <a:cubicBezTo>
                    <a:pt x="1"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6" name="Freeform 287"/>
            <p:cNvSpPr>
              <a:spLocks/>
            </p:cNvSpPr>
            <p:nvPr/>
          </p:nvSpPr>
          <p:spPr bwMode="auto">
            <a:xfrm>
              <a:off x="6005513" y="4038601"/>
              <a:ext cx="11113" cy="15875"/>
            </a:xfrm>
            <a:custGeom>
              <a:avLst/>
              <a:gdLst>
                <a:gd name="T0" fmla="*/ 1 w 3"/>
                <a:gd name="T1" fmla="*/ 0 h 4"/>
                <a:gd name="T2" fmla="*/ 3 w 3"/>
                <a:gd name="T3" fmla="*/ 1 h 4"/>
                <a:gd name="T4" fmla="*/ 2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0"/>
                    <a:pt x="2" y="0"/>
                    <a:pt x="3" y="1"/>
                  </a:cubicBezTo>
                  <a:cubicBezTo>
                    <a:pt x="3" y="2"/>
                    <a:pt x="3" y="3"/>
                    <a:pt x="2" y="4"/>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7" name="Freeform 288"/>
            <p:cNvSpPr>
              <a:spLocks/>
            </p:cNvSpPr>
            <p:nvPr/>
          </p:nvSpPr>
          <p:spPr bwMode="auto">
            <a:xfrm>
              <a:off x="6069013" y="4014788"/>
              <a:ext cx="15875" cy="26988"/>
            </a:xfrm>
            <a:custGeom>
              <a:avLst/>
              <a:gdLst>
                <a:gd name="T0" fmla="*/ 3 w 4"/>
                <a:gd name="T1" fmla="*/ 7 h 7"/>
                <a:gd name="T2" fmla="*/ 1 w 4"/>
                <a:gd name="T3" fmla="*/ 4 h 7"/>
                <a:gd name="T4" fmla="*/ 2 w 4"/>
                <a:gd name="T5" fmla="*/ 0 h 7"/>
                <a:gd name="T6" fmla="*/ 3 w 4"/>
                <a:gd name="T7" fmla="*/ 5 h 7"/>
                <a:gd name="T8" fmla="*/ 3 w 4"/>
                <a:gd name="T9" fmla="*/ 7 h 7"/>
              </a:gdLst>
              <a:ahLst/>
              <a:cxnLst>
                <a:cxn ang="0">
                  <a:pos x="T0" y="T1"/>
                </a:cxn>
                <a:cxn ang="0">
                  <a:pos x="T2" y="T3"/>
                </a:cxn>
                <a:cxn ang="0">
                  <a:pos x="T4" y="T5"/>
                </a:cxn>
                <a:cxn ang="0">
                  <a:pos x="T6" y="T7"/>
                </a:cxn>
                <a:cxn ang="0">
                  <a:pos x="T8" y="T9"/>
                </a:cxn>
              </a:cxnLst>
              <a:rect l="0" t="0" r="r" b="b"/>
              <a:pathLst>
                <a:path w="4" h="7">
                  <a:moveTo>
                    <a:pt x="3" y="7"/>
                  </a:moveTo>
                  <a:cubicBezTo>
                    <a:pt x="1" y="7"/>
                    <a:pt x="2" y="5"/>
                    <a:pt x="1" y="4"/>
                  </a:cubicBezTo>
                  <a:cubicBezTo>
                    <a:pt x="0" y="2"/>
                    <a:pt x="2" y="2"/>
                    <a:pt x="2" y="0"/>
                  </a:cubicBezTo>
                  <a:cubicBezTo>
                    <a:pt x="4" y="2"/>
                    <a:pt x="4" y="2"/>
                    <a:pt x="3" y="5"/>
                  </a:cubicBezTo>
                  <a:cubicBezTo>
                    <a:pt x="3" y="6"/>
                    <a:pt x="3"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8" name="Freeform 289"/>
            <p:cNvSpPr>
              <a:spLocks/>
            </p:cNvSpPr>
            <p:nvPr/>
          </p:nvSpPr>
          <p:spPr bwMode="auto">
            <a:xfrm>
              <a:off x="6107113" y="4010026"/>
              <a:ext cx="15875" cy="20638"/>
            </a:xfrm>
            <a:custGeom>
              <a:avLst/>
              <a:gdLst>
                <a:gd name="T0" fmla="*/ 1 w 4"/>
                <a:gd name="T1" fmla="*/ 5 h 5"/>
                <a:gd name="T2" fmla="*/ 0 w 4"/>
                <a:gd name="T3" fmla="*/ 0 h 5"/>
                <a:gd name="T4" fmla="*/ 3 w 4"/>
                <a:gd name="T5" fmla="*/ 0 h 5"/>
                <a:gd name="T6" fmla="*/ 3 w 4"/>
                <a:gd name="T7" fmla="*/ 4 h 5"/>
                <a:gd name="T8" fmla="*/ 1 w 4"/>
                <a:gd name="T9" fmla="*/ 5 h 5"/>
              </a:gdLst>
              <a:ahLst/>
              <a:cxnLst>
                <a:cxn ang="0">
                  <a:pos x="T0" y="T1"/>
                </a:cxn>
                <a:cxn ang="0">
                  <a:pos x="T2" y="T3"/>
                </a:cxn>
                <a:cxn ang="0">
                  <a:pos x="T4" y="T5"/>
                </a:cxn>
                <a:cxn ang="0">
                  <a:pos x="T6" y="T7"/>
                </a:cxn>
                <a:cxn ang="0">
                  <a:pos x="T8" y="T9"/>
                </a:cxn>
              </a:cxnLst>
              <a:rect l="0" t="0" r="r" b="b"/>
              <a:pathLst>
                <a:path w="4" h="5">
                  <a:moveTo>
                    <a:pt x="1" y="5"/>
                  </a:moveTo>
                  <a:cubicBezTo>
                    <a:pt x="1" y="3"/>
                    <a:pt x="1" y="1"/>
                    <a:pt x="0" y="0"/>
                  </a:cubicBezTo>
                  <a:cubicBezTo>
                    <a:pt x="1" y="0"/>
                    <a:pt x="2" y="0"/>
                    <a:pt x="3" y="0"/>
                  </a:cubicBezTo>
                  <a:cubicBezTo>
                    <a:pt x="4" y="1"/>
                    <a:pt x="4" y="2"/>
                    <a:pt x="3" y="4"/>
                  </a:cubicBezTo>
                  <a:cubicBezTo>
                    <a:pt x="2" y="4"/>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9" name="Freeform 290"/>
            <p:cNvSpPr>
              <a:spLocks/>
            </p:cNvSpPr>
            <p:nvPr/>
          </p:nvSpPr>
          <p:spPr bwMode="auto">
            <a:xfrm>
              <a:off x="6045200" y="4022726"/>
              <a:ext cx="7938" cy="19050"/>
            </a:xfrm>
            <a:custGeom>
              <a:avLst/>
              <a:gdLst>
                <a:gd name="T0" fmla="*/ 0 w 2"/>
                <a:gd name="T1" fmla="*/ 0 h 5"/>
                <a:gd name="T2" fmla="*/ 1 w 2"/>
                <a:gd name="T3" fmla="*/ 4 h 5"/>
                <a:gd name="T4" fmla="*/ 0 w 2"/>
                <a:gd name="T5" fmla="*/ 0 h 5"/>
              </a:gdLst>
              <a:ahLst/>
              <a:cxnLst>
                <a:cxn ang="0">
                  <a:pos x="T0" y="T1"/>
                </a:cxn>
                <a:cxn ang="0">
                  <a:pos x="T2" y="T3"/>
                </a:cxn>
                <a:cxn ang="0">
                  <a:pos x="T4" y="T5"/>
                </a:cxn>
              </a:cxnLst>
              <a:rect l="0" t="0" r="r" b="b"/>
              <a:pathLst>
                <a:path w="2" h="5">
                  <a:moveTo>
                    <a:pt x="0" y="0"/>
                  </a:moveTo>
                  <a:cubicBezTo>
                    <a:pt x="2" y="1"/>
                    <a:pt x="1" y="3"/>
                    <a:pt x="1" y="4"/>
                  </a:cubicBezTo>
                  <a:cubicBezTo>
                    <a:pt x="0"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290" name="Rectangle 289"/>
          <p:cNvSpPr/>
          <p:nvPr>
            <p:custDataLst>
              <p:tags r:id="rId6"/>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s-CL" sz="1000" b="1" dirty="0">
              <a:solidFill>
                <a:srgbClr val="FFFFFF"/>
              </a:solidFill>
            </a:endParaRPr>
          </a:p>
        </p:txBody>
      </p:sp>
      <p:sp>
        <p:nvSpPr>
          <p:cNvPr id="342" name="Freeform 368"/>
          <p:cNvSpPr>
            <a:spLocks noEditPoints="1"/>
          </p:cNvSpPr>
          <p:nvPr/>
        </p:nvSpPr>
        <p:spPr bwMode="auto">
          <a:xfrm>
            <a:off x="8756394" y="705540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3" name="TextBox 2"/>
          <p:cNvSpPr txBox="1"/>
          <p:nvPr/>
        </p:nvSpPr>
        <p:spPr>
          <a:xfrm>
            <a:off x="3847894" y="1024321"/>
            <a:ext cx="5915402" cy="261610"/>
          </a:xfrm>
          <a:prstGeom prst="rect">
            <a:avLst/>
          </a:prstGeom>
          <a:noFill/>
        </p:spPr>
        <p:txBody>
          <a:bodyPr wrap="none" rtlCol="0">
            <a:spAutoFit/>
          </a:bodyPr>
          <a:lstStyle/>
          <a:p>
            <a:r>
              <a:rPr lang="es-CL" sz="1100" b="1" dirty="0" smtClean="0">
                <a:solidFill>
                  <a:schemeClr val="tx2"/>
                </a:solidFill>
              </a:rPr>
              <a:t>3.2</a:t>
            </a:r>
            <a:r>
              <a:rPr lang="es-CL" sz="1000" b="1" dirty="0" smtClean="0">
                <a:solidFill>
                  <a:schemeClr val="tx2"/>
                </a:solidFill>
              </a:rPr>
              <a:t>. Programa de colaboración con UIO para la reducción de costos operativos del aeropuerto</a:t>
            </a:r>
            <a:endParaRPr lang="es-CL" sz="1000" b="1" dirty="0">
              <a:solidFill>
                <a:schemeClr val="tx2"/>
              </a:solidFill>
            </a:endParaRPr>
          </a:p>
        </p:txBody>
      </p:sp>
      <p:sp>
        <p:nvSpPr>
          <p:cNvPr id="360" name="Rectangle 359"/>
          <p:cNvSpPr/>
          <p:nvPr/>
        </p:nvSpPr>
        <p:spPr>
          <a:xfrm>
            <a:off x="205200" y="1760621"/>
            <a:ext cx="7020000" cy="62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1450" indent="-171450">
              <a:buFont typeface="Arial" panose="020B0604020202020204" pitchFamily="34" charset="0"/>
              <a:buChar char="•"/>
            </a:pPr>
            <a:r>
              <a:rPr lang="es-CL" sz="900" dirty="0" smtClean="0">
                <a:solidFill>
                  <a:srgbClr val="002776"/>
                </a:solidFill>
              </a:rPr>
              <a:t>Creación de un programa de colaboración con el Aeropuerto de Quito para la mejora en los costos operativos a través de la implementación de los mecanismos identificados en el Proyecto 3.1.</a:t>
            </a:r>
          </a:p>
          <a:p>
            <a:pPr marL="171450" indent="-171450">
              <a:buFont typeface="Arial" panose="020B0604020202020204" pitchFamily="34" charset="0"/>
              <a:buChar char="•"/>
            </a:pPr>
            <a:r>
              <a:rPr lang="es-CL" sz="900" dirty="0" smtClean="0">
                <a:solidFill>
                  <a:srgbClr val="002776"/>
                </a:solidFill>
              </a:rPr>
              <a:t>Reducción o eliminación de impuestos y costes con impacto relevante como palanca para lograr el incremento de la actividad de las compañías existentes y la atracción de nuevas compañías.</a:t>
            </a:r>
            <a:endParaRPr lang="es-CL" sz="900" dirty="0">
              <a:solidFill>
                <a:srgbClr val="002776"/>
              </a:solidFill>
            </a:endParaRPr>
          </a:p>
        </p:txBody>
      </p:sp>
      <p:graphicFrame>
        <p:nvGraphicFramePr>
          <p:cNvPr id="362" name="Table 361"/>
          <p:cNvGraphicFramePr>
            <a:graphicFrameLocks noGrp="1"/>
          </p:cNvGraphicFramePr>
          <p:nvPr>
            <p:extLst/>
          </p:nvPr>
        </p:nvGraphicFramePr>
        <p:xfrm>
          <a:off x="205200" y="3670971"/>
          <a:ext cx="7020000" cy="2743200"/>
        </p:xfrm>
        <a:graphic>
          <a:graphicData uri="http://schemas.openxmlformats.org/drawingml/2006/table">
            <a:tbl>
              <a:tblPr firstRow="1" bandRow="1">
                <a:tableStyleId>{2D5ABB26-0587-4C30-8999-92F81FD0307C}</a:tableStyleId>
              </a:tblPr>
              <a:tblGrid>
                <a:gridCol w="7020000">
                  <a:extLst>
                    <a:ext uri="{9D8B030D-6E8A-4147-A177-3AD203B41FA5}">
                      <a16:colId xmlns="" xmlns:a16="http://schemas.microsoft.com/office/drawing/2014/main" val="20000"/>
                    </a:ext>
                  </a:extLst>
                </a:gridCol>
              </a:tblGrid>
              <a:tr h="474270">
                <a:tc>
                  <a:txBody>
                    <a:bodyPr/>
                    <a:lstStyle/>
                    <a:p>
                      <a:pPr marL="0" marR="0" lvl="0" indent="0" algn="l" defTabSz="913399" rtl="0" eaLnBrk="1" fontAlgn="base" latinLnBrk="0" hangingPunct="1">
                        <a:lnSpc>
                          <a:spcPct val="100000"/>
                        </a:lnSpc>
                        <a:spcBef>
                          <a:spcPct val="0"/>
                        </a:spcBef>
                        <a:spcAft>
                          <a:spcPct val="0"/>
                        </a:spcAft>
                        <a:buClrTx/>
                        <a:buSzTx/>
                        <a:buFontTx/>
                        <a:buNone/>
                        <a:tabLst/>
                        <a:defRPr/>
                      </a:pPr>
                      <a:r>
                        <a:rPr lang="es-CL" sz="900" kern="1200" dirty="0" smtClean="0">
                          <a:solidFill>
                            <a:srgbClr val="002776"/>
                          </a:solidFill>
                          <a:latin typeface="+mn-lt"/>
                          <a:ea typeface="+mn-ea"/>
                          <a:cs typeface="+mn-cs"/>
                        </a:rPr>
                        <a:t>1. </a:t>
                      </a:r>
                      <a:r>
                        <a:rPr lang="es-CL" sz="900" kern="1200" baseline="0" dirty="0" smtClean="0">
                          <a:solidFill>
                            <a:srgbClr val="002776"/>
                          </a:solidFill>
                          <a:latin typeface="+mn-lt"/>
                          <a:ea typeface="+mn-ea"/>
                          <a:cs typeface="+mn-cs"/>
                        </a:rPr>
                        <a:t>Constitución de una plataforma común con los </a:t>
                      </a:r>
                      <a:r>
                        <a:rPr lang="es-CL" sz="900" i="1" kern="1200" dirty="0" err="1" smtClean="0">
                          <a:solidFill>
                            <a:srgbClr val="002776"/>
                          </a:solidFill>
                          <a:latin typeface="+mn-lt"/>
                          <a:ea typeface="+mn-ea"/>
                          <a:cs typeface="+mn-cs"/>
                        </a:rPr>
                        <a:t>partners</a:t>
                      </a:r>
                      <a:r>
                        <a:rPr lang="es-CL" sz="900" i="1" kern="1200" baseline="0" dirty="0" smtClean="0">
                          <a:solidFill>
                            <a:srgbClr val="002776"/>
                          </a:solidFill>
                          <a:latin typeface="+mn-lt"/>
                          <a:ea typeface="+mn-ea"/>
                          <a:cs typeface="+mn-cs"/>
                        </a:rPr>
                        <a:t> clave</a:t>
                      </a:r>
                      <a:r>
                        <a:rPr lang="es-CL" sz="900" i="0" kern="1200" baseline="0" dirty="0" smtClean="0">
                          <a:solidFill>
                            <a:srgbClr val="002776"/>
                          </a:solidFill>
                          <a:latin typeface="+mn-lt"/>
                          <a:ea typeface="+mn-ea"/>
                          <a:cs typeface="+mn-cs"/>
                        </a:rPr>
                        <a:t> seleccionados en el Proyecto 3.1 en colaboración con el Aeropuerto de Quito </a:t>
                      </a:r>
                      <a:r>
                        <a:rPr lang="es-CL" sz="900" kern="1200" baseline="0" dirty="0" smtClean="0">
                          <a:solidFill>
                            <a:srgbClr val="002776"/>
                          </a:solidFill>
                          <a:latin typeface="+mn-lt"/>
                          <a:ea typeface="+mn-ea"/>
                          <a:cs typeface="+mn-cs"/>
                        </a:rPr>
                        <a:t>con el propósito de alinear objetivos e implementar un plan de actuación </a:t>
                      </a:r>
                      <a:r>
                        <a:rPr lang="es-CL" sz="900" i="0" kern="1200" baseline="0" dirty="0" smtClean="0">
                          <a:solidFill>
                            <a:srgbClr val="002776"/>
                          </a:solidFill>
                          <a:latin typeface="+mn-lt"/>
                          <a:ea typeface="+mn-ea"/>
                          <a:cs typeface="+mn-cs"/>
                        </a:rPr>
                        <a:t>que materialice las medidas identificadas en dicho proyecto.</a:t>
                      </a:r>
                      <a:endParaRPr lang="es-CL" sz="9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74270">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900" kern="1200" dirty="0" smtClean="0">
                          <a:solidFill>
                            <a:srgbClr val="002776"/>
                          </a:solidFill>
                          <a:latin typeface="+mn-lt"/>
                          <a:ea typeface="+mn-ea"/>
                          <a:cs typeface="+mn-cs"/>
                        </a:rPr>
                        <a:t>2. Discusión y negociación entre los diferentes </a:t>
                      </a:r>
                      <a:r>
                        <a:rPr lang="es-CL" sz="900" i="1" kern="1200" dirty="0" err="1" smtClean="0">
                          <a:solidFill>
                            <a:srgbClr val="002776"/>
                          </a:solidFill>
                          <a:latin typeface="+mn-lt"/>
                          <a:ea typeface="+mn-ea"/>
                          <a:cs typeface="+mn-cs"/>
                        </a:rPr>
                        <a:t>partners</a:t>
                      </a:r>
                      <a:r>
                        <a:rPr lang="es-CL" sz="900" kern="1200" baseline="0" dirty="0" smtClean="0">
                          <a:solidFill>
                            <a:srgbClr val="002776"/>
                          </a:solidFill>
                          <a:latin typeface="+mn-lt"/>
                          <a:ea typeface="+mn-ea"/>
                          <a:cs typeface="+mn-cs"/>
                        </a:rPr>
                        <a:t> de la plataforma común sobre las medidas y mecanismos definidos en el Proyecto 3.1. Definición detallada de las actuaciones a implementar en línea con estos mecanismos y medidas y asignación de responsabilidades y </a:t>
                      </a:r>
                      <a:r>
                        <a:rPr lang="es-CL" sz="900" i="1" kern="1200" baseline="0" dirty="0" smtClean="0">
                          <a:solidFill>
                            <a:srgbClr val="002776"/>
                          </a:solidFill>
                          <a:latin typeface="+mn-lt"/>
                          <a:ea typeface="+mn-ea"/>
                          <a:cs typeface="+mn-cs"/>
                        </a:rPr>
                        <a:t>roles</a:t>
                      </a:r>
                      <a:r>
                        <a:rPr lang="es-CL" sz="900" kern="1200" baseline="0" dirty="0" smtClean="0">
                          <a:solidFill>
                            <a:srgbClr val="002776"/>
                          </a:solidFill>
                          <a:latin typeface="+mn-lt"/>
                          <a:ea typeface="+mn-ea"/>
                          <a:cs typeface="+mn-cs"/>
                        </a:rPr>
                        <a:t> dentro de la plataforma.</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58941">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900" kern="1200" baseline="0" dirty="0" smtClean="0">
                          <a:solidFill>
                            <a:srgbClr val="002776"/>
                          </a:solidFill>
                          <a:latin typeface="+mn-lt"/>
                          <a:ea typeface="+mn-ea"/>
                          <a:cs typeface="+mn-cs"/>
                        </a:rPr>
                        <a:t>3. Contacto y negociación de las medidas identificadas con aquellos </a:t>
                      </a:r>
                      <a:r>
                        <a:rPr lang="es-CL" sz="900" i="1" kern="1200" baseline="0" dirty="0" err="1" smtClean="0">
                          <a:solidFill>
                            <a:srgbClr val="002776"/>
                          </a:solidFill>
                          <a:latin typeface="+mn-lt"/>
                          <a:ea typeface="+mn-ea"/>
                          <a:cs typeface="+mn-cs"/>
                        </a:rPr>
                        <a:t>stakeholders</a:t>
                      </a:r>
                      <a:r>
                        <a:rPr lang="es-CL" sz="900" i="1" kern="1200" baseline="0" dirty="0" smtClean="0">
                          <a:solidFill>
                            <a:srgbClr val="002776"/>
                          </a:solidFill>
                          <a:latin typeface="+mn-lt"/>
                          <a:ea typeface="+mn-ea"/>
                          <a:cs typeface="+mn-cs"/>
                        </a:rPr>
                        <a:t> (Petroecuador</a:t>
                      </a:r>
                      <a:r>
                        <a:rPr lang="es-CL" sz="900" i="1" kern="1200" baseline="30000" dirty="0" smtClean="0">
                          <a:solidFill>
                            <a:srgbClr val="002776"/>
                          </a:solidFill>
                          <a:latin typeface="+mn-lt"/>
                          <a:ea typeface="+mn-ea"/>
                          <a:cs typeface="+mn-cs"/>
                        </a:rPr>
                        <a:t>(a) </a:t>
                      </a:r>
                      <a:r>
                        <a:rPr lang="es-CL" sz="900" i="1" kern="1200" baseline="0" dirty="0" smtClean="0">
                          <a:solidFill>
                            <a:srgbClr val="002776"/>
                          </a:solidFill>
                          <a:latin typeface="+mn-lt"/>
                          <a:ea typeface="+mn-ea"/>
                          <a:cs typeface="+mn-cs"/>
                        </a:rPr>
                        <a:t>, agentes de handling y proveedores de servicios aeroportuarios, Gobierno Nacional)</a:t>
                      </a:r>
                      <a:r>
                        <a:rPr lang="es-CL" sz="900" kern="1200" baseline="0" dirty="0" smtClean="0">
                          <a:solidFill>
                            <a:srgbClr val="002776"/>
                          </a:solidFill>
                          <a:latin typeface="+mn-lt"/>
                          <a:ea typeface="+mn-ea"/>
                          <a:cs typeface="+mn-cs"/>
                        </a:rPr>
                        <a:t> que no pertenezcan a la plataforma común y que tenga impacto sobre los costes de operación.</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55040">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900" kern="1200" dirty="0" smtClean="0">
                          <a:solidFill>
                            <a:srgbClr val="002776"/>
                          </a:solidFill>
                          <a:latin typeface="+mn-lt"/>
                          <a:ea typeface="+mn-ea"/>
                          <a:cs typeface="+mn-cs"/>
                        </a:rPr>
                        <a:t>4. Elaboración</a:t>
                      </a:r>
                      <a:r>
                        <a:rPr lang="es-CL" sz="900" kern="1200" baseline="0" dirty="0" smtClean="0">
                          <a:solidFill>
                            <a:srgbClr val="002776"/>
                          </a:solidFill>
                          <a:latin typeface="+mn-lt"/>
                          <a:ea typeface="+mn-ea"/>
                          <a:cs typeface="+mn-cs"/>
                        </a:rPr>
                        <a:t> de un calendario para la implementación de las medidas y mecanismos de reducción de costos identificadas en el Proyecto 3.1. </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58941">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900" kern="1200" dirty="0" smtClean="0">
                          <a:solidFill>
                            <a:srgbClr val="002776"/>
                          </a:solidFill>
                          <a:latin typeface="+mn-lt"/>
                          <a:ea typeface="+mn-ea"/>
                          <a:cs typeface="+mn-cs"/>
                        </a:rPr>
                        <a:t>5. M</a:t>
                      </a:r>
                      <a:r>
                        <a:rPr lang="es-CL" sz="900" kern="1200" baseline="0" dirty="0" smtClean="0">
                          <a:solidFill>
                            <a:srgbClr val="002776"/>
                          </a:solidFill>
                          <a:latin typeface="+mn-lt"/>
                          <a:ea typeface="+mn-ea"/>
                          <a:cs typeface="+mn-cs"/>
                        </a:rPr>
                        <a:t>odificar, y en su caso, d</a:t>
                      </a:r>
                      <a:r>
                        <a:rPr lang="es-CL" sz="900" kern="1200" dirty="0" smtClean="0">
                          <a:solidFill>
                            <a:srgbClr val="002776"/>
                          </a:solidFill>
                          <a:latin typeface="+mn-lt"/>
                          <a:ea typeface="+mn-ea"/>
                          <a:cs typeface="+mn-cs"/>
                        </a:rPr>
                        <a:t>esarrollar las normas y regulación asociada y</a:t>
                      </a:r>
                      <a:r>
                        <a:rPr lang="es-CL" sz="900" kern="1200" baseline="0" dirty="0" smtClean="0">
                          <a:solidFill>
                            <a:srgbClr val="002776"/>
                          </a:solidFill>
                          <a:latin typeface="+mn-lt"/>
                          <a:ea typeface="+mn-ea"/>
                          <a:cs typeface="+mn-cs"/>
                        </a:rPr>
                        <a:t> relativa</a:t>
                      </a:r>
                      <a:r>
                        <a:rPr lang="es-CL" sz="900" kern="1200" dirty="0" smtClean="0">
                          <a:solidFill>
                            <a:srgbClr val="002776"/>
                          </a:solidFill>
                          <a:latin typeface="+mn-lt"/>
                          <a:ea typeface="+mn-ea"/>
                          <a:cs typeface="+mn-cs"/>
                        </a:rPr>
                        <a:t> a cabo la reducción de: costes operativos de mecanismos identificados, tasas aeroportuarias,</a:t>
                      </a:r>
                      <a:r>
                        <a:rPr lang="es-CL" sz="900" kern="1200" baseline="0" dirty="0" smtClean="0">
                          <a:solidFill>
                            <a:srgbClr val="002776"/>
                          </a:solidFill>
                          <a:latin typeface="+mn-lt"/>
                          <a:ea typeface="+mn-ea"/>
                          <a:cs typeface="+mn-cs"/>
                        </a:rPr>
                        <a:t> costes de combustible, </a:t>
                      </a:r>
                      <a:r>
                        <a:rPr lang="es-CL" sz="900" kern="1200" dirty="0" smtClean="0">
                          <a:solidFill>
                            <a:srgbClr val="002776"/>
                          </a:solidFill>
                          <a:latin typeface="+mn-lt"/>
                          <a:ea typeface="+mn-ea"/>
                          <a:cs typeface="+mn-cs"/>
                        </a:rPr>
                        <a:t>el</a:t>
                      </a:r>
                      <a:r>
                        <a:rPr lang="es-CL" sz="900" kern="1200" baseline="0" dirty="0" smtClean="0">
                          <a:solidFill>
                            <a:srgbClr val="002776"/>
                          </a:solidFill>
                          <a:latin typeface="+mn-lt"/>
                          <a:ea typeface="+mn-ea"/>
                          <a:cs typeface="+mn-cs"/>
                        </a:rPr>
                        <a:t> impuesto sobre el combustible en vuelos internacionales y el impuesto sobre combustible.</a:t>
                      </a:r>
                      <a:endParaRPr lang="es-CL" sz="9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4251163076"/>
                  </a:ext>
                </a:extLst>
              </a:tr>
              <a:tr h="344922">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900" kern="1200" dirty="0" smtClean="0">
                          <a:solidFill>
                            <a:srgbClr val="002776"/>
                          </a:solidFill>
                          <a:latin typeface="+mn-lt"/>
                          <a:ea typeface="+mn-ea"/>
                          <a:cs typeface="+mn-cs"/>
                        </a:rPr>
                        <a:t>6. </a:t>
                      </a:r>
                      <a:r>
                        <a:rPr lang="es-CL" sz="900" kern="1200" baseline="0" dirty="0" smtClean="0">
                          <a:solidFill>
                            <a:srgbClr val="002776"/>
                          </a:solidFill>
                          <a:latin typeface="+mn-lt"/>
                          <a:ea typeface="+mn-ea"/>
                          <a:cs typeface="+mn-cs"/>
                        </a:rPr>
                        <a:t>Establecimiento de una agenda de reuniones y seguimiento para garantizar una ejecución de las actuaciones definidas en el Proyecto 3.2 en línea con los objetivos identificados.</a:t>
                      </a:r>
                      <a:endParaRPr lang="es-CL" sz="9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364" name="Rectangle 363"/>
          <p:cNvSpPr/>
          <p:nvPr/>
        </p:nvSpPr>
        <p:spPr>
          <a:xfrm>
            <a:off x="7264146" y="2954544"/>
            <a:ext cx="2625312" cy="1386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s-CL" sz="800" dirty="0">
                <a:solidFill>
                  <a:srgbClr val="002776"/>
                </a:solidFill>
              </a:rPr>
              <a:t>Correcta identificación y selección de </a:t>
            </a:r>
            <a:r>
              <a:rPr lang="es-CL" sz="800" i="1" dirty="0" err="1">
                <a:solidFill>
                  <a:srgbClr val="002776"/>
                </a:solidFill>
              </a:rPr>
              <a:t>partner</a:t>
            </a:r>
            <a:r>
              <a:rPr lang="es-CL" sz="800" i="1" dirty="0">
                <a:solidFill>
                  <a:srgbClr val="002776"/>
                </a:solidFill>
              </a:rPr>
              <a:t>(s)</a:t>
            </a:r>
            <a:r>
              <a:rPr lang="es-CL" sz="800" dirty="0">
                <a:solidFill>
                  <a:srgbClr val="002776"/>
                </a:solidFill>
              </a:rPr>
              <a:t> clave.</a:t>
            </a:r>
          </a:p>
          <a:p>
            <a:pPr marL="228600" indent="-228600">
              <a:buFont typeface="+mj-lt"/>
              <a:buAutoNum type="arabicPeriod"/>
            </a:pPr>
            <a:r>
              <a:rPr lang="es-CL" sz="800" dirty="0">
                <a:solidFill>
                  <a:srgbClr val="002776"/>
                </a:solidFill>
              </a:rPr>
              <a:t>Alto grado de alineamiento y solidez en la creación de la plataforma y del plan de acción común.</a:t>
            </a:r>
          </a:p>
          <a:p>
            <a:pPr marL="228600" lvl="0" indent="-228600">
              <a:buFont typeface="+mj-lt"/>
              <a:buAutoNum type="arabicPeriod"/>
            </a:pPr>
            <a:r>
              <a:rPr lang="es-CL" sz="800" dirty="0">
                <a:solidFill>
                  <a:srgbClr val="002776"/>
                </a:solidFill>
              </a:rPr>
              <a:t>Definición clara de los roles y liderazgo del proyecto</a:t>
            </a:r>
            <a:r>
              <a:rPr lang="es-CL" sz="800" dirty="0" smtClean="0">
                <a:solidFill>
                  <a:srgbClr val="002776"/>
                </a:solidFill>
              </a:rPr>
              <a:t>.</a:t>
            </a:r>
          </a:p>
          <a:p>
            <a:pPr marL="228600" lvl="0" indent="-228600">
              <a:buFont typeface="+mj-lt"/>
              <a:buAutoNum type="arabicPeriod"/>
            </a:pPr>
            <a:r>
              <a:rPr lang="es-CL" sz="800" dirty="0" smtClean="0">
                <a:solidFill>
                  <a:srgbClr val="002776"/>
                </a:solidFill>
              </a:rPr>
              <a:t>Efectividad en la discusión con los agentes relevantes en cada caso.</a:t>
            </a:r>
          </a:p>
          <a:p>
            <a:pPr marL="228600" indent="-228600">
              <a:buFont typeface="+mj-lt"/>
              <a:buAutoNum type="arabicPeriod"/>
            </a:pPr>
            <a:r>
              <a:rPr lang="es-CL" sz="800" dirty="0">
                <a:solidFill>
                  <a:srgbClr val="002776"/>
                </a:solidFill>
              </a:rPr>
              <a:t>Existencia de una estructura de metas compartidas entre </a:t>
            </a:r>
            <a:r>
              <a:rPr lang="es-CL" sz="800" i="1" dirty="0" err="1">
                <a:solidFill>
                  <a:srgbClr val="002776"/>
                </a:solidFill>
              </a:rPr>
              <a:t>partners</a:t>
            </a:r>
            <a:r>
              <a:rPr lang="es-CL" sz="800" i="1" dirty="0">
                <a:solidFill>
                  <a:srgbClr val="002776"/>
                </a:solidFill>
              </a:rPr>
              <a:t> </a:t>
            </a:r>
            <a:r>
              <a:rPr lang="es-CL" sz="800" dirty="0">
                <a:solidFill>
                  <a:srgbClr val="002776"/>
                </a:solidFill>
              </a:rPr>
              <a:t>y el resto de </a:t>
            </a:r>
            <a:r>
              <a:rPr lang="es-CL" sz="800" dirty="0" smtClean="0">
                <a:solidFill>
                  <a:srgbClr val="002776"/>
                </a:solidFill>
              </a:rPr>
              <a:t>agentes implicados.</a:t>
            </a:r>
            <a:endParaRPr lang="es-CL" sz="800" dirty="0">
              <a:solidFill>
                <a:srgbClr val="002776"/>
              </a:solidFill>
            </a:endParaRPr>
          </a:p>
          <a:p>
            <a:pPr marL="228600" lvl="0" indent="-228600">
              <a:buFont typeface="+mj-lt"/>
              <a:buAutoNum type="arabicPeriod"/>
            </a:pPr>
            <a:endParaRPr lang="es-CL" sz="800" dirty="0">
              <a:solidFill>
                <a:srgbClr val="002776"/>
              </a:solidFill>
            </a:endParaRPr>
          </a:p>
        </p:txBody>
      </p:sp>
      <p:sp>
        <p:nvSpPr>
          <p:cNvPr id="365" name="Rectangle 364"/>
          <p:cNvSpPr/>
          <p:nvPr/>
        </p:nvSpPr>
        <p:spPr>
          <a:xfrm>
            <a:off x="7264800" y="4727180"/>
            <a:ext cx="2637113" cy="1630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lvl="0" indent="-228600">
              <a:spcBef>
                <a:spcPts val="300"/>
              </a:spcBef>
              <a:buFont typeface="+mj-lt"/>
              <a:buAutoNum type="arabicPeriod"/>
            </a:pPr>
            <a:r>
              <a:rPr lang="es-CL" sz="800" dirty="0" smtClean="0">
                <a:solidFill>
                  <a:schemeClr val="tx2"/>
                </a:solidFill>
              </a:rPr>
              <a:t>Nº de medidas implementadas del total de medidas identificadas en el Proyecto 3.1.</a:t>
            </a:r>
          </a:p>
          <a:p>
            <a:pPr marL="228600" indent="-228600">
              <a:spcBef>
                <a:spcPts val="300"/>
              </a:spcBef>
              <a:buFont typeface="+mj-lt"/>
              <a:buAutoNum type="arabicPeriod"/>
            </a:pPr>
            <a:r>
              <a:rPr lang="es-CL" sz="800" dirty="0" smtClean="0">
                <a:solidFill>
                  <a:schemeClr val="tx2"/>
                </a:solidFill>
              </a:rPr>
              <a:t>Reducción (%) de costos operativos a través de cada mecanismo identificado.</a:t>
            </a:r>
          </a:p>
          <a:p>
            <a:pPr marL="228600" indent="-228600">
              <a:spcBef>
                <a:spcPts val="300"/>
              </a:spcBef>
              <a:buFont typeface="+mj-lt"/>
              <a:buAutoNum type="arabicPeriod"/>
            </a:pPr>
            <a:r>
              <a:rPr lang="es-CL" sz="800" dirty="0">
                <a:solidFill>
                  <a:srgbClr val="002776"/>
                </a:solidFill>
              </a:rPr>
              <a:t>Niveles (%) de reducción en tasas </a:t>
            </a:r>
            <a:r>
              <a:rPr lang="es-CL" sz="800" dirty="0" smtClean="0">
                <a:solidFill>
                  <a:srgbClr val="002776"/>
                </a:solidFill>
              </a:rPr>
              <a:t>aeroportuarias.</a:t>
            </a:r>
            <a:endParaRPr lang="es-CL" sz="800" dirty="0" smtClean="0">
              <a:solidFill>
                <a:schemeClr val="tx2"/>
              </a:solidFill>
            </a:endParaRPr>
          </a:p>
          <a:p>
            <a:pPr marL="228600" indent="-228600">
              <a:spcBef>
                <a:spcPts val="300"/>
              </a:spcBef>
              <a:buFont typeface="+mj-lt"/>
              <a:buAutoNum type="arabicPeriod"/>
            </a:pPr>
            <a:r>
              <a:rPr lang="es-CL" sz="800" dirty="0">
                <a:solidFill>
                  <a:srgbClr val="002776"/>
                </a:solidFill>
              </a:rPr>
              <a:t>Niveles (%) de reducción en costes de </a:t>
            </a:r>
            <a:r>
              <a:rPr lang="es-CL" sz="800" dirty="0" smtClean="0">
                <a:solidFill>
                  <a:srgbClr val="002776"/>
                </a:solidFill>
              </a:rPr>
              <a:t>combustible.</a:t>
            </a:r>
            <a:endParaRPr lang="es-CL" sz="800" dirty="0" smtClean="0">
              <a:solidFill>
                <a:schemeClr val="tx2"/>
              </a:solidFill>
            </a:endParaRPr>
          </a:p>
          <a:p>
            <a:pPr marL="228600" indent="-228600">
              <a:spcBef>
                <a:spcPts val="300"/>
              </a:spcBef>
              <a:buFont typeface="+mj-lt"/>
              <a:buAutoNum type="arabicPeriod"/>
            </a:pPr>
            <a:r>
              <a:rPr lang="es-CL" sz="800" dirty="0" smtClean="0">
                <a:solidFill>
                  <a:schemeClr val="tx2"/>
                </a:solidFill>
              </a:rPr>
              <a:t>Niveles de cumplimiento (%) de la agenda de reuniones.</a:t>
            </a:r>
          </a:p>
          <a:p>
            <a:pPr marL="228600" indent="-228600">
              <a:spcBef>
                <a:spcPts val="300"/>
              </a:spcBef>
              <a:buFont typeface="+mj-lt"/>
              <a:buAutoNum type="arabicPeriod"/>
            </a:pPr>
            <a:r>
              <a:rPr lang="es-CL" sz="800" dirty="0">
                <a:solidFill>
                  <a:srgbClr val="002776"/>
                </a:solidFill>
              </a:rPr>
              <a:t>Niveles (%) de reducción </a:t>
            </a:r>
            <a:r>
              <a:rPr lang="es-CL" sz="800" dirty="0" smtClean="0">
                <a:solidFill>
                  <a:srgbClr val="002776"/>
                </a:solidFill>
              </a:rPr>
              <a:t>de impuestos  con impacto relevante: ISD y combustible.</a:t>
            </a:r>
            <a:endParaRPr lang="es-CL" sz="800" dirty="0" smtClean="0">
              <a:solidFill>
                <a:schemeClr val="tx2"/>
              </a:solidFill>
            </a:endParaRPr>
          </a:p>
        </p:txBody>
      </p:sp>
      <p:sp>
        <p:nvSpPr>
          <p:cNvPr id="293" name="Rectangle 292"/>
          <p:cNvSpPr/>
          <p:nvPr/>
        </p:nvSpPr>
        <p:spPr>
          <a:xfrm>
            <a:off x="205458" y="1438722"/>
            <a:ext cx="702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FFFFFF"/>
                </a:solidFill>
              </a:rPr>
              <a:t>Objetivos</a:t>
            </a:r>
            <a:endParaRPr lang="es-CL" sz="1000" b="1" dirty="0">
              <a:solidFill>
                <a:srgbClr val="FFFFFF"/>
              </a:solidFill>
            </a:endParaRPr>
          </a:p>
        </p:txBody>
      </p:sp>
      <p:grpSp>
        <p:nvGrpSpPr>
          <p:cNvPr id="294" name="Group 293"/>
          <p:cNvGrpSpPr/>
          <p:nvPr/>
        </p:nvGrpSpPr>
        <p:grpSpPr>
          <a:xfrm>
            <a:off x="298674" y="1474722"/>
            <a:ext cx="252000" cy="288000"/>
            <a:chOff x="2244725" y="5132388"/>
            <a:chExt cx="444500" cy="790575"/>
          </a:xfrm>
          <a:solidFill>
            <a:schemeClr val="bg1"/>
          </a:solidFill>
        </p:grpSpPr>
        <p:sp>
          <p:nvSpPr>
            <p:cNvPr id="295" name="Freeform 213"/>
            <p:cNvSpPr>
              <a:spLocks/>
            </p:cNvSpPr>
            <p:nvPr/>
          </p:nvSpPr>
          <p:spPr bwMode="auto">
            <a:xfrm>
              <a:off x="2400300" y="5132388"/>
              <a:ext cx="112713" cy="98425"/>
            </a:xfrm>
            <a:custGeom>
              <a:avLst/>
              <a:gdLst>
                <a:gd name="T0" fmla="*/ 13 w 16"/>
                <a:gd name="T1" fmla="*/ 0 h 14"/>
                <a:gd name="T2" fmla="*/ 15 w 16"/>
                <a:gd name="T3" fmla="*/ 0 h 14"/>
                <a:gd name="T4" fmla="*/ 15 w 16"/>
                <a:gd name="T5" fmla="*/ 13 h 14"/>
                <a:gd name="T6" fmla="*/ 7 w 16"/>
                <a:gd name="T7" fmla="*/ 5 h 14"/>
                <a:gd name="T8" fmla="*/ 5 w 16"/>
                <a:gd name="T9" fmla="*/ 14 h 14"/>
                <a:gd name="T10" fmla="*/ 5 w 16"/>
                <a:gd name="T11" fmla="*/ 1 h 14"/>
                <a:gd name="T12" fmla="*/ 12 w 16"/>
                <a:gd name="T13" fmla="*/ 7 h 14"/>
                <a:gd name="T14" fmla="*/ 13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3" y="0"/>
                  </a:moveTo>
                  <a:cubicBezTo>
                    <a:pt x="14" y="0"/>
                    <a:pt x="14" y="0"/>
                    <a:pt x="15" y="0"/>
                  </a:cubicBezTo>
                  <a:cubicBezTo>
                    <a:pt x="14" y="5"/>
                    <a:pt x="16" y="10"/>
                    <a:pt x="15" y="13"/>
                  </a:cubicBezTo>
                  <a:cubicBezTo>
                    <a:pt x="11" y="12"/>
                    <a:pt x="9" y="8"/>
                    <a:pt x="7" y="5"/>
                  </a:cubicBezTo>
                  <a:cubicBezTo>
                    <a:pt x="6" y="8"/>
                    <a:pt x="7" y="13"/>
                    <a:pt x="5" y="14"/>
                  </a:cubicBezTo>
                  <a:cubicBezTo>
                    <a:pt x="0" y="12"/>
                    <a:pt x="5" y="5"/>
                    <a:pt x="5" y="1"/>
                  </a:cubicBezTo>
                  <a:cubicBezTo>
                    <a:pt x="9" y="2"/>
                    <a:pt x="9" y="6"/>
                    <a:pt x="12" y="7"/>
                  </a:cubicBezTo>
                  <a:cubicBezTo>
                    <a:pt x="13" y="5"/>
                    <a:pt x="12" y="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6" name="Freeform 219"/>
            <p:cNvSpPr>
              <a:spLocks noEditPoints="1"/>
            </p:cNvSpPr>
            <p:nvPr/>
          </p:nvSpPr>
          <p:spPr bwMode="auto">
            <a:xfrm>
              <a:off x="2287588" y="5259388"/>
              <a:ext cx="360363" cy="536575"/>
            </a:xfrm>
            <a:custGeom>
              <a:avLst/>
              <a:gdLst>
                <a:gd name="T0" fmla="*/ 51 w 51"/>
                <a:gd name="T1" fmla="*/ 0 h 76"/>
                <a:gd name="T2" fmla="*/ 42 w 51"/>
                <a:gd name="T3" fmla="*/ 19 h 76"/>
                <a:gd name="T4" fmla="*/ 32 w 51"/>
                <a:gd name="T5" fmla="*/ 43 h 76"/>
                <a:gd name="T6" fmla="*/ 0 w 51"/>
                <a:gd name="T7" fmla="*/ 76 h 76"/>
                <a:gd name="T8" fmla="*/ 12 w 51"/>
                <a:gd name="T9" fmla="*/ 45 h 76"/>
                <a:gd name="T10" fmla="*/ 18 w 51"/>
                <a:gd name="T11" fmla="*/ 32 h 76"/>
                <a:gd name="T12" fmla="*/ 26 w 51"/>
                <a:gd name="T13" fmla="*/ 25 h 76"/>
                <a:gd name="T14" fmla="*/ 40 w 51"/>
                <a:gd name="T15" fmla="*/ 10 h 76"/>
                <a:gd name="T16" fmla="*/ 49 w 51"/>
                <a:gd name="T17" fmla="*/ 0 h 76"/>
                <a:gd name="T18" fmla="*/ 51 w 51"/>
                <a:gd name="T19" fmla="*/ 0 h 76"/>
                <a:gd name="T20" fmla="*/ 41 w 51"/>
                <a:gd name="T21" fmla="*/ 16 h 76"/>
                <a:gd name="T22" fmla="*/ 44 w 51"/>
                <a:gd name="T23" fmla="*/ 9 h 76"/>
                <a:gd name="T24" fmla="*/ 41 w 51"/>
                <a:gd name="T25" fmla="*/ 16 h 76"/>
                <a:gd name="T26" fmla="*/ 39 w 51"/>
                <a:gd name="T27" fmla="*/ 22 h 76"/>
                <a:gd name="T28" fmla="*/ 38 w 51"/>
                <a:gd name="T29" fmla="*/ 16 h 76"/>
                <a:gd name="T30" fmla="*/ 39 w 51"/>
                <a:gd name="T31" fmla="*/ 22 h 76"/>
                <a:gd name="T32" fmla="*/ 32 w 51"/>
                <a:gd name="T33" fmla="*/ 22 h 76"/>
                <a:gd name="T34" fmla="*/ 35 w 51"/>
                <a:gd name="T35" fmla="*/ 28 h 76"/>
                <a:gd name="T36" fmla="*/ 35 w 51"/>
                <a:gd name="T37" fmla="*/ 19 h 76"/>
                <a:gd name="T38" fmla="*/ 32 w 51"/>
                <a:gd name="T39" fmla="*/ 22 h 76"/>
                <a:gd name="T40" fmla="*/ 32 w 51"/>
                <a:gd name="T41" fmla="*/ 35 h 76"/>
                <a:gd name="T42" fmla="*/ 30 w 51"/>
                <a:gd name="T43" fmla="*/ 23 h 76"/>
                <a:gd name="T44" fmla="*/ 32 w 51"/>
                <a:gd name="T45" fmla="*/ 35 h 76"/>
                <a:gd name="T46" fmla="*/ 30 w 51"/>
                <a:gd name="T47" fmla="*/ 39 h 76"/>
                <a:gd name="T48" fmla="*/ 27 w 51"/>
                <a:gd name="T49" fmla="*/ 27 h 76"/>
                <a:gd name="T50" fmla="*/ 30 w 51"/>
                <a:gd name="T51" fmla="*/ 39 h 76"/>
                <a:gd name="T52" fmla="*/ 26 w 51"/>
                <a:gd name="T53" fmla="*/ 35 h 76"/>
                <a:gd name="T54" fmla="*/ 24 w 51"/>
                <a:gd name="T55" fmla="*/ 30 h 76"/>
                <a:gd name="T56" fmla="*/ 26 w 51"/>
                <a:gd name="T57" fmla="*/ 35 h 76"/>
                <a:gd name="T58" fmla="*/ 21 w 51"/>
                <a:gd name="T59" fmla="*/ 34 h 76"/>
                <a:gd name="T60" fmla="*/ 23 w 51"/>
                <a:gd name="T61" fmla="*/ 34 h 76"/>
                <a:gd name="T62" fmla="*/ 21 w 51"/>
                <a:gd name="T63" fmla="*/ 32 h 76"/>
                <a:gd name="T64" fmla="*/ 21 w 51"/>
                <a:gd name="T65" fmla="*/ 34 h 76"/>
                <a:gd name="T66" fmla="*/ 16 w 51"/>
                <a:gd name="T67" fmla="*/ 44 h 76"/>
                <a:gd name="T68" fmla="*/ 5 w 51"/>
                <a:gd name="T69" fmla="*/ 70 h 76"/>
                <a:gd name="T70" fmla="*/ 30 w 51"/>
                <a:gd name="T71" fmla="*/ 42 h 76"/>
                <a:gd name="T72" fmla="*/ 22 w 51"/>
                <a:gd name="T73" fmla="*/ 44 h 76"/>
                <a:gd name="T74" fmla="*/ 20 w 51"/>
                <a:gd name="T75" fmla="*/ 35 h 76"/>
                <a:gd name="T76" fmla="*/ 16 w 51"/>
                <a:gd name="T77" fmla="*/ 44 h 76"/>
                <a:gd name="T78" fmla="*/ 26 w 51"/>
                <a:gd name="T79" fmla="*/ 41 h 76"/>
                <a:gd name="T80" fmla="*/ 23 w 51"/>
                <a:gd name="T81" fmla="*/ 37 h 76"/>
                <a:gd name="T82" fmla="*/ 26 w 51"/>
                <a:gd name="T8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76">
                  <a:moveTo>
                    <a:pt x="51" y="0"/>
                  </a:moveTo>
                  <a:cubicBezTo>
                    <a:pt x="49" y="7"/>
                    <a:pt x="45" y="13"/>
                    <a:pt x="42" y="19"/>
                  </a:cubicBezTo>
                  <a:cubicBezTo>
                    <a:pt x="39" y="27"/>
                    <a:pt x="34" y="33"/>
                    <a:pt x="32" y="43"/>
                  </a:cubicBezTo>
                  <a:cubicBezTo>
                    <a:pt x="22" y="54"/>
                    <a:pt x="12" y="68"/>
                    <a:pt x="0" y="76"/>
                  </a:cubicBezTo>
                  <a:cubicBezTo>
                    <a:pt x="4" y="65"/>
                    <a:pt x="8" y="55"/>
                    <a:pt x="12" y="45"/>
                  </a:cubicBezTo>
                  <a:cubicBezTo>
                    <a:pt x="14" y="41"/>
                    <a:pt x="15" y="35"/>
                    <a:pt x="18" y="32"/>
                  </a:cubicBezTo>
                  <a:cubicBezTo>
                    <a:pt x="20" y="30"/>
                    <a:pt x="23" y="28"/>
                    <a:pt x="26" y="25"/>
                  </a:cubicBezTo>
                  <a:cubicBezTo>
                    <a:pt x="30" y="20"/>
                    <a:pt x="35" y="15"/>
                    <a:pt x="40" y="10"/>
                  </a:cubicBezTo>
                  <a:cubicBezTo>
                    <a:pt x="43" y="6"/>
                    <a:pt x="48" y="5"/>
                    <a:pt x="49" y="0"/>
                  </a:cubicBezTo>
                  <a:cubicBezTo>
                    <a:pt x="50" y="0"/>
                    <a:pt x="51" y="0"/>
                    <a:pt x="51" y="0"/>
                  </a:cubicBezTo>
                  <a:close/>
                  <a:moveTo>
                    <a:pt x="41" y="16"/>
                  </a:moveTo>
                  <a:cubicBezTo>
                    <a:pt x="42" y="14"/>
                    <a:pt x="45" y="11"/>
                    <a:pt x="44" y="9"/>
                  </a:cubicBezTo>
                  <a:cubicBezTo>
                    <a:pt x="43" y="11"/>
                    <a:pt x="39" y="13"/>
                    <a:pt x="41" y="16"/>
                  </a:cubicBezTo>
                  <a:close/>
                  <a:moveTo>
                    <a:pt x="39" y="22"/>
                  </a:moveTo>
                  <a:cubicBezTo>
                    <a:pt x="39" y="20"/>
                    <a:pt x="40" y="17"/>
                    <a:pt x="38" y="16"/>
                  </a:cubicBezTo>
                  <a:cubicBezTo>
                    <a:pt x="36" y="17"/>
                    <a:pt x="37" y="21"/>
                    <a:pt x="39" y="22"/>
                  </a:cubicBezTo>
                  <a:close/>
                  <a:moveTo>
                    <a:pt x="32" y="22"/>
                  </a:moveTo>
                  <a:cubicBezTo>
                    <a:pt x="34" y="23"/>
                    <a:pt x="33" y="28"/>
                    <a:pt x="35" y="28"/>
                  </a:cubicBezTo>
                  <a:cubicBezTo>
                    <a:pt x="37" y="26"/>
                    <a:pt x="37" y="21"/>
                    <a:pt x="35" y="19"/>
                  </a:cubicBezTo>
                  <a:cubicBezTo>
                    <a:pt x="34" y="20"/>
                    <a:pt x="33" y="21"/>
                    <a:pt x="32" y="22"/>
                  </a:cubicBezTo>
                  <a:close/>
                  <a:moveTo>
                    <a:pt x="32" y="35"/>
                  </a:moveTo>
                  <a:cubicBezTo>
                    <a:pt x="34" y="31"/>
                    <a:pt x="32" y="26"/>
                    <a:pt x="30" y="23"/>
                  </a:cubicBezTo>
                  <a:cubicBezTo>
                    <a:pt x="28" y="26"/>
                    <a:pt x="32" y="31"/>
                    <a:pt x="32" y="35"/>
                  </a:cubicBezTo>
                  <a:close/>
                  <a:moveTo>
                    <a:pt x="30" y="39"/>
                  </a:moveTo>
                  <a:cubicBezTo>
                    <a:pt x="29" y="36"/>
                    <a:pt x="30" y="29"/>
                    <a:pt x="27" y="27"/>
                  </a:cubicBezTo>
                  <a:cubicBezTo>
                    <a:pt x="29" y="31"/>
                    <a:pt x="26" y="39"/>
                    <a:pt x="30" y="39"/>
                  </a:cubicBezTo>
                  <a:close/>
                  <a:moveTo>
                    <a:pt x="26" y="35"/>
                  </a:moveTo>
                  <a:cubicBezTo>
                    <a:pt x="25" y="34"/>
                    <a:pt x="26" y="31"/>
                    <a:pt x="24" y="30"/>
                  </a:cubicBezTo>
                  <a:cubicBezTo>
                    <a:pt x="23" y="31"/>
                    <a:pt x="23" y="36"/>
                    <a:pt x="26" y="35"/>
                  </a:cubicBezTo>
                  <a:close/>
                  <a:moveTo>
                    <a:pt x="21" y="34"/>
                  </a:moveTo>
                  <a:cubicBezTo>
                    <a:pt x="21" y="34"/>
                    <a:pt x="22" y="34"/>
                    <a:pt x="23" y="34"/>
                  </a:cubicBezTo>
                  <a:cubicBezTo>
                    <a:pt x="23" y="33"/>
                    <a:pt x="22" y="33"/>
                    <a:pt x="21" y="32"/>
                  </a:cubicBezTo>
                  <a:cubicBezTo>
                    <a:pt x="21" y="33"/>
                    <a:pt x="21" y="33"/>
                    <a:pt x="21" y="34"/>
                  </a:cubicBezTo>
                  <a:close/>
                  <a:moveTo>
                    <a:pt x="16" y="44"/>
                  </a:moveTo>
                  <a:cubicBezTo>
                    <a:pt x="12" y="53"/>
                    <a:pt x="7" y="62"/>
                    <a:pt x="5" y="70"/>
                  </a:cubicBezTo>
                  <a:cubicBezTo>
                    <a:pt x="13" y="61"/>
                    <a:pt x="22" y="52"/>
                    <a:pt x="30" y="42"/>
                  </a:cubicBezTo>
                  <a:cubicBezTo>
                    <a:pt x="27" y="40"/>
                    <a:pt x="26" y="45"/>
                    <a:pt x="22" y="44"/>
                  </a:cubicBezTo>
                  <a:cubicBezTo>
                    <a:pt x="19" y="43"/>
                    <a:pt x="19" y="39"/>
                    <a:pt x="20" y="35"/>
                  </a:cubicBezTo>
                  <a:cubicBezTo>
                    <a:pt x="17" y="37"/>
                    <a:pt x="17" y="41"/>
                    <a:pt x="16" y="44"/>
                  </a:cubicBezTo>
                  <a:close/>
                  <a:moveTo>
                    <a:pt x="26" y="41"/>
                  </a:moveTo>
                  <a:cubicBezTo>
                    <a:pt x="26" y="39"/>
                    <a:pt x="25" y="37"/>
                    <a:pt x="23" y="37"/>
                  </a:cubicBezTo>
                  <a:cubicBezTo>
                    <a:pt x="22" y="39"/>
                    <a:pt x="23" y="42"/>
                    <a:pt x="2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7" name="Freeform 220"/>
            <p:cNvSpPr>
              <a:spLocks/>
            </p:cNvSpPr>
            <p:nvPr/>
          </p:nvSpPr>
          <p:spPr bwMode="auto">
            <a:xfrm>
              <a:off x="2484438" y="5294313"/>
              <a:ext cx="36513" cy="63500"/>
            </a:xfrm>
            <a:custGeom>
              <a:avLst/>
              <a:gdLst>
                <a:gd name="T0" fmla="*/ 2 w 5"/>
                <a:gd name="T1" fmla="*/ 0 h 9"/>
                <a:gd name="T2" fmla="*/ 0 w 5"/>
                <a:gd name="T3" fmla="*/ 9 h 9"/>
                <a:gd name="T4" fmla="*/ 2 w 5"/>
                <a:gd name="T5" fmla="*/ 0 h 9"/>
              </a:gdLst>
              <a:ahLst/>
              <a:cxnLst>
                <a:cxn ang="0">
                  <a:pos x="T0" y="T1"/>
                </a:cxn>
                <a:cxn ang="0">
                  <a:pos x="T2" y="T3"/>
                </a:cxn>
                <a:cxn ang="0">
                  <a:pos x="T4" y="T5"/>
                </a:cxn>
              </a:cxnLst>
              <a:rect l="0" t="0" r="r" b="b"/>
              <a:pathLst>
                <a:path w="5" h="9">
                  <a:moveTo>
                    <a:pt x="2" y="0"/>
                  </a:moveTo>
                  <a:cubicBezTo>
                    <a:pt x="5" y="0"/>
                    <a:pt x="3" y="9"/>
                    <a:pt x="0" y="9"/>
                  </a:cubicBezTo>
                  <a:cubicBezTo>
                    <a:pt x="0" y="7"/>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8" name="Freeform 222"/>
            <p:cNvSpPr>
              <a:spLocks/>
            </p:cNvSpPr>
            <p:nvPr/>
          </p:nvSpPr>
          <p:spPr bwMode="auto">
            <a:xfrm>
              <a:off x="2420938" y="5294313"/>
              <a:ext cx="28575" cy="71438"/>
            </a:xfrm>
            <a:custGeom>
              <a:avLst/>
              <a:gdLst>
                <a:gd name="T0" fmla="*/ 0 w 4"/>
                <a:gd name="T1" fmla="*/ 0 h 10"/>
                <a:gd name="T2" fmla="*/ 2 w 4"/>
                <a:gd name="T3" fmla="*/ 0 h 10"/>
                <a:gd name="T4" fmla="*/ 2 w 4"/>
                <a:gd name="T5" fmla="*/ 10 h 10"/>
                <a:gd name="T6" fmla="*/ 0 w 4"/>
                <a:gd name="T7" fmla="*/ 0 h 10"/>
              </a:gdLst>
              <a:ahLst/>
              <a:cxnLst>
                <a:cxn ang="0">
                  <a:pos x="T0" y="T1"/>
                </a:cxn>
                <a:cxn ang="0">
                  <a:pos x="T2" y="T3"/>
                </a:cxn>
                <a:cxn ang="0">
                  <a:pos x="T4" y="T5"/>
                </a:cxn>
                <a:cxn ang="0">
                  <a:pos x="T6" y="T7"/>
                </a:cxn>
              </a:cxnLst>
              <a:rect l="0" t="0" r="r" b="b"/>
              <a:pathLst>
                <a:path w="4" h="10">
                  <a:moveTo>
                    <a:pt x="0" y="0"/>
                  </a:moveTo>
                  <a:cubicBezTo>
                    <a:pt x="1" y="0"/>
                    <a:pt x="1" y="0"/>
                    <a:pt x="2" y="0"/>
                  </a:cubicBezTo>
                  <a:cubicBezTo>
                    <a:pt x="3" y="3"/>
                    <a:pt x="4" y="7"/>
                    <a:pt x="2" y="10"/>
                  </a:cubicBezTo>
                  <a:cubicBezTo>
                    <a:pt x="0" y="9"/>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9" name="Freeform 225"/>
            <p:cNvSpPr>
              <a:spLocks/>
            </p:cNvSpPr>
            <p:nvPr/>
          </p:nvSpPr>
          <p:spPr bwMode="auto">
            <a:xfrm>
              <a:off x="2351088" y="5322888"/>
              <a:ext cx="34925" cy="57150"/>
            </a:xfrm>
            <a:custGeom>
              <a:avLst/>
              <a:gdLst>
                <a:gd name="T0" fmla="*/ 1 w 5"/>
                <a:gd name="T1" fmla="*/ 0 h 8"/>
                <a:gd name="T2" fmla="*/ 5 w 5"/>
                <a:gd name="T3" fmla="*/ 8 h 8"/>
                <a:gd name="T4" fmla="*/ 1 w 5"/>
                <a:gd name="T5" fmla="*/ 0 h 8"/>
              </a:gdLst>
              <a:ahLst/>
              <a:cxnLst>
                <a:cxn ang="0">
                  <a:pos x="T0" y="T1"/>
                </a:cxn>
                <a:cxn ang="0">
                  <a:pos x="T2" y="T3"/>
                </a:cxn>
                <a:cxn ang="0">
                  <a:pos x="T4" y="T5"/>
                </a:cxn>
              </a:cxnLst>
              <a:rect l="0" t="0" r="r" b="b"/>
              <a:pathLst>
                <a:path w="5" h="8">
                  <a:moveTo>
                    <a:pt x="1" y="0"/>
                  </a:moveTo>
                  <a:cubicBezTo>
                    <a:pt x="5" y="0"/>
                    <a:pt x="5" y="4"/>
                    <a:pt x="5" y="8"/>
                  </a:cubicBezTo>
                  <a:cubicBezTo>
                    <a:pt x="2" y="7"/>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0" name="Freeform 228"/>
            <p:cNvSpPr>
              <a:spLocks/>
            </p:cNvSpPr>
            <p:nvPr/>
          </p:nvSpPr>
          <p:spPr bwMode="auto">
            <a:xfrm>
              <a:off x="2308225" y="5372100"/>
              <a:ext cx="36513" cy="42863"/>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0"/>
                    <a:pt x="5" y="3"/>
                    <a:pt x="5" y="6"/>
                  </a:cubicBezTo>
                  <a:cubicBezTo>
                    <a:pt x="2"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1" name="Freeform 229"/>
            <p:cNvSpPr>
              <a:spLocks/>
            </p:cNvSpPr>
            <p:nvPr/>
          </p:nvSpPr>
          <p:spPr bwMode="auto">
            <a:xfrm>
              <a:off x="2605088" y="5372100"/>
              <a:ext cx="42863" cy="34925"/>
            </a:xfrm>
            <a:custGeom>
              <a:avLst/>
              <a:gdLst>
                <a:gd name="T0" fmla="*/ 6 w 6"/>
                <a:gd name="T1" fmla="*/ 0 h 5"/>
                <a:gd name="T2" fmla="*/ 0 w 6"/>
                <a:gd name="T3" fmla="*/ 3 h 5"/>
                <a:gd name="T4" fmla="*/ 6 w 6"/>
                <a:gd name="T5" fmla="*/ 0 h 5"/>
              </a:gdLst>
              <a:ahLst/>
              <a:cxnLst>
                <a:cxn ang="0">
                  <a:pos x="T0" y="T1"/>
                </a:cxn>
                <a:cxn ang="0">
                  <a:pos x="T2" y="T3"/>
                </a:cxn>
                <a:cxn ang="0">
                  <a:pos x="T4" y="T5"/>
                </a:cxn>
              </a:cxnLst>
              <a:rect l="0" t="0" r="r" b="b"/>
              <a:pathLst>
                <a:path w="6" h="5">
                  <a:moveTo>
                    <a:pt x="6" y="0"/>
                  </a:moveTo>
                  <a:cubicBezTo>
                    <a:pt x="5" y="2"/>
                    <a:pt x="3" y="5"/>
                    <a:pt x="0" y="3"/>
                  </a:cubicBezTo>
                  <a:cubicBezTo>
                    <a:pt x="1" y="1"/>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2" name="Freeform 235"/>
            <p:cNvSpPr>
              <a:spLocks/>
            </p:cNvSpPr>
            <p:nvPr/>
          </p:nvSpPr>
          <p:spPr bwMode="auto">
            <a:xfrm>
              <a:off x="2259013" y="5421313"/>
              <a:ext cx="63500" cy="34925"/>
            </a:xfrm>
            <a:custGeom>
              <a:avLst/>
              <a:gdLst>
                <a:gd name="T0" fmla="*/ 0 w 9"/>
                <a:gd name="T1" fmla="*/ 0 h 5"/>
                <a:gd name="T2" fmla="*/ 9 w 9"/>
                <a:gd name="T3" fmla="*/ 5 h 5"/>
                <a:gd name="T4" fmla="*/ 0 w 9"/>
                <a:gd name="T5" fmla="*/ 0 h 5"/>
              </a:gdLst>
              <a:ahLst/>
              <a:cxnLst>
                <a:cxn ang="0">
                  <a:pos x="T0" y="T1"/>
                </a:cxn>
                <a:cxn ang="0">
                  <a:pos x="T2" y="T3"/>
                </a:cxn>
                <a:cxn ang="0">
                  <a:pos x="T4" y="T5"/>
                </a:cxn>
              </a:cxnLst>
              <a:rect l="0" t="0" r="r" b="b"/>
              <a:pathLst>
                <a:path w="9" h="5">
                  <a:moveTo>
                    <a:pt x="0" y="0"/>
                  </a:moveTo>
                  <a:cubicBezTo>
                    <a:pt x="4" y="0"/>
                    <a:pt x="9" y="3"/>
                    <a:pt x="9" y="5"/>
                  </a:cubicBezTo>
                  <a:cubicBezTo>
                    <a:pt x="5" y="4"/>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3" name="Freeform 237"/>
            <p:cNvSpPr>
              <a:spLocks/>
            </p:cNvSpPr>
            <p:nvPr/>
          </p:nvSpPr>
          <p:spPr bwMode="auto">
            <a:xfrm>
              <a:off x="2611438" y="5421313"/>
              <a:ext cx="57150" cy="42863"/>
            </a:xfrm>
            <a:custGeom>
              <a:avLst/>
              <a:gdLst>
                <a:gd name="T0" fmla="*/ 8 w 8"/>
                <a:gd name="T1" fmla="*/ 0 h 6"/>
                <a:gd name="T2" fmla="*/ 0 w 8"/>
                <a:gd name="T3" fmla="*/ 5 h 6"/>
                <a:gd name="T4" fmla="*/ 8 w 8"/>
                <a:gd name="T5" fmla="*/ 0 h 6"/>
              </a:gdLst>
              <a:ahLst/>
              <a:cxnLst>
                <a:cxn ang="0">
                  <a:pos x="T0" y="T1"/>
                </a:cxn>
                <a:cxn ang="0">
                  <a:pos x="T2" y="T3"/>
                </a:cxn>
                <a:cxn ang="0">
                  <a:pos x="T4" y="T5"/>
                </a:cxn>
              </a:cxnLst>
              <a:rect l="0" t="0" r="r" b="b"/>
              <a:pathLst>
                <a:path w="8" h="6">
                  <a:moveTo>
                    <a:pt x="8" y="0"/>
                  </a:moveTo>
                  <a:cubicBezTo>
                    <a:pt x="7" y="4"/>
                    <a:pt x="3" y="6"/>
                    <a:pt x="0" y="5"/>
                  </a:cubicBezTo>
                  <a:cubicBezTo>
                    <a:pt x="0"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4" name="Freeform 242"/>
            <p:cNvSpPr>
              <a:spLocks/>
            </p:cNvSpPr>
            <p:nvPr/>
          </p:nvSpPr>
          <p:spPr bwMode="auto">
            <a:xfrm>
              <a:off x="2244725" y="5484813"/>
              <a:ext cx="63500" cy="28575"/>
            </a:xfrm>
            <a:custGeom>
              <a:avLst/>
              <a:gdLst>
                <a:gd name="T0" fmla="*/ 0 w 9"/>
                <a:gd name="T1" fmla="*/ 0 h 4"/>
                <a:gd name="T2" fmla="*/ 9 w 9"/>
                <a:gd name="T3" fmla="*/ 3 h 4"/>
                <a:gd name="T4" fmla="*/ 0 w 9"/>
                <a:gd name="T5" fmla="*/ 0 h 4"/>
              </a:gdLst>
              <a:ahLst/>
              <a:cxnLst>
                <a:cxn ang="0">
                  <a:pos x="T0" y="T1"/>
                </a:cxn>
                <a:cxn ang="0">
                  <a:pos x="T2" y="T3"/>
                </a:cxn>
                <a:cxn ang="0">
                  <a:pos x="T4" y="T5"/>
                </a:cxn>
              </a:cxnLst>
              <a:rect l="0" t="0" r="r" b="b"/>
              <a:pathLst>
                <a:path w="9" h="4">
                  <a:moveTo>
                    <a:pt x="0" y="0"/>
                  </a:moveTo>
                  <a:cubicBezTo>
                    <a:pt x="3" y="0"/>
                    <a:pt x="8" y="0"/>
                    <a:pt x="9" y="3"/>
                  </a:cubicBezTo>
                  <a:cubicBezTo>
                    <a:pt x="5" y="3"/>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5" name="Freeform 245"/>
            <p:cNvSpPr>
              <a:spLocks/>
            </p:cNvSpPr>
            <p:nvPr/>
          </p:nvSpPr>
          <p:spPr bwMode="auto">
            <a:xfrm>
              <a:off x="2619375" y="5478463"/>
              <a:ext cx="69850" cy="41275"/>
            </a:xfrm>
            <a:custGeom>
              <a:avLst/>
              <a:gdLst>
                <a:gd name="T0" fmla="*/ 10 w 10"/>
                <a:gd name="T1" fmla="*/ 3 h 6"/>
                <a:gd name="T2" fmla="*/ 0 w 10"/>
                <a:gd name="T3" fmla="*/ 5 h 6"/>
                <a:gd name="T4" fmla="*/ 10 w 10"/>
                <a:gd name="T5" fmla="*/ 3 h 6"/>
              </a:gdLst>
              <a:ahLst/>
              <a:cxnLst>
                <a:cxn ang="0">
                  <a:pos x="T0" y="T1"/>
                </a:cxn>
                <a:cxn ang="0">
                  <a:pos x="T2" y="T3"/>
                </a:cxn>
                <a:cxn ang="0">
                  <a:pos x="T4" y="T5"/>
                </a:cxn>
              </a:cxnLst>
              <a:rect l="0" t="0" r="r" b="b"/>
              <a:pathLst>
                <a:path w="10" h="6">
                  <a:moveTo>
                    <a:pt x="10" y="3"/>
                  </a:moveTo>
                  <a:cubicBezTo>
                    <a:pt x="9" y="6"/>
                    <a:pt x="3" y="6"/>
                    <a:pt x="0" y="5"/>
                  </a:cubicBezTo>
                  <a:cubicBezTo>
                    <a:pt x="1" y="2"/>
                    <a:pt x="8"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6" name="Freeform 254"/>
            <p:cNvSpPr>
              <a:spLocks/>
            </p:cNvSpPr>
            <p:nvPr/>
          </p:nvSpPr>
          <p:spPr bwMode="auto">
            <a:xfrm>
              <a:off x="2252663" y="5534025"/>
              <a:ext cx="63500" cy="42863"/>
            </a:xfrm>
            <a:custGeom>
              <a:avLst/>
              <a:gdLst>
                <a:gd name="T0" fmla="*/ 8 w 9"/>
                <a:gd name="T1" fmla="*/ 0 h 6"/>
                <a:gd name="T2" fmla="*/ 0 w 9"/>
                <a:gd name="T3" fmla="*/ 4 h 6"/>
                <a:gd name="T4" fmla="*/ 8 w 9"/>
                <a:gd name="T5" fmla="*/ 0 h 6"/>
              </a:gdLst>
              <a:ahLst/>
              <a:cxnLst>
                <a:cxn ang="0">
                  <a:pos x="T0" y="T1"/>
                </a:cxn>
                <a:cxn ang="0">
                  <a:pos x="T2" y="T3"/>
                </a:cxn>
                <a:cxn ang="0">
                  <a:pos x="T4" y="T5"/>
                </a:cxn>
              </a:cxnLst>
              <a:rect l="0" t="0" r="r" b="b"/>
              <a:pathLst>
                <a:path w="9" h="6">
                  <a:moveTo>
                    <a:pt x="8" y="0"/>
                  </a:moveTo>
                  <a:cubicBezTo>
                    <a:pt x="9" y="4"/>
                    <a:pt x="2" y="6"/>
                    <a:pt x="0" y="4"/>
                  </a:cubicBezTo>
                  <a:cubicBezTo>
                    <a:pt x="1" y="0"/>
                    <a:pt x="5"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7" name="Freeform 255"/>
            <p:cNvSpPr>
              <a:spLocks/>
            </p:cNvSpPr>
            <p:nvPr/>
          </p:nvSpPr>
          <p:spPr bwMode="auto">
            <a:xfrm>
              <a:off x="2625725" y="5534025"/>
              <a:ext cx="63500" cy="36513"/>
            </a:xfrm>
            <a:custGeom>
              <a:avLst/>
              <a:gdLst>
                <a:gd name="T0" fmla="*/ 8 w 9"/>
                <a:gd name="T1" fmla="*/ 4 h 5"/>
                <a:gd name="T2" fmla="*/ 0 w 9"/>
                <a:gd name="T3" fmla="*/ 2 h 5"/>
                <a:gd name="T4" fmla="*/ 8 w 9"/>
                <a:gd name="T5" fmla="*/ 4 h 5"/>
              </a:gdLst>
              <a:ahLst/>
              <a:cxnLst>
                <a:cxn ang="0">
                  <a:pos x="T0" y="T1"/>
                </a:cxn>
                <a:cxn ang="0">
                  <a:pos x="T2" y="T3"/>
                </a:cxn>
                <a:cxn ang="0">
                  <a:pos x="T4" y="T5"/>
                </a:cxn>
              </a:cxnLst>
              <a:rect l="0" t="0" r="r" b="b"/>
              <a:pathLst>
                <a:path w="9" h="5">
                  <a:moveTo>
                    <a:pt x="8" y="4"/>
                  </a:moveTo>
                  <a:cubicBezTo>
                    <a:pt x="5" y="4"/>
                    <a:pt x="0" y="5"/>
                    <a:pt x="0" y="2"/>
                  </a:cubicBezTo>
                  <a:cubicBezTo>
                    <a:pt x="2" y="1"/>
                    <a:pt x="9" y="0"/>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8" name="Freeform 259"/>
            <p:cNvSpPr>
              <a:spLocks/>
            </p:cNvSpPr>
            <p:nvPr/>
          </p:nvSpPr>
          <p:spPr bwMode="auto">
            <a:xfrm>
              <a:off x="2590800" y="5597525"/>
              <a:ext cx="69850" cy="49213"/>
            </a:xfrm>
            <a:custGeom>
              <a:avLst/>
              <a:gdLst>
                <a:gd name="T0" fmla="*/ 10 w 10"/>
                <a:gd name="T1" fmla="*/ 6 h 7"/>
                <a:gd name="T2" fmla="*/ 0 w 10"/>
                <a:gd name="T3" fmla="*/ 0 h 7"/>
                <a:gd name="T4" fmla="*/ 10 w 10"/>
                <a:gd name="T5" fmla="*/ 6 h 7"/>
              </a:gdLst>
              <a:ahLst/>
              <a:cxnLst>
                <a:cxn ang="0">
                  <a:pos x="T0" y="T1"/>
                </a:cxn>
                <a:cxn ang="0">
                  <a:pos x="T2" y="T3"/>
                </a:cxn>
                <a:cxn ang="0">
                  <a:pos x="T4" y="T5"/>
                </a:cxn>
              </a:cxnLst>
              <a:rect l="0" t="0" r="r" b="b"/>
              <a:pathLst>
                <a:path w="10" h="7">
                  <a:moveTo>
                    <a:pt x="10" y="6"/>
                  </a:moveTo>
                  <a:cubicBezTo>
                    <a:pt x="6" y="7"/>
                    <a:pt x="2" y="3"/>
                    <a:pt x="0" y="0"/>
                  </a:cubicBezTo>
                  <a:cubicBezTo>
                    <a:pt x="4" y="0"/>
                    <a:pt x="8" y="3"/>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9" name="Freeform 262"/>
            <p:cNvSpPr>
              <a:spLocks/>
            </p:cNvSpPr>
            <p:nvPr/>
          </p:nvSpPr>
          <p:spPr bwMode="auto">
            <a:xfrm>
              <a:off x="2266950" y="5605463"/>
              <a:ext cx="55563" cy="34925"/>
            </a:xfrm>
            <a:custGeom>
              <a:avLst/>
              <a:gdLst>
                <a:gd name="T0" fmla="*/ 8 w 8"/>
                <a:gd name="T1" fmla="*/ 0 h 5"/>
                <a:gd name="T2" fmla="*/ 0 w 8"/>
                <a:gd name="T3" fmla="*/ 4 h 5"/>
                <a:gd name="T4" fmla="*/ 8 w 8"/>
                <a:gd name="T5" fmla="*/ 0 h 5"/>
              </a:gdLst>
              <a:ahLst/>
              <a:cxnLst>
                <a:cxn ang="0">
                  <a:pos x="T0" y="T1"/>
                </a:cxn>
                <a:cxn ang="0">
                  <a:pos x="T2" y="T3"/>
                </a:cxn>
                <a:cxn ang="0">
                  <a:pos x="T4" y="T5"/>
                </a:cxn>
              </a:cxnLst>
              <a:rect l="0" t="0" r="r" b="b"/>
              <a:pathLst>
                <a:path w="8" h="5">
                  <a:moveTo>
                    <a:pt x="8" y="0"/>
                  </a:moveTo>
                  <a:cubicBezTo>
                    <a:pt x="7" y="4"/>
                    <a:pt x="3" y="5"/>
                    <a:pt x="0" y="4"/>
                  </a:cubicBezTo>
                  <a:cubicBezTo>
                    <a:pt x="1" y="1"/>
                    <a:pt x="4"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0" name="Freeform 265"/>
            <p:cNvSpPr>
              <a:spLocks/>
            </p:cNvSpPr>
            <p:nvPr/>
          </p:nvSpPr>
          <p:spPr bwMode="auto">
            <a:xfrm>
              <a:off x="2570163" y="5646738"/>
              <a:ext cx="55563" cy="49213"/>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5" y="0"/>
                    <a:pt x="6" y="4"/>
                    <a:pt x="8" y="7"/>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1" name="Freeform 267"/>
            <p:cNvSpPr>
              <a:spLocks/>
            </p:cNvSpPr>
            <p:nvPr/>
          </p:nvSpPr>
          <p:spPr bwMode="auto">
            <a:xfrm>
              <a:off x="2527300" y="5675313"/>
              <a:ext cx="42863" cy="71438"/>
            </a:xfrm>
            <a:custGeom>
              <a:avLst/>
              <a:gdLst>
                <a:gd name="T0" fmla="*/ 1 w 6"/>
                <a:gd name="T1" fmla="*/ 0 h 10"/>
                <a:gd name="T2" fmla="*/ 6 w 6"/>
                <a:gd name="T3" fmla="*/ 10 h 10"/>
                <a:gd name="T4" fmla="*/ 1 w 6"/>
                <a:gd name="T5" fmla="*/ 0 h 10"/>
              </a:gdLst>
              <a:ahLst/>
              <a:cxnLst>
                <a:cxn ang="0">
                  <a:pos x="T0" y="T1"/>
                </a:cxn>
                <a:cxn ang="0">
                  <a:pos x="T2" y="T3"/>
                </a:cxn>
                <a:cxn ang="0">
                  <a:pos x="T4" y="T5"/>
                </a:cxn>
              </a:cxnLst>
              <a:rect l="0" t="0" r="r" b="b"/>
              <a:pathLst>
                <a:path w="6" h="10">
                  <a:moveTo>
                    <a:pt x="1" y="0"/>
                  </a:moveTo>
                  <a:cubicBezTo>
                    <a:pt x="5" y="1"/>
                    <a:pt x="6" y="5"/>
                    <a:pt x="6" y="10"/>
                  </a:cubicBezTo>
                  <a:cubicBezTo>
                    <a:pt x="3" y="9"/>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2" name="Freeform 268"/>
            <p:cNvSpPr>
              <a:spLocks/>
            </p:cNvSpPr>
            <p:nvPr/>
          </p:nvSpPr>
          <p:spPr bwMode="auto">
            <a:xfrm>
              <a:off x="2484438" y="5689600"/>
              <a:ext cx="28575" cy="77788"/>
            </a:xfrm>
            <a:custGeom>
              <a:avLst/>
              <a:gdLst>
                <a:gd name="T0" fmla="*/ 0 w 4"/>
                <a:gd name="T1" fmla="*/ 0 h 11"/>
                <a:gd name="T2" fmla="*/ 4 w 4"/>
                <a:gd name="T3" fmla="*/ 11 h 11"/>
                <a:gd name="T4" fmla="*/ 0 w 4"/>
                <a:gd name="T5" fmla="*/ 0 h 11"/>
              </a:gdLst>
              <a:ahLst/>
              <a:cxnLst>
                <a:cxn ang="0">
                  <a:pos x="T0" y="T1"/>
                </a:cxn>
                <a:cxn ang="0">
                  <a:pos x="T2" y="T3"/>
                </a:cxn>
                <a:cxn ang="0">
                  <a:pos x="T4" y="T5"/>
                </a:cxn>
              </a:cxnLst>
              <a:rect l="0" t="0" r="r" b="b"/>
              <a:pathLst>
                <a:path w="4" h="11">
                  <a:moveTo>
                    <a:pt x="0" y="0"/>
                  </a:moveTo>
                  <a:cubicBezTo>
                    <a:pt x="4" y="1"/>
                    <a:pt x="3" y="7"/>
                    <a:pt x="4" y="11"/>
                  </a:cubicBezTo>
                  <a:cubicBezTo>
                    <a:pt x="0" y="9"/>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3" name="Freeform 270"/>
            <p:cNvSpPr>
              <a:spLocks/>
            </p:cNvSpPr>
            <p:nvPr/>
          </p:nvSpPr>
          <p:spPr bwMode="auto">
            <a:xfrm>
              <a:off x="2420938" y="5710238"/>
              <a:ext cx="28575" cy="49213"/>
            </a:xfrm>
            <a:custGeom>
              <a:avLst/>
              <a:gdLst>
                <a:gd name="T0" fmla="*/ 1 w 4"/>
                <a:gd name="T1" fmla="*/ 0 h 7"/>
                <a:gd name="T2" fmla="*/ 3 w 4"/>
                <a:gd name="T3" fmla="*/ 0 h 7"/>
                <a:gd name="T4" fmla="*/ 1 w 4"/>
                <a:gd name="T5" fmla="*/ 7 h 7"/>
                <a:gd name="T6" fmla="*/ 1 w 4"/>
                <a:gd name="T7" fmla="*/ 0 h 7"/>
              </a:gdLst>
              <a:ahLst/>
              <a:cxnLst>
                <a:cxn ang="0">
                  <a:pos x="T0" y="T1"/>
                </a:cxn>
                <a:cxn ang="0">
                  <a:pos x="T2" y="T3"/>
                </a:cxn>
                <a:cxn ang="0">
                  <a:pos x="T4" y="T5"/>
                </a:cxn>
                <a:cxn ang="0">
                  <a:pos x="T6" y="T7"/>
                </a:cxn>
              </a:cxnLst>
              <a:rect l="0" t="0" r="r" b="b"/>
              <a:pathLst>
                <a:path w="4" h="7">
                  <a:moveTo>
                    <a:pt x="1" y="0"/>
                  </a:moveTo>
                  <a:cubicBezTo>
                    <a:pt x="2" y="0"/>
                    <a:pt x="2" y="0"/>
                    <a:pt x="3" y="0"/>
                  </a:cubicBezTo>
                  <a:cubicBezTo>
                    <a:pt x="4" y="2"/>
                    <a:pt x="4" y="7"/>
                    <a:pt x="1" y="7"/>
                  </a:cubicBezTo>
                  <a:cubicBezTo>
                    <a:pt x="0" y="6"/>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4" name="Freeform 283"/>
            <p:cNvSpPr>
              <a:spLocks/>
            </p:cNvSpPr>
            <p:nvPr/>
          </p:nvSpPr>
          <p:spPr bwMode="auto">
            <a:xfrm>
              <a:off x="2408238" y="5802313"/>
              <a:ext cx="84138" cy="120650"/>
            </a:xfrm>
            <a:custGeom>
              <a:avLst/>
              <a:gdLst>
                <a:gd name="T0" fmla="*/ 11 w 12"/>
                <a:gd name="T1" fmla="*/ 5 h 17"/>
                <a:gd name="T2" fmla="*/ 6 w 12"/>
                <a:gd name="T3" fmla="*/ 5 h 17"/>
                <a:gd name="T4" fmla="*/ 12 w 12"/>
                <a:gd name="T5" fmla="*/ 12 h 17"/>
                <a:gd name="T6" fmla="*/ 2 w 12"/>
                <a:gd name="T7" fmla="*/ 15 h 17"/>
                <a:gd name="T8" fmla="*/ 9 w 12"/>
                <a:gd name="T9" fmla="*/ 12 h 17"/>
                <a:gd name="T10" fmla="*/ 3 w 12"/>
                <a:gd name="T11" fmla="*/ 8 h 17"/>
                <a:gd name="T12" fmla="*/ 11 w 12"/>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12" h="17">
                  <a:moveTo>
                    <a:pt x="11" y="5"/>
                  </a:moveTo>
                  <a:cubicBezTo>
                    <a:pt x="10" y="5"/>
                    <a:pt x="8" y="5"/>
                    <a:pt x="6" y="5"/>
                  </a:cubicBezTo>
                  <a:cubicBezTo>
                    <a:pt x="8" y="8"/>
                    <a:pt x="11" y="8"/>
                    <a:pt x="12" y="12"/>
                  </a:cubicBezTo>
                  <a:cubicBezTo>
                    <a:pt x="11" y="15"/>
                    <a:pt x="5" y="17"/>
                    <a:pt x="2" y="15"/>
                  </a:cubicBezTo>
                  <a:cubicBezTo>
                    <a:pt x="3" y="13"/>
                    <a:pt x="7" y="13"/>
                    <a:pt x="9" y="12"/>
                  </a:cubicBezTo>
                  <a:cubicBezTo>
                    <a:pt x="8" y="9"/>
                    <a:pt x="5" y="9"/>
                    <a:pt x="3" y="8"/>
                  </a:cubicBezTo>
                  <a:cubicBezTo>
                    <a:pt x="0" y="2"/>
                    <a:pt x="10" y="0"/>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79" name="Rounded Rectangle 378"/>
          <p:cNvSpPr/>
          <p:nvPr/>
        </p:nvSpPr>
        <p:spPr>
          <a:xfrm>
            <a:off x="265456" y="1003508"/>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E3</a:t>
            </a:r>
            <a:endParaRPr lang="es-ES" sz="1100" b="1" dirty="0">
              <a:solidFill>
                <a:srgbClr val="002060"/>
              </a:solidFill>
            </a:endParaRPr>
          </a:p>
        </p:txBody>
      </p:sp>
      <p:sp>
        <p:nvSpPr>
          <p:cNvPr id="383" name="TextBox 382"/>
          <p:cNvSpPr txBox="1"/>
          <p:nvPr/>
        </p:nvSpPr>
        <p:spPr>
          <a:xfrm>
            <a:off x="511074" y="965981"/>
            <a:ext cx="1808343"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CL" dirty="0" smtClean="0"/>
              <a:t>Mejora de costos operativos</a:t>
            </a:r>
            <a:endParaRPr lang="es-CL" dirty="0"/>
          </a:p>
        </p:txBody>
      </p:sp>
      <p:grpSp>
        <p:nvGrpSpPr>
          <p:cNvPr id="384" name="Group 383"/>
          <p:cNvGrpSpPr/>
          <p:nvPr/>
        </p:nvGrpSpPr>
        <p:grpSpPr>
          <a:xfrm>
            <a:off x="7256357" y="1440165"/>
            <a:ext cx="2633101" cy="836705"/>
            <a:chOff x="3462357" y="6443378"/>
            <a:chExt cx="2082316" cy="900000"/>
          </a:xfrm>
        </p:grpSpPr>
        <p:sp>
          <p:nvSpPr>
            <p:cNvPr id="385" name="Rectangle 384"/>
            <p:cNvSpPr/>
            <p:nvPr/>
          </p:nvSpPr>
          <p:spPr>
            <a:xfrm>
              <a:off x="3462950" y="6443378"/>
              <a:ext cx="2081723"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s-CL" sz="1000" b="1" dirty="0" smtClean="0"/>
                <a:t>Impacto</a:t>
              </a:r>
              <a:endParaRPr lang="es-CL" sz="1000" b="1" dirty="0"/>
            </a:p>
          </p:txBody>
        </p:sp>
        <p:sp>
          <p:nvSpPr>
            <p:cNvPr id="386" name="Rectangle 385"/>
            <p:cNvSpPr/>
            <p:nvPr/>
          </p:nvSpPr>
          <p:spPr>
            <a:xfrm>
              <a:off x="3462357" y="6784252"/>
              <a:ext cx="2082316" cy="559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grpSp>
          <p:nvGrpSpPr>
            <p:cNvPr id="387" name="Group 386"/>
            <p:cNvGrpSpPr/>
            <p:nvPr/>
          </p:nvGrpSpPr>
          <p:grpSpPr>
            <a:xfrm>
              <a:off x="3561117" y="6479378"/>
              <a:ext cx="295181" cy="288000"/>
              <a:chOff x="1738313" y="3406776"/>
              <a:chExt cx="644727" cy="615950"/>
            </a:xfrm>
            <a:solidFill>
              <a:srgbClr val="FFFF00"/>
            </a:solidFill>
          </p:grpSpPr>
          <p:sp>
            <p:nvSpPr>
              <p:cNvPr id="398" name="Freeform 98"/>
              <p:cNvSpPr>
                <a:spLocks/>
              </p:cNvSpPr>
              <p:nvPr/>
            </p:nvSpPr>
            <p:spPr bwMode="auto">
              <a:xfrm>
                <a:off x="2178252" y="3406776"/>
                <a:ext cx="204788" cy="615950"/>
              </a:xfrm>
              <a:custGeom>
                <a:avLst/>
                <a:gdLst>
                  <a:gd name="T0" fmla="*/ 9 w 29"/>
                  <a:gd name="T1" fmla="*/ 87 h 87"/>
                  <a:gd name="T2" fmla="*/ 15 w 29"/>
                  <a:gd name="T3" fmla="*/ 78 h 87"/>
                  <a:gd name="T4" fmla="*/ 6 w 29"/>
                  <a:gd name="T5" fmla="*/ 4 h 87"/>
                  <a:gd name="T6" fmla="*/ 0 w 29"/>
                  <a:gd name="T7" fmla="*/ 1 h 87"/>
                  <a:gd name="T8" fmla="*/ 20 w 29"/>
                  <a:gd name="T9" fmla="*/ 17 h 87"/>
                  <a:gd name="T10" fmla="*/ 9 w 29"/>
                  <a:gd name="T11" fmla="*/ 87 h 87"/>
                </a:gdLst>
                <a:ahLst/>
                <a:cxnLst>
                  <a:cxn ang="0">
                    <a:pos x="T0" y="T1"/>
                  </a:cxn>
                  <a:cxn ang="0">
                    <a:pos x="T2" y="T3"/>
                  </a:cxn>
                  <a:cxn ang="0">
                    <a:pos x="T4" y="T5"/>
                  </a:cxn>
                  <a:cxn ang="0">
                    <a:pos x="T6" y="T7"/>
                  </a:cxn>
                  <a:cxn ang="0">
                    <a:pos x="T8" y="T9"/>
                  </a:cxn>
                  <a:cxn ang="0">
                    <a:pos x="T10" y="T11"/>
                  </a:cxn>
                </a:cxnLst>
                <a:rect l="0" t="0" r="r" b="b"/>
                <a:pathLst>
                  <a:path w="29" h="87">
                    <a:moveTo>
                      <a:pt x="9" y="87"/>
                    </a:moveTo>
                    <a:cubicBezTo>
                      <a:pt x="9" y="83"/>
                      <a:pt x="13" y="81"/>
                      <a:pt x="15" y="78"/>
                    </a:cubicBezTo>
                    <a:cubicBezTo>
                      <a:pt x="25" y="58"/>
                      <a:pt x="26" y="13"/>
                      <a:pt x="6" y="4"/>
                    </a:cubicBezTo>
                    <a:cubicBezTo>
                      <a:pt x="4" y="3"/>
                      <a:pt x="1" y="5"/>
                      <a:pt x="0" y="1"/>
                    </a:cubicBezTo>
                    <a:cubicBezTo>
                      <a:pt x="9" y="0"/>
                      <a:pt x="17" y="9"/>
                      <a:pt x="20" y="17"/>
                    </a:cubicBezTo>
                    <a:cubicBezTo>
                      <a:pt x="29" y="38"/>
                      <a:pt x="25" y="77"/>
                      <a:pt x="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99" name="Freeform 99"/>
              <p:cNvSpPr>
                <a:spLocks/>
              </p:cNvSpPr>
              <p:nvPr/>
            </p:nvSpPr>
            <p:spPr bwMode="auto">
              <a:xfrm>
                <a:off x="2100465" y="3455988"/>
                <a:ext cx="141288" cy="560388"/>
              </a:xfrm>
              <a:custGeom>
                <a:avLst/>
                <a:gdLst>
                  <a:gd name="T0" fmla="*/ 3 w 20"/>
                  <a:gd name="T1" fmla="*/ 79 h 79"/>
                  <a:gd name="T2" fmla="*/ 18 w 20"/>
                  <a:gd name="T3" fmla="*/ 45 h 79"/>
                  <a:gd name="T4" fmla="*/ 8 w 20"/>
                  <a:gd name="T5" fmla="*/ 7 h 79"/>
                  <a:gd name="T6" fmla="*/ 0 w 20"/>
                  <a:gd name="T7" fmla="*/ 0 h 79"/>
                  <a:gd name="T8" fmla="*/ 10 w 20"/>
                  <a:gd name="T9" fmla="*/ 5 h 79"/>
                  <a:gd name="T10" fmla="*/ 19 w 20"/>
                  <a:gd name="T11" fmla="*/ 37 h 79"/>
                  <a:gd name="T12" fmla="*/ 11 w 20"/>
                  <a:gd name="T13" fmla="*/ 69 h 79"/>
                  <a:gd name="T14" fmla="*/ 8 w 20"/>
                  <a:gd name="T15" fmla="*/ 74 h 79"/>
                  <a:gd name="T16" fmla="*/ 3 w 2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9">
                    <a:moveTo>
                      <a:pt x="3" y="79"/>
                    </a:moveTo>
                    <a:cubicBezTo>
                      <a:pt x="7" y="69"/>
                      <a:pt x="17" y="58"/>
                      <a:pt x="18" y="45"/>
                    </a:cubicBezTo>
                    <a:cubicBezTo>
                      <a:pt x="19" y="30"/>
                      <a:pt x="15" y="15"/>
                      <a:pt x="8" y="7"/>
                    </a:cubicBezTo>
                    <a:cubicBezTo>
                      <a:pt x="6" y="4"/>
                      <a:pt x="2" y="4"/>
                      <a:pt x="0" y="0"/>
                    </a:cubicBezTo>
                    <a:cubicBezTo>
                      <a:pt x="4" y="0"/>
                      <a:pt x="8" y="3"/>
                      <a:pt x="10" y="5"/>
                    </a:cubicBezTo>
                    <a:cubicBezTo>
                      <a:pt x="16" y="13"/>
                      <a:pt x="19" y="25"/>
                      <a:pt x="19" y="37"/>
                    </a:cubicBezTo>
                    <a:cubicBezTo>
                      <a:pt x="20" y="50"/>
                      <a:pt x="16" y="59"/>
                      <a:pt x="11" y="69"/>
                    </a:cubicBezTo>
                    <a:cubicBezTo>
                      <a:pt x="10" y="71"/>
                      <a:pt x="9" y="73"/>
                      <a:pt x="8" y="74"/>
                    </a:cubicBezTo>
                    <a:cubicBezTo>
                      <a:pt x="6" y="76"/>
                      <a:pt x="6" y="79"/>
                      <a:pt x="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0" name="Freeform 100"/>
              <p:cNvSpPr>
                <a:spLocks/>
              </p:cNvSpPr>
              <p:nvPr/>
            </p:nvSpPr>
            <p:spPr bwMode="auto">
              <a:xfrm>
                <a:off x="2276475" y="3562351"/>
                <a:ext cx="84138" cy="290513"/>
              </a:xfrm>
              <a:custGeom>
                <a:avLst/>
                <a:gdLst>
                  <a:gd name="T0" fmla="*/ 0 w 12"/>
                  <a:gd name="T1" fmla="*/ 41 h 41"/>
                  <a:gd name="T2" fmla="*/ 8 w 12"/>
                  <a:gd name="T3" fmla="*/ 16 h 41"/>
                  <a:gd name="T4" fmla="*/ 2 w 12"/>
                  <a:gd name="T5" fmla="*/ 0 h 41"/>
                  <a:gd name="T6" fmla="*/ 6 w 12"/>
                  <a:gd name="T7" fmla="*/ 6 h 41"/>
                  <a:gd name="T8" fmla="*/ 10 w 12"/>
                  <a:gd name="T9" fmla="*/ 27 h 41"/>
                  <a:gd name="T10" fmla="*/ 5 w 12"/>
                  <a:gd name="T11" fmla="*/ 34 h 41"/>
                  <a:gd name="T12" fmla="*/ 0 w 1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0" y="41"/>
                    </a:moveTo>
                    <a:cubicBezTo>
                      <a:pt x="2" y="34"/>
                      <a:pt x="11" y="27"/>
                      <a:pt x="8" y="16"/>
                    </a:cubicBezTo>
                    <a:cubicBezTo>
                      <a:pt x="6" y="10"/>
                      <a:pt x="1" y="5"/>
                      <a:pt x="2" y="0"/>
                    </a:cubicBezTo>
                    <a:cubicBezTo>
                      <a:pt x="5" y="0"/>
                      <a:pt x="5" y="4"/>
                      <a:pt x="6" y="6"/>
                    </a:cubicBezTo>
                    <a:cubicBezTo>
                      <a:pt x="8" y="12"/>
                      <a:pt x="12" y="18"/>
                      <a:pt x="10" y="27"/>
                    </a:cubicBezTo>
                    <a:cubicBezTo>
                      <a:pt x="9" y="29"/>
                      <a:pt x="7" y="32"/>
                      <a:pt x="5" y="34"/>
                    </a:cubicBezTo>
                    <a:cubicBezTo>
                      <a:pt x="4" y="37"/>
                      <a:pt x="3" y="40"/>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1" name="Freeform 101"/>
              <p:cNvSpPr>
                <a:spLocks noEditPoints="1"/>
              </p:cNvSpPr>
              <p:nvPr/>
            </p:nvSpPr>
            <p:spPr bwMode="auto">
              <a:xfrm>
                <a:off x="1738313" y="3498851"/>
                <a:ext cx="418916" cy="439739"/>
              </a:xfrm>
              <a:custGeom>
                <a:avLst/>
                <a:gdLst>
                  <a:gd name="T0" fmla="*/ 71 w 80"/>
                  <a:gd name="T1" fmla="*/ 62 h 62"/>
                  <a:gd name="T2" fmla="*/ 34 w 80"/>
                  <a:gd name="T3" fmla="*/ 48 h 62"/>
                  <a:gd name="T4" fmla="*/ 6 w 80"/>
                  <a:gd name="T5" fmla="*/ 45 h 62"/>
                  <a:gd name="T6" fmla="*/ 6 w 80"/>
                  <a:gd name="T7" fmla="*/ 30 h 62"/>
                  <a:gd name="T8" fmla="*/ 52 w 80"/>
                  <a:gd name="T9" fmla="*/ 13 h 62"/>
                  <a:gd name="T10" fmla="*/ 59 w 80"/>
                  <a:gd name="T11" fmla="*/ 0 h 62"/>
                  <a:gd name="T12" fmla="*/ 71 w 80"/>
                  <a:gd name="T13" fmla="*/ 21 h 62"/>
                  <a:gd name="T14" fmla="*/ 71 w 80"/>
                  <a:gd name="T15" fmla="*/ 36 h 62"/>
                  <a:gd name="T16" fmla="*/ 71 w 80"/>
                  <a:gd name="T17" fmla="*/ 36 h 62"/>
                  <a:gd name="T18" fmla="*/ 69 w 80"/>
                  <a:gd name="T19" fmla="*/ 25 h 62"/>
                  <a:gd name="T20" fmla="*/ 64 w 80"/>
                  <a:gd name="T21" fmla="*/ 3 h 62"/>
                  <a:gd name="T22" fmla="*/ 68 w 80"/>
                  <a:gd name="T23" fmla="*/ 59 h 62"/>
                  <a:gd name="T24" fmla="*/ 59 w 80"/>
                  <a:gd name="T25" fmla="*/ 22 h 62"/>
                  <a:gd name="T26" fmla="*/ 59 w 80"/>
                  <a:gd name="T27" fmla="*/ 22 h 62"/>
                  <a:gd name="T28" fmla="*/ 60 w 80"/>
                  <a:gd name="T29" fmla="*/ 4 h 62"/>
                  <a:gd name="T30" fmla="*/ 57 w 80"/>
                  <a:gd name="T31" fmla="*/ 9 h 62"/>
                  <a:gd name="T32" fmla="*/ 57 w 80"/>
                  <a:gd name="T33" fmla="*/ 9 h 62"/>
                  <a:gd name="T34" fmla="*/ 57 w 80"/>
                  <a:gd name="T35" fmla="*/ 46 h 62"/>
                  <a:gd name="T36" fmla="*/ 54 w 80"/>
                  <a:gd name="T37" fmla="*/ 24 h 62"/>
                  <a:gd name="T38" fmla="*/ 55 w 80"/>
                  <a:gd name="T39" fmla="*/ 33 h 62"/>
                  <a:gd name="T40" fmla="*/ 54 w 80"/>
                  <a:gd name="T41" fmla="*/ 36 h 62"/>
                  <a:gd name="T42" fmla="*/ 54 w 80"/>
                  <a:gd name="T43" fmla="*/ 36 h 62"/>
                  <a:gd name="T44" fmla="*/ 54 w 80"/>
                  <a:gd name="T45" fmla="*/ 36 h 62"/>
                  <a:gd name="T46" fmla="*/ 54 w 80"/>
                  <a:gd name="T47" fmla="*/ 38 h 62"/>
                  <a:gd name="T48" fmla="*/ 40 w 80"/>
                  <a:gd name="T49" fmla="*/ 23 h 62"/>
                  <a:gd name="T50" fmla="*/ 43 w 80"/>
                  <a:gd name="T51" fmla="*/ 22 h 62"/>
                  <a:gd name="T52" fmla="*/ 46 w 80"/>
                  <a:gd name="T53" fmla="*/ 21 h 62"/>
                  <a:gd name="T54" fmla="*/ 48 w 80"/>
                  <a:gd name="T55" fmla="*/ 20 h 62"/>
                  <a:gd name="T56" fmla="*/ 53 w 80"/>
                  <a:gd name="T57" fmla="*/ 19 h 62"/>
                  <a:gd name="T58" fmla="*/ 40 w 80"/>
                  <a:gd name="T59" fmla="*/ 23 h 62"/>
                  <a:gd name="T60" fmla="*/ 52 w 80"/>
                  <a:gd name="T61" fmla="*/ 45 h 62"/>
                  <a:gd name="T62" fmla="*/ 49 w 80"/>
                  <a:gd name="T63" fmla="*/ 45 h 62"/>
                  <a:gd name="T64" fmla="*/ 49 w 80"/>
                  <a:gd name="T65" fmla="*/ 44 h 62"/>
                  <a:gd name="T66" fmla="*/ 47 w 80"/>
                  <a:gd name="T67" fmla="*/ 29 h 62"/>
                  <a:gd name="T68" fmla="*/ 41 w 80"/>
                  <a:gd name="T69" fmla="*/ 38 h 62"/>
                  <a:gd name="T70" fmla="*/ 41 w 80"/>
                  <a:gd name="T71" fmla="*/ 38 h 62"/>
                  <a:gd name="T72" fmla="*/ 36 w 80"/>
                  <a:gd name="T73" fmla="*/ 42 h 62"/>
                  <a:gd name="T74" fmla="*/ 30 w 80"/>
                  <a:gd name="T75" fmla="*/ 26 h 62"/>
                  <a:gd name="T76" fmla="*/ 31 w 80"/>
                  <a:gd name="T77" fmla="*/ 28 h 62"/>
                  <a:gd name="T78" fmla="*/ 30 w 80"/>
                  <a:gd name="T79" fmla="*/ 26 h 62"/>
                  <a:gd name="T80" fmla="*/ 23 w 80"/>
                  <a:gd name="T81" fmla="*/ 45 h 62"/>
                  <a:gd name="T82" fmla="*/ 27 w 80"/>
                  <a:gd name="T83" fmla="*/ 25 h 62"/>
                  <a:gd name="T84" fmla="*/ 20 w 80"/>
                  <a:gd name="T85" fmla="*/ 45 h 62"/>
                  <a:gd name="T86" fmla="*/ 22 w 80"/>
                  <a:gd name="T87" fmla="*/ 46 h 62"/>
                  <a:gd name="T88" fmla="*/ 20 w 80"/>
                  <a:gd name="T89" fmla="*/ 45 h 62"/>
                  <a:gd name="T90" fmla="*/ 13 w 80"/>
                  <a:gd name="T91" fmla="*/ 47 h 62"/>
                  <a:gd name="T92" fmla="*/ 16 w 80"/>
                  <a:gd name="T93" fmla="*/ 44 h 62"/>
                  <a:gd name="T94" fmla="*/ 9 w 80"/>
                  <a:gd name="T95" fmla="*/ 47 h 62"/>
                  <a:gd name="T96" fmla="*/ 10 w 80"/>
                  <a:gd name="T97" fmla="*/ 44 h 62"/>
                  <a:gd name="T98" fmla="*/ 8 w 80"/>
                  <a:gd name="T99" fmla="*/ 28 h 62"/>
                  <a:gd name="T100" fmla="*/ 9 w 80"/>
                  <a:gd name="T101" fmla="*/ 27 h 62"/>
                  <a:gd name="T102" fmla="*/ 5 w 80"/>
                  <a:gd name="T103" fmla="*/ 39 h 62"/>
                  <a:gd name="T104" fmla="*/ 6 w 80"/>
                  <a:gd name="T105"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62">
                    <a:moveTo>
                      <a:pt x="71" y="39"/>
                    </a:moveTo>
                    <a:cubicBezTo>
                      <a:pt x="70" y="48"/>
                      <a:pt x="72" y="54"/>
                      <a:pt x="71" y="62"/>
                    </a:cubicBezTo>
                    <a:cubicBezTo>
                      <a:pt x="68" y="61"/>
                      <a:pt x="66" y="62"/>
                      <a:pt x="62" y="62"/>
                    </a:cubicBezTo>
                    <a:cubicBezTo>
                      <a:pt x="61" y="50"/>
                      <a:pt x="46" y="44"/>
                      <a:pt x="34" y="48"/>
                    </a:cubicBezTo>
                    <a:cubicBezTo>
                      <a:pt x="27" y="44"/>
                      <a:pt x="17" y="51"/>
                      <a:pt x="8" y="51"/>
                    </a:cubicBezTo>
                    <a:cubicBezTo>
                      <a:pt x="6" y="50"/>
                      <a:pt x="7" y="47"/>
                      <a:pt x="6" y="45"/>
                    </a:cubicBezTo>
                    <a:cubicBezTo>
                      <a:pt x="5" y="43"/>
                      <a:pt x="1" y="43"/>
                      <a:pt x="0" y="41"/>
                    </a:cubicBezTo>
                    <a:cubicBezTo>
                      <a:pt x="0" y="35"/>
                      <a:pt x="3" y="33"/>
                      <a:pt x="6" y="30"/>
                    </a:cubicBezTo>
                    <a:cubicBezTo>
                      <a:pt x="6" y="27"/>
                      <a:pt x="5" y="24"/>
                      <a:pt x="6" y="22"/>
                    </a:cubicBezTo>
                    <a:cubicBezTo>
                      <a:pt x="20" y="23"/>
                      <a:pt x="44" y="23"/>
                      <a:pt x="52" y="13"/>
                    </a:cubicBezTo>
                    <a:cubicBezTo>
                      <a:pt x="54" y="11"/>
                      <a:pt x="54" y="8"/>
                      <a:pt x="54" y="4"/>
                    </a:cubicBezTo>
                    <a:cubicBezTo>
                      <a:pt x="56" y="2"/>
                      <a:pt x="59" y="2"/>
                      <a:pt x="59" y="0"/>
                    </a:cubicBezTo>
                    <a:cubicBezTo>
                      <a:pt x="62" y="2"/>
                      <a:pt x="66" y="0"/>
                      <a:pt x="70" y="1"/>
                    </a:cubicBezTo>
                    <a:cubicBezTo>
                      <a:pt x="72" y="5"/>
                      <a:pt x="71" y="14"/>
                      <a:pt x="71" y="21"/>
                    </a:cubicBezTo>
                    <a:cubicBezTo>
                      <a:pt x="80" y="22"/>
                      <a:pt x="78" y="37"/>
                      <a:pt x="71" y="39"/>
                    </a:cubicBezTo>
                    <a:close/>
                    <a:moveTo>
                      <a:pt x="71" y="36"/>
                    </a:moveTo>
                    <a:cubicBezTo>
                      <a:pt x="73" y="36"/>
                      <a:pt x="73" y="35"/>
                      <a:pt x="74" y="34"/>
                    </a:cubicBezTo>
                    <a:cubicBezTo>
                      <a:pt x="72" y="34"/>
                      <a:pt x="71" y="35"/>
                      <a:pt x="71" y="36"/>
                    </a:cubicBezTo>
                    <a:close/>
                    <a:moveTo>
                      <a:pt x="69" y="48"/>
                    </a:moveTo>
                    <a:cubicBezTo>
                      <a:pt x="69" y="41"/>
                      <a:pt x="69" y="33"/>
                      <a:pt x="69" y="25"/>
                    </a:cubicBezTo>
                    <a:cubicBezTo>
                      <a:pt x="69" y="18"/>
                      <a:pt x="71" y="9"/>
                      <a:pt x="68" y="3"/>
                    </a:cubicBezTo>
                    <a:cubicBezTo>
                      <a:pt x="67" y="2"/>
                      <a:pt x="64" y="3"/>
                      <a:pt x="64" y="3"/>
                    </a:cubicBezTo>
                    <a:cubicBezTo>
                      <a:pt x="60" y="13"/>
                      <a:pt x="62" y="29"/>
                      <a:pt x="63" y="42"/>
                    </a:cubicBezTo>
                    <a:cubicBezTo>
                      <a:pt x="63" y="49"/>
                      <a:pt x="61" y="58"/>
                      <a:pt x="68" y="59"/>
                    </a:cubicBezTo>
                    <a:cubicBezTo>
                      <a:pt x="70" y="56"/>
                      <a:pt x="69" y="52"/>
                      <a:pt x="69" y="48"/>
                    </a:cubicBezTo>
                    <a:close/>
                    <a:moveTo>
                      <a:pt x="59" y="22"/>
                    </a:moveTo>
                    <a:cubicBezTo>
                      <a:pt x="59" y="28"/>
                      <a:pt x="59" y="38"/>
                      <a:pt x="60" y="45"/>
                    </a:cubicBezTo>
                    <a:cubicBezTo>
                      <a:pt x="61" y="39"/>
                      <a:pt x="60" y="28"/>
                      <a:pt x="59" y="22"/>
                    </a:cubicBezTo>
                    <a:close/>
                    <a:moveTo>
                      <a:pt x="60" y="21"/>
                    </a:moveTo>
                    <a:cubicBezTo>
                      <a:pt x="60" y="14"/>
                      <a:pt x="60" y="10"/>
                      <a:pt x="60" y="4"/>
                    </a:cubicBezTo>
                    <a:cubicBezTo>
                      <a:pt x="59" y="8"/>
                      <a:pt x="58" y="17"/>
                      <a:pt x="60" y="21"/>
                    </a:cubicBezTo>
                    <a:close/>
                    <a:moveTo>
                      <a:pt x="57" y="9"/>
                    </a:moveTo>
                    <a:cubicBezTo>
                      <a:pt x="57" y="8"/>
                      <a:pt x="58" y="7"/>
                      <a:pt x="57" y="7"/>
                    </a:cubicBezTo>
                    <a:cubicBezTo>
                      <a:pt x="58" y="8"/>
                      <a:pt x="56" y="9"/>
                      <a:pt x="57" y="9"/>
                    </a:cubicBezTo>
                    <a:close/>
                    <a:moveTo>
                      <a:pt x="57" y="35"/>
                    </a:moveTo>
                    <a:cubicBezTo>
                      <a:pt x="57" y="38"/>
                      <a:pt x="56" y="44"/>
                      <a:pt x="57" y="46"/>
                    </a:cubicBezTo>
                    <a:cubicBezTo>
                      <a:pt x="57" y="42"/>
                      <a:pt x="58" y="36"/>
                      <a:pt x="57" y="35"/>
                    </a:cubicBezTo>
                    <a:close/>
                    <a:moveTo>
                      <a:pt x="54" y="24"/>
                    </a:moveTo>
                    <a:cubicBezTo>
                      <a:pt x="54" y="24"/>
                      <a:pt x="54" y="24"/>
                      <a:pt x="54" y="24"/>
                    </a:cubicBezTo>
                    <a:close/>
                    <a:moveTo>
                      <a:pt x="55" y="33"/>
                    </a:moveTo>
                    <a:cubicBezTo>
                      <a:pt x="55" y="30"/>
                      <a:pt x="53" y="32"/>
                      <a:pt x="55" y="33"/>
                    </a:cubicBezTo>
                    <a:close/>
                    <a:moveTo>
                      <a:pt x="54" y="36"/>
                    </a:moveTo>
                    <a:cubicBezTo>
                      <a:pt x="55" y="36"/>
                      <a:pt x="55" y="35"/>
                      <a:pt x="54" y="35"/>
                    </a:cubicBezTo>
                    <a:cubicBezTo>
                      <a:pt x="54" y="35"/>
                      <a:pt x="53" y="35"/>
                      <a:pt x="54" y="36"/>
                    </a:cubicBezTo>
                    <a:close/>
                    <a:moveTo>
                      <a:pt x="54" y="36"/>
                    </a:moveTo>
                    <a:cubicBezTo>
                      <a:pt x="54" y="37"/>
                      <a:pt x="54" y="36"/>
                      <a:pt x="54" y="36"/>
                    </a:cubicBezTo>
                    <a:close/>
                    <a:moveTo>
                      <a:pt x="54" y="39"/>
                    </a:moveTo>
                    <a:cubicBezTo>
                      <a:pt x="55" y="39"/>
                      <a:pt x="55" y="38"/>
                      <a:pt x="54" y="38"/>
                    </a:cubicBezTo>
                    <a:cubicBezTo>
                      <a:pt x="54" y="39"/>
                      <a:pt x="53" y="39"/>
                      <a:pt x="54" y="39"/>
                    </a:cubicBezTo>
                    <a:close/>
                    <a:moveTo>
                      <a:pt x="40" y="23"/>
                    </a:moveTo>
                    <a:cubicBezTo>
                      <a:pt x="40" y="25"/>
                      <a:pt x="40" y="24"/>
                      <a:pt x="40" y="25"/>
                    </a:cubicBezTo>
                    <a:cubicBezTo>
                      <a:pt x="41" y="31"/>
                      <a:pt x="40" y="24"/>
                      <a:pt x="43" y="22"/>
                    </a:cubicBezTo>
                    <a:cubicBezTo>
                      <a:pt x="45" y="24"/>
                      <a:pt x="43" y="27"/>
                      <a:pt x="44" y="29"/>
                    </a:cubicBezTo>
                    <a:cubicBezTo>
                      <a:pt x="45" y="27"/>
                      <a:pt x="44" y="22"/>
                      <a:pt x="46" y="21"/>
                    </a:cubicBezTo>
                    <a:cubicBezTo>
                      <a:pt x="47" y="23"/>
                      <a:pt x="47" y="27"/>
                      <a:pt x="46" y="28"/>
                    </a:cubicBezTo>
                    <a:cubicBezTo>
                      <a:pt x="49" y="26"/>
                      <a:pt x="46" y="23"/>
                      <a:pt x="48" y="20"/>
                    </a:cubicBezTo>
                    <a:cubicBezTo>
                      <a:pt x="49" y="19"/>
                      <a:pt x="50" y="20"/>
                      <a:pt x="50" y="20"/>
                    </a:cubicBezTo>
                    <a:cubicBezTo>
                      <a:pt x="51" y="20"/>
                      <a:pt x="51" y="17"/>
                      <a:pt x="53" y="19"/>
                    </a:cubicBezTo>
                    <a:cubicBezTo>
                      <a:pt x="52" y="17"/>
                      <a:pt x="54" y="16"/>
                      <a:pt x="53" y="16"/>
                    </a:cubicBezTo>
                    <a:cubicBezTo>
                      <a:pt x="49" y="18"/>
                      <a:pt x="45" y="21"/>
                      <a:pt x="40" y="23"/>
                    </a:cubicBezTo>
                    <a:close/>
                    <a:moveTo>
                      <a:pt x="52" y="45"/>
                    </a:moveTo>
                    <a:cubicBezTo>
                      <a:pt x="52" y="46"/>
                      <a:pt x="53" y="45"/>
                      <a:pt x="52" y="45"/>
                    </a:cubicBezTo>
                    <a:close/>
                    <a:moveTo>
                      <a:pt x="49" y="44"/>
                    </a:moveTo>
                    <a:cubicBezTo>
                      <a:pt x="49" y="44"/>
                      <a:pt x="49" y="45"/>
                      <a:pt x="49" y="45"/>
                    </a:cubicBezTo>
                    <a:cubicBezTo>
                      <a:pt x="50" y="46"/>
                      <a:pt x="50" y="44"/>
                      <a:pt x="49" y="44"/>
                    </a:cubicBezTo>
                    <a:cubicBezTo>
                      <a:pt x="49" y="44"/>
                      <a:pt x="49" y="44"/>
                      <a:pt x="49" y="44"/>
                    </a:cubicBezTo>
                    <a:close/>
                    <a:moveTo>
                      <a:pt x="47" y="33"/>
                    </a:moveTo>
                    <a:cubicBezTo>
                      <a:pt x="47" y="31"/>
                      <a:pt x="48" y="31"/>
                      <a:pt x="47" y="29"/>
                    </a:cubicBezTo>
                    <a:cubicBezTo>
                      <a:pt x="46" y="31"/>
                      <a:pt x="46" y="39"/>
                      <a:pt x="47" y="33"/>
                    </a:cubicBezTo>
                    <a:close/>
                    <a:moveTo>
                      <a:pt x="41" y="38"/>
                    </a:moveTo>
                    <a:cubicBezTo>
                      <a:pt x="41" y="38"/>
                      <a:pt x="40" y="44"/>
                      <a:pt x="41" y="44"/>
                    </a:cubicBezTo>
                    <a:cubicBezTo>
                      <a:pt x="42" y="42"/>
                      <a:pt x="42" y="38"/>
                      <a:pt x="41" y="38"/>
                    </a:cubicBezTo>
                    <a:close/>
                    <a:moveTo>
                      <a:pt x="35" y="44"/>
                    </a:moveTo>
                    <a:cubicBezTo>
                      <a:pt x="36" y="44"/>
                      <a:pt x="36" y="43"/>
                      <a:pt x="36" y="42"/>
                    </a:cubicBezTo>
                    <a:cubicBezTo>
                      <a:pt x="34" y="42"/>
                      <a:pt x="34" y="44"/>
                      <a:pt x="35" y="44"/>
                    </a:cubicBezTo>
                    <a:close/>
                    <a:moveTo>
                      <a:pt x="30" y="26"/>
                    </a:moveTo>
                    <a:cubicBezTo>
                      <a:pt x="30" y="32"/>
                      <a:pt x="30" y="42"/>
                      <a:pt x="30" y="44"/>
                    </a:cubicBezTo>
                    <a:cubicBezTo>
                      <a:pt x="34" y="42"/>
                      <a:pt x="33" y="31"/>
                      <a:pt x="31" y="28"/>
                    </a:cubicBezTo>
                    <a:cubicBezTo>
                      <a:pt x="32" y="27"/>
                      <a:pt x="33" y="27"/>
                      <a:pt x="33" y="25"/>
                    </a:cubicBezTo>
                    <a:cubicBezTo>
                      <a:pt x="32" y="25"/>
                      <a:pt x="31" y="26"/>
                      <a:pt x="30" y="26"/>
                    </a:cubicBezTo>
                    <a:close/>
                    <a:moveTo>
                      <a:pt x="24" y="25"/>
                    </a:moveTo>
                    <a:cubicBezTo>
                      <a:pt x="23" y="30"/>
                      <a:pt x="23" y="40"/>
                      <a:pt x="23" y="45"/>
                    </a:cubicBezTo>
                    <a:cubicBezTo>
                      <a:pt x="25" y="45"/>
                      <a:pt x="25" y="44"/>
                      <a:pt x="26" y="45"/>
                    </a:cubicBezTo>
                    <a:cubicBezTo>
                      <a:pt x="27" y="40"/>
                      <a:pt x="27" y="32"/>
                      <a:pt x="27" y="25"/>
                    </a:cubicBezTo>
                    <a:cubicBezTo>
                      <a:pt x="26" y="25"/>
                      <a:pt x="25" y="25"/>
                      <a:pt x="24" y="25"/>
                    </a:cubicBezTo>
                    <a:close/>
                    <a:moveTo>
                      <a:pt x="20" y="45"/>
                    </a:moveTo>
                    <a:cubicBezTo>
                      <a:pt x="20" y="45"/>
                      <a:pt x="20" y="46"/>
                      <a:pt x="20" y="46"/>
                    </a:cubicBezTo>
                    <a:cubicBezTo>
                      <a:pt x="21" y="46"/>
                      <a:pt x="21" y="46"/>
                      <a:pt x="22" y="46"/>
                    </a:cubicBezTo>
                    <a:cubicBezTo>
                      <a:pt x="22" y="46"/>
                      <a:pt x="22" y="45"/>
                      <a:pt x="22" y="45"/>
                    </a:cubicBezTo>
                    <a:cubicBezTo>
                      <a:pt x="21" y="45"/>
                      <a:pt x="21" y="45"/>
                      <a:pt x="20" y="45"/>
                    </a:cubicBezTo>
                    <a:close/>
                    <a:moveTo>
                      <a:pt x="16" y="44"/>
                    </a:moveTo>
                    <a:cubicBezTo>
                      <a:pt x="15" y="43"/>
                      <a:pt x="14" y="46"/>
                      <a:pt x="13" y="47"/>
                    </a:cubicBezTo>
                    <a:cubicBezTo>
                      <a:pt x="15" y="47"/>
                      <a:pt x="15" y="47"/>
                      <a:pt x="16" y="47"/>
                    </a:cubicBezTo>
                    <a:cubicBezTo>
                      <a:pt x="16" y="45"/>
                      <a:pt x="17" y="45"/>
                      <a:pt x="16" y="44"/>
                    </a:cubicBezTo>
                    <a:close/>
                    <a:moveTo>
                      <a:pt x="10" y="44"/>
                    </a:moveTo>
                    <a:cubicBezTo>
                      <a:pt x="10" y="45"/>
                      <a:pt x="9" y="46"/>
                      <a:pt x="9" y="47"/>
                    </a:cubicBezTo>
                    <a:cubicBezTo>
                      <a:pt x="10" y="47"/>
                      <a:pt x="10" y="48"/>
                      <a:pt x="11" y="48"/>
                    </a:cubicBezTo>
                    <a:cubicBezTo>
                      <a:pt x="10" y="46"/>
                      <a:pt x="12" y="45"/>
                      <a:pt x="10" y="44"/>
                    </a:cubicBezTo>
                    <a:close/>
                    <a:moveTo>
                      <a:pt x="8" y="27"/>
                    </a:moveTo>
                    <a:cubicBezTo>
                      <a:pt x="8" y="27"/>
                      <a:pt x="8" y="27"/>
                      <a:pt x="8" y="28"/>
                    </a:cubicBezTo>
                    <a:cubicBezTo>
                      <a:pt x="9" y="28"/>
                      <a:pt x="9" y="28"/>
                      <a:pt x="9" y="28"/>
                    </a:cubicBezTo>
                    <a:cubicBezTo>
                      <a:pt x="9" y="27"/>
                      <a:pt x="9" y="27"/>
                      <a:pt x="9" y="27"/>
                    </a:cubicBezTo>
                    <a:cubicBezTo>
                      <a:pt x="9" y="27"/>
                      <a:pt x="9" y="27"/>
                      <a:pt x="8" y="27"/>
                    </a:cubicBezTo>
                    <a:close/>
                    <a:moveTo>
                      <a:pt x="5" y="39"/>
                    </a:moveTo>
                    <a:cubicBezTo>
                      <a:pt x="4" y="39"/>
                      <a:pt x="4" y="40"/>
                      <a:pt x="4" y="40"/>
                    </a:cubicBezTo>
                    <a:cubicBezTo>
                      <a:pt x="4" y="41"/>
                      <a:pt x="4" y="41"/>
                      <a:pt x="6" y="41"/>
                    </a:cubicBezTo>
                    <a:cubicBezTo>
                      <a:pt x="6" y="40"/>
                      <a:pt x="5" y="40"/>
                      <a:pt x="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388" name="Group 387"/>
            <p:cNvGrpSpPr/>
            <p:nvPr/>
          </p:nvGrpSpPr>
          <p:grpSpPr>
            <a:xfrm>
              <a:off x="3582872" y="6818591"/>
              <a:ext cx="468000" cy="432933"/>
              <a:chOff x="3605314" y="6801213"/>
              <a:chExt cx="468000" cy="432933"/>
            </a:xfrm>
          </p:grpSpPr>
          <p:sp>
            <p:nvSpPr>
              <p:cNvPr id="396" name="Rectangle 395"/>
              <p:cNvSpPr/>
              <p:nvPr>
                <p:custDataLst>
                  <p:tags r:id="rId16"/>
                </p:custDataLst>
              </p:nvPr>
            </p:nvSpPr>
            <p:spPr>
              <a:xfrm>
                <a:off x="360531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397" name="TextBox 396"/>
              <p:cNvSpPr txBox="1"/>
              <p:nvPr>
                <p:custDataLst>
                  <p:tags r:id="rId17"/>
                </p:custDataLst>
              </p:nvPr>
            </p:nvSpPr>
            <p:spPr>
              <a:xfrm>
                <a:off x="3605314" y="6801213"/>
                <a:ext cx="468000" cy="231742"/>
              </a:xfrm>
              <a:prstGeom prst="rect">
                <a:avLst/>
              </a:prstGeom>
              <a:noFill/>
            </p:spPr>
            <p:txBody>
              <a:bodyPr wrap="square" rtlCol="0">
                <a:spAutoFit/>
              </a:bodyPr>
              <a:lstStyle/>
              <a:p>
                <a:pPr algn="ctr" defTabSz="1005600"/>
                <a:r>
                  <a:rPr lang="es-CL" sz="800" dirty="0" smtClean="0">
                    <a:solidFill>
                      <a:srgbClr val="002776"/>
                    </a:solidFill>
                  </a:rPr>
                  <a:t>Alto</a:t>
                </a:r>
                <a:endParaRPr lang="es-CL" sz="800" dirty="0">
                  <a:solidFill>
                    <a:srgbClr val="002776"/>
                  </a:solidFill>
                </a:endParaRPr>
              </a:p>
            </p:txBody>
          </p:sp>
        </p:grpSp>
        <p:grpSp>
          <p:nvGrpSpPr>
            <p:cNvPr id="389" name="Group 388"/>
            <p:cNvGrpSpPr/>
            <p:nvPr/>
          </p:nvGrpSpPr>
          <p:grpSpPr>
            <a:xfrm>
              <a:off x="4277236" y="6818591"/>
              <a:ext cx="468000" cy="432933"/>
              <a:chOff x="4217406" y="6801213"/>
              <a:chExt cx="468000" cy="432933"/>
            </a:xfrm>
          </p:grpSpPr>
          <p:sp>
            <p:nvSpPr>
              <p:cNvPr id="394" name="Rectangle 393"/>
              <p:cNvSpPr/>
              <p:nvPr>
                <p:custDataLst>
                  <p:tags r:id="rId14"/>
                </p:custDataLst>
              </p:nvPr>
            </p:nvSpPr>
            <p:spPr>
              <a:xfrm>
                <a:off x="421740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395" name="TextBox 394"/>
              <p:cNvSpPr txBox="1"/>
              <p:nvPr>
                <p:custDataLst>
                  <p:tags r:id="rId15"/>
                </p:custDataLst>
              </p:nvPr>
            </p:nvSpPr>
            <p:spPr>
              <a:xfrm>
                <a:off x="4217406" y="6801213"/>
                <a:ext cx="468000" cy="231742"/>
              </a:xfrm>
              <a:prstGeom prst="rect">
                <a:avLst/>
              </a:prstGeom>
              <a:noFill/>
            </p:spPr>
            <p:txBody>
              <a:bodyPr wrap="square" rtlCol="0">
                <a:spAutoFit/>
              </a:bodyPr>
              <a:lstStyle/>
              <a:p>
                <a:pPr algn="ctr" defTabSz="1005600"/>
                <a:r>
                  <a:rPr lang="es-CL" sz="800" dirty="0" smtClean="0">
                    <a:solidFill>
                      <a:srgbClr val="002776"/>
                    </a:solidFill>
                  </a:rPr>
                  <a:t>Medio</a:t>
                </a:r>
                <a:endParaRPr lang="es-CL" sz="800" dirty="0">
                  <a:solidFill>
                    <a:srgbClr val="002776"/>
                  </a:solidFill>
                </a:endParaRPr>
              </a:p>
            </p:txBody>
          </p:sp>
        </p:grpSp>
        <p:grpSp>
          <p:nvGrpSpPr>
            <p:cNvPr id="390" name="Group 389"/>
            <p:cNvGrpSpPr/>
            <p:nvPr/>
          </p:nvGrpSpPr>
          <p:grpSpPr>
            <a:xfrm>
              <a:off x="4971600" y="6818591"/>
              <a:ext cx="468000" cy="432933"/>
              <a:chOff x="4829498" y="6801213"/>
              <a:chExt cx="468000" cy="432933"/>
            </a:xfrm>
          </p:grpSpPr>
          <p:sp>
            <p:nvSpPr>
              <p:cNvPr id="392" name="Rectangle 391"/>
              <p:cNvSpPr/>
              <p:nvPr>
                <p:custDataLst>
                  <p:tags r:id="rId12"/>
                </p:custDataLst>
              </p:nvPr>
            </p:nvSpPr>
            <p:spPr>
              <a:xfrm>
                <a:off x="482949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393" name="TextBox 392"/>
              <p:cNvSpPr txBox="1"/>
              <p:nvPr>
                <p:custDataLst>
                  <p:tags r:id="rId13"/>
                </p:custDataLst>
              </p:nvPr>
            </p:nvSpPr>
            <p:spPr>
              <a:xfrm>
                <a:off x="4829498" y="6801213"/>
                <a:ext cx="468000" cy="231742"/>
              </a:xfrm>
              <a:prstGeom prst="rect">
                <a:avLst/>
              </a:prstGeom>
              <a:noFill/>
            </p:spPr>
            <p:txBody>
              <a:bodyPr wrap="square" rtlCol="0">
                <a:spAutoFit/>
              </a:bodyPr>
              <a:lstStyle/>
              <a:p>
                <a:pPr algn="ctr" defTabSz="1005600"/>
                <a:r>
                  <a:rPr lang="es-CL" sz="800" dirty="0" smtClean="0">
                    <a:solidFill>
                      <a:srgbClr val="002776"/>
                    </a:solidFill>
                  </a:rPr>
                  <a:t>Bajo</a:t>
                </a:r>
                <a:endParaRPr lang="es-CL" sz="800" dirty="0">
                  <a:solidFill>
                    <a:srgbClr val="002776"/>
                  </a:solidFill>
                </a:endParaRPr>
              </a:p>
            </p:txBody>
          </p:sp>
        </p:grpSp>
        <p:sp>
          <p:nvSpPr>
            <p:cNvPr id="391" name="Freeform 368"/>
            <p:cNvSpPr>
              <a:spLocks noEditPoints="1"/>
            </p:cNvSpPr>
            <p:nvPr/>
          </p:nvSpPr>
          <p:spPr bwMode="auto">
            <a:xfrm>
              <a:off x="3685462" y="7055406"/>
              <a:ext cx="181008" cy="19321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402" name="Group 401"/>
          <p:cNvGrpSpPr/>
          <p:nvPr/>
        </p:nvGrpSpPr>
        <p:grpSpPr>
          <a:xfrm>
            <a:off x="205458" y="6443378"/>
            <a:ext cx="3169298" cy="942946"/>
            <a:chOff x="205458" y="6443378"/>
            <a:chExt cx="3273816" cy="942946"/>
          </a:xfrm>
        </p:grpSpPr>
        <p:sp>
          <p:nvSpPr>
            <p:cNvPr id="403" name="Rectangle 402"/>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Recursos Necesarios</a:t>
              </a:r>
              <a:endParaRPr lang="es-CL" sz="1000" b="1" dirty="0"/>
            </a:p>
          </p:txBody>
        </p:sp>
        <p:sp>
          <p:nvSpPr>
            <p:cNvPr id="404" name="Rectangle 403"/>
            <p:cNvSpPr/>
            <p:nvPr/>
          </p:nvSpPr>
          <p:spPr>
            <a:xfrm>
              <a:off x="205458" y="6784062"/>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sp>
          <p:nvSpPr>
            <p:cNvPr id="405"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6" name="Rectangle 405"/>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Presupuesto total proyecto</a:t>
              </a:r>
              <a:endParaRPr lang="es-CL" sz="1000" b="1" dirty="0"/>
            </a:p>
          </p:txBody>
        </p:sp>
        <p:sp>
          <p:nvSpPr>
            <p:cNvPr id="407"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8" name="Rectangle 407"/>
            <p:cNvSpPr/>
            <p:nvPr/>
          </p:nvSpPr>
          <p:spPr>
            <a:xfrm>
              <a:off x="274783" y="6827008"/>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2"/>
                  </a:solidFill>
                </a:rPr>
                <a:t>$ 20.000 USD </a:t>
              </a:r>
            </a:p>
            <a:p>
              <a:pPr algn="ctr"/>
              <a:r>
                <a:rPr lang="es-CL" sz="1000" i="1" dirty="0" smtClean="0">
                  <a:solidFill>
                    <a:schemeClr val="tx2"/>
                  </a:solidFill>
                </a:rPr>
                <a:t>$ 4.000 USD/ año a dedicar a las reuniones y negociaciones.</a:t>
              </a:r>
              <a:endParaRPr lang="es-CL" sz="800" i="1" dirty="0">
                <a:solidFill>
                  <a:schemeClr val="tx2"/>
                </a:solidFill>
              </a:endParaRPr>
            </a:p>
          </p:txBody>
        </p:sp>
      </p:grpSp>
      <p:sp>
        <p:nvSpPr>
          <p:cNvPr id="409" name="Rectangle 408"/>
          <p:cNvSpPr/>
          <p:nvPr/>
        </p:nvSpPr>
        <p:spPr>
          <a:xfrm>
            <a:off x="3373814" y="6443378"/>
            <a:ext cx="2189001"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Calendario</a:t>
            </a:r>
            <a:endParaRPr lang="es-CL" sz="1000" b="1" dirty="0"/>
          </a:p>
        </p:txBody>
      </p:sp>
      <p:graphicFrame>
        <p:nvGraphicFramePr>
          <p:cNvPr id="410" name="Table 409"/>
          <p:cNvGraphicFramePr>
            <a:graphicFrameLocks noGrp="1"/>
          </p:cNvGraphicFramePr>
          <p:nvPr>
            <p:extLst/>
          </p:nvPr>
        </p:nvGraphicFramePr>
        <p:xfrm>
          <a:off x="3373810" y="6873220"/>
          <a:ext cx="2189004" cy="381000"/>
        </p:xfrm>
        <a:graphic>
          <a:graphicData uri="http://schemas.openxmlformats.org/drawingml/2006/table">
            <a:tbl>
              <a:tblPr firstRow="1" bandRow="1">
                <a:tableStyleId>{5C22544A-7EE6-4342-B048-85BDC9FD1C3A}</a:tableStyleId>
              </a:tblPr>
              <a:tblGrid>
                <a:gridCol w="364834">
                  <a:extLst>
                    <a:ext uri="{9D8B030D-6E8A-4147-A177-3AD203B41FA5}">
                      <a16:colId xmlns="" xmlns:a16="http://schemas.microsoft.com/office/drawing/2014/main" val="1911516659"/>
                    </a:ext>
                  </a:extLst>
                </a:gridCol>
                <a:gridCol w="364834">
                  <a:extLst>
                    <a:ext uri="{9D8B030D-6E8A-4147-A177-3AD203B41FA5}">
                      <a16:colId xmlns="" xmlns:a16="http://schemas.microsoft.com/office/drawing/2014/main" val="476114897"/>
                    </a:ext>
                  </a:extLst>
                </a:gridCol>
                <a:gridCol w="364834">
                  <a:extLst>
                    <a:ext uri="{9D8B030D-6E8A-4147-A177-3AD203B41FA5}">
                      <a16:colId xmlns="" xmlns:a16="http://schemas.microsoft.com/office/drawing/2014/main" val="1399813028"/>
                    </a:ext>
                  </a:extLst>
                </a:gridCol>
                <a:gridCol w="364834">
                  <a:extLst>
                    <a:ext uri="{9D8B030D-6E8A-4147-A177-3AD203B41FA5}">
                      <a16:colId xmlns="" xmlns:a16="http://schemas.microsoft.com/office/drawing/2014/main" val="3069789400"/>
                    </a:ext>
                  </a:extLst>
                </a:gridCol>
                <a:gridCol w="364834">
                  <a:extLst>
                    <a:ext uri="{9D8B030D-6E8A-4147-A177-3AD203B41FA5}">
                      <a16:colId xmlns="" xmlns:a16="http://schemas.microsoft.com/office/drawing/2014/main" val="1920847690"/>
                    </a:ext>
                  </a:extLst>
                </a:gridCol>
                <a:gridCol w="364834">
                  <a:extLst>
                    <a:ext uri="{9D8B030D-6E8A-4147-A177-3AD203B41FA5}">
                      <a16:colId xmlns="" xmlns:a16="http://schemas.microsoft.com/office/drawing/2014/main" val="2806461673"/>
                    </a:ext>
                  </a:extLst>
                </a:gridCol>
              </a:tblGrid>
              <a:tr h="178060">
                <a:tc>
                  <a:txBody>
                    <a:bodyPr/>
                    <a:lstStyle/>
                    <a:p>
                      <a:pPr algn="ctr"/>
                      <a:r>
                        <a:rPr lang="es-ES_tradnl" sz="600" dirty="0" smtClean="0">
                          <a:solidFill>
                            <a:schemeClr val="bg1"/>
                          </a:solidFill>
                        </a:rPr>
                        <a:t>2016</a:t>
                      </a:r>
                      <a:endParaRPr lang="es-ES" sz="600" dirty="0">
                        <a:solidFill>
                          <a:schemeClr val="bg1"/>
                        </a:solidFill>
                      </a:endParaRPr>
                    </a:p>
                  </a:txBody>
                  <a:tcPr/>
                </a:tc>
                <a:tc>
                  <a:txBody>
                    <a:bodyPr/>
                    <a:lstStyle/>
                    <a:p>
                      <a:pPr algn="ctr"/>
                      <a:r>
                        <a:rPr lang="es-ES_tradnl" sz="600" dirty="0" smtClean="0">
                          <a:solidFill>
                            <a:schemeClr val="bg1"/>
                          </a:solidFill>
                        </a:rPr>
                        <a:t>2017</a:t>
                      </a:r>
                      <a:endParaRPr lang="es-ES" sz="600" dirty="0">
                        <a:solidFill>
                          <a:schemeClr val="bg1"/>
                        </a:solidFill>
                      </a:endParaRPr>
                    </a:p>
                  </a:txBody>
                  <a:tcPr/>
                </a:tc>
                <a:tc>
                  <a:txBody>
                    <a:bodyPr/>
                    <a:lstStyle/>
                    <a:p>
                      <a:pPr algn="ctr"/>
                      <a:r>
                        <a:rPr lang="es-ES_tradnl" sz="600" dirty="0" smtClean="0">
                          <a:solidFill>
                            <a:schemeClr val="bg1"/>
                          </a:solidFill>
                        </a:rPr>
                        <a:t>2018</a:t>
                      </a:r>
                      <a:endParaRPr lang="es-ES" sz="600" dirty="0">
                        <a:solidFill>
                          <a:schemeClr val="bg1"/>
                        </a:solidFill>
                      </a:endParaRPr>
                    </a:p>
                  </a:txBody>
                  <a:tcPr/>
                </a:tc>
                <a:tc>
                  <a:txBody>
                    <a:bodyPr/>
                    <a:lstStyle/>
                    <a:p>
                      <a:pPr algn="ctr"/>
                      <a:r>
                        <a:rPr lang="es-ES_tradnl" sz="600" dirty="0" smtClean="0">
                          <a:solidFill>
                            <a:schemeClr val="bg1"/>
                          </a:solidFill>
                        </a:rPr>
                        <a:t>2019</a:t>
                      </a:r>
                      <a:endParaRPr lang="es-ES" sz="600" dirty="0">
                        <a:solidFill>
                          <a:schemeClr val="bg1"/>
                        </a:solidFill>
                      </a:endParaRPr>
                    </a:p>
                  </a:txBody>
                  <a:tcPr/>
                </a:tc>
                <a:tc>
                  <a:txBody>
                    <a:bodyPr/>
                    <a:lstStyle/>
                    <a:p>
                      <a:pPr algn="ctr"/>
                      <a:r>
                        <a:rPr lang="es-ES_tradnl" sz="600" dirty="0" smtClean="0">
                          <a:solidFill>
                            <a:schemeClr val="bg1"/>
                          </a:solidFill>
                        </a:rPr>
                        <a:t>2020</a:t>
                      </a:r>
                      <a:endParaRPr lang="es-ES" sz="600" dirty="0">
                        <a:solidFill>
                          <a:schemeClr val="bg1"/>
                        </a:solidFill>
                      </a:endParaRPr>
                    </a:p>
                  </a:txBody>
                  <a:tcPr/>
                </a:tc>
                <a:tc>
                  <a:txBody>
                    <a:bodyPr/>
                    <a:lstStyle/>
                    <a:p>
                      <a:pPr algn="ctr"/>
                      <a:r>
                        <a:rPr lang="es-ES_tradnl" sz="600" dirty="0" smtClean="0">
                          <a:solidFill>
                            <a:schemeClr val="bg1"/>
                          </a:solidFill>
                        </a:rPr>
                        <a:t>2021</a:t>
                      </a:r>
                      <a:endParaRPr lang="es-ES" sz="600" dirty="0">
                        <a:solidFill>
                          <a:schemeClr val="bg1"/>
                        </a:solidFill>
                      </a:endParaRPr>
                    </a:p>
                  </a:txBody>
                  <a:tcPr/>
                </a:tc>
                <a:extLst>
                  <a:ext uri="{0D108BD9-81ED-4DB2-BD59-A6C34878D82A}">
                    <a16:rowId xmlns="" xmlns:a16="http://schemas.microsoft.com/office/drawing/2014/main" val="813404064"/>
                  </a:ext>
                </a:extLst>
              </a:tr>
              <a:tr h="184565">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extLst>
                  <a:ext uri="{0D108BD9-81ED-4DB2-BD59-A6C34878D82A}">
                    <a16:rowId xmlns="" xmlns:a16="http://schemas.microsoft.com/office/drawing/2014/main" val="4224239378"/>
                  </a:ext>
                </a:extLst>
              </a:tr>
            </a:tbl>
          </a:graphicData>
        </a:graphic>
      </p:graphicFrame>
      <p:sp>
        <p:nvSpPr>
          <p:cNvPr id="411" name="Freeform 368"/>
          <p:cNvSpPr>
            <a:spLocks noEditPoints="1"/>
          </p:cNvSpPr>
          <p:nvPr/>
        </p:nvSpPr>
        <p:spPr bwMode="auto">
          <a:xfrm>
            <a:off x="423638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2" name="Freeform 368"/>
          <p:cNvSpPr>
            <a:spLocks noEditPoints="1"/>
          </p:cNvSpPr>
          <p:nvPr/>
        </p:nvSpPr>
        <p:spPr bwMode="auto">
          <a:xfrm>
            <a:off x="4596436"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3" name="Freeform 368"/>
          <p:cNvSpPr>
            <a:spLocks noEditPoints="1"/>
          </p:cNvSpPr>
          <p:nvPr/>
        </p:nvSpPr>
        <p:spPr bwMode="auto">
          <a:xfrm>
            <a:off x="495646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4" name="Freeform 368"/>
          <p:cNvSpPr>
            <a:spLocks noEditPoints="1"/>
          </p:cNvSpPr>
          <p:nvPr/>
        </p:nvSpPr>
        <p:spPr bwMode="auto">
          <a:xfrm>
            <a:off x="531650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15" name="Group 414"/>
          <p:cNvGrpSpPr/>
          <p:nvPr/>
        </p:nvGrpSpPr>
        <p:grpSpPr>
          <a:xfrm>
            <a:off x="3415891" y="6485819"/>
            <a:ext cx="256421" cy="252000"/>
            <a:chOff x="3417417" y="6485819"/>
            <a:chExt cx="256421" cy="252000"/>
          </a:xfrm>
        </p:grpSpPr>
        <p:sp>
          <p:nvSpPr>
            <p:cNvPr id="416" name="Freeform 94"/>
            <p:cNvSpPr>
              <a:spLocks/>
            </p:cNvSpPr>
            <p:nvPr/>
          </p:nvSpPr>
          <p:spPr bwMode="auto">
            <a:xfrm>
              <a:off x="3417417" y="6504885"/>
              <a:ext cx="256421" cy="232934"/>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7" name="Freeform 95"/>
            <p:cNvSpPr>
              <a:spLocks noEditPoints="1"/>
            </p:cNvSpPr>
            <p:nvPr/>
          </p:nvSpPr>
          <p:spPr bwMode="auto">
            <a:xfrm>
              <a:off x="3437840" y="6485819"/>
              <a:ext cx="214441" cy="64658"/>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8" name="Freeform 96"/>
            <p:cNvSpPr>
              <a:spLocks noEditPoints="1"/>
            </p:cNvSpPr>
            <p:nvPr/>
          </p:nvSpPr>
          <p:spPr bwMode="auto">
            <a:xfrm>
              <a:off x="3484358" y="6568714"/>
              <a:ext cx="113461" cy="116882"/>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19" name="Freeform 368"/>
          <p:cNvSpPr>
            <a:spLocks noEditPoints="1"/>
          </p:cNvSpPr>
          <p:nvPr/>
        </p:nvSpPr>
        <p:spPr bwMode="auto">
          <a:xfrm>
            <a:off x="387634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20" name="Group 419"/>
          <p:cNvGrpSpPr/>
          <p:nvPr/>
        </p:nvGrpSpPr>
        <p:grpSpPr>
          <a:xfrm>
            <a:off x="4761313" y="7487394"/>
            <a:ext cx="4332885" cy="188648"/>
            <a:chOff x="565498" y="7511262"/>
            <a:chExt cx="4332885" cy="188648"/>
          </a:xfrm>
        </p:grpSpPr>
        <p:grpSp>
          <p:nvGrpSpPr>
            <p:cNvPr id="421" name="Group 420"/>
            <p:cNvGrpSpPr/>
            <p:nvPr/>
          </p:nvGrpSpPr>
          <p:grpSpPr>
            <a:xfrm>
              <a:off x="565498" y="7511262"/>
              <a:ext cx="3104467" cy="184666"/>
              <a:chOff x="615275" y="7511262"/>
              <a:chExt cx="3104467" cy="184666"/>
            </a:xfrm>
          </p:grpSpPr>
          <p:sp>
            <p:nvSpPr>
              <p:cNvPr id="424" name="TextBox 423"/>
              <p:cNvSpPr txBox="1"/>
              <p:nvPr/>
            </p:nvSpPr>
            <p:spPr>
              <a:xfrm>
                <a:off x="926425" y="7511262"/>
                <a:ext cx="1291297" cy="184666"/>
              </a:xfrm>
              <a:prstGeom prst="rect">
                <a:avLst/>
              </a:prstGeom>
              <a:noFill/>
            </p:spPr>
            <p:txBody>
              <a:bodyPr wrap="square" rtlCol="0">
                <a:spAutoFit/>
              </a:bodyPr>
              <a:lstStyle/>
              <a:p>
                <a:r>
                  <a:rPr lang="es-CL" sz="600" dirty="0" smtClean="0">
                    <a:solidFill>
                      <a:schemeClr val="tx2"/>
                    </a:solidFill>
                  </a:rPr>
                  <a:t>A comenzar en S2 2016</a:t>
                </a:r>
                <a:endParaRPr lang="es-CL" sz="600" dirty="0">
                  <a:solidFill>
                    <a:schemeClr val="tx2"/>
                  </a:solidFill>
                </a:endParaRPr>
              </a:p>
            </p:txBody>
          </p:sp>
          <p:sp>
            <p:nvSpPr>
              <p:cNvPr id="425" name="Rectangle 424"/>
              <p:cNvSpPr/>
              <p:nvPr>
                <p:custDataLst>
                  <p:tags r:id="rId9"/>
                </p:custDataLst>
              </p:nvPr>
            </p:nvSpPr>
            <p:spPr>
              <a:xfrm>
                <a:off x="615275" y="7541031"/>
                <a:ext cx="350121" cy="12637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Corto</a:t>
                </a:r>
              </a:p>
            </p:txBody>
          </p:sp>
          <p:sp>
            <p:nvSpPr>
              <p:cNvPr id="426" name="Rectangle 425"/>
              <p:cNvSpPr/>
              <p:nvPr>
                <p:custDataLst>
                  <p:tags r:id="rId10"/>
                </p:custDataLst>
              </p:nvPr>
            </p:nvSpPr>
            <p:spPr>
              <a:xfrm>
                <a:off x="1933650" y="7540067"/>
                <a:ext cx="359873" cy="124342"/>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smtClean="0">
                    <a:solidFill>
                      <a:srgbClr val="002776"/>
                    </a:solidFill>
                  </a:rPr>
                  <a:t>Mediano</a:t>
                </a:r>
                <a:endParaRPr lang="es-CL" sz="1100" dirty="0">
                  <a:solidFill>
                    <a:srgbClr val="002776"/>
                  </a:solidFill>
                </a:endParaRPr>
              </a:p>
            </p:txBody>
          </p:sp>
          <p:sp>
            <p:nvSpPr>
              <p:cNvPr id="427" name="Rectangle 426"/>
              <p:cNvSpPr/>
              <p:nvPr>
                <p:custDataLst>
                  <p:tags r:id="rId11"/>
                </p:custDataLst>
              </p:nvPr>
            </p:nvSpPr>
            <p:spPr>
              <a:xfrm>
                <a:off x="3346036" y="7540067"/>
                <a:ext cx="373706" cy="125518"/>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Largo</a:t>
                </a:r>
              </a:p>
            </p:txBody>
          </p:sp>
        </p:grpSp>
        <p:sp>
          <p:nvSpPr>
            <p:cNvPr id="422" name="TextBox 421"/>
            <p:cNvSpPr txBox="1"/>
            <p:nvPr/>
          </p:nvSpPr>
          <p:spPr>
            <a:xfrm>
              <a:off x="2173095" y="7511262"/>
              <a:ext cx="1291297" cy="184666"/>
            </a:xfrm>
            <a:prstGeom prst="rect">
              <a:avLst/>
            </a:prstGeom>
            <a:noFill/>
          </p:spPr>
          <p:txBody>
            <a:bodyPr wrap="square" rtlCol="0">
              <a:spAutoFit/>
            </a:bodyPr>
            <a:lstStyle/>
            <a:p>
              <a:r>
                <a:rPr lang="es-CL" sz="600" dirty="0" smtClean="0">
                  <a:solidFill>
                    <a:schemeClr val="tx2"/>
                  </a:solidFill>
                </a:rPr>
                <a:t>A comenzar en S1/S2 2017</a:t>
              </a:r>
            </a:p>
          </p:txBody>
        </p:sp>
        <p:sp>
          <p:nvSpPr>
            <p:cNvPr id="423" name="TextBox 422"/>
            <p:cNvSpPr txBox="1"/>
            <p:nvPr/>
          </p:nvSpPr>
          <p:spPr>
            <a:xfrm>
              <a:off x="3607086" y="7515244"/>
              <a:ext cx="1291297" cy="184666"/>
            </a:xfrm>
            <a:prstGeom prst="rect">
              <a:avLst/>
            </a:prstGeom>
            <a:noFill/>
          </p:spPr>
          <p:txBody>
            <a:bodyPr wrap="square" rtlCol="0">
              <a:spAutoFit/>
            </a:bodyPr>
            <a:lstStyle/>
            <a:p>
              <a:r>
                <a:rPr lang="es-CL" sz="600" dirty="0" smtClean="0">
                  <a:solidFill>
                    <a:schemeClr val="tx2"/>
                  </a:solidFill>
                </a:rPr>
                <a:t>A comenzar en S1 2018</a:t>
              </a:r>
            </a:p>
          </p:txBody>
        </p:sp>
      </p:grpSp>
      <p:grpSp>
        <p:nvGrpSpPr>
          <p:cNvPr id="428" name="Group 427"/>
          <p:cNvGrpSpPr/>
          <p:nvPr/>
        </p:nvGrpSpPr>
        <p:grpSpPr>
          <a:xfrm>
            <a:off x="187198" y="2374826"/>
            <a:ext cx="7036540" cy="925841"/>
            <a:chOff x="187198" y="2374826"/>
            <a:chExt cx="7036540" cy="925841"/>
          </a:xfrm>
        </p:grpSpPr>
        <p:sp>
          <p:nvSpPr>
            <p:cNvPr id="430" name="TextBox 429"/>
            <p:cNvSpPr txBox="1"/>
            <p:nvPr/>
          </p:nvSpPr>
          <p:spPr>
            <a:xfrm>
              <a:off x="4354903" y="2416637"/>
              <a:ext cx="1491114" cy="246221"/>
            </a:xfrm>
            <a:prstGeom prst="rect">
              <a:avLst/>
            </a:prstGeom>
            <a:noFill/>
          </p:spPr>
          <p:txBody>
            <a:bodyPr wrap="none" rtlCol="0">
              <a:spAutoFit/>
            </a:bodyPr>
            <a:lstStyle/>
            <a:p>
              <a:r>
                <a:rPr lang="es-ES_tradnl" sz="1000" b="1" dirty="0">
                  <a:solidFill>
                    <a:schemeClr val="lt1"/>
                  </a:solidFill>
                  <a:latin typeface="+mn-lt"/>
                  <a:cs typeface="+mn-cs"/>
                </a:rPr>
                <a:t>Actores involucrados</a:t>
              </a:r>
              <a:endParaRPr lang="es-ES" sz="1000" b="1" dirty="0">
                <a:solidFill>
                  <a:schemeClr val="lt1"/>
                </a:solidFill>
                <a:latin typeface="+mn-lt"/>
                <a:cs typeface="+mn-cs"/>
              </a:endParaRPr>
            </a:p>
          </p:txBody>
        </p:sp>
        <p:grpSp>
          <p:nvGrpSpPr>
            <p:cNvPr id="431" name="Group 430"/>
            <p:cNvGrpSpPr/>
            <p:nvPr/>
          </p:nvGrpSpPr>
          <p:grpSpPr>
            <a:xfrm>
              <a:off x="187198" y="2374826"/>
              <a:ext cx="7036540" cy="925841"/>
              <a:chOff x="187198" y="2374826"/>
              <a:chExt cx="7036540" cy="925841"/>
            </a:xfrm>
          </p:grpSpPr>
          <p:grpSp>
            <p:nvGrpSpPr>
              <p:cNvPr id="433" name="Group 432"/>
              <p:cNvGrpSpPr/>
              <p:nvPr/>
            </p:nvGrpSpPr>
            <p:grpSpPr>
              <a:xfrm>
                <a:off x="187198" y="2374826"/>
                <a:ext cx="7036540" cy="925841"/>
                <a:chOff x="187198" y="2693266"/>
                <a:chExt cx="7036540" cy="962529"/>
              </a:xfrm>
            </p:grpSpPr>
            <p:sp>
              <p:nvSpPr>
                <p:cNvPr id="435" name="Rectangle 314"/>
                <p:cNvSpPr/>
                <p:nvPr>
                  <p:custDataLst>
                    <p:tags r:id="rId7"/>
                  </p:custDataLst>
                </p:nvPr>
              </p:nvSpPr>
              <p:spPr>
                <a:xfrm>
                  <a:off x="205458" y="2693266"/>
                  <a:ext cx="70182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002776"/>
                      </a:solidFill>
                    </a:rPr>
                    <a:t>Responsables                                                              Actores Involucrados</a:t>
                  </a:r>
                  <a:endParaRPr lang="es-CL" sz="1000" b="1" dirty="0">
                    <a:solidFill>
                      <a:srgbClr val="002776"/>
                    </a:solidFill>
                  </a:endParaRPr>
                </a:p>
              </p:txBody>
            </p:sp>
            <p:grpSp>
              <p:nvGrpSpPr>
                <p:cNvPr id="436" name="Group 315"/>
                <p:cNvGrpSpPr/>
                <p:nvPr>
                  <p:custDataLst>
                    <p:tags r:id="rId8"/>
                  </p:custDataLst>
                </p:nvPr>
              </p:nvGrpSpPr>
              <p:grpSpPr>
                <a:xfrm>
                  <a:off x="316674" y="2734898"/>
                  <a:ext cx="216000" cy="288000"/>
                  <a:chOff x="391339" y="1340959"/>
                  <a:chExt cx="382588" cy="609600"/>
                </a:xfrm>
              </p:grpSpPr>
              <p:sp>
                <p:nvSpPr>
                  <p:cNvPr id="439" name="Freeform 148"/>
                  <p:cNvSpPr>
                    <a:spLocks/>
                  </p:cNvSpPr>
                  <p:nvPr/>
                </p:nvSpPr>
                <p:spPr bwMode="auto">
                  <a:xfrm>
                    <a:off x="391339" y="1340959"/>
                    <a:ext cx="382588" cy="609600"/>
                  </a:xfrm>
                  <a:custGeom>
                    <a:avLst/>
                    <a:gdLst>
                      <a:gd name="T0" fmla="*/ 31 w 54"/>
                      <a:gd name="T1" fmla="*/ 86 h 86"/>
                      <a:gd name="T2" fmla="*/ 29 w 54"/>
                      <a:gd name="T3" fmla="*/ 69 h 86"/>
                      <a:gd name="T4" fmla="*/ 28 w 54"/>
                      <a:gd name="T5" fmla="*/ 56 h 86"/>
                      <a:gd name="T6" fmla="*/ 25 w 54"/>
                      <a:gd name="T7" fmla="*/ 50 h 86"/>
                      <a:gd name="T8" fmla="*/ 23 w 54"/>
                      <a:gd name="T9" fmla="*/ 57 h 86"/>
                      <a:gd name="T10" fmla="*/ 20 w 54"/>
                      <a:gd name="T11" fmla="*/ 80 h 86"/>
                      <a:gd name="T12" fmla="*/ 16 w 54"/>
                      <a:gd name="T13" fmla="*/ 85 h 86"/>
                      <a:gd name="T14" fmla="*/ 17 w 54"/>
                      <a:gd name="T15" fmla="*/ 70 h 86"/>
                      <a:gd name="T16" fmla="*/ 17 w 54"/>
                      <a:gd name="T17" fmla="*/ 36 h 86"/>
                      <a:gd name="T18" fmla="*/ 17 w 54"/>
                      <a:gd name="T19" fmla="*/ 29 h 86"/>
                      <a:gd name="T20" fmla="*/ 12 w 54"/>
                      <a:gd name="T21" fmla="*/ 22 h 86"/>
                      <a:gd name="T22" fmla="*/ 6 w 54"/>
                      <a:gd name="T23" fmla="*/ 15 h 86"/>
                      <a:gd name="T24" fmla="*/ 2 w 54"/>
                      <a:gd name="T25" fmla="*/ 7 h 86"/>
                      <a:gd name="T26" fmla="*/ 1 w 54"/>
                      <a:gd name="T27" fmla="*/ 2 h 86"/>
                      <a:gd name="T28" fmla="*/ 6 w 54"/>
                      <a:gd name="T29" fmla="*/ 5 h 86"/>
                      <a:gd name="T30" fmla="*/ 10 w 54"/>
                      <a:gd name="T31" fmla="*/ 10 h 86"/>
                      <a:gd name="T32" fmla="*/ 20 w 54"/>
                      <a:gd name="T33" fmla="*/ 20 h 86"/>
                      <a:gd name="T34" fmla="*/ 33 w 54"/>
                      <a:gd name="T35" fmla="*/ 21 h 86"/>
                      <a:gd name="T36" fmla="*/ 40 w 54"/>
                      <a:gd name="T37" fmla="*/ 15 h 86"/>
                      <a:gd name="T38" fmla="*/ 44 w 54"/>
                      <a:gd name="T39" fmla="*/ 7 h 86"/>
                      <a:gd name="T40" fmla="*/ 50 w 54"/>
                      <a:gd name="T41" fmla="*/ 0 h 86"/>
                      <a:gd name="T42" fmla="*/ 53 w 54"/>
                      <a:gd name="T43" fmla="*/ 7 h 86"/>
                      <a:gd name="T44" fmla="*/ 45 w 54"/>
                      <a:gd name="T45" fmla="*/ 20 h 86"/>
                      <a:gd name="T46" fmla="*/ 35 w 54"/>
                      <a:gd name="T47" fmla="*/ 45 h 86"/>
                      <a:gd name="T48" fmla="*/ 36 w 54"/>
                      <a:gd name="T49" fmla="*/ 70 h 86"/>
                      <a:gd name="T50" fmla="*/ 31 w 54"/>
                      <a:gd name="T5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86">
                        <a:moveTo>
                          <a:pt x="31" y="86"/>
                        </a:moveTo>
                        <a:cubicBezTo>
                          <a:pt x="29" y="81"/>
                          <a:pt x="29" y="75"/>
                          <a:pt x="29" y="69"/>
                        </a:cubicBezTo>
                        <a:cubicBezTo>
                          <a:pt x="28" y="63"/>
                          <a:pt x="28" y="61"/>
                          <a:pt x="28" y="56"/>
                        </a:cubicBezTo>
                        <a:cubicBezTo>
                          <a:pt x="27" y="54"/>
                          <a:pt x="27" y="51"/>
                          <a:pt x="25" y="50"/>
                        </a:cubicBezTo>
                        <a:cubicBezTo>
                          <a:pt x="23" y="52"/>
                          <a:pt x="23" y="55"/>
                          <a:pt x="23" y="57"/>
                        </a:cubicBezTo>
                        <a:cubicBezTo>
                          <a:pt x="22" y="66"/>
                          <a:pt x="22" y="71"/>
                          <a:pt x="20" y="80"/>
                        </a:cubicBezTo>
                        <a:cubicBezTo>
                          <a:pt x="20" y="82"/>
                          <a:pt x="19" y="86"/>
                          <a:pt x="16" y="85"/>
                        </a:cubicBezTo>
                        <a:cubicBezTo>
                          <a:pt x="16" y="80"/>
                          <a:pt x="17" y="75"/>
                          <a:pt x="17" y="70"/>
                        </a:cubicBezTo>
                        <a:cubicBezTo>
                          <a:pt x="17" y="59"/>
                          <a:pt x="17" y="47"/>
                          <a:pt x="17" y="36"/>
                        </a:cubicBezTo>
                        <a:cubicBezTo>
                          <a:pt x="17" y="34"/>
                          <a:pt x="17" y="31"/>
                          <a:pt x="17" y="29"/>
                        </a:cubicBezTo>
                        <a:cubicBezTo>
                          <a:pt x="16" y="27"/>
                          <a:pt x="14" y="24"/>
                          <a:pt x="12" y="22"/>
                        </a:cubicBezTo>
                        <a:cubicBezTo>
                          <a:pt x="10" y="19"/>
                          <a:pt x="8" y="17"/>
                          <a:pt x="6" y="15"/>
                        </a:cubicBezTo>
                        <a:cubicBezTo>
                          <a:pt x="5" y="13"/>
                          <a:pt x="6" y="15"/>
                          <a:pt x="2" y="7"/>
                        </a:cubicBezTo>
                        <a:cubicBezTo>
                          <a:pt x="1" y="6"/>
                          <a:pt x="0" y="3"/>
                          <a:pt x="1" y="2"/>
                        </a:cubicBezTo>
                        <a:cubicBezTo>
                          <a:pt x="4" y="1"/>
                          <a:pt x="5" y="4"/>
                          <a:pt x="6" y="5"/>
                        </a:cubicBezTo>
                        <a:cubicBezTo>
                          <a:pt x="7" y="7"/>
                          <a:pt x="9" y="8"/>
                          <a:pt x="10" y="10"/>
                        </a:cubicBezTo>
                        <a:cubicBezTo>
                          <a:pt x="13" y="13"/>
                          <a:pt x="16" y="19"/>
                          <a:pt x="20" y="20"/>
                        </a:cubicBezTo>
                        <a:cubicBezTo>
                          <a:pt x="22" y="22"/>
                          <a:pt x="30" y="23"/>
                          <a:pt x="33" y="21"/>
                        </a:cubicBezTo>
                        <a:cubicBezTo>
                          <a:pt x="35" y="21"/>
                          <a:pt x="38" y="17"/>
                          <a:pt x="40" y="15"/>
                        </a:cubicBezTo>
                        <a:cubicBezTo>
                          <a:pt x="41" y="13"/>
                          <a:pt x="43" y="10"/>
                          <a:pt x="44" y="7"/>
                        </a:cubicBezTo>
                        <a:cubicBezTo>
                          <a:pt x="46" y="5"/>
                          <a:pt x="48" y="1"/>
                          <a:pt x="50" y="0"/>
                        </a:cubicBezTo>
                        <a:cubicBezTo>
                          <a:pt x="53" y="0"/>
                          <a:pt x="54" y="4"/>
                          <a:pt x="53" y="7"/>
                        </a:cubicBezTo>
                        <a:cubicBezTo>
                          <a:pt x="51" y="11"/>
                          <a:pt x="47" y="16"/>
                          <a:pt x="45" y="20"/>
                        </a:cubicBezTo>
                        <a:cubicBezTo>
                          <a:pt x="37" y="33"/>
                          <a:pt x="35" y="30"/>
                          <a:pt x="35" y="45"/>
                        </a:cubicBezTo>
                        <a:cubicBezTo>
                          <a:pt x="35" y="53"/>
                          <a:pt x="36" y="61"/>
                          <a:pt x="36" y="70"/>
                        </a:cubicBezTo>
                        <a:cubicBezTo>
                          <a:pt x="36" y="77"/>
                          <a:pt x="36" y="84"/>
                          <a:pt x="31" y="86"/>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sp>
                <p:nvSpPr>
                  <p:cNvPr id="440" name="Freeform 149"/>
                  <p:cNvSpPr>
                    <a:spLocks/>
                  </p:cNvSpPr>
                  <p:nvPr/>
                </p:nvSpPr>
                <p:spPr bwMode="auto">
                  <a:xfrm>
                    <a:off x="518338" y="1361598"/>
                    <a:ext cx="112713" cy="106363"/>
                  </a:xfrm>
                  <a:custGeom>
                    <a:avLst/>
                    <a:gdLst>
                      <a:gd name="T0" fmla="*/ 13 w 16"/>
                      <a:gd name="T1" fmla="*/ 13 h 15"/>
                      <a:gd name="T2" fmla="*/ 8 w 16"/>
                      <a:gd name="T3" fmla="*/ 15 h 15"/>
                      <a:gd name="T4" fmla="*/ 9 w 16"/>
                      <a:gd name="T5" fmla="*/ 1 h 15"/>
                      <a:gd name="T6" fmla="*/ 13 w 16"/>
                      <a:gd name="T7" fmla="*/ 13 h 15"/>
                    </a:gdLst>
                    <a:ahLst/>
                    <a:cxnLst>
                      <a:cxn ang="0">
                        <a:pos x="T0" y="T1"/>
                      </a:cxn>
                      <a:cxn ang="0">
                        <a:pos x="T2" y="T3"/>
                      </a:cxn>
                      <a:cxn ang="0">
                        <a:pos x="T4" y="T5"/>
                      </a:cxn>
                      <a:cxn ang="0">
                        <a:pos x="T6" y="T7"/>
                      </a:cxn>
                    </a:cxnLst>
                    <a:rect l="0" t="0" r="r" b="b"/>
                    <a:pathLst>
                      <a:path w="16" h="15">
                        <a:moveTo>
                          <a:pt x="13" y="13"/>
                        </a:moveTo>
                        <a:cubicBezTo>
                          <a:pt x="11" y="14"/>
                          <a:pt x="9" y="14"/>
                          <a:pt x="8" y="15"/>
                        </a:cubicBezTo>
                        <a:cubicBezTo>
                          <a:pt x="0" y="14"/>
                          <a:pt x="0" y="0"/>
                          <a:pt x="9" y="1"/>
                        </a:cubicBezTo>
                        <a:cubicBezTo>
                          <a:pt x="14" y="1"/>
                          <a:pt x="16" y="8"/>
                          <a:pt x="13" y="13"/>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grpSp>
            <p:sp>
              <p:nvSpPr>
                <p:cNvPr id="437" name="Rectangle 436"/>
                <p:cNvSpPr/>
                <p:nvPr/>
              </p:nvSpPr>
              <p:spPr>
                <a:xfrm>
                  <a:off x="3631554" y="3059283"/>
                  <a:ext cx="3592184" cy="58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900" dirty="0">
                      <a:solidFill>
                        <a:srgbClr val="002776"/>
                      </a:solidFill>
                    </a:rPr>
                    <a:t>Quito Turismo</a:t>
                  </a:r>
                </a:p>
                <a:p>
                  <a:r>
                    <a:rPr lang="es-CL" sz="900" dirty="0">
                      <a:solidFill>
                        <a:srgbClr val="002776"/>
                      </a:solidFill>
                    </a:rPr>
                    <a:t>Municipio del Distrito Metropolitano de Quito</a:t>
                  </a:r>
                </a:p>
                <a:p>
                  <a:r>
                    <a:rPr lang="es-CL" sz="900" dirty="0">
                      <a:solidFill>
                        <a:srgbClr val="002776"/>
                      </a:solidFill>
                    </a:rPr>
                    <a:t>Gobierno de Ecuador</a:t>
                  </a:r>
                </a:p>
                <a:p>
                  <a:r>
                    <a:rPr lang="es-CL" sz="900" dirty="0">
                      <a:solidFill>
                        <a:srgbClr val="002776"/>
                      </a:solidFill>
                    </a:rPr>
                    <a:t>Empresas de </a:t>
                  </a:r>
                  <a:r>
                    <a:rPr lang="es-CL" sz="900" dirty="0" err="1">
                      <a:solidFill>
                        <a:srgbClr val="002776"/>
                      </a:solidFill>
                    </a:rPr>
                    <a:t>handling</a:t>
                  </a:r>
                  <a:r>
                    <a:rPr lang="es-CL" sz="900" dirty="0">
                      <a:solidFill>
                        <a:srgbClr val="002776"/>
                      </a:solidFill>
                    </a:rPr>
                    <a:t> y servicios </a:t>
                  </a:r>
                  <a:r>
                    <a:rPr lang="es-CL" sz="900" dirty="0" smtClean="0">
                      <a:solidFill>
                        <a:srgbClr val="002776"/>
                      </a:solidFill>
                    </a:rPr>
                    <a:t>aeroportuarios</a:t>
                  </a:r>
                  <a:endParaRPr lang="es-ES" sz="900" dirty="0">
                    <a:solidFill>
                      <a:srgbClr val="002776"/>
                    </a:solidFill>
                  </a:endParaRPr>
                </a:p>
              </p:txBody>
            </p:sp>
            <p:sp>
              <p:nvSpPr>
                <p:cNvPr id="438" name="Rectangle 437"/>
                <p:cNvSpPr/>
                <p:nvPr/>
              </p:nvSpPr>
              <p:spPr>
                <a:xfrm>
                  <a:off x="187198" y="3070905"/>
                  <a:ext cx="3418116" cy="58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900" b="1" dirty="0">
                      <a:solidFill>
                        <a:srgbClr val="002776"/>
                      </a:solidFill>
                    </a:rPr>
                    <a:t>Líder de Proyecto: </a:t>
                  </a:r>
                  <a:r>
                    <a:rPr lang="es-ES" sz="900" dirty="0">
                      <a:solidFill>
                        <a:schemeClr val="tx2"/>
                      </a:solidFill>
                    </a:rPr>
                    <a:t>compañía gestora del aeropuerto de </a:t>
                  </a:r>
                  <a:r>
                    <a:rPr lang="es-ES" sz="900" dirty="0" smtClean="0">
                      <a:solidFill>
                        <a:schemeClr val="tx2"/>
                      </a:solidFill>
                    </a:rPr>
                    <a:t>Quito </a:t>
                  </a:r>
                  <a:r>
                    <a:rPr lang="es-CL" sz="900" dirty="0" smtClean="0">
                      <a:solidFill>
                        <a:srgbClr val="002776"/>
                      </a:solidFill>
                    </a:rPr>
                    <a:t>y </a:t>
                  </a:r>
                  <a:r>
                    <a:rPr lang="es-CL" sz="900" dirty="0" err="1" smtClean="0">
                      <a:solidFill>
                        <a:srgbClr val="002776"/>
                      </a:solidFill>
                    </a:rPr>
                    <a:t>Epmsa</a:t>
                  </a:r>
                  <a:endParaRPr lang="es-CL" sz="900" dirty="0">
                    <a:solidFill>
                      <a:srgbClr val="002776"/>
                    </a:solidFill>
                  </a:endParaRPr>
                </a:p>
                <a:p>
                  <a:endParaRPr lang="es-ES_tradnl" sz="900" dirty="0">
                    <a:solidFill>
                      <a:srgbClr val="002776"/>
                    </a:solidFill>
                  </a:endParaRPr>
                </a:p>
              </p:txBody>
            </p:sp>
          </p:grpSp>
          <p:sp>
            <p:nvSpPr>
              <p:cNvPr id="434" name="Rectangle 433"/>
              <p:cNvSpPr/>
              <p:nvPr/>
            </p:nvSpPr>
            <p:spPr>
              <a:xfrm>
                <a:off x="776088" y="2446834"/>
                <a:ext cx="1085554" cy="246221"/>
              </a:xfrm>
              <a:prstGeom prst="rect">
                <a:avLst/>
              </a:prstGeom>
            </p:spPr>
            <p:txBody>
              <a:bodyPr wrap="none">
                <a:spAutoFit/>
              </a:bodyPr>
              <a:lstStyle/>
              <a:p>
                <a:r>
                  <a:rPr lang="es-CL" sz="1000" b="1" dirty="0">
                    <a:solidFill>
                      <a:srgbClr val="FFFFFF"/>
                    </a:solidFill>
                  </a:rPr>
                  <a:t>Responsables </a:t>
                </a:r>
                <a:endParaRPr lang="es-ES" sz="1000" dirty="0"/>
              </a:p>
            </p:txBody>
          </p:sp>
        </p:grpSp>
        <p:sp>
          <p:nvSpPr>
            <p:cNvPr id="432" name="Rectangle 431"/>
            <p:cNvSpPr/>
            <p:nvPr/>
          </p:nvSpPr>
          <p:spPr>
            <a:xfrm>
              <a:off x="3650755" y="2435703"/>
              <a:ext cx="1491114" cy="246221"/>
            </a:xfrm>
            <a:prstGeom prst="rect">
              <a:avLst/>
            </a:prstGeom>
          </p:spPr>
          <p:txBody>
            <a:bodyPr wrap="none">
              <a:spAutoFit/>
            </a:bodyPr>
            <a:lstStyle/>
            <a:p>
              <a:r>
                <a:rPr lang="es-CL" sz="1000" b="1" dirty="0">
                  <a:solidFill>
                    <a:srgbClr val="FFFFFF"/>
                  </a:solidFill>
                </a:rPr>
                <a:t>Actores Involucrados</a:t>
              </a:r>
            </a:p>
          </p:txBody>
        </p:sp>
      </p:grpSp>
      <p:sp>
        <p:nvSpPr>
          <p:cNvPr id="441" name="Rectangle 440"/>
          <p:cNvSpPr/>
          <p:nvPr/>
        </p:nvSpPr>
        <p:spPr>
          <a:xfrm>
            <a:off x="205458" y="3310930"/>
            <a:ext cx="7020000"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chemeClr val="bg2"/>
              </a:solidFill>
            </a:endParaRPr>
          </a:p>
        </p:txBody>
      </p:sp>
      <p:grpSp>
        <p:nvGrpSpPr>
          <p:cNvPr id="442" name="Group 441"/>
          <p:cNvGrpSpPr/>
          <p:nvPr/>
        </p:nvGrpSpPr>
        <p:grpSpPr>
          <a:xfrm>
            <a:off x="284762" y="3362287"/>
            <a:ext cx="252000" cy="252000"/>
            <a:chOff x="7307263" y="3144838"/>
            <a:chExt cx="550863" cy="609601"/>
          </a:xfrm>
          <a:solidFill>
            <a:schemeClr val="bg1"/>
          </a:solidFill>
        </p:grpSpPr>
        <p:sp>
          <p:nvSpPr>
            <p:cNvPr id="443"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4"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5"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6"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7"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8"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9"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450" name="TextBox 449"/>
          <p:cNvSpPr txBox="1"/>
          <p:nvPr/>
        </p:nvSpPr>
        <p:spPr>
          <a:xfrm>
            <a:off x="565498" y="3369559"/>
            <a:ext cx="2247246" cy="246221"/>
          </a:xfrm>
          <a:prstGeom prst="rect">
            <a:avLst/>
          </a:prstGeom>
          <a:noFill/>
        </p:spPr>
        <p:txBody>
          <a:bodyPr wrap="square" rtlCol="0">
            <a:spAutoFit/>
          </a:bodyPr>
          <a:lstStyle/>
          <a:p>
            <a:r>
              <a:rPr lang="es-CL" sz="1000" b="1" dirty="0" smtClean="0">
                <a:solidFill>
                  <a:schemeClr val="bg2"/>
                </a:solidFill>
                <a:latin typeface="+mn-lt"/>
              </a:rPr>
              <a:t>Plan de Trabajo Alto Nivel </a:t>
            </a:r>
            <a:endParaRPr lang="es-CL" sz="1000" b="1" dirty="0">
              <a:solidFill>
                <a:schemeClr val="bg2"/>
              </a:solidFill>
              <a:latin typeface="+mn-lt"/>
            </a:endParaRPr>
          </a:p>
        </p:txBody>
      </p:sp>
      <p:sp>
        <p:nvSpPr>
          <p:cNvPr id="174" name="Rounded Rectangle 173"/>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175" name="Freeform 174"/>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378932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15</a:t>
            </a:fld>
            <a:endParaRPr lang="en-US" dirty="0">
              <a:solidFill>
                <a:srgbClr val="002776"/>
              </a:solidFill>
            </a:endParaRPr>
          </a:p>
        </p:txBody>
      </p:sp>
      <p:sp>
        <p:nvSpPr>
          <p:cNvPr id="5" name="Freeform 4"/>
          <p:cNvSpPr>
            <a:spLocks/>
          </p:cNvSpPr>
          <p:nvPr>
            <p:custDataLst>
              <p:tags r:id="rId1"/>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n-US" dirty="0">
              <a:solidFill>
                <a:srgbClr val="002776"/>
              </a:solidFill>
            </a:endParaRPr>
          </a:p>
        </p:txBody>
      </p:sp>
      <p:graphicFrame>
        <p:nvGraphicFramePr>
          <p:cNvPr id="6" name="Table 5"/>
          <p:cNvGraphicFramePr>
            <a:graphicFrameLocks noGrp="1"/>
          </p:cNvGraphicFramePr>
          <p:nvPr>
            <p:extLst/>
          </p:nvPr>
        </p:nvGraphicFramePr>
        <p:xfrm>
          <a:off x="276950" y="2148602"/>
          <a:ext cx="9577322" cy="2890520"/>
        </p:xfrm>
        <a:graphic>
          <a:graphicData uri="http://schemas.openxmlformats.org/drawingml/2006/table">
            <a:tbl>
              <a:tblPr firstRow="1" bandRow="1">
                <a:tableStyleId>{2D5ABB26-0587-4C30-8999-92F81FD0307C}</a:tableStyleId>
              </a:tblPr>
              <a:tblGrid>
                <a:gridCol w="9577322">
                  <a:extLst>
                    <a:ext uri="{9D8B030D-6E8A-4147-A177-3AD203B41FA5}">
                      <a16:colId xmlns="" xmlns:a16="http://schemas.microsoft.com/office/drawing/2014/main" val="20000"/>
                    </a:ext>
                  </a:extLst>
                </a:gridCol>
              </a:tblGrid>
              <a:tr h="607014">
                <a:tc>
                  <a:txBody>
                    <a:bodyPr/>
                    <a:lstStyle/>
                    <a:p>
                      <a:pPr marL="228600" marR="0" lvl="1" indent="-228600" algn="l" defTabSz="913399" rtl="0" eaLnBrk="1" fontAlgn="auto" latinLnBrk="0" hangingPunct="1">
                        <a:lnSpc>
                          <a:spcPct val="100000"/>
                        </a:lnSpc>
                        <a:spcBef>
                          <a:spcPts val="0"/>
                        </a:spcBef>
                        <a:spcAft>
                          <a:spcPts val="0"/>
                        </a:spcAft>
                        <a:buClrTx/>
                        <a:buSzTx/>
                        <a:buFont typeface="+mj-lt"/>
                        <a:buAutoNum type="alphaLcParenR"/>
                        <a:tabLst/>
                        <a:defRPr/>
                      </a:pPr>
                      <a:r>
                        <a:rPr lang="es-ES" sz="900" b="1" u="none" kern="1200" noProof="0" dirty="0" smtClean="0">
                          <a:solidFill>
                            <a:srgbClr val="002776"/>
                          </a:solidFill>
                          <a:latin typeface="+mn-lt"/>
                          <a:ea typeface="+mn-ea"/>
                          <a:cs typeface="+mn-cs"/>
                        </a:rPr>
                        <a:t>Petroecuador:</a:t>
                      </a:r>
                      <a:r>
                        <a:rPr lang="es-ES" sz="900" b="1" u="none" kern="1200" baseline="0" noProof="0" dirty="0" smtClean="0">
                          <a:solidFill>
                            <a:srgbClr val="002776"/>
                          </a:solidFill>
                          <a:latin typeface="+mn-lt"/>
                          <a:ea typeface="+mn-ea"/>
                          <a:cs typeface="+mn-cs"/>
                        </a:rPr>
                        <a:t> </a:t>
                      </a:r>
                      <a:r>
                        <a:rPr lang="es-ES" sz="900" b="0" u="none" kern="1200" baseline="0" noProof="0" dirty="0" smtClean="0">
                          <a:solidFill>
                            <a:srgbClr val="002776"/>
                          </a:solidFill>
                          <a:latin typeface="+mn-lt"/>
                          <a:ea typeface="+mn-ea"/>
                          <a:cs typeface="+mn-cs"/>
                        </a:rPr>
                        <a:t>la empresa estatal de petróleos de Ecuador </a:t>
                      </a:r>
                      <a:r>
                        <a:rPr lang="es-ES" sz="900" u="none" kern="1200" baseline="0" noProof="0" dirty="0" smtClean="0">
                          <a:solidFill>
                            <a:srgbClr val="002776"/>
                          </a:solidFill>
                          <a:latin typeface="+mn-lt"/>
                          <a:ea typeface="+mn-ea"/>
                          <a:cs typeface="+mn-cs"/>
                        </a:rPr>
                        <a:t>se encarga de la explotación de los yacimientos de hidrocarburos en el territorio y mar ecuatorianos y del transporte, refinación, almacenamiento y comercialización del mismo a nivel nacional e internacional.</a:t>
                      </a:r>
                    </a:p>
                    <a:p>
                      <a:pPr marL="619125" marR="0" lvl="1" indent="-171450" algn="l" defTabSz="913399"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s-ES" sz="900" u="none" kern="1200" baseline="0" noProof="0" dirty="0" smtClean="0">
                          <a:solidFill>
                            <a:srgbClr val="002776"/>
                          </a:solidFill>
                          <a:latin typeface="+mn-lt"/>
                          <a:ea typeface="+mn-ea"/>
                          <a:cs typeface="+mn-cs"/>
                        </a:rPr>
                        <a:t>Decreto 799 de octubre de 2015 por el cual Petroecuador tiene la autoridad para establecer los precios del combustible alineándolos mensualmente con los precios de combustible más caros de los países vecinos.</a:t>
                      </a:r>
                    </a:p>
                    <a:p>
                      <a:pPr marL="619125" marR="0" lvl="1" indent="-171450" algn="l" defTabSz="913399"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s-ES" sz="900" u="none" kern="1200" baseline="0" noProof="0" dirty="0" smtClean="0">
                          <a:solidFill>
                            <a:srgbClr val="002776"/>
                          </a:solidFill>
                          <a:latin typeface="+mn-lt"/>
                          <a:ea typeface="+mn-ea"/>
                          <a:cs typeface="+mn-cs"/>
                        </a:rPr>
                        <a:t>Como principal consecuencia negativa de este decreto destaca la disminución de ingresos para Ecuador con concepto de combustible ya que existe la posibilidad para las aerolíneas de abastecerse de fuel en países vecinos mas baratos. </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607014">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startAt="2"/>
                        <a:tabLst/>
                        <a:defRPr/>
                      </a:pPr>
                      <a:r>
                        <a:rPr lang="es-ES" sz="900" b="1" dirty="0" err="1" smtClean="0">
                          <a:solidFill>
                            <a:schemeClr val="tx2"/>
                          </a:solidFill>
                        </a:rPr>
                        <a:t>KPIs</a:t>
                      </a:r>
                      <a:r>
                        <a:rPr lang="es-ES" sz="900" b="1" dirty="0" smtClean="0">
                          <a:solidFill>
                            <a:schemeClr val="tx2"/>
                          </a:solidFill>
                        </a:rPr>
                        <a:t> Específicos</a:t>
                      </a:r>
                      <a:r>
                        <a:rPr lang="es-ES" sz="900" b="0" dirty="0" smtClean="0">
                          <a:solidFill>
                            <a:schemeClr val="tx2"/>
                          </a:solidFill>
                        </a:rPr>
                        <a:t>: Los valores objetivo o target para los diferentes </a:t>
                      </a:r>
                      <a:r>
                        <a:rPr lang="es-ES" sz="900" b="0" dirty="0" err="1" smtClean="0">
                          <a:solidFill>
                            <a:schemeClr val="tx2"/>
                          </a:solidFill>
                        </a:rPr>
                        <a:t>KPIs</a:t>
                      </a:r>
                      <a:r>
                        <a:rPr lang="es-ES" sz="900" b="0" dirty="0" smtClean="0">
                          <a:solidFill>
                            <a:schemeClr val="tx2"/>
                          </a:solidFill>
                        </a:rPr>
                        <a:t> definidos deberán definirse en la fase inicial de la ejecución del propio proyecto, en base a las observaciones concretas realizadas en tal momento. No obstante, de manera preliminar pueden proponerse los siguientes valores indicativos, a utilizarse como referencia a la hora de definir los targets definitivos:</a:t>
                      </a: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medidas implementadas del total de medidas identificadas en el Proyecto 3.1</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3 al final del proyecto, posiblemente una medida de mejora en cada área principal identificada (costos de explotación de la infraestructura, precio de las tasas aeroportuarias y otras formas de ingreso no regulado).</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Reducción (%) de costos operativos a través de cada mecanismo identificado:</a:t>
                      </a:r>
                      <a:r>
                        <a:rPr lang="es-ES" sz="900" u="none" kern="1200" baseline="0" noProof="0" dirty="0" smtClean="0">
                          <a:solidFill>
                            <a:srgbClr val="002776"/>
                          </a:solidFill>
                          <a:latin typeface="+mn-lt"/>
                          <a:ea typeface="+mn-ea"/>
                          <a:cs typeface="+mn-cs"/>
                        </a:rPr>
                        <a:t> reducción de la brecha con respecto a países vecinos en al menos un 50% al final del proyecto</a:t>
                      </a:r>
                      <a:endParaRPr lang="es-ES" sz="900" u="none"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Niveles (%) de reducción en tasas aeroportuarias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una reducción de un 50% de la brecha con respecto a países vecinos en relación con de tasas por aterrizaje al final del proyecto.</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Niveles (%) de reducción en costes de combustible</a:t>
                      </a:r>
                      <a:r>
                        <a:rPr lang="es-ES" sz="900" u="none" kern="1200" noProof="0" dirty="0" smtClean="0">
                          <a:solidFill>
                            <a:srgbClr val="002776"/>
                          </a:solidFill>
                          <a:latin typeface="+mn-lt"/>
                          <a:ea typeface="+mn-ea"/>
                          <a:cs typeface="+mn-cs"/>
                        </a:rPr>
                        <a:t>: Al menos una reducción del impuesto sobre</a:t>
                      </a:r>
                      <a:r>
                        <a:rPr lang="es-ES" sz="900" u="none" kern="1200" baseline="0" noProof="0" dirty="0" smtClean="0">
                          <a:solidFill>
                            <a:srgbClr val="002776"/>
                          </a:solidFill>
                          <a:latin typeface="+mn-lt"/>
                          <a:ea typeface="+mn-ea"/>
                          <a:cs typeface="+mn-cs"/>
                        </a:rPr>
                        <a:t> vuelos internacionales hasta un valor del 2%, y sobre la base del precio del fuel hasta un 20%, tomando como base los costos del combustible en aeropuertos de la región.</a:t>
                      </a:r>
                      <a:endParaRPr lang="es-ES" sz="900" u="none"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Niveles de cumplimiento (%) de la agenda de reuniones</a:t>
                      </a:r>
                      <a:r>
                        <a:rPr lang="es-ES" sz="900" u="none" kern="1200" noProof="0" dirty="0" smtClean="0">
                          <a:solidFill>
                            <a:srgbClr val="002776"/>
                          </a:solidFill>
                          <a:latin typeface="+mn-lt"/>
                          <a:ea typeface="+mn-ea"/>
                          <a:cs typeface="+mn-cs"/>
                        </a:rPr>
                        <a:t>: </a:t>
                      </a:r>
                      <a:r>
                        <a:rPr lang="es-ES" sz="900" kern="1200" noProof="0" dirty="0" smtClean="0">
                          <a:solidFill>
                            <a:srgbClr val="002776"/>
                          </a:solidFill>
                          <a:latin typeface="+mn-lt"/>
                          <a:ea typeface="+mn-ea"/>
                          <a:cs typeface="+mn-cs"/>
                        </a:rPr>
                        <a:t>Al</a:t>
                      </a:r>
                      <a:r>
                        <a:rPr lang="es-ES" sz="900" kern="1200" baseline="0" noProof="0" dirty="0" smtClean="0">
                          <a:solidFill>
                            <a:srgbClr val="002776"/>
                          </a:solidFill>
                          <a:latin typeface="+mn-lt"/>
                          <a:ea typeface="+mn-ea"/>
                          <a:cs typeface="+mn-cs"/>
                        </a:rPr>
                        <a:t> menos un 80% en base mensual, 95% al final del proyecto.</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900" u="sng" kern="1200" noProof="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bl>
          </a:graphicData>
        </a:graphic>
      </p:graphicFrame>
      <p:sp>
        <p:nvSpPr>
          <p:cNvPr id="7" name="Rectangle 6"/>
          <p:cNvSpPr/>
          <p:nvPr/>
        </p:nvSpPr>
        <p:spPr>
          <a:xfrm>
            <a:off x="277208" y="1785124"/>
            <a:ext cx="9577322"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n-US" sz="700" dirty="0">
              <a:solidFill>
                <a:srgbClr val="FFFFFF"/>
              </a:solidFill>
            </a:endParaRPr>
          </a:p>
        </p:txBody>
      </p:sp>
      <p:grpSp>
        <p:nvGrpSpPr>
          <p:cNvPr id="8" name="Group 7"/>
          <p:cNvGrpSpPr/>
          <p:nvPr/>
        </p:nvGrpSpPr>
        <p:grpSpPr>
          <a:xfrm>
            <a:off x="356512" y="1836481"/>
            <a:ext cx="252000" cy="252000"/>
            <a:chOff x="7307263" y="3144838"/>
            <a:chExt cx="550863" cy="609601"/>
          </a:xfrm>
          <a:solidFill>
            <a:schemeClr val="bg1"/>
          </a:solidFill>
        </p:grpSpPr>
        <p:sp>
          <p:nvSpPr>
            <p:cNvPr id="9"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 name="TextBox 15"/>
          <p:cNvSpPr txBox="1"/>
          <p:nvPr/>
        </p:nvSpPr>
        <p:spPr>
          <a:xfrm>
            <a:off x="637248" y="1843753"/>
            <a:ext cx="2247246" cy="246221"/>
          </a:xfrm>
          <a:prstGeom prst="rect">
            <a:avLst/>
          </a:prstGeom>
          <a:noFill/>
        </p:spPr>
        <p:txBody>
          <a:bodyPr wrap="square" rtlCol="0">
            <a:spAutoFit/>
          </a:bodyPr>
          <a:lstStyle/>
          <a:p>
            <a:r>
              <a:rPr lang="en-US" sz="1000" b="1" dirty="0" smtClean="0">
                <a:solidFill>
                  <a:srgbClr val="FFFFFF"/>
                </a:solidFill>
                <a:latin typeface="Arial"/>
              </a:rPr>
              <a:t>ANEXO</a:t>
            </a:r>
            <a:endParaRPr lang="en-US" sz="1000" b="1" dirty="0">
              <a:solidFill>
                <a:srgbClr val="FFFFFF"/>
              </a:solidFill>
              <a:latin typeface="Arial"/>
            </a:endParaRPr>
          </a:p>
        </p:txBody>
      </p:sp>
      <p:sp>
        <p:nvSpPr>
          <p:cNvPr id="35" name="Rectangle 34"/>
          <p:cNvSpPr/>
          <p:nvPr>
            <p:custDataLst>
              <p:tags r:id="rId2"/>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n-US" sz="800" b="1" dirty="0">
              <a:solidFill>
                <a:srgbClr val="FFFFFF"/>
              </a:solidFill>
            </a:endParaRPr>
          </a:p>
        </p:txBody>
      </p:sp>
      <p:sp>
        <p:nvSpPr>
          <p:cNvPr id="39" name="Rectangle 38"/>
          <p:cNvSpPr/>
          <p:nvPr>
            <p:custDataLst>
              <p:tags r:id="rId3"/>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endParaRPr lang="en-US" sz="1000" b="1" dirty="0">
              <a:solidFill>
                <a:schemeClr val="tx2"/>
              </a:solidFill>
            </a:endParaRPr>
          </a:p>
        </p:txBody>
      </p:sp>
      <p:sp>
        <p:nvSpPr>
          <p:cNvPr id="38" name="TextBox 37"/>
          <p:cNvSpPr txBox="1"/>
          <p:nvPr/>
        </p:nvSpPr>
        <p:spPr>
          <a:xfrm>
            <a:off x="3847894" y="1024321"/>
            <a:ext cx="5896166" cy="246221"/>
          </a:xfrm>
          <a:prstGeom prst="rect">
            <a:avLst/>
          </a:prstGeom>
          <a:noFill/>
        </p:spPr>
        <p:txBody>
          <a:bodyPr wrap="none" rtlCol="0">
            <a:spAutoFit/>
          </a:bodyPr>
          <a:lstStyle/>
          <a:p>
            <a:r>
              <a:rPr lang="es-CL" sz="1000" b="1" dirty="0" smtClean="0">
                <a:solidFill>
                  <a:schemeClr val="tx2"/>
                </a:solidFill>
              </a:rPr>
              <a:t>3.2. </a:t>
            </a:r>
            <a:r>
              <a:rPr lang="es-CL" sz="1000" b="1" dirty="0">
                <a:solidFill>
                  <a:schemeClr val="tx2"/>
                </a:solidFill>
              </a:rPr>
              <a:t>Programa de colaboración con UIO para la reducción de costos operativos del aeropuerto</a:t>
            </a:r>
          </a:p>
        </p:txBody>
      </p:sp>
      <p:sp>
        <p:nvSpPr>
          <p:cNvPr id="43" name="Rounded Rectangle 42"/>
          <p:cNvSpPr/>
          <p:nvPr/>
        </p:nvSpPr>
        <p:spPr>
          <a:xfrm>
            <a:off x="265456" y="1006674"/>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E3</a:t>
            </a:r>
            <a:endParaRPr lang="es-ES" sz="1100" b="1" dirty="0">
              <a:solidFill>
                <a:srgbClr val="002060"/>
              </a:solidFill>
            </a:endParaRPr>
          </a:p>
        </p:txBody>
      </p:sp>
      <p:sp>
        <p:nvSpPr>
          <p:cNvPr id="44" name="TextBox 43"/>
          <p:cNvSpPr txBox="1"/>
          <p:nvPr/>
        </p:nvSpPr>
        <p:spPr>
          <a:xfrm>
            <a:off x="602702" y="965981"/>
            <a:ext cx="1716715" cy="366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CL" dirty="0"/>
              <a:t>Mejora de costos operativos</a:t>
            </a:r>
          </a:p>
        </p:txBody>
      </p:sp>
      <p:sp>
        <p:nvSpPr>
          <p:cNvPr id="23" name="TextBox 22"/>
          <p:cNvSpPr txBox="1"/>
          <p:nvPr/>
        </p:nvSpPr>
        <p:spPr>
          <a:xfrm>
            <a:off x="194340" y="1495922"/>
            <a:ext cx="9659932" cy="230832"/>
          </a:xfrm>
          <a:prstGeom prst="rect">
            <a:avLst/>
          </a:prstGeom>
          <a:noFill/>
        </p:spPr>
        <p:txBody>
          <a:bodyPr wrap="square" rtlCol="0">
            <a:spAutoFit/>
          </a:bodyPr>
          <a:lstStyle/>
          <a:p>
            <a:r>
              <a:rPr lang="es-ES_tradnl" sz="900" i="1" dirty="0" smtClean="0">
                <a:solidFill>
                  <a:schemeClr val="tx2"/>
                </a:solidFill>
              </a:rPr>
              <a:t>Las </a:t>
            </a:r>
            <a:r>
              <a:rPr lang="es-ES_tradnl" sz="900" i="1" dirty="0">
                <a:solidFill>
                  <a:schemeClr val="tx2"/>
                </a:solidFill>
              </a:rPr>
              <a:t>ideas que se presentan a continuación son sugerencias que se añaden, pero que en ningún caso suponen un desarrollo vinculante</a:t>
            </a:r>
            <a:r>
              <a:rPr lang="es-ES_tradnl" sz="900" i="1" dirty="0" smtClean="0">
                <a:solidFill>
                  <a:schemeClr val="tx2"/>
                </a:solidFill>
              </a:rPr>
              <a:t>.</a:t>
            </a:r>
            <a:endParaRPr lang="es-CL" sz="900" b="1" dirty="0">
              <a:solidFill>
                <a:schemeClr val="tx2"/>
              </a:solidFill>
              <a:latin typeface="+mn-lt"/>
            </a:endParaRPr>
          </a:p>
        </p:txBody>
      </p:sp>
      <p:sp>
        <p:nvSpPr>
          <p:cNvPr id="24" name="Rounded Rectangle 23"/>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25" name="Freeform 24"/>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4120465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16</a:t>
            </a:fld>
            <a:endParaRPr lang="en-US" dirty="0">
              <a:solidFill>
                <a:srgbClr val="002776"/>
              </a:solidFill>
            </a:endParaRPr>
          </a:p>
        </p:txBody>
      </p:sp>
      <p:sp>
        <p:nvSpPr>
          <p:cNvPr id="5" name="Freeform 4"/>
          <p:cNvSpPr>
            <a:spLocks/>
          </p:cNvSpPr>
          <p:nvPr>
            <p:custDataLst>
              <p:tags r:id="rId1"/>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n-US" dirty="0">
              <a:solidFill>
                <a:srgbClr val="002776"/>
              </a:solidFill>
            </a:endParaRPr>
          </a:p>
        </p:txBody>
      </p:sp>
      <p:graphicFrame>
        <p:nvGraphicFramePr>
          <p:cNvPr id="6" name="Table 5"/>
          <p:cNvGraphicFramePr>
            <a:graphicFrameLocks noGrp="1"/>
          </p:cNvGraphicFramePr>
          <p:nvPr>
            <p:extLst/>
          </p:nvPr>
        </p:nvGraphicFramePr>
        <p:xfrm>
          <a:off x="276950" y="2174731"/>
          <a:ext cx="9577322" cy="4592583"/>
        </p:xfrm>
        <a:graphic>
          <a:graphicData uri="http://schemas.openxmlformats.org/drawingml/2006/table">
            <a:tbl>
              <a:tblPr firstRow="1" bandRow="1">
                <a:tableStyleId>{2D5ABB26-0587-4C30-8999-92F81FD0307C}</a:tableStyleId>
              </a:tblPr>
              <a:tblGrid>
                <a:gridCol w="9577322">
                  <a:extLst>
                    <a:ext uri="{9D8B030D-6E8A-4147-A177-3AD203B41FA5}">
                      <a16:colId xmlns="" xmlns:a16="http://schemas.microsoft.com/office/drawing/2014/main" val="20000"/>
                    </a:ext>
                  </a:extLst>
                </a:gridCol>
              </a:tblGrid>
              <a:tr h="261038">
                <a:tc>
                  <a:txBody>
                    <a:bodyPr/>
                    <a:lstStyle/>
                    <a:p>
                      <a:pPr marL="0" marR="0" lvl="1" indent="0" algn="l" defTabSz="913399" rtl="0" eaLnBrk="1" fontAlgn="auto" latinLnBrk="0" hangingPunct="1">
                        <a:lnSpc>
                          <a:spcPct val="100000"/>
                        </a:lnSpc>
                        <a:spcBef>
                          <a:spcPts val="400"/>
                        </a:spcBef>
                        <a:spcAft>
                          <a:spcPts val="0"/>
                        </a:spcAft>
                        <a:buClrTx/>
                        <a:buSzTx/>
                        <a:buFont typeface="Arial" panose="020B0604020202020204" pitchFamily="34" charset="0"/>
                        <a:buNone/>
                        <a:tabLst/>
                        <a:defRPr/>
                      </a:pPr>
                      <a:r>
                        <a:rPr lang="en-US" sz="900" b="1" i="1" u="none" kern="1200" baseline="0" noProof="0" dirty="0" smtClean="0">
                          <a:solidFill>
                            <a:srgbClr val="002776"/>
                          </a:solidFill>
                          <a:latin typeface="+mn-lt"/>
                          <a:ea typeface="+mn-ea"/>
                          <a:cs typeface="+mn-cs"/>
                        </a:rPr>
                        <a:t>Partners</a:t>
                      </a:r>
                      <a:r>
                        <a:rPr lang="en-US" sz="900" b="1" u="none" kern="1200" baseline="0" noProof="0" dirty="0" smtClean="0">
                          <a:solidFill>
                            <a:srgbClr val="002776"/>
                          </a:solidFill>
                          <a:latin typeface="+mn-lt"/>
                          <a:ea typeface="+mn-ea"/>
                          <a:cs typeface="+mn-cs"/>
                        </a:rPr>
                        <a:t>, </a:t>
                      </a:r>
                      <a:r>
                        <a:rPr lang="en-US" sz="900" b="1" u="none" kern="1200" baseline="0" noProof="0" dirty="0" err="1" smtClean="0">
                          <a:solidFill>
                            <a:srgbClr val="002776"/>
                          </a:solidFill>
                          <a:latin typeface="+mn-lt"/>
                          <a:ea typeface="+mn-ea"/>
                          <a:cs typeface="+mn-cs"/>
                        </a:rPr>
                        <a:t>Actores</a:t>
                      </a:r>
                      <a:r>
                        <a:rPr lang="en-US" sz="900" b="1" u="none" kern="1200" baseline="0" noProof="0" dirty="0" smtClean="0">
                          <a:solidFill>
                            <a:srgbClr val="002776"/>
                          </a:solidFill>
                          <a:latin typeface="+mn-lt"/>
                          <a:ea typeface="+mn-ea"/>
                          <a:cs typeface="+mn-cs"/>
                        </a:rPr>
                        <a:t> clave para la </a:t>
                      </a:r>
                      <a:r>
                        <a:rPr lang="en-US" sz="900" b="1" u="none" kern="1200" baseline="0" noProof="0" dirty="0" err="1" smtClean="0">
                          <a:solidFill>
                            <a:srgbClr val="002776"/>
                          </a:solidFill>
                          <a:latin typeface="+mn-lt"/>
                          <a:ea typeface="+mn-ea"/>
                          <a:cs typeface="+mn-cs"/>
                        </a:rPr>
                        <a:t>ejecución</a:t>
                      </a:r>
                      <a:r>
                        <a:rPr lang="en-US" sz="900" b="1" u="none" kern="1200" baseline="0" noProof="0" dirty="0" smtClean="0">
                          <a:solidFill>
                            <a:srgbClr val="002776"/>
                          </a:solidFill>
                          <a:latin typeface="+mn-lt"/>
                          <a:ea typeface="+mn-ea"/>
                          <a:cs typeface="+mn-cs"/>
                        </a:rPr>
                        <a:t> de </a:t>
                      </a:r>
                      <a:r>
                        <a:rPr lang="en-US" sz="900" b="1" u="none" kern="1200" baseline="0" noProof="0" dirty="0" err="1" smtClean="0">
                          <a:solidFill>
                            <a:srgbClr val="002776"/>
                          </a:solidFill>
                          <a:latin typeface="+mn-lt"/>
                          <a:ea typeface="+mn-ea"/>
                          <a:cs typeface="+mn-cs"/>
                        </a:rPr>
                        <a:t>algunos</a:t>
                      </a:r>
                      <a:r>
                        <a:rPr lang="en-US" sz="900" b="1" u="none" kern="1200" baseline="0" noProof="0" dirty="0" smtClean="0">
                          <a:solidFill>
                            <a:srgbClr val="002776"/>
                          </a:solidFill>
                          <a:latin typeface="+mn-lt"/>
                          <a:ea typeface="+mn-ea"/>
                          <a:cs typeface="+mn-cs"/>
                        </a:rPr>
                        <a:t> </a:t>
                      </a:r>
                      <a:r>
                        <a:rPr lang="en-US" sz="900" b="1" u="none" kern="1200" baseline="0" noProof="0" dirty="0" err="1" smtClean="0">
                          <a:solidFill>
                            <a:srgbClr val="002776"/>
                          </a:solidFill>
                          <a:latin typeface="+mn-lt"/>
                          <a:ea typeface="+mn-ea"/>
                          <a:cs typeface="+mn-cs"/>
                        </a:rPr>
                        <a:t>proyectos</a:t>
                      </a:r>
                      <a:r>
                        <a:rPr lang="en-US" sz="900" b="1" u="none" kern="1200" baseline="0" noProof="0" dirty="0" smtClean="0">
                          <a:solidFill>
                            <a:srgbClr val="002776"/>
                          </a:solidFill>
                          <a:latin typeface="+mn-lt"/>
                          <a:ea typeface="+mn-ea"/>
                          <a:cs typeface="+mn-cs"/>
                        </a:rPr>
                        <a:t>.</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945535">
                <a:tc>
                  <a:txBody>
                    <a:bodyPr/>
                    <a:lstStyle/>
                    <a:p>
                      <a:pPr marL="228600" marR="0" lvl="1" indent="-228600" algn="l" defTabSz="913399" rtl="0" eaLnBrk="1" fontAlgn="auto" latinLnBrk="0" hangingPunct="1">
                        <a:lnSpc>
                          <a:spcPct val="100000"/>
                        </a:lnSpc>
                        <a:spcBef>
                          <a:spcPts val="0"/>
                        </a:spcBef>
                        <a:spcAft>
                          <a:spcPts val="0"/>
                        </a:spcAft>
                        <a:buClrTx/>
                        <a:buSzTx/>
                        <a:buFont typeface="+mj-lt"/>
                        <a:buAutoNum type="arabicPeriod"/>
                        <a:tabLst/>
                        <a:defRPr/>
                      </a:pPr>
                      <a:r>
                        <a:rPr lang="es-ES" sz="900" b="1" kern="1200" baseline="0" noProof="0" dirty="0" smtClean="0">
                          <a:solidFill>
                            <a:schemeClr val="tx2"/>
                          </a:solidFill>
                          <a:latin typeface="+mn-lt"/>
                          <a:ea typeface="+mn-ea"/>
                          <a:cs typeface="+mn-cs"/>
                        </a:rPr>
                        <a:t>Compañía gestora del aeropuerto de Quito </a:t>
                      </a:r>
                      <a:r>
                        <a:rPr lang="es-ES" sz="900" b="0" kern="1200" baseline="0" noProof="0" dirty="0" smtClean="0">
                          <a:solidFill>
                            <a:schemeClr val="tx2"/>
                          </a:solidFill>
                          <a:latin typeface="+mn-lt"/>
                          <a:ea typeface="+mn-ea"/>
                          <a:cs typeface="+mn-cs"/>
                        </a:rPr>
                        <a:t>(</a:t>
                      </a:r>
                      <a:r>
                        <a:rPr lang="es-ES" sz="900" b="0" kern="1200" baseline="0" noProof="0" dirty="0" err="1" smtClean="0">
                          <a:solidFill>
                            <a:schemeClr val="tx2"/>
                          </a:solidFill>
                          <a:latin typeface="+mn-lt"/>
                          <a:ea typeface="+mn-ea"/>
                          <a:cs typeface="+mn-cs"/>
                        </a:rPr>
                        <a:t>Quiport</a:t>
                      </a:r>
                      <a:r>
                        <a:rPr lang="es-ES" sz="900" b="0" kern="1200" baseline="0" noProof="0" dirty="0" smtClean="0">
                          <a:solidFill>
                            <a:schemeClr val="tx2"/>
                          </a:solidFill>
                          <a:latin typeface="+mn-lt"/>
                          <a:ea typeface="+mn-ea"/>
                          <a:cs typeface="+mn-cs"/>
                        </a:rPr>
                        <a:t>, S.A.)</a:t>
                      </a:r>
                      <a:r>
                        <a:rPr lang="es-ES" sz="900" b="1" u="none" kern="1200" noProof="0" dirty="0" smtClean="0">
                          <a:solidFill>
                            <a:srgbClr val="002776"/>
                          </a:solidFill>
                          <a:latin typeface="+mn-lt"/>
                          <a:ea typeface="+mn-ea"/>
                          <a:cs typeface="+mn-cs"/>
                        </a:rPr>
                        <a:t>: </a:t>
                      </a:r>
                      <a:r>
                        <a:rPr lang="es-ES" sz="900" b="0" u="none" kern="1200" noProof="0" dirty="0" smtClean="0">
                          <a:solidFill>
                            <a:srgbClr val="002776"/>
                          </a:solidFill>
                          <a:latin typeface="+mn-lt"/>
                          <a:ea typeface="+mn-ea"/>
                          <a:cs typeface="+mn-cs"/>
                        </a:rPr>
                        <a:t>Concesionaria</a:t>
                      </a:r>
                      <a:r>
                        <a:rPr lang="es-ES" sz="900" b="0" u="none" kern="1200" baseline="0" noProof="0" dirty="0" smtClean="0">
                          <a:solidFill>
                            <a:srgbClr val="002776"/>
                          </a:solidFill>
                          <a:latin typeface="+mn-lt"/>
                          <a:ea typeface="+mn-ea"/>
                          <a:cs typeface="+mn-cs"/>
                        </a:rPr>
                        <a:t> responsable de la operación, administración, mantenimiento y mejora de los servicios aeroportuarios del </a:t>
                      </a:r>
                      <a:r>
                        <a:rPr lang="es-ES" sz="900" b="0" u="none" kern="1200" noProof="0" dirty="0" smtClean="0">
                          <a:solidFill>
                            <a:srgbClr val="002776"/>
                          </a:solidFill>
                          <a:latin typeface="+mn-lt"/>
                          <a:ea typeface="+mn-ea"/>
                          <a:cs typeface="+mn-cs"/>
                        </a:rPr>
                        <a:t>Aeropuerto Internacional Mariscal Sucre de Quito, Ecuador</a:t>
                      </a:r>
                      <a:r>
                        <a:rPr lang="es-ES" sz="900" b="0" u="none" kern="1200" baseline="0" noProof="0" dirty="0" smtClean="0">
                          <a:solidFill>
                            <a:srgbClr val="002776"/>
                          </a:solidFill>
                          <a:latin typeface="+mn-lt"/>
                          <a:ea typeface="+mn-ea"/>
                          <a:cs typeface="+mn-cs"/>
                        </a:rPr>
                        <a:t> durante 35 años y hasta 2041.</a:t>
                      </a:r>
                      <a:r>
                        <a:rPr lang="es-ES" sz="900" b="0" u="none" kern="1200" noProof="0" dirty="0" smtClean="0">
                          <a:solidFill>
                            <a:srgbClr val="002776"/>
                          </a:solidFill>
                          <a:latin typeface="+mn-lt"/>
                          <a:ea typeface="+mn-ea"/>
                          <a:cs typeface="+mn-cs"/>
                        </a:rPr>
                        <a:t> Conformada por: CCR de Brasil, </a:t>
                      </a:r>
                      <a:r>
                        <a:rPr lang="es-ES" sz="900" b="0" u="none" kern="1200" noProof="0" dirty="0" err="1" smtClean="0">
                          <a:solidFill>
                            <a:srgbClr val="002776"/>
                          </a:solidFill>
                          <a:latin typeface="+mn-lt"/>
                          <a:ea typeface="+mn-ea"/>
                          <a:cs typeface="+mn-cs"/>
                        </a:rPr>
                        <a:t>Odinsa</a:t>
                      </a:r>
                      <a:r>
                        <a:rPr lang="es-ES" sz="900" b="0" u="none" kern="1200" noProof="0" dirty="0" smtClean="0">
                          <a:solidFill>
                            <a:srgbClr val="002776"/>
                          </a:solidFill>
                          <a:latin typeface="+mn-lt"/>
                          <a:ea typeface="+mn-ea"/>
                          <a:cs typeface="+mn-cs"/>
                        </a:rPr>
                        <a:t> S.A. de Colombia y HAS </a:t>
                      </a:r>
                      <a:r>
                        <a:rPr lang="es-ES" sz="900" b="0" u="none" kern="1200" noProof="0" dirty="0" err="1" smtClean="0">
                          <a:solidFill>
                            <a:srgbClr val="002776"/>
                          </a:solidFill>
                          <a:latin typeface="+mn-lt"/>
                          <a:ea typeface="+mn-ea"/>
                          <a:cs typeface="+mn-cs"/>
                        </a:rPr>
                        <a:t>Development</a:t>
                      </a:r>
                      <a:r>
                        <a:rPr lang="es-ES" sz="900" b="0" u="none" kern="1200" noProof="0" dirty="0" smtClean="0">
                          <a:solidFill>
                            <a:srgbClr val="002776"/>
                          </a:solidFill>
                          <a:latin typeface="+mn-lt"/>
                          <a:ea typeface="+mn-ea"/>
                          <a:cs typeface="+mn-cs"/>
                        </a:rPr>
                        <a:t> </a:t>
                      </a:r>
                      <a:r>
                        <a:rPr lang="es-ES" sz="900" b="0" u="none" kern="1200" noProof="0" dirty="0" err="1" smtClean="0">
                          <a:solidFill>
                            <a:srgbClr val="002776"/>
                          </a:solidFill>
                          <a:latin typeface="+mn-lt"/>
                          <a:ea typeface="+mn-ea"/>
                          <a:cs typeface="+mn-cs"/>
                        </a:rPr>
                        <a:t>Corporation</a:t>
                      </a:r>
                      <a:r>
                        <a:rPr lang="es-ES" sz="900" b="0" u="none" kern="1200" noProof="0" dirty="0" smtClean="0">
                          <a:solidFill>
                            <a:srgbClr val="002776"/>
                          </a:solidFill>
                          <a:latin typeface="+mn-lt"/>
                          <a:ea typeface="+mn-ea"/>
                          <a:cs typeface="+mn-cs"/>
                        </a:rPr>
                        <a:t> (HAS-DC) de Estados Unidos</a:t>
                      </a:r>
                      <a:r>
                        <a:rPr lang="es-ES" sz="900" b="0" u="none" kern="1200" baseline="0" noProof="0" dirty="0" smtClean="0">
                          <a:solidFill>
                            <a:srgbClr val="002776"/>
                          </a:solidFill>
                          <a:latin typeface="+mn-lt"/>
                          <a:ea typeface="+mn-ea"/>
                          <a:cs typeface="+mn-cs"/>
                        </a:rPr>
                        <a:t> y bajo la supervisión del </a:t>
                      </a:r>
                      <a:r>
                        <a:rPr lang="es-ES" sz="900" b="0" u="none" kern="1200" noProof="0" dirty="0" smtClean="0">
                          <a:solidFill>
                            <a:srgbClr val="002776"/>
                          </a:solidFill>
                          <a:latin typeface="+mn-lt"/>
                          <a:ea typeface="+mn-ea"/>
                          <a:cs typeface="+mn-cs"/>
                        </a:rPr>
                        <a:t>Municipio</a:t>
                      </a:r>
                      <a:r>
                        <a:rPr lang="es-ES" sz="900" b="0" u="none" kern="1200" baseline="0" noProof="0" dirty="0" smtClean="0">
                          <a:solidFill>
                            <a:srgbClr val="002776"/>
                          </a:solidFill>
                          <a:latin typeface="+mn-lt"/>
                          <a:ea typeface="+mn-ea"/>
                          <a:cs typeface="+mn-cs"/>
                        </a:rPr>
                        <a:t> de Quito</a:t>
                      </a:r>
                      <a:r>
                        <a:rPr lang="es-ES" sz="900" b="0" u="none" kern="1200" noProof="0" dirty="0" smtClean="0">
                          <a:solidFill>
                            <a:srgbClr val="002776"/>
                          </a:solidFill>
                          <a:latin typeface="+mn-lt"/>
                          <a:ea typeface="+mn-ea"/>
                          <a:cs typeface="+mn-cs"/>
                        </a:rPr>
                        <a:t> a través de la Empresa Pública Metropolitana de Servicios Aeroportuarios</a:t>
                      </a:r>
                      <a:r>
                        <a:rPr lang="es-ES" sz="900" b="0" u="none" kern="1200" baseline="0" noProof="0" dirty="0" smtClean="0">
                          <a:solidFill>
                            <a:srgbClr val="002776"/>
                          </a:solidFill>
                          <a:latin typeface="+mn-lt"/>
                          <a:ea typeface="+mn-ea"/>
                          <a:cs typeface="+mn-cs"/>
                        </a:rPr>
                        <a:t> y Gestión de Zonas Francas y Regímenes Especiales (EPMSA), </a:t>
                      </a:r>
                      <a:r>
                        <a:rPr lang="es-ES" sz="900" b="0" u="none" kern="1200" baseline="0" noProof="0" dirty="0" err="1" smtClean="0">
                          <a:solidFill>
                            <a:srgbClr val="002776"/>
                          </a:solidFill>
                          <a:latin typeface="+mn-lt"/>
                          <a:ea typeface="+mn-ea"/>
                          <a:cs typeface="+mn-cs"/>
                        </a:rPr>
                        <a:t>Quiport</a:t>
                      </a:r>
                      <a:r>
                        <a:rPr lang="es-ES" sz="900" b="0" u="none" kern="1200" baseline="0" noProof="0" dirty="0" smtClean="0">
                          <a:solidFill>
                            <a:srgbClr val="002776"/>
                          </a:solidFill>
                          <a:latin typeface="+mn-lt"/>
                          <a:ea typeface="+mn-ea"/>
                          <a:cs typeface="+mn-cs"/>
                        </a:rPr>
                        <a:t> S.A tiene la potestad para la operación del aeropuerto completo, el cobro de los ingresos regulados fijados según el contrato de concesión y el desarrollo de actividades aeronáuticas y comerciales no reguladas.</a:t>
                      </a:r>
                    </a:p>
                    <a:p>
                      <a:pPr marL="447675" marR="0" lvl="1" indent="180975" algn="l" defTabSz="913399"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s-ES" sz="900" u="none" kern="1200" baseline="0" noProof="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860837">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rabicPeriod" startAt="2"/>
                        <a:tabLst/>
                        <a:defRPr/>
                      </a:pPr>
                      <a:r>
                        <a:rPr lang="es-ES" sz="900" b="1" noProof="0" dirty="0" smtClean="0">
                          <a:solidFill>
                            <a:schemeClr val="tx2"/>
                          </a:solidFill>
                        </a:rPr>
                        <a:t>EPMSA: </a:t>
                      </a:r>
                      <a:r>
                        <a:rPr lang="es-ES" sz="900" b="0" noProof="0" dirty="0" smtClean="0">
                          <a:solidFill>
                            <a:schemeClr val="tx2"/>
                          </a:solidFill>
                        </a:rPr>
                        <a:t>la Empresa Pública Metropolitana de Servicios Aeroportuarios y Gestión de Zonas Francas y Regímenes Especiales (EPMSA) nace como Entidad</a:t>
                      </a:r>
                      <a:r>
                        <a:rPr lang="es-ES" sz="900" b="0" baseline="0" noProof="0" dirty="0" smtClean="0">
                          <a:solidFill>
                            <a:schemeClr val="tx2"/>
                          </a:solidFill>
                        </a:rPr>
                        <a:t> Gestora del Aeropuerto  Internacional Mariscal Sucre en 2010 y entre sus principales </a:t>
                      </a:r>
                      <a:r>
                        <a:rPr lang="es-ES" sz="900" b="0" noProof="0" dirty="0" smtClean="0">
                          <a:solidFill>
                            <a:schemeClr val="tx2"/>
                          </a:solidFill>
                        </a:rPr>
                        <a:t>responsabilidades se encuentran: el control de la concesión aeroportuaria, la seguridad aeroportuaria (AVSEC) y el desarrollo de una Zona Franca aledaña al Aeropuerto Internacional Mariscal Sucre (AIMS).</a:t>
                      </a:r>
                      <a:r>
                        <a:rPr lang="es-ES" sz="900" b="0" baseline="0" noProof="0" dirty="0" smtClean="0">
                          <a:solidFill>
                            <a:schemeClr val="tx2"/>
                          </a:solidFill>
                        </a:rPr>
                        <a:t> </a:t>
                      </a:r>
                      <a:endParaRPr lang="es-ES" sz="900" b="0" noProof="0" dirty="0" smtClean="0">
                        <a:solidFill>
                          <a:schemeClr val="tx2"/>
                        </a:solidFill>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r h="860837">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rabicPeriod" startAt="3"/>
                        <a:tabLst/>
                        <a:defRPr/>
                      </a:pPr>
                      <a:r>
                        <a:rPr lang="es-ES" sz="900" b="1" noProof="0" dirty="0" smtClean="0">
                          <a:solidFill>
                            <a:schemeClr val="tx2"/>
                          </a:solidFill>
                        </a:rPr>
                        <a:t>Municipalidad del Distrito</a:t>
                      </a:r>
                      <a:r>
                        <a:rPr lang="es-ES" sz="900" b="1" baseline="0" noProof="0" dirty="0" smtClean="0">
                          <a:solidFill>
                            <a:schemeClr val="tx2"/>
                          </a:solidFill>
                        </a:rPr>
                        <a:t> Metropolitano de Quito: </a:t>
                      </a:r>
                      <a:r>
                        <a:rPr lang="es-ES" sz="900" b="0" baseline="0" noProof="0" dirty="0" smtClean="0">
                          <a:solidFill>
                            <a:schemeClr val="tx2"/>
                          </a:solidFill>
                        </a:rPr>
                        <a:t>es el organismo que ejerce el gobierno del Distrito Metropolitano de Quito. Está encabezado por el Alcalde Metropolitano de Quito, quien preside el Concejo Metropolitano. Según el Decreto 0335 el Municipio Del Distrito Metropolitano de Quito se reserva el ejercicio directo y exclusivo de:</a:t>
                      </a:r>
                    </a:p>
                    <a:p>
                      <a:pPr marL="685297" marR="0" lvl="1" indent="-22860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baseline="0" noProof="0" dirty="0" smtClean="0">
                          <a:solidFill>
                            <a:schemeClr val="tx2"/>
                          </a:solidFill>
                        </a:rPr>
                        <a:t>“</a:t>
                      </a:r>
                      <a:r>
                        <a:rPr lang="es-ES" sz="900" b="0" i="1" baseline="0" noProof="0" dirty="0" smtClean="0">
                          <a:solidFill>
                            <a:schemeClr val="tx2"/>
                          </a:solidFill>
                        </a:rPr>
                        <a:t>La aprobación de los planes de ordenamiento territorial y, en general, la determinación del uso y ocupación del suelo.</a:t>
                      </a:r>
                    </a:p>
                    <a:p>
                      <a:pPr marL="685297" marR="0" lvl="1" indent="-22860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i="1" baseline="0" noProof="0" dirty="0" smtClean="0">
                          <a:solidFill>
                            <a:schemeClr val="tx2"/>
                          </a:solidFill>
                        </a:rPr>
                        <a:t>La creación, modificación o extinción de las tasas y cargos por la prestación de servicios públicos aeroportuarios.</a:t>
                      </a:r>
                    </a:p>
                    <a:p>
                      <a:pPr marL="685297" marR="0" lvl="1" indent="-22860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i="1" baseline="0" noProof="0" dirty="0" smtClean="0">
                          <a:solidFill>
                            <a:schemeClr val="tx2"/>
                          </a:solidFill>
                        </a:rPr>
                        <a:t>La autorización para la suscripción y la terminación de los contratos que instrumente en aplicación de la autorización conferida por el Gobierno Central mediante el Decreto 885, sus reformas, o los instrumentos que los sustituyan o modifiquen, precio informe favorable de la Unidad de Gestión.</a:t>
                      </a:r>
                    </a:p>
                    <a:p>
                      <a:pPr marL="685297" marR="0" lvl="1" indent="-22860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b="0" i="1" baseline="0" noProof="0" dirty="0" smtClean="0">
                          <a:solidFill>
                            <a:schemeClr val="tx2"/>
                          </a:solidFill>
                        </a:rPr>
                        <a:t>La determinación por vía presupuestaria del destino de los excedentes o beneficios derivados de las operaciones de los Aeropuertos, de las zonas francas o sujetas a regímenes especiales.”</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3"/>
                  </a:ext>
                </a:extLst>
              </a:tr>
              <a:tr h="1316788">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rabicPeriod" startAt="4"/>
                        <a:tabLst/>
                        <a:defRPr/>
                      </a:pPr>
                      <a:r>
                        <a:rPr lang="es-ES" sz="900" b="1" noProof="0" dirty="0" smtClean="0">
                          <a:solidFill>
                            <a:schemeClr val="tx2"/>
                          </a:solidFill>
                        </a:rPr>
                        <a:t>Cámara de Comercio de Quito: </a:t>
                      </a:r>
                      <a:r>
                        <a:rPr lang="es-ES" sz="900" b="0" noProof="0" dirty="0" smtClean="0">
                          <a:solidFill>
                            <a:schemeClr val="tx2"/>
                          </a:solidFill>
                        </a:rPr>
                        <a:t>La Cámara de Comercio de Quito es una organización sin fines de lucro, con más de 106 años de experiencia, que busca promover el comercio dentro de una economía libre, brindando apoyo a sus socios. Con</a:t>
                      </a:r>
                      <a:r>
                        <a:rPr lang="es-ES" sz="900" b="0" baseline="0" noProof="0" dirty="0" smtClean="0">
                          <a:solidFill>
                            <a:schemeClr val="tx2"/>
                          </a:solidFill>
                        </a:rPr>
                        <a:t> la intención de s</a:t>
                      </a:r>
                      <a:r>
                        <a:rPr lang="es-ES" sz="900" b="0" noProof="0" dirty="0" smtClean="0">
                          <a:solidFill>
                            <a:schemeClr val="tx2"/>
                          </a:solidFill>
                        </a:rPr>
                        <a:t>er la voz más influyente para impulsar la libertad de empresa y el mejor centro de promoción de negocios y servicios para la comunidad</a:t>
                      </a:r>
                      <a:r>
                        <a:rPr lang="es-ES" sz="900" b="0" baseline="0" noProof="0" dirty="0" smtClean="0">
                          <a:solidFill>
                            <a:schemeClr val="tx2"/>
                          </a:solidFill>
                        </a:rPr>
                        <a:t> y con el objetivo de l</a:t>
                      </a:r>
                      <a:r>
                        <a:rPr lang="es-ES" sz="900" b="0" noProof="0" dirty="0" smtClean="0">
                          <a:solidFill>
                            <a:schemeClr val="tx2"/>
                          </a:solidFill>
                        </a:rPr>
                        <a:t>iderar a la comunidad empresarial y promover un ambiente de negocios eficiente para el desarrollo del país. La Cámara de Comercio de Quito cumple dos funciones importantes: las de agremiación y representación.</a:t>
                      </a:r>
                    </a:p>
                    <a:p>
                      <a:pPr marL="542925" marR="0" lvl="0" indent="-171450" algn="just" defTabSz="913399"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s-ES" sz="900" b="0" noProof="0" dirty="0" smtClean="0">
                          <a:solidFill>
                            <a:schemeClr val="tx2"/>
                          </a:solidFill>
                        </a:rPr>
                        <a:t>La agremiación consiste en establecer una institución que agrupa a personas con similares intereses, objetivos y valores; en este caso los comerciantes quiteños.</a:t>
                      </a:r>
                    </a:p>
                    <a:p>
                      <a:pPr marL="542925" marR="0" lvl="0" indent="-171450" algn="just" defTabSz="913399"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s-ES" sz="900" b="0" noProof="0" dirty="0" smtClean="0">
                          <a:solidFill>
                            <a:schemeClr val="tx2"/>
                          </a:solidFill>
                        </a:rPr>
                        <a:t>La representación consiste en elegir voceros autorizados para que hablen ante la sociedad, el gobierno o las instituciones en defensa de los intereses o como contribución aportando con los valores y posibilidades de los agremiados. </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4"/>
                  </a:ext>
                </a:extLst>
              </a:tr>
            </a:tbl>
          </a:graphicData>
        </a:graphic>
      </p:graphicFrame>
      <p:sp>
        <p:nvSpPr>
          <p:cNvPr id="7" name="Rectangle 6"/>
          <p:cNvSpPr/>
          <p:nvPr/>
        </p:nvSpPr>
        <p:spPr>
          <a:xfrm>
            <a:off x="277208" y="1811256"/>
            <a:ext cx="9577322"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n-US" sz="700" dirty="0">
              <a:solidFill>
                <a:srgbClr val="FFFFFF"/>
              </a:solidFill>
            </a:endParaRPr>
          </a:p>
        </p:txBody>
      </p:sp>
      <p:grpSp>
        <p:nvGrpSpPr>
          <p:cNvPr id="8" name="Group 7"/>
          <p:cNvGrpSpPr/>
          <p:nvPr/>
        </p:nvGrpSpPr>
        <p:grpSpPr>
          <a:xfrm>
            <a:off x="356512" y="1862613"/>
            <a:ext cx="252000" cy="252000"/>
            <a:chOff x="7307263" y="3144838"/>
            <a:chExt cx="550863" cy="609601"/>
          </a:xfrm>
          <a:solidFill>
            <a:schemeClr val="bg1"/>
          </a:solidFill>
        </p:grpSpPr>
        <p:sp>
          <p:nvSpPr>
            <p:cNvPr id="9"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 name="TextBox 15"/>
          <p:cNvSpPr txBox="1"/>
          <p:nvPr/>
        </p:nvSpPr>
        <p:spPr>
          <a:xfrm>
            <a:off x="637248" y="1869885"/>
            <a:ext cx="2247246" cy="246221"/>
          </a:xfrm>
          <a:prstGeom prst="rect">
            <a:avLst/>
          </a:prstGeom>
          <a:noFill/>
        </p:spPr>
        <p:txBody>
          <a:bodyPr wrap="square" rtlCol="0">
            <a:spAutoFit/>
          </a:bodyPr>
          <a:lstStyle/>
          <a:p>
            <a:r>
              <a:rPr lang="en-US" sz="1000" b="1" dirty="0" smtClean="0">
                <a:solidFill>
                  <a:srgbClr val="FFFFFF"/>
                </a:solidFill>
                <a:latin typeface="Arial"/>
              </a:rPr>
              <a:t>ANEXO</a:t>
            </a:r>
            <a:endParaRPr lang="en-US" sz="1000" b="1" dirty="0">
              <a:solidFill>
                <a:srgbClr val="FFFFFF"/>
              </a:solidFill>
              <a:latin typeface="Arial"/>
            </a:endParaRPr>
          </a:p>
        </p:txBody>
      </p:sp>
      <p:sp>
        <p:nvSpPr>
          <p:cNvPr id="39" name="Rectangle 38"/>
          <p:cNvSpPr/>
          <p:nvPr>
            <p:custDataLst>
              <p:tags r:id="rId2"/>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endParaRPr lang="en-US" sz="1100" b="1" dirty="0">
              <a:solidFill>
                <a:schemeClr val="tx2"/>
              </a:solidFill>
            </a:endParaRPr>
          </a:p>
        </p:txBody>
      </p:sp>
      <p:sp>
        <p:nvSpPr>
          <p:cNvPr id="38" name="TextBox 37"/>
          <p:cNvSpPr txBox="1"/>
          <p:nvPr/>
        </p:nvSpPr>
        <p:spPr>
          <a:xfrm>
            <a:off x="5094980" y="1015875"/>
            <a:ext cx="3547766" cy="246221"/>
          </a:xfrm>
          <a:prstGeom prst="rect">
            <a:avLst/>
          </a:prstGeom>
          <a:noFill/>
        </p:spPr>
        <p:txBody>
          <a:bodyPr wrap="none" rtlCol="0">
            <a:spAutoFit/>
          </a:bodyPr>
          <a:lstStyle/>
          <a:p>
            <a:r>
              <a:rPr lang="es-ES" sz="1000" b="1" dirty="0" smtClean="0">
                <a:solidFill>
                  <a:schemeClr val="tx2"/>
                </a:solidFill>
              </a:rPr>
              <a:t>Notas aplicables a todos los proyectos de conectividad</a:t>
            </a:r>
          </a:p>
        </p:txBody>
      </p:sp>
      <p:sp>
        <p:nvSpPr>
          <p:cNvPr id="37" name="Rectangle 36"/>
          <p:cNvSpPr/>
          <p:nvPr/>
        </p:nvSpPr>
        <p:spPr>
          <a:xfrm>
            <a:off x="275459" y="7021911"/>
            <a:ext cx="9624352" cy="338554"/>
          </a:xfrm>
          <a:prstGeom prst="rect">
            <a:avLst/>
          </a:prstGeom>
        </p:spPr>
        <p:txBody>
          <a:bodyPr wrap="square">
            <a:spAutoFit/>
          </a:bodyPr>
          <a:lstStyle/>
          <a:p>
            <a:r>
              <a:rPr lang="en-US" sz="800" dirty="0" smtClean="0">
                <a:solidFill>
                  <a:schemeClr val="accent1"/>
                </a:solidFill>
              </a:rPr>
              <a:t>Fuentes:</a:t>
            </a:r>
          </a:p>
          <a:p>
            <a:r>
              <a:rPr lang="en-US" sz="800" i="1" dirty="0" err="1" smtClean="0">
                <a:solidFill>
                  <a:schemeClr val="accent1"/>
                </a:solidFill>
              </a:rPr>
              <a:t>Gobierno</a:t>
            </a:r>
            <a:r>
              <a:rPr lang="en-US" sz="800" i="1" dirty="0" smtClean="0">
                <a:solidFill>
                  <a:schemeClr val="accent1"/>
                </a:solidFill>
              </a:rPr>
              <a:t> de Ecuador, </a:t>
            </a:r>
            <a:r>
              <a:rPr lang="en-US" sz="800" i="1" dirty="0" err="1" smtClean="0">
                <a:solidFill>
                  <a:schemeClr val="accent1"/>
                </a:solidFill>
              </a:rPr>
              <a:t>Sitios</a:t>
            </a:r>
            <a:r>
              <a:rPr lang="en-US" sz="800" i="1" dirty="0" smtClean="0">
                <a:solidFill>
                  <a:schemeClr val="accent1"/>
                </a:solidFill>
              </a:rPr>
              <a:t> web de </a:t>
            </a:r>
            <a:r>
              <a:rPr lang="en-US" sz="800" i="1" dirty="0" err="1" smtClean="0">
                <a:solidFill>
                  <a:schemeClr val="accent1"/>
                </a:solidFill>
              </a:rPr>
              <a:t>Quiport</a:t>
            </a:r>
            <a:r>
              <a:rPr lang="en-US" sz="800" i="1" dirty="0" smtClean="0">
                <a:solidFill>
                  <a:schemeClr val="accent1"/>
                </a:solidFill>
              </a:rPr>
              <a:t>, EPMSA y </a:t>
            </a:r>
            <a:r>
              <a:rPr lang="en-US" sz="800" i="1" dirty="0" err="1" smtClean="0">
                <a:solidFill>
                  <a:schemeClr val="accent1"/>
                </a:solidFill>
              </a:rPr>
              <a:t>Cámara</a:t>
            </a:r>
            <a:r>
              <a:rPr lang="en-US" sz="800" i="1" dirty="0" smtClean="0">
                <a:solidFill>
                  <a:schemeClr val="accent1"/>
                </a:solidFill>
              </a:rPr>
              <a:t> de </a:t>
            </a:r>
            <a:r>
              <a:rPr lang="en-US" sz="800" i="1" dirty="0" err="1" smtClean="0">
                <a:solidFill>
                  <a:schemeClr val="accent1"/>
                </a:solidFill>
              </a:rPr>
              <a:t>Comercio</a:t>
            </a:r>
            <a:r>
              <a:rPr lang="en-US" sz="800" i="1" dirty="0" smtClean="0">
                <a:solidFill>
                  <a:schemeClr val="accent1"/>
                </a:solidFill>
              </a:rPr>
              <a:t> de Quito</a:t>
            </a:r>
            <a:r>
              <a:rPr lang="en-US" sz="800" dirty="0" smtClean="0">
                <a:solidFill>
                  <a:schemeClr val="accent1"/>
                </a:solidFill>
              </a:rPr>
              <a:t>.</a:t>
            </a:r>
            <a:endParaRPr lang="en-US" sz="800" dirty="0">
              <a:solidFill>
                <a:schemeClr val="accent1"/>
              </a:solidFill>
            </a:endParaRPr>
          </a:p>
        </p:txBody>
      </p:sp>
      <p:sp>
        <p:nvSpPr>
          <p:cNvPr id="56" name="Rectangle 55"/>
          <p:cNvSpPr/>
          <p:nvPr>
            <p:custDataLst>
              <p:tags r:id="rId3"/>
            </p:custDataLst>
          </p:nvPr>
        </p:nvSpPr>
        <p:spPr>
          <a:xfrm>
            <a:off x="205458" y="972000"/>
            <a:ext cx="2419820" cy="360000"/>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n-US" sz="800" b="1" dirty="0">
              <a:solidFill>
                <a:srgbClr val="FFFFFF"/>
              </a:solidFill>
            </a:endParaRPr>
          </a:p>
        </p:txBody>
      </p:sp>
      <p:sp>
        <p:nvSpPr>
          <p:cNvPr id="22" name="TextBox 21"/>
          <p:cNvSpPr txBox="1"/>
          <p:nvPr/>
        </p:nvSpPr>
        <p:spPr>
          <a:xfrm>
            <a:off x="194340" y="1567930"/>
            <a:ext cx="9659932" cy="230832"/>
          </a:xfrm>
          <a:prstGeom prst="rect">
            <a:avLst/>
          </a:prstGeom>
          <a:noFill/>
        </p:spPr>
        <p:txBody>
          <a:bodyPr wrap="square" rtlCol="0">
            <a:spAutoFit/>
          </a:bodyPr>
          <a:lstStyle/>
          <a:p>
            <a:r>
              <a:rPr lang="es-ES_tradnl" sz="900" i="1" dirty="0" smtClean="0">
                <a:solidFill>
                  <a:schemeClr val="tx2"/>
                </a:solidFill>
              </a:rPr>
              <a:t>Las </a:t>
            </a:r>
            <a:r>
              <a:rPr lang="es-ES_tradnl" sz="900" i="1" dirty="0">
                <a:solidFill>
                  <a:schemeClr val="tx2"/>
                </a:solidFill>
              </a:rPr>
              <a:t>ideas que se presentan a continuación son sugerencias que se añaden, pero que en ningún caso suponen un desarrollo vinculante</a:t>
            </a:r>
            <a:r>
              <a:rPr lang="es-ES_tradnl" sz="900" i="1" dirty="0" smtClean="0">
                <a:solidFill>
                  <a:schemeClr val="tx2"/>
                </a:solidFill>
              </a:rPr>
              <a:t>.</a:t>
            </a:r>
            <a:endParaRPr lang="es-CL" sz="900" b="1" dirty="0">
              <a:solidFill>
                <a:schemeClr val="tx2"/>
              </a:solidFill>
              <a:latin typeface="+mn-lt"/>
            </a:endParaRPr>
          </a:p>
        </p:txBody>
      </p:sp>
      <p:sp>
        <p:nvSpPr>
          <p:cNvPr id="23" name="Rounded Rectangle 22"/>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24" name="Freeform 23"/>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3811274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3"/>
          <p:cNvSpPr txBox="1">
            <a:spLocks/>
          </p:cNvSpPr>
          <p:nvPr/>
        </p:nvSpPr>
        <p:spPr bwMode="auto">
          <a:xfrm>
            <a:off x="457589" y="4325766"/>
            <a:ext cx="6743336" cy="23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spcBef>
                <a:spcPct val="0"/>
              </a:spcBef>
              <a:spcAft>
                <a:spcPct val="0"/>
              </a:spcAft>
            </a:pPr>
            <a:r>
              <a:rPr lang="es-ES" sz="812" dirty="0">
                <a:solidFill>
                  <a:srgbClr val="002776"/>
                </a:solidFill>
                <a:cs typeface="Arial" pitchFamily="34" charset="0"/>
              </a:rPr>
              <a:t>Deloitte se refiere a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t>
            </a:r>
            <a:r>
              <a:rPr lang="es-ES" sz="812" dirty="0" err="1">
                <a:solidFill>
                  <a:srgbClr val="002776"/>
                </a:solidFill>
                <a:cs typeface="Arial" pitchFamily="34" charset="0"/>
              </a:rPr>
              <a:t>Limited</a:t>
            </a:r>
            <a:r>
              <a:rPr lang="es-ES" sz="812" dirty="0">
                <a:solidFill>
                  <a:srgbClr val="002776"/>
                </a:solidFill>
                <a:cs typeface="Arial" pitchFamily="34" charset="0"/>
              </a:rPr>
              <a:t>, (</a:t>
            </a:r>
            <a:r>
              <a:rPr lang="es-ES" sz="812" i="1" dirty="0" err="1">
                <a:solidFill>
                  <a:srgbClr val="002776"/>
                </a:solidFill>
                <a:cs typeface="Arial" pitchFamily="34" charset="0"/>
              </a:rPr>
              <a:t>private</a:t>
            </a:r>
            <a:r>
              <a:rPr lang="es-ES" sz="812" i="1" dirty="0">
                <a:solidFill>
                  <a:srgbClr val="002776"/>
                </a:solidFill>
                <a:cs typeface="Arial" pitchFamily="34" charset="0"/>
              </a:rPr>
              <a:t> </a:t>
            </a:r>
            <a:r>
              <a:rPr lang="es-ES" sz="812" i="1" dirty="0" err="1">
                <a:solidFill>
                  <a:srgbClr val="002776"/>
                </a:solidFill>
                <a:cs typeface="Arial" pitchFamily="34" charset="0"/>
              </a:rPr>
              <a:t>company</a:t>
            </a:r>
            <a:r>
              <a:rPr lang="es-ES" sz="812" i="1" dirty="0">
                <a:solidFill>
                  <a:srgbClr val="002776"/>
                </a:solidFill>
                <a:cs typeface="Arial" pitchFamily="34" charset="0"/>
              </a:rPr>
              <a:t> </a:t>
            </a:r>
            <a:r>
              <a:rPr lang="es-ES" sz="812" i="1" dirty="0" err="1">
                <a:solidFill>
                  <a:srgbClr val="002776"/>
                </a:solidFill>
                <a:cs typeface="Arial" pitchFamily="34" charset="0"/>
              </a:rPr>
              <a:t>limited</a:t>
            </a:r>
            <a:r>
              <a:rPr lang="es-ES" sz="812" i="1" dirty="0">
                <a:solidFill>
                  <a:srgbClr val="002776"/>
                </a:solidFill>
                <a:cs typeface="Arial" pitchFamily="34" charset="0"/>
              </a:rPr>
              <a:t> </a:t>
            </a:r>
            <a:r>
              <a:rPr lang="es-ES" sz="812" i="1" dirty="0" err="1">
                <a:solidFill>
                  <a:srgbClr val="002776"/>
                </a:solidFill>
                <a:cs typeface="Arial" pitchFamily="34" charset="0"/>
              </a:rPr>
              <a:t>by</a:t>
            </a:r>
            <a:r>
              <a:rPr lang="es-ES" sz="812" i="1" dirty="0">
                <a:solidFill>
                  <a:srgbClr val="002776"/>
                </a:solidFill>
                <a:cs typeface="Arial" pitchFamily="34" charset="0"/>
              </a:rPr>
              <a:t> </a:t>
            </a:r>
            <a:r>
              <a:rPr lang="es-ES" sz="812" i="1" dirty="0" err="1">
                <a:solidFill>
                  <a:srgbClr val="002776"/>
                </a:solidFill>
                <a:cs typeface="Arial" pitchFamily="34" charset="0"/>
              </a:rPr>
              <a:t>guarantee</a:t>
            </a:r>
            <a:r>
              <a:rPr lang="es-ES" sz="812" dirty="0">
                <a:solidFill>
                  <a:srgbClr val="002776"/>
                </a:solidFill>
                <a:cs typeface="Arial" pitchFamily="34" charset="0"/>
              </a:rPr>
              <a:t>, de acuerdo con la legislación del Reino Unido) y a su red de firmas miembro, cada una de las cuales es una entidad independiente. En www.deloitte.com/about se ofrece una descripción detallada de la estructura legal de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t>
            </a:r>
            <a:r>
              <a:rPr lang="es-ES" sz="812" dirty="0" err="1">
                <a:solidFill>
                  <a:srgbClr val="002776"/>
                </a:solidFill>
                <a:cs typeface="Arial" pitchFamily="34" charset="0"/>
              </a:rPr>
              <a:t>Limited</a:t>
            </a:r>
            <a:r>
              <a:rPr lang="es-ES" sz="812" dirty="0">
                <a:solidFill>
                  <a:srgbClr val="002776"/>
                </a:solidFill>
                <a:cs typeface="Arial" pitchFamily="34" charset="0"/>
              </a:rPr>
              <a:t> y sus firmas miembro.</a:t>
            </a:r>
          </a:p>
          <a:p>
            <a:pPr fontAlgn="base">
              <a:spcBef>
                <a:spcPct val="0"/>
              </a:spcBef>
              <a:spcAft>
                <a:spcPct val="0"/>
              </a:spcAft>
            </a:pPr>
            <a:r>
              <a:rPr lang="es-ES" sz="812" dirty="0">
                <a:solidFill>
                  <a:srgbClr val="002776"/>
                </a:solidFill>
                <a:cs typeface="Arial" pitchFamily="34" charset="0"/>
              </a:rPr>
              <a:t> </a:t>
            </a:r>
          </a:p>
          <a:p>
            <a:pPr fontAlgn="base">
              <a:spcBef>
                <a:spcPct val="0"/>
              </a:spcBef>
              <a:spcAft>
                <a:spcPct val="0"/>
              </a:spcAft>
            </a:pPr>
            <a:r>
              <a:rPr lang="es-ES" sz="812" dirty="0">
                <a:solidFill>
                  <a:srgbClr val="002776"/>
                </a:solidFill>
                <a:cs typeface="Arial" pitchFamily="34" charset="0"/>
              </a:rPr>
              <a:t>Deloitte presta servicios de auditoría, asesoramiento fiscal y legal, consultoría y asesoramiento en transacciones corporativas a entidades que operan en un elevado número de sectores de actividad. La firma aporta su experiencia y alto nivel profesional ayudando a sus clientes a alcanzar sus objetivos empresariales en cualquier lugar del mundo. Para ello cuenta con el apoyo de una red global de firmas miembro presentes en más de 150 países y con aproximadamente 170.000 profesionales que han asumido el compromiso de ser modelo de excelencia.</a:t>
            </a:r>
          </a:p>
          <a:p>
            <a:pPr fontAlgn="base">
              <a:spcBef>
                <a:spcPct val="0"/>
              </a:spcBef>
              <a:spcAft>
                <a:spcPct val="0"/>
              </a:spcAft>
            </a:pPr>
            <a:endParaRPr lang="es-ES" sz="812" dirty="0">
              <a:solidFill>
                <a:srgbClr val="002776"/>
              </a:solidFill>
              <a:cs typeface="Arial" pitchFamily="34" charset="0"/>
            </a:endParaRPr>
          </a:p>
          <a:p>
            <a:pPr fontAlgn="base">
              <a:spcBef>
                <a:spcPct val="0"/>
              </a:spcBef>
              <a:spcAft>
                <a:spcPct val="0"/>
              </a:spcAft>
            </a:pPr>
            <a:r>
              <a:rPr lang="es-ES" sz="812" dirty="0">
                <a:solidFill>
                  <a:srgbClr val="002776"/>
                </a:solidFill>
                <a:cs typeface="Arial" pitchFamily="34" charset="0"/>
              </a:rPr>
              <a:t>Esta publicación contiene exclusivamente información de carácter general, y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t>
            </a:r>
            <a:r>
              <a:rPr lang="es-ES" sz="812" dirty="0" err="1">
                <a:solidFill>
                  <a:srgbClr val="002776"/>
                </a:solidFill>
                <a:cs typeface="Arial" pitchFamily="34" charset="0"/>
              </a:rPr>
              <a:t>Limited</a:t>
            </a:r>
            <a:r>
              <a:rPr lang="es-ES" sz="812" dirty="0">
                <a:solidFill>
                  <a:srgbClr val="002776"/>
                </a:solidFill>
                <a:cs typeface="Arial" pitchFamily="34" charset="0"/>
              </a:rPr>
              <a:t>, Deloitte Global Services </a:t>
            </a:r>
            <a:r>
              <a:rPr lang="es-ES" sz="812" dirty="0" err="1">
                <a:solidFill>
                  <a:srgbClr val="002776"/>
                </a:solidFill>
                <a:cs typeface="Arial" pitchFamily="34" charset="0"/>
              </a:rPr>
              <a:t>Limited</a:t>
            </a:r>
            <a:r>
              <a:rPr lang="es-ES" sz="812" dirty="0">
                <a:solidFill>
                  <a:srgbClr val="002776"/>
                </a:solidFill>
                <a:cs typeface="Arial" pitchFamily="34" charset="0"/>
              </a:rPr>
              <a:t>, Deloitte Global Services Holdings </a:t>
            </a:r>
            <a:r>
              <a:rPr lang="es-ES" sz="812" dirty="0" err="1">
                <a:solidFill>
                  <a:srgbClr val="002776"/>
                </a:solidFill>
                <a:cs typeface="Arial" pitchFamily="34" charset="0"/>
              </a:rPr>
              <a:t>Limited</a:t>
            </a:r>
            <a:r>
              <a:rPr lang="es-ES" sz="812" dirty="0">
                <a:solidFill>
                  <a:srgbClr val="002776"/>
                </a:solidFill>
                <a:cs typeface="Arial" pitchFamily="34" charset="0"/>
              </a:rPr>
              <a:t>, la </a:t>
            </a:r>
            <a:r>
              <a:rPr lang="es-ES" sz="812" dirty="0" err="1">
                <a:solidFill>
                  <a:srgbClr val="002776"/>
                </a:solidFill>
                <a:cs typeface="Arial" pitchFamily="34" charset="0"/>
              </a:rPr>
              <a:t>Verein</a:t>
            </a:r>
            <a:r>
              <a:rPr lang="es-ES" sz="812" dirty="0">
                <a:solidFill>
                  <a:srgbClr val="002776"/>
                </a:solidFill>
                <a:cs typeface="Arial" pitchFamily="34" charset="0"/>
              </a:rPr>
              <a:t> Deloitte </a:t>
            </a:r>
            <a:r>
              <a:rPr lang="es-ES" sz="812" dirty="0" err="1">
                <a:solidFill>
                  <a:srgbClr val="002776"/>
                </a:solidFill>
                <a:cs typeface="Arial" pitchFamily="34" charset="0"/>
              </a:rPr>
              <a:t>Touche</a:t>
            </a:r>
            <a:r>
              <a:rPr lang="es-ES" sz="812" dirty="0">
                <a:solidFill>
                  <a:srgbClr val="002776"/>
                </a:solidFill>
                <a:cs typeface="Arial" pitchFamily="34" charset="0"/>
              </a:rPr>
              <a:t> </a:t>
            </a:r>
            <a:r>
              <a:rPr lang="es-ES" sz="812" dirty="0" err="1">
                <a:solidFill>
                  <a:srgbClr val="002776"/>
                </a:solidFill>
                <a:cs typeface="Arial" pitchFamily="34" charset="0"/>
              </a:rPr>
              <a:t>Tohmatsu</a:t>
            </a:r>
            <a:r>
              <a:rPr lang="es-ES" sz="812" dirty="0">
                <a:solidFill>
                  <a:srgbClr val="002776"/>
                </a:solidFill>
                <a:cs typeface="Arial" pitchFamily="34" charset="0"/>
              </a:rPr>
              <a:t>, así como sus firmas miembro y las empresas asociadas de las firmas mencionadas (conjuntamente, la </a:t>
            </a:r>
            <a:r>
              <a:rPr lang="es-ES" altLang="es-ES" sz="812" dirty="0">
                <a:solidFill>
                  <a:srgbClr val="002776"/>
                </a:solidFill>
                <a:cs typeface="Arial" pitchFamily="34" charset="0"/>
              </a:rPr>
              <a:t>“</a:t>
            </a:r>
            <a:r>
              <a:rPr lang="es-ES" sz="812" dirty="0">
                <a:solidFill>
                  <a:srgbClr val="002776"/>
                </a:solidFill>
                <a:cs typeface="Arial" pitchFamily="34" charset="0"/>
              </a:rPr>
              <a:t>Red Deloitte</a:t>
            </a:r>
            <a:r>
              <a:rPr lang="es-ES" altLang="es-ES" sz="812" dirty="0">
                <a:solidFill>
                  <a:srgbClr val="002776"/>
                </a:solidFill>
                <a:cs typeface="Arial" pitchFamily="34" charset="0"/>
              </a:rPr>
              <a:t>”</a:t>
            </a:r>
            <a:r>
              <a:rPr lang="es-ES" sz="812" dirty="0">
                <a:solidFill>
                  <a:srgbClr val="002776"/>
                </a:solidFill>
                <a:cs typeface="Arial" pitchFamily="34" charset="0"/>
              </a:rPr>
              <a:t>), no pretenden, por medio de esta publicación, prestar servicios o asesoramiento en materia contable, de negocios, financiera, de inversiones, legal, fiscal u otro tipo de servicio o asesoramiento profesional. Esta publicación no podrá sustituir a dicho asesoramiento o servicios profesionales, ni será utilizada como base para tomar decisiones o adoptar medidas que puedan afectar a su situación financiera o a su negocio. Antes de tomar cualquier decisión o adoptar cualquier medida que pueda afectar a su situación financiera o a su negocio, debe consultar con un asesor profesional cualificado. Ninguna entidad de la Red Deloitte se hace responsable de las pérdidas sufridas por cualquier persona que actúe basándose en esta publicación.</a:t>
            </a:r>
          </a:p>
        </p:txBody>
      </p:sp>
      <p:pic>
        <p:nvPicPr>
          <p:cNvPr id="34819" name="Picture 19" descr="DEL_PR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05" y="3440423"/>
            <a:ext cx="3796947" cy="80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20A7A354-C5FB-4D1E-BE75-5A939ED93F75}" type="slidenum">
              <a:rPr lang="es-ES" smtClean="0">
                <a:solidFill>
                  <a:srgbClr val="FFFFFF"/>
                </a:solidFill>
              </a:rPr>
              <a:pPr/>
              <a:t>17</a:t>
            </a:fld>
            <a:endParaRPr lang="es-ES">
              <a:solidFill>
                <a:srgbClr val="FFFFFF"/>
              </a:solidFill>
            </a:endParaRPr>
          </a:p>
        </p:txBody>
      </p:sp>
    </p:spTree>
    <p:extLst>
      <p:ext uri="{BB962C8B-B14F-4D97-AF65-F5344CB8AC3E}">
        <p14:creationId xmlns:p14="http://schemas.microsoft.com/office/powerpoint/2010/main" val="3118220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bwMode="auto">
          <a:xfrm>
            <a:off x="493490" y="2806874"/>
            <a:ext cx="7545388"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80643" indent="-380643" algn="l" defTabSz="1016636" rtl="0" eaLnBrk="0" fontAlgn="base" hangingPunct="0">
              <a:spcBef>
                <a:spcPct val="0"/>
              </a:spcBef>
              <a:spcAft>
                <a:spcPts val="300"/>
              </a:spcAft>
              <a:buFont typeface="Arial" charset="0"/>
              <a:defRPr sz="2500">
                <a:solidFill>
                  <a:schemeClr val="tx2"/>
                </a:solidFill>
                <a:latin typeface="+mn-lt"/>
                <a:ea typeface="+mn-ea"/>
                <a:cs typeface="+mn-cs"/>
              </a:defRPr>
            </a:lvl1pPr>
            <a:lvl2pPr marL="201423" indent="-201423" algn="l" defTabSz="1016636" rtl="0" eaLnBrk="0" fontAlgn="base" hangingPunct="0">
              <a:spcBef>
                <a:spcPct val="0"/>
              </a:spcBef>
              <a:spcAft>
                <a:spcPts val="300"/>
              </a:spcAft>
              <a:buFont typeface="Arial" charset="0"/>
              <a:buChar char="•"/>
              <a:defRPr sz="2500">
                <a:solidFill>
                  <a:schemeClr val="tx2"/>
                </a:solidFill>
                <a:latin typeface="+mn-lt"/>
              </a:defRPr>
            </a:lvl2pPr>
            <a:lvl3pPr marL="396502" indent="-193493" algn="l" defTabSz="1016636" rtl="0" eaLnBrk="0" fontAlgn="base" hangingPunct="0">
              <a:spcBef>
                <a:spcPct val="0"/>
              </a:spcBef>
              <a:spcAft>
                <a:spcPts val="300"/>
              </a:spcAft>
              <a:buFont typeface="Arial" charset="0"/>
              <a:buChar char="‒"/>
              <a:defRPr sz="2500">
                <a:solidFill>
                  <a:schemeClr val="tx2"/>
                </a:solidFill>
                <a:latin typeface="+mn-lt"/>
              </a:defRPr>
            </a:lvl3pPr>
            <a:lvl4pPr marL="599510" indent="-201423" algn="l" defTabSz="1016636" rtl="0" eaLnBrk="0" fontAlgn="base" hangingPunct="0">
              <a:spcBef>
                <a:spcPct val="0"/>
              </a:spcBef>
              <a:spcAft>
                <a:spcPts val="600"/>
              </a:spcAft>
              <a:buFont typeface="Arial" charset="0"/>
              <a:buChar char="•"/>
              <a:defRPr sz="2000">
                <a:solidFill>
                  <a:schemeClr val="tx2"/>
                </a:solidFill>
                <a:latin typeface="+mn-lt"/>
              </a:defRPr>
            </a:lvl4pPr>
            <a:lvl5pPr marL="791420" indent="-190322" algn="l" defTabSz="1016636" rtl="0" eaLnBrk="0" fontAlgn="base" hangingPunct="0">
              <a:spcBef>
                <a:spcPct val="0"/>
              </a:spcBef>
              <a:spcAft>
                <a:spcPts val="600"/>
              </a:spcAft>
              <a:buFont typeface="Arial" charset="0"/>
              <a:buChar char="‒"/>
              <a:defRPr sz="2000">
                <a:solidFill>
                  <a:schemeClr val="tx2"/>
                </a:solidFill>
                <a:latin typeface="+mn-lt"/>
              </a:defRPr>
            </a:lvl5pPr>
            <a:lvl6pPr marL="1249577" indent="-191879" algn="l" defTabSz="1018056" rtl="0" eaLnBrk="0" fontAlgn="base" hangingPunct="0">
              <a:spcBef>
                <a:spcPct val="0"/>
              </a:spcBef>
              <a:spcAft>
                <a:spcPts val="600"/>
              </a:spcAft>
              <a:buFont typeface="Arial" charset="0"/>
              <a:buChar char="‒"/>
              <a:defRPr sz="2000">
                <a:solidFill>
                  <a:schemeClr val="tx2"/>
                </a:solidFill>
                <a:latin typeface="+mn-lt"/>
              </a:defRPr>
            </a:lvl6pPr>
            <a:lvl7pPr marL="1706277" indent="-191879" algn="l" defTabSz="1018056" rtl="0" eaLnBrk="0" fontAlgn="base" hangingPunct="0">
              <a:spcBef>
                <a:spcPct val="0"/>
              </a:spcBef>
              <a:spcAft>
                <a:spcPts val="600"/>
              </a:spcAft>
              <a:buFont typeface="Arial" charset="0"/>
              <a:buChar char="‒"/>
              <a:defRPr sz="2000">
                <a:solidFill>
                  <a:schemeClr val="tx2"/>
                </a:solidFill>
                <a:latin typeface="+mn-lt"/>
              </a:defRPr>
            </a:lvl7pPr>
            <a:lvl8pPr marL="2162975" indent="-191879" algn="l" defTabSz="1018056" rtl="0" eaLnBrk="0" fontAlgn="base" hangingPunct="0">
              <a:spcBef>
                <a:spcPct val="0"/>
              </a:spcBef>
              <a:spcAft>
                <a:spcPts val="600"/>
              </a:spcAft>
              <a:buFont typeface="Arial" charset="0"/>
              <a:buChar char="‒"/>
              <a:defRPr sz="2000">
                <a:solidFill>
                  <a:schemeClr val="tx2"/>
                </a:solidFill>
                <a:latin typeface="+mn-lt"/>
              </a:defRPr>
            </a:lvl8pPr>
            <a:lvl9pPr marL="2619674" indent="-191879" algn="l" defTabSz="1018056" rtl="0" eaLnBrk="0" fontAlgn="base" hangingPunct="0">
              <a:spcBef>
                <a:spcPct val="0"/>
              </a:spcBef>
              <a:spcAft>
                <a:spcPts val="600"/>
              </a:spcAft>
              <a:buFont typeface="Arial" charset="0"/>
              <a:buChar char="‒"/>
              <a:defRPr sz="2000">
                <a:solidFill>
                  <a:schemeClr val="tx2"/>
                </a:solidFill>
                <a:latin typeface="+mn-lt"/>
              </a:defRPr>
            </a:lvl9pPr>
          </a:lstStyle>
          <a:p>
            <a:r>
              <a:rPr lang="es-ES" sz="3250" b="1" kern="0" dirty="0">
                <a:solidFill>
                  <a:schemeClr val="bg2"/>
                </a:solidFill>
              </a:rPr>
              <a:t>1</a:t>
            </a:r>
            <a:r>
              <a:rPr lang="es-ES" sz="3250" b="1" kern="0" dirty="0" smtClean="0">
                <a:solidFill>
                  <a:schemeClr val="bg2"/>
                </a:solidFill>
              </a:rPr>
              <a:t>. Plan de actuaciones relativo al incremento y mejora de la conectividad de la ciudad de Quito con el mundo</a:t>
            </a:r>
          </a:p>
        </p:txBody>
      </p:sp>
    </p:spTree>
    <p:extLst>
      <p:ext uri="{BB962C8B-B14F-4D97-AF65-F5344CB8AC3E}">
        <p14:creationId xmlns:p14="http://schemas.microsoft.com/office/powerpoint/2010/main" val="334254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custDataLst>
              <p:tags r:id="rId2"/>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s-CL" dirty="0">
              <a:solidFill>
                <a:srgbClr val="002776"/>
              </a:solidFill>
            </a:endParaRPr>
          </a:p>
        </p:txBody>
      </p:sp>
      <p:graphicFrame>
        <p:nvGraphicFramePr>
          <p:cNvPr id="360" name="Table 359"/>
          <p:cNvGraphicFramePr>
            <a:graphicFrameLocks noGrp="1"/>
          </p:cNvGraphicFramePr>
          <p:nvPr>
            <p:extLst/>
          </p:nvPr>
        </p:nvGraphicFramePr>
        <p:xfrm>
          <a:off x="205200" y="3328794"/>
          <a:ext cx="7020000" cy="3200400"/>
        </p:xfrm>
        <a:graphic>
          <a:graphicData uri="http://schemas.openxmlformats.org/drawingml/2006/table">
            <a:tbl>
              <a:tblPr firstRow="1" bandRow="1">
                <a:tableStyleId>{2D5ABB26-0587-4C30-8999-92F81FD0307C}</a:tableStyleId>
              </a:tblPr>
              <a:tblGrid>
                <a:gridCol w="7020000">
                  <a:extLst>
                    <a:ext uri="{9D8B030D-6E8A-4147-A177-3AD203B41FA5}">
                      <a16:colId xmlns="" xmlns:a16="http://schemas.microsoft.com/office/drawing/2014/main" val="20000"/>
                    </a:ext>
                  </a:extLst>
                </a:gridCol>
              </a:tblGrid>
              <a:tr h="687419">
                <a:tc>
                  <a:txBody>
                    <a:bodyPr/>
                    <a:lstStyle/>
                    <a:p>
                      <a:pPr marL="0" marR="0" lvl="0" indent="0" algn="l" defTabSz="913399" rtl="0" eaLnBrk="1" fontAlgn="base" latinLnBrk="0" hangingPunct="1">
                        <a:lnSpc>
                          <a:spcPct val="100000"/>
                        </a:lnSpc>
                        <a:spcBef>
                          <a:spcPct val="0"/>
                        </a:spcBef>
                        <a:spcAft>
                          <a:spcPct val="0"/>
                        </a:spcAft>
                        <a:buClrTx/>
                        <a:buSzTx/>
                        <a:buFont typeface="+mj-lt"/>
                        <a:buNone/>
                        <a:tabLst/>
                        <a:defRPr/>
                      </a:pPr>
                      <a:r>
                        <a:rPr kumimoji="0" lang="es-CL" sz="800" b="0" i="0" u="none" strike="noStrike" kern="1200" cap="none" spc="0" normalizeH="0" baseline="0" noProof="0" dirty="0" smtClean="0">
                          <a:ln>
                            <a:noFill/>
                          </a:ln>
                          <a:solidFill>
                            <a:srgbClr val="002776"/>
                          </a:solidFill>
                          <a:effectLst/>
                          <a:uLnTx/>
                          <a:uFillTx/>
                          <a:latin typeface="+mn-lt"/>
                          <a:ea typeface="+mn-ea"/>
                          <a:cs typeface="+mn-cs"/>
                        </a:rPr>
                        <a:t>1. Identificación y selección de </a:t>
                      </a:r>
                      <a:r>
                        <a:rPr kumimoji="0" lang="es-CL" sz="800" b="0" i="1" u="none" strike="noStrike" kern="1200" cap="none" spc="0" normalizeH="0" baseline="0" noProof="0" dirty="0" err="1" smtClean="0">
                          <a:ln>
                            <a:noFill/>
                          </a:ln>
                          <a:solidFill>
                            <a:srgbClr val="002776"/>
                          </a:solidFill>
                          <a:effectLst/>
                          <a:uLnTx/>
                          <a:uFillTx/>
                          <a:latin typeface="+mn-lt"/>
                          <a:ea typeface="+mn-ea"/>
                          <a:cs typeface="+mn-cs"/>
                        </a:rPr>
                        <a:t>partners</a:t>
                      </a:r>
                      <a:r>
                        <a:rPr kumimoji="0" lang="es-CL" sz="800" b="0" i="0" u="none" strike="noStrike" kern="1200" cap="none" spc="0" normalizeH="0" baseline="0" noProof="0" dirty="0" smtClean="0">
                          <a:ln>
                            <a:noFill/>
                          </a:ln>
                          <a:solidFill>
                            <a:srgbClr val="002776"/>
                          </a:solidFill>
                          <a:effectLst/>
                          <a:uLnTx/>
                          <a:uFillTx/>
                          <a:latin typeface="+mn-lt"/>
                          <a:ea typeface="+mn-ea"/>
                          <a:cs typeface="+mn-cs"/>
                        </a:rPr>
                        <a:t> </a:t>
                      </a:r>
                      <a:r>
                        <a:rPr kumimoji="0" lang="es-CL" sz="800" b="0" i="1" u="none" strike="noStrike" kern="1200" cap="none" spc="0" normalizeH="0" baseline="0" noProof="0" dirty="0" smtClean="0">
                          <a:ln>
                            <a:noFill/>
                          </a:ln>
                          <a:solidFill>
                            <a:srgbClr val="002776"/>
                          </a:solidFill>
                          <a:effectLst/>
                          <a:uLnTx/>
                          <a:uFillTx/>
                          <a:latin typeface="+mn-lt"/>
                          <a:ea typeface="+mn-ea"/>
                          <a:cs typeface="+mn-cs"/>
                        </a:rPr>
                        <a:t>clave</a:t>
                      </a:r>
                      <a:r>
                        <a:rPr kumimoji="0" lang="es-CL" sz="800" b="0" i="0" u="none" strike="noStrike" kern="1200" cap="none" spc="0" normalizeH="0" baseline="0" noProof="0" dirty="0" smtClean="0">
                          <a:ln>
                            <a:noFill/>
                          </a:ln>
                          <a:solidFill>
                            <a:srgbClr val="002776"/>
                          </a:solidFill>
                          <a:effectLst/>
                          <a:uLnTx/>
                          <a:uFillTx/>
                          <a:latin typeface="+mn-lt"/>
                          <a:ea typeface="+mn-ea"/>
                          <a:cs typeface="+mn-cs"/>
                        </a:rPr>
                        <a:t> para la promoción del desarrollo de tráfico en el Aeropuerto de Quito: </a:t>
                      </a:r>
                      <a:r>
                        <a:rPr lang="es-CL" sz="800" dirty="0" smtClean="0">
                          <a:solidFill>
                            <a:srgbClr val="002776"/>
                          </a:solidFill>
                        </a:rPr>
                        <a:t>compañía gestora del Aeropuerto de Quito</a:t>
                      </a:r>
                      <a:r>
                        <a:rPr kumimoji="0" lang="es-CL" sz="800" b="0" i="0" u="none" strike="noStrike" kern="1200" cap="none" spc="0" normalizeH="0" baseline="0" noProof="0" dirty="0" smtClean="0">
                          <a:ln>
                            <a:noFill/>
                          </a:ln>
                          <a:solidFill>
                            <a:srgbClr val="002776"/>
                          </a:solidFill>
                          <a:effectLst/>
                          <a:uLnTx/>
                          <a:uFillTx/>
                          <a:latin typeface="+mn-lt"/>
                          <a:ea typeface="+mn-ea"/>
                          <a:cs typeface="+mn-cs"/>
                        </a:rPr>
                        <a:t>/Aeropuerto, Gobierno Municipal, entidades de promoción (por ejemplo, Cámara de Comercio de Quito), actores y empresas relevantes asociadas al sector turístico (sector hotelero, gastronómico, de ocio, etc.) con injerencia en la definición e implementación de incentivos y promoción del desarrollo de rutas. Estos </a:t>
                      </a:r>
                      <a:r>
                        <a:rPr kumimoji="0" lang="es-CL" sz="800" b="0" i="1" u="none" strike="noStrike" kern="1200" cap="none" spc="0" normalizeH="0" baseline="0" noProof="0" dirty="0" err="1" smtClean="0">
                          <a:ln>
                            <a:noFill/>
                          </a:ln>
                          <a:solidFill>
                            <a:srgbClr val="002776"/>
                          </a:solidFill>
                          <a:effectLst/>
                          <a:uLnTx/>
                          <a:uFillTx/>
                          <a:latin typeface="+mn-lt"/>
                          <a:ea typeface="+mn-ea"/>
                          <a:cs typeface="+mn-cs"/>
                        </a:rPr>
                        <a:t>partners</a:t>
                      </a:r>
                      <a:r>
                        <a:rPr kumimoji="0" lang="es-CL" sz="800" b="0" i="0" u="none" strike="noStrike" kern="1200" cap="none" spc="0" normalizeH="0" baseline="0" noProof="0" dirty="0" smtClean="0">
                          <a:ln>
                            <a:noFill/>
                          </a:ln>
                          <a:solidFill>
                            <a:srgbClr val="002776"/>
                          </a:solidFill>
                          <a:effectLst/>
                          <a:uLnTx/>
                          <a:uFillTx/>
                          <a:latin typeface="+mn-lt"/>
                          <a:ea typeface="+mn-ea"/>
                          <a:cs typeface="+mn-cs"/>
                        </a:rPr>
                        <a:t> </a:t>
                      </a:r>
                      <a:r>
                        <a:rPr kumimoji="0" lang="es-CL" sz="800" b="0" i="1" u="none" strike="noStrike" kern="1200" cap="none" spc="0" normalizeH="0" baseline="0" noProof="0" dirty="0" smtClean="0">
                          <a:ln>
                            <a:noFill/>
                          </a:ln>
                          <a:solidFill>
                            <a:srgbClr val="002776"/>
                          </a:solidFill>
                          <a:effectLst/>
                          <a:uLnTx/>
                          <a:uFillTx/>
                          <a:latin typeface="+mn-lt"/>
                          <a:ea typeface="+mn-ea"/>
                          <a:cs typeface="+mn-cs"/>
                        </a:rPr>
                        <a:t>clave</a:t>
                      </a:r>
                      <a:r>
                        <a:rPr kumimoji="0" lang="es-CL" sz="800" b="0" i="0" u="none" strike="noStrike" kern="1200" cap="none" spc="0" normalizeH="0" baseline="0" noProof="0" dirty="0" smtClean="0">
                          <a:ln>
                            <a:noFill/>
                          </a:ln>
                          <a:solidFill>
                            <a:srgbClr val="002776"/>
                          </a:solidFill>
                          <a:effectLst/>
                          <a:uLnTx/>
                          <a:uFillTx/>
                          <a:latin typeface="+mn-lt"/>
                          <a:ea typeface="+mn-ea"/>
                          <a:cs typeface="+mn-cs"/>
                        </a:rPr>
                        <a:t> compondrán el Comité de Conectividad. Asimismo, tendrán especial importancia los </a:t>
                      </a:r>
                      <a:r>
                        <a:rPr kumimoji="0" lang="es-CL" sz="800" b="0" i="0" u="none" strike="noStrike" kern="1200" cap="none" spc="0" normalizeH="0" baseline="0" noProof="0" dirty="0" err="1" smtClean="0">
                          <a:ln>
                            <a:noFill/>
                          </a:ln>
                          <a:solidFill>
                            <a:srgbClr val="002776"/>
                          </a:solidFill>
                          <a:effectLst/>
                          <a:uLnTx/>
                          <a:uFillTx/>
                          <a:latin typeface="+mn-lt"/>
                          <a:ea typeface="+mn-ea"/>
                          <a:cs typeface="+mn-cs"/>
                        </a:rPr>
                        <a:t>chárters</a:t>
                      </a:r>
                      <a:r>
                        <a:rPr kumimoji="0" lang="es-CL" sz="800" b="0" i="0" u="none" strike="noStrike" kern="1200" cap="none" spc="0" normalizeH="0" baseline="0" noProof="0" dirty="0" smtClean="0">
                          <a:ln>
                            <a:noFill/>
                          </a:ln>
                          <a:solidFill>
                            <a:srgbClr val="002776"/>
                          </a:solidFill>
                          <a:effectLst/>
                          <a:uLnTx/>
                          <a:uFillTx/>
                          <a:latin typeface="+mn-lt"/>
                          <a:ea typeface="+mn-ea"/>
                          <a:cs typeface="+mn-cs"/>
                        </a:rPr>
                        <a:t> receptivos que se pueden desarrollar en colaboración con turoperadores internacionales, los cuales favorecerán a aumentar el tráfico. Constitución de una plataforma común con los </a:t>
                      </a:r>
                      <a:r>
                        <a:rPr kumimoji="0" lang="es-CL" sz="800" b="0" i="1" u="none" strike="noStrike" kern="1200" cap="none" spc="0" normalizeH="0" baseline="0" noProof="0" dirty="0" err="1" smtClean="0">
                          <a:ln>
                            <a:noFill/>
                          </a:ln>
                          <a:solidFill>
                            <a:srgbClr val="002776"/>
                          </a:solidFill>
                          <a:effectLst/>
                          <a:uLnTx/>
                          <a:uFillTx/>
                          <a:latin typeface="+mn-lt"/>
                          <a:ea typeface="+mn-ea"/>
                          <a:cs typeface="+mn-cs"/>
                        </a:rPr>
                        <a:t>partners</a:t>
                      </a:r>
                      <a:r>
                        <a:rPr kumimoji="0" lang="es-CL" sz="800" b="0" i="0" u="none" strike="noStrike" kern="1200" cap="none" spc="0" normalizeH="0" baseline="0" noProof="0" dirty="0" smtClean="0">
                          <a:ln>
                            <a:noFill/>
                          </a:ln>
                          <a:solidFill>
                            <a:srgbClr val="002776"/>
                          </a:solidFill>
                          <a:effectLst/>
                          <a:uLnTx/>
                          <a:uFillTx/>
                          <a:latin typeface="+mn-lt"/>
                          <a:ea typeface="+mn-ea"/>
                          <a:cs typeface="+mn-cs"/>
                        </a:rPr>
                        <a:t> seleccionados con el propósito de ejecutar el proyecto. </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51088">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dirty="0" smtClean="0">
                          <a:ln>
                            <a:noFill/>
                          </a:ln>
                          <a:solidFill>
                            <a:srgbClr val="002776"/>
                          </a:solidFill>
                          <a:effectLst/>
                          <a:uLnTx/>
                          <a:uFillTx/>
                          <a:latin typeface="+mn-lt"/>
                          <a:ea typeface="+mn-ea"/>
                          <a:cs typeface="+mn-cs"/>
                        </a:rPr>
                        <a:t>2. Identificación de las </a:t>
                      </a:r>
                      <a:r>
                        <a:rPr kumimoji="0" lang="es-CL" sz="800" b="1" i="0" u="none" strike="noStrike" kern="1200" cap="none" spc="0" normalizeH="0" baseline="0" dirty="0" smtClean="0">
                          <a:ln>
                            <a:noFill/>
                          </a:ln>
                          <a:solidFill>
                            <a:srgbClr val="002776"/>
                          </a:solidFill>
                          <a:effectLst/>
                          <a:uLnTx/>
                          <a:uFillTx/>
                          <a:latin typeface="+mn-lt"/>
                          <a:ea typeface="+mn-ea"/>
                          <a:cs typeface="+mn-cs"/>
                        </a:rPr>
                        <a:t>aerolíneas objetivo</a:t>
                      </a:r>
                      <a:r>
                        <a:rPr kumimoji="0" lang="es-CL" sz="800" b="0" i="0" u="none" strike="noStrike" kern="1200" cap="none" spc="0" normalizeH="0" baseline="0" dirty="0" smtClean="0">
                          <a:ln>
                            <a:noFill/>
                          </a:ln>
                          <a:solidFill>
                            <a:srgbClr val="002776"/>
                          </a:solidFill>
                          <a:effectLst/>
                          <a:uLnTx/>
                          <a:uFillTx/>
                          <a:latin typeface="+mn-lt"/>
                          <a:ea typeface="+mn-ea"/>
                          <a:cs typeface="+mn-cs"/>
                        </a:rPr>
                        <a:t>, que presentan un perfil favorable para mejorar la conectividad internacional de UIO y para las que el Aeropuerto puede constituir un aporte de valor en sus planes de expansión y red de conexiones. Se sugiere valorar la opción de desarrollar una terminal “de bajo coste” en el aeropuerto que permita a las aerolíneas LCC volar a Quito, llegando a esta terminal. </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48317">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dirty="0" smtClean="0">
                          <a:ln>
                            <a:noFill/>
                          </a:ln>
                          <a:solidFill>
                            <a:srgbClr val="002776"/>
                          </a:solidFill>
                          <a:effectLst/>
                          <a:uLnTx/>
                          <a:uFillTx/>
                          <a:latin typeface="+mn-lt"/>
                          <a:ea typeface="+mn-ea"/>
                          <a:cs typeface="+mn-cs"/>
                        </a:rPr>
                        <a:t>3. Investigación y estudio de las aerolíneas objetivo: planes de desarrollo estratégicos seguidos en los últimos años, evolución de sus mercados, situación financiera, alineación entre objetivos de las aerolíneas y los del aeropuerto, factibilidad de la operación y del éxito de la compañía en Quito teniendo en cuenta el resto de agentes operadores. Elaboración de un informe o dosier resumiendo los principales hallazgos y conclusiones.</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28766">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dirty="0" smtClean="0">
                          <a:ln>
                            <a:noFill/>
                          </a:ln>
                          <a:solidFill>
                            <a:srgbClr val="002776"/>
                          </a:solidFill>
                          <a:effectLst/>
                          <a:uLnTx/>
                          <a:uFillTx/>
                          <a:latin typeface="+mn-lt"/>
                          <a:ea typeface="+mn-ea"/>
                          <a:cs typeface="+mn-cs"/>
                        </a:rPr>
                        <a:t>4. Identificación de medidas de incentivo - económico y de otra índole – factibles de ofrecer por los diferentes </a:t>
                      </a:r>
                      <a:r>
                        <a:rPr kumimoji="0" lang="es-CL" sz="800" b="0" i="1" u="none" strike="noStrike" kern="1200" cap="none" spc="0" normalizeH="0" baseline="0" dirty="0" err="1" smtClean="0">
                          <a:ln>
                            <a:noFill/>
                          </a:ln>
                          <a:solidFill>
                            <a:srgbClr val="002776"/>
                          </a:solidFill>
                          <a:effectLst/>
                          <a:uLnTx/>
                          <a:uFillTx/>
                          <a:latin typeface="+mn-lt"/>
                          <a:ea typeface="+mn-ea"/>
                          <a:cs typeface="+mn-cs"/>
                        </a:rPr>
                        <a:t>partners</a:t>
                      </a:r>
                      <a:r>
                        <a:rPr kumimoji="0" lang="es-CL" sz="800" b="0" i="0" u="none" strike="noStrike" kern="1200" cap="none" spc="0" normalizeH="0" baseline="0" dirty="0" smtClean="0">
                          <a:ln>
                            <a:noFill/>
                          </a:ln>
                          <a:solidFill>
                            <a:srgbClr val="002776"/>
                          </a:solidFill>
                          <a:effectLst/>
                          <a:uLnTx/>
                          <a:uFillTx/>
                          <a:latin typeface="+mn-lt"/>
                          <a:ea typeface="+mn-ea"/>
                          <a:cs typeface="+mn-cs"/>
                        </a:rPr>
                        <a:t> involucrados a las aerolíneas objetivo para fomentar el atractivo de Quito como nuevo punto de operaciones. Para los LCC que pudieren  operar (si se activa la terminal LCC) sería necesario desarrollar una normativa específica para esta tipología de compañía</a:t>
                      </a:r>
                      <a:r>
                        <a:rPr kumimoji="0" lang="es-CL" sz="800" b="0" i="1" u="none" strike="noStrike" kern="1200" cap="none" spc="0" normalizeH="0" baseline="0" dirty="0" smtClean="0">
                          <a:ln>
                            <a:noFill/>
                          </a:ln>
                          <a:solidFill>
                            <a:srgbClr val="002776"/>
                          </a:solidFill>
                          <a:effectLst/>
                          <a:uLnTx/>
                          <a:uFillTx/>
                          <a:latin typeface="+mn-lt"/>
                          <a:ea typeface="+mn-ea"/>
                          <a:cs typeface="+mn-cs"/>
                        </a:rPr>
                        <a:t>, </a:t>
                      </a:r>
                      <a:r>
                        <a:rPr kumimoji="0" lang="es-CL" sz="800" b="0" i="1" u="none" strike="noStrike" kern="1200" cap="none" spc="0" normalizeH="0" baseline="0" dirty="0" err="1" smtClean="0">
                          <a:ln>
                            <a:noFill/>
                          </a:ln>
                          <a:solidFill>
                            <a:srgbClr val="002776"/>
                          </a:solidFill>
                          <a:effectLst/>
                          <a:uLnTx/>
                          <a:uFillTx/>
                          <a:latin typeface="+mn-lt"/>
                          <a:ea typeface="+mn-ea"/>
                          <a:cs typeface="+mn-cs"/>
                        </a:rPr>
                        <a:t>low</a:t>
                      </a:r>
                      <a:r>
                        <a:rPr kumimoji="0" lang="es-CL" sz="800" b="0" i="1" u="none" strike="noStrike" kern="1200" cap="none" spc="0" normalizeH="0" baseline="0" dirty="0" smtClean="0">
                          <a:ln>
                            <a:noFill/>
                          </a:ln>
                          <a:solidFill>
                            <a:srgbClr val="002776"/>
                          </a:solidFill>
                          <a:effectLst/>
                          <a:uLnTx/>
                          <a:uFillTx/>
                          <a:latin typeface="+mn-lt"/>
                          <a:ea typeface="+mn-ea"/>
                          <a:cs typeface="+mn-cs"/>
                        </a:rPr>
                        <a:t> </a:t>
                      </a:r>
                      <a:r>
                        <a:rPr kumimoji="0" lang="es-CL" sz="800" b="0" i="1" u="none" strike="noStrike" kern="1200" cap="none" spc="0" normalizeH="0" baseline="0" dirty="0" err="1" smtClean="0">
                          <a:ln>
                            <a:noFill/>
                          </a:ln>
                          <a:solidFill>
                            <a:srgbClr val="002776"/>
                          </a:solidFill>
                          <a:effectLst/>
                          <a:uLnTx/>
                          <a:uFillTx/>
                          <a:latin typeface="+mn-lt"/>
                          <a:ea typeface="+mn-ea"/>
                          <a:cs typeface="+mn-cs"/>
                        </a:rPr>
                        <a:t>cost</a:t>
                      </a:r>
                      <a:r>
                        <a:rPr kumimoji="0" lang="es-CL" sz="800" b="0" i="1" u="none" strike="noStrike" kern="1200" cap="none" spc="0" normalizeH="0" baseline="0" dirty="0" smtClean="0">
                          <a:ln>
                            <a:noFill/>
                          </a:ln>
                          <a:solidFill>
                            <a:srgbClr val="002776"/>
                          </a:solidFill>
                          <a:effectLst/>
                          <a:uLnTx/>
                          <a:uFillTx/>
                          <a:latin typeface="+mn-lt"/>
                          <a:ea typeface="+mn-ea"/>
                          <a:cs typeface="+mn-cs"/>
                        </a:rPr>
                        <a:t> </a:t>
                      </a:r>
                      <a:r>
                        <a:rPr kumimoji="0" lang="es-CL" sz="800" b="0" i="1" u="none" strike="noStrike" kern="1200" cap="none" spc="0" normalizeH="0" baseline="0" dirty="0" err="1" smtClean="0">
                          <a:ln>
                            <a:noFill/>
                          </a:ln>
                          <a:solidFill>
                            <a:srgbClr val="002776"/>
                          </a:solidFill>
                          <a:effectLst/>
                          <a:uLnTx/>
                          <a:uFillTx/>
                          <a:latin typeface="+mn-lt"/>
                          <a:ea typeface="+mn-ea"/>
                          <a:cs typeface="+mn-cs"/>
                        </a:rPr>
                        <a:t>carriers</a:t>
                      </a:r>
                      <a:r>
                        <a:rPr kumimoji="0" lang="es-CL" sz="800" b="0" i="0" u="none" strike="noStrike" kern="1200" cap="none" spc="0" normalizeH="0" baseline="0" dirty="0" smtClean="0">
                          <a:ln>
                            <a:noFill/>
                          </a:ln>
                          <a:solidFill>
                            <a:srgbClr val="002776"/>
                          </a:solidFill>
                          <a:effectLst/>
                          <a:uLnTx/>
                          <a:uFillTx/>
                          <a:latin typeface="+mn-lt"/>
                          <a:ea typeface="+mn-ea"/>
                          <a:cs typeface="+mn-cs"/>
                        </a:rPr>
                        <a:t>, donde se regule su operación particular en UIO pero en la terminal de bajo coste.</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28766">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dirty="0" smtClean="0">
                          <a:ln>
                            <a:noFill/>
                          </a:ln>
                          <a:solidFill>
                            <a:srgbClr val="002776"/>
                          </a:solidFill>
                          <a:effectLst/>
                          <a:uLnTx/>
                          <a:uFillTx/>
                          <a:latin typeface="+mn-lt"/>
                          <a:ea typeface="+mn-ea"/>
                          <a:cs typeface="+mn-cs"/>
                        </a:rPr>
                        <a:t>5. Elaboración de una propuesta particular para aquellas aerolíneas identificadas como posibles casos de éxito, incluyendo los aspectos clave y compromisos a acometer por cada actor en línea con los objetivos planteados.</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28766">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kumimoji="0" lang="es-CL" sz="800" b="0" i="0" u="none" strike="noStrike" kern="1200" cap="none" spc="0" normalizeH="0" baseline="0" dirty="0" smtClean="0">
                          <a:ln>
                            <a:noFill/>
                          </a:ln>
                          <a:solidFill>
                            <a:srgbClr val="002776"/>
                          </a:solidFill>
                          <a:effectLst/>
                          <a:uLnTx/>
                          <a:uFillTx/>
                          <a:latin typeface="+mn-lt"/>
                          <a:ea typeface="+mn-ea"/>
                          <a:cs typeface="+mn-cs"/>
                        </a:rPr>
                        <a:t>6. </a:t>
                      </a:r>
                      <a:r>
                        <a:rPr lang="es-CL" sz="800" kern="1200" dirty="0" smtClean="0">
                          <a:solidFill>
                            <a:srgbClr val="002776"/>
                          </a:solidFill>
                          <a:latin typeface="+mn-lt"/>
                          <a:ea typeface="+mn-ea"/>
                          <a:cs typeface="+mn-cs"/>
                        </a:rPr>
                        <a:t>Contacto inicial</a:t>
                      </a:r>
                      <a:r>
                        <a:rPr lang="es-CL" sz="800" kern="1200" baseline="0" dirty="0" smtClean="0">
                          <a:solidFill>
                            <a:srgbClr val="002776"/>
                          </a:solidFill>
                          <a:latin typeface="+mn-lt"/>
                          <a:ea typeface="+mn-ea"/>
                          <a:cs typeface="+mn-cs"/>
                        </a:rPr>
                        <a:t>, establecimiento de </a:t>
                      </a:r>
                      <a:r>
                        <a:rPr lang="es-CL" sz="800" kern="1200" dirty="0" smtClean="0">
                          <a:solidFill>
                            <a:srgbClr val="002776"/>
                          </a:solidFill>
                          <a:latin typeface="+mn-lt"/>
                          <a:ea typeface="+mn-ea"/>
                          <a:cs typeface="+mn-cs"/>
                        </a:rPr>
                        <a:t>una agenda de reuniones y entrevistas con las aerolíneas objetivo identificadas con el fin de presentar las propuestas</a:t>
                      </a:r>
                      <a:r>
                        <a:rPr lang="es-CL" sz="800" kern="1200" baseline="0" dirty="0" smtClean="0">
                          <a:solidFill>
                            <a:srgbClr val="002776"/>
                          </a:solidFill>
                          <a:latin typeface="+mn-lt"/>
                          <a:ea typeface="+mn-ea"/>
                          <a:cs typeface="+mn-cs"/>
                        </a:rPr>
                        <a:t> elaboradas e iniciar las negociaciones pertinentes con aquellas interesadas. </a:t>
                      </a:r>
                      <a:endParaRPr kumimoji="0" lang="es-CL" sz="800" b="0" i="0" u="none" strike="noStrike" kern="1200" cap="none" spc="0" normalizeH="0" baseline="0" dirty="0" smtClean="0">
                        <a:ln>
                          <a:noFill/>
                        </a:ln>
                        <a:solidFill>
                          <a:srgbClr val="002776"/>
                        </a:solidFill>
                        <a:effectLst/>
                        <a:uLnTx/>
                        <a:uFillTx/>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09214">
                <a:tc>
                  <a:txBody>
                    <a:bodyPr/>
                    <a:lstStyle/>
                    <a:p>
                      <a:r>
                        <a:rPr kumimoji="0" lang="es-CL" sz="800" b="0" i="0" u="none" strike="noStrike" kern="1200" cap="none" spc="0" normalizeH="0" baseline="0" dirty="0" smtClean="0">
                          <a:ln>
                            <a:noFill/>
                          </a:ln>
                          <a:solidFill>
                            <a:srgbClr val="002776"/>
                          </a:solidFill>
                          <a:effectLst/>
                          <a:uLnTx/>
                          <a:uFillTx/>
                          <a:latin typeface="+mn-lt"/>
                          <a:ea typeface="+mn-ea"/>
                          <a:cs typeface="+mn-cs"/>
                        </a:rPr>
                        <a:t>7. Cierre de contratos y planes de actuación de cada aerolínea e inicio de operaciones en el aeropuerto de Quito.</a:t>
                      </a:r>
                      <a:endParaRPr kumimoji="0" lang="es-CL" sz="800" b="0" i="0" u="none" strike="noStrike" kern="1200" cap="none" spc="0" normalizeH="0" baseline="0" dirty="0">
                        <a:ln>
                          <a:noFill/>
                        </a:ln>
                        <a:solidFill>
                          <a:srgbClr val="002776"/>
                        </a:solidFill>
                        <a:effectLst/>
                        <a:uLnTx/>
                        <a:uFillTx/>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graphicFrame>
        <p:nvGraphicFramePr>
          <p:cNvPr id="14" name="Object 13" hidden="1"/>
          <p:cNvGraphicFramePr>
            <a:graphicFrameLocks noChangeAspect="1"/>
          </p:cNvGraphicFramePr>
          <p:nvPr>
            <p:custDataLst>
              <p:tags r:id="rId3"/>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4678" name="think-cell Slide" r:id="rId32" imgW="270" imgH="270" progId="TCLayout.ActiveDocument.1">
                  <p:embed/>
                </p:oleObj>
              </mc:Choice>
              <mc:Fallback>
                <p:oleObj name="think-cell Slide" r:id="rId32" imgW="270" imgH="270" progId="TCLayout.ActiveDocument.1">
                  <p:embed/>
                  <p:pic>
                    <p:nvPicPr>
                      <p:cNvPr id="14" name="Object 13" hidden="1"/>
                      <p:cNvPicPr/>
                      <p:nvPr/>
                    </p:nvPicPr>
                    <p:blipFill>
                      <a:blip r:embed="rId33"/>
                      <a:stretch>
                        <a:fillRect/>
                      </a:stretch>
                    </p:blipFill>
                    <p:spPr>
                      <a:xfrm>
                        <a:off x="0" y="0"/>
                        <a:ext cx="158750" cy="158750"/>
                      </a:xfrm>
                      <a:prstGeom prst="rect">
                        <a:avLst/>
                      </a:prstGeom>
                    </p:spPr>
                  </p:pic>
                </p:oleObj>
              </mc:Fallback>
            </mc:AlternateContent>
          </a:graphicData>
        </a:graphic>
      </p:graphicFrame>
      <p:sp>
        <p:nvSpPr>
          <p:cNvPr id="70" name="Rectangle 69"/>
          <p:cNvSpPr/>
          <p:nvPr>
            <p:custDataLst>
              <p:tags r:id="rId4"/>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r>
              <a:rPr lang="es-CL" sz="1100" b="1" dirty="0" smtClean="0">
                <a:solidFill>
                  <a:schemeClr val="tx2"/>
                </a:solidFill>
              </a:rPr>
              <a:t>1.1 Programa para la promoción y atracción de nuevas aerolíneas</a:t>
            </a:r>
            <a:endParaRPr lang="es-CL" sz="1100" b="1" dirty="0">
              <a:solidFill>
                <a:schemeClr val="tx2"/>
              </a:solidFill>
            </a:endParaRPr>
          </a:p>
        </p:txBody>
      </p:sp>
      <p:sp>
        <p:nvSpPr>
          <p:cNvPr id="257" name="Rectangle 256"/>
          <p:cNvSpPr/>
          <p:nvPr/>
        </p:nvSpPr>
        <p:spPr>
          <a:xfrm>
            <a:off x="7264146" y="3064026"/>
            <a:ext cx="2625312" cy="1155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s-CL" sz="800" dirty="0">
                <a:solidFill>
                  <a:srgbClr val="002776"/>
                </a:solidFill>
              </a:rPr>
              <a:t>Existencia de una estructura de metas compartidas entre los diferentes </a:t>
            </a:r>
            <a:r>
              <a:rPr lang="es-CL" sz="800" i="1" dirty="0" err="1">
                <a:solidFill>
                  <a:srgbClr val="002776"/>
                </a:solidFill>
              </a:rPr>
              <a:t>partners</a:t>
            </a:r>
            <a:r>
              <a:rPr lang="es-CL" sz="800" dirty="0">
                <a:solidFill>
                  <a:srgbClr val="002776"/>
                </a:solidFill>
              </a:rPr>
              <a:t> </a:t>
            </a:r>
            <a:r>
              <a:rPr lang="es-CL" sz="800" i="1" dirty="0">
                <a:solidFill>
                  <a:srgbClr val="002776"/>
                </a:solidFill>
              </a:rPr>
              <a:t>clave</a:t>
            </a:r>
            <a:r>
              <a:rPr lang="es-CL" sz="800" dirty="0">
                <a:solidFill>
                  <a:srgbClr val="002776"/>
                </a:solidFill>
              </a:rPr>
              <a:t> </a:t>
            </a:r>
            <a:r>
              <a:rPr lang="es-CL" sz="800" dirty="0" smtClean="0">
                <a:solidFill>
                  <a:srgbClr val="002776"/>
                </a:solidFill>
              </a:rPr>
              <a:t>y las aerolíneas objetivo.</a:t>
            </a:r>
          </a:p>
          <a:p>
            <a:pPr marL="228600" lvl="0" indent="-228600">
              <a:buFont typeface="+mj-lt"/>
              <a:buAutoNum type="arabicPeriod"/>
            </a:pPr>
            <a:r>
              <a:rPr lang="es-CL" sz="800" dirty="0" smtClean="0">
                <a:solidFill>
                  <a:srgbClr val="002776"/>
                </a:solidFill>
              </a:rPr>
              <a:t>Existencia de incentivos y medios de promoción factibles con impacto para atraer a las aerolíneas identificadas.</a:t>
            </a:r>
          </a:p>
          <a:p>
            <a:pPr marL="228600" indent="-228600">
              <a:buFont typeface="+mj-lt"/>
              <a:buAutoNum type="arabicPeriod"/>
            </a:pPr>
            <a:r>
              <a:rPr lang="es-CL" sz="800" dirty="0">
                <a:solidFill>
                  <a:srgbClr val="002776"/>
                </a:solidFill>
              </a:rPr>
              <a:t>Efectividad </a:t>
            </a:r>
            <a:r>
              <a:rPr lang="es-CL" sz="800" dirty="0" smtClean="0">
                <a:solidFill>
                  <a:srgbClr val="002776"/>
                </a:solidFill>
              </a:rPr>
              <a:t>de las negociaciones tras la presentación de propuestas entre los diferentes </a:t>
            </a:r>
            <a:r>
              <a:rPr lang="es-CL" sz="800" i="1" dirty="0" err="1" smtClean="0">
                <a:solidFill>
                  <a:srgbClr val="002776"/>
                </a:solidFill>
              </a:rPr>
              <a:t>partners</a:t>
            </a:r>
            <a:r>
              <a:rPr lang="es-CL" sz="800" dirty="0" smtClean="0">
                <a:solidFill>
                  <a:srgbClr val="002776"/>
                </a:solidFill>
              </a:rPr>
              <a:t> y las aerolíneas.</a:t>
            </a:r>
            <a:endParaRPr lang="es-CL" sz="800" dirty="0">
              <a:solidFill>
                <a:srgbClr val="002776"/>
              </a:solidFill>
            </a:endParaRPr>
          </a:p>
          <a:p>
            <a:pPr marL="228600" lvl="0" indent="-228600">
              <a:buFont typeface="+mj-lt"/>
              <a:buAutoNum type="arabicPeriod"/>
            </a:pPr>
            <a:endParaRPr lang="es-CL" sz="800" dirty="0" smtClean="0">
              <a:solidFill>
                <a:srgbClr val="002776"/>
              </a:solidFill>
            </a:endParaRPr>
          </a:p>
          <a:p>
            <a:pPr marL="228600" lvl="0" indent="-228600">
              <a:buFont typeface="+mj-lt"/>
              <a:buAutoNum type="arabicPeriod"/>
            </a:pPr>
            <a:endParaRPr lang="es-CL" sz="800" dirty="0" smtClean="0">
              <a:solidFill>
                <a:srgbClr val="002776"/>
              </a:solidFill>
            </a:endParaRPr>
          </a:p>
        </p:txBody>
      </p:sp>
      <p:sp>
        <p:nvSpPr>
          <p:cNvPr id="212" name="Rectangle 211"/>
          <p:cNvSpPr/>
          <p:nvPr/>
        </p:nvSpPr>
        <p:spPr>
          <a:xfrm>
            <a:off x="204081" y="1770289"/>
            <a:ext cx="7020000" cy="512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1450" indent="-171450">
              <a:buFont typeface="Arial" panose="020B0604020202020204" pitchFamily="34" charset="0"/>
              <a:buChar char="•"/>
            </a:pPr>
            <a:r>
              <a:rPr lang="es-CL" sz="900" dirty="0" smtClean="0">
                <a:solidFill>
                  <a:srgbClr val="002776"/>
                </a:solidFill>
              </a:rPr>
              <a:t>Atracción de nuevas aerolíneas tradicionales y no tradicionales, que inicien operaciones en el Aeropuerto de Quito.</a:t>
            </a:r>
          </a:p>
          <a:p>
            <a:pPr marL="171450" lvl="0" indent="-171450">
              <a:buFont typeface="Arial" panose="020B0604020202020204" pitchFamily="34" charset="0"/>
              <a:buChar char="•"/>
            </a:pPr>
            <a:r>
              <a:rPr lang="es-CL" sz="900" dirty="0" smtClean="0">
                <a:solidFill>
                  <a:srgbClr val="002776"/>
                </a:solidFill>
              </a:rPr>
              <a:t>Diversificación y aumento de la oferta actual de rutas y frecuencias propiciada por la aparición de nuevas compañías en el Aeropuerto de Quito.</a:t>
            </a:r>
          </a:p>
          <a:p>
            <a:pPr marL="171450" lvl="0" indent="-171450">
              <a:buFont typeface="Arial" panose="020B0604020202020204" pitchFamily="34" charset="0"/>
              <a:buChar char="•"/>
            </a:pPr>
            <a:endParaRPr lang="es-CL" sz="900" dirty="0" smtClean="0">
              <a:solidFill>
                <a:srgbClr val="002776"/>
              </a:solidFill>
            </a:endParaRPr>
          </a:p>
        </p:txBody>
      </p:sp>
      <p:sp>
        <p:nvSpPr>
          <p:cNvPr id="256" name="Rectangle 255"/>
          <p:cNvSpPr/>
          <p:nvPr/>
        </p:nvSpPr>
        <p:spPr>
          <a:xfrm>
            <a:off x="7264146" y="2700331"/>
            <a:ext cx="262531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smtClean="0">
                <a:solidFill>
                  <a:srgbClr val="FFFFFF"/>
                </a:solidFill>
              </a:rPr>
              <a:t>Factores Críticos de Éxito</a:t>
            </a:r>
            <a:endParaRPr lang="es-CL" sz="1000" b="1" dirty="0">
              <a:solidFill>
                <a:srgbClr val="FFFFFF"/>
              </a:solidFill>
            </a:endParaRPr>
          </a:p>
        </p:txBody>
      </p:sp>
      <p:grpSp>
        <p:nvGrpSpPr>
          <p:cNvPr id="116" name="Group 115"/>
          <p:cNvGrpSpPr/>
          <p:nvPr/>
        </p:nvGrpSpPr>
        <p:grpSpPr>
          <a:xfrm>
            <a:off x="7389542" y="2734898"/>
            <a:ext cx="288000" cy="288000"/>
            <a:chOff x="5714803" y="4244975"/>
            <a:chExt cx="415925" cy="498475"/>
          </a:xfrm>
          <a:solidFill>
            <a:schemeClr val="bg1"/>
          </a:solidFill>
        </p:grpSpPr>
        <p:sp>
          <p:nvSpPr>
            <p:cNvPr id="117" name="Freeform 582"/>
            <p:cNvSpPr>
              <a:spLocks noEditPoints="1"/>
            </p:cNvSpPr>
            <p:nvPr/>
          </p:nvSpPr>
          <p:spPr bwMode="auto">
            <a:xfrm>
              <a:off x="5883078" y="4324351"/>
              <a:ext cx="60325" cy="66675"/>
            </a:xfrm>
            <a:custGeom>
              <a:avLst/>
              <a:gdLst>
                <a:gd name="T0" fmla="*/ 17 w 17"/>
                <a:gd name="T1" fmla="*/ 8 h 19"/>
                <a:gd name="T2" fmla="*/ 3 w 17"/>
                <a:gd name="T3" fmla="*/ 16 h 19"/>
                <a:gd name="T4" fmla="*/ 17 w 17"/>
                <a:gd name="T5" fmla="*/ 8 h 19"/>
                <a:gd name="T6" fmla="*/ 6 w 17"/>
                <a:gd name="T7" fmla="*/ 14 h 19"/>
                <a:gd name="T8" fmla="*/ 12 w 17"/>
                <a:gd name="T9" fmla="*/ 10 h 19"/>
                <a:gd name="T10" fmla="*/ 6 w 17"/>
                <a:gd name="T11" fmla="*/ 14 h 19"/>
              </a:gdLst>
              <a:ahLst/>
              <a:cxnLst>
                <a:cxn ang="0">
                  <a:pos x="T0" y="T1"/>
                </a:cxn>
                <a:cxn ang="0">
                  <a:pos x="T2" y="T3"/>
                </a:cxn>
                <a:cxn ang="0">
                  <a:pos x="T4" y="T5"/>
                </a:cxn>
                <a:cxn ang="0">
                  <a:pos x="T6" y="T7"/>
                </a:cxn>
                <a:cxn ang="0">
                  <a:pos x="T8" y="T9"/>
                </a:cxn>
                <a:cxn ang="0">
                  <a:pos x="T10" y="T11"/>
                </a:cxn>
              </a:cxnLst>
              <a:rect l="0" t="0" r="r" b="b"/>
              <a:pathLst>
                <a:path w="17" h="19">
                  <a:moveTo>
                    <a:pt x="17" y="8"/>
                  </a:moveTo>
                  <a:cubicBezTo>
                    <a:pt x="17" y="16"/>
                    <a:pt x="9" y="19"/>
                    <a:pt x="3" y="16"/>
                  </a:cubicBezTo>
                  <a:cubicBezTo>
                    <a:pt x="0" y="7"/>
                    <a:pt x="12" y="0"/>
                    <a:pt x="17" y="8"/>
                  </a:cubicBezTo>
                  <a:close/>
                  <a:moveTo>
                    <a:pt x="6" y="14"/>
                  </a:moveTo>
                  <a:cubicBezTo>
                    <a:pt x="9" y="14"/>
                    <a:pt x="11" y="13"/>
                    <a:pt x="12" y="10"/>
                  </a:cubicBezTo>
                  <a:cubicBezTo>
                    <a:pt x="9" y="8"/>
                    <a:pt x="5" y="8"/>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8" name="Freeform 584"/>
            <p:cNvSpPr>
              <a:spLocks noEditPoints="1"/>
            </p:cNvSpPr>
            <p:nvPr/>
          </p:nvSpPr>
          <p:spPr bwMode="auto">
            <a:xfrm>
              <a:off x="5903716" y="4419601"/>
              <a:ext cx="57150" cy="125413"/>
            </a:xfrm>
            <a:custGeom>
              <a:avLst/>
              <a:gdLst>
                <a:gd name="T0" fmla="*/ 11 w 16"/>
                <a:gd name="T1" fmla="*/ 0 h 35"/>
                <a:gd name="T2" fmla="*/ 16 w 16"/>
                <a:gd name="T3" fmla="*/ 32 h 35"/>
                <a:gd name="T4" fmla="*/ 6 w 16"/>
                <a:gd name="T5" fmla="*/ 34 h 35"/>
                <a:gd name="T6" fmla="*/ 0 w 16"/>
                <a:gd name="T7" fmla="*/ 5 h 35"/>
                <a:gd name="T8" fmla="*/ 11 w 16"/>
                <a:gd name="T9" fmla="*/ 0 h 35"/>
                <a:gd name="T10" fmla="*/ 7 w 16"/>
                <a:gd name="T11" fmla="*/ 4 h 35"/>
                <a:gd name="T12" fmla="*/ 2 w 16"/>
                <a:gd name="T13" fmla="*/ 7 h 35"/>
                <a:gd name="T14" fmla="*/ 6 w 16"/>
                <a:gd name="T15" fmla="*/ 18 h 35"/>
                <a:gd name="T16" fmla="*/ 11 w 16"/>
                <a:gd name="T17" fmla="*/ 29 h 35"/>
                <a:gd name="T18" fmla="*/ 7 w 1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0"/>
                  </a:moveTo>
                  <a:cubicBezTo>
                    <a:pt x="14" y="9"/>
                    <a:pt x="15" y="22"/>
                    <a:pt x="16" y="32"/>
                  </a:cubicBezTo>
                  <a:cubicBezTo>
                    <a:pt x="14" y="34"/>
                    <a:pt x="9" y="35"/>
                    <a:pt x="6" y="34"/>
                  </a:cubicBezTo>
                  <a:cubicBezTo>
                    <a:pt x="3" y="26"/>
                    <a:pt x="1" y="14"/>
                    <a:pt x="0" y="5"/>
                  </a:cubicBezTo>
                  <a:cubicBezTo>
                    <a:pt x="2" y="2"/>
                    <a:pt x="6" y="0"/>
                    <a:pt x="11" y="0"/>
                  </a:cubicBezTo>
                  <a:close/>
                  <a:moveTo>
                    <a:pt x="7" y="4"/>
                  </a:moveTo>
                  <a:cubicBezTo>
                    <a:pt x="6" y="5"/>
                    <a:pt x="3" y="5"/>
                    <a:pt x="2" y="7"/>
                  </a:cubicBezTo>
                  <a:cubicBezTo>
                    <a:pt x="4" y="10"/>
                    <a:pt x="5" y="14"/>
                    <a:pt x="6" y="18"/>
                  </a:cubicBezTo>
                  <a:cubicBezTo>
                    <a:pt x="7" y="22"/>
                    <a:pt x="6" y="28"/>
                    <a:pt x="11" y="29"/>
                  </a:cubicBezTo>
                  <a:cubicBezTo>
                    <a:pt x="10" y="22"/>
                    <a:pt x="9" y="10"/>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9" name="Freeform 610"/>
            <p:cNvSpPr>
              <a:spLocks noEditPoints="1"/>
            </p:cNvSpPr>
            <p:nvPr/>
          </p:nvSpPr>
          <p:spPr bwMode="auto">
            <a:xfrm>
              <a:off x="5714803" y="4244975"/>
              <a:ext cx="415925" cy="498475"/>
            </a:xfrm>
            <a:custGeom>
              <a:avLst/>
              <a:gdLst>
                <a:gd name="T0" fmla="*/ 67 w 117"/>
                <a:gd name="T1" fmla="*/ 11 h 140"/>
                <a:gd name="T2" fmla="*/ 116 w 117"/>
                <a:gd name="T3" fmla="*/ 77 h 140"/>
                <a:gd name="T4" fmla="*/ 117 w 117"/>
                <a:gd name="T5" fmla="*/ 84 h 140"/>
                <a:gd name="T6" fmla="*/ 77 w 117"/>
                <a:gd name="T7" fmla="*/ 131 h 140"/>
                <a:gd name="T8" fmla="*/ 72 w 117"/>
                <a:gd name="T9" fmla="*/ 138 h 140"/>
                <a:gd name="T10" fmla="*/ 43 w 117"/>
                <a:gd name="T11" fmla="*/ 136 h 140"/>
                <a:gd name="T12" fmla="*/ 48 w 117"/>
                <a:gd name="T13" fmla="*/ 97 h 140"/>
                <a:gd name="T14" fmla="*/ 2 w 117"/>
                <a:gd name="T15" fmla="*/ 37 h 140"/>
                <a:gd name="T16" fmla="*/ 1 w 117"/>
                <a:gd name="T17" fmla="*/ 27 h 140"/>
                <a:gd name="T18" fmla="*/ 43 w 117"/>
                <a:gd name="T19" fmla="*/ 5 h 140"/>
                <a:gd name="T20" fmla="*/ 52 w 117"/>
                <a:gd name="T21" fmla="*/ 4 h 140"/>
                <a:gd name="T22" fmla="*/ 63 w 117"/>
                <a:gd name="T23" fmla="*/ 11 h 140"/>
                <a:gd name="T24" fmla="*/ 52 w 117"/>
                <a:gd name="T25" fmla="*/ 4 h 140"/>
                <a:gd name="T26" fmla="*/ 48 w 117"/>
                <a:gd name="T27" fmla="*/ 9 h 140"/>
                <a:gd name="T28" fmla="*/ 9 w 117"/>
                <a:gd name="T29" fmla="*/ 27 h 140"/>
                <a:gd name="T30" fmla="*/ 113 w 117"/>
                <a:gd name="T31" fmla="*/ 82 h 140"/>
                <a:gd name="T32" fmla="*/ 102 w 117"/>
                <a:gd name="T33" fmla="*/ 12 h 140"/>
                <a:gd name="T34" fmla="*/ 4 w 117"/>
                <a:gd name="T35" fmla="*/ 30 h 140"/>
                <a:gd name="T36" fmla="*/ 4 w 117"/>
                <a:gd name="T37" fmla="*/ 30 h 140"/>
                <a:gd name="T38" fmla="*/ 5 w 117"/>
                <a:gd name="T39" fmla="*/ 30 h 140"/>
                <a:gd name="T40" fmla="*/ 6 w 117"/>
                <a:gd name="T41" fmla="*/ 43 h 140"/>
                <a:gd name="T42" fmla="*/ 6 w 117"/>
                <a:gd name="T43" fmla="*/ 43 h 140"/>
                <a:gd name="T44" fmla="*/ 7 w 117"/>
                <a:gd name="T45" fmla="*/ 43 h 140"/>
                <a:gd name="T46" fmla="*/ 7 w 117"/>
                <a:gd name="T47" fmla="*/ 53 h 140"/>
                <a:gd name="T48" fmla="*/ 7 w 117"/>
                <a:gd name="T49" fmla="*/ 53 h 140"/>
                <a:gd name="T50" fmla="*/ 9 w 117"/>
                <a:gd name="T51" fmla="*/ 53 h 140"/>
                <a:gd name="T52" fmla="*/ 10 w 117"/>
                <a:gd name="T53" fmla="*/ 66 h 140"/>
                <a:gd name="T54" fmla="*/ 10 w 117"/>
                <a:gd name="T55" fmla="*/ 66 h 140"/>
                <a:gd name="T56" fmla="*/ 54 w 117"/>
                <a:gd name="T57" fmla="*/ 96 h 140"/>
                <a:gd name="T58" fmla="*/ 52 w 117"/>
                <a:gd name="T59" fmla="*/ 104 h 140"/>
                <a:gd name="T60" fmla="*/ 52 w 117"/>
                <a:gd name="T61" fmla="*/ 104 h 140"/>
                <a:gd name="T62" fmla="*/ 62 w 117"/>
                <a:gd name="T63" fmla="*/ 133 h 140"/>
                <a:gd name="T64" fmla="*/ 67 w 117"/>
                <a:gd name="T65" fmla="*/ 101 h 140"/>
                <a:gd name="T66" fmla="*/ 52 w 117"/>
                <a:gd name="T67" fmla="*/ 108 h 140"/>
                <a:gd name="T68" fmla="*/ 52 w 117"/>
                <a:gd name="T69" fmla="*/ 108 h 140"/>
                <a:gd name="T70" fmla="*/ 57 w 117"/>
                <a:gd name="T71" fmla="*/ 107 h 140"/>
                <a:gd name="T72" fmla="*/ 57 w 117"/>
                <a:gd name="T73" fmla="*/ 133 h 140"/>
                <a:gd name="T74" fmla="*/ 57 w 117"/>
                <a:gd name="T75" fmla="*/ 1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40">
                  <a:moveTo>
                    <a:pt x="63" y="0"/>
                  </a:moveTo>
                  <a:cubicBezTo>
                    <a:pt x="64" y="4"/>
                    <a:pt x="65" y="8"/>
                    <a:pt x="67" y="11"/>
                  </a:cubicBezTo>
                  <a:cubicBezTo>
                    <a:pt x="79" y="10"/>
                    <a:pt x="94" y="6"/>
                    <a:pt x="106" y="9"/>
                  </a:cubicBezTo>
                  <a:cubicBezTo>
                    <a:pt x="109" y="30"/>
                    <a:pt x="113" y="54"/>
                    <a:pt x="116" y="77"/>
                  </a:cubicBezTo>
                  <a:cubicBezTo>
                    <a:pt x="116" y="78"/>
                    <a:pt x="116" y="80"/>
                    <a:pt x="114" y="80"/>
                  </a:cubicBezTo>
                  <a:cubicBezTo>
                    <a:pt x="115" y="81"/>
                    <a:pt x="117" y="81"/>
                    <a:pt x="117" y="84"/>
                  </a:cubicBezTo>
                  <a:cubicBezTo>
                    <a:pt x="100" y="86"/>
                    <a:pt x="86" y="91"/>
                    <a:pt x="70" y="93"/>
                  </a:cubicBezTo>
                  <a:cubicBezTo>
                    <a:pt x="70" y="106"/>
                    <a:pt x="76" y="118"/>
                    <a:pt x="77" y="131"/>
                  </a:cubicBezTo>
                  <a:cubicBezTo>
                    <a:pt x="81" y="133"/>
                    <a:pt x="91" y="129"/>
                    <a:pt x="92" y="134"/>
                  </a:cubicBezTo>
                  <a:cubicBezTo>
                    <a:pt x="90" y="140"/>
                    <a:pt x="80" y="137"/>
                    <a:pt x="72" y="138"/>
                  </a:cubicBezTo>
                  <a:cubicBezTo>
                    <a:pt x="67" y="138"/>
                    <a:pt x="56" y="139"/>
                    <a:pt x="50" y="139"/>
                  </a:cubicBezTo>
                  <a:cubicBezTo>
                    <a:pt x="48" y="139"/>
                    <a:pt x="44" y="138"/>
                    <a:pt x="43" y="136"/>
                  </a:cubicBezTo>
                  <a:cubicBezTo>
                    <a:pt x="46" y="134"/>
                    <a:pt x="50" y="135"/>
                    <a:pt x="53" y="134"/>
                  </a:cubicBezTo>
                  <a:cubicBezTo>
                    <a:pt x="53" y="123"/>
                    <a:pt x="47" y="108"/>
                    <a:pt x="48" y="97"/>
                  </a:cubicBezTo>
                  <a:cubicBezTo>
                    <a:pt x="38" y="99"/>
                    <a:pt x="28" y="102"/>
                    <a:pt x="18" y="104"/>
                  </a:cubicBezTo>
                  <a:cubicBezTo>
                    <a:pt x="10" y="84"/>
                    <a:pt x="4" y="60"/>
                    <a:pt x="2" y="37"/>
                  </a:cubicBezTo>
                  <a:cubicBezTo>
                    <a:pt x="2" y="35"/>
                    <a:pt x="1" y="35"/>
                    <a:pt x="0" y="35"/>
                  </a:cubicBezTo>
                  <a:cubicBezTo>
                    <a:pt x="1" y="33"/>
                    <a:pt x="1" y="30"/>
                    <a:pt x="1" y="27"/>
                  </a:cubicBezTo>
                  <a:cubicBezTo>
                    <a:pt x="14" y="23"/>
                    <a:pt x="27" y="18"/>
                    <a:pt x="43" y="15"/>
                  </a:cubicBezTo>
                  <a:cubicBezTo>
                    <a:pt x="43" y="13"/>
                    <a:pt x="44" y="8"/>
                    <a:pt x="43" y="5"/>
                  </a:cubicBezTo>
                  <a:cubicBezTo>
                    <a:pt x="48" y="2"/>
                    <a:pt x="56" y="1"/>
                    <a:pt x="63" y="0"/>
                  </a:cubicBezTo>
                  <a:close/>
                  <a:moveTo>
                    <a:pt x="52" y="4"/>
                  </a:moveTo>
                  <a:cubicBezTo>
                    <a:pt x="52" y="8"/>
                    <a:pt x="53" y="10"/>
                    <a:pt x="53" y="13"/>
                  </a:cubicBezTo>
                  <a:cubicBezTo>
                    <a:pt x="57" y="13"/>
                    <a:pt x="61" y="13"/>
                    <a:pt x="63" y="11"/>
                  </a:cubicBezTo>
                  <a:cubicBezTo>
                    <a:pt x="61" y="9"/>
                    <a:pt x="60" y="6"/>
                    <a:pt x="60" y="3"/>
                  </a:cubicBezTo>
                  <a:cubicBezTo>
                    <a:pt x="58" y="3"/>
                    <a:pt x="56" y="4"/>
                    <a:pt x="52" y="4"/>
                  </a:cubicBezTo>
                  <a:close/>
                  <a:moveTo>
                    <a:pt x="47" y="14"/>
                  </a:moveTo>
                  <a:cubicBezTo>
                    <a:pt x="49" y="14"/>
                    <a:pt x="50" y="10"/>
                    <a:pt x="48" y="9"/>
                  </a:cubicBezTo>
                  <a:cubicBezTo>
                    <a:pt x="48" y="11"/>
                    <a:pt x="46" y="11"/>
                    <a:pt x="47" y="14"/>
                  </a:cubicBezTo>
                  <a:close/>
                  <a:moveTo>
                    <a:pt x="9" y="27"/>
                  </a:moveTo>
                  <a:cubicBezTo>
                    <a:pt x="14" y="50"/>
                    <a:pt x="22" y="76"/>
                    <a:pt x="18" y="101"/>
                  </a:cubicBezTo>
                  <a:cubicBezTo>
                    <a:pt x="45" y="89"/>
                    <a:pt x="79" y="86"/>
                    <a:pt x="113" y="82"/>
                  </a:cubicBezTo>
                  <a:cubicBezTo>
                    <a:pt x="108" y="72"/>
                    <a:pt x="109" y="57"/>
                    <a:pt x="107" y="44"/>
                  </a:cubicBezTo>
                  <a:cubicBezTo>
                    <a:pt x="105" y="33"/>
                    <a:pt x="103" y="23"/>
                    <a:pt x="102" y="12"/>
                  </a:cubicBezTo>
                  <a:cubicBezTo>
                    <a:pt x="68" y="14"/>
                    <a:pt x="38" y="21"/>
                    <a:pt x="9" y="27"/>
                  </a:cubicBezTo>
                  <a:close/>
                  <a:moveTo>
                    <a:pt x="4" y="30"/>
                  </a:moveTo>
                  <a:cubicBezTo>
                    <a:pt x="4" y="29"/>
                    <a:pt x="6" y="27"/>
                    <a:pt x="5" y="26"/>
                  </a:cubicBezTo>
                  <a:cubicBezTo>
                    <a:pt x="5" y="27"/>
                    <a:pt x="2" y="28"/>
                    <a:pt x="4" y="30"/>
                  </a:cubicBezTo>
                  <a:close/>
                  <a:moveTo>
                    <a:pt x="5" y="37"/>
                  </a:moveTo>
                  <a:cubicBezTo>
                    <a:pt x="7" y="36"/>
                    <a:pt x="6" y="32"/>
                    <a:pt x="5" y="30"/>
                  </a:cubicBezTo>
                  <a:cubicBezTo>
                    <a:pt x="4" y="32"/>
                    <a:pt x="3" y="35"/>
                    <a:pt x="5" y="37"/>
                  </a:cubicBezTo>
                  <a:close/>
                  <a:moveTo>
                    <a:pt x="6" y="43"/>
                  </a:moveTo>
                  <a:cubicBezTo>
                    <a:pt x="7" y="42"/>
                    <a:pt x="8" y="38"/>
                    <a:pt x="6" y="38"/>
                  </a:cubicBezTo>
                  <a:cubicBezTo>
                    <a:pt x="5" y="39"/>
                    <a:pt x="4" y="41"/>
                    <a:pt x="6" y="43"/>
                  </a:cubicBezTo>
                  <a:close/>
                  <a:moveTo>
                    <a:pt x="5" y="48"/>
                  </a:moveTo>
                  <a:cubicBezTo>
                    <a:pt x="7" y="48"/>
                    <a:pt x="8" y="44"/>
                    <a:pt x="7" y="43"/>
                  </a:cubicBezTo>
                  <a:cubicBezTo>
                    <a:pt x="7" y="45"/>
                    <a:pt x="5" y="45"/>
                    <a:pt x="5" y="48"/>
                  </a:cubicBezTo>
                  <a:close/>
                  <a:moveTo>
                    <a:pt x="7" y="53"/>
                  </a:moveTo>
                  <a:cubicBezTo>
                    <a:pt x="8" y="52"/>
                    <a:pt x="10" y="49"/>
                    <a:pt x="7" y="48"/>
                  </a:cubicBezTo>
                  <a:cubicBezTo>
                    <a:pt x="7" y="49"/>
                    <a:pt x="5" y="52"/>
                    <a:pt x="7" y="53"/>
                  </a:cubicBezTo>
                  <a:close/>
                  <a:moveTo>
                    <a:pt x="9" y="60"/>
                  </a:moveTo>
                  <a:cubicBezTo>
                    <a:pt x="10" y="58"/>
                    <a:pt x="10" y="55"/>
                    <a:pt x="9" y="53"/>
                  </a:cubicBezTo>
                  <a:cubicBezTo>
                    <a:pt x="7" y="54"/>
                    <a:pt x="7" y="58"/>
                    <a:pt x="9" y="60"/>
                  </a:cubicBezTo>
                  <a:close/>
                  <a:moveTo>
                    <a:pt x="10" y="66"/>
                  </a:moveTo>
                  <a:cubicBezTo>
                    <a:pt x="10" y="64"/>
                    <a:pt x="11" y="61"/>
                    <a:pt x="9" y="60"/>
                  </a:cubicBezTo>
                  <a:cubicBezTo>
                    <a:pt x="8" y="62"/>
                    <a:pt x="9" y="64"/>
                    <a:pt x="10" y="66"/>
                  </a:cubicBezTo>
                  <a:close/>
                  <a:moveTo>
                    <a:pt x="52" y="100"/>
                  </a:moveTo>
                  <a:cubicBezTo>
                    <a:pt x="52" y="98"/>
                    <a:pt x="54" y="98"/>
                    <a:pt x="54" y="96"/>
                  </a:cubicBezTo>
                  <a:cubicBezTo>
                    <a:pt x="53" y="96"/>
                    <a:pt x="51" y="99"/>
                    <a:pt x="52" y="100"/>
                  </a:cubicBezTo>
                  <a:close/>
                  <a:moveTo>
                    <a:pt x="52" y="104"/>
                  </a:moveTo>
                  <a:cubicBezTo>
                    <a:pt x="53" y="103"/>
                    <a:pt x="56" y="101"/>
                    <a:pt x="54" y="99"/>
                  </a:cubicBezTo>
                  <a:cubicBezTo>
                    <a:pt x="54" y="101"/>
                    <a:pt x="50" y="102"/>
                    <a:pt x="52" y="104"/>
                  </a:cubicBezTo>
                  <a:close/>
                  <a:moveTo>
                    <a:pt x="60" y="108"/>
                  </a:moveTo>
                  <a:cubicBezTo>
                    <a:pt x="60" y="117"/>
                    <a:pt x="64" y="126"/>
                    <a:pt x="62" y="133"/>
                  </a:cubicBezTo>
                  <a:cubicBezTo>
                    <a:pt x="65" y="132"/>
                    <a:pt x="69" y="132"/>
                    <a:pt x="72" y="132"/>
                  </a:cubicBezTo>
                  <a:cubicBezTo>
                    <a:pt x="70" y="122"/>
                    <a:pt x="70" y="111"/>
                    <a:pt x="67" y="101"/>
                  </a:cubicBezTo>
                  <a:cubicBezTo>
                    <a:pt x="65" y="104"/>
                    <a:pt x="65" y="108"/>
                    <a:pt x="60" y="108"/>
                  </a:cubicBezTo>
                  <a:close/>
                  <a:moveTo>
                    <a:pt x="52" y="108"/>
                  </a:moveTo>
                  <a:cubicBezTo>
                    <a:pt x="54" y="107"/>
                    <a:pt x="57" y="104"/>
                    <a:pt x="55" y="103"/>
                  </a:cubicBezTo>
                  <a:cubicBezTo>
                    <a:pt x="55" y="105"/>
                    <a:pt x="52" y="105"/>
                    <a:pt x="52" y="108"/>
                  </a:cubicBezTo>
                  <a:close/>
                  <a:moveTo>
                    <a:pt x="53" y="111"/>
                  </a:moveTo>
                  <a:cubicBezTo>
                    <a:pt x="55" y="111"/>
                    <a:pt x="56" y="109"/>
                    <a:pt x="57" y="107"/>
                  </a:cubicBezTo>
                  <a:cubicBezTo>
                    <a:pt x="55" y="107"/>
                    <a:pt x="55" y="110"/>
                    <a:pt x="53" y="111"/>
                  </a:cubicBezTo>
                  <a:close/>
                  <a:moveTo>
                    <a:pt x="57" y="133"/>
                  </a:moveTo>
                  <a:cubicBezTo>
                    <a:pt x="58" y="133"/>
                    <a:pt x="59" y="133"/>
                    <a:pt x="60" y="133"/>
                  </a:cubicBezTo>
                  <a:cubicBezTo>
                    <a:pt x="59" y="126"/>
                    <a:pt x="59" y="117"/>
                    <a:pt x="57" y="110"/>
                  </a:cubicBezTo>
                  <a:cubicBezTo>
                    <a:pt x="52" y="116"/>
                    <a:pt x="57" y="124"/>
                    <a:pt x="5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43" name="Rectangle 142"/>
          <p:cNvSpPr/>
          <p:nvPr/>
        </p:nvSpPr>
        <p:spPr>
          <a:xfrm>
            <a:off x="7264800" y="4604588"/>
            <a:ext cx="2623713" cy="1781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lvl="0" indent="-228600">
              <a:spcBef>
                <a:spcPts val="300"/>
              </a:spcBef>
              <a:buFont typeface="+mj-lt"/>
              <a:buAutoNum type="arabicPeriod"/>
            </a:pPr>
            <a:r>
              <a:rPr lang="es-CL" sz="800" dirty="0">
                <a:solidFill>
                  <a:srgbClr val="002776"/>
                </a:solidFill>
              </a:rPr>
              <a:t>Nº de </a:t>
            </a:r>
            <a:r>
              <a:rPr lang="es-CL" sz="800" dirty="0" smtClean="0">
                <a:solidFill>
                  <a:srgbClr val="002776"/>
                </a:solidFill>
              </a:rPr>
              <a:t>aerolíneas objetivo, con </a:t>
            </a:r>
            <a:r>
              <a:rPr lang="es-CL" sz="800" dirty="0">
                <a:solidFill>
                  <a:srgbClr val="002776"/>
                </a:solidFill>
              </a:rPr>
              <a:t>los que </a:t>
            </a:r>
            <a:r>
              <a:rPr lang="es-CL" sz="800" dirty="0" smtClean="0">
                <a:solidFill>
                  <a:srgbClr val="002776"/>
                </a:solidFill>
              </a:rPr>
              <a:t>la plataforma común (Comité de Conectividad) ha establecido diálogo.</a:t>
            </a:r>
            <a:endParaRPr lang="es-CL" sz="800" dirty="0">
              <a:solidFill>
                <a:srgbClr val="002776"/>
              </a:solidFill>
            </a:endParaRPr>
          </a:p>
          <a:p>
            <a:pPr marL="228600" lvl="0" indent="-228600">
              <a:spcBef>
                <a:spcPts val="300"/>
              </a:spcBef>
              <a:buFont typeface="+mj-lt"/>
              <a:buAutoNum type="arabicPeriod"/>
            </a:pPr>
            <a:r>
              <a:rPr lang="es-CL" sz="800" dirty="0">
                <a:solidFill>
                  <a:srgbClr val="002776"/>
                </a:solidFill>
              </a:rPr>
              <a:t>Nivel (%) de cumplimiento de la agenda de </a:t>
            </a:r>
            <a:r>
              <a:rPr lang="es-CL" sz="800" dirty="0" smtClean="0">
                <a:solidFill>
                  <a:srgbClr val="002776"/>
                </a:solidFill>
              </a:rPr>
              <a:t>reuniones.</a:t>
            </a:r>
            <a:endParaRPr lang="es-CL" sz="800" dirty="0">
              <a:solidFill>
                <a:srgbClr val="002776"/>
              </a:solidFill>
            </a:endParaRPr>
          </a:p>
          <a:p>
            <a:pPr marL="228600" lvl="0" indent="-228600">
              <a:spcBef>
                <a:spcPts val="300"/>
              </a:spcBef>
              <a:buFont typeface="+mj-lt"/>
              <a:buAutoNum type="arabicPeriod"/>
            </a:pPr>
            <a:r>
              <a:rPr lang="es-CL" sz="800" dirty="0" smtClean="0">
                <a:solidFill>
                  <a:srgbClr val="002776"/>
                </a:solidFill>
              </a:rPr>
              <a:t>Nº de nuevas aerolíneas que inician actividad en UIO como resultado del proyecto.</a:t>
            </a:r>
          </a:p>
          <a:p>
            <a:pPr marL="228600" lvl="0" indent="-228600">
              <a:spcBef>
                <a:spcPts val="300"/>
              </a:spcBef>
              <a:buFont typeface="+mj-lt"/>
              <a:buAutoNum type="arabicPeriod"/>
            </a:pPr>
            <a:r>
              <a:rPr lang="es-CL" sz="800" dirty="0" smtClean="0">
                <a:solidFill>
                  <a:srgbClr val="002776"/>
                </a:solidFill>
              </a:rPr>
              <a:t>Nº de nuevas rutas abiertas por dichas aerolíneas con origen en UIO.</a:t>
            </a:r>
          </a:p>
          <a:p>
            <a:pPr marL="217488" lvl="1" indent="0">
              <a:spcBef>
                <a:spcPts val="300"/>
              </a:spcBef>
            </a:pPr>
            <a:endParaRPr lang="es-CL" sz="800" dirty="0">
              <a:solidFill>
                <a:srgbClr val="002776"/>
              </a:solidFill>
            </a:endParaRPr>
          </a:p>
        </p:txBody>
      </p:sp>
      <p:sp>
        <p:nvSpPr>
          <p:cNvPr id="180" name="Rectangle 179"/>
          <p:cNvSpPr/>
          <p:nvPr/>
        </p:nvSpPr>
        <p:spPr>
          <a:xfrm>
            <a:off x="5644800" y="6479282"/>
            <a:ext cx="2088000"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Factibilidad</a:t>
            </a:r>
            <a:endParaRPr lang="es-CL" sz="1000" b="1" dirty="0"/>
          </a:p>
        </p:txBody>
      </p:sp>
      <p:sp>
        <p:nvSpPr>
          <p:cNvPr id="185" name="Rectangle 184"/>
          <p:cNvSpPr/>
          <p:nvPr/>
        </p:nvSpPr>
        <p:spPr>
          <a:xfrm>
            <a:off x="5643135" y="6819966"/>
            <a:ext cx="2089666"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87" name="Group 186"/>
          <p:cNvGrpSpPr/>
          <p:nvPr/>
        </p:nvGrpSpPr>
        <p:grpSpPr>
          <a:xfrm>
            <a:off x="5706959" y="6498763"/>
            <a:ext cx="331147" cy="321393"/>
            <a:chOff x="2120900" y="2366963"/>
            <a:chExt cx="622300" cy="587375"/>
          </a:xfrm>
          <a:solidFill>
            <a:srgbClr val="FFFF00"/>
          </a:solidFill>
        </p:grpSpPr>
        <p:sp>
          <p:nvSpPr>
            <p:cNvPr id="188" name="Freeform 37"/>
            <p:cNvSpPr>
              <a:spLocks noEditPoints="1"/>
            </p:cNvSpPr>
            <p:nvPr/>
          </p:nvSpPr>
          <p:spPr bwMode="auto">
            <a:xfrm>
              <a:off x="2120900" y="2366963"/>
              <a:ext cx="622300" cy="587375"/>
            </a:xfrm>
            <a:custGeom>
              <a:avLst/>
              <a:gdLst>
                <a:gd name="T0" fmla="*/ 0 w 88"/>
                <a:gd name="T1" fmla="*/ 74 h 83"/>
                <a:gd name="T2" fmla="*/ 9 w 88"/>
                <a:gd name="T3" fmla="*/ 56 h 83"/>
                <a:gd name="T4" fmla="*/ 19 w 88"/>
                <a:gd name="T5" fmla="*/ 39 h 83"/>
                <a:gd name="T6" fmla="*/ 30 w 88"/>
                <a:gd name="T7" fmla="*/ 22 h 83"/>
                <a:gd name="T8" fmla="*/ 39 w 88"/>
                <a:gd name="T9" fmla="*/ 4 h 83"/>
                <a:gd name="T10" fmla="*/ 43 w 88"/>
                <a:gd name="T11" fmla="*/ 1 h 83"/>
                <a:gd name="T12" fmla="*/ 57 w 88"/>
                <a:gd name="T13" fmla="*/ 12 h 83"/>
                <a:gd name="T14" fmla="*/ 83 w 88"/>
                <a:gd name="T15" fmla="*/ 66 h 83"/>
                <a:gd name="T16" fmla="*/ 57 w 88"/>
                <a:gd name="T17" fmla="*/ 76 h 83"/>
                <a:gd name="T18" fmla="*/ 39 w 88"/>
                <a:gd name="T19" fmla="*/ 78 h 83"/>
                <a:gd name="T20" fmla="*/ 21 w 88"/>
                <a:gd name="T21" fmla="*/ 79 h 83"/>
                <a:gd name="T22" fmla="*/ 0 w 88"/>
                <a:gd name="T23" fmla="*/ 74 h 83"/>
                <a:gd name="T24" fmla="*/ 80 w 88"/>
                <a:gd name="T25" fmla="*/ 68 h 83"/>
                <a:gd name="T26" fmla="*/ 60 w 88"/>
                <a:gd name="T27" fmla="*/ 22 h 83"/>
                <a:gd name="T28" fmla="*/ 43 w 88"/>
                <a:gd name="T29" fmla="*/ 4 h 83"/>
                <a:gd name="T30" fmla="*/ 33 w 88"/>
                <a:gd name="T31" fmla="*/ 20 h 83"/>
                <a:gd name="T32" fmla="*/ 30 w 88"/>
                <a:gd name="T33" fmla="*/ 27 h 83"/>
                <a:gd name="T34" fmla="*/ 26 w 88"/>
                <a:gd name="T35" fmla="*/ 33 h 83"/>
                <a:gd name="T36" fmla="*/ 20 w 88"/>
                <a:gd name="T37" fmla="*/ 43 h 83"/>
                <a:gd name="T38" fmla="*/ 17 w 88"/>
                <a:gd name="T39" fmla="*/ 47 h 83"/>
                <a:gd name="T40" fmla="*/ 10 w 88"/>
                <a:gd name="T41" fmla="*/ 59 h 83"/>
                <a:gd name="T42" fmla="*/ 4 w 88"/>
                <a:gd name="T43" fmla="*/ 71 h 83"/>
                <a:gd name="T44" fmla="*/ 9 w 88"/>
                <a:gd name="T45" fmla="*/ 65 h 83"/>
                <a:gd name="T46" fmla="*/ 24 w 88"/>
                <a:gd name="T47" fmla="*/ 41 h 83"/>
                <a:gd name="T48" fmla="*/ 38 w 88"/>
                <a:gd name="T49" fmla="*/ 16 h 83"/>
                <a:gd name="T50" fmla="*/ 43 w 88"/>
                <a:gd name="T51" fmla="*/ 8 h 83"/>
                <a:gd name="T52" fmla="*/ 53 w 88"/>
                <a:gd name="T53" fmla="*/ 19 h 83"/>
                <a:gd name="T54" fmla="*/ 65 w 88"/>
                <a:gd name="T55" fmla="*/ 42 h 83"/>
                <a:gd name="T56" fmla="*/ 73 w 88"/>
                <a:gd name="T57" fmla="*/ 61 h 83"/>
                <a:gd name="T58" fmla="*/ 79 w 88"/>
                <a:gd name="T59" fmla="*/ 70 h 83"/>
                <a:gd name="T60" fmla="*/ 71 w 88"/>
                <a:gd name="T61" fmla="*/ 71 h 83"/>
                <a:gd name="T62" fmla="*/ 46 w 88"/>
                <a:gd name="T63" fmla="*/ 71 h 83"/>
                <a:gd name="T64" fmla="*/ 32 w 88"/>
                <a:gd name="T65" fmla="*/ 71 h 83"/>
                <a:gd name="T66" fmla="*/ 14 w 88"/>
                <a:gd name="T67" fmla="*/ 74 h 83"/>
                <a:gd name="T68" fmla="*/ 5 w 88"/>
                <a:gd name="T69" fmla="*/ 73 h 83"/>
                <a:gd name="T70" fmla="*/ 32 w 88"/>
                <a:gd name="T71" fmla="*/ 76 h 83"/>
                <a:gd name="T72" fmla="*/ 81 w 88"/>
                <a:gd name="T73" fmla="*/ 73 h 83"/>
                <a:gd name="T74" fmla="*/ 80 w 88"/>
                <a:gd name="T75" fmla="*/ 68 h 83"/>
                <a:gd name="T76" fmla="*/ 22 w 88"/>
                <a:gd name="T77" fmla="*/ 71 h 83"/>
                <a:gd name="T78" fmla="*/ 30 w 88"/>
                <a:gd name="T79" fmla="*/ 68 h 83"/>
                <a:gd name="T80" fmla="*/ 47 w 88"/>
                <a:gd name="T81" fmla="*/ 69 h 83"/>
                <a:gd name="T82" fmla="*/ 75 w 88"/>
                <a:gd name="T83" fmla="*/ 68 h 83"/>
                <a:gd name="T84" fmla="*/ 75 w 88"/>
                <a:gd name="T85" fmla="*/ 67 h 83"/>
                <a:gd name="T86" fmla="*/ 66 w 88"/>
                <a:gd name="T87" fmla="*/ 53 h 83"/>
                <a:gd name="T88" fmla="*/ 59 w 88"/>
                <a:gd name="T89" fmla="*/ 38 h 83"/>
                <a:gd name="T90" fmla="*/ 52 w 88"/>
                <a:gd name="T91" fmla="*/ 24 h 83"/>
                <a:gd name="T92" fmla="*/ 43 w 88"/>
                <a:gd name="T93" fmla="*/ 12 h 83"/>
                <a:gd name="T94" fmla="*/ 36 w 88"/>
                <a:gd name="T95" fmla="*/ 24 h 83"/>
                <a:gd name="T96" fmla="*/ 23 w 88"/>
                <a:gd name="T97" fmla="*/ 49 h 83"/>
                <a:gd name="T98" fmla="*/ 16 w 88"/>
                <a:gd name="T99" fmla="*/ 60 h 83"/>
                <a:gd name="T100" fmla="*/ 10 w 88"/>
                <a:gd name="T101" fmla="*/ 70 h 83"/>
                <a:gd name="T102" fmla="*/ 22 w 88"/>
                <a:gd name="T10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83">
                  <a:moveTo>
                    <a:pt x="0" y="74"/>
                  </a:moveTo>
                  <a:cubicBezTo>
                    <a:pt x="2" y="67"/>
                    <a:pt x="6" y="61"/>
                    <a:pt x="9" y="56"/>
                  </a:cubicBezTo>
                  <a:cubicBezTo>
                    <a:pt x="13" y="50"/>
                    <a:pt x="16" y="44"/>
                    <a:pt x="19" y="39"/>
                  </a:cubicBezTo>
                  <a:cubicBezTo>
                    <a:pt x="23" y="34"/>
                    <a:pt x="27" y="28"/>
                    <a:pt x="30" y="22"/>
                  </a:cubicBezTo>
                  <a:cubicBezTo>
                    <a:pt x="33" y="16"/>
                    <a:pt x="35" y="9"/>
                    <a:pt x="39" y="4"/>
                  </a:cubicBezTo>
                  <a:cubicBezTo>
                    <a:pt x="39" y="3"/>
                    <a:pt x="42" y="1"/>
                    <a:pt x="43" y="1"/>
                  </a:cubicBezTo>
                  <a:cubicBezTo>
                    <a:pt x="48" y="0"/>
                    <a:pt x="54" y="8"/>
                    <a:pt x="57" y="12"/>
                  </a:cubicBezTo>
                  <a:cubicBezTo>
                    <a:pt x="68" y="27"/>
                    <a:pt x="73" y="50"/>
                    <a:pt x="83" y="66"/>
                  </a:cubicBezTo>
                  <a:cubicBezTo>
                    <a:pt x="88" y="83"/>
                    <a:pt x="66" y="75"/>
                    <a:pt x="57" y="76"/>
                  </a:cubicBezTo>
                  <a:cubicBezTo>
                    <a:pt x="52" y="77"/>
                    <a:pt x="45" y="78"/>
                    <a:pt x="39" y="78"/>
                  </a:cubicBezTo>
                  <a:cubicBezTo>
                    <a:pt x="32" y="79"/>
                    <a:pt x="27" y="79"/>
                    <a:pt x="21" y="79"/>
                  </a:cubicBezTo>
                  <a:cubicBezTo>
                    <a:pt x="15" y="79"/>
                    <a:pt x="4" y="79"/>
                    <a:pt x="0" y="74"/>
                  </a:cubicBezTo>
                  <a:close/>
                  <a:moveTo>
                    <a:pt x="80" y="68"/>
                  </a:moveTo>
                  <a:cubicBezTo>
                    <a:pt x="74" y="54"/>
                    <a:pt x="68" y="37"/>
                    <a:pt x="60" y="22"/>
                  </a:cubicBezTo>
                  <a:cubicBezTo>
                    <a:pt x="56" y="14"/>
                    <a:pt x="50" y="7"/>
                    <a:pt x="43" y="4"/>
                  </a:cubicBezTo>
                  <a:cubicBezTo>
                    <a:pt x="39" y="8"/>
                    <a:pt x="35" y="14"/>
                    <a:pt x="33" y="20"/>
                  </a:cubicBezTo>
                  <a:cubicBezTo>
                    <a:pt x="32" y="22"/>
                    <a:pt x="32" y="24"/>
                    <a:pt x="30" y="27"/>
                  </a:cubicBezTo>
                  <a:cubicBezTo>
                    <a:pt x="29" y="29"/>
                    <a:pt x="27" y="30"/>
                    <a:pt x="26" y="33"/>
                  </a:cubicBezTo>
                  <a:cubicBezTo>
                    <a:pt x="23" y="36"/>
                    <a:pt x="22" y="40"/>
                    <a:pt x="20" y="43"/>
                  </a:cubicBezTo>
                  <a:cubicBezTo>
                    <a:pt x="19" y="45"/>
                    <a:pt x="18" y="45"/>
                    <a:pt x="17" y="47"/>
                  </a:cubicBezTo>
                  <a:cubicBezTo>
                    <a:pt x="14" y="51"/>
                    <a:pt x="13" y="55"/>
                    <a:pt x="10" y="59"/>
                  </a:cubicBezTo>
                  <a:cubicBezTo>
                    <a:pt x="8" y="63"/>
                    <a:pt x="5" y="67"/>
                    <a:pt x="4" y="71"/>
                  </a:cubicBezTo>
                  <a:cubicBezTo>
                    <a:pt x="6" y="71"/>
                    <a:pt x="8" y="68"/>
                    <a:pt x="9" y="65"/>
                  </a:cubicBezTo>
                  <a:cubicBezTo>
                    <a:pt x="15" y="58"/>
                    <a:pt x="20" y="50"/>
                    <a:pt x="24" y="41"/>
                  </a:cubicBezTo>
                  <a:cubicBezTo>
                    <a:pt x="28" y="33"/>
                    <a:pt x="34" y="25"/>
                    <a:pt x="38" y="16"/>
                  </a:cubicBezTo>
                  <a:cubicBezTo>
                    <a:pt x="40" y="13"/>
                    <a:pt x="41" y="9"/>
                    <a:pt x="43" y="8"/>
                  </a:cubicBezTo>
                  <a:cubicBezTo>
                    <a:pt x="46" y="8"/>
                    <a:pt x="50" y="15"/>
                    <a:pt x="53" y="19"/>
                  </a:cubicBezTo>
                  <a:cubicBezTo>
                    <a:pt x="57" y="27"/>
                    <a:pt x="61" y="33"/>
                    <a:pt x="65" y="42"/>
                  </a:cubicBezTo>
                  <a:cubicBezTo>
                    <a:pt x="67" y="49"/>
                    <a:pt x="70" y="56"/>
                    <a:pt x="73" y="61"/>
                  </a:cubicBezTo>
                  <a:cubicBezTo>
                    <a:pt x="75" y="64"/>
                    <a:pt x="78" y="66"/>
                    <a:pt x="79" y="70"/>
                  </a:cubicBezTo>
                  <a:cubicBezTo>
                    <a:pt x="76" y="73"/>
                    <a:pt x="74" y="71"/>
                    <a:pt x="71" y="71"/>
                  </a:cubicBezTo>
                  <a:cubicBezTo>
                    <a:pt x="63" y="70"/>
                    <a:pt x="54" y="71"/>
                    <a:pt x="46" y="71"/>
                  </a:cubicBezTo>
                  <a:cubicBezTo>
                    <a:pt x="41" y="71"/>
                    <a:pt x="36" y="70"/>
                    <a:pt x="32" y="71"/>
                  </a:cubicBezTo>
                  <a:cubicBezTo>
                    <a:pt x="25" y="72"/>
                    <a:pt x="21" y="75"/>
                    <a:pt x="14" y="74"/>
                  </a:cubicBezTo>
                  <a:cubicBezTo>
                    <a:pt x="10" y="73"/>
                    <a:pt x="7" y="71"/>
                    <a:pt x="5" y="73"/>
                  </a:cubicBezTo>
                  <a:cubicBezTo>
                    <a:pt x="13" y="78"/>
                    <a:pt x="24" y="77"/>
                    <a:pt x="32" y="76"/>
                  </a:cubicBezTo>
                  <a:cubicBezTo>
                    <a:pt x="48" y="74"/>
                    <a:pt x="66" y="74"/>
                    <a:pt x="81" y="73"/>
                  </a:cubicBezTo>
                  <a:cubicBezTo>
                    <a:pt x="81" y="71"/>
                    <a:pt x="81" y="69"/>
                    <a:pt x="80" y="68"/>
                  </a:cubicBezTo>
                  <a:close/>
                  <a:moveTo>
                    <a:pt x="22" y="71"/>
                  </a:moveTo>
                  <a:cubicBezTo>
                    <a:pt x="25" y="71"/>
                    <a:pt x="28" y="69"/>
                    <a:pt x="30" y="68"/>
                  </a:cubicBezTo>
                  <a:cubicBezTo>
                    <a:pt x="35" y="68"/>
                    <a:pt x="41" y="69"/>
                    <a:pt x="47" y="69"/>
                  </a:cubicBezTo>
                  <a:cubicBezTo>
                    <a:pt x="56" y="68"/>
                    <a:pt x="66" y="68"/>
                    <a:pt x="75" y="68"/>
                  </a:cubicBezTo>
                  <a:cubicBezTo>
                    <a:pt x="75" y="68"/>
                    <a:pt x="75" y="68"/>
                    <a:pt x="75" y="67"/>
                  </a:cubicBezTo>
                  <a:cubicBezTo>
                    <a:pt x="72" y="64"/>
                    <a:pt x="69" y="58"/>
                    <a:pt x="66" y="53"/>
                  </a:cubicBezTo>
                  <a:cubicBezTo>
                    <a:pt x="64" y="48"/>
                    <a:pt x="62" y="42"/>
                    <a:pt x="59" y="38"/>
                  </a:cubicBezTo>
                  <a:cubicBezTo>
                    <a:pt x="57" y="33"/>
                    <a:pt x="54" y="28"/>
                    <a:pt x="52" y="24"/>
                  </a:cubicBezTo>
                  <a:cubicBezTo>
                    <a:pt x="50" y="19"/>
                    <a:pt x="48" y="13"/>
                    <a:pt x="43" y="12"/>
                  </a:cubicBezTo>
                  <a:cubicBezTo>
                    <a:pt x="41" y="16"/>
                    <a:pt x="39" y="21"/>
                    <a:pt x="36" y="24"/>
                  </a:cubicBezTo>
                  <a:cubicBezTo>
                    <a:pt x="32" y="33"/>
                    <a:pt x="26" y="39"/>
                    <a:pt x="23" y="49"/>
                  </a:cubicBezTo>
                  <a:cubicBezTo>
                    <a:pt x="20" y="52"/>
                    <a:pt x="19" y="56"/>
                    <a:pt x="16" y="60"/>
                  </a:cubicBezTo>
                  <a:cubicBezTo>
                    <a:pt x="14" y="63"/>
                    <a:pt x="11" y="66"/>
                    <a:pt x="10" y="70"/>
                  </a:cubicBezTo>
                  <a:cubicBezTo>
                    <a:pt x="14" y="70"/>
                    <a:pt x="18" y="72"/>
                    <a:pt x="2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89" name="Freeform 38"/>
            <p:cNvSpPr>
              <a:spLocks/>
            </p:cNvSpPr>
            <p:nvPr/>
          </p:nvSpPr>
          <p:spPr bwMode="auto">
            <a:xfrm>
              <a:off x="2389188" y="2762251"/>
              <a:ext cx="114300" cy="100013"/>
            </a:xfrm>
            <a:custGeom>
              <a:avLst/>
              <a:gdLst>
                <a:gd name="T0" fmla="*/ 7 w 16"/>
                <a:gd name="T1" fmla="*/ 1 h 14"/>
                <a:gd name="T2" fmla="*/ 1 w 16"/>
                <a:gd name="T3" fmla="*/ 6 h 14"/>
                <a:gd name="T4" fmla="*/ 7 w 16"/>
                <a:gd name="T5" fmla="*/ 1 h 14"/>
              </a:gdLst>
              <a:ahLst/>
              <a:cxnLst>
                <a:cxn ang="0">
                  <a:pos x="T0" y="T1"/>
                </a:cxn>
                <a:cxn ang="0">
                  <a:pos x="T2" y="T3"/>
                </a:cxn>
                <a:cxn ang="0">
                  <a:pos x="T4" y="T5"/>
                </a:cxn>
              </a:cxnLst>
              <a:rect l="0" t="0" r="r" b="b"/>
              <a:pathLst>
                <a:path w="16" h="14">
                  <a:moveTo>
                    <a:pt x="7" y="1"/>
                  </a:moveTo>
                  <a:cubicBezTo>
                    <a:pt x="16" y="7"/>
                    <a:pt x="1" y="14"/>
                    <a:pt x="1" y="6"/>
                  </a:cubicBezTo>
                  <a:cubicBezTo>
                    <a:pt x="0" y="2"/>
                    <a:pt x="3"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90" name="Freeform 39"/>
            <p:cNvSpPr>
              <a:spLocks/>
            </p:cNvSpPr>
            <p:nvPr/>
          </p:nvSpPr>
          <p:spPr bwMode="auto">
            <a:xfrm>
              <a:off x="2382838" y="2487613"/>
              <a:ext cx="69850" cy="247650"/>
            </a:xfrm>
            <a:custGeom>
              <a:avLst/>
              <a:gdLst>
                <a:gd name="T0" fmla="*/ 6 w 10"/>
                <a:gd name="T1" fmla="*/ 35 h 35"/>
                <a:gd name="T2" fmla="*/ 3 w 10"/>
                <a:gd name="T3" fmla="*/ 26 h 35"/>
                <a:gd name="T4" fmla="*/ 6 w 10"/>
                <a:gd name="T5" fmla="*/ 0 h 35"/>
                <a:gd name="T6" fmla="*/ 10 w 10"/>
                <a:gd name="T7" fmla="*/ 12 h 35"/>
                <a:gd name="T8" fmla="*/ 6 w 10"/>
                <a:gd name="T9" fmla="*/ 35 h 35"/>
              </a:gdLst>
              <a:ahLst/>
              <a:cxnLst>
                <a:cxn ang="0">
                  <a:pos x="T0" y="T1"/>
                </a:cxn>
                <a:cxn ang="0">
                  <a:pos x="T2" y="T3"/>
                </a:cxn>
                <a:cxn ang="0">
                  <a:pos x="T4" y="T5"/>
                </a:cxn>
                <a:cxn ang="0">
                  <a:pos x="T6" y="T7"/>
                </a:cxn>
                <a:cxn ang="0">
                  <a:pos x="T8" y="T9"/>
                </a:cxn>
              </a:cxnLst>
              <a:rect l="0" t="0" r="r" b="b"/>
              <a:pathLst>
                <a:path w="10" h="35">
                  <a:moveTo>
                    <a:pt x="6" y="35"/>
                  </a:moveTo>
                  <a:cubicBezTo>
                    <a:pt x="4" y="35"/>
                    <a:pt x="3" y="30"/>
                    <a:pt x="3" y="26"/>
                  </a:cubicBezTo>
                  <a:cubicBezTo>
                    <a:pt x="2" y="21"/>
                    <a:pt x="0" y="1"/>
                    <a:pt x="6" y="0"/>
                  </a:cubicBezTo>
                  <a:cubicBezTo>
                    <a:pt x="10" y="0"/>
                    <a:pt x="10" y="9"/>
                    <a:pt x="10" y="12"/>
                  </a:cubicBezTo>
                  <a:cubicBezTo>
                    <a:pt x="10" y="20"/>
                    <a:pt x="8" y="30"/>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3" name="Rectangle 12"/>
          <p:cNvSpPr/>
          <p:nvPr/>
        </p:nvSpPr>
        <p:spPr>
          <a:xfrm>
            <a:off x="7813259" y="6479282"/>
            <a:ext cx="208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Plazo</a:t>
            </a:r>
            <a:endParaRPr lang="es-CL" sz="1000" b="1" dirty="0"/>
          </a:p>
        </p:txBody>
      </p:sp>
      <p:sp>
        <p:nvSpPr>
          <p:cNvPr id="186" name="Rectangle 185"/>
          <p:cNvSpPr/>
          <p:nvPr/>
        </p:nvSpPr>
        <p:spPr>
          <a:xfrm>
            <a:off x="7812000" y="6819966"/>
            <a:ext cx="2089259"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92" name="Group 191"/>
          <p:cNvGrpSpPr/>
          <p:nvPr>
            <p:custDataLst>
              <p:tags r:id="rId5"/>
            </p:custDataLst>
          </p:nvPr>
        </p:nvGrpSpPr>
        <p:grpSpPr>
          <a:xfrm>
            <a:off x="7869917" y="6533282"/>
            <a:ext cx="256421" cy="252000"/>
            <a:chOff x="141288" y="1501775"/>
            <a:chExt cx="358775" cy="482601"/>
          </a:xfrm>
          <a:solidFill>
            <a:srgbClr val="FFFF00"/>
          </a:solidFill>
        </p:grpSpPr>
        <p:sp>
          <p:nvSpPr>
            <p:cNvPr id="193" name="Freeform 94"/>
            <p:cNvSpPr>
              <a:spLocks/>
            </p:cNvSpPr>
            <p:nvPr/>
          </p:nvSpPr>
          <p:spPr bwMode="auto">
            <a:xfrm>
              <a:off x="141288" y="1538288"/>
              <a:ext cx="358775" cy="446088"/>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 name="Freeform 95"/>
            <p:cNvSpPr>
              <a:spLocks noEditPoints="1"/>
            </p:cNvSpPr>
            <p:nvPr/>
          </p:nvSpPr>
          <p:spPr bwMode="auto">
            <a:xfrm>
              <a:off x="169863" y="1501775"/>
              <a:ext cx="300038" cy="123825"/>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 name="Freeform 96"/>
            <p:cNvSpPr>
              <a:spLocks noEditPoints="1"/>
            </p:cNvSpPr>
            <p:nvPr/>
          </p:nvSpPr>
          <p:spPr bwMode="auto">
            <a:xfrm>
              <a:off x="234950" y="1660525"/>
              <a:ext cx="158750" cy="223838"/>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51" name="Group 250"/>
          <p:cNvGrpSpPr/>
          <p:nvPr/>
        </p:nvGrpSpPr>
        <p:grpSpPr>
          <a:xfrm>
            <a:off x="5765554" y="6856592"/>
            <a:ext cx="468000" cy="430836"/>
            <a:chOff x="5765554" y="6803310"/>
            <a:chExt cx="468000" cy="430836"/>
          </a:xfrm>
        </p:grpSpPr>
        <p:sp>
          <p:nvSpPr>
            <p:cNvPr id="237" name="Rectangle 236"/>
            <p:cNvSpPr/>
            <p:nvPr>
              <p:custDataLst>
                <p:tags r:id="rId28"/>
              </p:custDataLst>
            </p:nvPr>
          </p:nvSpPr>
          <p:spPr>
            <a:xfrm>
              <a:off x="576555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240" name="TextBox 239"/>
            <p:cNvSpPr txBox="1"/>
            <p:nvPr>
              <p:custDataLst>
                <p:tags r:id="rId29"/>
              </p:custDataLst>
            </p:nvPr>
          </p:nvSpPr>
          <p:spPr>
            <a:xfrm>
              <a:off x="5765554" y="6803310"/>
              <a:ext cx="468000" cy="215444"/>
            </a:xfrm>
            <a:prstGeom prst="rect">
              <a:avLst/>
            </a:prstGeom>
            <a:noFill/>
          </p:spPr>
          <p:txBody>
            <a:bodyPr wrap="square" rtlCol="0">
              <a:spAutoFit/>
            </a:bodyPr>
            <a:lstStyle/>
            <a:p>
              <a:pPr algn="ctr" defTabSz="1005600"/>
              <a:r>
                <a:rPr lang="es-CL" sz="800" dirty="0" smtClean="0">
                  <a:solidFill>
                    <a:srgbClr val="002776"/>
                  </a:solidFill>
                </a:rPr>
                <a:t>Alta</a:t>
              </a:r>
              <a:endParaRPr lang="es-CL" sz="800" dirty="0">
                <a:solidFill>
                  <a:srgbClr val="002776"/>
                </a:solidFill>
              </a:endParaRPr>
            </a:p>
          </p:txBody>
        </p:sp>
      </p:grpSp>
      <p:grpSp>
        <p:nvGrpSpPr>
          <p:cNvPr id="31" name="Group 30"/>
          <p:cNvGrpSpPr/>
          <p:nvPr/>
        </p:nvGrpSpPr>
        <p:grpSpPr>
          <a:xfrm>
            <a:off x="6477894" y="6856592"/>
            <a:ext cx="468000" cy="430836"/>
            <a:chOff x="6377646" y="6803310"/>
            <a:chExt cx="468000" cy="430836"/>
          </a:xfrm>
        </p:grpSpPr>
        <p:sp>
          <p:nvSpPr>
            <p:cNvPr id="238" name="Rectangle 237"/>
            <p:cNvSpPr/>
            <p:nvPr>
              <p:custDataLst>
                <p:tags r:id="rId26"/>
              </p:custDataLst>
            </p:nvPr>
          </p:nvSpPr>
          <p:spPr>
            <a:xfrm>
              <a:off x="637764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1" name="TextBox 240"/>
            <p:cNvSpPr txBox="1"/>
            <p:nvPr>
              <p:custDataLst>
                <p:tags r:id="rId27"/>
              </p:custDataLst>
            </p:nvPr>
          </p:nvSpPr>
          <p:spPr>
            <a:xfrm>
              <a:off x="6377646" y="6803310"/>
              <a:ext cx="468000" cy="215444"/>
            </a:xfrm>
            <a:prstGeom prst="rect">
              <a:avLst/>
            </a:prstGeom>
            <a:noFill/>
          </p:spPr>
          <p:txBody>
            <a:bodyPr wrap="square" rtlCol="0">
              <a:spAutoFit/>
            </a:bodyPr>
            <a:lstStyle/>
            <a:p>
              <a:pPr algn="ctr" defTabSz="1005600"/>
              <a:r>
                <a:rPr lang="es-CL" sz="800" dirty="0" smtClean="0">
                  <a:solidFill>
                    <a:srgbClr val="002776"/>
                  </a:solidFill>
                </a:rPr>
                <a:t>Media</a:t>
              </a:r>
              <a:endParaRPr lang="es-CL" sz="800" dirty="0">
                <a:solidFill>
                  <a:srgbClr val="002776"/>
                </a:solidFill>
              </a:endParaRPr>
            </a:p>
          </p:txBody>
        </p:sp>
      </p:grpSp>
      <p:sp>
        <p:nvSpPr>
          <p:cNvPr id="242" name="TextBox 241"/>
          <p:cNvSpPr txBox="1"/>
          <p:nvPr>
            <p:custDataLst>
              <p:tags r:id="rId6"/>
            </p:custDataLst>
          </p:nvPr>
        </p:nvSpPr>
        <p:spPr>
          <a:xfrm>
            <a:off x="7190234" y="6856592"/>
            <a:ext cx="468000" cy="215444"/>
          </a:xfrm>
          <a:prstGeom prst="rect">
            <a:avLst/>
          </a:prstGeom>
          <a:noFill/>
        </p:spPr>
        <p:txBody>
          <a:bodyPr wrap="square" rtlCol="0">
            <a:spAutoFit/>
          </a:bodyPr>
          <a:lstStyle/>
          <a:p>
            <a:pPr algn="ctr" defTabSz="1005600"/>
            <a:r>
              <a:rPr lang="es-CL" sz="800" dirty="0" smtClean="0">
                <a:solidFill>
                  <a:srgbClr val="002776"/>
                </a:solidFill>
              </a:rPr>
              <a:t>Baja</a:t>
            </a:r>
            <a:endParaRPr lang="es-CL" sz="800" dirty="0">
              <a:solidFill>
                <a:srgbClr val="002776"/>
              </a:solidFill>
            </a:endParaRPr>
          </a:p>
        </p:txBody>
      </p:sp>
      <p:grpSp>
        <p:nvGrpSpPr>
          <p:cNvPr id="253" name="Group 252"/>
          <p:cNvGrpSpPr/>
          <p:nvPr/>
        </p:nvGrpSpPr>
        <p:grpSpPr>
          <a:xfrm>
            <a:off x="7910314" y="6856592"/>
            <a:ext cx="468000" cy="430836"/>
            <a:chOff x="7925794" y="6803310"/>
            <a:chExt cx="468000" cy="430836"/>
          </a:xfrm>
        </p:grpSpPr>
        <p:sp>
          <p:nvSpPr>
            <p:cNvPr id="244" name="Rectangle 243"/>
            <p:cNvSpPr/>
            <p:nvPr>
              <p:custDataLst>
                <p:tags r:id="rId24"/>
              </p:custDataLst>
            </p:nvPr>
          </p:nvSpPr>
          <p:spPr>
            <a:xfrm>
              <a:off x="792579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7" name="TextBox 246"/>
            <p:cNvSpPr txBox="1"/>
            <p:nvPr>
              <p:custDataLst>
                <p:tags r:id="rId25"/>
              </p:custDataLst>
            </p:nvPr>
          </p:nvSpPr>
          <p:spPr>
            <a:xfrm>
              <a:off x="7925794" y="6803310"/>
              <a:ext cx="468000" cy="215444"/>
            </a:xfrm>
            <a:prstGeom prst="rect">
              <a:avLst/>
            </a:prstGeom>
            <a:noFill/>
          </p:spPr>
          <p:txBody>
            <a:bodyPr wrap="square" rtlCol="0">
              <a:spAutoFit/>
            </a:bodyPr>
            <a:lstStyle/>
            <a:p>
              <a:pPr algn="ctr" defTabSz="1005600"/>
              <a:r>
                <a:rPr lang="es-CL" sz="800" dirty="0" smtClean="0">
                  <a:solidFill>
                    <a:srgbClr val="002776"/>
                  </a:solidFill>
                </a:rPr>
                <a:t>Corto</a:t>
              </a:r>
              <a:endParaRPr lang="es-CL" sz="800" dirty="0">
                <a:solidFill>
                  <a:srgbClr val="002776"/>
                </a:solidFill>
              </a:endParaRPr>
            </a:p>
          </p:txBody>
        </p:sp>
      </p:grpSp>
      <p:grpSp>
        <p:nvGrpSpPr>
          <p:cNvPr id="254" name="Group 253"/>
          <p:cNvGrpSpPr/>
          <p:nvPr/>
        </p:nvGrpSpPr>
        <p:grpSpPr>
          <a:xfrm>
            <a:off x="8576394" y="6856592"/>
            <a:ext cx="576000" cy="430836"/>
            <a:chOff x="8486378" y="6803310"/>
            <a:chExt cx="576000" cy="430836"/>
          </a:xfrm>
        </p:grpSpPr>
        <p:sp>
          <p:nvSpPr>
            <p:cNvPr id="245" name="Rectangle 244"/>
            <p:cNvSpPr/>
            <p:nvPr>
              <p:custDataLst>
                <p:tags r:id="rId22"/>
              </p:custDataLst>
            </p:nvPr>
          </p:nvSpPr>
          <p:spPr>
            <a:xfrm>
              <a:off x="85403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8" name="TextBox 247"/>
            <p:cNvSpPr txBox="1"/>
            <p:nvPr>
              <p:custDataLst>
                <p:tags r:id="rId23"/>
              </p:custDataLst>
            </p:nvPr>
          </p:nvSpPr>
          <p:spPr>
            <a:xfrm>
              <a:off x="8486378" y="6803310"/>
              <a:ext cx="576000" cy="215444"/>
            </a:xfrm>
            <a:prstGeom prst="rect">
              <a:avLst/>
            </a:prstGeom>
            <a:noFill/>
          </p:spPr>
          <p:txBody>
            <a:bodyPr wrap="square" rtlCol="0">
              <a:spAutoFit/>
            </a:bodyPr>
            <a:lstStyle/>
            <a:p>
              <a:pPr algn="ctr" defTabSz="1005600"/>
              <a:r>
                <a:rPr lang="es-CL" sz="800" dirty="0" smtClean="0">
                  <a:solidFill>
                    <a:srgbClr val="002776"/>
                  </a:solidFill>
                </a:rPr>
                <a:t>Mediano</a:t>
              </a:r>
              <a:endParaRPr lang="es-CL" sz="800" dirty="0">
                <a:solidFill>
                  <a:srgbClr val="002776"/>
                </a:solidFill>
              </a:endParaRPr>
            </a:p>
          </p:txBody>
        </p:sp>
      </p:grpSp>
      <p:grpSp>
        <p:nvGrpSpPr>
          <p:cNvPr id="252" name="Group 251"/>
          <p:cNvGrpSpPr/>
          <p:nvPr/>
        </p:nvGrpSpPr>
        <p:grpSpPr>
          <a:xfrm>
            <a:off x="9350474" y="6856592"/>
            <a:ext cx="468000" cy="430836"/>
            <a:chOff x="9149978" y="6803310"/>
            <a:chExt cx="468000" cy="430836"/>
          </a:xfrm>
        </p:grpSpPr>
        <p:sp>
          <p:nvSpPr>
            <p:cNvPr id="246" name="Rectangle 245"/>
            <p:cNvSpPr/>
            <p:nvPr>
              <p:custDataLst>
                <p:tags r:id="rId20"/>
              </p:custDataLst>
            </p:nvPr>
          </p:nvSpPr>
          <p:spPr>
            <a:xfrm>
              <a:off x="91499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9" name="TextBox 248"/>
            <p:cNvSpPr txBox="1"/>
            <p:nvPr>
              <p:custDataLst>
                <p:tags r:id="rId21"/>
              </p:custDataLst>
            </p:nvPr>
          </p:nvSpPr>
          <p:spPr>
            <a:xfrm>
              <a:off x="9149978" y="6803310"/>
              <a:ext cx="468000" cy="215444"/>
            </a:xfrm>
            <a:prstGeom prst="rect">
              <a:avLst/>
            </a:prstGeom>
            <a:noFill/>
          </p:spPr>
          <p:txBody>
            <a:bodyPr wrap="square" rtlCol="0">
              <a:spAutoFit/>
            </a:bodyPr>
            <a:lstStyle/>
            <a:p>
              <a:pPr algn="ctr" defTabSz="1005600"/>
              <a:r>
                <a:rPr lang="es-CL" sz="800" dirty="0" smtClean="0">
                  <a:solidFill>
                    <a:srgbClr val="002776"/>
                  </a:solidFill>
                </a:rPr>
                <a:t>Largo</a:t>
              </a:r>
              <a:endParaRPr lang="es-CL" sz="800" dirty="0">
                <a:solidFill>
                  <a:srgbClr val="002776"/>
                </a:solidFill>
              </a:endParaRPr>
            </a:p>
          </p:txBody>
        </p:sp>
      </p:grpSp>
      <p:sp>
        <p:nvSpPr>
          <p:cNvPr id="218" name="Slide Number Placeholder 3"/>
          <p:cNvSpPr txBox="1">
            <a:spLocks/>
          </p:cNvSpPr>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b="1"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fld id="{183D6856-CF4E-42C4-B228-5F9DD1DB1801}" type="slidenum">
              <a:rPr kumimoji="0" lang="es-CL" sz="1000" b="1" i="0" u="none" strike="noStrike" kern="1200" cap="none" spc="0" normalizeH="0" baseline="0" noProof="0" smtClean="0">
                <a:ln>
                  <a:noFill/>
                </a:ln>
                <a:solidFill>
                  <a:srgbClr val="002776"/>
                </a:solidFill>
                <a:effectLst/>
                <a:uLnTx/>
                <a:uFillTx/>
                <a:latin typeface="Arial"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3</a:t>
            </a:fld>
            <a:endParaRPr kumimoji="0" lang="es-CL" sz="1000" b="1" i="0" u="none" strike="noStrike" kern="1200" cap="none" spc="0" normalizeH="0" baseline="0" noProof="0" dirty="0">
              <a:ln>
                <a:noFill/>
              </a:ln>
              <a:solidFill>
                <a:srgbClr val="002776"/>
              </a:solidFill>
              <a:effectLst/>
              <a:uLnTx/>
              <a:uFillTx/>
              <a:latin typeface="Arial" charset="0"/>
              <a:ea typeface="+mn-ea"/>
              <a:cs typeface="Arial" charset="0"/>
            </a:endParaRPr>
          </a:p>
        </p:txBody>
      </p:sp>
      <p:sp>
        <p:nvSpPr>
          <p:cNvPr id="211" name="Freeform 368"/>
          <p:cNvSpPr>
            <a:spLocks noEditPoints="1"/>
          </p:cNvSpPr>
          <p:nvPr/>
        </p:nvSpPr>
        <p:spPr bwMode="auto">
          <a:xfrm>
            <a:off x="8036314" y="7091310"/>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290" name="Rectangle 289"/>
          <p:cNvSpPr/>
          <p:nvPr>
            <p:custDataLst>
              <p:tags r:id="rId7"/>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s-CL" sz="1000" b="1" dirty="0">
              <a:solidFill>
                <a:srgbClr val="FFFFFF"/>
              </a:solidFill>
            </a:endParaRPr>
          </a:p>
        </p:txBody>
      </p:sp>
      <p:sp>
        <p:nvSpPr>
          <p:cNvPr id="293" name="Rectangle 292"/>
          <p:cNvSpPr/>
          <p:nvPr/>
        </p:nvSpPr>
        <p:spPr>
          <a:xfrm>
            <a:off x="205458" y="1438722"/>
            <a:ext cx="702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FFFFFF"/>
                </a:solidFill>
              </a:rPr>
              <a:t>Objetivos</a:t>
            </a:r>
            <a:endParaRPr lang="es-CL" sz="1000" b="1" dirty="0">
              <a:solidFill>
                <a:srgbClr val="FFFFFF"/>
              </a:solidFill>
            </a:endParaRPr>
          </a:p>
        </p:txBody>
      </p:sp>
      <p:grpSp>
        <p:nvGrpSpPr>
          <p:cNvPr id="294" name="Group 293"/>
          <p:cNvGrpSpPr/>
          <p:nvPr/>
        </p:nvGrpSpPr>
        <p:grpSpPr>
          <a:xfrm>
            <a:off x="298674" y="1474722"/>
            <a:ext cx="252000" cy="288000"/>
            <a:chOff x="2244725" y="5132388"/>
            <a:chExt cx="444500" cy="790575"/>
          </a:xfrm>
          <a:solidFill>
            <a:schemeClr val="bg1"/>
          </a:solidFill>
        </p:grpSpPr>
        <p:sp>
          <p:nvSpPr>
            <p:cNvPr id="295" name="Freeform 213"/>
            <p:cNvSpPr>
              <a:spLocks/>
            </p:cNvSpPr>
            <p:nvPr/>
          </p:nvSpPr>
          <p:spPr bwMode="auto">
            <a:xfrm>
              <a:off x="2400300" y="5132388"/>
              <a:ext cx="112713" cy="98425"/>
            </a:xfrm>
            <a:custGeom>
              <a:avLst/>
              <a:gdLst>
                <a:gd name="T0" fmla="*/ 13 w 16"/>
                <a:gd name="T1" fmla="*/ 0 h 14"/>
                <a:gd name="T2" fmla="*/ 15 w 16"/>
                <a:gd name="T3" fmla="*/ 0 h 14"/>
                <a:gd name="T4" fmla="*/ 15 w 16"/>
                <a:gd name="T5" fmla="*/ 13 h 14"/>
                <a:gd name="T6" fmla="*/ 7 w 16"/>
                <a:gd name="T7" fmla="*/ 5 h 14"/>
                <a:gd name="T8" fmla="*/ 5 w 16"/>
                <a:gd name="T9" fmla="*/ 14 h 14"/>
                <a:gd name="T10" fmla="*/ 5 w 16"/>
                <a:gd name="T11" fmla="*/ 1 h 14"/>
                <a:gd name="T12" fmla="*/ 12 w 16"/>
                <a:gd name="T13" fmla="*/ 7 h 14"/>
                <a:gd name="T14" fmla="*/ 13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3" y="0"/>
                  </a:moveTo>
                  <a:cubicBezTo>
                    <a:pt x="14" y="0"/>
                    <a:pt x="14" y="0"/>
                    <a:pt x="15" y="0"/>
                  </a:cubicBezTo>
                  <a:cubicBezTo>
                    <a:pt x="14" y="5"/>
                    <a:pt x="16" y="10"/>
                    <a:pt x="15" y="13"/>
                  </a:cubicBezTo>
                  <a:cubicBezTo>
                    <a:pt x="11" y="12"/>
                    <a:pt x="9" y="8"/>
                    <a:pt x="7" y="5"/>
                  </a:cubicBezTo>
                  <a:cubicBezTo>
                    <a:pt x="6" y="8"/>
                    <a:pt x="7" y="13"/>
                    <a:pt x="5" y="14"/>
                  </a:cubicBezTo>
                  <a:cubicBezTo>
                    <a:pt x="0" y="12"/>
                    <a:pt x="5" y="5"/>
                    <a:pt x="5" y="1"/>
                  </a:cubicBezTo>
                  <a:cubicBezTo>
                    <a:pt x="9" y="2"/>
                    <a:pt x="9" y="6"/>
                    <a:pt x="12" y="7"/>
                  </a:cubicBezTo>
                  <a:cubicBezTo>
                    <a:pt x="13" y="5"/>
                    <a:pt x="12" y="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6" name="Freeform 219"/>
            <p:cNvSpPr>
              <a:spLocks noEditPoints="1"/>
            </p:cNvSpPr>
            <p:nvPr/>
          </p:nvSpPr>
          <p:spPr bwMode="auto">
            <a:xfrm>
              <a:off x="2287588" y="5259388"/>
              <a:ext cx="360363" cy="536575"/>
            </a:xfrm>
            <a:custGeom>
              <a:avLst/>
              <a:gdLst>
                <a:gd name="T0" fmla="*/ 51 w 51"/>
                <a:gd name="T1" fmla="*/ 0 h 76"/>
                <a:gd name="T2" fmla="*/ 42 w 51"/>
                <a:gd name="T3" fmla="*/ 19 h 76"/>
                <a:gd name="T4" fmla="*/ 32 w 51"/>
                <a:gd name="T5" fmla="*/ 43 h 76"/>
                <a:gd name="T6" fmla="*/ 0 w 51"/>
                <a:gd name="T7" fmla="*/ 76 h 76"/>
                <a:gd name="T8" fmla="*/ 12 w 51"/>
                <a:gd name="T9" fmla="*/ 45 h 76"/>
                <a:gd name="T10" fmla="*/ 18 w 51"/>
                <a:gd name="T11" fmla="*/ 32 h 76"/>
                <a:gd name="T12" fmla="*/ 26 w 51"/>
                <a:gd name="T13" fmla="*/ 25 h 76"/>
                <a:gd name="T14" fmla="*/ 40 w 51"/>
                <a:gd name="T15" fmla="*/ 10 h 76"/>
                <a:gd name="T16" fmla="*/ 49 w 51"/>
                <a:gd name="T17" fmla="*/ 0 h 76"/>
                <a:gd name="T18" fmla="*/ 51 w 51"/>
                <a:gd name="T19" fmla="*/ 0 h 76"/>
                <a:gd name="T20" fmla="*/ 41 w 51"/>
                <a:gd name="T21" fmla="*/ 16 h 76"/>
                <a:gd name="T22" fmla="*/ 44 w 51"/>
                <a:gd name="T23" fmla="*/ 9 h 76"/>
                <a:gd name="T24" fmla="*/ 41 w 51"/>
                <a:gd name="T25" fmla="*/ 16 h 76"/>
                <a:gd name="T26" fmla="*/ 39 w 51"/>
                <a:gd name="T27" fmla="*/ 22 h 76"/>
                <a:gd name="T28" fmla="*/ 38 w 51"/>
                <a:gd name="T29" fmla="*/ 16 h 76"/>
                <a:gd name="T30" fmla="*/ 39 w 51"/>
                <a:gd name="T31" fmla="*/ 22 h 76"/>
                <a:gd name="T32" fmla="*/ 32 w 51"/>
                <a:gd name="T33" fmla="*/ 22 h 76"/>
                <a:gd name="T34" fmla="*/ 35 w 51"/>
                <a:gd name="T35" fmla="*/ 28 h 76"/>
                <a:gd name="T36" fmla="*/ 35 w 51"/>
                <a:gd name="T37" fmla="*/ 19 h 76"/>
                <a:gd name="T38" fmla="*/ 32 w 51"/>
                <a:gd name="T39" fmla="*/ 22 h 76"/>
                <a:gd name="T40" fmla="*/ 32 w 51"/>
                <a:gd name="T41" fmla="*/ 35 h 76"/>
                <a:gd name="T42" fmla="*/ 30 w 51"/>
                <a:gd name="T43" fmla="*/ 23 h 76"/>
                <a:gd name="T44" fmla="*/ 32 w 51"/>
                <a:gd name="T45" fmla="*/ 35 h 76"/>
                <a:gd name="T46" fmla="*/ 30 w 51"/>
                <a:gd name="T47" fmla="*/ 39 h 76"/>
                <a:gd name="T48" fmla="*/ 27 w 51"/>
                <a:gd name="T49" fmla="*/ 27 h 76"/>
                <a:gd name="T50" fmla="*/ 30 w 51"/>
                <a:gd name="T51" fmla="*/ 39 h 76"/>
                <a:gd name="T52" fmla="*/ 26 w 51"/>
                <a:gd name="T53" fmla="*/ 35 h 76"/>
                <a:gd name="T54" fmla="*/ 24 w 51"/>
                <a:gd name="T55" fmla="*/ 30 h 76"/>
                <a:gd name="T56" fmla="*/ 26 w 51"/>
                <a:gd name="T57" fmla="*/ 35 h 76"/>
                <a:gd name="T58" fmla="*/ 21 w 51"/>
                <a:gd name="T59" fmla="*/ 34 h 76"/>
                <a:gd name="T60" fmla="*/ 23 w 51"/>
                <a:gd name="T61" fmla="*/ 34 h 76"/>
                <a:gd name="T62" fmla="*/ 21 w 51"/>
                <a:gd name="T63" fmla="*/ 32 h 76"/>
                <a:gd name="T64" fmla="*/ 21 w 51"/>
                <a:gd name="T65" fmla="*/ 34 h 76"/>
                <a:gd name="T66" fmla="*/ 16 w 51"/>
                <a:gd name="T67" fmla="*/ 44 h 76"/>
                <a:gd name="T68" fmla="*/ 5 w 51"/>
                <a:gd name="T69" fmla="*/ 70 h 76"/>
                <a:gd name="T70" fmla="*/ 30 w 51"/>
                <a:gd name="T71" fmla="*/ 42 h 76"/>
                <a:gd name="T72" fmla="*/ 22 w 51"/>
                <a:gd name="T73" fmla="*/ 44 h 76"/>
                <a:gd name="T74" fmla="*/ 20 w 51"/>
                <a:gd name="T75" fmla="*/ 35 h 76"/>
                <a:gd name="T76" fmla="*/ 16 w 51"/>
                <a:gd name="T77" fmla="*/ 44 h 76"/>
                <a:gd name="T78" fmla="*/ 26 w 51"/>
                <a:gd name="T79" fmla="*/ 41 h 76"/>
                <a:gd name="T80" fmla="*/ 23 w 51"/>
                <a:gd name="T81" fmla="*/ 37 h 76"/>
                <a:gd name="T82" fmla="*/ 26 w 51"/>
                <a:gd name="T8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76">
                  <a:moveTo>
                    <a:pt x="51" y="0"/>
                  </a:moveTo>
                  <a:cubicBezTo>
                    <a:pt x="49" y="7"/>
                    <a:pt x="45" y="13"/>
                    <a:pt x="42" y="19"/>
                  </a:cubicBezTo>
                  <a:cubicBezTo>
                    <a:pt x="39" y="27"/>
                    <a:pt x="34" y="33"/>
                    <a:pt x="32" y="43"/>
                  </a:cubicBezTo>
                  <a:cubicBezTo>
                    <a:pt x="22" y="54"/>
                    <a:pt x="12" y="68"/>
                    <a:pt x="0" y="76"/>
                  </a:cubicBezTo>
                  <a:cubicBezTo>
                    <a:pt x="4" y="65"/>
                    <a:pt x="8" y="55"/>
                    <a:pt x="12" y="45"/>
                  </a:cubicBezTo>
                  <a:cubicBezTo>
                    <a:pt x="14" y="41"/>
                    <a:pt x="15" y="35"/>
                    <a:pt x="18" y="32"/>
                  </a:cubicBezTo>
                  <a:cubicBezTo>
                    <a:pt x="20" y="30"/>
                    <a:pt x="23" y="28"/>
                    <a:pt x="26" y="25"/>
                  </a:cubicBezTo>
                  <a:cubicBezTo>
                    <a:pt x="30" y="20"/>
                    <a:pt x="35" y="15"/>
                    <a:pt x="40" y="10"/>
                  </a:cubicBezTo>
                  <a:cubicBezTo>
                    <a:pt x="43" y="6"/>
                    <a:pt x="48" y="5"/>
                    <a:pt x="49" y="0"/>
                  </a:cubicBezTo>
                  <a:cubicBezTo>
                    <a:pt x="50" y="0"/>
                    <a:pt x="51" y="0"/>
                    <a:pt x="51" y="0"/>
                  </a:cubicBezTo>
                  <a:close/>
                  <a:moveTo>
                    <a:pt x="41" y="16"/>
                  </a:moveTo>
                  <a:cubicBezTo>
                    <a:pt x="42" y="14"/>
                    <a:pt x="45" y="11"/>
                    <a:pt x="44" y="9"/>
                  </a:cubicBezTo>
                  <a:cubicBezTo>
                    <a:pt x="43" y="11"/>
                    <a:pt x="39" y="13"/>
                    <a:pt x="41" y="16"/>
                  </a:cubicBezTo>
                  <a:close/>
                  <a:moveTo>
                    <a:pt x="39" y="22"/>
                  </a:moveTo>
                  <a:cubicBezTo>
                    <a:pt x="39" y="20"/>
                    <a:pt x="40" y="17"/>
                    <a:pt x="38" y="16"/>
                  </a:cubicBezTo>
                  <a:cubicBezTo>
                    <a:pt x="36" y="17"/>
                    <a:pt x="37" y="21"/>
                    <a:pt x="39" y="22"/>
                  </a:cubicBezTo>
                  <a:close/>
                  <a:moveTo>
                    <a:pt x="32" y="22"/>
                  </a:moveTo>
                  <a:cubicBezTo>
                    <a:pt x="34" y="23"/>
                    <a:pt x="33" y="28"/>
                    <a:pt x="35" y="28"/>
                  </a:cubicBezTo>
                  <a:cubicBezTo>
                    <a:pt x="37" y="26"/>
                    <a:pt x="37" y="21"/>
                    <a:pt x="35" y="19"/>
                  </a:cubicBezTo>
                  <a:cubicBezTo>
                    <a:pt x="34" y="20"/>
                    <a:pt x="33" y="21"/>
                    <a:pt x="32" y="22"/>
                  </a:cubicBezTo>
                  <a:close/>
                  <a:moveTo>
                    <a:pt x="32" y="35"/>
                  </a:moveTo>
                  <a:cubicBezTo>
                    <a:pt x="34" y="31"/>
                    <a:pt x="32" y="26"/>
                    <a:pt x="30" y="23"/>
                  </a:cubicBezTo>
                  <a:cubicBezTo>
                    <a:pt x="28" y="26"/>
                    <a:pt x="32" y="31"/>
                    <a:pt x="32" y="35"/>
                  </a:cubicBezTo>
                  <a:close/>
                  <a:moveTo>
                    <a:pt x="30" y="39"/>
                  </a:moveTo>
                  <a:cubicBezTo>
                    <a:pt x="29" y="36"/>
                    <a:pt x="30" y="29"/>
                    <a:pt x="27" y="27"/>
                  </a:cubicBezTo>
                  <a:cubicBezTo>
                    <a:pt x="29" y="31"/>
                    <a:pt x="26" y="39"/>
                    <a:pt x="30" y="39"/>
                  </a:cubicBezTo>
                  <a:close/>
                  <a:moveTo>
                    <a:pt x="26" y="35"/>
                  </a:moveTo>
                  <a:cubicBezTo>
                    <a:pt x="25" y="34"/>
                    <a:pt x="26" y="31"/>
                    <a:pt x="24" y="30"/>
                  </a:cubicBezTo>
                  <a:cubicBezTo>
                    <a:pt x="23" y="31"/>
                    <a:pt x="23" y="36"/>
                    <a:pt x="26" y="35"/>
                  </a:cubicBezTo>
                  <a:close/>
                  <a:moveTo>
                    <a:pt x="21" y="34"/>
                  </a:moveTo>
                  <a:cubicBezTo>
                    <a:pt x="21" y="34"/>
                    <a:pt x="22" y="34"/>
                    <a:pt x="23" y="34"/>
                  </a:cubicBezTo>
                  <a:cubicBezTo>
                    <a:pt x="23" y="33"/>
                    <a:pt x="22" y="33"/>
                    <a:pt x="21" y="32"/>
                  </a:cubicBezTo>
                  <a:cubicBezTo>
                    <a:pt x="21" y="33"/>
                    <a:pt x="21" y="33"/>
                    <a:pt x="21" y="34"/>
                  </a:cubicBezTo>
                  <a:close/>
                  <a:moveTo>
                    <a:pt x="16" y="44"/>
                  </a:moveTo>
                  <a:cubicBezTo>
                    <a:pt x="12" y="53"/>
                    <a:pt x="7" y="62"/>
                    <a:pt x="5" y="70"/>
                  </a:cubicBezTo>
                  <a:cubicBezTo>
                    <a:pt x="13" y="61"/>
                    <a:pt x="22" y="52"/>
                    <a:pt x="30" y="42"/>
                  </a:cubicBezTo>
                  <a:cubicBezTo>
                    <a:pt x="27" y="40"/>
                    <a:pt x="26" y="45"/>
                    <a:pt x="22" y="44"/>
                  </a:cubicBezTo>
                  <a:cubicBezTo>
                    <a:pt x="19" y="43"/>
                    <a:pt x="19" y="39"/>
                    <a:pt x="20" y="35"/>
                  </a:cubicBezTo>
                  <a:cubicBezTo>
                    <a:pt x="17" y="37"/>
                    <a:pt x="17" y="41"/>
                    <a:pt x="16" y="44"/>
                  </a:cubicBezTo>
                  <a:close/>
                  <a:moveTo>
                    <a:pt x="26" y="41"/>
                  </a:moveTo>
                  <a:cubicBezTo>
                    <a:pt x="26" y="39"/>
                    <a:pt x="25" y="37"/>
                    <a:pt x="23" y="37"/>
                  </a:cubicBezTo>
                  <a:cubicBezTo>
                    <a:pt x="22" y="39"/>
                    <a:pt x="23" y="42"/>
                    <a:pt x="2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7" name="Freeform 220"/>
            <p:cNvSpPr>
              <a:spLocks/>
            </p:cNvSpPr>
            <p:nvPr/>
          </p:nvSpPr>
          <p:spPr bwMode="auto">
            <a:xfrm>
              <a:off x="2484438" y="5294313"/>
              <a:ext cx="36513" cy="63500"/>
            </a:xfrm>
            <a:custGeom>
              <a:avLst/>
              <a:gdLst>
                <a:gd name="T0" fmla="*/ 2 w 5"/>
                <a:gd name="T1" fmla="*/ 0 h 9"/>
                <a:gd name="T2" fmla="*/ 0 w 5"/>
                <a:gd name="T3" fmla="*/ 9 h 9"/>
                <a:gd name="T4" fmla="*/ 2 w 5"/>
                <a:gd name="T5" fmla="*/ 0 h 9"/>
              </a:gdLst>
              <a:ahLst/>
              <a:cxnLst>
                <a:cxn ang="0">
                  <a:pos x="T0" y="T1"/>
                </a:cxn>
                <a:cxn ang="0">
                  <a:pos x="T2" y="T3"/>
                </a:cxn>
                <a:cxn ang="0">
                  <a:pos x="T4" y="T5"/>
                </a:cxn>
              </a:cxnLst>
              <a:rect l="0" t="0" r="r" b="b"/>
              <a:pathLst>
                <a:path w="5" h="9">
                  <a:moveTo>
                    <a:pt x="2" y="0"/>
                  </a:moveTo>
                  <a:cubicBezTo>
                    <a:pt x="5" y="0"/>
                    <a:pt x="3" y="9"/>
                    <a:pt x="0" y="9"/>
                  </a:cubicBezTo>
                  <a:cubicBezTo>
                    <a:pt x="0" y="7"/>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8" name="Freeform 222"/>
            <p:cNvSpPr>
              <a:spLocks/>
            </p:cNvSpPr>
            <p:nvPr/>
          </p:nvSpPr>
          <p:spPr bwMode="auto">
            <a:xfrm>
              <a:off x="2420938" y="5294313"/>
              <a:ext cx="28575" cy="71438"/>
            </a:xfrm>
            <a:custGeom>
              <a:avLst/>
              <a:gdLst>
                <a:gd name="T0" fmla="*/ 0 w 4"/>
                <a:gd name="T1" fmla="*/ 0 h 10"/>
                <a:gd name="T2" fmla="*/ 2 w 4"/>
                <a:gd name="T3" fmla="*/ 0 h 10"/>
                <a:gd name="T4" fmla="*/ 2 w 4"/>
                <a:gd name="T5" fmla="*/ 10 h 10"/>
                <a:gd name="T6" fmla="*/ 0 w 4"/>
                <a:gd name="T7" fmla="*/ 0 h 10"/>
              </a:gdLst>
              <a:ahLst/>
              <a:cxnLst>
                <a:cxn ang="0">
                  <a:pos x="T0" y="T1"/>
                </a:cxn>
                <a:cxn ang="0">
                  <a:pos x="T2" y="T3"/>
                </a:cxn>
                <a:cxn ang="0">
                  <a:pos x="T4" y="T5"/>
                </a:cxn>
                <a:cxn ang="0">
                  <a:pos x="T6" y="T7"/>
                </a:cxn>
              </a:cxnLst>
              <a:rect l="0" t="0" r="r" b="b"/>
              <a:pathLst>
                <a:path w="4" h="10">
                  <a:moveTo>
                    <a:pt x="0" y="0"/>
                  </a:moveTo>
                  <a:cubicBezTo>
                    <a:pt x="1" y="0"/>
                    <a:pt x="1" y="0"/>
                    <a:pt x="2" y="0"/>
                  </a:cubicBezTo>
                  <a:cubicBezTo>
                    <a:pt x="3" y="3"/>
                    <a:pt x="4" y="7"/>
                    <a:pt x="2" y="10"/>
                  </a:cubicBezTo>
                  <a:cubicBezTo>
                    <a:pt x="0" y="9"/>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9" name="Freeform 225"/>
            <p:cNvSpPr>
              <a:spLocks/>
            </p:cNvSpPr>
            <p:nvPr/>
          </p:nvSpPr>
          <p:spPr bwMode="auto">
            <a:xfrm>
              <a:off x="2351088" y="5322888"/>
              <a:ext cx="34925" cy="57150"/>
            </a:xfrm>
            <a:custGeom>
              <a:avLst/>
              <a:gdLst>
                <a:gd name="T0" fmla="*/ 1 w 5"/>
                <a:gd name="T1" fmla="*/ 0 h 8"/>
                <a:gd name="T2" fmla="*/ 5 w 5"/>
                <a:gd name="T3" fmla="*/ 8 h 8"/>
                <a:gd name="T4" fmla="*/ 1 w 5"/>
                <a:gd name="T5" fmla="*/ 0 h 8"/>
              </a:gdLst>
              <a:ahLst/>
              <a:cxnLst>
                <a:cxn ang="0">
                  <a:pos x="T0" y="T1"/>
                </a:cxn>
                <a:cxn ang="0">
                  <a:pos x="T2" y="T3"/>
                </a:cxn>
                <a:cxn ang="0">
                  <a:pos x="T4" y="T5"/>
                </a:cxn>
              </a:cxnLst>
              <a:rect l="0" t="0" r="r" b="b"/>
              <a:pathLst>
                <a:path w="5" h="8">
                  <a:moveTo>
                    <a:pt x="1" y="0"/>
                  </a:moveTo>
                  <a:cubicBezTo>
                    <a:pt x="5" y="0"/>
                    <a:pt x="5" y="4"/>
                    <a:pt x="5" y="8"/>
                  </a:cubicBezTo>
                  <a:cubicBezTo>
                    <a:pt x="2" y="7"/>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0" name="Freeform 228"/>
            <p:cNvSpPr>
              <a:spLocks/>
            </p:cNvSpPr>
            <p:nvPr/>
          </p:nvSpPr>
          <p:spPr bwMode="auto">
            <a:xfrm>
              <a:off x="2308225" y="5372100"/>
              <a:ext cx="36513" cy="42863"/>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0"/>
                    <a:pt x="5" y="3"/>
                    <a:pt x="5" y="6"/>
                  </a:cubicBezTo>
                  <a:cubicBezTo>
                    <a:pt x="2"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1" name="Freeform 229"/>
            <p:cNvSpPr>
              <a:spLocks/>
            </p:cNvSpPr>
            <p:nvPr/>
          </p:nvSpPr>
          <p:spPr bwMode="auto">
            <a:xfrm>
              <a:off x="2605088" y="5372100"/>
              <a:ext cx="42863" cy="34925"/>
            </a:xfrm>
            <a:custGeom>
              <a:avLst/>
              <a:gdLst>
                <a:gd name="T0" fmla="*/ 6 w 6"/>
                <a:gd name="T1" fmla="*/ 0 h 5"/>
                <a:gd name="T2" fmla="*/ 0 w 6"/>
                <a:gd name="T3" fmla="*/ 3 h 5"/>
                <a:gd name="T4" fmla="*/ 6 w 6"/>
                <a:gd name="T5" fmla="*/ 0 h 5"/>
              </a:gdLst>
              <a:ahLst/>
              <a:cxnLst>
                <a:cxn ang="0">
                  <a:pos x="T0" y="T1"/>
                </a:cxn>
                <a:cxn ang="0">
                  <a:pos x="T2" y="T3"/>
                </a:cxn>
                <a:cxn ang="0">
                  <a:pos x="T4" y="T5"/>
                </a:cxn>
              </a:cxnLst>
              <a:rect l="0" t="0" r="r" b="b"/>
              <a:pathLst>
                <a:path w="6" h="5">
                  <a:moveTo>
                    <a:pt x="6" y="0"/>
                  </a:moveTo>
                  <a:cubicBezTo>
                    <a:pt x="5" y="2"/>
                    <a:pt x="3" y="5"/>
                    <a:pt x="0" y="3"/>
                  </a:cubicBezTo>
                  <a:cubicBezTo>
                    <a:pt x="1" y="1"/>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2" name="Freeform 235"/>
            <p:cNvSpPr>
              <a:spLocks/>
            </p:cNvSpPr>
            <p:nvPr/>
          </p:nvSpPr>
          <p:spPr bwMode="auto">
            <a:xfrm>
              <a:off x="2259013" y="5421313"/>
              <a:ext cx="63500" cy="34925"/>
            </a:xfrm>
            <a:custGeom>
              <a:avLst/>
              <a:gdLst>
                <a:gd name="T0" fmla="*/ 0 w 9"/>
                <a:gd name="T1" fmla="*/ 0 h 5"/>
                <a:gd name="T2" fmla="*/ 9 w 9"/>
                <a:gd name="T3" fmla="*/ 5 h 5"/>
                <a:gd name="T4" fmla="*/ 0 w 9"/>
                <a:gd name="T5" fmla="*/ 0 h 5"/>
              </a:gdLst>
              <a:ahLst/>
              <a:cxnLst>
                <a:cxn ang="0">
                  <a:pos x="T0" y="T1"/>
                </a:cxn>
                <a:cxn ang="0">
                  <a:pos x="T2" y="T3"/>
                </a:cxn>
                <a:cxn ang="0">
                  <a:pos x="T4" y="T5"/>
                </a:cxn>
              </a:cxnLst>
              <a:rect l="0" t="0" r="r" b="b"/>
              <a:pathLst>
                <a:path w="9" h="5">
                  <a:moveTo>
                    <a:pt x="0" y="0"/>
                  </a:moveTo>
                  <a:cubicBezTo>
                    <a:pt x="4" y="0"/>
                    <a:pt x="9" y="3"/>
                    <a:pt x="9" y="5"/>
                  </a:cubicBezTo>
                  <a:cubicBezTo>
                    <a:pt x="5" y="4"/>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3" name="Freeform 237"/>
            <p:cNvSpPr>
              <a:spLocks/>
            </p:cNvSpPr>
            <p:nvPr/>
          </p:nvSpPr>
          <p:spPr bwMode="auto">
            <a:xfrm>
              <a:off x="2611438" y="5421313"/>
              <a:ext cx="57150" cy="42863"/>
            </a:xfrm>
            <a:custGeom>
              <a:avLst/>
              <a:gdLst>
                <a:gd name="T0" fmla="*/ 8 w 8"/>
                <a:gd name="T1" fmla="*/ 0 h 6"/>
                <a:gd name="T2" fmla="*/ 0 w 8"/>
                <a:gd name="T3" fmla="*/ 5 h 6"/>
                <a:gd name="T4" fmla="*/ 8 w 8"/>
                <a:gd name="T5" fmla="*/ 0 h 6"/>
              </a:gdLst>
              <a:ahLst/>
              <a:cxnLst>
                <a:cxn ang="0">
                  <a:pos x="T0" y="T1"/>
                </a:cxn>
                <a:cxn ang="0">
                  <a:pos x="T2" y="T3"/>
                </a:cxn>
                <a:cxn ang="0">
                  <a:pos x="T4" y="T5"/>
                </a:cxn>
              </a:cxnLst>
              <a:rect l="0" t="0" r="r" b="b"/>
              <a:pathLst>
                <a:path w="8" h="6">
                  <a:moveTo>
                    <a:pt x="8" y="0"/>
                  </a:moveTo>
                  <a:cubicBezTo>
                    <a:pt x="7" y="4"/>
                    <a:pt x="3" y="6"/>
                    <a:pt x="0" y="5"/>
                  </a:cubicBezTo>
                  <a:cubicBezTo>
                    <a:pt x="0"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4" name="Freeform 242"/>
            <p:cNvSpPr>
              <a:spLocks/>
            </p:cNvSpPr>
            <p:nvPr/>
          </p:nvSpPr>
          <p:spPr bwMode="auto">
            <a:xfrm>
              <a:off x="2244725" y="5484813"/>
              <a:ext cx="63500" cy="28575"/>
            </a:xfrm>
            <a:custGeom>
              <a:avLst/>
              <a:gdLst>
                <a:gd name="T0" fmla="*/ 0 w 9"/>
                <a:gd name="T1" fmla="*/ 0 h 4"/>
                <a:gd name="T2" fmla="*/ 9 w 9"/>
                <a:gd name="T3" fmla="*/ 3 h 4"/>
                <a:gd name="T4" fmla="*/ 0 w 9"/>
                <a:gd name="T5" fmla="*/ 0 h 4"/>
              </a:gdLst>
              <a:ahLst/>
              <a:cxnLst>
                <a:cxn ang="0">
                  <a:pos x="T0" y="T1"/>
                </a:cxn>
                <a:cxn ang="0">
                  <a:pos x="T2" y="T3"/>
                </a:cxn>
                <a:cxn ang="0">
                  <a:pos x="T4" y="T5"/>
                </a:cxn>
              </a:cxnLst>
              <a:rect l="0" t="0" r="r" b="b"/>
              <a:pathLst>
                <a:path w="9" h="4">
                  <a:moveTo>
                    <a:pt x="0" y="0"/>
                  </a:moveTo>
                  <a:cubicBezTo>
                    <a:pt x="3" y="0"/>
                    <a:pt x="8" y="0"/>
                    <a:pt x="9" y="3"/>
                  </a:cubicBezTo>
                  <a:cubicBezTo>
                    <a:pt x="5" y="3"/>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5" name="Freeform 245"/>
            <p:cNvSpPr>
              <a:spLocks/>
            </p:cNvSpPr>
            <p:nvPr/>
          </p:nvSpPr>
          <p:spPr bwMode="auto">
            <a:xfrm>
              <a:off x="2619375" y="5478463"/>
              <a:ext cx="69850" cy="41275"/>
            </a:xfrm>
            <a:custGeom>
              <a:avLst/>
              <a:gdLst>
                <a:gd name="T0" fmla="*/ 10 w 10"/>
                <a:gd name="T1" fmla="*/ 3 h 6"/>
                <a:gd name="T2" fmla="*/ 0 w 10"/>
                <a:gd name="T3" fmla="*/ 5 h 6"/>
                <a:gd name="T4" fmla="*/ 10 w 10"/>
                <a:gd name="T5" fmla="*/ 3 h 6"/>
              </a:gdLst>
              <a:ahLst/>
              <a:cxnLst>
                <a:cxn ang="0">
                  <a:pos x="T0" y="T1"/>
                </a:cxn>
                <a:cxn ang="0">
                  <a:pos x="T2" y="T3"/>
                </a:cxn>
                <a:cxn ang="0">
                  <a:pos x="T4" y="T5"/>
                </a:cxn>
              </a:cxnLst>
              <a:rect l="0" t="0" r="r" b="b"/>
              <a:pathLst>
                <a:path w="10" h="6">
                  <a:moveTo>
                    <a:pt x="10" y="3"/>
                  </a:moveTo>
                  <a:cubicBezTo>
                    <a:pt x="9" y="6"/>
                    <a:pt x="3" y="6"/>
                    <a:pt x="0" y="5"/>
                  </a:cubicBezTo>
                  <a:cubicBezTo>
                    <a:pt x="1" y="2"/>
                    <a:pt x="8"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6" name="Freeform 254"/>
            <p:cNvSpPr>
              <a:spLocks/>
            </p:cNvSpPr>
            <p:nvPr/>
          </p:nvSpPr>
          <p:spPr bwMode="auto">
            <a:xfrm>
              <a:off x="2252663" y="5534025"/>
              <a:ext cx="63500" cy="42863"/>
            </a:xfrm>
            <a:custGeom>
              <a:avLst/>
              <a:gdLst>
                <a:gd name="T0" fmla="*/ 8 w 9"/>
                <a:gd name="T1" fmla="*/ 0 h 6"/>
                <a:gd name="T2" fmla="*/ 0 w 9"/>
                <a:gd name="T3" fmla="*/ 4 h 6"/>
                <a:gd name="T4" fmla="*/ 8 w 9"/>
                <a:gd name="T5" fmla="*/ 0 h 6"/>
              </a:gdLst>
              <a:ahLst/>
              <a:cxnLst>
                <a:cxn ang="0">
                  <a:pos x="T0" y="T1"/>
                </a:cxn>
                <a:cxn ang="0">
                  <a:pos x="T2" y="T3"/>
                </a:cxn>
                <a:cxn ang="0">
                  <a:pos x="T4" y="T5"/>
                </a:cxn>
              </a:cxnLst>
              <a:rect l="0" t="0" r="r" b="b"/>
              <a:pathLst>
                <a:path w="9" h="6">
                  <a:moveTo>
                    <a:pt x="8" y="0"/>
                  </a:moveTo>
                  <a:cubicBezTo>
                    <a:pt x="9" y="4"/>
                    <a:pt x="2" y="6"/>
                    <a:pt x="0" y="4"/>
                  </a:cubicBezTo>
                  <a:cubicBezTo>
                    <a:pt x="1" y="0"/>
                    <a:pt x="5"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7" name="Freeform 255"/>
            <p:cNvSpPr>
              <a:spLocks/>
            </p:cNvSpPr>
            <p:nvPr/>
          </p:nvSpPr>
          <p:spPr bwMode="auto">
            <a:xfrm>
              <a:off x="2625725" y="5534025"/>
              <a:ext cx="63500" cy="36513"/>
            </a:xfrm>
            <a:custGeom>
              <a:avLst/>
              <a:gdLst>
                <a:gd name="T0" fmla="*/ 8 w 9"/>
                <a:gd name="T1" fmla="*/ 4 h 5"/>
                <a:gd name="T2" fmla="*/ 0 w 9"/>
                <a:gd name="T3" fmla="*/ 2 h 5"/>
                <a:gd name="T4" fmla="*/ 8 w 9"/>
                <a:gd name="T5" fmla="*/ 4 h 5"/>
              </a:gdLst>
              <a:ahLst/>
              <a:cxnLst>
                <a:cxn ang="0">
                  <a:pos x="T0" y="T1"/>
                </a:cxn>
                <a:cxn ang="0">
                  <a:pos x="T2" y="T3"/>
                </a:cxn>
                <a:cxn ang="0">
                  <a:pos x="T4" y="T5"/>
                </a:cxn>
              </a:cxnLst>
              <a:rect l="0" t="0" r="r" b="b"/>
              <a:pathLst>
                <a:path w="9" h="5">
                  <a:moveTo>
                    <a:pt x="8" y="4"/>
                  </a:moveTo>
                  <a:cubicBezTo>
                    <a:pt x="5" y="4"/>
                    <a:pt x="0" y="5"/>
                    <a:pt x="0" y="2"/>
                  </a:cubicBezTo>
                  <a:cubicBezTo>
                    <a:pt x="2" y="1"/>
                    <a:pt x="9" y="0"/>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8" name="Freeform 259"/>
            <p:cNvSpPr>
              <a:spLocks/>
            </p:cNvSpPr>
            <p:nvPr/>
          </p:nvSpPr>
          <p:spPr bwMode="auto">
            <a:xfrm>
              <a:off x="2590800" y="5597525"/>
              <a:ext cx="69850" cy="49213"/>
            </a:xfrm>
            <a:custGeom>
              <a:avLst/>
              <a:gdLst>
                <a:gd name="T0" fmla="*/ 10 w 10"/>
                <a:gd name="T1" fmla="*/ 6 h 7"/>
                <a:gd name="T2" fmla="*/ 0 w 10"/>
                <a:gd name="T3" fmla="*/ 0 h 7"/>
                <a:gd name="T4" fmla="*/ 10 w 10"/>
                <a:gd name="T5" fmla="*/ 6 h 7"/>
              </a:gdLst>
              <a:ahLst/>
              <a:cxnLst>
                <a:cxn ang="0">
                  <a:pos x="T0" y="T1"/>
                </a:cxn>
                <a:cxn ang="0">
                  <a:pos x="T2" y="T3"/>
                </a:cxn>
                <a:cxn ang="0">
                  <a:pos x="T4" y="T5"/>
                </a:cxn>
              </a:cxnLst>
              <a:rect l="0" t="0" r="r" b="b"/>
              <a:pathLst>
                <a:path w="10" h="7">
                  <a:moveTo>
                    <a:pt x="10" y="6"/>
                  </a:moveTo>
                  <a:cubicBezTo>
                    <a:pt x="6" y="7"/>
                    <a:pt x="2" y="3"/>
                    <a:pt x="0" y="0"/>
                  </a:cubicBezTo>
                  <a:cubicBezTo>
                    <a:pt x="4" y="0"/>
                    <a:pt x="8" y="3"/>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9" name="Freeform 262"/>
            <p:cNvSpPr>
              <a:spLocks/>
            </p:cNvSpPr>
            <p:nvPr/>
          </p:nvSpPr>
          <p:spPr bwMode="auto">
            <a:xfrm>
              <a:off x="2266950" y="5605463"/>
              <a:ext cx="55563" cy="34925"/>
            </a:xfrm>
            <a:custGeom>
              <a:avLst/>
              <a:gdLst>
                <a:gd name="T0" fmla="*/ 8 w 8"/>
                <a:gd name="T1" fmla="*/ 0 h 5"/>
                <a:gd name="T2" fmla="*/ 0 w 8"/>
                <a:gd name="T3" fmla="*/ 4 h 5"/>
                <a:gd name="T4" fmla="*/ 8 w 8"/>
                <a:gd name="T5" fmla="*/ 0 h 5"/>
              </a:gdLst>
              <a:ahLst/>
              <a:cxnLst>
                <a:cxn ang="0">
                  <a:pos x="T0" y="T1"/>
                </a:cxn>
                <a:cxn ang="0">
                  <a:pos x="T2" y="T3"/>
                </a:cxn>
                <a:cxn ang="0">
                  <a:pos x="T4" y="T5"/>
                </a:cxn>
              </a:cxnLst>
              <a:rect l="0" t="0" r="r" b="b"/>
              <a:pathLst>
                <a:path w="8" h="5">
                  <a:moveTo>
                    <a:pt x="8" y="0"/>
                  </a:moveTo>
                  <a:cubicBezTo>
                    <a:pt x="7" y="4"/>
                    <a:pt x="3" y="5"/>
                    <a:pt x="0" y="4"/>
                  </a:cubicBezTo>
                  <a:cubicBezTo>
                    <a:pt x="1" y="1"/>
                    <a:pt x="4"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0" name="Freeform 265"/>
            <p:cNvSpPr>
              <a:spLocks/>
            </p:cNvSpPr>
            <p:nvPr/>
          </p:nvSpPr>
          <p:spPr bwMode="auto">
            <a:xfrm>
              <a:off x="2570163" y="5646738"/>
              <a:ext cx="55563" cy="49213"/>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5" y="0"/>
                    <a:pt x="6" y="4"/>
                    <a:pt x="8" y="7"/>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1" name="Freeform 267"/>
            <p:cNvSpPr>
              <a:spLocks/>
            </p:cNvSpPr>
            <p:nvPr/>
          </p:nvSpPr>
          <p:spPr bwMode="auto">
            <a:xfrm>
              <a:off x="2527300" y="5675313"/>
              <a:ext cx="42863" cy="71438"/>
            </a:xfrm>
            <a:custGeom>
              <a:avLst/>
              <a:gdLst>
                <a:gd name="T0" fmla="*/ 1 w 6"/>
                <a:gd name="T1" fmla="*/ 0 h 10"/>
                <a:gd name="T2" fmla="*/ 6 w 6"/>
                <a:gd name="T3" fmla="*/ 10 h 10"/>
                <a:gd name="T4" fmla="*/ 1 w 6"/>
                <a:gd name="T5" fmla="*/ 0 h 10"/>
              </a:gdLst>
              <a:ahLst/>
              <a:cxnLst>
                <a:cxn ang="0">
                  <a:pos x="T0" y="T1"/>
                </a:cxn>
                <a:cxn ang="0">
                  <a:pos x="T2" y="T3"/>
                </a:cxn>
                <a:cxn ang="0">
                  <a:pos x="T4" y="T5"/>
                </a:cxn>
              </a:cxnLst>
              <a:rect l="0" t="0" r="r" b="b"/>
              <a:pathLst>
                <a:path w="6" h="10">
                  <a:moveTo>
                    <a:pt x="1" y="0"/>
                  </a:moveTo>
                  <a:cubicBezTo>
                    <a:pt x="5" y="1"/>
                    <a:pt x="6" y="5"/>
                    <a:pt x="6" y="10"/>
                  </a:cubicBezTo>
                  <a:cubicBezTo>
                    <a:pt x="3" y="9"/>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2" name="Freeform 268"/>
            <p:cNvSpPr>
              <a:spLocks/>
            </p:cNvSpPr>
            <p:nvPr/>
          </p:nvSpPr>
          <p:spPr bwMode="auto">
            <a:xfrm>
              <a:off x="2484438" y="5689600"/>
              <a:ext cx="28575" cy="77788"/>
            </a:xfrm>
            <a:custGeom>
              <a:avLst/>
              <a:gdLst>
                <a:gd name="T0" fmla="*/ 0 w 4"/>
                <a:gd name="T1" fmla="*/ 0 h 11"/>
                <a:gd name="T2" fmla="*/ 4 w 4"/>
                <a:gd name="T3" fmla="*/ 11 h 11"/>
                <a:gd name="T4" fmla="*/ 0 w 4"/>
                <a:gd name="T5" fmla="*/ 0 h 11"/>
              </a:gdLst>
              <a:ahLst/>
              <a:cxnLst>
                <a:cxn ang="0">
                  <a:pos x="T0" y="T1"/>
                </a:cxn>
                <a:cxn ang="0">
                  <a:pos x="T2" y="T3"/>
                </a:cxn>
                <a:cxn ang="0">
                  <a:pos x="T4" y="T5"/>
                </a:cxn>
              </a:cxnLst>
              <a:rect l="0" t="0" r="r" b="b"/>
              <a:pathLst>
                <a:path w="4" h="11">
                  <a:moveTo>
                    <a:pt x="0" y="0"/>
                  </a:moveTo>
                  <a:cubicBezTo>
                    <a:pt x="4" y="1"/>
                    <a:pt x="3" y="7"/>
                    <a:pt x="4" y="11"/>
                  </a:cubicBezTo>
                  <a:cubicBezTo>
                    <a:pt x="0" y="9"/>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3" name="Freeform 270"/>
            <p:cNvSpPr>
              <a:spLocks/>
            </p:cNvSpPr>
            <p:nvPr/>
          </p:nvSpPr>
          <p:spPr bwMode="auto">
            <a:xfrm>
              <a:off x="2420938" y="5710238"/>
              <a:ext cx="28575" cy="49213"/>
            </a:xfrm>
            <a:custGeom>
              <a:avLst/>
              <a:gdLst>
                <a:gd name="T0" fmla="*/ 1 w 4"/>
                <a:gd name="T1" fmla="*/ 0 h 7"/>
                <a:gd name="T2" fmla="*/ 3 w 4"/>
                <a:gd name="T3" fmla="*/ 0 h 7"/>
                <a:gd name="T4" fmla="*/ 1 w 4"/>
                <a:gd name="T5" fmla="*/ 7 h 7"/>
                <a:gd name="T6" fmla="*/ 1 w 4"/>
                <a:gd name="T7" fmla="*/ 0 h 7"/>
              </a:gdLst>
              <a:ahLst/>
              <a:cxnLst>
                <a:cxn ang="0">
                  <a:pos x="T0" y="T1"/>
                </a:cxn>
                <a:cxn ang="0">
                  <a:pos x="T2" y="T3"/>
                </a:cxn>
                <a:cxn ang="0">
                  <a:pos x="T4" y="T5"/>
                </a:cxn>
                <a:cxn ang="0">
                  <a:pos x="T6" y="T7"/>
                </a:cxn>
              </a:cxnLst>
              <a:rect l="0" t="0" r="r" b="b"/>
              <a:pathLst>
                <a:path w="4" h="7">
                  <a:moveTo>
                    <a:pt x="1" y="0"/>
                  </a:moveTo>
                  <a:cubicBezTo>
                    <a:pt x="2" y="0"/>
                    <a:pt x="2" y="0"/>
                    <a:pt x="3" y="0"/>
                  </a:cubicBezTo>
                  <a:cubicBezTo>
                    <a:pt x="4" y="2"/>
                    <a:pt x="4" y="7"/>
                    <a:pt x="1" y="7"/>
                  </a:cubicBezTo>
                  <a:cubicBezTo>
                    <a:pt x="0" y="6"/>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4" name="Freeform 283"/>
            <p:cNvSpPr>
              <a:spLocks/>
            </p:cNvSpPr>
            <p:nvPr/>
          </p:nvSpPr>
          <p:spPr bwMode="auto">
            <a:xfrm>
              <a:off x="2408238" y="5802313"/>
              <a:ext cx="84138" cy="120650"/>
            </a:xfrm>
            <a:custGeom>
              <a:avLst/>
              <a:gdLst>
                <a:gd name="T0" fmla="*/ 11 w 12"/>
                <a:gd name="T1" fmla="*/ 5 h 17"/>
                <a:gd name="T2" fmla="*/ 6 w 12"/>
                <a:gd name="T3" fmla="*/ 5 h 17"/>
                <a:gd name="T4" fmla="*/ 12 w 12"/>
                <a:gd name="T5" fmla="*/ 12 h 17"/>
                <a:gd name="T6" fmla="*/ 2 w 12"/>
                <a:gd name="T7" fmla="*/ 15 h 17"/>
                <a:gd name="T8" fmla="*/ 9 w 12"/>
                <a:gd name="T9" fmla="*/ 12 h 17"/>
                <a:gd name="T10" fmla="*/ 3 w 12"/>
                <a:gd name="T11" fmla="*/ 8 h 17"/>
                <a:gd name="T12" fmla="*/ 11 w 12"/>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12" h="17">
                  <a:moveTo>
                    <a:pt x="11" y="5"/>
                  </a:moveTo>
                  <a:cubicBezTo>
                    <a:pt x="10" y="5"/>
                    <a:pt x="8" y="5"/>
                    <a:pt x="6" y="5"/>
                  </a:cubicBezTo>
                  <a:cubicBezTo>
                    <a:pt x="8" y="8"/>
                    <a:pt x="11" y="8"/>
                    <a:pt x="12" y="12"/>
                  </a:cubicBezTo>
                  <a:cubicBezTo>
                    <a:pt x="11" y="15"/>
                    <a:pt x="5" y="17"/>
                    <a:pt x="2" y="15"/>
                  </a:cubicBezTo>
                  <a:cubicBezTo>
                    <a:pt x="3" y="13"/>
                    <a:pt x="7" y="13"/>
                    <a:pt x="9" y="12"/>
                  </a:cubicBezTo>
                  <a:cubicBezTo>
                    <a:pt x="8" y="9"/>
                    <a:pt x="5" y="9"/>
                    <a:pt x="3" y="8"/>
                  </a:cubicBezTo>
                  <a:cubicBezTo>
                    <a:pt x="0" y="2"/>
                    <a:pt x="10" y="0"/>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19" name="Rectangle 318"/>
          <p:cNvSpPr/>
          <p:nvPr/>
        </p:nvSpPr>
        <p:spPr>
          <a:xfrm>
            <a:off x="205458" y="3022899"/>
            <a:ext cx="7020000"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chemeClr val="bg2"/>
              </a:solidFill>
            </a:endParaRPr>
          </a:p>
        </p:txBody>
      </p:sp>
      <p:grpSp>
        <p:nvGrpSpPr>
          <p:cNvPr id="320" name="Group 319"/>
          <p:cNvGrpSpPr/>
          <p:nvPr/>
        </p:nvGrpSpPr>
        <p:grpSpPr>
          <a:xfrm>
            <a:off x="284762" y="3074256"/>
            <a:ext cx="252000" cy="252000"/>
            <a:chOff x="7307263" y="3144838"/>
            <a:chExt cx="550863" cy="609601"/>
          </a:xfrm>
          <a:solidFill>
            <a:schemeClr val="bg1"/>
          </a:solidFill>
        </p:grpSpPr>
        <p:sp>
          <p:nvSpPr>
            <p:cNvPr id="321"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2"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3"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4"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5"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6"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7"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28" name="TextBox 327"/>
          <p:cNvSpPr txBox="1"/>
          <p:nvPr/>
        </p:nvSpPr>
        <p:spPr>
          <a:xfrm>
            <a:off x="565498" y="3081528"/>
            <a:ext cx="2247246" cy="246221"/>
          </a:xfrm>
          <a:prstGeom prst="rect">
            <a:avLst/>
          </a:prstGeom>
          <a:noFill/>
        </p:spPr>
        <p:txBody>
          <a:bodyPr wrap="square" rtlCol="0">
            <a:spAutoFit/>
          </a:bodyPr>
          <a:lstStyle/>
          <a:p>
            <a:r>
              <a:rPr lang="es-CL" sz="1000" b="1" dirty="0" smtClean="0">
                <a:solidFill>
                  <a:schemeClr val="bg2"/>
                </a:solidFill>
                <a:latin typeface="+mn-lt"/>
              </a:rPr>
              <a:t>Plan de Trabajo Alto Nivel </a:t>
            </a:r>
            <a:endParaRPr lang="es-CL" sz="1000" b="1" dirty="0">
              <a:solidFill>
                <a:schemeClr val="bg2"/>
              </a:solidFill>
              <a:latin typeface="+mn-lt"/>
            </a:endParaRPr>
          </a:p>
        </p:txBody>
      </p:sp>
      <p:sp>
        <p:nvSpPr>
          <p:cNvPr id="363" name="Rectangle 362"/>
          <p:cNvSpPr/>
          <p:nvPr/>
        </p:nvSpPr>
        <p:spPr>
          <a:xfrm>
            <a:off x="7263717" y="4253024"/>
            <a:ext cx="2638404"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err="1" smtClean="0">
                <a:solidFill>
                  <a:srgbClr val="FFFFFF"/>
                </a:solidFill>
              </a:rPr>
              <a:t>KPIs</a:t>
            </a:r>
            <a:r>
              <a:rPr lang="es-CL" sz="1000" b="1" dirty="0" smtClean="0">
                <a:solidFill>
                  <a:srgbClr val="FFFFFF"/>
                </a:solidFill>
              </a:rPr>
              <a:t> </a:t>
            </a:r>
            <a:r>
              <a:rPr lang="es-CL" sz="1000" b="1" dirty="0">
                <a:solidFill>
                  <a:srgbClr val="FFFFFF"/>
                </a:solidFill>
              </a:rPr>
              <a:t>Específicos </a:t>
            </a:r>
            <a:r>
              <a:rPr lang="es-CL" sz="1000" b="1" baseline="30000" dirty="0" smtClean="0">
                <a:solidFill>
                  <a:srgbClr val="FFFFFF"/>
                </a:solidFill>
              </a:rPr>
              <a:t>(a)</a:t>
            </a:r>
            <a:endParaRPr lang="es-CL" sz="1000" b="1" baseline="30000" dirty="0">
              <a:solidFill>
                <a:srgbClr val="FFFFFF"/>
              </a:solidFill>
            </a:endParaRPr>
          </a:p>
        </p:txBody>
      </p:sp>
      <p:grpSp>
        <p:nvGrpSpPr>
          <p:cNvPr id="259" name="Group 258"/>
          <p:cNvGrpSpPr/>
          <p:nvPr/>
        </p:nvGrpSpPr>
        <p:grpSpPr>
          <a:xfrm>
            <a:off x="7296950" y="4314846"/>
            <a:ext cx="432000" cy="252000"/>
            <a:chOff x="5903913" y="3738563"/>
            <a:chExt cx="735013" cy="430213"/>
          </a:xfrm>
          <a:solidFill>
            <a:schemeClr val="bg2"/>
          </a:solidFill>
        </p:grpSpPr>
        <p:sp>
          <p:nvSpPr>
            <p:cNvPr id="260" name="Freeform 255"/>
            <p:cNvSpPr>
              <a:spLocks noEditPoints="1"/>
            </p:cNvSpPr>
            <p:nvPr/>
          </p:nvSpPr>
          <p:spPr bwMode="auto">
            <a:xfrm>
              <a:off x="5903913" y="3738563"/>
              <a:ext cx="735013" cy="430213"/>
            </a:xfrm>
            <a:custGeom>
              <a:avLst/>
              <a:gdLst>
                <a:gd name="T0" fmla="*/ 10 w 187"/>
                <a:gd name="T1" fmla="*/ 76 h 109"/>
                <a:gd name="T2" fmla="*/ 19 w 187"/>
                <a:gd name="T3" fmla="*/ 47 h 109"/>
                <a:gd name="T4" fmla="*/ 28 w 187"/>
                <a:gd name="T5" fmla="*/ 25 h 109"/>
                <a:gd name="T6" fmla="*/ 60 w 187"/>
                <a:gd name="T7" fmla="*/ 6 h 109"/>
                <a:gd name="T8" fmla="*/ 109 w 187"/>
                <a:gd name="T9" fmla="*/ 0 h 109"/>
                <a:gd name="T10" fmla="*/ 140 w 187"/>
                <a:gd name="T11" fmla="*/ 13 h 109"/>
                <a:gd name="T12" fmla="*/ 164 w 187"/>
                <a:gd name="T13" fmla="*/ 38 h 109"/>
                <a:gd name="T14" fmla="*/ 179 w 187"/>
                <a:gd name="T15" fmla="*/ 71 h 109"/>
                <a:gd name="T16" fmla="*/ 187 w 187"/>
                <a:gd name="T17" fmla="*/ 98 h 109"/>
                <a:gd name="T18" fmla="*/ 163 w 187"/>
                <a:gd name="T19" fmla="*/ 100 h 109"/>
                <a:gd name="T20" fmla="*/ 58 w 187"/>
                <a:gd name="T21" fmla="*/ 104 h 109"/>
                <a:gd name="T22" fmla="*/ 5 w 187"/>
                <a:gd name="T23" fmla="*/ 108 h 109"/>
                <a:gd name="T24" fmla="*/ 105 w 187"/>
                <a:gd name="T25" fmla="*/ 55 h 109"/>
                <a:gd name="T26" fmla="*/ 116 w 187"/>
                <a:gd name="T27" fmla="*/ 26 h 109"/>
                <a:gd name="T28" fmla="*/ 104 w 187"/>
                <a:gd name="T29" fmla="*/ 8 h 109"/>
                <a:gd name="T30" fmla="*/ 71 w 187"/>
                <a:gd name="T31" fmla="*/ 12 h 109"/>
                <a:gd name="T32" fmla="*/ 42 w 187"/>
                <a:gd name="T33" fmla="*/ 26 h 109"/>
                <a:gd name="T34" fmla="*/ 66 w 187"/>
                <a:gd name="T35" fmla="*/ 68 h 109"/>
                <a:gd name="T36" fmla="*/ 83 w 187"/>
                <a:gd name="T37" fmla="*/ 82 h 109"/>
                <a:gd name="T38" fmla="*/ 109 w 187"/>
                <a:gd name="T39" fmla="*/ 89 h 109"/>
                <a:gd name="T40" fmla="*/ 159 w 187"/>
                <a:gd name="T41" fmla="*/ 86 h 109"/>
                <a:gd name="T42" fmla="*/ 168 w 187"/>
                <a:gd name="T43" fmla="*/ 62 h 109"/>
                <a:gd name="T44" fmla="*/ 146 w 187"/>
                <a:gd name="T45" fmla="*/ 28 h 109"/>
                <a:gd name="T46" fmla="*/ 120 w 187"/>
                <a:gd name="T47" fmla="*/ 23 h 109"/>
                <a:gd name="T48" fmla="*/ 106 w 187"/>
                <a:gd name="T49" fmla="*/ 59 h 109"/>
                <a:gd name="T50" fmla="*/ 115 w 187"/>
                <a:gd name="T51" fmla="*/ 56 h 109"/>
                <a:gd name="T52" fmla="*/ 77 w 187"/>
                <a:gd name="T53" fmla="*/ 90 h 109"/>
                <a:gd name="T54" fmla="*/ 58 w 187"/>
                <a:gd name="T55" fmla="*/ 58 h 109"/>
                <a:gd name="T56" fmla="*/ 34 w 187"/>
                <a:gd name="T57" fmla="*/ 34 h 109"/>
                <a:gd name="T58" fmla="*/ 20 w 187"/>
                <a:gd name="T59" fmla="*/ 62 h 109"/>
                <a:gd name="T60" fmla="*/ 16 w 187"/>
                <a:gd name="T61" fmla="*/ 84 h 109"/>
                <a:gd name="T62" fmla="*/ 51 w 187"/>
                <a:gd name="T63" fmla="*/ 91 h 109"/>
                <a:gd name="T64" fmla="*/ 154 w 187"/>
                <a:gd name="T65" fmla="*/ 89 h 109"/>
                <a:gd name="T66" fmla="*/ 111 w 187"/>
                <a:gd name="T67" fmla="*/ 91 h 109"/>
                <a:gd name="T68" fmla="*/ 81 w 187"/>
                <a:gd name="T69" fmla="*/ 93 h 109"/>
                <a:gd name="T70" fmla="*/ 56 w 187"/>
                <a:gd name="T71" fmla="*/ 93 h 109"/>
                <a:gd name="T72" fmla="*/ 13 w 187"/>
                <a:gd name="T73" fmla="*/ 96 h 109"/>
                <a:gd name="T74" fmla="*/ 16 w 187"/>
                <a:gd name="T75" fmla="*/ 105 h 109"/>
                <a:gd name="T76" fmla="*/ 89 w 187"/>
                <a:gd name="T77" fmla="*/ 100 h 109"/>
                <a:gd name="T78" fmla="*/ 184 w 187"/>
                <a:gd name="T79" fmla="*/ 94 h 109"/>
                <a:gd name="T80" fmla="*/ 177 w 187"/>
                <a:gd name="T81" fmla="*/ 71 h 109"/>
                <a:gd name="T82" fmla="*/ 162 w 187"/>
                <a:gd name="T83" fmla="*/ 38 h 109"/>
                <a:gd name="T84" fmla="*/ 125 w 187"/>
                <a:gd name="T85" fmla="*/ 7 h 109"/>
                <a:gd name="T86" fmla="*/ 93 w 187"/>
                <a:gd name="T87" fmla="*/ 3 h 109"/>
                <a:gd name="T88" fmla="*/ 58 w 187"/>
                <a:gd name="T89" fmla="*/ 9 h 109"/>
                <a:gd name="T90" fmla="*/ 25 w 187"/>
                <a:gd name="T91" fmla="*/ 34 h 109"/>
                <a:gd name="T92" fmla="*/ 17 w 187"/>
                <a:gd name="T93" fmla="*/ 61 h 109"/>
                <a:gd name="T94" fmla="*/ 11 w 187"/>
                <a:gd name="T95" fmla="*/ 94 h 109"/>
                <a:gd name="T96" fmla="*/ 18 w 187"/>
                <a:gd name="T97" fmla="*/ 62 h 109"/>
                <a:gd name="T98" fmla="*/ 29 w 187"/>
                <a:gd name="T99" fmla="*/ 38 h 109"/>
                <a:gd name="T100" fmla="*/ 61 w 187"/>
                <a:gd name="T101" fmla="*/ 12 h 109"/>
                <a:gd name="T102" fmla="*/ 117 w 187"/>
                <a:gd name="T103" fmla="*/ 8 h 109"/>
                <a:gd name="T104" fmla="*/ 159 w 187"/>
                <a:gd name="T105" fmla="*/ 40 h 109"/>
                <a:gd name="T106" fmla="*/ 173 w 187"/>
                <a:gd name="T107" fmla="*/ 74 h 109"/>
                <a:gd name="T108" fmla="*/ 113 w 187"/>
                <a:gd name="T10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109">
                  <a:moveTo>
                    <a:pt x="2" y="109"/>
                  </a:moveTo>
                  <a:cubicBezTo>
                    <a:pt x="0" y="105"/>
                    <a:pt x="1" y="102"/>
                    <a:pt x="1" y="98"/>
                  </a:cubicBezTo>
                  <a:cubicBezTo>
                    <a:pt x="1" y="97"/>
                    <a:pt x="2" y="96"/>
                    <a:pt x="2" y="96"/>
                  </a:cubicBezTo>
                  <a:cubicBezTo>
                    <a:pt x="2" y="95"/>
                    <a:pt x="3" y="95"/>
                    <a:pt x="4" y="95"/>
                  </a:cubicBezTo>
                  <a:cubicBezTo>
                    <a:pt x="5" y="94"/>
                    <a:pt x="7" y="95"/>
                    <a:pt x="9" y="95"/>
                  </a:cubicBezTo>
                  <a:cubicBezTo>
                    <a:pt x="9" y="92"/>
                    <a:pt x="9" y="90"/>
                    <a:pt x="10" y="88"/>
                  </a:cubicBezTo>
                  <a:cubicBezTo>
                    <a:pt x="10" y="84"/>
                    <a:pt x="10" y="80"/>
                    <a:pt x="10" y="76"/>
                  </a:cubicBezTo>
                  <a:cubicBezTo>
                    <a:pt x="10" y="74"/>
                    <a:pt x="11" y="72"/>
                    <a:pt x="12" y="71"/>
                  </a:cubicBezTo>
                  <a:cubicBezTo>
                    <a:pt x="12" y="70"/>
                    <a:pt x="13" y="69"/>
                    <a:pt x="13" y="68"/>
                  </a:cubicBezTo>
                  <a:cubicBezTo>
                    <a:pt x="13" y="66"/>
                    <a:pt x="13" y="65"/>
                    <a:pt x="13" y="63"/>
                  </a:cubicBezTo>
                  <a:cubicBezTo>
                    <a:pt x="14" y="61"/>
                    <a:pt x="15" y="60"/>
                    <a:pt x="15" y="58"/>
                  </a:cubicBezTo>
                  <a:cubicBezTo>
                    <a:pt x="16" y="56"/>
                    <a:pt x="17" y="55"/>
                    <a:pt x="17" y="53"/>
                  </a:cubicBezTo>
                  <a:cubicBezTo>
                    <a:pt x="17" y="53"/>
                    <a:pt x="18" y="52"/>
                    <a:pt x="18" y="52"/>
                  </a:cubicBezTo>
                  <a:cubicBezTo>
                    <a:pt x="19" y="50"/>
                    <a:pt x="19" y="48"/>
                    <a:pt x="19" y="47"/>
                  </a:cubicBezTo>
                  <a:cubicBezTo>
                    <a:pt x="19" y="46"/>
                    <a:pt x="20" y="45"/>
                    <a:pt x="20" y="45"/>
                  </a:cubicBezTo>
                  <a:cubicBezTo>
                    <a:pt x="20" y="44"/>
                    <a:pt x="20" y="44"/>
                    <a:pt x="20" y="43"/>
                  </a:cubicBezTo>
                  <a:cubicBezTo>
                    <a:pt x="20" y="42"/>
                    <a:pt x="20" y="40"/>
                    <a:pt x="22" y="39"/>
                  </a:cubicBezTo>
                  <a:cubicBezTo>
                    <a:pt x="22" y="39"/>
                    <a:pt x="22" y="39"/>
                    <a:pt x="22" y="38"/>
                  </a:cubicBezTo>
                  <a:cubicBezTo>
                    <a:pt x="22" y="36"/>
                    <a:pt x="22" y="34"/>
                    <a:pt x="23" y="32"/>
                  </a:cubicBezTo>
                  <a:cubicBezTo>
                    <a:pt x="24" y="30"/>
                    <a:pt x="25" y="28"/>
                    <a:pt x="26" y="27"/>
                  </a:cubicBezTo>
                  <a:cubicBezTo>
                    <a:pt x="27" y="26"/>
                    <a:pt x="27" y="25"/>
                    <a:pt x="28" y="25"/>
                  </a:cubicBezTo>
                  <a:cubicBezTo>
                    <a:pt x="29" y="24"/>
                    <a:pt x="30" y="23"/>
                    <a:pt x="31" y="22"/>
                  </a:cubicBezTo>
                  <a:cubicBezTo>
                    <a:pt x="32" y="22"/>
                    <a:pt x="32" y="21"/>
                    <a:pt x="33" y="21"/>
                  </a:cubicBezTo>
                  <a:cubicBezTo>
                    <a:pt x="35" y="19"/>
                    <a:pt x="37" y="18"/>
                    <a:pt x="39" y="16"/>
                  </a:cubicBezTo>
                  <a:cubicBezTo>
                    <a:pt x="42" y="15"/>
                    <a:pt x="44" y="14"/>
                    <a:pt x="47" y="13"/>
                  </a:cubicBezTo>
                  <a:cubicBezTo>
                    <a:pt x="48" y="12"/>
                    <a:pt x="49" y="12"/>
                    <a:pt x="49" y="11"/>
                  </a:cubicBezTo>
                  <a:cubicBezTo>
                    <a:pt x="51" y="9"/>
                    <a:pt x="53" y="9"/>
                    <a:pt x="56" y="8"/>
                  </a:cubicBezTo>
                  <a:cubicBezTo>
                    <a:pt x="57" y="7"/>
                    <a:pt x="59" y="6"/>
                    <a:pt x="60" y="6"/>
                  </a:cubicBezTo>
                  <a:cubicBezTo>
                    <a:pt x="63" y="6"/>
                    <a:pt x="66" y="5"/>
                    <a:pt x="70" y="5"/>
                  </a:cubicBezTo>
                  <a:cubicBezTo>
                    <a:pt x="71" y="5"/>
                    <a:pt x="73" y="5"/>
                    <a:pt x="75" y="4"/>
                  </a:cubicBezTo>
                  <a:cubicBezTo>
                    <a:pt x="77" y="3"/>
                    <a:pt x="80" y="4"/>
                    <a:pt x="82" y="2"/>
                  </a:cubicBezTo>
                  <a:cubicBezTo>
                    <a:pt x="82" y="2"/>
                    <a:pt x="83" y="2"/>
                    <a:pt x="83" y="2"/>
                  </a:cubicBezTo>
                  <a:cubicBezTo>
                    <a:pt x="85" y="2"/>
                    <a:pt x="87" y="2"/>
                    <a:pt x="89" y="2"/>
                  </a:cubicBezTo>
                  <a:cubicBezTo>
                    <a:pt x="91" y="1"/>
                    <a:pt x="93" y="1"/>
                    <a:pt x="94" y="1"/>
                  </a:cubicBezTo>
                  <a:cubicBezTo>
                    <a:pt x="99" y="1"/>
                    <a:pt x="104" y="1"/>
                    <a:pt x="109" y="0"/>
                  </a:cubicBezTo>
                  <a:cubicBezTo>
                    <a:pt x="110" y="0"/>
                    <a:pt x="112" y="1"/>
                    <a:pt x="113" y="2"/>
                  </a:cubicBezTo>
                  <a:cubicBezTo>
                    <a:pt x="114" y="2"/>
                    <a:pt x="114" y="2"/>
                    <a:pt x="114" y="2"/>
                  </a:cubicBezTo>
                  <a:cubicBezTo>
                    <a:pt x="117" y="2"/>
                    <a:pt x="120" y="3"/>
                    <a:pt x="122" y="4"/>
                  </a:cubicBezTo>
                  <a:cubicBezTo>
                    <a:pt x="123" y="5"/>
                    <a:pt x="124" y="5"/>
                    <a:pt x="125" y="5"/>
                  </a:cubicBezTo>
                  <a:cubicBezTo>
                    <a:pt x="127" y="5"/>
                    <a:pt x="128" y="7"/>
                    <a:pt x="130" y="7"/>
                  </a:cubicBezTo>
                  <a:cubicBezTo>
                    <a:pt x="131" y="8"/>
                    <a:pt x="133" y="9"/>
                    <a:pt x="134" y="9"/>
                  </a:cubicBezTo>
                  <a:cubicBezTo>
                    <a:pt x="136" y="10"/>
                    <a:pt x="138" y="12"/>
                    <a:pt x="140" y="13"/>
                  </a:cubicBezTo>
                  <a:cubicBezTo>
                    <a:pt x="142" y="14"/>
                    <a:pt x="144" y="15"/>
                    <a:pt x="146" y="16"/>
                  </a:cubicBezTo>
                  <a:cubicBezTo>
                    <a:pt x="146" y="17"/>
                    <a:pt x="147" y="18"/>
                    <a:pt x="148" y="19"/>
                  </a:cubicBezTo>
                  <a:cubicBezTo>
                    <a:pt x="150" y="21"/>
                    <a:pt x="152" y="23"/>
                    <a:pt x="154" y="25"/>
                  </a:cubicBezTo>
                  <a:cubicBezTo>
                    <a:pt x="155" y="26"/>
                    <a:pt x="156" y="27"/>
                    <a:pt x="157" y="28"/>
                  </a:cubicBezTo>
                  <a:cubicBezTo>
                    <a:pt x="157" y="28"/>
                    <a:pt x="157" y="29"/>
                    <a:pt x="157" y="29"/>
                  </a:cubicBezTo>
                  <a:cubicBezTo>
                    <a:pt x="159" y="31"/>
                    <a:pt x="160" y="33"/>
                    <a:pt x="161" y="34"/>
                  </a:cubicBezTo>
                  <a:cubicBezTo>
                    <a:pt x="163" y="35"/>
                    <a:pt x="163" y="37"/>
                    <a:pt x="164" y="38"/>
                  </a:cubicBezTo>
                  <a:cubicBezTo>
                    <a:pt x="166" y="40"/>
                    <a:pt x="167" y="42"/>
                    <a:pt x="169" y="45"/>
                  </a:cubicBezTo>
                  <a:cubicBezTo>
                    <a:pt x="170" y="46"/>
                    <a:pt x="171" y="48"/>
                    <a:pt x="172" y="49"/>
                  </a:cubicBezTo>
                  <a:cubicBezTo>
                    <a:pt x="173" y="51"/>
                    <a:pt x="173" y="53"/>
                    <a:pt x="174" y="55"/>
                  </a:cubicBezTo>
                  <a:cubicBezTo>
                    <a:pt x="175" y="57"/>
                    <a:pt x="176" y="59"/>
                    <a:pt x="176" y="61"/>
                  </a:cubicBezTo>
                  <a:cubicBezTo>
                    <a:pt x="177" y="63"/>
                    <a:pt x="177" y="64"/>
                    <a:pt x="177" y="65"/>
                  </a:cubicBezTo>
                  <a:cubicBezTo>
                    <a:pt x="178" y="66"/>
                    <a:pt x="178" y="67"/>
                    <a:pt x="178" y="68"/>
                  </a:cubicBezTo>
                  <a:cubicBezTo>
                    <a:pt x="179" y="69"/>
                    <a:pt x="179" y="70"/>
                    <a:pt x="179" y="71"/>
                  </a:cubicBezTo>
                  <a:cubicBezTo>
                    <a:pt x="179" y="72"/>
                    <a:pt x="179" y="72"/>
                    <a:pt x="180" y="73"/>
                  </a:cubicBezTo>
                  <a:cubicBezTo>
                    <a:pt x="180" y="74"/>
                    <a:pt x="180" y="76"/>
                    <a:pt x="181" y="78"/>
                  </a:cubicBezTo>
                  <a:cubicBezTo>
                    <a:pt x="182" y="79"/>
                    <a:pt x="182" y="81"/>
                    <a:pt x="183" y="82"/>
                  </a:cubicBezTo>
                  <a:cubicBezTo>
                    <a:pt x="184" y="83"/>
                    <a:pt x="184" y="84"/>
                    <a:pt x="185" y="85"/>
                  </a:cubicBezTo>
                  <a:cubicBezTo>
                    <a:pt x="185" y="86"/>
                    <a:pt x="186" y="87"/>
                    <a:pt x="186" y="88"/>
                  </a:cubicBezTo>
                  <a:cubicBezTo>
                    <a:pt x="186" y="91"/>
                    <a:pt x="187" y="94"/>
                    <a:pt x="187" y="97"/>
                  </a:cubicBezTo>
                  <a:cubicBezTo>
                    <a:pt x="187" y="97"/>
                    <a:pt x="187" y="98"/>
                    <a:pt x="187" y="98"/>
                  </a:cubicBezTo>
                  <a:cubicBezTo>
                    <a:pt x="187" y="99"/>
                    <a:pt x="187" y="100"/>
                    <a:pt x="187" y="101"/>
                  </a:cubicBezTo>
                  <a:cubicBezTo>
                    <a:pt x="186" y="101"/>
                    <a:pt x="186" y="100"/>
                    <a:pt x="185" y="100"/>
                  </a:cubicBezTo>
                  <a:cubicBezTo>
                    <a:pt x="185" y="100"/>
                    <a:pt x="184" y="100"/>
                    <a:pt x="184" y="100"/>
                  </a:cubicBezTo>
                  <a:cubicBezTo>
                    <a:pt x="182" y="99"/>
                    <a:pt x="181" y="99"/>
                    <a:pt x="180" y="99"/>
                  </a:cubicBezTo>
                  <a:cubicBezTo>
                    <a:pt x="180" y="99"/>
                    <a:pt x="179" y="99"/>
                    <a:pt x="179" y="99"/>
                  </a:cubicBezTo>
                  <a:cubicBezTo>
                    <a:pt x="176" y="100"/>
                    <a:pt x="174" y="99"/>
                    <a:pt x="171" y="100"/>
                  </a:cubicBezTo>
                  <a:cubicBezTo>
                    <a:pt x="168" y="100"/>
                    <a:pt x="166" y="99"/>
                    <a:pt x="163" y="100"/>
                  </a:cubicBezTo>
                  <a:cubicBezTo>
                    <a:pt x="160" y="100"/>
                    <a:pt x="157" y="100"/>
                    <a:pt x="155" y="100"/>
                  </a:cubicBezTo>
                  <a:cubicBezTo>
                    <a:pt x="147" y="102"/>
                    <a:pt x="139" y="101"/>
                    <a:pt x="131" y="101"/>
                  </a:cubicBezTo>
                  <a:cubicBezTo>
                    <a:pt x="126" y="101"/>
                    <a:pt x="120" y="101"/>
                    <a:pt x="114" y="101"/>
                  </a:cubicBezTo>
                  <a:cubicBezTo>
                    <a:pt x="108" y="101"/>
                    <a:pt x="102" y="101"/>
                    <a:pt x="96" y="102"/>
                  </a:cubicBezTo>
                  <a:cubicBezTo>
                    <a:pt x="93" y="102"/>
                    <a:pt x="89" y="102"/>
                    <a:pt x="86" y="102"/>
                  </a:cubicBezTo>
                  <a:cubicBezTo>
                    <a:pt x="80" y="103"/>
                    <a:pt x="74" y="102"/>
                    <a:pt x="68" y="103"/>
                  </a:cubicBezTo>
                  <a:cubicBezTo>
                    <a:pt x="65" y="103"/>
                    <a:pt x="62" y="103"/>
                    <a:pt x="58" y="104"/>
                  </a:cubicBezTo>
                  <a:cubicBezTo>
                    <a:pt x="55" y="104"/>
                    <a:pt x="52" y="104"/>
                    <a:pt x="48" y="104"/>
                  </a:cubicBezTo>
                  <a:cubicBezTo>
                    <a:pt x="43" y="105"/>
                    <a:pt x="39" y="104"/>
                    <a:pt x="34" y="105"/>
                  </a:cubicBezTo>
                  <a:cubicBezTo>
                    <a:pt x="30" y="105"/>
                    <a:pt x="26" y="106"/>
                    <a:pt x="22" y="106"/>
                  </a:cubicBezTo>
                  <a:cubicBezTo>
                    <a:pt x="22" y="106"/>
                    <a:pt x="21" y="106"/>
                    <a:pt x="20" y="106"/>
                  </a:cubicBezTo>
                  <a:cubicBezTo>
                    <a:pt x="18" y="106"/>
                    <a:pt x="15" y="107"/>
                    <a:pt x="13" y="107"/>
                  </a:cubicBezTo>
                  <a:cubicBezTo>
                    <a:pt x="13" y="107"/>
                    <a:pt x="13" y="107"/>
                    <a:pt x="12" y="107"/>
                  </a:cubicBezTo>
                  <a:cubicBezTo>
                    <a:pt x="10" y="108"/>
                    <a:pt x="7" y="108"/>
                    <a:pt x="5" y="108"/>
                  </a:cubicBezTo>
                  <a:cubicBezTo>
                    <a:pt x="4" y="108"/>
                    <a:pt x="3" y="108"/>
                    <a:pt x="2" y="109"/>
                  </a:cubicBezTo>
                  <a:close/>
                  <a:moveTo>
                    <a:pt x="96" y="73"/>
                  </a:moveTo>
                  <a:cubicBezTo>
                    <a:pt x="96" y="73"/>
                    <a:pt x="96" y="73"/>
                    <a:pt x="97" y="73"/>
                  </a:cubicBezTo>
                  <a:cubicBezTo>
                    <a:pt x="97" y="72"/>
                    <a:pt x="98" y="71"/>
                    <a:pt x="98" y="70"/>
                  </a:cubicBezTo>
                  <a:cubicBezTo>
                    <a:pt x="99" y="69"/>
                    <a:pt x="100" y="68"/>
                    <a:pt x="100" y="67"/>
                  </a:cubicBezTo>
                  <a:cubicBezTo>
                    <a:pt x="101" y="64"/>
                    <a:pt x="103" y="62"/>
                    <a:pt x="103" y="59"/>
                  </a:cubicBezTo>
                  <a:cubicBezTo>
                    <a:pt x="104" y="58"/>
                    <a:pt x="105" y="56"/>
                    <a:pt x="105" y="55"/>
                  </a:cubicBezTo>
                  <a:cubicBezTo>
                    <a:pt x="106" y="53"/>
                    <a:pt x="107" y="51"/>
                    <a:pt x="108" y="49"/>
                  </a:cubicBezTo>
                  <a:cubicBezTo>
                    <a:pt x="109" y="47"/>
                    <a:pt x="109" y="45"/>
                    <a:pt x="110" y="43"/>
                  </a:cubicBezTo>
                  <a:cubicBezTo>
                    <a:pt x="111" y="42"/>
                    <a:pt x="112" y="40"/>
                    <a:pt x="111" y="39"/>
                  </a:cubicBezTo>
                  <a:cubicBezTo>
                    <a:pt x="111" y="38"/>
                    <a:pt x="111" y="38"/>
                    <a:pt x="111" y="38"/>
                  </a:cubicBezTo>
                  <a:cubicBezTo>
                    <a:pt x="113" y="36"/>
                    <a:pt x="114" y="34"/>
                    <a:pt x="114" y="32"/>
                  </a:cubicBezTo>
                  <a:cubicBezTo>
                    <a:pt x="114" y="32"/>
                    <a:pt x="114" y="31"/>
                    <a:pt x="114" y="31"/>
                  </a:cubicBezTo>
                  <a:cubicBezTo>
                    <a:pt x="115" y="29"/>
                    <a:pt x="115" y="28"/>
                    <a:pt x="116" y="26"/>
                  </a:cubicBezTo>
                  <a:cubicBezTo>
                    <a:pt x="116" y="25"/>
                    <a:pt x="116" y="24"/>
                    <a:pt x="117" y="23"/>
                  </a:cubicBezTo>
                  <a:cubicBezTo>
                    <a:pt x="117" y="21"/>
                    <a:pt x="119" y="19"/>
                    <a:pt x="119" y="17"/>
                  </a:cubicBezTo>
                  <a:cubicBezTo>
                    <a:pt x="119" y="16"/>
                    <a:pt x="120" y="15"/>
                    <a:pt x="120" y="14"/>
                  </a:cubicBezTo>
                  <a:cubicBezTo>
                    <a:pt x="121" y="13"/>
                    <a:pt x="121" y="12"/>
                    <a:pt x="122" y="11"/>
                  </a:cubicBezTo>
                  <a:cubicBezTo>
                    <a:pt x="121" y="11"/>
                    <a:pt x="120" y="11"/>
                    <a:pt x="119" y="11"/>
                  </a:cubicBezTo>
                  <a:cubicBezTo>
                    <a:pt x="117" y="10"/>
                    <a:pt x="115" y="9"/>
                    <a:pt x="113" y="9"/>
                  </a:cubicBezTo>
                  <a:cubicBezTo>
                    <a:pt x="110" y="8"/>
                    <a:pt x="107" y="8"/>
                    <a:pt x="104" y="8"/>
                  </a:cubicBezTo>
                  <a:cubicBezTo>
                    <a:pt x="103" y="8"/>
                    <a:pt x="102" y="9"/>
                    <a:pt x="100" y="9"/>
                  </a:cubicBezTo>
                  <a:cubicBezTo>
                    <a:pt x="98" y="9"/>
                    <a:pt x="96" y="9"/>
                    <a:pt x="93" y="9"/>
                  </a:cubicBezTo>
                  <a:cubicBezTo>
                    <a:pt x="90" y="10"/>
                    <a:pt x="87" y="10"/>
                    <a:pt x="83" y="10"/>
                  </a:cubicBezTo>
                  <a:cubicBezTo>
                    <a:pt x="83" y="10"/>
                    <a:pt x="83" y="10"/>
                    <a:pt x="82" y="10"/>
                  </a:cubicBezTo>
                  <a:cubicBezTo>
                    <a:pt x="81" y="10"/>
                    <a:pt x="79" y="11"/>
                    <a:pt x="78" y="11"/>
                  </a:cubicBezTo>
                  <a:cubicBezTo>
                    <a:pt x="76" y="12"/>
                    <a:pt x="74" y="12"/>
                    <a:pt x="72" y="12"/>
                  </a:cubicBezTo>
                  <a:cubicBezTo>
                    <a:pt x="71" y="12"/>
                    <a:pt x="71" y="12"/>
                    <a:pt x="71" y="12"/>
                  </a:cubicBezTo>
                  <a:cubicBezTo>
                    <a:pt x="70" y="13"/>
                    <a:pt x="69" y="13"/>
                    <a:pt x="68" y="13"/>
                  </a:cubicBezTo>
                  <a:cubicBezTo>
                    <a:pt x="66" y="13"/>
                    <a:pt x="64" y="14"/>
                    <a:pt x="61" y="15"/>
                  </a:cubicBezTo>
                  <a:cubicBezTo>
                    <a:pt x="60" y="15"/>
                    <a:pt x="59" y="15"/>
                    <a:pt x="58" y="15"/>
                  </a:cubicBezTo>
                  <a:cubicBezTo>
                    <a:pt x="57" y="16"/>
                    <a:pt x="55" y="17"/>
                    <a:pt x="54" y="18"/>
                  </a:cubicBezTo>
                  <a:cubicBezTo>
                    <a:pt x="52" y="19"/>
                    <a:pt x="50" y="20"/>
                    <a:pt x="48" y="22"/>
                  </a:cubicBezTo>
                  <a:cubicBezTo>
                    <a:pt x="46" y="23"/>
                    <a:pt x="45" y="24"/>
                    <a:pt x="43" y="25"/>
                  </a:cubicBezTo>
                  <a:cubicBezTo>
                    <a:pt x="43" y="26"/>
                    <a:pt x="42" y="25"/>
                    <a:pt x="42" y="26"/>
                  </a:cubicBezTo>
                  <a:cubicBezTo>
                    <a:pt x="42" y="27"/>
                    <a:pt x="43" y="28"/>
                    <a:pt x="43" y="29"/>
                  </a:cubicBezTo>
                  <a:cubicBezTo>
                    <a:pt x="45" y="30"/>
                    <a:pt x="46" y="32"/>
                    <a:pt x="47" y="34"/>
                  </a:cubicBezTo>
                  <a:cubicBezTo>
                    <a:pt x="49" y="37"/>
                    <a:pt x="51" y="39"/>
                    <a:pt x="52" y="42"/>
                  </a:cubicBezTo>
                  <a:cubicBezTo>
                    <a:pt x="53" y="44"/>
                    <a:pt x="54" y="46"/>
                    <a:pt x="56" y="49"/>
                  </a:cubicBezTo>
                  <a:cubicBezTo>
                    <a:pt x="57" y="51"/>
                    <a:pt x="57" y="52"/>
                    <a:pt x="58" y="54"/>
                  </a:cubicBezTo>
                  <a:cubicBezTo>
                    <a:pt x="60" y="56"/>
                    <a:pt x="61" y="58"/>
                    <a:pt x="62" y="60"/>
                  </a:cubicBezTo>
                  <a:cubicBezTo>
                    <a:pt x="63" y="63"/>
                    <a:pt x="65" y="65"/>
                    <a:pt x="66" y="68"/>
                  </a:cubicBezTo>
                  <a:cubicBezTo>
                    <a:pt x="66" y="69"/>
                    <a:pt x="67" y="69"/>
                    <a:pt x="67" y="70"/>
                  </a:cubicBezTo>
                  <a:cubicBezTo>
                    <a:pt x="68" y="72"/>
                    <a:pt x="70" y="74"/>
                    <a:pt x="71" y="77"/>
                  </a:cubicBezTo>
                  <a:cubicBezTo>
                    <a:pt x="72" y="78"/>
                    <a:pt x="72" y="80"/>
                    <a:pt x="73" y="81"/>
                  </a:cubicBezTo>
                  <a:cubicBezTo>
                    <a:pt x="74" y="83"/>
                    <a:pt x="75" y="84"/>
                    <a:pt x="76" y="86"/>
                  </a:cubicBezTo>
                  <a:cubicBezTo>
                    <a:pt x="77" y="87"/>
                    <a:pt x="78" y="88"/>
                    <a:pt x="79" y="89"/>
                  </a:cubicBezTo>
                  <a:cubicBezTo>
                    <a:pt x="80" y="88"/>
                    <a:pt x="80" y="88"/>
                    <a:pt x="81" y="87"/>
                  </a:cubicBezTo>
                  <a:cubicBezTo>
                    <a:pt x="82" y="85"/>
                    <a:pt x="82" y="84"/>
                    <a:pt x="83" y="82"/>
                  </a:cubicBezTo>
                  <a:cubicBezTo>
                    <a:pt x="84" y="80"/>
                    <a:pt x="85" y="78"/>
                    <a:pt x="86" y="77"/>
                  </a:cubicBezTo>
                  <a:cubicBezTo>
                    <a:pt x="87" y="75"/>
                    <a:pt x="88" y="74"/>
                    <a:pt x="90" y="73"/>
                  </a:cubicBezTo>
                  <a:cubicBezTo>
                    <a:pt x="90" y="73"/>
                    <a:pt x="90" y="72"/>
                    <a:pt x="91" y="72"/>
                  </a:cubicBezTo>
                  <a:cubicBezTo>
                    <a:pt x="92" y="72"/>
                    <a:pt x="94" y="72"/>
                    <a:pt x="96" y="72"/>
                  </a:cubicBezTo>
                  <a:cubicBezTo>
                    <a:pt x="96" y="72"/>
                    <a:pt x="96" y="72"/>
                    <a:pt x="96" y="73"/>
                  </a:cubicBezTo>
                  <a:close/>
                  <a:moveTo>
                    <a:pt x="107" y="89"/>
                  </a:moveTo>
                  <a:cubicBezTo>
                    <a:pt x="108" y="89"/>
                    <a:pt x="108" y="89"/>
                    <a:pt x="109" y="89"/>
                  </a:cubicBezTo>
                  <a:cubicBezTo>
                    <a:pt x="112" y="89"/>
                    <a:pt x="115" y="89"/>
                    <a:pt x="118" y="89"/>
                  </a:cubicBezTo>
                  <a:cubicBezTo>
                    <a:pt x="122" y="88"/>
                    <a:pt x="125" y="89"/>
                    <a:pt x="128" y="88"/>
                  </a:cubicBezTo>
                  <a:cubicBezTo>
                    <a:pt x="131" y="88"/>
                    <a:pt x="135" y="88"/>
                    <a:pt x="139" y="88"/>
                  </a:cubicBezTo>
                  <a:cubicBezTo>
                    <a:pt x="141" y="87"/>
                    <a:pt x="144" y="87"/>
                    <a:pt x="146" y="87"/>
                  </a:cubicBezTo>
                  <a:cubicBezTo>
                    <a:pt x="147" y="87"/>
                    <a:pt x="147" y="87"/>
                    <a:pt x="147" y="87"/>
                  </a:cubicBezTo>
                  <a:cubicBezTo>
                    <a:pt x="149" y="87"/>
                    <a:pt x="151" y="87"/>
                    <a:pt x="153" y="86"/>
                  </a:cubicBezTo>
                  <a:cubicBezTo>
                    <a:pt x="155" y="86"/>
                    <a:pt x="157" y="86"/>
                    <a:pt x="159" y="86"/>
                  </a:cubicBezTo>
                  <a:cubicBezTo>
                    <a:pt x="162" y="85"/>
                    <a:pt x="165" y="85"/>
                    <a:pt x="168" y="85"/>
                  </a:cubicBezTo>
                  <a:cubicBezTo>
                    <a:pt x="170" y="85"/>
                    <a:pt x="173" y="85"/>
                    <a:pt x="175" y="85"/>
                  </a:cubicBezTo>
                  <a:cubicBezTo>
                    <a:pt x="175" y="84"/>
                    <a:pt x="175" y="83"/>
                    <a:pt x="175" y="83"/>
                  </a:cubicBezTo>
                  <a:cubicBezTo>
                    <a:pt x="174" y="81"/>
                    <a:pt x="174" y="79"/>
                    <a:pt x="173" y="78"/>
                  </a:cubicBezTo>
                  <a:cubicBezTo>
                    <a:pt x="172" y="76"/>
                    <a:pt x="171" y="75"/>
                    <a:pt x="171" y="74"/>
                  </a:cubicBezTo>
                  <a:cubicBezTo>
                    <a:pt x="170" y="71"/>
                    <a:pt x="170" y="69"/>
                    <a:pt x="170" y="67"/>
                  </a:cubicBezTo>
                  <a:cubicBezTo>
                    <a:pt x="169" y="65"/>
                    <a:pt x="168" y="64"/>
                    <a:pt x="168" y="62"/>
                  </a:cubicBezTo>
                  <a:cubicBezTo>
                    <a:pt x="167" y="60"/>
                    <a:pt x="165" y="57"/>
                    <a:pt x="164" y="54"/>
                  </a:cubicBezTo>
                  <a:cubicBezTo>
                    <a:pt x="163" y="51"/>
                    <a:pt x="162" y="48"/>
                    <a:pt x="160" y="46"/>
                  </a:cubicBezTo>
                  <a:cubicBezTo>
                    <a:pt x="159" y="43"/>
                    <a:pt x="157" y="41"/>
                    <a:pt x="155" y="39"/>
                  </a:cubicBezTo>
                  <a:cubicBezTo>
                    <a:pt x="155" y="39"/>
                    <a:pt x="155" y="39"/>
                    <a:pt x="155" y="39"/>
                  </a:cubicBezTo>
                  <a:cubicBezTo>
                    <a:pt x="154" y="37"/>
                    <a:pt x="153" y="36"/>
                    <a:pt x="152" y="34"/>
                  </a:cubicBezTo>
                  <a:cubicBezTo>
                    <a:pt x="151" y="34"/>
                    <a:pt x="150" y="34"/>
                    <a:pt x="150" y="33"/>
                  </a:cubicBezTo>
                  <a:cubicBezTo>
                    <a:pt x="149" y="31"/>
                    <a:pt x="147" y="30"/>
                    <a:pt x="146" y="28"/>
                  </a:cubicBezTo>
                  <a:cubicBezTo>
                    <a:pt x="145" y="28"/>
                    <a:pt x="145" y="27"/>
                    <a:pt x="144" y="26"/>
                  </a:cubicBezTo>
                  <a:cubicBezTo>
                    <a:pt x="141" y="23"/>
                    <a:pt x="139" y="20"/>
                    <a:pt x="135" y="18"/>
                  </a:cubicBezTo>
                  <a:cubicBezTo>
                    <a:pt x="133" y="17"/>
                    <a:pt x="131" y="15"/>
                    <a:pt x="129" y="14"/>
                  </a:cubicBezTo>
                  <a:cubicBezTo>
                    <a:pt x="128" y="13"/>
                    <a:pt x="127" y="13"/>
                    <a:pt x="127" y="13"/>
                  </a:cubicBezTo>
                  <a:cubicBezTo>
                    <a:pt x="126" y="12"/>
                    <a:pt x="125" y="12"/>
                    <a:pt x="124" y="12"/>
                  </a:cubicBezTo>
                  <a:cubicBezTo>
                    <a:pt x="123" y="13"/>
                    <a:pt x="124" y="13"/>
                    <a:pt x="123" y="14"/>
                  </a:cubicBezTo>
                  <a:cubicBezTo>
                    <a:pt x="122" y="17"/>
                    <a:pt x="121" y="20"/>
                    <a:pt x="120" y="23"/>
                  </a:cubicBezTo>
                  <a:cubicBezTo>
                    <a:pt x="118" y="26"/>
                    <a:pt x="117" y="29"/>
                    <a:pt x="116" y="32"/>
                  </a:cubicBezTo>
                  <a:cubicBezTo>
                    <a:pt x="116" y="34"/>
                    <a:pt x="116" y="35"/>
                    <a:pt x="115" y="36"/>
                  </a:cubicBezTo>
                  <a:cubicBezTo>
                    <a:pt x="115" y="37"/>
                    <a:pt x="114" y="38"/>
                    <a:pt x="114" y="39"/>
                  </a:cubicBezTo>
                  <a:cubicBezTo>
                    <a:pt x="113" y="41"/>
                    <a:pt x="113" y="43"/>
                    <a:pt x="112" y="45"/>
                  </a:cubicBezTo>
                  <a:cubicBezTo>
                    <a:pt x="112" y="46"/>
                    <a:pt x="111" y="47"/>
                    <a:pt x="111" y="48"/>
                  </a:cubicBezTo>
                  <a:cubicBezTo>
                    <a:pt x="111" y="50"/>
                    <a:pt x="109" y="52"/>
                    <a:pt x="108" y="54"/>
                  </a:cubicBezTo>
                  <a:cubicBezTo>
                    <a:pt x="108" y="55"/>
                    <a:pt x="107" y="57"/>
                    <a:pt x="106" y="59"/>
                  </a:cubicBezTo>
                  <a:cubicBezTo>
                    <a:pt x="106" y="59"/>
                    <a:pt x="106" y="59"/>
                    <a:pt x="106" y="59"/>
                  </a:cubicBezTo>
                  <a:cubicBezTo>
                    <a:pt x="108" y="57"/>
                    <a:pt x="109" y="56"/>
                    <a:pt x="110" y="54"/>
                  </a:cubicBezTo>
                  <a:cubicBezTo>
                    <a:pt x="111" y="52"/>
                    <a:pt x="112" y="50"/>
                    <a:pt x="113" y="48"/>
                  </a:cubicBezTo>
                  <a:cubicBezTo>
                    <a:pt x="114" y="47"/>
                    <a:pt x="116" y="46"/>
                    <a:pt x="117" y="45"/>
                  </a:cubicBezTo>
                  <a:cubicBezTo>
                    <a:pt x="118" y="44"/>
                    <a:pt x="119" y="43"/>
                    <a:pt x="120" y="42"/>
                  </a:cubicBezTo>
                  <a:cubicBezTo>
                    <a:pt x="122" y="43"/>
                    <a:pt x="122" y="45"/>
                    <a:pt x="121" y="47"/>
                  </a:cubicBezTo>
                  <a:cubicBezTo>
                    <a:pt x="119" y="50"/>
                    <a:pt x="117" y="53"/>
                    <a:pt x="115" y="56"/>
                  </a:cubicBezTo>
                  <a:cubicBezTo>
                    <a:pt x="114" y="58"/>
                    <a:pt x="113" y="61"/>
                    <a:pt x="111" y="63"/>
                  </a:cubicBezTo>
                  <a:cubicBezTo>
                    <a:pt x="110" y="66"/>
                    <a:pt x="108" y="70"/>
                    <a:pt x="106" y="73"/>
                  </a:cubicBezTo>
                  <a:cubicBezTo>
                    <a:pt x="105" y="75"/>
                    <a:pt x="104" y="78"/>
                    <a:pt x="103" y="80"/>
                  </a:cubicBezTo>
                  <a:cubicBezTo>
                    <a:pt x="102" y="81"/>
                    <a:pt x="102" y="82"/>
                    <a:pt x="103" y="83"/>
                  </a:cubicBezTo>
                  <a:cubicBezTo>
                    <a:pt x="105" y="84"/>
                    <a:pt x="106" y="87"/>
                    <a:pt x="107" y="89"/>
                  </a:cubicBezTo>
                  <a:close/>
                  <a:moveTo>
                    <a:pt x="77" y="91"/>
                  </a:moveTo>
                  <a:cubicBezTo>
                    <a:pt x="77" y="90"/>
                    <a:pt x="77" y="90"/>
                    <a:pt x="77" y="90"/>
                  </a:cubicBezTo>
                  <a:cubicBezTo>
                    <a:pt x="76" y="88"/>
                    <a:pt x="75" y="87"/>
                    <a:pt x="74" y="86"/>
                  </a:cubicBezTo>
                  <a:cubicBezTo>
                    <a:pt x="73" y="85"/>
                    <a:pt x="73" y="85"/>
                    <a:pt x="72" y="84"/>
                  </a:cubicBezTo>
                  <a:cubicBezTo>
                    <a:pt x="71" y="82"/>
                    <a:pt x="71" y="81"/>
                    <a:pt x="70" y="79"/>
                  </a:cubicBezTo>
                  <a:cubicBezTo>
                    <a:pt x="69" y="77"/>
                    <a:pt x="68" y="74"/>
                    <a:pt x="66" y="72"/>
                  </a:cubicBezTo>
                  <a:cubicBezTo>
                    <a:pt x="64" y="70"/>
                    <a:pt x="64" y="67"/>
                    <a:pt x="62" y="65"/>
                  </a:cubicBezTo>
                  <a:cubicBezTo>
                    <a:pt x="61" y="63"/>
                    <a:pt x="61" y="60"/>
                    <a:pt x="58" y="58"/>
                  </a:cubicBezTo>
                  <a:cubicBezTo>
                    <a:pt x="58" y="58"/>
                    <a:pt x="58" y="58"/>
                    <a:pt x="58" y="58"/>
                  </a:cubicBezTo>
                  <a:cubicBezTo>
                    <a:pt x="57" y="55"/>
                    <a:pt x="55" y="52"/>
                    <a:pt x="53" y="49"/>
                  </a:cubicBezTo>
                  <a:cubicBezTo>
                    <a:pt x="51" y="46"/>
                    <a:pt x="50" y="43"/>
                    <a:pt x="48" y="40"/>
                  </a:cubicBezTo>
                  <a:cubicBezTo>
                    <a:pt x="48" y="39"/>
                    <a:pt x="47" y="38"/>
                    <a:pt x="47" y="38"/>
                  </a:cubicBezTo>
                  <a:cubicBezTo>
                    <a:pt x="46" y="36"/>
                    <a:pt x="45" y="35"/>
                    <a:pt x="44" y="33"/>
                  </a:cubicBezTo>
                  <a:cubicBezTo>
                    <a:pt x="43" y="32"/>
                    <a:pt x="42" y="31"/>
                    <a:pt x="42" y="30"/>
                  </a:cubicBezTo>
                  <a:cubicBezTo>
                    <a:pt x="41" y="29"/>
                    <a:pt x="40" y="28"/>
                    <a:pt x="39" y="28"/>
                  </a:cubicBezTo>
                  <a:cubicBezTo>
                    <a:pt x="37" y="30"/>
                    <a:pt x="35" y="32"/>
                    <a:pt x="34" y="34"/>
                  </a:cubicBezTo>
                  <a:cubicBezTo>
                    <a:pt x="32" y="37"/>
                    <a:pt x="30" y="40"/>
                    <a:pt x="28" y="43"/>
                  </a:cubicBezTo>
                  <a:cubicBezTo>
                    <a:pt x="27" y="45"/>
                    <a:pt x="26" y="47"/>
                    <a:pt x="25" y="48"/>
                  </a:cubicBezTo>
                  <a:cubicBezTo>
                    <a:pt x="25" y="49"/>
                    <a:pt x="25" y="50"/>
                    <a:pt x="25" y="51"/>
                  </a:cubicBezTo>
                  <a:cubicBezTo>
                    <a:pt x="24" y="52"/>
                    <a:pt x="23" y="54"/>
                    <a:pt x="23" y="56"/>
                  </a:cubicBezTo>
                  <a:cubicBezTo>
                    <a:pt x="23" y="56"/>
                    <a:pt x="23" y="57"/>
                    <a:pt x="22" y="57"/>
                  </a:cubicBezTo>
                  <a:cubicBezTo>
                    <a:pt x="22" y="57"/>
                    <a:pt x="22" y="58"/>
                    <a:pt x="22" y="58"/>
                  </a:cubicBezTo>
                  <a:cubicBezTo>
                    <a:pt x="21" y="59"/>
                    <a:pt x="21" y="60"/>
                    <a:pt x="20" y="62"/>
                  </a:cubicBezTo>
                  <a:cubicBezTo>
                    <a:pt x="20" y="63"/>
                    <a:pt x="20" y="64"/>
                    <a:pt x="20" y="65"/>
                  </a:cubicBezTo>
                  <a:cubicBezTo>
                    <a:pt x="20" y="66"/>
                    <a:pt x="20" y="67"/>
                    <a:pt x="19" y="69"/>
                  </a:cubicBezTo>
                  <a:cubicBezTo>
                    <a:pt x="18" y="70"/>
                    <a:pt x="18" y="72"/>
                    <a:pt x="18" y="74"/>
                  </a:cubicBezTo>
                  <a:cubicBezTo>
                    <a:pt x="18" y="75"/>
                    <a:pt x="18" y="75"/>
                    <a:pt x="18" y="75"/>
                  </a:cubicBezTo>
                  <a:cubicBezTo>
                    <a:pt x="17" y="76"/>
                    <a:pt x="17" y="77"/>
                    <a:pt x="17" y="78"/>
                  </a:cubicBezTo>
                  <a:cubicBezTo>
                    <a:pt x="17" y="79"/>
                    <a:pt x="17" y="79"/>
                    <a:pt x="17" y="79"/>
                  </a:cubicBezTo>
                  <a:cubicBezTo>
                    <a:pt x="17" y="81"/>
                    <a:pt x="16" y="82"/>
                    <a:pt x="16" y="84"/>
                  </a:cubicBezTo>
                  <a:cubicBezTo>
                    <a:pt x="16" y="86"/>
                    <a:pt x="16" y="89"/>
                    <a:pt x="15" y="92"/>
                  </a:cubicBezTo>
                  <a:cubicBezTo>
                    <a:pt x="15" y="92"/>
                    <a:pt x="15" y="93"/>
                    <a:pt x="15" y="94"/>
                  </a:cubicBezTo>
                  <a:cubicBezTo>
                    <a:pt x="15" y="94"/>
                    <a:pt x="16" y="94"/>
                    <a:pt x="16" y="94"/>
                  </a:cubicBezTo>
                  <a:cubicBezTo>
                    <a:pt x="19" y="94"/>
                    <a:pt x="22" y="93"/>
                    <a:pt x="24" y="93"/>
                  </a:cubicBezTo>
                  <a:cubicBezTo>
                    <a:pt x="28" y="93"/>
                    <a:pt x="33" y="94"/>
                    <a:pt x="37" y="93"/>
                  </a:cubicBezTo>
                  <a:cubicBezTo>
                    <a:pt x="39" y="92"/>
                    <a:pt x="42" y="92"/>
                    <a:pt x="45" y="92"/>
                  </a:cubicBezTo>
                  <a:cubicBezTo>
                    <a:pt x="47" y="92"/>
                    <a:pt x="49" y="92"/>
                    <a:pt x="51" y="91"/>
                  </a:cubicBezTo>
                  <a:cubicBezTo>
                    <a:pt x="53" y="91"/>
                    <a:pt x="56" y="91"/>
                    <a:pt x="58" y="91"/>
                  </a:cubicBezTo>
                  <a:cubicBezTo>
                    <a:pt x="64" y="91"/>
                    <a:pt x="70" y="91"/>
                    <a:pt x="77" y="91"/>
                  </a:cubicBezTo>
                  <a:close/>
                  <a:moveTo>
                    <a:pt x="183" y="86"/>
                  </a:moveTo>
                  <a:cubicBezTo>
                    <a:pt x="182" y="87"/>
                    <a:pt x="182" y="87"/>
                    <a:pt x="181" y="87"/>
                  </a:cubicBezTo>
                  <a:cubicBezTo>
                    <a:pt x="178" y="87"/>
                    <a:pt x="175" y="87"/>
                    <a:pt x="171" y="87"/>
                  </a:cubicBezTo>
                  <a:cubicBezTo>
                    <a:pt x="167" y="88"/>
                    <a:pt x="163" y="87"/>
                    <a:pt x="159" y="88"/>
                  </a:cubicBezTo>
                  <a:cubicBezTo>
                    <a:pt x="157" y="89"/>
                    <a:pt x="155" y="88"/>
                    <a:pt x="154" y="89"/>
                  </a:cubicBezTo>
                  <a:cubicBezTo>
                    <a:pt x="152" y="89"/>
                    <a:pt x="149" y="89"/>
                    <a:pt x="147" y="89"/>
                  </a:cubicBezTo>
                  <a:cubicBezTo>
                    <a:pt x="144" y="90"/>
                    <a:pt x="140" y="89"/>
                    <a:pt x="137" y="90"/>
                  </a:cubicBezTo>
                  <a:cubicBezTo>
                    <a:pt x="133" y="91"/>
                    <a:pt x="130" y="90"/>
                    <a:pt x="127" y="91"/>
                  </a:cubicBezTo>
                  <a:cubicBezTo>
                    <a:pt x="125" y="91"/>
                    <a:pt x="122" y="91"/>
                    <a:pt x="120" y="91"/>
                  </a:cubicBezTo>
                  <a:cubicBezTo>
                    <a:pt x="118" y="91"/>
                    <a:pt x="116" y="91"/>
                    <a:pt x="114" y="91"/>
                  </a:cubicBezTo>
                  <a:cubicBezTo>
                    <a:pt x="114" y="91"/>
                    <a:pt x="114" y="91"/>
                    <a:pt x="113" y="91"/>
                  </a:cubicBezTo>
                  <a:cubicBezTo>
                    <a:pt x="113" y="91"/>
                    <a:pt x="112" y="91"/>
                    <a:pt x="111" y="91"/>
                  </a:cubicBezTo>
                  <a:cubicBezTo>
                    <a:pt x="111" y="91"/>
                    <a:pt x="111" y="91"/>
                    <a:pt x="111" y="91"/>
                  </a:cubicBezTo>
                  <a:cubicBezTo>
                    <a:pt x="110" y="91"/>
                    <a:pt x="109" y="91"/>
                    <a:pt x="108" y="91"/>
                  </a:cubicBezTo>
                  <a:cubicBezTo>
                    <a:pt x="105" y="92"/>
                    <a:pt x="103" y="91"/>
                    <a:pt x="100" y="92"/>
                  </a:cubicBezTo>
                  <a:cubicBezTo>
                    <a:pt x="98" y="93"/>
                    <a:pt x="95" y="92"/>
                    <a:pt x="93" y="93"/>
                  </a:cubicBezTo>
                  <a:cubicBezTo>
                    <a:pt x="91" y="93"/>
                    <a:pt x="90" y="92"/>
                    <a:pt x="89" y="92"/>
                  </a:cubicBezTo>
                  <a:cubicBezTo>
                    <a:pt x="87" y="92"/>
                    <a:pt x="85" y="92"/>
                    <a:pt x="83" y="92"/>
                  </a:cubicBezTo>
                  <a:cubicBezTo>
                    <a:pt x="82" y="92"/>
                    <a:pt x="81" y="92"/>
                    <a:pt x="81" y="93"/>
                  </a:cubicBezTo>
                  <a:cubicBezTo>
                    <a:pt x="80" y="93"/>
                    <a:pt x="79" y="94"/>
                    <a:pt x="79" y="93"/>
                  </a:cubicBezTo>
                  <a:cubicBezTo>
                    <a:pt x="78" y="92"/>
                    <a:pt x="76" y="92"/>
                    <a:pt x="75" y="92"/>
                  </a:cubicBezTo>
                  <a:cubicBezTo>
                    <a:pt x="73" y="93"/>
                    <a:pt x="71" y="93"/>
                    <a:pt x="69" y="92"/>
                  </a:cubicBezTo>
                  <a:cubicBezTo>
                    <a:pt x="69" y="92"/>
                    <a:pt x="69" y="92"/>
                    <a:pt x="69" y="92"/>
                  </a:cubicBezTo>
                  <a:cubicBezTo>
                    <a:pt x="68" y="92"/>
                    <a:pt x="67" y="93"/>
                    <a:pt x="67" y="93"/>
                  </a:cubicBezTo>
                  <a:cubicBezTo>
                    <a:pt x="66" y="92"/>
                    <a:pt x="65" y="92"/>
                    <a:pt x="64" y="93"/>
                  </a:cubicBezTo>
                  <a:cubicBezTo>
                    <a:pt x="61" y="93"/>
                    <a:pt x="58" y="92"/>
                    <a:pt x="56" y="93"/>
                  </a:cubicBezTo>
                  <a:cubicBezTo>
                    <a:pt x="54" y="94"/>
                    <a:pt x="52" y="93"/>
                    <a:pt x="50" y="94"/>
                  </a:cubicBezTo>
                  <a:cubicBezTo>
                    <a:pt x="47" y="94"/>
                    <a:pt x="44" y="94"/>
                    <a:pt x="41" y="94"/>
                  </a:cubicBezTo>
                  <a:cubicBezTo>
                    <a:pt x="39" y="95"/>
                    <a:pt x="38" y="95"/>
                    <a:pt x="36" y="95"/>
                  </a:cubicBezTo>
                  <a:cubicBezTo>
                    <a:pt x="35" y="94"/>
                    <a:pt x="33" y="95"/>
                    <a:pt x="32" y="95"/>
                  </a:cubicBezTo>
                  <a:cubicBezTo>
                    <a:pt x="30" y="94"/>
                    <a:pt x="29" y="95"/>
                    <a:pt x="28" y="95"/>
                  </a:cubicBezTo>
                  <a:cubicBezTo>
                    <a:pt x="25" y="95"/>
                    <a:pt x="22" y="95"/>
                    <a:pt x="19" y="96"/>
                  </a:cubicBezTo>
                  <a:cubicBezTo>
                    <a:pt x="17" y="96"/>
                    <a:pt x="15" y="96"/>
                    <a:pt x="13" y="96"/>
                  </a:cubicBezTo>
                  <a:cubicBezTo>
                    <a:pt x="11" y="97"/>
                    <a:pt x="8" y="96"/>
                    <a:pt x="6" y="96"/>
                  </a:cubicBezTo>
                  <a:cubicBezTo>
                    <a:pt x="6" y="96"/>
                    <a:pt x="5" y="96"/>
                    <a:pt x="4" y="96"/>
                  </a:cubicBezTo>
                  <a:cubicBezTo>
                    <a:pt x="4" y="96"/>
                    <a:pt x="4" y="97"/>
                    <a:pt x="4" y="97"/>
                  </a:cubicBezTo>
                  <a:cubicBezTo>
                    <a:pt x="4" y="99"/>
                    <a:pt x="3" y="101"/>
                    <a:pt x="4" y="102"/>
                  </a:cubicBezTo>
                  <a:cubicBezTo>
                    <a:pt x="4" y="104"/>
                    <a:pt x="4" y="105"/>
                    <a:pt x="4" y="106"/>
                  </a:cubicBezTo>
                  <a:cubicBezTo>
                    <a:pt x="5" y="106"/>
                    <a:pt x="7" y="106"/>
                    <a:pt x="8" y="105"/>
                  </a:cubicBezTo>
                  <a:cubicBezTo>
                    <a:pt x="11" y="105"/>
                    <a:pt x="13" y="105"/>
                    <a:pt x="16" y="105"/>
                  </a:cubicBezTo>
                  <a:cubicBezTo>
                    <a:pt x="18" y="105"/>
                    <a:pt x="20" y="105"/>
                    <a:pt x="22" y="104"/>
                  </a:cubicBezTo>
                  <a:cubicBezTo>
                    <a:pt x="25" y="104"/>
                    <a:pt x="27" y="104"/>
                    <a:pt x="30" y="104"/>
                  </a:cubicBezTo>
                  <a:cubicBezTo>
                    <a:pt x="34" y="103"/>
                    <a:pt x="38" y="104"/>
                    <a:pt x="42" y="103"/>
                  </a:cubicBezTo>
                  <a:cubicBezTo>
                    <a:pt x="45" y="102"/>
                    <a:pt x="47" y="103"/>
                    <a:pt x="50" y="102"/>
                  </a:cubicBezTo>
                  <a:cubicBezTo>
                    <a:pt x="55" y="102"/>
                    <a:pt x="60" y="102"/>
                    <a:pt x="65" y="102"/>
                  </a:cubicBezTo>
                  <a:cubicBezTo>
                    <a:pt x="69" y="101"/>
                    <a:pt x="73" y="102"/>
                    <a:pt x="77" y="101"/>
                  </a:cubicBezTo>
                  <a:cubicBezTo>
                    <a:pt x="81" y="100"/>
                    <a:pt x="85" y="101"/>
                    <a:pt x="89" y="100"/>
                  </a:cubicBezTo>
                  <a:cubicBezTo>
                    <a:pt x="92" y="100"/>
                    <a:pt x="95" y="100"/>
                    <a:pt x="97" y="100"/>
                  </a:cubicBezTo>
                  <a:cubicBezTo>
                    <a:pt x="101" y="99"/>
                    <a:pt x="105" y="99"/>
                    <a:pt x="109" y="99"/>
                  </a:cubicBezTo>
                  <a:cubicBezTo>
                    <a:pt x="119" y="99"/>
                    <a:pt x="130" y="99"/>
                    <a:pt x="141" y="99"/>
                  </a:cubicBezTo>
                  <a:cubicBezTo>
                    <a:pt x="144" y="99"/>
                    <a:pt x="148" y="99"/>
                    <a:pt x="151" y="98"/>
                  </a:cubicBezTo>
                  <a:cubicBezTo>
                    <a:pt x="155" y="98"/>
                    <a:pt x="160" y="98"/>
                    <a:pt x="164" y="98"/>
                  </a:cubicBezTo>
                  <a:cubicBezTo>
                    <a:pt x="171" y="97"/>
                    <a:pt x="177" y="98"/>
                    <a:pt x="184" y="97"/>
                  </a:cubicBezTo>
                  <a:cubicBezTo>
                    <a:pt x="184" y="96"/>
                    <a:pt x="184" y="95"/>
                    <a:pt x="184" y="94"/>
                  </a:cubicBezTo>
                  <a:cubicBezTo>
                    <a:pt x="184" y="93"/>
                    <a:pt x="183" y="92"/>
                    <a:pt x="184" y="91"/>
                  </a:cubicBezTo>
                  <a:cubicBezTo>
                    <a:pt x="185" y="90"/>
                    <a:pt x="184" y="89"/>
                    <a:pt x="183" y="88"/>
                  </a:cubicBezTo>
                  <a:cubicBezTo>
                    <a:pt x="183" y="87"/>
                    <a:pt x="183" y="87"/>
                    <a:pt x="183" y="86"/>
                  </a:cubicBezTo>
                  <a:close/>
                  <a:moveTo>
                    <a:pt x="181" y="84"/>
                  </a:moveTo>
                  <a:cubicBezTo>
                    <a:pt x="181" y="83"/>
                    <a:pt x="181" y="81"/>
                    <a:pt x="180" y="80"/>
                  </a:cubicBezTo>
                  <a:cubicBezTo>
                    <a:pt x="180" y="79"/>
                    <a:pt x="180" y="79"/>
                    <a:pt x="179" y="78"/>
                  </a:cubicBezTo>
                  <a:cubicBezTo>
                    <a:pt x="179" y="76"/>
                    <a:pt x="178" y="73"/>
                    <a:pt x="177" y="71"/>
                  </a:cubicBezTo>
                  <a:cubicBezTo>
                    <a:pt x="177" y="70"/>
                    <a:pt x="177" y="69"/>
                    <a:pt x="176" y="68"/>
                  </a:cubicBezTo>
                  <a:cubicBezTo>
                    <a:pt x="176" y="66"/>
                    <a:pt x="175" y="65"/>
                    <a:pt x="175" y="63"/>
                  </a:cubicBezTo>
                  <a:cubicBezTo>
                    <a:pt x="174" y="61"/>
                    <a:pt x="174" y="59"/>
                    <a:pt x="173" y="58"/>
                  </a:cubicBezTo>
                  <a:cubicBezTo>
                    <a:pt x="173" y="56"/>
                    <a:pt x="172" y="55"/>
                    <a:pt x="172" y="53"/>
                  </a:cubicBezTo>
                  <a:cubicBezTo>
                    <a:pt x="171" y="50"/>
                    <a:pt x="168" y="47"/>
                    <a:pt x="167" y="45"/>
                  </a:cubicBezTo>
                  <a:cubicBezTo>
                    <a:pt x="166" y="44"/>
                    <a:pt x="166" y="44"/>
                    <a:pt x="166" y="43"/>
                  </a:cubicBezTo>
                  <a:cubicBezTo>
                    <a:pt x="165" y="41"/>
                    <a:pt x="164" y="39"/>
                    <a:pt x="162" y="38"/>
                  </a:cubicBezTo>
                  <a:cubicBezTo>
                    <a:pt x="161" y="36"/>
                    <a:pt x="159" y="34"/>
                    <a:pt x="157" y="33"/>
                  </a:cubicBezTo>
                  <a:cubicBezTo>
                    <a:pt x="156" y="31"/>
                    <a:pt x="156" y="29"/>
                    <a:pt x="155" y="28"/>
                  </a:cubicBezTo>
                  <a:cubicBezTo>
                    <a:pt x="153" y="26"/>
                    <a:pt x="151" y="24"/>
                    <a:pt x="149" y="22"/>
                  </a:cubicBezTo>
                  <a:cubicBezTo>
                    <a:pt x="149" y="22"/>
                    <a:pt x="149" y="21"/>
                    <a:pt x="148" y="21"/>
                  </a:cubicBezTo>
                  <a:cubicBezTo>
                    <a:pt x="145" y="19"/>
                    <a:pt x="143" y="17"/>
                    <a:pt x="140" y="15"/>
                  </a:cubicBezTo>
                  <a:cubicBezTo>
                    <a:pt x="138" y="14"/>
                    <a:pt x="135" y="12"/>
                    <a:pt x="133" y="11"/>
                  </a:cubicBezTo>
                  <a:cubicBezTo>
                    <a:pt x="130" y="9"/>
                    <a:pt x="127" y="9"/>
                    <a:pt x="125" y="7"/>
                  </a:cubicBezTo>
                  <a:cubicBezTo>
                    <a:pt x="125" y="7"/>
                    <a:pt x="124" y="6"/>
                    <a:pt x="123" y="6"/>
                  </a:cubicBezTo>
                  <a:cubicBezTo>
                    <a:pt x="122" y="6"/>
                    <a:pt x="120" y="5"/>
                    <a:pt x="118" y="5"/>
                  </a:cubicBezTo>
                  <a:cubicBezTo>
                    <a:pt x="116" y="4"/>
                    <a:pt x="114" y="3"/>
                    <a:pt x="112" y="3"/>
                  </a:cubicBezTo>
                  <a:cubicBezTo>
                    <a:pt x="110" y="3"/>
                    <a:pt x="107" y="2"/>
                    <a:pt x="105" y="2"/>
                  </a:cubicBezTo>
                  <a:cubicBezTo>
                    <a:pt x="104" y="2"/>
                    <a:pt x="102" y="3"/>
                    <a:pt x="101" y="2"/>
                  </a:cubicBezTo>
                  <a:cubicBezTo>
                    <a:pt x="101" y="2"/>
                    <a:pt x="100" y="2"/>
                    <a:pt x="100" y="2"/>
                  </a:cubicBezTo>
                  <a:cubicBezTo>
                    <a:pt x="98" y="3"/>
                    <a:pt x="96" y="4"/>
                    <a:pt x="93" y="3"/>
                  </a:cubicBezTo>
                  <a:cubicBezTo>
                    <a:pt x="92" y="3"/>
                    <a:pt x="91" y="3"/>
                    <a:pt x="90" y="4"/>
                  </a:cubicBezTo>
                  <a:cubicBezTo>
                    <a:pt x="87" y="4"/>
                    <a:pt x="85" y="4"/>
                    <a:pt x="82" y="5"/>
                  </a:cubicBezTo>
                  <a:cubicBezTo>
                    <a:pt x="80" y="5"/>
                    <a:pt x="78" y="6"/>
                    <a:pt x="76" y="6"/>
                  </a:cubicBezTo>
                  <a:cubicBezTo>
                    <a:pt x="74" y="6"/>
                    <a:pt x="72" y="7"/>
                    <a:pt x="69" y="7"/>
                  </a:cubicBezTo>
                  <a:cubicBezTo>
                    <a:pt x="69" y="7"/>
                    <a:pt x="69" y="7"/>
                    <a:pt x="68" y="7"/>
                  </a:cubicBezTo>
                  <a:cubicBezTo>
                    <a:pt x="66" y="7"/>
                    <a:pt x="64" y="8"/>
                    <a:pt x="62" y="8"/>
                  </a:cubicBezTo>
                  <a:cubicBezTo>
                    <a:pt x="61" y="8"/>
                    <a:pt x="60" y="8"/>
                    <a:pt x="58" y="9"/>
                  </a:cubicBezTo>
                  <a:cubicBezTo>
                    <a:pt x="57" y="9"/>
                    <a:pt x="57" y="10"/>
                    <a:pt x="56" y="10"/>
                  </a:cubicBezTo>
                  <a:cubicBezTo>
                    <a:pt x="54" y="11"/>
                    <a:pt x="53" y="11"/>
                    <a:pt x="52" y="12"/>
                  </a:cubicBezTo>
                  <a:cubicBezTo>
                    <a:pt x="50" y="14"/>
                    <a:pt x="47" y="14"/>
                    <a:pt x="45" y="16"/>
                  </a:cubicBezTo>
                  <a:cubicBezTo>
                    <a:pt x="42" y="17"/>
                    <a:pt x="39" y="19"/>
                    <a:pt x="36" y="21"/>
                  </a:cubicBezTo>
                  <a:cubicBezTo>
                    <a:pt x="34" y="22"/>
                    <a:pt x="32" y="24"/>
                    <a:pt x="30" y="26"/>
                  </a:cubicBezTo>
                  <a:cubicBezTo>
                    <a:pt x="30" y="26"/>
                    <a:pt x="29" y="26"/>
                    <a:pt x="29" y="27"/>
                  </a:cubicBezTo>
                  <a:cubicBezTo>
                    <a:pt x="28" y="30"/>
                    <a:pt x="26" y="31"/>
                    <a:pt x="25" y="34"/>
                  </a:cubicBezTo>
                  <a:cubicBezTo>
                    <a:pt x="25" y="35"/>
                    <a:pt x="23" y="35"/>
                    <a:pt x="25" y="37"/>
                  </a:cubicBezTo>
                  <a:cubicBezTo>
                    <a:pt x="25" y="37"/>
                    <a:pt x="25" y="37"/>
                    <a:pt x="25" y="38"/>
                  </a:cubicBezTo>
                  <a:cubicBezTo>
                    <a:pt x="24" y="39"/>
                    <a:pt x="23" y="41"/>
                    <a:pt x="23" y="43"/>
                  </a:cubicBezTo>
                  <a:cubicBezTo>
                    <a:pt x="23" y="44"/>
                    <a:pt x="23" y="44"/>
                    <a:pt x="22" y="45"/>
                  </a:cubicBezTo>
                  <a:cubicBezTo>
                    <a:pt x="22" y="46"/>
                    <a:pt x="22" y="48"/>
                    <a:pt x="21" y="49"/>
                  </a:cubicBezTo>
                  <a:cubicBezTo>
                    <a:pt x="21" y="51"/>
                    <a:pt x="20" y="53"/>
                    <a:pt x="19" y="54"/>
                  </a:cubicBezTo>
                  <a:cubicBezTo>
                    <a:pt x="18" y="57"/>
                    <a:pt x="17" y="59"/>
                    <a:pt x="17" y="61"/>
                  </a:cubicBezTo>
                  <a:cubicBezTo>
                    <a:pt x="16" y="62"/>
                    <a:pt x="16" y="64"/>
                    <a:pt x="16" y="65"/>
                  </a:cubicBezTo>
                  <a:cubicBezTo>
                    <a:pt x="16" y="66"/>
                    <a:pt x="15" y="68"/>
                    <a:pt x="15" y="69"/>
                  </a:cubicBezTo>
                  <a:cubicBezTo>
                    <a:pt x="14" y="71"/>
                    <a:pt x="14" y="73"/>
                    <a:pt x="13" y="75"/>
                  </a:cubicBezTo>
                  <a:cubicBezTo>
                    <a:pt x="13" y="77"/>
                    <a:pt x="12" y="79"/>
                    <a:pt x="12" y="81"/>
                  </a:cubicBezTo>
                  <a:cubicBezTo>
                    <a:pt x="12" y="83"/>
                    <a:pt x="12" y="85"/>
                    <a:pt x="12" y="87"/>
                  </a:cubicBezTo>
                  <a:cubicBezTo>
                    <a:pt x="12" y="89"/>
                    <a:pt x="12" y="90"/>
                    <a:pt x="11" y="92"/>
                  </a:cubicBezTo>
                  <a:cubicBezTo>
                    <a:pt x="11" y="92"/>
                    <a:pt x="11" y="93"/>
                    <a:pt x="11" y="94"/>
                  </a:cubicBezTo>
                  <a:cubicBezTo>
                    <a:pt x="12" y="94"/>
                    <a:pt x="12" y="94"/>
                    <a:pt x="12" y="94"/>
                  </a:cubicBezTo>
                  <a:cubicBezTo>
                    <a:pt x="12" y="92"/>
                    <a:pt x="13" y="91"/>
                    <a:pt x="13" y="90"/>
                  </a:cubicBezTo>
                  <a:cubicBezTo>
                    <a:pt x="14" y="87"/>
                    <a:pt x="14" y="85"/>
                    <a:pt x="14" y="82"/>
                  </a:cubicBezTo>
                  <a:cubicBezTo>
                    <a:pt x="14" y="80"/>
                    <a:pt x="14" y="78"/>
                    <a:pt x="15" y="76"/>
                  </a:cubicBezTo>
                  <a:cubicBezTo>
                    <a:pt x="15" y="75"/>
                    <a:pt x="15" y="74"/>
                    <a:pt x="15" y="73"/>
                  </a:cubicBezTo>
                  <a:cubicBezTo>
                    <a:pt x="16" y="71"/>
                    <a:pt x="16" y="70"/>
                    <a:pt x="17" y="68"/>
                  </a:cubicBezTo>
                  <a:cubicBezTo>
                    <a:pt x="17" y="66"/>
                    <a:pt x="17" y="64"/>
                    <a:pt x="18" y="62"/>
                  </a:cubicBezTo>
                  <a:cubicBezTo>
                    <a:pt x="18" y="62"/>
                    <a:pt x="18" y="61"/>
                    <a:pt x="18" y="61"/>
                  </a:cubicBezTo>
                  <a:cubicBezTo>
                    <a:pt x="19" y="60"/>
                    <a:pt x="19" y="58"/>
                    <a:pt x="20" y="57"/>
                  </a:cubicBezTo>
                  <a:cubicBezTo>
                    <a:pt x="20" y="56"/>
                    <a:pt x="21" y="55"/>
                    <a:pt x="21" y="54"/>
                  </a:cubicBezTo>
                  <a:cubicBezTo>
                    <a:pt x="22" y="52"/>
                    <a:pt x="22" y="50"/>
                    <a:pt x="23" y="48"/>
                  </a:cubicBezTo>
                  <a:cubicBezTo>
                    <a:pt x="23" y="47"/>
                    <a:pt x="24" y="47"/>
                    <a:pt x="24" y="46"/>
                  </a:cubicBezTo>
                  <a:cubicBezTo>
                    <a:pt x="25" y="44"/>
                    <a:pt x="26" y="43"/>
                    <a:pt x="27" y="42"/>
                  </a:cubicBezTo>
                  <a:cubicBezTo>
                    <a:pt x="28" y="40"/>
                    <a:pt x="29" y="39"/>
                    <a:pt x="29" y="38"/>
                  </a:cubicBezTo>
                  <a:cubicBezTo>
                    <a:pt x="31" y="36"/>
                    <a:pt x="32" y="33"/>
                    <a:pt x="33" y="31"/>
                  </a:cubicBezTo>
                  <a:cubicBezTo>
                    <a:pt x="35" y="28"/>
                    <a:pt x="38" y="26"/>
                    <a:pt x="40" y="24"/>
                  </a:cubicBezTo>
                  <a:cubicBezTo>
                    <a:pt x="41" y="24"/>
                    <a:pt x="42" y="23"/>
                    <a:pt x="43" y="22"/>
                  </a:cubicBezTo>
                  <a:cubicBezTo>
                    <a:pt x="44" y="22"/>
                    <a:pt x="45" y="21"/>
                    <a:pt x="46" y="20"/>
                  </a:cubicBezTo>
                  <a:cubicBezTo>
                    <a:pt x="48" y="19"/>
                    <a:pt x="51" y="17"/>
                    <a:pt x="53" y="16"/>
                  </a:cubicBezTo>
                  <a:cubicBezTo>
                    <a:pt x="54" y="15"/>
                    <a:pt x="55" y="14"/>
                    <a:pt x="56" y="14"/>
                  </a:cubicBezTo>
                  <a:cubicBezTo>
                    <a:pt x="57" y="13"/>
                    <a:pt x="59" y="13"/>
                    <a:pt x="61" y="12"/>
                  </a:cubicBezTo>
                  <a:cubicBezTo>
                    <a:pt x="64" y="11"/>
                    <a:pt x="66" y="11"/>
                    <a:pt x="69" y="10"/>
                  </a:cubicBezTo>
                  <a:cubicBezTo>
                    <a:pt x="71" y="9"/>
                    <a:pt x="74" y="9"/>
                    <a:pt x="76" y="9"/>
                  </a:cubicBezTo>
                  <a:cubicBezTo>
                    <a:pt x="78" y="8"/>
                    <a:pt x="80" y="8"/>
                    <a:pt x="81" y="8"/>
                  </a:cubicBezTo>
                  <a:cubicBezTo>
                    <a:pt x="85" y="8"/>
                    <a:pt x="89" y="8"/>
                    <a:pt x="93" y="7"/>
                  </a:cubicBezTo>
                  <a:cubicBezTo>
                    <a:pt x="96" y="6"/>
                    <a:pt x="100" y="6"/>
                    <a:pt x="103" y="6"/>
                  </a:cubicBezTo>
                  <a:cubicBezTo>
                    <a:pt x="107" y="6"/>
                    <a:pt x="110" y="7"/>
                    <a:pt x="114" y="7"/>
                  </a:cubicBezTo>
                  <a:cubicBezTo>
                    <a:pt x="115" y="7"/>
                    <a:pt x="116" y="7"/>
                    <a:pt x="117" y="8"/>
                  </a:cubicBezTo>
                  <a:cubicBezTo>
                    <a:pt x="117" y="8"/>
                    <a:pt x="118" y="8"/>
                    <a:pt x="118" y="8"/>
                  </a:cubicBezTo>
                  <a:cubicBezTo>
                    <a:pt x="121" y="8"/>
                    <a:pt x="123" y="9"/>
                    <a:pt x="125" y="10"/>
                  </a:cubicBezTo>
                  <a:cubicBezTo>
                    <a:pt x="127" y="10"/>
                    <a:pt x="128" y="11"/>
                    <a:pt x="129" y="12"/>
                  </a:cubicBezTo>
                  <a:cubicBezTo>
                    <a:pt x="131" y="13"/>
                    <a:pt x="132" y="14"/>
                    <a:pt x="134" y="15"/>
                  </a:cubicBezTo>
                  <a:cubicBezTo>
                    <a:pt x="135" y="16"/>
                    <a:pt x="137" y="16"/>
                    <a:pt x="139" y="18"/>
                  </a:cubicBezTo>
                  <a:cubicBezTo>
                    <a:pt x="142" y="21"/>
                    <a:pt x="146" y="26"/>
                    <a:pt x="149" y="29"/>
                  </a:cubicBezTo>
                  <a:cubicBezTo>
                    <a:pt x="153" y="33"/>
                    <a:pt x="156" y="36"/>
                    <a:pt x="159" y="40"/>
                  </a:cubicBezTo>
                  <a:cubicBezTo>
                    <a:pt x="160" y="41"/>
                    <a:pt x="160" y="42"/>
                    <a:pt x="161" y="42"/>
                  </a:cubicBezTo>
                  <a:cubicBezTo>
                    <a:pt x="161" y="45"/>
                    <a:pt x="163" y="47"/>
                    <a:pt x="164" y="50"/>
                  </a:cubicBezTo>
                  <a:cubicBezTo>
                    <a:pt x="165" y="52"/>
                    <a:pt x="166" y="54"/>
                    <a:pt x="167" y="56"/>
                  </a:cubicBezTo>
                  <a:cubicBezTo>
                    <a:pt x="168" y="58"/>
                    <a:pt x="169" y="61"/>
                    <a:pt x="170" y="63"/>
                  </a:cubicBezTo>
                  <a:cubicBezTo>
                    <a:pt x="171" y="64"/>
                    <a:pt x="171" y="65"/>
                    <a:pt x="171" y="66"/>
                  </a:cubicBezTo>
                  <a:cubicBezTo>
                    <a:pt x="172" y="68"/>
                    <a:pt x="172" y="69"/>
                    <a:pt x="172" y="70"/>
                  </a:cubicBezTo>
                  <a:cubicBezTo>
                    <a:pt x="172" y="71"/>
                    <a:pt x="173" y="73"/>
                    <a:pt x="173" y="74"/>
                  </a:cubicBezTo>
                  <a:cubicBezTo>
                    <a:pt x="174" y="75"/>
                    <a:pt x="174" y="76"/>
                    <a:pt x="175" y="77"/>
                  </a:cubicBezTo>
                  <a:cubicBezTo>
                    <a:pt x="176" y="80"/>
                    <a:pt x="176" y="83"/>
                    <a:pt x="179" y="85"/>
                  </a:cubicBezTo>
                  <a:cubicBezTo>
                    <a:pt x="179" y="84"/>
                    <a:pt x="180" y="84"/>
                    <a:pt x="181" y="84"/>
                  </a:cubicBezTo>
                  <a:close/>
                  <a:moveTo>
                    <a:pt x="101" y="78"/>
                  </a:moveTo>
                  <a:cubicBezTo>
                    <a:pt x="106" y="69"/>
                    <a:pt x="110" y="59"/>
                    <a:pt x="116" y="50"/>
                  </a:cubicBezTo>
                  <a:cubicBezTo>
                    <a:pt x="116" y="50"/>
                    <a:pt x="115" y="50"/>
                    <a:pt x="115" y="50"/>
                  </a:cubicBezTo>
                  <a:cubicBezTo>
                    <a:pt x="115" y="51"/>
                    <a:pt x="114" y="52"/>
                    <a:pt x="113" y="53"/>
                  </a:cubicBezTo>
                  <a:cubicBezTo>
                    <a:pt x="112" y="55"/>
                    <a:pt x="112" y="56"/>
                    <a:pt x="111" y="57"/>
                  </a:cubicBezTo>
                  <a:cubicBezTo>
                    <a:pt x="110" y="58"/>
                    <a:pt x="109" y="60"/>
                    <a:pt x="107" y="61"/>
                  </a:cubicBezTo>
                  <a:cubicBezTo>
                    <a:pt x="106" y="63"/>
                    <a:pt x="104" y="65"/>
                    <a:pt x="103" y="67"/>
                  </a:cubicBezTo>
                  <a:cubicBezTo>
                    <a:pt x="102" y="69"/>
                    <a:pt x="101" y="71"/>
                    <a:pt x="100" y="73"/>
                  </a:cubicBezTo>
                  <a:cubicBezTo>
                    <a:pt x="99" y="74"/>
                    <a:pt x="99" y="74"/>
                    <a:pt x="99" y="75"/>
                  </a:cubicBezTo>
                  <a:cubicBezTo>
                    <a:pt x="99" y="76"/>
                    <a:pt x="100" y="77"/>
                    <a:pt x="10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1" name="Freeform 262"/>
            <p:cNvSpPr>
              <a:spLocks/>
            </p:cNvSpPr>
            <p:nvPr/>
          </p:nvSpPr>
          <p:spPr bwMode="auto">
            <a:xfrm>
              <a:off x="6119813" y="3849688"/>
              <a:ext cx="26988" cy="58738"/>
            </a:xfrm>
            <a:custGeom>
              <a:avLst/>
              <a:gdLst>
                <a:gd name="T0" fmla="*/ 3 w 7"/>
                <a:gd name="T1" fmla="*/ 8 h 15"/>
                <a:gd name="T2" fmla="*/ 3 w 7"/>
                <a:gd name="T3" fmla="*/ 5 h 15"/>
                <a:gd name="T4" fmla="*/ 4 w 7"/>
                <a:gd name="T5" fmla="*/ 5 h 15"/>
                <a:gd name="T6" fmla="*/ 6 w 7"/>
                <a:gd name="T7" fmla="*/ 6 h 15"/>
                <a:gd name="T8" fmla="*/ 7 w 7"/>
                <a:gd name="T9" fmla="*/ 9 h 15"/>
                <a:gd name="T10" fmla="*/ 6 w 7"/>
                <a:gd name="T11" fmla="*/ 13 h 15"/>
                <a:gd name="T12" fmla="*/ 4 w 7"/>
                <a:gd name="T13" fmla="*/ 15 h 15"/>
                <a:gd name="T14" fmla="*/ 2 w 7"/>
                <a:gd name="T15" fmla="*/ 14 h 15"/>
                <a:gd name="T16" fmla="*/ 1 w 7"/>
                <a:gd name="T17" fmla="*/ 10 h 15"/>
                <a:gd name="T18" fmla="*/ 0 w 7"/>
                <a:gd name="T19" fmla="*/ 7 h 15"/>
                <a:gd name="T20" fmla="*/ 0 w 7"/>
                <a:gd name="T21" fmla="*/ 7 h 15"/>
                <a:gd name="T22" fmla="*/ 1 w 7"/>
                <a:gd name="T23" fmla="*/ 1 h 15"/>
                <a:gd name="T24" fmla="*/ 3 w 7"/>
                <a:gd name="T25" fmla="*/ 0 h 15"/>
                <a:gd name="T26" fmla="*/ 2 w 7"/>
                <a:gd name="T27" fmla="*/ 3 h 15"/>
                <a:gd name="T28" fmla="*/ 2 w 7"/>
                <a:gd name="T29" fmla="*/ 8 h 15"/>
                <a:gd name="T30" fmla="*/ 3 w 7"/>
                <a:gd name="T31" fmla="*/ 8 h 15"/>
                <a:gd name="T32" fmla="*/ 3 w 7"/>
                <a:gd name="T33" fmla="*/ 12 h 15"/>
                <a:gd name="T34" fmla="*/ 4 w 7"/>
                <a:gd name="T35" fmla="*/ 9 h 15"/>
                <a:gd name="T36" fmla="*/ 3 w 7"/>
                <a:gd name="T3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5">
                  <a:moveTo>
                    <a:pt x="3" y="8"/>
                  </a:moveTo>
                  <a:cubicBezTo>
                    <a:pt x="3" y="7"/>
                    <a:pt x="3" y="6"/>
                    <a:pt x="3" y="5"/>
                  </a:cubicBezTo>
                  <a:cubicBezTo>
                    <a:pt x="3" y="5"/>
                    <a:pt x="4" y="5"/>
                    <a:pt x="4" y="5"/>
                  </a:cubicBezTo>
                  <a:cubicBezTo>
                    <a:pt x="4" y="6"/>
                    <a:pt x="5" y="6"/>
                    <a:pt x="6" y="6"/>
                  </a:cubicBezTo>
                  <a:cubicBezTo>
                    <a:pt x="7" y="7"/>
                    <a:pt x="7" y="8"/>
                    <a:pt x="7" y="9"/>
                  </a:cubicBezTo>
                  <a:cubicBezTo>
                    <a:pt x="7" y="10"/>
                    <a:pt x="6" y="12"/>
                    <a:pt x="6" y="13"/>
                  </a:cubicBezTo>
                  <a:cubicBezTo>
                    <a:pt x="5" y="14"/>
                    <a:pt x="5" y="14"/>
                    <a:pt x="4" y="15"/>
                  </a:cubicBezTo>
                  <a:cubicBezTo>
                    <a:pt x="4" y="15"/>
                    <a:pt x="3" y="14"/>
                    <a:pt x="2" y="14"/>
                  </a:cubicBezTo>
                  <a:cubicBezTo>
                    <a:pt x="1" y="13"/>
                    <a:pt x="1" y="12"/>
                    <a:pt x="1" y="10"/>
                  </a:cubicBezTo>
                  <a:cubicBezTo>
                    <a:pt x="1" y="9"/>
                    <a:pt x="0" y="8"/>
                    <a:pt x="0" y="7"/>
                  </a:cubicBezTo>
                  <a:cubicBezTo>
                    <a:pt x="0" y="7"/>
                    <a:pt x="0" y="7"/>
                    <a:pt x="0" y="7"/>
                  </a:cubicBezTo>
                  <a:cubicBezTo>
                    <a:pt x="0" y="5"/>
                    <a:pt x="0" y="3"/>
                    <a:pt x="1" y="1"/>
                  </a:cubicBezTo>
                  <a:cubicBezTo>
                    <a:pt x="1" y="0"/>
                    <a:pt x="2" y="0"/>
                    <a:pt x="3" y="0"/>
                  </a:cubicBezTo>
                  <a:cubicBezTo>
                    <a:pt x="3" y="1"/>
                    <a:pt x="3" y="2"/>
                    <a:pt x="2" y="3"/>
                  </a:cubicBezTo>
                  <a:cubicBezTo>
                    <a:pt x="1" y="5"/>
                    <a:pt x="2" y="6"/>
                    <a:pt x="2" y="8"/>
                  </a:cubicBezTo>
                  <a:cubicBezTo>
                    <a:pt x="2" y="8"/>
                    <a:pt x="2" y="8"/>
                    <a:pt x="3" y="8"/>
                  </a:cubicBezTo>
                  <a:cubicBezTo>
                    <a:pt x="3" y="10"/>
                    <a:pt x="2" y="11"/>
                    <a:pt x="3" y="12"/>
                  </a:cubicBezTo>
                  <a:cubicBezTo>
                    <a:pt x="5" y="11"/>
                    <a:pt x="5" y="10"/>
                    <a:pt x="4" y="9"/>
                  </a:cubicBezTo>
                  <a:cubicBezTo>
                    <a:pt x="4" y="9"/>
                    <a:pt x="3"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2" name="Freeform 263"/>
            <p:cNvSpPr>
              <a:spLocks noEditPoints="1"/>
            </p:cNvSpPr>
            <p:nvPr/>
          </p:nvSpPr>
          <p:spPr bwMode="auto">
            <a:xfrm>
              <a:off x="6181725" y="3849688"/>
              <a:ext cx="31750" cy="47625"/>
            </a:xfrm>
            <a:custGeom>
              <a:avLst/>
              <a:gdLst>
                <a:gd name="T0" fmla="*/ 8 w 8"/>
                <a:gd name="T1" fmla="*/ 6 h 12"/>
                <a:gd name="T2" fmla="*/ 6 w 8"/>
                <a:gd name="T3" fmla="*/ 11 h 12"/>
                <a:gd name="T4" fmla="*/ 5 w 8"/>
                <a:gd name="T5" fmla="*/ 12 h 12"/>
                <a:gd name="T6" fmla="*/ 3 w 8"/>
                <a:gd name="T7" fmla="*/ 11 h 12"/>
                <a:gd name="T8" fmla="*/ 1 w 8"/>
                <a:gd name="T9" fmla="*/ 4 h 12"/>
                <a:gd name="T10" fmla="*/ 5 w 8"/>
                <a:gd name="T11" fmla="*/ 1 h 12"/>
                <a:gd name="T12" fmla="*/ 8 w 8"/>
                <a:gd name="T13" fmla="*/ 6 h 12"/>
                <a:gd name="T14" fmla="*/ 4 w 8"/>
                <a:gd name="T15" fmla="*/ 3 h 12"/>
                <a:gd name="T16" fmla="*/ 3 w 8"/>
                <a:gd name="T17" fmla="*/ 5 h 12"/>
                <a:gd name="T18" fmla="*/ 3 w 8"/>
                <a:gd name="T19" fmla="*/ 8 h 12"/>
                <a:gd name="T20" fmla="*/ 5 w 8"/>
                <a:gd name="T21" fmla="*/ 9 h 12"/>
                <a:gd name="T22" fmla="*/ 5 w 8"/>
                <a:gd name="T23" fmla="*/ 7 h 12"/>
                <a:gd name="T24" fmla="*/ 4 w 8"/>
                <a:gd name="T2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6"/>
                  </a:moveTo>
                  <a:cubicBezTo>
                    <a:pt x="7" y="8"/>
                    <a:pt x="7" y="9"/>
                    <a:pt x="6" y="11"/>
                  </a:cubicBezTo>
                  <a:cubicBezTo>
                    <a:pt x="6" y="12"/>
                    <a:pt x="5" y="12"/>
                    <a:pt x="5" y="12"/>
                  </a:cubicBezTo>
                  <a:cubicBezTo>
                    <a:pt x="4" y="12"/>
                    <a:pt x="3" y="12"/>
                    <a:pt x="3" y="11"/>
                  </a:cubicBezTo>
                  <a:cubicBezTo>
                    <a:pt x="1" y="9"/>
                    <a:pt x="0" y="6"/>
                    <a:pt x="1" y="4"/>
                  </a:cubicBezTo>
                  <a:cubicBezTo>
                    <a:pt x="1" y="2"/>
                    <a:pt x="3" y="0"/>
                    <a:pt x="5" y="1"/>
                  </a:cubicBezTo>
                  <a:cubicBezTo>
                    <a:pt x="8" y="2"/>
                    <a:pt x="8" y="4"/>
                    <a:pt x="8" y="6"/>
                  </a:cubicBezTo>
                  <a:close/>
                  <a:moveTo>
                    <a:pt x="4" y="3"/>
                  </a:moveTo>
                  <a:cubicBezTo>
                    <a:pt x="4" y="3"/>
                    <a:pt x="3" y="4"/>
                    <a:pt x="3" y="5"/>
                  </a:cubicBezTo>
                  <a:cubicBezTo>
                    <a:pt x="3" y="6"/>
                    <a:pt x="3" y="7"/>
                    <a:pt x="3" y="8"/>
                  </a:cubicBezTo>
                  <a:cubicBezTo>
                    <a:pt x="3" y="9"/>
                    <a:pt x="4" y="10"/>
                    <a:pt x="5" y="9"/>
                  </a:cubicBezTo>
                  <a:cubicBezTo>
                    <a:pt x="5" y="9"/>
                    <a:pt x="5" y="8"/>
                    <a:pt x="5" y="7"/>
                  </a:cubicBezTo>
                  <a:cubicBezTo>
                    <a:pt x="6" y="5"/>
                    <a:pt x="6"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3" name="Freeform 264"/>
            <p:cNvSpPr>
              <a:spLocks/>
            </p:cNvSpPr>
            <p:nvPr/>
          </p:nvSpPr>
          <p:spPr bwMode="auto">
            <a:xfrm>
              <a:off x="6288088" y="3836988"/>
              <a:ext cx="31750" cy="47625"/>
            </a:xfrm>
            <a:custGeom>
              <a:avLst/>
              <a:gdLst>
                <a:gd name="T0" fmla="*/ 5 w 8"/>
                <a:gd name="T1" fmla="*/ 6 h 12"/>
                <a:gd name="T2" fmla="*/ 7 w 8"/>
                <a:gd name="T3" fmla="*/ 9 h 12"/>
                <a:gd name="T4" fmla="*/ 2 w 8"/>
                <a:gd name="T5" fmla="*/ 7 h 12"/>
                <a:gd name="T6" fmla="*/ 3 w 8"/>
                <a:gd name="T7" fmla="*/ 10 h 12"/>
                <a:gd name="T8" fmla="*/ 2 w 8"/>
                <a:gd name="T9" fmla="*/ 12 h 12"/>
                <a:gd name="T10" fmla="*/ 1 w 8"/>
                <a:gd name="T11" fmla="*/ 11 h 12"/>
                <a:gd name="T12" fmla="*/ 0 w 8"/>
                <a:gd name="T13" fmla="*/ 7 h 12"/>
                <a:gd name="T14" fmla="*/ 1 w 8"/>
                <a:gd name="T15" fmla="*/ 2 h 12"/>
                <a:gd name="T16" fmla="*/ 4 w 8"/>
                <a:gd name="T17" fmla="*/ 1 h 12"/>
                <a:gd name="T18" fmla="*/ 5 w 8"/>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5" y="6"/>
                  </a:moveTo>
                  <a:cubicBezTo>
                    <a:pt x="6" y="7"/>
                    <a:pt x="8" y="7"/>
                    <a:pt x="7" y="9"/>
                  </a:cubicBezTo>
                  <a:cubicBezTo>
                    <a:pt x="5" y="10"/>
                    <a:pt x="4" y="7"/>
                    <a:pt x="2" y="7"/>
                  </a:cubicBezTo>
                  <a:cubicBezTo>
                    <a:pt x="2" y="9"/>
                    <a:pt x="3" y="9"/>
                    <a:pt x="3" y="10"/>
                  </a:cubicBezTo>
                  <a:cubicBezTo>
                    <a:pt x="3" y="11"/>
                    <a:pt x="2" y="11"/>
                    <a:pt x="2" y="12"/>
                  </a:cubicBezTo>
                  <a:cubicBezTo>
                    <a:pt x="1" y="12"/>
                    <a:pt x="1" y="11"/>
                    <a:pt x="1" y="11"/>
                  </a:cubicBezTo>
                  <a:cubicBezTo>
                    <a:pt x="0" y="10"/>
                    <a:pt x="0" y="8"/>
                    <a:pt x="0" y="7"/>
                  </a:cubicBezTo>
                  <a:cubicBezTo>
                    <a:pt x="0" y="6"/>
                    <a:pt x="0" y="4"/>
                    <a:pt x="1" y="2"/>
                  </a:cubicBezTo>
                  <a:cubicBezTo>
                    <a:pt x="1" y="1"/>
                    <a:pt x="3" y="0"/>
                    <a:pt x="4" y="1"/>
                  </a:cubicBezTo>
                  <a:cubicBezTo>
                    <a:pt x="6" y="3"/>
                    <a:pt x="6" y="5"/>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4" name="Freeform 265"/>
            <p:cNvSpPr>
              <a:spLocks noEditPoints="1"/>
            </p:cNvSpPr>
            <p:nvPr/>
          </p:nvSpPr>
          <p:spPr bwMode="auto">
            <a:xfrm>
              <a:off x="6221413" y="3844926"/>
              <a:ext cx="31750" cy="39688"/>
            </a:xfrm>
            <a:custGeom>
              <a:avLst/>
              <a:gdLst>
                <a:gd name="T0" fmla="*/ 0 w 8"/>
                <a:gd name="T1" fmla="*/ 10 h 10"/>
                <a:gd name="T2" fmla="*/ 0 w 8"/>
                <a:gd name="T3" fmla="*/ 9 h 10"/>
                <a:gd name="T4" fmla="*/ 1 w 8"/>
                <a:gd name="T5" fmla="*/ 7 h 10"/>
                <a:gd name="T6" fmla="*/ 0 w 8"/>
                <a:gd name="T7" fmla="*/ 2 h 10"/>
                <a:gd name="T8" fmla="*/ 1 w 8"/>
                <a:gd name="T9" fmla="*/ 0 h 10"/>
                <a:gd name="T10" fmla="*/ 3 w 8"/>
                <a:gd name="T11" fmla="*/ 0 h 10"/>
                <a:gd name="T12" fmla="*/ 4 w 8"/>
                <a:gd name="T13" fmla="*/ 0 h 10"/>
                <a:gd name="T14" fmla="*/ 7 w 8"/>
                <a:gd name="T15" fmla="*/ 2 h 10"/>
                <a:gd name="T16" fmla="*/ 6 w 8"/>
                <a:gd name="T17" fmla="*/ 7 h 10"/>
                <a:gd name="T18" fmla="*/ 3 w 8"/>
                <a:gd name="T19" fmla="*/ 9 h 10"/>
                <a:gd name="T20" fmla="*/ 0 w 8"/>
                <a:gd name="T21" fmla="*/ 10 h 10"/>
                <a:gd name="T22" fmla="*/ 2 w 8"/>
                <a:gd name="T23" fmla="*/ 2 h 10"/>
                <a:gd name="T24" fmla="*/ 3 w 8"/>
                <a:gd name="T25" fmla="*/ 7 h 10"/>
                <a:gd name="T26" fmla="*/ 5 w 8"/>
                <a:gd name="T27" fmla="*/ 6 h 10"/>
                <a:gd name="T28" fmla="*/ 4 w 8"/>
                <a:gd name="T29" fmla="*/ 2 h 10"/>
                <a:gd name="T30" fmla="*/ 2 w 8"/>
                <a:gd name="T3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0" y="10"/>
                  </a:moveTo>
                  <a:cubicBezTo>
                    <a:pt x="0" y="9"/>
                    <a:pt x="0" y="9"/>
                    <a:pt x="0" y="9"/>
                  </a:cubicBezTo>
                  <a:cubicBezTo>
                    <a:pt x="1" y="8"/>
                    <a:pt x="1" y="8"/>
                    <a:pt x="1" y="7"/>
                  </a:cubicBezTo>
                  <a:cubicBezTo>
                    <a:pt x="0" y="6"/>
                    <a:pt x="0" y="4"/>
                    <a:pt x="0" y="2"/>
                  </a:cubicBezTo>
                  <a:cubicBezTo>
                    <a:pt x="0" y="1"/>
                    <a:pt x="0" y="0"/>
                    <a:pt x="1" y="0"/>
                  </a:cubicBezTo>
                  <a:cubicBezTo>
                    <a:pt x="2" y="0"/>
                    <a:pt x="3" y="0"/>
                    <a:pt x="3" y="0"/>
                  </a:cubicBezTo>
                  <a:cubicBezTo>
                    <a:pt x="4" y="0"/>
                    <a:pt x="4" y="0"/>
                    <a:pt x="4" y="0"/>
                  </a:cubicBezTo>
                  <a:cubicBezTo>
                    <a:pt x="6" y="0"/>
                    <a:pt x="7" y="1"/>
                    <a:pt x="7" y="2"/>
                  </a:cubicBezTo>
                  <a:cubicBezTo>
                    <a:pt x="8" y="4"/>
                    <a:pt x="7" y="6"/>
                    <a:pt x="6" y="7"/>
                  </a:cubicBezTo>
                  <a:cubicBezTo>
                    <a:pt x="5" y="8"/>
                    <a:pt x="4" y="9"/>
                    <a:pt x="3" y="9"/>
                  </a:cubicBezTo>
                  <a:cubicBezTo>
                    <a:pt x="3" y="10"/>
                    <a:pt x="1" y="10"/>
                    <a:pt x="0" y="10"/>
                  </a:cubicBezTo>
                  <a:close/>
                  <a:moveTo>
                    <a:pt x="2" y="2"/>
                  </a:moveTo>
                  <a:cubicBezTo>
                    <a:pt x="2" y="4"/>
                    <a:pt x="3" y="5"/>
                    <a:pt x="3" y="7"/>
                  </a:cubicBezTo>
                  <a:cubicBezTo>
                    <a:pt x="4" y="7"/>
                    <a:pt x="4" y="6"/>
                    <a:pt x="5" y="6"/>
                  </a:cubicBezTo>
                  <a:cubicBezTo>
                    <a:pt x="5" y="5"/>
                    <a:pt x="5" y="3"/>
                    <a:pt x="4" y="2"/>
                  </a:cubicBezTo>
                  <a:cubicBezTo>
                    <a:pt x="4" y="2"/>
                    <a:pt x="3"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5" name="Freeform 266"/>
            <p:cNvSpPr>
              <a:spLocks noEditPoints="1"/>
            </p:cNvSpPr>
            <p:nvPr/>
          </p:nvSpPr>
          <p:spPr bwMode="auto">
            <a:xfrm>
              <a:off x="6154738" y="3852863"/>
              <a:ext cx="23813" cy="44450"/>
            </a:xfrm>
            <a:custGeom>
              <a:avLst/>
              <a:gdLst>
                <a:gd name="T0" fmla="*/ 3 w 6"/>
                <a:gd name="T1" fmla="*/ 0 h 11"/>
                <a:gd name="T2" fmla="*/ 6 w 6"/>
                <a:gd name="T3" fmla="*/ 8 h 11"/>
                <a:gd name="T4" fmla="*/ 3 w 6"/>
                <a:gd name="T5" fmla="*/ 11 h 11"/>
                <a:gd name="T6" fmla="*/ 1 w 6"/>
                <a:gd name="T7" fmla="*/ 10 h 11"/>
                <a:gd name="T8" fmla="*/ 1 w 6"/>
                <a:gd name="T9" fmla="*/ 3 h 11"/>
                <a:gd name="T10" fmla="*/ 1 w 6"/>
                <a:gd name="T11" fmla="*/ 2 h 11"/>
                <a:gd name="T12" fmla="*/ 3 w 6"/>
                <a:gd name="T13" fmla="*/ 0 h 11"/>
                <a:gd name="T14" fmla="*/ 3 w 6"/>
                <a:gd name="T15" fmla="*/ 3 h 11"/>
                <a:gd name="T16" fmla="*/ 4 w 6"/>
                <a:gd name="T17" fmla="*/ 8 h 11"/>
                <a:gd name="T18" fmla="*/ 3 w 6"/>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3" y="0"/>
                  </a:moveTo>
                  <a:cubicBezTo>
                    <a:pt x="6" y="2"/>
                    <a:pt x="6" y="5"/>
                    <a:pt x="6" y="8"/>
                  </a:cubicBezTo>
                  <a:cubicBezTo>
                    <a:pt x="6" y="10"/>
                    <a:pt x="5" y="11"/>
                    <a:pt x="3" y="11"/>
                  </a:cubicBezTo>
                  <a:cubicBezTo>
                    <a:pt x="3" y="11"/>
                    <a:pt x="2" y="10"/>
                    <a:pt x="1" y="10"/>
                  </a:cubicBezTo>
                  <a:cubicBezTo>
                    <a:pt x="1" y="7"/>
                    <a:pt x="0" y="5"/>
                    <a:pt x="1" y="3"/>
                  </a:cubicBezTo>
                  <a:cubicBezTo>
                    <a:pt x="1" y="2"/>
                    <a:pt x="1" y="2"/>
                    <a:pt x="1" y="2"/>
                  </a:cubicBezTo>
                  <a:cubicBezTo>
                    <a:pt x="1" y="1"/>
                    <a:pt x="2" y="0"/>
                    <a:pt x="3" y="0"/>
                  </a:cubicBezTo>
                  <a:close/>
                  <a:moveTo>
                    <a:pt x="3" y="3"/>
                  </a:moveTo>
                  <a:cubicBezTo>
                    <a:pt x="2" y="8"/>
                    <a:pt x="2" y="8"/>
                    <a:pt x="4" y="8"/>
                  </a:cubicBezTo>
                  <a:cubicBezTo>
                    <a:pt x="3" y="6"/>
                    <a:pt x="4" y="5"/>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6" name="Freeform 267"/>
            <p:cNvSpPr>
              <a:spLocks/>
            </p:cNvSpPr>
            <p:nvPr/>
          </p:nvSpPr>
          <p:spPr bwMode="auto">
            <a:xfrm>
              <a:off x="6257925" y="3836988"/>
              <a:ext cx="26988" cy="52388"/>
            </a:xfrm>
            <a:custGeom>
              <a:avLst/>
              <a:gdLst>
                <a:gd name="T0" fmla="*/ 7 w 7"/>
                <a:gd name="T1" fmla="*/ 10 h 13"/>
                <a:gd name="T2" fmla="*/ 7 w 7"/>
                <a:gd name="T3" fmla="*/ 11 h 13"/>
                <a:gd name="T4" fmla="*/ 6 w 7"/>
                <a:gd name="T5" fmla="*/ 12 h 13"/>
                <a:gd name="T6" fmla="*/ 1 w 7"/>
                <a:gd name="T7" fmla="*/ 10 h 13"/>
                <a:gd name="T8" fmla="*/ 0 w 7"/>
                <a:gd name="T9" fmla="*/ 7 h 13"/>
                <a:gd name="T10" fmla="*/ 1 w 7"/>
                <a:gd name="T11" fmla="*/ 2 h 13"/>
                <a:gd name="T12" fmla="*/ 3 w 7"/>
                <a:gd name="T13" fmla="*/ 1 h 13"/>
                <a:gd name="T14" fmla="*/ 2 w 7"/>
                <a:gd name="T15" fmla="*/ 5 h 13"/>
                <a:gd name="T16" fmla="*/ 3 w 7"/>
                <a:gd name="T17" fmla="*/ 5 h 13"/>
                <a:gd name="T18" fmla="*/ 6 w 7"/>
                <a:gd name="T19" fmla="*/ 3 h 13"/>
                <a:gd name="T20" fmla="*/ 6 w 7"/>
                <a:gd name="T21" fmla="*/ 5 h 13"/>
                <a:gd name="T22" fmla="*/ 3 w 7"/>
                <a:gd name="T23" fmla="*/ 8 h 13"/>
                <a:gd name="T24" fmla="*/ 3 w 7"/>
                <a:gd name="T25" fmla="*/ 9 h 13"/>
                <a:gd name="T26" fmla="*/ 5 w 7"/>
                <a:gd name="T27" fmla="*/ 10 h 13"/>
                <a:gd name="T28" fmla="*/ 7 w 7"/>
                <a:gd name="T2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7" y="10"/>
                  </a:moveTo>
                  <a:cubicBezTo>
                    <a:pt x="7" y="10"/>
                    <a:pt x="7" y="11"/>
                    <a:pt x="7" y="11"/>
                  </a:cubicBezTo>
                  <a:cubicBezTo>
                    <a:pt x="6" y="12"/>
                    <a:pt x="6" y="12"/>
                    <a:pt x="6" y="12"/>
                  </a:cubicBezTo>
                  <a:cubicBezTo>
                    <a:pt x="4" y="13"/>
                    <a:pt x="2" y="12"/>
                    <a:pt x="1" y="10"/>
                  </a:cubicBezTo>
                  <a:cubicBezTo>
                    <a:pt x="1" y="9"/>
                    <a:pt x="0" y="8"/>
                    <a:pt x="0" y="7"/>
                  </a:cubicBezTo>
                  <a:cubicBezTo>
                    <a:pt x="0" y="5"/>
                    <a:pt x="1" y="3"/>
                    <a:pt x="1" y="2"/>
                  </a:cubicBezTo>
                  <a:cubicBezTo>
                    <a:pt x="2" y="0"/>
                    <a:pt x="3" y="0"/>
                    <a:pt x="3" y="1"/>
                  </a:cubicBezTo>
                  <a:cubicBezTo>
                    <a:pt x="3" y="3"/>
                    <a:pt x="2" y="4"/>
                    <a:pt x="2" y="5"/>
                  </a:cubicBezTo>
                  <a:cubicBezTo>
                    <a:pt x="2" y="5"/>
                    <a:pt x="3" y="5"/>
                    <a:pt x="3" y="5"/>
                  </a:cubicBezTo>
                  <a:cubicBezTo>
                    <a:pt x="3" y="3"/>
                    <a:pt x="5" y="3"/>
                    <a:pt x="6" y="3"/>
                  </a:cubicBezTo>
                  <a:cubicBezTo>
                    <a:pt x="6" y="4"/>
                    <a:pt x="6" y="4"/>
                    <a:pt x="6" y="5"/>
                  </a:cubicBezTo>
                  <a:cubicBezTo>
                    <a:pt x="5" y="6"/>
                    <a:pt x="4" y="7"/>
                    <a:pt x="3" y="8"/>
                  </a:cubicBezTo>
                  <a:cubicBezTo>
                    <a:pt x="2" y="8"/>
                    <a:pt x="2" y="9"/>
                    <a:pt x="3" y="9"/>
                  </a:cubicBezTo>
                  <a:cubicBezTo>
                    <a:pt x="4" y="10"/>
                    <a:pt x="4" y="11"/>
                    <a:pt x="5" y="10"/>
                  </a:cubicBezTo>
                  <a:cubicBezTo>
                    <a:pt x="6" y="9"/>
                    <a:pt x="6"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7" name="Freeform 268"/>
            <p:cNvSpPr>
              <a:spLocks noEditPoints="1"/>
            </p:cNvSpPr>
            <p:nvPr/>
          </p:nvSpPr>
          <p:spPr bwMode="auto">
            <a:xfrm>
              <a:off x="6394450" y="4002088"/>
              <a:ext cx="28575" cy="44450"/>
            </a:xfrm>
            <a:custGeom>
              <a:avLst/>
              <a:gdLst>
                <a:gd name="T0" fmla="*/ 7 w 7"/>
                <a:gd name="T1" fmla="*/ 4 h 11"/>
                <a:gd name="T2" fmla="*/ 5 w 7"/>
                <a:gd name="T3" fmla="*/ 10 h 11"/>
                <a:gd name="T4" fmla="*/ 4 w 7"/>
                <a:gd name="T5" fmla="*/ 11 h 11"/>
                <a:gd name="T6" fmla="*/ 2 w 7"/>
                <a:gd name="T7" fmla="*/ 10 h 11"/>
                <a:gd name="T8" fmla="*/ 1 w 7"/>
                <a:gd name="T9" fmla="*/ 3 h 11"/>
                <a:gd name="T10" fmla="*/ 4 w 7"/>
                <a:gd name="T11" fmla="*/ 0 h 11"/>
                <a:gd name="T12" fmla="*/ 7 w 7"/>
                <a:gd name="T13" fmla="*/ 2 h 11"/>
                <a:gd name="T14" fmla="*/ 7 w 7"/>
                <a:gd name="T15" fmla="*/ 4 h 11"/>
                <a:gd name="T16" fmla="*/ 4 w 7"/>
                <a:gd name="T17" fmla="*/ 2 h 11"/>
                <a:gd name="T18" fmla="*/ 3 w 7"/>
                <a:gd name="T19" fmla="*/ 8 h 11"/>
                <a:gd name="T20" fmla="*/ 4 w 7"/>
                <a:gd name="T21" fmla="*/ 9 h 11"/>
                <a:gd name="T22" fmla="*/ 5 w 7"/>
                <a:gd name="T23" fmla="*/ 6 h 11"/>
                <a:gd name="T24" fmla="*/ 4 w 7"/>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7" y="4"/>
                  </a:moveTo>
                  <a:cubicBezTo>
                    <a:pt x="7" y="6"/>
                    <a:pt x="6" y="8"/>
                    <a:pt x="5" y="10"/>
                  </a:cubicBezTo>
                  <a:cubicBezTo>
                    <a:pt x="5" y="10"/>
                    <a:pt x="4" y="11"/>
                    <a:pt x="4" y="11"/>
                  </a:cubicBezTo>
                  <a:cubicBezTo>
                    <a:pt x="3" y="11"/>
                    <a:pt x="2" y="11"/>
                    <a:pt x="2" y="10"/>
                  </a:cubicBezTo>
                  <a:cubicBezTo>
                    <a:pt x="1" y="8"/>
                    <a:pt x="0" y="5"/>
                    <a:pt x="1" y="3"/>
                  </a:cubicBezTo>
                  <a:cubicBezTo>
                    <a:pt x="1" y="1"/>
                    <a:pt x="2" y="0"/>
                    <a:pt x="4" y="0"/>
                  </a:cubicBezTo>
                  <a:cubicBezTo>
                    <a:pt x="5" y="0"/>
                    <a:pt x="6" y="0"/>
                    <a:pt x="7" y="2"/>
                  </a:cubicBezTo>
                  <a:cubicBezTo>
                    <a:pt x="7" y="2"/>
                    <a:pt x="7" y="3"/>
                    <a:pt x="7" y="4"/>
                  </a:cubicBezTo>
                  <a:close/>
                  <a:moveTo>
                    <a:pt x="4" y="2"/>
                  </a:moveTo>
                  <a:cubicBezTo>
                    <a:pt x="2" y="3"/>
                    <a:pt x="2" y="6"/>
                    <a:pt x="3" y="8"/>
                  </a:cubicBezTo>
                  <a:cubicBezTo>
                    <a:pt x="3" y="8"/>
                    <a:pt x="4" y="8"/>
                    <a:pt x="4" y="9"/>
                  </a:cubicBezTo>
                  <a:cubicBezTo>
                    <a:pt x="4" y="8"/>
                    <a:pt x="4" y="7"/>
                    <a:pt x="5" y="6"/>
                  </a:cubicBezTo>
                  <a:cubicBezTo>
                    <a:pt x="6" y="5"/>
                    <a:pt x="5"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8" name="Freeform 269"/>
            <p:cNvSpPr>
              <a:spLocks/>
            </p:cNvSpPr>
            <p:nvPr/>
          </p:nvSpPr>
          <p:spPr bwMode="auto">
            <a:xfrm>
              <a:off x="6508750" y="3975101"/>
              <a:ext cx="42863" cy="50800"/>
            </a:xfrm>
            <a:custGeom>
              <a:avLst/>
              <a:gdLst>
                <a:gd name="T0" fmla="*/ 6 w 11"/>
                <a:gd name="T1" fmla="*/ 13 h 13"/>
                <a:gd name="T2" fmla="*/ 6 w 11"/>
                <a:gd name="T3" fmla="*/ 8 h 13"/>
                <a:gd name="T4" fmla="*/ 5 w 11"/>
                <a:gd name="T5" fmla="*/ 5 h 13"/>
                <a:gd name="T6" fmla="*/ 2 w 11"/>
                <a:gd name="T7" fmla="*/ 4 h 13"/>
                <a:gd name="T8" fmla="*/ 0 w 11"/>
                <a:gd name="T9" fmla="*/ 3 h 13"/>
                <a:gd name="T10" fmla="*/ 5 w 11"/>
                <a:gd name="T11" fmla="*/ 1 h 13"/>
                <a:gd name="T12" fmla="*/ 8 w 11"/>
                <a:gd name="T13" fmla="*/ 1 h 13"/>
                <a:gd name="T14" fmla="*/ 11 w 11"/>
                <a:gd name="T15" fmla="*/ 0 h 13"/>
                <a:gd name="T16" fmla="*/ 7 w 11"/>
                <a:gd name="T17" fmla="*/ 3 h 13"/>
                <a:gd name="T18" fmla="*/ 7 w 11"/>
                <a:gd name="T19" fmla="*/ 5 h 13"/>
                <a:gd name="T20" fmla="*/ 8 w 11"/>
                <a:gd name="T21" fmla="*/ 9 h 13"/>
                <a:gd name="T22" fmla="*/ 8 w 11"/>
                <a:gd name="T23" fmla="*/ 10 h 13"/>
                <a:gd name="T24" fmla="*/ 6 w 11"/>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6" y="13"/>
                  </a:moveTo>
                  <a:cubicBezTo>
                    <a:pt x="6" y="11"/>
                    <a:pt x="6" y="10"/>
                    <a:pt x="6" y="8"/>
                  </a:cubicBezTo>
                  <a:cubicBezTo>
                    <a:pt x="5" y="7"/>
                    <a:pt x="5" y="6"/>
                    <a:pt x="5" y="5"/>
                  </a:cubicBezTo>
                  <a:cubicBezTo>
                    <a:pt x="5" y="4"/>
                    <a:pt x="3" y="3"/>
                    <a:pt x="2" y="4"/>
                  </a:cubicBezTo>
                  <a:cubicBezTo>
                    <a:pt x="1" y="5"/>
                    <a:pt x="0" y="4"/>
                    <a:pt x="0" y="3"/>
                  </a:cubicBezTo>
                  <a:cubicBezTo>
                    <a:pt x="1" y="2"/>
                    <a:pt x="3" y="1"/>
                    <a:pt x="5" y="1"/>
                  </a:cubicBezTo>
                  <a:cubicBezTo>
                    <a:pt x="6" y="1"/>
                    <a:pt x="7" y="1"/>
                    <a:pt x="8" y="1"/>
                  </a:cubicBezTo>
                  <a:cubicBezTo>
                    <a:pt x="9" y="0"/>
                    <a:pt x="10" y="0"/>
                    <a:pt x="11" y="0"/>
                  </a:cubicBezTo>
                  <a:cubicBezTo>
                    <a:pt x="11" y="2"/>
                    <a:pt x="11" y="3"/>
                    <a:pt x="7" y="3"/>
                  </a:cubicBezTo>
                  <a:cubicBezTo>
                    <a:pt x="7" y="4"/>
                    <a:pt x="7" y="4"/>
                    <a:pt x="7" y="5"/>
                  </a:cubicBezTo>
                  <a:cubicBezTo>
                    <a:pt x="8" y="7"/>
                    <a:pt x="8" y="8"/>
                    <a:pt x="8" y="9"/>
                  </a:cubicBezTo>
                  <a:cubicBezTo>
                    <a:pt x="8" y="9"/>
                    <a:pt x="8" y="10"/>
                    <a:pt x="8" y="10"/>
                  </a:cubicBezTo>
                  <a:cubicBezTo>
                    <a:pt x="9" y="12"/>
                    <a:pt x="8"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9" name="Freeform 270"/>
            <p:cNvSpPr>
              <a:spLocks/>
            </p:cNvSpPr>
            <p:nvPr/>
          </p:nvSpPr>
          <p:spPr bwMode="auto">
            <a:xfrm>
              <a:off x="6340475" y="3994151"/>
              <a:ext cx="26988" cy="52388"/>
            </a:xfrm>
            <a:custGeom>
              <a:avLst/>
              <a:gdLst>
                <a:gd name="T0" fmla="*/ 2 w 7"/>
                <a:gd name="T1" fmla="*/ 8 h 13"/>
                <a:gd name="T2" fmla="*/ 2 w 7"/>
                <a:gd name="T3" fmla="*/ 5 h 13"/>
                <a:gd name="T4" fmla="*/ 4 w 7"/>
                <a:gd name="T5" fmla="*/ 6 h 13"/>
                <a:gd name="T6" fmla="*/ 5 w 7"/>
                <a:gd name="T7" fmla="*/ 6 h 13"/>
                <a:gd name="T8" fmla="*/ 6 w 7"/>
                <a:gd name="T9" fmla="*/ 9 h 13"/>
                <a:gd name="T10" fmla="*/ 5 w 7"/>
                <a:gd name="T11" fmla="*/ 13 h 13"/>
                <a:gd name="T12" fmla="*/ 1 w 7"/>
                <a:gd name="T13" fmla="*/ 13 h 13"/>
                <a:gd name="T14" fmla="*/ 0 w 7"/>
                <a:gd name="T15" fmla="*/ 9 h 13"/>
                <a:gd name="T16" fmla="*/ 0 w 7"/>
                <a:gd name="T17" fmla="*/ 5 h 13"/>
                <a:gd name="T18" fmla="*/ 1 w 7"/>
                <a:gd name="T19" fmla="*/ 2 h 13"/>
                <a:gd name="T20" fmla="*/ 3 w 7"/>
                <a:gd name="T21" fmla="*/ 0 h 13"/>
                <a:gd name="T22" fmla="*/ 3 w 7"/>
                <a:gd name="T23" fmla="*/ 2 h 13"/>
                <a:gd name="T24" fmla="*/ 1 w 7"/>
                <a:gd name="T25" fmla="*/ 8 h 13"/>
                <a:gd name="T26" fmla="*/ 2 w 7"/>
                <a:gd name="T27" fmla="*/ 8 h 13"/>
                <a:gd name="T28" fmla="*/ 2 w 7"/>
                <a:gd name="T29" fmla="*/ 12 h 13"/>
                <a:gd name="T30" fmla="*/ 3 w 7"/>
                <a:gd name="T31" fmla="*/ 12 h 13"/>
                <a:gd name="T32" fmla="*/ 4 w 7"/>
                <a:gd name="T33" fmla="*/ 9 h 13"/>
                <a:gd name="T34" fmla="*/ 2 w 7"/>
                <a:gd name="T3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3">
                  <a:moveTo>
                    <a:pt x="2" y="8"/>
                  </a:moveTo>
                  <a:cubicBezTo>
                    <a:pt x="2" y="7"/>
                    <a:pt x="2" y="6"/>
                    <a:pt x="2" y="5"/>
                  </a:cubicBezTo>
                  <a:cubicBezTo>
                    <a:pt x="3" y="5"/>
                    <a:pt x="3" y="5"/>
                    <a:pt x="4" y="6"/>
                  </a:cubicBezTo>
                  <a:cubicBezTo>
                    <a:pt x="4" y="6"/>
                    <a:pt x="4" y="6"/>
                    <a:pt x="5" y="6"/>
                  </a:cubicBezTo>
                  <a:cubicBezTo>
                    <a:pt x="6" y="7"/>
                    <a:pt x="7" y="8"/>
                    <a:pt x="6" y="9"/>
                  </a:cubicBezTo>
                  <a:cubicBezTo>
                    <a:pt x="6" y="11"/>
                    <a:pt x="5" y="12"/>
                    <a:pt x="5" y="13"/>
                  </a:cubicBezTo>
                  <a:cubicBezTo>
                    <a:pt x="3" y="13"/>
                    <a:pt x="2" y="13"/>
                    <a:pt x="1" y="13"/>
                  </a:cubicBezTo>
                  <a:cubicBezTo>
                    <a:pt x="0" y="12"/>
                    <a:pt x="0" y="10"/>
                    <a:pt x="0" y="9"/>
                  </a:cubicBezTo>
                  <a:cubicBezTo>
                    <a:pt x="0" y="8"/>
                    <a:pt x="0" y="6"/>
                    <a:pt x="0" y="5"/>
                  </a:cubicBezTo>
                  <a:cubicBezTo>
                    <a:pt x="0" y="4"/>
                    <a:pt x="0" y="3"/>
                    <a:pt x="1" y="2"/>
                  </a:cubicBezTo>
                  <a:cubicBezTo>
                    <a:pt x="1" y="0"/>
                    <a:pt x="1" y="0"/>
                    <a:pt x="3" y="0"/>
                  </a:cubicBezTo>
                  <a:cubicBezTo>
                    <a:pt x="3" y="1"/>
                    <a:pt x="3" y="1"/>
                    <a:pt x="3" y="2"/>
                  </a:cubicBezTo>
                  <a:cubicBezTo>
                    <a:pt x="1" y="4"/>
                    <a:pt x="2" y="6"/>
                    <a:pt x="1" y="8"/>
                  </a:cubicBezTo>
                  <a:cubicBezTo>
                    <a:pt x="1" y="8"/>
                    <a:pt x="2" y="8"/>
                    <a:pt x="2" y="8"/>
                  </a:cubicBezTo>
                  <a:cubicBezTo>
                    <a:pt x="2" y="9"/>
                    <a:pt x="2" y="11"/>
                    <a:pt x="2" y="12"/>
                  </a:cubicBezTo>
                  <a:cubicBezTo>
                    <a:pt x="2" y="12"/>
                    <a:pt x="3" y="12"/>
                    <a:pt x="3" y="12"/>
                  </a:cubicBezTo>
                  <a:cubicBezTo>
                    <a:pt x="3" y="11"/>
                    <a:pt x="4" y="10"/>
                    <a:pt x="4" y="9"/>
                  </a:cubicBezTo>
                  <a:cubicBezTo>
                    <a:pt x="4" y="9"/>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0" name="Freeform 271"/>
            <p:cNvSpPr>
              <a:spLocks noEditPoints="1"/>
            </p:cNvSpPr>
            <p:nvPr/>
          </p:nvSpPr>
          <p:spPr bwMode="auto">
            <a:xfrm>
              <a:off x="6426200" y="3994151"/>
              <a:ext cx="31750" cy="44450"/>
            </a:xfrm>
            <a:custGeom>
              <a:avLst/>
              <a:gdLst>
                <a:gd name="T0" fmla="*/ 0 w 8"/>
                <a:gd name="T1" fmla="*/ 10 h 11"/>
                <a:gd name="T2" fmla="*/ 1 w 8"/>
                <a:gd name="T3" fmla="*/ 9 h 11"/>
                <a:gd name="T4" fmla="*/ 1 w 8"/>
                <a:gd name="T5" fmla="*/ 8 h 11"/>
                <a:gd name="T6" fmla="*/ 0 w 8"/>
                <a:gd name="T7" fmla="*/ 3 h 11"/>
                <a:gd name="T8" fmla="*/ 1 w 8"/>
                <a:gd name="T9" fmla="*/ 1 h 11"/>
                <a:gd name="T10" fmla="*/ 4 w 8"/>
                <a:gd name="T11" fmla="*/ 1 h 11"/>
                <a:gd name="T12" fmla="*/ 5 w 8"/>
                <a:gd name="T13" fmla="*/ 1 h 11"/>
                <a:gd name="T14" fmla="*/ 7 w 8"/>
                <a:gd name="T15" fmla="*/ 6 h 11"/>
                <a:gd name="T16" fmla="*/ 3 w 8"/>
                <a:gd name="T17" fmla="*/ 10 h 11"/>
                <a:gd name="T18" fmla="*/ 0 w 8"/>
                <a:gd name="T19" fmla="*/ 10 h 11"/>
                <a:gd name="T20" fmla="*/ 2 w 8"/>
                <a:gd name="T21" fmla="*/ 3 h 11"/>
                <a:gd name="T22" fmla="*/ 3 w 8"/>
                <a:gd name="T23" fmla="*/ 7 h 11"/>
                <a:gd name="T24" fmla="*/ 3 w 8"/>
                <a:gd name="T25" fmla="*/ 7 h 11"/>
                <a:gd name="T26" fmla="*/ 4 w 8"/>
                <a:gd name="T27" fmla="*/ 7 h 11"/>
                <a:gd name="T28" fmla="*/ 5 w 8"/>
                <a:gd name="T29" fmla="*/ 3 h 11"/>
                <a:gd name="T30" fmla="*/ 2 w 8"/>
                <a:gd name="T3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1">
                  <a:moveTo>
                    <a:pt x="0" y="10"/>
                  </a:moveTo>
                  <a:cubicBezTo>
                    <a:pt x="0" y="10"/>
                    <a:pt x="0" y="9"/>
                    <a:pt x="1" y="9"/>
                  </a:cubicBezTo>
                  <a:cubicBezTo>
                    <a:pt x="1" y="9"/>
                    <a:pt x="1" y="9"/>
                    <a:pt x="1" y="8"/>
                  </a:cubicBezTo>
                  <a:cubicBezTo>
                    <a:pt x="1" y="7"/>
                    <a:pt x="1" y="5"/>
                    <a:pt x="0" y="3"/>
                  </a:cubicBezTo>
                  <a:cubicBezTo>
                    <a:pt x="0" y="2"/>
                    <a:pt x="0" y="2"/>
                    <a:pt x="1" y="1"/>
                  </a:cubicBezTo>
                  <a:cubicBezTo>
                    <a:pt x="2" y="0"/>
                    <a:pt x="3" y="0"/>
                    <a:pt x="4" y="1"/>
                  </a:cubicBezTo>
                  <a:cubicBezTo>
                    <a:pt x="4" y="1"/>
                    <a:pt x="4" y="1"/>
                    <a:pt x="5" y="1"/>
                  </a:cubicBezTo>
                  <a:cubicBezTo>
                    <a:pt x="7" y="1"/>
                    <a:pt x="8" y="4"/>
                    <a:pt x="7" y="6"/>
                  </a:cubicBezTo>
                  <a:cubicBezTo>
                    <a:pt x="6" y="8"/>
                    <a:pt x="5" y="9"/>
                    <a:pt x="3" y="10"/>
                  </a:cubicBezTo>
                  <a:cubicBezTo>
                    <a:pt x="3" y="11"/>
                    <a:pt x="1" y="10"/>
                    <a:pt x="0" y="10"/>
                  </a:cubicBezTo>
                  <a:close/>
                  <a:moveTo>
                    <a:pt x="2" y="3"/>
                  </a:moveTo>
                  <a:cubicBezTo>
                    <a:pt x="2" y="4"/>
                    <a:pt x="3" y="5"/>
                    <a:pt x="3" y="7"/>
                  </a:cubicBezTo>
                  <a:cubicBezTo>
                    <a:pt x="3" y="7"/>
                    <a:pt x="3" y="7"/>
                    <a:pt x="3" y="7"/>
                  </a:cubicBezTo>
                  <a:cubicBezTo>
                    <a:pt x="3" y="7"/>
                    <a:pt x="4" y="7"/>
                    <a:pt x="4" y="7"/>
                  </a:cubicBezTo>
                  <a:cubicBezTo>
                    <a:pt x="5" y="6"/>
                    <a:pt x="5" y="4"/>
                    <a:pt x="5" y="3"/>
                  </a:cubicBezTo>
                  <a:cubicBezTo>
                    <a:pt x="4" y="3"/>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1" name="Freeform 272"/>
            <p:cNvSpPr>
              <a:spLocks/>
            </p:cNvSpPr>
            <p:nvPr/>
          </p:nvSpPr>
          <p:spPr bwMode="auto">
            <a:xfrm>
              <a:off x="6489700" y="3987801"/>
              <a:ext cx="26988" cy="38100"/>
            </a:xfrm>
            <a:custGeom>
              <a:avLst/>
              <a:gdLst>
                <a:gd name="T0" fmla="*/ 1 w 7"/>
                <a:gd name="T1" fmla="*/ 8 h 10"/>
                <a:gd name="T2" fmla="*/ 5 w 7"/>
                <a:gd name="T3" fmla="*/ 8 h 10"/>
                <a:gd name="T4" fmla="*/ 5 w 7"/>
                <a:gd name="T5" fmla="*/ 7 h 10"/>
                <a:gd name="T6" fmla="*/ 5 w 7"/>
                <a:gd name="T7" fmla="*/ 6 h 10"/>
                <a:gd name="T8" fmla="*/ 3 w 7"/>
                <a:gd name="T9" fmla="*/ 6 h 10"/>
                <a:gd name="T10" fmla="*/ 0 w 7"/>
                <a:gd name="T11" fmla="*/ 4 h 10"/>
                <a:gd name="T12" fmla="*/ 2 w 7"/>
                <a:gd name="T13" fmla="*/ 0 h 10"/>
                <a:gd name="T14" fmla="*/ 3 w 7"/>
                <a:gd name="T15" fmla="*/ 0 h 10"/>
                <a:gd name="T16" fmla="*/ 4 w 7"/>
                <a:gd name="T17" fmla="*/ 0 h 10"/>
                <a:gd name="T18" fmla="*/ 5 w 7"/>
                <a:gd name="T19" fmla="*/ 1 h 10"/>
                <a:gd name="T20" fmla="*/ 3 w 7"/>
                <a:gd name="T21" fmla="*/ 2 h 10"/>
                <a:gd name="T22" fmla="*/ 2 w 7"/>
                <a:gd name="T23" fmla="*/ 3 h 10"/>
                <a:gd name="T24" fmla="*/ 5 w 7"/>
                <a:gd name="T25" fmla="*/ 4 h 10"/>
                <a:gd name="T26" fmla="*/ 7 w 7"/>
                <a:gd name="T27" fmla="*/ 7 h 10"/>
                <a:gd name="T28" fmla="*/ 4 w 7"/>
                <a:gd name="T29" fmla="*/ 10 h 10"/>
                <a:gd name="T30" fmla="*/ 1 w 7"/>
                <a:gd name="T31" fmla="*/ 10 h 10"/>
                <a:gd name="T32" fmla="*/ 1 w 7"/>
                <a:gd name="T3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0">
                  <a:moveTo>
                    <a:pt x="1" y="8"/>
                  </a:moveTo>
                  <a:cubicBezTo>
                    <a:pt x="2" y="8"/>
                    <a:pt x="3" y="8"/>
                    <a:pt x="5" y="8"/>
                  </a:cubicBezTo>
                  <a:cubicBezTo>
                    <a:pt x="5" y="8"/>
                    <a:pt x="5" y="7"/>
                    <a:pt x="5" y="7"/>
                  </a:cubicBezTo>
                  <a:cubicBezTo>
                    <a:pt x="5" y="7"/>
                    <a:pt x="5" y="6"/>
                    <a:pt x="5" y="6"/>
                  </a:cubicBezTo>
                  <a:cubicBezTo>
                    <a:pt x="4" y="6"/>
                    <a:pt x="3" y="6"/>
                    <a:pt x="3" y="6"/>
                  </a:cubicBezTo>
                  <a:cubicBezTo>
                    <a:pt x="1" y="6"/>
                    <a:pt x="0" y="5"/>
                    <a:pt x="0" y="4"/>
                  </a:cubicBezTo>
                  <a:cubicBezTo>
                    <a:pt x="0" y="3"/>
                    <a:pt x="1" y="1"/>
                    <a:pt x="2" y="0"/>
                  </a:cubicBezTo>
                  <a:cubicBezTo>
                    <a:pt x="2" y="0"/>
                    <a:pt x="3" y="0"/>
                    <a:pt x="3" y="0"/>
                  </a:cubicBezTo>
                  <a:cubicBezTo>
                    <a:pt x="3" y="0"/>
                    <a:pt x="4" y="0"/>
                    <a:pt x="4" y="0"/>
                  </a:cubicBezTo>
                  <a:cubicBezTo>
                    <a:pt x="4" y="0"/>
                    <a:pt x="5" y="1"/>
                    <a:pt x="5" y="1"/>
                  </a:cubicBezTo>
                  <a:cubicBezTo>
                    <a:pt x="4" y="1"/>
                    <a:pt x="4" y="2"/>
                    <a:pt x="3" y="2"/>
                  </a:cubicBezTo>
                  <a:cubicBezTo>
                    <a:pt x="2" y="2"/>
                    <a:pt x="2" y="2"/>
                    <a:pt x="2" y="3"/>
                  </a:cubicBezTo>
                  <a:cubicBezTo>
                    <a:pt x="3" y="3"/>
                    <a:pt x="4" y="4"/>
                    <a:pt x="5" y="4"/>
                  </a:cubicBezTo>
                  <a:cubicBezTo>
                    <a:pt x="6" y="5"/>
                    <a:pt x="7" y="6"/>
                    <a:pt x="7" y="7"/>
                  </a:cubicBezTo>
                  <a:cubicBezTo>
                    <a:pt x="7" y="8"/>
                    <a:pt x="5" y="10"/>
                    <a:pt x="4" y="10"/>
                  </a:cubicBezTo>
                  <a:cubicBezTo>
                    <a:pt x="3" y="10"/>
                    <a:pt x="2" y="10"/>
                    <a:pt x="1" y="10"/>
                  </a:cubicBezTo>
                  <a:cubicBezTo>
                    <a:pt x="1" y="9"/>
                    <a:pt x="1" y="9"/>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2" name="Freeform 273"/>
            <p:cNvSpPr>
              <a:spLocks noEditPoints="1"/>
            </p:cNvSpPr>
            <p:nvPr/>
          </p:nvSpPr>
          <p:spPr bwMode="auto">
            <a:xfrm>
              <a:off x="6370638" y="3998913"/>
              <a:ext cx="20638" cy="42863"/>
            </a:xfrm>
            <a:custGeom>
              <a:avLst/>
              <a:gdLst>
                <a:gd name="T0" fmla="*/ 2 w 5"/>
                <a:gd name="T1" fmla="*/ 0 h 11"/>
                <a:gd name="T2" fmla="*/ 4 w 5"/>
                <a:gd name="T3" fmla="*/ 9 h 11"/>
                <a:gd name="T4" fmla="*/ 2 w 5"/>
                <a:gd name="T5" fmla="*/ 11 h 11"/>
                <a:gd name="T6" fmla="*/ 0 w 5"/>
                <a:gd name="T7" fmla="*/ 10 h 11"/>
                <a:gd name="T8" fmla="*/ 0 w 5"/>
                <a:gd name="T9" fmla="*/ 4 h 11"/>
                <a:gd name="T10" fmla="*/ 0 w 5"/>
                <a:gd name="T11" fmla="*/ 2 h 11"/>
                <a:gd name="T12" fmla="*/ 2 w 5"/>
                <a:gd name="T13" fmla="*/ 0 h 11"/>
                <a:gd name="T14" fmla="*/ 2 w 5"/>
                <a:gd name="T15" fmla="*/ 4 h 11"/>
                <a:gd name="T16" fmla="*/ 1 w 5"/>
                <a:gd name="T17" fmla="*/ 8 h 11"/>
                <a:gd name="T18" fmla="*/ 2 w 5"/>
                <a:gd name="T19" fmla="*/ 8 h 11"/>
                <a:gd name="T20" fmla="*/ 3 w 5"/>
                <a:gd name="T21" fmla="*/ 8 h 11"/>
                <a:gd name="T22" fmla="*/ 2 w 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1">
                  <a:moveTo>
                    <a:pt x="2" y="0"/>
                  </a:moveTo>
                  <a:cubicBezTo>
                    <a:pt x="5" y="3"/>
                    <a:pt x="5" y="6"/>
                    <a:pt x="4" y="9"/>
                  </a:cubicBezTo>
                  <a:cubicBezTo>
                    <a:pt x="4" y="10"/>
                    <a:pt x="3" y="11"/>
                    <a:pt x="2" y="11"/>
                  </a:cubicBezTo>
                  <a:cubicBezTo>
                    <a:pt x="1" y="11"/>
                    <a:pt x="0" y="11"/>
                    <a:pt x="0" y="10"/>
                  </a:cubicBezTo>
                  <a:cubicBezTo>
                    <a:pt x="0" y="8"/>
                    <a:pt x="0" y="6"/>
                    <a:pt x="0" y="4"/>
                  </a:cubicBezTo>
                  <a:cubicBezTo>
                    <a:pt x="0" y="3"/>
                    <a:pt x="0" y="3"/>
                    <a:pt x="0" y="2"/>
                  </a:cubicBezTo>
                  <a:cubicBezTo>
                    <a:pt x="1" y="1"/>
                    <a:pt x="1" y="1"/>
                    <a:pt x="2" y="0"/>
                  </a:cubicBezTo>
                  <a:close/>
                  <a:moveTo>
                    <a:pt x="2" y="4"/>
                  </a:moveTo>
                  <a:cubicBezTo>
                    <a:pt x="2" y="5"/>
                    <a:pt x="2" y="7"/>
                    <a:pt x="1" y="8"/>
                  </a:cubicBezTo>
                  <a:cubicBezTo>
                    <a:pt x="1" y="8"/>
                    <a:pt x="2" y="8"/>
                    <a:pt x="2" y="8"/>
                  </a:cubicBezTo>
                  <a:cubicBezTo>
                    <a:pt x="2" y="8"/>
                    <a:pt x="2" y="8"/>
                    <a:pt x="3" y="8"/>
                  </a:cubicBezTo>
                  <a:cubicBezTo>
                    <a:pt x="3" y="7"/>
                    <a:pt x="3"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3" name="Freeform 274"/>
            <p:cNvSpPr>
              <a:spLocks/>
            </p:cNvSpPr>
            <p:nvPr/>
          </p:nvSpPr>
          <p:spPr bwMode="auto">
            <a:xfrm>
              <a:off x="6461125" y="3987801"/>
              <a:ext cx="23813" cy="46038"/>
            </a:xfrm>
            <a:custGeom>
              <a:avLst/>
              <a:gdLst>
                <a:gd name="T0" fmla="*/ 3 w 6"/>
                <a:gd name="T1" fmla="*/ 1 h 12"/>
                <a:gd name="T2" fmla="*/ 1 w 6"/>
                <a:gd name="T3" fmla="*/ 5 h 12"/>
                <a:gd name="T4" fmla="*/ 6 w 6"/>
                <a:gd name="T5" fmla="*/ 3 h 12"/>
                <a:gd name="T6" fmla="*/ 5 w 6"/>
                <a:gd name="T7" fmla="*/ 5 h 12"/>
                <a:gd name="T8" fmla="*/ 2 w 6"/>
                <a:gd name="T9" fmla="*/ 7 h 12"/>
                <a:gd name="T10" fmla="*/ 2 w 6"/>
                <a:gd name="T11" fmla="*/ 9 h 12"/>
                <a:gd name="T12" fmla="*/ 4 w 6"/>
                <a:gd name="T13" fmla="*/ 10 h 12"/>
                <a:gd name="T14" fmla="*/ 6 w 6"/>
                <a:gd name="T15" fmla="*/ 9 h 12"/>
                <a:gd name="T16" fmla="*/ 6 w 6"/>
                <a:gd name="T17" fmla="*/ 11 h 12"/>
                <a:gd name="T18" fmla="*/ 2 w 6"/>
                <a:gd name="T19" fmla="*/ 11 h 12"/>
                <a:gd name="T20" fmla="*/ 0 w 6"/>
                <a:gd name="T21" fmla="*/ 9 h 12"/>
                <a:gd name="T22" fmla="*/ 0 w 6"/>
                <a:gd name="T23" fmla="*/ 2 h 12"/>
                <a:gd name="T24" fmla="*/ 2 w 6"/>
                <a:gd name="T25" fmla="*/ 0 h 12"/>
                <a:gd name="T26" fmla="*/ 3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3" y="1"/>
                  </a:moveTo>
                  <a:cubicBezTo>
                    <a:pt x="2" y="2"/>
                    <a:pt x="2" y="3"/>
                    <a:pt x="1" y="5"/>
                  </a:cubicBezTo>
                  <a:cubicBezTo>
                    <a:pt x="3" y="4"/>
                    <a:pt x="4" y="2"/>
                    <a:pt x="6" y="3"/>
                  </a:cubicBezTo>
                  <a:cubicBezTo>
                    <a:pt x="5" y="4"/>
                    <a:pt x="5" y="4"/>
                    <a:pt x="5" y="5"/>
                  </a:cubicBezTo>
                  <a:cubicBezTo>
                    <a:pt x="4" y="5"/>
                    <a:pt x="3" y="6"/>
                    <a:pt x="2" y="7"/>
                  </a:cubicBezTo>
                  <a:cubicBezTo>
                    <a:pt x="2" y="8"/>
                    <a:pt x="2" y="8"/>
                    <a:pt x="2" y="9"/>
                  </a:cubicBezTo>
                  <a:cubicBezTo>
                    <a:pt x="2" y="9"/>
                    <a:pt x="3" y="10"/>
                    <a:pt x="4" y="10"/>
                  </a:cubicBezTo>
                  <a:cubicBezTo>
                    <a:pt x="5" y="9"/>
                    <a:pt x="5" y="10"/>
                    <a:pt x="6" y="9"/>
                  </a:cubicBezTo>
                  <a:cubicBezTo>
                    <a:pt x="6" y="10"/>
                    <a:pt x="6" y="11"/>
                    <a:pt x="6" y="11"/>
                  </a:cubicBezTo>
                  <a:cubicBezTo>
                    <a:pt x="4" y="12"/>
                    <a:pt x="3" y="12"/>
                    <a:pt x="2" y="11"/>
                  </a:cubicBezTo>
                  <a:cubicBezTo>
                    <a:pt x="1" y="10"/>
                    <a:pt x="0" y="9"/>
                    <a:pt x="0" y="9"/>
                  </a:cubicBezTo>
                  <a:cubicBezTo>
                    <a:pt x="0" y="6"/>
                    <a:pt x="0" y="4"/>
                    <a:pt x="0" y="2"/>
                  </a:cubicBezTo>
                  <a:cubicBezTo>
                    <a:pt x="0" y="1"/>
                    <a:pt x="1" y="1"/>
                    <a:pt x="2" y="0"/>
                  </a:cubicBezTo>
                  <a:cubicBezTo>
                    <a:pt x="2"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4" name="Freeform 275"/>
            <p:cNvSpPr>
              <a:spLocks/>
            </p:cNvSpPr>
            <p:nvPr/>
          </p:nvSpPr>
          <p:spPr bwMode="auto">
            <a:xfrm>
              <a:off x="5997575" y="4006851"/>
              <a:ext cx="26988" cy="55563"/>
            </a:xfrm>
            <a:custGeom>
              <a:avLst/>
              <a:gdLst>
                <a:gd name="T0" fmla="*/ 3 w 7"/>
                <a:gd name="T1" fmla="*/ 8 h 14"/>
                <a:gd name="T2" fmla="*/ 3 w 7"/>
                <a:gd name="T3" fmla="*/ 5 h 14"/>
                <a:gd name="T4" fmla="*/ 4 w 7"/>
                <a:gd name="T5" fmla="*/ 5 h 14"/>
                <a:gd name="T6" fmla="*/ 6 w 7"/>
                <a:gd name="T7" fmla="*/ 6 h 14"/>
                <a:gd name="T8" fmla="*/ 7 w 7"/>
                <a:gd name="T9" fmla="*/ 9 h 14"/>
                <a:gd name="T10" fmla="*/ 6 w 7"/>
                <a:gd name="T11" fmla="*/ 13 h 14"/>
                <a:gd name="T12" fmla="*/ 5 w 7"/>
                <a:gd name="T13" fmla="*/ 14 h 14"/>
                <a:gd name="T14" fmla="*/ 3 w 7"/>
                <a:gd name="T15" fmla="*/ 14 h 14"/>
                <a:gd name="T16" fmla="*/ 1 w 7"/>
                <a:gd name="T17" fmla="*/ 10 h 14"/>
                <a:gd name="T18" fmla="*/ 0 w 7"/>
                <a:gd name="T19" fmla="*/ 7 h 14"/>
                <a:gd name="T20" fmla="*/ 0 w 7"/>
                <a:gd name="T21" fmla="*/ 6 h 14"/>
                <a:gd name="T22" fmla="*/ 1 w 7"/>
                <a:gd name="T23" fmla="*/ 1 h 14"/>
                <a:gd name="T24" fmla="*/ 4 w 7"/>
                <a:gd name="T25" fmla="*/ 0 h 14"/>
                <a:gd name="T26" fmla="*/ 3 w 7"/>
                <a:gd name="T27" fmla="*/ 3 h 14"/>
                <a:gd name="T28" fmla="*/ 2 w 7"/>
                <a:gd name="T29" fmla="*/ 8 h 14"/>
                <a:gd name="T30" fmla="*/ 3 w 7"/>
                <a:gd name="T31" fmla="*/ 8 h 14"/>
                <a:gd name="T32" fmla="*/ 4 w 7"/>
                <a:gd name="T33" fmla="*/ 12 h 14"/>
                <a:gd name="T34" fmla="*/ 5 w 7"/>
                <a:gd name="T35" fmla="*/ 9 h 14"/>
                <a:gd name="T36" fmla="*/ 3 w 7"/>
                <a:gd name="T3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4">
                  <a:moveTo>
                    <a:pt x="3" y="8"/>
                  </a:moveTo>
                  <a:cubicBezTo>
                    <a:pt x="3" y="7"/>
                    <a:pt x="3" y="6"/>
                    <a:pt x="3" y="5"/>
                  </a:cubicBezTo>
                  <a:cubicBezTo>
                    <a:pt x="3" y="5"/>
                    <a:pt x="4" y="5"/>
                    <a:pt x="4" y="5"/>
                  </a:cubicBezTo>
                  <a:cubicBezTo>
                    <a:pt x="5" y="6"/>
                    <a:pt x="5" y="6"/>
                    <a:pt x="6" y="6"/>
                  </a:cubicBezTo>
                  <a:cubicBezTo>
                    <a:pt x="7" y="6"/>
                    <a:pt x="7" y="8"/>
                    <a:pt x="7" y="9"/>
                  </a:cubicBezTo>
                  <a:cubicBezTo>
                    <a:pt x="7" y="10"/>
                    <a:pt x="7" y="11"/>
                    <a:pt x="6" y="13"/>
                  </a:cubicBezTo>
                  <a:cubicBezTo>
                    <a:pt x="6" y="13"/>
                    <a:pt x="5" y="14"/>
                    <a:pt x="5" y="14"/>
                  </a:cubicBezTo>
                  <a:cubicBezTo>
                    <a:pt x="4" y="14"/>
                    <a:pt x="3" y="14"/>
                    <a:pt x="3" y="14"/>
                  </a:cubicBezTo>
                  <a:cubicBezTo>
                    <a:pt x="2" y="13"/>
                    <a:pt x="1" y="12"/>
                    <a:pt x="1" y="10"/>
                  </a:cubicBezTo>
                  <a:cubicBezTo>
                    <a:pt x="1" y="9"/>
                    <a:pt x="0" y="8"/>
                    <a:pt x="0" y="7"/>
                  </a:cubicBezTo>
                  <a:cubicBezTo>
                    <a:pt x="0" y="7"/>
                    <a:pt x="0" y="7"/>
                    <a:pt x="0" y="6"/>
                  </a:cubicBezTo>
                  <a:cubicBezTo>
                    <a:pt x="0" y="4"/>
                    <a:pt x="1" y="3"/>
                    <a:pt x="1" y="1"/>
                  </a:cubicBezTo>
                  <a:cubicBezTo>
                    <a:pt x="1" y="0"/>
                    <a:pt x="2" y="0"/>
                    <a:pt x="4" y="0"/>
                  </a:cubicBezTo>
                  <a:cubicBezTo>
                    <a:pt x="3" y="1"/>
                    <a:pt x="3" y="2"/>
                    <a:pt x="3" y="3"/>
                  </a:cubicBezTo>
                  <a:cubicBezTo>
                    <a:pt x="2" y="4"/>
                    <a:pt x="2" y="6"/>
                    <a:pt x="2" y="8"/>
                  </a:cubicBezTo>
                  <a:cubicBezTo>
                    <a:pt x="2" y="8"/>
                    <a:pt x="3" y="8"/>
                    <a:pt x="3" y="8"/>
                  </a:cubicBezTo>
                  <a:cubicBezTo>
                    <a:pt x="3" y="9"/>
                    <a:pt x="2" y="11"/>
                    <a:pt x="4" y="12"/>
                  </a:cubicBezTo>
                  <a:cubicBezTo>
                    <a:pt x="5" y="11"/>
                    <a:pt x="5" y="10"/>
                    <a:pt x="5" y="9"/>
                  </a:cubicBezTo>
                  <a:cubicBezTo>
                    <a:pt x="4"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5" name="Freeform 276"/>
            <p:cNvSpPr>
              <a:spLocks noEditPoints="1"/>
            </p:cNvSpPr>
            <p:nvPr/>
          </p:nvSpPr>
          <p:spPr bwMode="auto">
            <a:xfrm>
              <a:off x="6064250" y="4006851"/>
              <a:ext cx="26988" cy="47625"/>
            </a:xfrm>
            <a:custGeom>
              <a:avLst/>
              <a:gdLst>
                <a:gd name="T0" fmla="*/ 7 w 7"/>
                <a:gd name="T1" fmla="*/ 5 h 12"/>
                <a:gd name="T2" fmla="*/ 6 w 7"/>
                <a:gd name="T3" fmla="*/ 11 h 12"/>
                <a:gd name="T4" fmla="*/ 2 w 7"/>
                <a:gd name="T5" fmla="*/ 11 h 12"/>
                <a:gd name="T6" fmla="*/ 0 w 7"/>
                <a:gd name="T7" fmla="*/ 3 h 12"/>
                <a:gd name="T8" fmla="*/ 5 w 7"/>
                <a:gd name="T9" fmla="*/ 1 h 12"/>
                <a:gd name="T10" fmla="*/ 7 w 7"/>
                <a:gd name="T11" fmla="*/ 5 h 12"/>
                <a:gd name="T12" fmla="*/ 4 w 7"/>
                <a:gd name="T13" fmla="*/ 9 h 12"/>
                <a:gd name="T14" fmla="*/ 4 w 7"/>
                <a:gd name="T15" fmla="*/ 7 h 12"/>
                <a:gd name="T16" fmla="*/ 3 w 7"/>
                <a:gd name="T17" fmla="*/ 2 h 12"/>
                <a:gd name="T18" fmla="*/ 2 w 7"/>
                <a:gd name="T19" fmla="*/ 6 h 12"/>
                <a:gd name="T20" fmla="*/ 4 w 7"/>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7" y="5"/>
                  </a:moveTo>
                  <a:cubicBezTo>
                    <a:pt x="7" y="7"/>
                    <a:pt x="6" y="9"/>
                    <a:pt x="6" y="11"/>
                  </a:cubicBezTo>
                  <a:cubicBezTo>
                    <a:pt x="5" y="12"/>
                    <a:pt x="3" y="12"/>
                    <a:pt x="2" y="11"/>
                  </a:cubicBezTo>
                  <a:cubicBezTo>
                    <a:pt x="0" y="9"/>
                    <a:pt x="0" y="6"/>
                    <a:pt x="0" y="3"/>
                  </a:cubicBezTo>
                  <a:cubicBezTo>
                    <a:pt x="0" y="1"/>
                    <a:pt x="3" y="0"/>
                    <a:pt x="5" y="1"/>
                  </a:cubicBezTo>
                  <a:cubicBezTo>
                    <a:pt x="7" y="2"/>
                    <a:pt x="7" y="3"/>
                    <a:pt x="7" y="5"/>
                  </a:cubicBezTo>
                  <a:close/>
                  <a:moveTo>
                    <a:pt x="4" y="9"/>
                  </a:moveTo>
                  <a:cubicBezTo>
                    <a:pt x="4" y="8"/>
                    <a:pt x="4" y="8"/>
                    <a:pt x="4" y="7"/>
                  </a:cubicBezTo>
                  <a:cubicBezTo>
                    <a:pt x="5" y="4"/>
                    <a:pt x="5" y="4"/>
                    <a:pt x="3" y="2"/>
                  </a:cubicBezTo>
                  <a:cubicBezTo>
                    <a:pt x="3" y="4"/>
                    <a:pt x="1" y="4"/>
                    <a:pt x="2" y="6"/>
                  </a:cubicBezTo>
                  <a:cubicBezTo>
                    <a:pt x="3" y="7"/>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6" name="Freeform 277"/>
            <p:cNvSpPr>
              <a:spLocks noEditPoints="1"/>
            </p:cNvSpPr>
            <p:nvPr/>
          </p:nvSpPr>
          <p:spPr bwMode="auto">
            <a:xfrm>
              <a:off x="6099175" y="4002088"/>
              <a:ext cx="31750" cy="39688"/>
            </a:xfrm>
            <a:custGeom>
              <a:avLst/>
              <a:gdLst>
                <a:gd name="T0" fmla="*/ 1 w 8"/>
                <a:gd name="T1" fmla="*/ 9 h 10"/>
                <a:gd name="T2" fmla="*/ 1 w 8"/>
                <a:gd name="T3" fmla="*/ 7 h 10"/>
                <a:gd name="T4" fmla="*/ 0 w 8"/>
                <a:gd name="T5" fmla="*/ 4 h 10"/>
                <a:gd name="T6" fmla="*/ 0 w 8"/>
                <a:gd name="T7" fmla="*/ 2 h 10"/>
                <a:gd name="T8" fmla="*/ 1 w 8"/>
                <a:gd name="T9" fmla="*/ 0 h 10"/>
                <a:gd name="T10" fmla="*/ 4 w 8"/>
                <a:gd name="T11" fmla="*/ 0 h 10"/>
                <a:gd name="T12" fmla="*/ 4 w 8"/>
                <a:gd name="T13" fmla="*/ 0 h 10"/>
                <a:gd name="T14" fmla="*/ 7 w 8"/>
                <a:gd name="T15" fmla="*/ 2 h 10"/>
                <a:gd name="T16" fmla="*/ 6 w 8"/>
                <a:gd name="T17" fmla="*/ 7 h 10"/>
                <a:gd name="T18" fmla="*/ 5 w 8"/>
                <a:gd name="T19" fmla="*/ 8 h 10"/>
                <a:gd name="T20" fmla="*/ 1 w 8"/>
                <a:gd name="T21" fmla="*/ 9 h 10"/>
                <a:gd name="T22" fmla="*/ 3 w 8"/>
                <a:gd name="T23" fmla="*/ 7 h 10"/>
                <a:gd name="T24" fmla="*/ 5 w 8"/>
                <a:gd name="T25" fmla="*/ 6 h 10"/>
                <a:gd name="T26" fmla="*/ 5 w 8"/>
                <a:gd name="T27" fmla="*/ 2 h 10"/>
                <a:gd name="T28" fmla="*/ 2 w 8"/>
                <a:gd name="T29" fmla="*/ 2 h 10"/>
                <a:gd name="T30" fmla="*/ 3 w 8"/>
                <a:gd name="T3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1" y="9"/>
                  </a:moveTo>
                  <a:cubicBezTo>
                    <a:pt x="1" y="8"/>
                    <a:pt x="1" y="8"/>
                    <a:pt x="1" y="7"/>
                  </a:cubicBezTo>
                  <a:cubicBezTo>
                    <a:pt x="1" y="6"/>
                    <a:pt x="1" y="5"/>
                    <a:pt x="0" y="4"/>
                  </a:cubicBezTo>
                  <a:cubicBezTo>
                    <a:pt x="0" y="4"/>
                    <a:pt x="0" y="3"/>
                    <a:pt x="0" y="2"/>
                  </a:cubicBezTo>
                  <a:cubicBezTo>
                    <a:pt x="0" y="1"/>
                    <a:pt x="0" y="0"/>
                    <a:pt x="1" y="0"/>
                  </a:cubicBezTo>
                  <a:cubicBezTo>
                    <a:pt x="2" y="0"/>
                    <a:pt x="3" y="0"/>
                    <a:pt x="4" y="0"/>
                  </a:cubicBezTo>
                  <a:cubicBezTo>
                    <a:pt x="4" y="0"/>
                    <a:pt x="4" y="0"/>
                    <a:pt x="4" y="0"/>
                  </a:cubicBezTo>
                  <a:cubicBezTo>
                    <a:pt x="6" y="0"/>
                    <a:pt x="7" y="1"/>
                    <a:pt x="7" y="2"/>
                  </a:cubicBezTo>
                  <a:cubicBezTo>
                    <a:pt x="8" y="4"/>
                    <a:pt x="8" y="5"/>
                    <a:pt x="6" y="7"/>
                  </a:cubicBezTo>
                  <a:cubicBezTo>
                    <a:pt x="6" y="7"/>
                    <a:pt x="5" y="7"/>
                    <a:pt x="5" y="8"/>
                  </a:cubicBezTo>
                  <a:cubicBezTo>
                    <a:pt x="4" y="10"/>
                    <a:pt x="2" y="10"/>
                    <a:pt x="1" y="9"/>
                  </a:cubicBezTo>
                  <a:close/>
                  <a:moveTo>
                    <a:pt x="3" y="7"/>
                  </a:moveTo>
                  <a:cubicBezTo>
                    <a:pt x="4" y="6"/>
                    <a:pt x="4" y="6"/>
                    <a:pt x="5" y="6"/>
                  </a:cubicBezTo>
                  <a:cubicBezTo>
                    <a:pt x="6" y="4"/>
                    <a:pt x="6" y="3"/>
                    <a:pt x="5" y="2"/>
                  </a:cubicBezTo>
                  <a:cubicBezTo>
                    <a:pt x="4" y="2"/>
                    <a:pt x="3" y="2"/>
                    <a:pt x="2" y="2"/>
                  </a:cubicBezTo>
                  <a:cubicBezTo>
                    <a:pt x="3" y="3"/>
                    <a:pt x="3" y="5"/>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7" name="Freeform 278"/>
            <p:cNvSpPr>
              <a:spLocks noEditPoints="1"/>
            </p:cNvSpPr>
            <p:nvPr/>
          </p:nvSpPr>
          <p:spPr bwMode="auto">
            <a:xfrm>
              <a:off x="6037263" y="4006851"/>
              <a:ext cx="23813" cy="47625"/>
            </a:xfrm>
            <a:custGeom>
              <a:avLst/>
              <a:gdLst>
                <a:gd name="T0" fmla="*/ 2 w 6"/>
                <a:gd name="T1" fmla="*/ 0 h 12"/>
                <a:gd name="T2" fmla="*/ 5 w 6"/>
                <a:gd name="T3" fmla="*/ 4 h 12"/>
                <a:gd name="T4" fmla="*/ 5 w 6"/>
                <a:gd name="T5" fmla="*/ 4 h 12"/>
                <a:gd name="T6" fmla="*/ 4 w 6"/>
                <a:gd name="T7" fmla="*/ 10 h 12"/>
                <a:gd name="T8" fmla="*/ 2 w 6"/>
                <a:gd name="T9" fmla="*/ 12 h 12"/>
                <a:gd name="T10" fmla="*/ 1 w 6"/>
                <a:gd name="T11" fmla="*/ 10 h 12"/>
                <a:gd name="T12" fmla="*/ 0 w 6"/>
                <a:gd name="T13" fmla="*/ 4 h 12"/>
                <a:gd name="T14" fmla="*/ 1 w 6"/>
                <a:gd name="T15" fmla="*/ 2 h 12"/>
                <a:gd name="T16" fmla="*/ 2 w 6"/>
                <a:gd name="T17" fmla="*/ 0 h 12"/>
                <a:gd name="T18" fmla="*/ 2 w 6"/>
                <a:gd name="T19" fmla="*/ 4 h 12"/>
                <a:gd name="T20" fmla="*/ 3 w 6"/>
                <a:gd name="T21" fmla="*/ 8 h 12"/>
                <a:gd name="T22" fmla="*/ 2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2" y="0"/>
                  </a:moveTo>
                  <a:cubicBezTo>
                    <a:pt x="3" y="1"/>
                    <a:pt x="4" y="2"/>
                    <a:pt x="5" y="4"/>
                  </a:cubicBezTo>
                  <a:cubicBezTo>
                    <a:pt x="5" y="4"/>
                    <a:pt x="5" y="4"/>
                    <a:pt x="5" y="4"/>
                  </a:cubicBezTo>
                  <a:cubicBezTo>
                    <a:pt x="5" y="6"/>
                    <a:pt x="6" y="8"/>
                    <a:pt x="4" y="10"/>
                  </a:cubicBezTo>
                  <a:cubicBezTo>
                    <a:pt x="4" y="11"/>
                    <a:pt x="3" y="12"/>
                    <a:pt x="2" y="12"/>
                  </a:cubicBezTo>
                  <a:cubicBezTo>
                    <a:pt x="2" y="12"/>
                    <a:pt x="1" y="11"/>
                    <a:pt x="1" y="10"/>
                  </a:cubicBezTo>
                  <a:cubicBezTo>
                    <a:pt x="0" y="8"/>
                    <a:pt x="0" y="6"/>
                    <a:pt x="0" y="4"/>
                  </a:cubicBezTo>
                  <a:cubicBezTo>
                    <a:pt x="0" y="4"/>
                    <a:pt x="0" y="3"/>
                    <a:pt x="1" y="2"/>
                  </a:cubicBezTo>
                  <a:cubicBezTo>
                    <a:pt x="1" y="1"/>
                    <a:pt x="1" y="1"/>
                    <a:pt x="2" y="0"/>
                  </a:cubicBezTo>
                  <a:close/>
                  <a:moveTo>
                    <a:pt x="2" y="4"/>
                  </a:moveTo>
                  <a:cubicBezTo>
                    <a:pt x="2" y="8"/>
                    <a:pt x="2" y="9"/>
                    <a:pt x="3" y="8"/>
                  </a:cubicBezTo>
                  <a:cubicBezTo>
                    <a:pt x="3" y="7"/>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8" name="Freeform 279"/>
            <p:cNvSpPr>
              <a:spLocks/>
            </p:cNvSpPr>
            <p:nvPr/>
          </p:nvSpPr>
          <p:spPr bwMode="auto">
            <a:xfrm>
              <a:off x="6127750" y="3881438"/>
              <a:ext cx="11113" cy="15875"/>
            </a:xfrm>
            <a:custGeom>
              <a:avLst/>
              <a:gdLst>
                <a:gd name="T0" fmla="*/ 1 w 3"/>
                <a:gd name="T1" fmla="*/ 0 h 4"/>
                <a:gd name="T2" fmla="*/ 2 w 3"/>
                <a:gd name="T3" fmla="*/ 1 h 4"/>
                <a:gd name="T4" fmla="*/ 1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2" y="1"/>
                    <a:pt x="2" y="1"/>
                  </a:cubicBezTo>
                  <a:cubicBezTo>
                    <a:pt x="3" y="2"/>
                    <a:pt x="3" y="3"/>
                    <a:pt x="1" y="4"/>
                  </a:cubicBezTo>
                  <a:cubicBezTo>
                    <a:pt x="0" y="3"/>
                    <a:pt x="1"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9" name="Freeform 280"/>
            <p:cNvSpPr>
              <a:spLocks/>
            </p:cNvSpPr>
            <p:nvPr/>
          </p:nvSpPr>
          <p:spPr bwMode="auto">
            <a:xfrm>
              <a:off x="6194425" y="3860801"/>
              <a:ext cx="11113" cy="28575"/>
            </a:xfrm>
            <a:custGeom>
              <a:avLst/>
              <a:gdLst>
                <a:gd name="T0" fmla="*/ 1 w 3"/>
                <a:gd name="T1" fmla="*/ 0 h 7"/>
                <a:gd name="T2" fmla="*/ 2 w 3"/>
                <a:gd name="T3" fmla="*/ 4 h 7"/>
                <a:gd name="T4" fmla="*/ 2 w 3"/>
                <a:gd name="T5" fmla="*/ 6 h 7"/>
                <a:gd name="T6" fmla="*/ 0 w 3"/>
                <a:gd name="T7" fmla="*/ 5 h 7"/>
                <a:gd name="T8" fmla="*/ 0 w 3"/>
                <a:gd name="T9" fmla="*/ 2 h 7"/>
                <a:gd name="T10" fmla="*/ 1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1" y="0"/>
                  </a:moveTo>
                  <a:cubicBezTo>
                    <a:pt x="3" y="1"/>
                    <a:pt x="3" y="2"/>
                    <a:pt x="2" y="4"/>
                  </a:cubicBezTo>
                  <a:cubicBezTo>
                    <a:pt x="2" y="5"/>
                    <a:pt x="2" y="6"/>
                    <a:pt x="2" y="6"/>
                  </a:cubicBezTo>
                  <a:cubicBezTo>
                    <a:pt x="1" y="7"/>
                    <a:pt x="0" y="6"/>
                    <a:pt x="0" y="5"/>
                  </a:cubicBezTo>
                  <a:cubicBezTo>
                    <a:pt x="0" y="4"/>
                    <a:pt x="0" y="3"/>
                    <a:pt x="0" y="2"/>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0" name="Freeform 281"/>
            <p:cNvSpPr>
              <a:spLocks/>
            </p:cNvSpPr>
            <p:nvPr/>
          </p:nvSpPr>
          <p:spPr bwMode="auto">
            <a:xfrm>
              <a:off x="6229350" y="3852863"/>
              <a:ext cx="12700" cy="20638"/>
            </a:xfrm>
            <a:custGeom>
              <a:avLst/>
              <a:gdLst>
                <a:gd name="T0" fmla="*/ 0 w 3"/>
                <a:gd name="T1" fmla="*/ 0 h 5"/>
                <a:gd name="T2" fmla="*/ 2 w 3"/>
                <a:gd name="T3" fmla="*/ 0 h 5"/>
                <a:gd name="T4" fmla="*/ 3 w 3"/>
                <a:gd name="T5" fmla="*/ 4 h 5"/>
                <a:gd name="T6" fmla="*/ 1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1" y="0"/>
                    <a:pt x="2" y="0"/>
                    <a:pt x="2" y="0"/>
                  </a:cubicBezTo>
                  <a:cubicBezTo>
                    <a:pt x="3" y="1"/>
                    <a:pt x="3" y="3"/>
                    <a:pt x="3" y="4"/>
                  </a:cubicBezTo>
                  <a:cubicBezTo>
                    <a:pt x="2" y="4"/>
                    <a:pt x="2" y="5"/>
                    <a:pt x="1" y="5"/>
                  </a:cubicBezTo>
                  <a:cubicBezTo>
                    <a:pt x="1"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1" name="Freeform 282"/>
            <p:cNvSpPr>
              <a:spLocks/>
            </p:cNvSpPr>
            <p:nvPr/>
          </p:nvSpPr>
          <p:spPr bwMode="auto">
            <a:xfrm>
              <a:off x="6162675" y="3865563"/>
              <a:ext cx="7938" cy="19050"/>
            </a:xfrm>
            <a:custGeom>
              <a:avLst/>
              <a:gdLst>
                <a:gd name="T0" fmla="*/ 1 w 2"/>
                <a:gd name="T1" fmla="*/ 0 h 5"/>
                <a:gd name="T2" fmla="*/ 2 w 2"/>
                <a:gd name="T3" fmla="*/ 5 h 5"/>
                <a:gd name="T4" fmla="*/ 1 w 2"/>
                <a:gd name="T5" fmla="*/ 0 h 5"/>
              </a:gdLst>
              <a:ahLst/>
              <a:cxnLst>
                <a:cxn ang="0">
                  <a:pos x="T0" y="T1"/>
                </a:cxn>
                <a:cxn ang="0">
                  <a:pos x="T2" y="T3"/>
                </a:cxn>
                <a:cxn ang="0">
                  <a:pos x="T4" y="T5"/>
                </a:cxn>
              </a:cxnLst>
              <a:rect l="0" t="0" r="r" b="b"/>
              <a:pathLst>
                <a:path w="2" h="5">
                  <a:moveTo>
                    <a:pt x="1" y="0"/>
                  </a:moveTo>
                  <a:cubicBezTo>
                    <a:pt x="2" y="2"/>
                    <a:pt x="1" y="3"/>
                    <a:pt x="2" y="5"/>
                  </a:cubicBezTo>
                  <a:cubicBezTo>
                    <a:pt x="0" y="5"/>
                    <a:pt x="0"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2" name="Freeform 283"/>
            <p:cNvSpPr>
              <a:spLocks/>
            </p:cNvSpPr>
            <p:nvPr/>
          </p:nvSpPr>
          <p:spPr bwMode="auto">
            <a:xfrm>
              <a:off x="6402388" y="4010026"/>
              <a:ext cx="15875" cy="28575"/>
            </a:xfrm>
            <a:custGeom>
              <a:avLst/>
              <a:gdLst>
                <a:gd name="T0" fmla="*/ 2 w 4"/>
                <a:gd name="T1" fmla="*/ 0 h 7"/>
                <a:gd name="T2" fmla="*/ 3 w 4"/>
                <a:gd name="T3" fmla="*/ 4 h 7"/>
                <a:gd name="T4" fmla="*/ 2 w 4"/>
                <a:gd name="T5" fmla="*/ 7 h 7"/>
                <a:gd name="T6" fmla="*/ 1 w 4"/>
                <a:gd name="T7" fmla="*/ 6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cubicBezTo>
                    <a:pt x="3" y="1"/>
                    <a:pt x="4" y="3"/>
                    <a:pt x="3" y="4"/>
                  </a:cubicBezTo>
                  <a:cubicBezTo>
                    <a:pt x="2" y="5"/>
                    <a:pt x="2" y="6"/>
                    <a:pt x="2" y="7"/>
                  </a:cubicBezTo>
                  <a:cubicBezTo>
                    <a:pt x="2" y="6"/>
                    <a:pt x="1" y="6"/>
                    <a:pt x="1" y="6"/>
                  </a:cubicBezTo>
                  <a:cubicBezTo>
                    <a:pt x="0" y="4"/>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3" name="Freeform 284"/>
            <p:cNvSpPr>
              <a:spLocks/>
            </p:cNvSpPr>
            <p:nvPr/>
          </p:nvSpPr>
          <p:spPr bwMode="auto">
            <a:xfrm>
              <a:off x="6348413" y="4025901"/>
              <a:ext cx="6350" cy="15875"/>
            </a:xfrm>
            <a:custGeom>
              <a:avLst/>
              <a:gdLst>
                <a:gd name="T0" fmla="*/ 0 w 2"/>
                <a:gd name="T1" fmla="*/ 0 h 4"/>
                <a:gd name="T2" fmla="*/ 2 w 2"/>
                <a:gd name="T3" fmla="*/ 1 h 4"/>
                <a:gd name="T4" fmla="*/ 1 w 2"/>
                <a:gd name="T5" fmla="*/ 4 h 4"/>
                <a:gd name="T6" fmla="*/ 0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1" y="0"/>
                    <a:pt x="2" y="1"/>
                    <a:pt x="2" y="1"/>
                  </a:cubicBezTo>
                  <a:cubicBezTo>
                    <a:pt x="2" y="2"/>
                    <a:pt x="1" y="3"/>
                    <a:pt x="1" y="4"/>
                  </a:cubicBezTo>
                  <a:cubicBezTo>
                    <a:pt x="1" y="4"/>
                    <a:pt x="0" y="4"/>
                    <a:pt x="0" y="4"/>
                  </a:cubicBezTo>
                  <a:cubicBezTo>
                    <a:pt x="0" y="3"/>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4" name="Freeform 285"/>
            <p:cNvSpPr>
              <a:spLocks/>
            </p:cNvSpPr>
            <p:nvPr/>
          </p:nvSpPr>
          <p:spPr bwMode="auto">
            <a:xfrm>
              <a:off x="6434138" y="4006851"/>
              <a:ext cx="11113" cy="15875"/>
            </a:xfrm>
            <a:custGeom>
              <a:avLst/>
              <a:gdLst>
                <a:gd name="T0" fmla="*/ 0 w 3"/>
                <a:gd name="T1" fmla="*/ 0 h 4"/>
                <a:gd name="T2" fmla="*/ 3 w 3"/>
                <a:gd name="T3" fmla="*/ 0 h 4"/>
                <a:gd name="T4" fmla="*/ 2 w 3"/>
                <a:gd name="T5" fmla="*/ 4 h 4"/>
                <a:gd name="T6" fmla="*/ 1 w 3"/>
                <a:gd name="T7" fmla="*/ 4 h 4"/>
                <a:gd name="T8" fmla="*/ 1 w 3"/>
                <a:gd name="T9" fmla="*/ 4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0"/>
                    <a:pt x="2" y="0"/>
                    <a:pt x="3" y="0"/>
                  </a:cubicBezTo>
                  <a:cubicBezTo>
                    <a:pt x="3" y="1"/>
                    <a:pt x="3" y="3"/>
                    <a:pt x="2" y="4"/>
                  </a:cubicBezTo>
                  <a:cubicBezTo>
                    <a:pt x="2" y="4"/>
                    <a:pt x="1" y="4"/>
                    <a:pt x="1" y="4"/>
                  </a:cubicBezTo>
                  <a:cubicBezTo>
                    <a:pt x="1" y="4"/>
                    <a:pt x="1" y="4"/>
                    <a:pt x="1" y="4"/>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5" name="Freeform 286"/>
            <p:cNvSpPr>
              <a:spLocks/>
            </p:cNvSpPr>
            <p:nvPr/>
          </p:nvSpPr>
          <p:spPr bwMode="auto">
            <a:xfrm>
              <a:off x="6375400" y="4014788"/>
              <a:ext cx="7938" cy="15875"/>
            </a:xfrm>
            <a:custGeom>
              <a:avLst/>
              <a:gdLst>
                <a:gd name="T0" fmla="*/ 1 w 2"/>
                <a:gd name="T1" fmla="*/ 0 h 4"/>
                <a:gd name="T2" fmla="*/ 2 w 2"/>
                <a:gd name="T3" fmla="*/ 4 h 4"/>
                <a:gd name="T4" fmla="*/ 1 w 2"/>
                <a:gd name="T5" fmla="*/ 4 h 4"/>
                <a:gd name="T6" fmla="*/ 0 w 2"/>
                <a:gd name="T7" fmla="*/ 4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2" y="1"/>
                    <a:pt x="2" y="3"/>
                    <a:pt x="2" y="4"/>
                  </a:cubicBezTo>
                  <a:cubicBezTo>
                    <a:pt x="1" y="4"/>
                    <a:pt x="1" y="4"/>
                    <a:pt x="1" y="4"/>
                  </a:cubicBezTo>
                  <a:cubicBezTo>
                    <a:pt x="1" y="4"/>
                    <a:pt x="0" y="4"/>
                    <a:pt x="0" y="4"/>
                  </a:cubicBezTo>
                  <a:cubicBezTo>
                    <a:pt x="1"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6" name="Freeform 287"/>
            <p:cNvSpPr>
              <a:spLocks/>
            </p:cNvSpPr>
            <p:nvPr/>
          </p:nvSpPr>
          <p:spPr bwMode="auto">
            <a:xfrm>
              <a:off x="6005513" y="4038601"/>
              <a:ext cx="11113" cy="15875"/>
            </a:xfrm>
            <a:custGeom>
              <a:avLst/>
              <a:gdLst>
                <a:gd name="T0" fmla="*/ 1 w 3"/>
                <a:gd name="T1" fmla="*/ 0 h 4"/>
                <a:gd name="T2" fmla="*/ 3 w 3"/>
                <a:gd name="T3" fmla="*/ 1 h 4"/>
                <a:gd name="T4" fmla="*/ 2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0"/>
                    <a:pt x="2" y="0"/>
                    <a:pt x="3" y="1"/>
                  </a:cubicBezTo>
                  <a:cubicBezTo>
                    <a:pt x="3" y="2"/>
                    <a:pt x="3" y="3"/>
                    <a:pt x="2" y="4"/>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7" name="Freeform 288"/>
            <p:cNvSpPr>
              <a:spLocks/>
            </p:cNvSpPr>
            <p:nvPr/>
          </p:nvSpPr>
          <p:spPr bwMode="auto">
            <a:xfrm>
              <a:off x="6069013" y="4014788"/>
              <a:ext cx="15875" cy="26988"/>
            </a:xfrm>
            <a:custGeom>
              <a:avLst/>
              <a:gdLst>
                <a:gd name="T0" fmla="*/ 3 w 4"/>
                <a:gd name="T1" fmla="*/ 7 h 7"/>
                <a:gd name="T2" fmla="*/ 1 w 4"/>
                <a:gd name="T3" fmla="*/ 4 h 7"/>
                <a:gd name="T4" fmla="*/ 2 w 4"/>
                <a:gd name="T5" fmla="*/ 0 h 7"/>
                <a:gd name="T6" fmla="*/ 3 w 4"/>
                <a:gd name="T7" fmla="*/ 5 h 7"/>
                <a:gd name="T8" fmla="*/ 3 w 4"/>
                <a:gd name="T9" fmla="*/ 7 h 7"/>
              </a:gdLst>
              <a:ahLst/>
              <a:cxnLst>
                <a:cxn ang="0">
                  <a:pos x="T0" y="T1"/>
                </a:cxn>
                <a:cxn ang="0">
                  <a:pos x="T2" y="T3"/>
                </a:cxn>
                <a:cxn ang="0">
                  <a:pos x="T4" y="T5"/>
                </a:cxn>
                <a:cxn ang="0">
                  <a:pos x="T6" y="T7"/>
                </a:cxn>
                <a:cxn ang="0">
                  <a:pos x="T8" y="T9"/>
                </a:cxn>
              </a:cxnLst>
              <a:rect l="0" t="0" r="r" b="b"/>
              <a:pathLst>
                <a:path w="4" h="7">
                  <a:moveTo>
                    <a:pt x="3" y="7"/>
                  </a:moveTo>
                  <a:cubicBezTo>
                    <a:pt x="1" y="7"/>
                    <a:pt x="2" y="5"/>
                    <a:pt x="1" y="4"/>
                  </a:cubicBezTo>
                  <a:cubicBezTo>
                    <a:pt x="0" y="2"/>
                    <a:pt x="2" y="2"/>
                    <a:pt x="2" y="0"/>
                  </a:cubicBezTo>
                  <a:cubicBezTo>
                    <a:pt x="4" y="2"/>
                    <a:pt x="4" y="2"/>
                    <a:pt x="3" y="5"/>
                  </a:cubicBezTo>
                  <a:cubicBezTo>
                    <a:pt x="3" y="6"/>
                    <a:pt x="3"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8" name="Freeform 289"/>
            <p:cNvSpPr>
              <a:spLocks/>
            </p:cNvSpPr>
            <p:nvPr/>
          </p:nvSpPr>
          <p:spPr bwMode="auto">
            <a:xfrm>
              <a:off x="6107113" y="4010026"/>
              <a:ext cx="15875" cy="20638"/>
            </a:xfrm>
            <a:custGeom>
              <a:avLst/>
              <a:gdLst>
                <a:gd name="T0" fmla="*/ 1 w 4"/>
                <a:gd name="T1" fmla="*/ 5 h 5"/>
                <a:gd name="T2" fmla="*/ 0 w 4"/>
                <a:gd name="T3" fmla="*/ 0 h 5"/>
                <a:gd name="T4" fmla="*/ 3 w 4"/>
                <a:gd name="T5" fmla="*/ 0 h 5"/>
                <a:gd name="T6" fmla="*/ 3 w 4"/>
                <a:gd name="T7" fmla="*/ 4 h 5"/>
                <a:gd name="T8" fmla="*/ 1 w 4"/>
                <a:gd name="T9" fmla="*/ 5 h 5"/>
              </a:gdLst>
              <a:ahLst/>
              <a:cxnLst>
                <a:cxn ang="0">
                  <a:pos x="T0" y="T1"/>
                </a:cxn>
                <a:cxn ang="0">
                  <a:pos x="T2" y="T3"/>
                </a:cxn>
                <a:cxn ang="0">
                  <a:pos x="T4" y="T5"/>
                </a:cxn>
                <a:cxn ang="0">
                  <a:pos x="T6" y="T7"/>
                </a:cxn>
                <a:cxn ang="0">
                  <a:pos x="T8" y="T9"/>
                </a:cxn>
              </a:cxnLst>
              <a:rect l="0" t="0" r="r" b="b"/>
              <a:pathLst>
                <a:path w="4" h="5">
                  <a:moveTo>
                    <a:pt x="1" y="5"/>
                  </a:moveTo>
                  <a:cubicBezTo>
                    <a:pt x="1" y="3"/>
                    <a:pt x="1" y="1"/>
                    <a:pt x="0" y="0"/>
                  </a:cubicBezTo>
                  <a:cubicBezTo>
                    <a:pt x="1" y="0"/>
                    <a:pt x="2" y="0"/>
                    <a:pt x="3" y="0"/>
                  </a:cubicBezTo>
                  <a:cubicBezTo>
                    <a:pt x="4" y="1"/>
                    <a:pt x="4" y="2"/>
                    <a:pt x="3" y="4"/>
                  </a:cubicBezTo>
                  <a:cubicBezTo>
                    <a:pt x="2" y="4"/>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9" name="Freeform 290"/>
            <p:cNvSpPr>
              <a:spLocks/>
            </p:cNvSpPr>
            <p:nvPr/>
          </p:nvSpPr>
          <p:spPr bwMode="auto">
            <a:xfrm>
              <a:off x="6045200" y="4022726"/>
              <a:ext cx="7938" cy="19050"/>
            </a:xfrm>
            <a:custGeom>
              <a:avLst/>
              <a:gdLst>
                <a:gd name="T0" fmla="*/ 0 w 2"/>
                <a:gd name="T1" fmla="*/ 0 h 5"/>
                <a:gd name="T2" fmla="*/ 1 w 2"/>
                <a:gd name="T3" fmla="*/ 4 h 5"/>
                <a:gd name="T4" fmla="*/ 0 w 2"/>
                <a:gd name="T5" fmla="*/ 0 h 5"/>
              </a:gdLst>
              <a:ahLst/>
              <a:cxnLst>
                <a:cxn ang="0">
                  <a:pos x="T0" y="T1"/>
                </a:cxn>
                <a:cxn ang="0">
                  <a:pos x="T2" y="T3"/>
                </a:cxn>
                <a:cxn ang="0">
                  <a:pos x="T4" y="T5"/>
                </a:cxn>
              </a:cxnLst>
              <a:rect l="0" t="0" r="r" b="b"/>
              <a:pathLst>
                <a:path w="2" h="5">
                  <a:moveTo>
                    <a:pt x="0" y="0"/>
                  </a:moveTo>
                  <a:cubicBezTo>
                    <a:pt x="2" y="1"/>
                    <a:pt x="1" y="3"/>
                    <a:pt x="1" y="4"/>
                  </a:cubicBezTo>
                  <a:cubicBezTo>
                    <a:pt x="0"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95" name="Freeform 368"/>
          <p:cNvSpPr>
            <a:spLocks noEditPoints="1"/>
          </p:cNvSpPr>
          <p:nvPr/>
        </p:nvSpPr>
        <p:spPr bwMode="auto">
          <a:xfrm>
            <a:off x="6603894" y="7085153"/>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226" name="TextBox 225"/>
          <p:cNvSpPr txBox="1"/>
          <p:nvPr/>
        </p:nvSpPr>
        <p:spPr>
          <a:xfrm>
            <a:off x="285608" y="965981"/>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CL" dirty="0" smtClean="0"/>
              <a:t>Expansión del mercado actual de aerolíneas</a:t>
            </a:r>
            <a:endParaRPr lang="es-CL" dirty="0"/>
          </a:p>
        </p:txBody>
      </p:sp>
      <p:sp>
        <p:nvSpPr>
          <p:cNvPr id="386" name="Rounded Rectangle 385"/>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387" name="Freeform 386"/>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grpSp>
        <p:nvGrpSpPr>
          <p:cNvPr id="388" name="Group 387"/>
          <p:cNvGrpSpPr/>
          <p:nvPr/>
        </p:nvGrpSpPr>
        <p:grpSpPr>
          <a:xfrm>
            <a:off x="7256357" y="1440165"/>
            <a:ext cx="2633101" cy="836705"/>
            <a:chOff x="3462357" y="6443378"/>
            <a:chExt cx="2082316" cy="900000"/>
          </a:xfrm>
        </p:grpSpPr>
        <p:sp>
          <p:nvSpPr>
            <p:cNvPr id="389" name="Rectangle 388"/>
            <p:cNvSpPr/>
            <p:nvPr/>
          </p:nvSpPr>
          <p:spPr>
            <a:xfrm>
              <a:off x="3462950" y="6443378"/>
              <a:ext cx="2081723"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s-CL" sz="1000" b="1" dirty="0" smtClean="0"/>
                <a:t>Impacto</a:t>
              </a:r>
              <a:endParaRPr lang="es-CL" sz="1000" b="1" dirty="0"/>
            </a:p>
          </p:txBody>
        </p:sp>
        <p:sp>
          <p:nvSpPr>
            <p:cNvPr id="390" name="Rectangle 389"/>
            <p:cNvSpPr/>
            <p:nvPr/>
          </p:nvSpPr>
          <p:spPr>
            <a:xfrm>
              <a:off x="3462357" y="6784252"/>
              <a:ext cx="2082316" cy="559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grpSp>
          <p:nvGrpSpPr>
            <p:cNvPr id="391" name="Group 390"/>
            <p:cNvGrpSpPr/>
            <p:nvPr/>
          </p:nvGrpSpPr>
          <p:grpSpPr>
            <a:xfrm>
              <a:off x="3561117" y="6479378"/>
              <a:ext cx="295181" cy="288000"/>
              <a:chOff x="1738313" y="3406776"/>
              <a:chExt cx="644727" cy="615950"/>
            </a:xfrm>
            <a:solidFill>
              <a:srgbClr val="FFFF00"/>
            </a:solidFill>
          </p:grpSpPr>
          <p:sp>
            <p:nvSpPr>
              <p:cNvPr id="403" name="Freeform 98"/>
              <p:cNvSpPr>
                <a:spLocks/>
              </p:cNvSpPr>
              <p:nvPr/>
            </p:nvSpPr>
            <p:spPr bwMode="auto">
              <a:xfrm>
                <a:off x="2178252" y="3406776"/>
                <a:ext cx="204788" cy="615950"/>
              </a:xfrm>
              <a:custGeom>
                <a:avLst/>
                <a:gdLst>
                  <a:gd name="T0" fmla="*/ 9 w 29"/>
                  <a:gd name="T1" fmla="*/ 87 h 87"/>
                  <a:gd name="T2" fmla="*/ 15 w 29"/>
                  <a:gd name="T3" fmla="*/ 78 h 87"/>
                  <a:gd name="T4" fmla="*/ 6 w 29"/>
                  <a:gd name="T5" fmla="*/ 4 h 87"/>
                  <a:gd name="T6" fmla="*/ 0 w 29"/>
                  <a:gd name="T7" fmla="*/ 1 h 87"/>
                  <a:gd name="T8" fmla="*/ 20 w 29"/>
                  <a:gd name="T9" fmla="*/ 17 h 87"/>
                  <a:gd name="T10" fmla="*/ 9 w 29"/>
                  <a:gd name="T11" fmla="*/ 87 h 87"/>
                </a:gdLst>
                <a:ahLst/>
                <a:cxnLst>
                  <a:cxn ang="0">
                    <a:pos x="T0" y="T1"/>
                  </a:cxn>
                  <a:cxn ang="0">
                    <a:pos x="T2" y="T3"/>
                  </a:cxn>
                  <a:cxn ang="0">
                    <a:pos x="T4" y="T5"/>
                  </a:cxn>
                  <a:cxn ang="0">
                    <a:pos x="T6" y="T7"/>
                  </a:cxn>
                  <a:cxn ang="0">
                    <a:pos x="T8" y="T9"/>
                  </a:cxn>
                  <a:cxn ang="0">
                    <a:pos x="T10" y="T11"/>
                  </a:cxn>
                </a:cxnLst>
                <a:rect l="0" t="0" r="r" b="b"/>
                <a:pathLst>
                  <a:path w="29" h="87">
                    <a:moveTo>
                      <a:pt x="9" y="87"/>
                    </a:moveTo>
                    <a:cubicBezTo>
                      <a:pt x="9" y="83"/>
                      <a:pt x="13" y="81"/>
                      <a:pt x="15" y="78"/>
                    </a:cubicBezTo>
                    <a:cubicBezTo>
                      <a:pt x="25" y="58"/>
                      <a:pt x="26" y="13"/>
                      <a:pt x="6" y="4"/>
                    </a:cubicBezTo>
                    <a:cubicBezTo>
                      <a:pt x="4" y="3"/>
                      <a:pt x="1" y="5"/>
                      <a:pt x="0" y="1"/>
                    </a:cubicBezTo>
                    <a:cubicBezTo>
                      <a:pt x="9" y="0"/>
                      <a:pt x="17" y="9"/>
                      <a:pt x="20" y="17"/>
                    </a:cubicBezTo>
                    <a:cubicBezTo>
                      <a:pt x="29" y="38"/>
                      <a:pt x="25" y="77"/>
                      <a:pt x="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4" name="Freeform 99"/>
              <p:cNvSpPr>
                <a:spLocks/>
              </p:cNvSpPr>
              <p:nvPr/>
            </p:nvSpPr>
            <p:spPr bwMode="auto">
              <a:xfrm>
                <a:off x="2100465" y="3455988"/>
                <a:ext cx="141288" cy="560388"/>
              </a:xfrm>
              <a:custGeom>
                <a:avLst/>
                <a:gdLst>
                  <a:gd name="T0" fmla="*/ 3 w 20"/>
                  <a:gd name="T1" fmla="*/ 79 h 79"/>
                  <a:gd name="T2" fmla="*/ 18 w 20"/>
                  <a:gd name="T3" fmla="*/ 45 h 79"/>
                  <a:gd name="T4" fmla="*/ 8 w 20"/>
                  <a:gd name="T5" fmla="*/ 7 h 79"/>
                  <a:gd name="T6" fmla="*/ 0 w 20"/>
                  <a:gd name="T7" fmla="*/ 0 h 79"/>
                  <a:gd name="T8" fmla="*/ 10 w 20"/>
                  <a:gd name="T9" fmla="*/ 5 h 79"/>
                  <a:gd name="T10" fmla="*/ 19 w 20"/>
                  <a:gd name="T11" fmla="*/ 37 h 79"/>
                  <a:gd name="T12" fmla="*/ 11 w 20"/>
                  <a:gd name="T13" fmla="*/ 69 h 79"/>
                  <a:gd name="T14" fmla="*/ 8 w 20"/>
                  <a:gd name="T15" fmla="*/ 74 h 79"/>
                  <a:gd name="T16" fmla="*/ 3 w 2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9">
                    <a:moveTo>
                      <a:pt x="3" y="79"/>
                    </a:moveTo>
                    <a:cubicBezTo>
                      <a:pt x="7" y="69"/>
                      <a:pt x="17" y="58"/>
                      <a:pt x="18" y="45"/>
                    </a:cubicBezTo>
                    <a:cubicBezTo>
                      <a:pt x="19" y="30"/>
                      <a:pt x="15" y="15"/>
                      <a:pt x="8" y="7"/>
                    </a:cubicBezTo>
                    <a:cubicBezTo>
                      <a:pt x="6" y="4"/>
                      <a:pt x="2" y="4"/>
                      <a:pt x="0" y="0"/>
                    </a:cubicBezTo>
                    <a:cubicBezTo>
                      <a:pt x="4" y="0"/>
                      <a:pt x="8" y="3"/>
                      <a:pt x="10" y="5"/>
                    </a:cubicBezTo>
                    <a:cubicBezTo>
                      <a:pt x="16" y="13"/>
                      <a:pt x="19" y="25"/>
                      <a:pt x="19" y="37"/>
                    </a:cubicBezTo>
                    <a:cubicBezTo>
                      <a:pt x="20" y="50"/>
                      <a:pt x="16" y="59"/>
                      <a:pt x="11" y="69"/>
                    </a:cubicBezTo>
                    <a:cubicBezTo>
                      <a:pt x="10" y="71"/>
                      <a:pt x="9" y="73"/>
                      <a:pt x="8" y="74"/>
                    </a:cubicBezTo>
                    <a:cubicBezTo>
                      <a:pt x="6" y="76"/>
                      <a:pt x="6" y="79"/>
                      <a:pt x="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5" name="Freeform 100"/>
              <p:cNvSpPr>
                <a:spLocks/>
              </p:cNvSpPr>
              <p:nvPr/>
            </p:nvSpPr>
            <p:spPr bwMode="auto">
              <a:xfrm>
                <a:off x="2276475" y="3562351"/>
                <a:ext cx="84138" cy="290513"/>
              </a:xfrm>
              <a:custGeom>
                <a:avLst/>
                <a:gdLst>
                  <a:gd name="T0" fmla="*/ 0 w 12"/>
                  <a:gd name="T1" fmla="*/ 41 h 41"/>
                  <a:gd name="T2" fmla="*/ 8 w 12"/>
                  <a:gd name="T3" fmla="*/ 16 h 41"/>
                  <a:gd name="T4" fmla="*/ 2 w 12"/>
                  <a:gd name="T5" fmla="*/ 0 h 41"/>
                  <a:gd name="T6" fmla="*/ 6 w 12"/>
                  <a:gd name="T7" fmla="*/ 6 h 41"/>
                  <a:gd name="T8" fmla="*/ 10 w 12"/>
                  <a:gd name="T9" fmla="*/ 27 h 41"/>
                  <a:gd name="T10" fmla="*/ 5 w 12"/>
                  <a:gd name="T11" fmla="*/ 34 h 41"/>
                  <a:gd name="T12" fmla="*/ 0 w 1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0" y="41"/>
                    </a:moveTo>
                    <a:cubicBezTo>
                      <a:pt x="2" y="34"/>
                      <a:pt x="11" y="27"/>
                      <a:pt x="8" y="16"/>
                    </a:cubicBezTo>
                    <a:cubicBezTo>
                      <a:pt x="6" y="10"/>
                      <a:pt x="1" y="5"/>
                      <a:pt x="2" y="0"/>
                    </a:cubicBezTo>
                    <a:cubicBezTo>
                      <a:pt x="5" y="0"/>
                      <a:pt x="5" y="4"/>
                      <a:pt x="6" y="6"/>
                    </a:cubicBezTo>
                    <a:cubicBezTo>
                      <a:pt x="8" y="12"/>
                      <a:pt x="12" y="18"/>
                      <a:pt x="10" y="27"/>
                    </a:cubicBezTo>
                    <a:cubicBezTo>
                      <a:pt x="9" y="29"/>
                      <a:pt x="7" y="32"/>
                      <a:pt x="5" y="34"/>
                    </a:cubicBezTo>
                    <a:cubicBezTo>
                      <a:pt x="4" y="37"/>
                      <a:pt x="3" y="40"/>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6" name="Freeform 101"/>
              <p:cNvSpPr>
                <a:spLocks noEditPoints="1"/>
              </p:cNvSpPr>
              <p:nvPr/>
            </p:nvSpPr>
            <p:spPr bwMode="auto">
              <a:xfrm>
                <a:off x="1738313" y="3498851"/>
                <a:ext cx="418916" cy="439739"/>
              </a:xfrm>
              <a:custGeom>
                <a:avLst/>
                <a:gdLst>
                  <a:gd name="T0" fmla="*/ 71 w 80"/>
                  <a:gd name="T1" fmla="*/ 62 h 62"/>
                  <a:gd name="T2" fmla="*/ 34 w 80"/>
                  <a:gd name="T3" fmla="*/ 48 h 62"/>
                  <a:gd name="T4" fmla="*/ 6 w 80"/>
                  <a:gd name="T5" fmla="*/ 45 h 62"/>
                  <a:gd name="T6" fmla="*/ 6 w 80"/>
                  <a:gd name="T7" fmla="*/ 30 h 62"/>
                  <a:gd name="T8" fmla="*/ 52 w 80"/>
                  <a:gd name="T9" fmla="*/ 13 h 62"/>
                  <a:gd name="T10" fmla="*/ 59 w 80"/>
                  <a:gd name="T11" fmla="*/ 0 h 62"/>
                  <a:gd name="T12" fmla="*/ 71 w 80"/>
                  <a:gd name="T13" fmla="*/ 21 h 62"/>
                  <a:gd name="T14" fmla="*/ 71 w 80"/>
                  <a:gd name="T15" fmla="*/ 36 h 62"/>
                  <a:gd name="T16" fmla="*/ 71 w 80"/>
                  <a:gd name="T17" fmla="*/ 36 h 62"/>
                  <a:gd name="T18" fmla="*/ 69 w 80"/>
                  <a:gd name="T19" fmla="*/ 25 h 62"/>
                  <a:gd name="T20" fmla="*/ 64 w 80"/>
                  <a:gd name="T21" fmla="*/ 3 h 62"/>
                  <a:gd name="T22" fmla="*/ 68 w 80"/>
                  <a:gd name="T23" fmla="*/ 59 h 62"/>
                  <a:gd name="T24" fmla="*/ 59 w 80"/>
                  <a:gd name="T25" fmla="*/ 22 h 62"/>
                  <a:gd name="T26" fmla="*/ 59 w 80"/>
                  <a:gd name="T27" fmla="*/ 22 h 62"/>
                  <a:gd name="T28" fmla="*/ 60 w 80"/>
                  <a:gd name="T29" fmla="*/ 4 h 62"/>
                  <a:gd name="T30" fmla="*/ 57 w 80"/>
                  <a:gd name="T31" fmla="*/ 9 h 62"/>
                  <a:gd name="T32" fmla="*/ 57 w 80"/>
                  <a:gd name="T33" fmla="*/ 9 h 62"/>
                  <a:gd name="T34" fmla="*/ 57 w 80"/>
                  <a:gd name="T35" fmla="*/ 46 h 62"/>
                  <a:gd name="T36" fmla="*/ 54 w 80"/>
                  <a:gd name="T37" fmla="*/ 24 h 62"/>
                  <a:gd name="T38" fmla="*/ 55 w 80"/>
                  <a:gd name="T39" fmla="*/ 33 h 62"/>
                  <a:gd name="T40" fmla="*/ 54 w 80"/>
                  <a:gd name="T41" fmla="*/ 36 h 62"/>
                  <a:gd name="T42" fmla="*/ 54 w 80"/>
                  <a:gd name="T43" fmla="*/ 36 h 62"/>
                  <a:gd name="T44" fmla="*/ 54 w 80"/>
                  <a:gd name="T45" fmla="*/ 36 h 62"/>
                  <a:gd name="T46" fmla="*/ 54 w 80"/>
                  <a:gd name="T47" fmla="*/ 38 h 62"/>
                  <a:gd name="T48" fmla="*/ 40 w 80"/>
                  <a:gd name="T49" fmla="*/ 23 h 62"/>
                  <a:gd name="T50" fmla="*/ 43 w 80"/>
                  <a:gd name="T51" fmla="*/ 22 h 62"/>
                  <a:gd name="T52" fmla="*/ 46 w 80"/>
                  <a:gd name="T53" fmla="*/ 21 h 62"/>
                  <a:gd name="T54" fmla="*/ 48 w 80"/>
                  <a:gd name="T55" fmla="*/ 20 h 62"/>
                  <a:gd name="T56" fmla="*/ 53 w 80"/>
                  <a:gd name="T57" fmla="*/ 19 h 62"/>
                  <a:gd name="T58" fmla="*/ 40 w 80"/>
                  <a:gd name="T59" fmla="*/ 23 h 62"/>
                  <a:gd name="T60" fmla="*/ 52 w 80"/>
                  <a:gd name="T61" fmla="*/ 45 h 62"/>
                  <a:gd name="T62" fmla="*/ 49 w 80"/>
                  <a:gd name="T63" fmla="*/ 45 h 62"/>
                  <a:gd name="T64" fmla="*/ 49 w 80"/>
                  <a:gd name="T65" fmla="*/ 44 h 62"/>
                  <a:gd name="T66" fmla="*/ 47 w 80"/>
                  <a:gd name="T67" fmla="*/ 29 h 62"/>
                  <a:gd name="T68" fmla="*/ 41 w 80"/>
                  <a:gd name="T69" fmla="*/ 38 h 62"/>
                  <a:gd name="T70" fmla="*/ 41 w 80"/>
                  <a:gd name="T71" fmla="*/ 38 h 62"/>
                  <a:gd name="T72" fmla="*/ 36 w 80"/>
                  <a:gd name="T73" fmla="*/ 42 h 62"/>
                  <a:gd name="T74" fmla="*/ 30 w 80"/>
                  <a:gd name="T75" fmla="*/ 26 h 62"/>
                  <a:gd name="T76" fmla="*/ 31 w 80"/>
                  <a:gd name="T77" fmla="*/ 28 h 62"/>
                  <a:gd name="T78" fmla="*/ 30 w 80"/>
                  <a:gd name="T79" fmla="*/ 26 h 62"/>
                  <a:gd name="T80" fmla="*/ 23 w 80"/>
                  <a:gd name="T81" fmla="*/ 45 h 62"/>
                  <a:gd name="T82" fmla="*/ 27 w 80"/>
                  <a:gd name="T83" fmla="*/ 25 h 62"/>
                  <a:gd name="T84" fmla="*/ 20 w 80"/>
                  <a:gd name="T85" fmla="*/ 45 h 62"/>
                  <a:gd name="T86" fmla="*/ 22 w 80"/>
                  <a:gd name="T87" fmla="*/ 46 h 62"/>
                  <a:gd name="T88" fmla="*/ 20 w 80"/>
                  <a:gd name="T89" fmla="*/ 45 h 62"/>
                  <a:gd name="T90" fmla="*/ 13 w 80"/>
                  <a:gd name="T91" fmla="*/ 47 h 62"/>
                  <a:gd name="T92" fmla="*/ 16 w 80"/>
                  <a:gd name="T93" fmla="*/ 44 h 62"/>
                  <a:gd name="T94" fmla="*/ 9 w 80"/>
                  <a:gd name="T95" fmla="*/ 47 h 62"/>
                  <a:gd name="T96" fmla="*/ 10 w 80"/>
                  <a:gd name="T97" fmla="*/ 44 h 62"/>
                  <a:gd name="T98" fmla="*/ 8 w 80"/>
                  <a:gd name="T99" fmla="*/ 28 h 62"/>
                  <a:gd name="T100" fmla="*/ 9 w 80"/>
                  <a:gd name="T101" fmla="*/ 27 h 62"/>
                  <a:gd name="T102" fmla="*/ 5 w 80"/>
                  <a:gd name="T103" fmla="*/ 39 h 62"/>
                  <a:gd name="T104" fmla="*/ 6 w 80"/>
                  <a:gd name="T105"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62">
                    <a:moveTo>
                      <a:pt x="71" y="39"/>
                    </a:moveTo>
                    <a:cubicBezTo>
                      <a:pt x="70" y="48"/>
                      <a:pt x="72" y="54"/>
                      <a:pt x="71" y="62"/>
                    </a:cubicBezTo>
                    <a:cubicBezTo>
                      <a:pt x="68" y="61"/>
                      <a:pt x="66" y="62"/>
                      <a:pt x="62" y="62"/>
                    </a:cubicBezTo>
                    <a:cubicBezTo>
                      <a:pt x="61" y="50"/>
                      <a:pt x="46" y="44"/>
                      <a:pt x="34" y="48"/>
                    </a:cubicBezTo>
                    <a:cubicBezTo>
                      <a:pt x="27" y="44"/>
                      <a:pt x="17" y="51"/>
                      <a:pt x="8" y="51"/>
                    </a:cubicBezTo>
                    <a:cubicBezTo>
                      <a:pt x="6" y="50"/>
                      <a:pt x="7" y="47"/>
                      <a:pt x="6" y="45"/>
                    </a:cubicBezTo>
                    <a:cubicBezTo>
                      <a:pt x="5" y="43"/>
                      <a:pt x="1" y="43"/>
                      <a:pt x="0" y="41"/>
                    </a:cubicBezTo>
                    <a:cubicBezTo>
                      <a:pt x="0" y="35"/>
                      <a:pt x="3" y="33"/>
                      <a:pt x="6" y="30"/>
                    </a:cubicBezTo>
                    <a:cubicBezTo>
                      <a:pt x="6" y="27"/>
                      <a:pt x="5" y="24"/>
                      <a:pt x="6" y="22"/>
                    </a:cubicBezTo>
                    <a:cubicBezTo>
                      <a:pt x="20" y="23"/>
                      <a:pt x="44" y="23"/>
                      <a:pt x="52" y="13"/>
                    </a:cubicBezTo>
                    <a:cubicBezTo>
                      <a:pt x="54" y="11"/>
                      <a:pt x="54" y="8"/>
                      <a:pt x="54" y="4"/>
                    </a:cubicBezTo>
                    <a:cubicBezTo>
                      <a:pt x="56" y="2"/>
                      <a:pt x="59" y="2"/>
                      <a:pt x="59" y="0"/>
                    </a:cubicBezTo>
                    <a:cubicBezTo>
                      <a:pt x="62" y="2"/>
                      <a:pt x="66" y="0"/>
                      <a:pt x="70" y="1"/>
                    </a:cubicBezTo>
                    <a:cubicBezTo>
                      <a:pt x="72" y="5"/>
                      <a:pt x="71" y="14"/>
                      <a:pt x="71" y="21"/>
                    </a:cubicBezTo>
                    <a:cubicBezTo>
                      <a:pt x="80" y="22"/>
                      <a:pt x="78" y="37"/>
                      <a:pt x="71" y="39"/>
                    </a:cubicBezTo>
                    <a:close/>
                    <a:moveTo>
                      <a:pt x="71" y="36"/>
                    </a:moveTo>
                    <a:cubicBezTo>
                      <a:pt x="73" y="36"/>
                      <a:pt x="73" y="35"/>
                      <a:pt x="74" y="34"/>
                    </a:cubicBezTo>
                    <a:cubicBezTo>
                      <a:pt x="72" y="34"/>
                      <a:pt x="71" y="35"/>
                      <a:pt x="71" y="36"/>
                    </a:cubicBezTo>
                    <a:close/>
                    <a:moveTo>
                      <a:pt x="69" y="48"/>
                    </a:moveTo>
                    <a:cubicBezTo>
                      <a:pt x="69" y="41"/>
                      <a:pt x="69" y="33"/>
                      <a:pt x="69" y="25"/>
                    </a:cubicBezTo>
                    <a:cubicBezTo>
                      <a:pt x="69" y="18"/>
                      <a:pt x="71" y="9"/>
                      <a:pt x="68" y="3"/>
                    </a:cubicBezTo>
                    <a:cubicBezTo>
                      <a:pt x="67" y="2"/>
                      <a:pt x="64" y="3"/>
                      <a:pt x="64" y="3"/>
                    </a:cubicBezTo>
                    <a:cubicBezTo>
                      <a:pt x="60" y="13"/>
                      <a:pt x="62" y="29"/>
                      <a:pt x="63" y="42"/>
                    </a:cubicBezTo>
                    <a:cubicBezTo>
                      <a:pt x="63" y="49"/>
                      <a:pt x="61" y="58"/>
                      <a:pt x="68" y="59"/>
                    </a:cubicBezTo>
                    <a:cubicBezTo>
                      <a:pt x="70" y="56"/>
                      <a:pt x="69" y="52"/>
                      <a:pt x="69" y="48"/>
                    </a:cubicBezTo>
                    <a:close/>
                    <a:moveTo>
                      <a:pt x="59" y="22"/>
                    </a:moveTo>
                    <a:cubicBezTo>
                      <a:pt x="59" y="28"/>
                      <a:pt x="59" y="38"/>
                      <a:pt x="60" y="45"/>
                    </a:cubicBezTo>
                    <a:cubicBezTo>
                      <a:pt x="61" y="39"/>
                      <a:pt x="60" y="28"/>
                      <a:pt x="59" y="22"/>
                    </a:cubicBezTo>
                    <a:close/>
                    <a:moveTo>
                      <a:pt x="60" y="21"/>
                    </a:moveTo>
                    <a:cubicBezTo>
                      <a:pt x="60" y="14"/>
                      <a:pt x="60" y="10"/>
                      <a:pt x="60" y="4"/>
                    </a:cubicBezTo>
                    <a:cubicBezTo>
                      <a:pt x="59" y="8"/>
                      <a:pt x="58" y="17"/>
                      <a:pt x="60" y="21"/>
                    </a:cubicBezTo>
                    <a:close/>
                    <a:moveTo>
                      <a:pt x="57" y="9"/>
                    </a:moveTo>
                    <a:cubicBezTo>
                      <a:pt x="57" y="8"/>
                      <a:pt x="58" y="7"/>
                      <a:pt x="57" y="7"/>
                    </a:cubicBezTo>
                    <a:cubicBezTo>
                      <a:pt x="58" y="8"/>
                      <a:pt x="56" y="9"/>
                      <a:pt x="57" y="9"/>
                    </a:cubicBezTo>
                    <a:close/>
                    <a:moveTo>
                      <a:pt x="57" y="35"/>
                    </a:moveTo>
                    <a:cubicBezTo>
                      <a:pt x="57" y="38"/>
                      <a:pt x="56" y="44"/>
                      <a:pt x="57" y="46"/>
                    </a:cubicBezTo>
                    <a:cubicBezTo>
                      <a:pt x="57" y="42"/>
                      <a:pt x="58" y="36"/>
                      <a:pt x="57" y="35"/>
                    </a:cubicBezTo>
                    <a:close/>
                    <a:moveTo>
                      <a:pt x="54" y="24"/>
                    </a:moveTo>
                    <a:cubicBezTo>
                      <a:pt x="54" y="24"/>
                      <a:pt x="54" y="24"/>
                      <a:pt x="54" y="24"/>
                    </a:cubicBezTo>
                    <a:close/>
                    <a:moveTo>
                      <a:pt x="55" y="33"/>
                    </a:moveTo>
                    <a:cubicBezTo>
                      <a:pt x="55" y="30"/>
                      <a:pt x="53" y="32"/>
                      <a:pt x="55" y="33"/>
                    </a:cubicBezTo>
                    <a:close/>
                    <a:moveTo>
                      <a:pt x="54" y="36"/>
                    </a:moveTo>
                    <a:cubicBezTo>
                      <a:pt x="55" y="36"/>
                      <a:pt x="55" y="35"/>
                      <a:pt x="54" y="35"/>
                    </a:cubicBezTo>
                    <a:cubicBezTo>
                      <a:pt x="54" y="35"/>
                      <a:pt x="53" y="35"/>
                      <a:pt x="54" y="36"/>
                    </a:cubicBezTo>
                    <a:close/>
                    <a:moveTo>
                      <a:pt x="54" y="36"/>
                    </a:moveTo>
                    <a:cubicBezTo>
                      <a:pt x="54" y="37"/>
                      <a:pt x="54" y="36"/>
                      <a:pt x="54" y="36"/>
                    </a:cubicBezTo>
                    <a:close/>
                    <a:moveTo>
                      <a:pt x="54" y="39"/>
                    </a:moveTo>
                    <a:cubicBezTo>
                      <a:pt x="55" y="39"/>
                      <a:pt x="55" y="38"/>
                      <a:pt x="54" y="38"/>
                    </a:cubicBezTo>
                    <a:cubicBezTo>
                      <a:pt x="54" y="39"/>
                      <a:pt x="53" y="39"/>
                      <a:pt x="54" y="39"/>
                    </a:cubicBezTo>
                    <a:close/>
                    <a:moveTo>
                      <a:pt x="40" y="23"/>
                    </a:moveTo>
                    <a:cubicBezTo>
                      <a:pt x="40" y="25"/>
                      <a:pt x="40" y="24"/>
                      <a:pt x="40" y="25"/>
                    </a:cubicBezTo>
                    <a:cubicBezTo>
                      <a:pt x="41" y="31"/>
                      <a:pt x="40" y="24"/>
                      <a:pt x="43" y="22"/>
                    </a:cubicBezTo>
                    <a:cubicBezTo>
                      <a:pt x="45" y="24"/>
                      <a:pt x="43" y="27"/>
                      <a:pt x="44" y="29"/>
                    </a:cubicBezTo>
                    <a:cubicBezTo>
                      <a:pt x="45" y="27"/>
                      <a:pt x="44" y="22"/>
                      <a:pt x="46" y="21"/>
                    </a:cubicBezTo>
                    <a:cubicBezTo>
                      <a:pt x="47" y="23"/>
                      <a:pt x="47" y="27"/>
                      <a:pt x="46" y="28"/>
                    </a:cubicBezTo>
                    <a:cubicBezTo>
                      <a:pt x="49" y="26"/>
                      <a:pt x="46" y="23"/>
                      <a:pt x="48" y="20"/>
                    </a:cubicBezTo>
                    <a:cubicBezTo>
                      <a:pt x="49" y="19"/>
                      <a:pt x="50" y="20"/>
                      <a:pt x="50" y="20"/>
                    </a:cubicBezTo>
                    <a:cubicBezTo>
                      <a:pt x="51" y="20"/>
                      <a:pt x="51" y="17"/>
                      <a:pt x="53" y="19"/>
                    </a:cubicBezTo>
                    <a:cubicBezTo>
                      <a:pt x="52" y="17"/>
                      <a:pt x="54" y="16"/>
                      <a:pt x="53" y="16"/>
                    </a:cubicBezTo>
                    <a:cubicBezTo>
                      <a:pt x="49" y="18"/>
                      <a:pt x="45" y="21"/>
                      <a:pt x="40" y="23"/>
                    </a:cubicBezTo>
                    <a:close/>
                    <a:moveTo>
                      <a:pt x="52" y="45"/>
                    </a:moveTo>
                    <a:cubicBezTo>
                      <a:pt x="52" y="46"/>
                      <a:pt x="53" y="45"/>
                      <a:pt x="52" y="45"/>
                    </a:cubicBezTo>
                    <a:close/>
                    <a:moveTo>
                      <a:pt x="49" y="44"/>
                    </a:moveTo>
                    <a:cubicBezTo>
                      <a:pt x="49" y="44"/>
                      <a:pt x="49" y="45"/>
                      <a:pt x="49" y="45"/>
                    </a:cubicBezTo>
                    <a:cubicBezTo>
                      <a:pt x="50" y="46"/>
                      <a:pt x="50" y="44"/>
                      <a:pt x="49" y="44"/>
                    </a:cubicBezTo>
                    <a:cubicBezTo>
                      <a:pt x="49" y="44"/>
                      <a:pt x="49" y="44"/>
                      <a:pt x="49" y="44"/>
                    </a:cubicBezTo>
                    <a:close/>
                    <a:moveTo>
                      <a:pt x="47" y="33"/>
                    </a:moveTo>
                    <a:cubicBezTo>
                      <a:pt x="47" y="31"/>
                      <a:pt x="48" y="31"/>
                      <a:pt x="47" y="29"/>
                    </a:cubicBezTo>
                    <a:cubicBezTo>
                      <a:pt x="46" y="31"/>
                      <a:pt x="46" y="39"/>
                      <a:pt x="47" y="33"/>
                    </a:cubicBezTo>
                    <a:close/>
                    <a:moveTo>
                      <a:pt x="41" y="38"/>
                    </a:moveTo>
                    <a:cubicBezTo>
                      <a:pt x="41" y="38"/>
                      <a:pt x="40" y="44"/>
                      <a:pt x="41" y="44"/>
                    </a:cubicBezTo>
                    <a:cubicBezTo>
                      <a:pt x="42" y="42"/>
                      <a:pt x="42" y="38"/>
                      <a:pt x="41" y="38"/>
                    </a:cubicBezTo>
                    <a:close/>
                    <a:moveTo>
                      <a:pt x="35" y="44"/>
                    </a:moveTo>
                    <a:cubicBezTo>
                      <a:pt x="36" y="44"/>
                      <a:pt x="36" y="43"/>
                      <a:pt x="36" y="42"/>
                    </a:cubicBezTo>
                    <a:cubicBezTo>
                      <a:pt x="34" y="42"/>
                      <a:pt x="34" y="44"/>
                      <a:pt x="35" y="44"/>
                    </a:cubicBezTo>
                    <a:close/>
                    <a:moveTo>
                      <a:pt x="30" y="26"/>
                    </a:moveTo>
                    <a:cubicBezTo>
                      <a:pt x="30" y="32"/>
                      <a:pt x="30" y="42"/>
                      <a:pt x="30" y="44"/>
                    </a:cubicBezTo>
                    <a:cubicBezTo>
                      <a:pt x="34" y="42"/>
                      <a:pt x="33" y="31"/>
                      <a:pt x="31" y="28"/>
                    </a:cubicBezTo>
                    <a:cubicBezTo>
                      <a:pt x="32" y="27"/>
                      <a:pt x="33" y="27"/>
                      <a:pt x="33" y="25"/>
                    </a:cubicBezTo>
                    <a:cubicBezTo>
                      <a:pt x="32" y="25"/>
                      <a:pt x="31" y="26"/>
                      <a:pt x="30" y="26"/>
                    </a:cubicBezTo>
                    <a:close/>
                    <a:moveTo>
                      <a:pt x="24" y="25"/>
                    </a:moveTo>
                    <a:cubicBezTo>
                      <a:pt x="23" y="30"/>
                      <a:pt x="23" y="40"/>
                      <a:pt x="23" y="45"/>
                    </a:cubicBezTo>
                    <a:cubicBezTo>
                      <a:pt x="25" y="45"/>
                      <a:pt x="25" y="44"/>
                      <a:pt x="26" y="45"/>
                    </a:cubicBezTo>
                    <a:cubicBezTo>
                      <a:pt x="27" y="40"/>
                      <a:pt x="27" y="32"/>
                      <a:pt x="27" y="25"/>
                    </a:cubicBezTo>
                    <a:cubicBezTo>
                      <a:pt x="26" y="25"/>
                      <a:pt x="25" y="25"/>
                      <a:pt x="24" y="25"/>
                    </a:cubicBezTo>
                    <a:close/>
                    <a:moveTo>
                      <a:pt x="20" y="45"/>
                    </a:moveTo>
                    <a:cubicBezTo>
                      <a:pt x="20" y="45"/>
                      <a:pt x="20" y="46"/>
                      <a:pt x="20" y="46"/>
                    </a:cubicBezTo>
                    <a:cubicBezTo>
                      <a:pt x="21" y="46"/>
                      <a:pt x="21" y="46"/>
                      <a:pt x="22" y="46"/>
                    </a:cubicBezTo>
                    <a:cubicBezTo>
                      <a:pt x="22" y="46"/>
                      <a:pt x="22" y="45"/>
                      <a:pt x="22" y="45"/>
                    </a:cubicBezTo>
                    <a:cubicBezTo>
                      <a:pt x="21" y="45"/>
                      <a:pt x="21" y="45"/>
                      <a:pt x="20" y="45"/>
                    </a:cubicBezTo>
                    <a:close/>
                    <a:moveTo>
                      <a:pt x="16" y="44"/>
                    </a:moveTo>
                    <a:cubicBezTo>
                      <a:pt x="15" y="43"/>
                      <a:pt x="14" y="46"/>
                      <a:pt x="13" y="47"/>
                    </a:cubicBezTo>
                    <a:cubicBezTo>
                      <a:pt x="15" y="47"/>
                      <a:pt x="15" y="47"/>
                      <a:pt x="16" y="47"/>
                    </a:cubicBezTo>
                    <a:cubicBezTo>
                      <a:pt x="16" y="45"/>
                      <a:pt x="17" y="45"/>
                      <a:pt x="16" y="44"/>
                    </a:cubicBezTo>
                    <a:close/>
                    <a:moveTo>
                      <a:pt x="10" y="44"/>
                    </a:moveTo>
                    <a:cubicBezTo>
                      <a:pt x="10" y="45"/>
                      <a:pt x="9" y="46"/>
                      <a:pt x="9" y="47"/>
                    </a:cubicBezTo>
                    <a:cubicBezTo>
                      <a:pt x="10" y="47"/>
                      <a:pt x="10" y="48"/>
                      <a:pt x="11" y="48"/>
                    </a:cubicBezTo>
                    <a:cubicBezTo>
                      <a:pt x="10" y="46"/>
                      <a:pt x="12" y="45"/>
                      <a:pt x="10" y="44"/>
                    </a:cubicBezTo>
                    <a:close/>
                    <a:moveTo>
                      <a:pt x="8" y="27"/>
                    </a:moveTo>
                    <a:cubicBezTo>
                      <a:pt x="8" y="27"/>
                      <a:pt x="8" y="27"/>
                      <a:pt x="8" y="28"/>
                    </a:cubicBezTo>
                    <a:cubicBezTo>
                      <a:pt x="9" y="28"/>
                      <a:pt x="9" y="28"/>
                      <a:pt x="9" y="28"/>
                    </a:cubicBezTo>
                    <a:cubicBezTo>
                      <a:pt x="9" y="27"/>
                      <a:pt x="9" y="27"/>
                      <a:pt x="9" y="27"/>
                    </a:cubicBezTo>
                    <a:cubicBezTo>
                      <a:pt x="9" y="27"/>
                      <a:pt x="9" y="27"/>
                      <a:pt x="8" y="27"/>
                    </a:cubicBezTo>
                    <a:close/>
                    <a:moveTo>
                      <a:pt x="5" y="39"/>
                    </a:moveTo>
                    <a:cubicBezTo>
                      <a:pt x="4" y="39"/>
                      <a:pt x="4" y="40"/>
                      <a:pt x="4" y="40"/>
                    </a:cubicBezTo>
                    <a:cubicBezTo>
                      <a:pt x="4" y="41"/>
                      <a:pt x="4" y="41"/>
                      <a:pt x="6" y="41"/>
                    </a:cubicBezTo>
                    <a:cubicBezTo>
                      <a:pt x="6" y="40"/>
                      <a:pt x="5" y="40"/>
                      <a:pt x="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392" name="Group 391"/>
            <p:cNvGrpSpPr/>
            <p:nvPr/>
          </p:nvGrpSpPr>
          <p:grpSpPr>
            <a:xfrm>
              <a:off x="3582872" y="6818591"/>
              <a:ext cx="468000" cy="432933"/>
              <a:chOff x="3605314" y="6801213"/>
              <a:chExt cx="468000" cy="432933"/>
            </a:xfrm>
          </p:grpSpPr>
          <p:sp>
            <p:nvSpPr>
              <p:cNvPr id="401" name="Rectangle 400"/>
              <p:cNvSpPr/>
              <p:nvPr>
                <p:custDataLst>
                  <p:tags r:id="rId18"/>
                </p:custDataLst>
              </p:nvPr>
            </p:nvSpPr>
            <p:spPr>
              <a:xfrm>
                <a:off x="360531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402" name="TextBox 401"/>
              <p:cNvSpPr txBox="1"/>
              <p:nvPr>
                <p:custDataLst>
                  <p:tags r:id="rId19"/>
                </p:custDataLst>
              </p:nvPr>
            </p:nvSpPr>
            <p:spPr>
              <a:xfrm>
                <a:off x="3605314" y="6801213"/>
                <a:ext cx="468000" cy="231742"/>
              </a:xfrm>
              <a:prstGeom prst="rect">
                <a:avLst/>
              </a:prstGeom>
              <a:noFill/>
            </p:spPr>
            <p:txBody>
              <a:bodyPr wrap="square" rtlCol="0">
                <a:spAutoFit/>
              </a:bodyPr>
              <a:lstStyle/>
              <a:p>
                <a:pPr algn="ctr" defTabSz="1005600"/>
                <a:r>
                  <a:rPr lang="es-CL" sz="800" dirty="0" smtClean="0">
                    <a:solidFill>
                      <a:srgbClr val="002776"/>
                    </a:solidFill>
                  </a:rPr>
                  <a:t>Alto</a:t>
                </a:r>
                <a:endParaRPr lang="es-CL" sz="800" dirty="0">
                  <a:solidFill>
                    <a:srgbClr val="002776"/>
                  </a:solidFill>
                </a:endParaRPr>
              </a:p>
            </p:txBody>
          </p:sp>
        </p:grpSp>
        <p:grpSp>
          <p:nvGrpSpPr>
            <p:cNvPr id="393" name="Group 392"/>
            <p:cNvGrpSpPr/>
            <p:nvPr/>
          </p:nvGrpSpPr>
          <p:grpSpPr>
            <a:xfrm>
              <a:off x="4277236" y="6818591"/>
              <a:ext cx="468000" cy="432933"/>
              <a:chOff x="4217406" y="6801213"/>
              <a:chExt cx="468000" cy="432933"/>
            </a:xfrm>
          </p:grpSpPr>
          <p:sp>
            <p:nvSpPr>
              <p:cNvPr id="399" name="Rectangle 398"/>
              <p:cNvSpPr/>
              <p:nvPr>
                <p:custDataLst>
                  <p:tags r:id="rId16"/>
                </p:custDataLst>
              </p:nvPr>
            </p:nvSpPr>
            <p:spPr>
              <a:xfrm>
                <a:off x="421740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400" name="TextBox 399"/>
              <p:cNvSpPr txBox="1"/>
              <p:nvPr>
                <p:custDataLst>
                  <p:tags r:id="rId17"/>
                </p:custDataLst>
              </p:nvPr>
            </p:nvSpPr>
            <p:spPr>
              <a:xfrm>
                <a:off x="4217406" y="6801213"/>
                <a:ext cx="468000" cy="231742"/>
              </a:xfrm>
              <a:prstGeom prst="rect">
                <a:avLst/>
              </a:prstGeom>
              <a:noFill/>
            </p:spPr>
            <p:txBody>
              <a:bodyPr wrap="square" rtlCol="0">
                <a:spAutoFit/>
              </a:bodyPr>
              <a:lstStyle/>
              <a:p>
                <a:pPr algn="ctr" defTabSz="1005600"/>
                <a:r>
                  <a:rPr lang="es-CL" sz="800" dirty="0" smtClean="0">
                    <a:solidFill>
                      <a:srgbClr val="002776"/>
                    </a:solidFill>
                  </a:rPr>
                  <a:t>Medio</a:t>
                </a:r>
                <a:endParaRPr lang="es-CL" sz="800" dirty="0">
                  <a:solidFill>
                    <a:srgbClr val="002776"/>
                  </a:solidFill>
                </a:endParaRPr>
              </a:p>
            </p:txBody>
          </p:sp>
        </p:grpSp>
        <p:grpSp>
          <p:nvGrpSpPr>
            <p:cNvPr id="394" name="Group 393"/>
            <p:cNvGrpSpPr/>
            <p:nvPr/>
          </p:nvGrpSpPr>
          <p:grpSpPr>
            <a:xfrm>
              <a:off x="4971600" y="6818591"/>
              <a:ext cx="468000" cy="432933"/>
              <a:chOff x="4829498" y="6801213"/>
              <a:chExt cx="468000" cy="432933"/>
            </a:xfrm>
          </p:grpSpPr>
          <p:sp>
            <p:nvSpPr>
              <p:cNvPr id="397" name="Rectangle 396"/>
              <p:cNvSpPr/>
              <p:nvPr>
                <p:custDataLst>
                  <p:tags r:id="rId14"/>
                </p:custDataLst>
              </p:nvPr>
            </p:nvSpPr>
            <p:spPr>
              <a:xfrm>
                <a:off x="482949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398" name="TextBox 397"/>
              <p:cNvSpPr txBox="1"/>
              <p:nvPr>
                <p:custDataLst>
                  <p:tags r:id="rId15"/>
                </p:custDataLst>
              </p:nvPr>
            </p:nvSpPr>
            <p:spPr>
              <a:xfrm>
                <a:off x="4829498" y="6801213"/>
                <a:ext cx="468000" cy="231742"/>
              </a:xfrm>
              <a:prstGeom prst="rect">
                <a:avLst/>
              </a:prstGeom>
              <a:noFill/>
            </p:spPr>
            <p:txBody>
              <a:bodyPr wrap="square" rtlCol="0">
                <a:spAutoFit/>
              </a:bodyPr>
              <a:lstStyle/>
              <a:p>
                <a:pPr algn="ctr" defTabSz="1005600"/>
                <a:r>
                  <a:rPr lang="es-CL" sz="800" dirty="0" smtClean="0">
                    <a:solidFill>
                      <a:srgbClr val="002776"/>
                    </a:solidFill>
                  </a:rPr>
                  <a:t>Bajo</a:t>
                </a:r>
                <a:endParaRPr lang="es-CL" sz="800" dirty="0">
                  <a:solidFill>
                    <a:srgbClr val="002776"/>
                  </a:solidFill>
                </a:endParaRPr>
              </a:p>
            </p:txBody>
          </p:sp>
        </p:grpSp>
        <p:sp>
          <p:nvSpPr>
            <p:cNvPr id="396" name="Freeform 368"/>
            <p:cNvSpPr>
              <a:spLocks noEditPoints="1"/>
            </p:cNvSpPr>
            <p:nvPr/>
          </p:nvSpPr>
          <p:spPr bwMode="auto">
            <a:xfrm>
              <a:off x="3685462" y="7055406"/>
              <a:ext cx="181008" cy="19321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407" name="Group 406"/>
          <p:cNvGrpSpPr/>
          <p:nvPr/>
        </p:nvGrpSpPr>
        <p:grpSpPr>
          <a:xfrm>
            <a:off x="205458" y="6479282"/>
            <a:ext cx="3169298" cy="942946"/>
            <a:chOff x="205458" y="6443378"/>
            <a:chExt cx="3273816" cy="942946"/>
          </a:xfrm>
        </p:grpSpPr>
        <p:sp>
          <p:nvSpPr>
            <p:cNvPr id="408" name="Rectangle 407"/>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Recursos Necesarios</a:t>
              </a:r>
              <a:endParaRPr lang="es-CL" sz="1000" b="1" dirty="0"/>
            </a:p>
          </p:txBody>
        </p:sp>
        <p:sp>
          <p:nvSpPr>
            <p:cNvPr id="409" name="Rectangle 408"/>
            <p:cNvSpPr/>
            <p:nvPr/>
          </p:nvSpPr>
          <p:spPr>
            <a:xfrm>
              <a:off x="205458" y="6784062"/>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sp>
          <p:nvSpPr>
            <p:cNvPr id="410"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1" name="Rectangle 410"/>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Presupuesto total proyecto</a:t>
              </a:r>
              <a:endParaRPr lang="es-CL" sz="1000" b="1" dirty="0"/>
            </a:p>
          </p:txBody>
        </p:sp>
        <p:sp>
          <p:nvSpPr>
            <p:cNvPr id="412"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3" name="Rectangle 412"/>
            <p:cNvSpPr/>
            <p:nvPr/>
          </p:nvSpPr>
          <p:spPr>
            <a:xfrm>
              <a:off x="274783" y="6827008"/>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2"/>
                  </a:solidFill>
                </a:rPr>
                <a:t>$ 72.000 USD </a:t>
              </a:r>
            </a:p>
            <a:p>
              <a:pPr algn="ctr"/>
              <a:r>
                <a:rPr lang="es-CL" sz="900" i="1" dirty="0" smtClean="0">
                  <a:solidFill>
                    <a:schemeClr val="tx2"/>
                  </a:solidFill>
                </a:rPr>
                <a:t>$ 12.000 USD/año para la organización de reuniones</a:t>
              </a:r>
              <a:endParaRPr lang="es-CL" sz="700" i="1" dirty="0">
                <a:solidFill>
                  <a:schemeClr val="tx2"/>
                </a:solidFill>
              </a:endParaRPr>
            </a:p>
          </p:txBody>
        </p:sp>
      </p:grpSp>
      <p:sp>
        <p:nvSpPr>
          <p:cNvPr id="414" name="Rectangle 413"/>
          <p:cNvSpPr/>
          <p:nvPr/>
        </p:nvSpPr>
        <p:spPr>
          <a:xfrm>
            <a:off x="3373814" y="6479282"/>
            <a:ext cx="2189001"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Calendario</a:t>
            </a:r>
            <a:endParaRPr lang="es-CL" sz="1000" b="1" dirty="0"/>
          </a:p>
        </p:txBody>
      </p:sp>
      <p:graphicFrame>
        <p:nvGraphicFramePr>
          <p:cNvPr id="415" name="Table 414"/>
          <p:cNvGraphicFramePr>
            <a:graphicFrameLocks noGrp="1"/>
          </p:cNvGraphicFramePr>
          <p:nvPr>
            <p:extLst/>
          </p:nvPr>
        </p:nvGraphicFramePr>
        <p:xfrm>
          <a:off x="3373810" y="6909124"/>
          <a:ext cx="2189004" cy="381000"/>
        </p:xfrm>
        <a:graphic>
          <a:graphicData uri="http://schemas.openxmlformats.org/drawingml/2006/table">
            <a:tbl>
              <a:tblPr firstRow="1" bandRow="1">
                <a:tableStyleId>{5C22544A-7EE6-4342-B048-85BDC9FD1C3A}</a:tableStyleId>
              </a:tblPr>
              <a:tblGrid>
                <a:gridCol w="364834">
                  <a:extLst>
                    <a:ext uri="{9D8B030D-6E8A-4147-A177-3AD203B41FA5}">
                      <a16:colId xmlns="" xmlns:a16="http://schemas.microsoft.com/office/drawing/2014/main" val="1911516659"/>
                    </a:ext>
                  </a:extLst>
                </a:gridCol>
                <a:gridCol w="364834">
                  <a:extLst>
                    <a:ext uri="{9D8B030D-6E8A-4147-A177-3AD203B41FA5}">
                      <a16:colId xmlns="" xmlns:a16="http://schemas.microsoft.com/office/drawing/2014/main" val="476114897"/>
                    </a:ext>
                  </a:extLst>
                </a:gridCol>
                <a:gridCol w="364834">
                  <a:extLst>
                    <a:ext uri="{9D8B030D-6E8A-4147-A177-3AD203B41FA5}">
                      <a16:colId xmlns="" xmlns:a16="http://schemas.microsoft.com/office/drawing/2014/main" val="1399813028"/>
                    </a:ext>
                  </a:extLst>
                </a:gridCol>
                <a:gridCol w="364834">
                  <a:extLst>
                    <a:ext uri="{9D8B030D-6E8A-4147-A177-3AD203B41FA5}">
                      <a16:colId xmlns="" xmlns:a16="http://schemas.microsoft.com/office/drawing/2014/main" val="3069789400"/>
                    </a:ext>
                  </a:extLst>
                </a:gridCol>
                <a:gridCol w="364834">
                  <a:extLst>
                    <a:ext uri="{9D8B030D-6E8A-4147-A177-3AD203B41FA5}">
                      <a16:colId xmlns="" xmlns:a16="http://schemas.microsoft.com/office/drawing/2014/main" val="1920847690"/>
                    </a:ext>
                  </a:extLst>
                </a:gridCol>
                <a:gridCol w="364834">
                  <a:extLst>
                    <a:ext uri="{9D8B030D-6E8A-4147-A177-3AD203B41FA5}">
                      <a16:colId xmlns="" xmlns:a16="http://schemas.microsoft.com/office/drawing/2014/main" val="2806461673"/>
                    </a:ext>
                  </a:extLst>
                </a:gridCol>
              </a:tblGrid>
              <a:tr h="178060">
                <a:tc>
                  <a:txBody>
                    <a:bodyPr/>
                    <a:lstStyle/>
                    <a:p>
                      <a:pPr algn="ctr"/>
                      <a:r>
                        <a:rPr lang="es-ES_tradnl" sz="600" dirty="0" smtClean="0">
                          <a:solidFill>
                            <a:schemeClr val="bg1"/>
                          </a:solidFill>
                        </a:rPr>
                        <a:t>2016</a:t>
                      </a:r>
                      <a:endParaRPr lang="es-ES" sz="600" dirty="0">
                        <a:solidFill>
                          <a:schemeClr val="bg1"/>
                        </a:solidFill>
                      </a:endParaRPr>
                    </a:p>
                  </a:txBody>
                  <a:tcPr/>
                </a:tc>
                <a:tc>
                  <a:txBody>
                    <a:bodyPr/>
                    <a:lstStyle/>
                    <a:p>
                      <a:pPr algn="ctr"/>
                      <a:r>
                        <a:rPr lang="es-ES_tradnl" sz="600" dirty="0" smtClean="0">
                          <a:solidFill>
                            <a:schemeClr val="bg1"/>
                          </a:solidFill>
                        </a:rPr>
                        <a:t>2017</a:t>
                      </a:r>
                      <a:endParaRPr lang="es-ES" sz="600" dirty="0">
                        <a:solidFill>
                          <a:schemeClr val="bg1"/>
                        </a:solidFill>
                      </a:endParaRPr>
                    </a:p>
                  </a:txBody>
                  <a:tcPr/>
                </a:tc>
                <a:tc>
                  <a:txBody>
                    <a:bodyPr/>
                    <a:lstStyle/>
                    <a:p>
                      <a:pPr algn="ctr"/>
                      <a:r>
                        <a:rPr lang="es-ES_tradnl" sz="600" dirty="0" smtClean="0">
                          <a:solidFill>
                            <a:schemeClr val="bg1"/>
                          </a:solidFill>
                        </a:rPr>
                        <a:t>2018</a:t>
                      </a:r>
                      <a:endParaRPr lang="es-ES" sz="600" dirty="0">
                        <a:solidFill>
                          <a:schemeClr val="bg1"/>
                        </a:solidFill>
                      </a:endParaRPr>
                    </a:p>
                  </a:txBody>
                  <a:tcPr/>
                </a:tc>
                <a:tc>
                  <a:txBody>
                    <a:bodyPr/>
                    <a:lstStyle/>
                    <a:p>
                      <a:pPr algn="ctr"/>
                      <a:r>
                        <a:rPr lang="es-ES_tradnl" sz="600" dirty="0" smtClean="0">
                          <a:solidFill>
                            <a:schemeClr val="bg1"/>
                          </a:solidFill>
                        </a:rPr>
                        <a:t>2019</a:t>
                      </a:r>
                      <a:endParaRPr lang="es-ES" sz="600" dirty="0">
                        <a:solidFill>
                          <a:schemeClr val="bg1"/>
                        </a:solidFill>
                      </a:endParaRPr>
                    </a:p>
                  </a:txBody>
                  <a:tcPr/>
                </a:tc>
                <a:tc>
                  <a:txBody>
                    <a:bodyPr/>
                    <a:lstStyle/>
                    <a:p>
                      <a:pPr algn="ctr"/>
                      <a:r>
                        <a:rPr lang="es-ES_tradnl" sz="600" dirty="0" smtClean="0">
                          <a:solidFill>
                            <a:schemeClr val="bg1"/>
                          </a:solidFill>
                        </a:rPr>
                        <a:t>2020</a:t>
                      </a:r>
                      <a:endParaRPr lang="es-ES" sz="600" dirty="0">
                        <a:solidFill>
                          <a:schemeClr val="bg1"/>
                        </a:solidFill>
                      </a:endParaRPr>
                    </a:p>
                  </a:txBody>
                  <a:tcPr/>
                </a:tc>
                <a:tc>
                  <a:txBody>
                    <a:bodyPr/>
                    <a:lstStyle/>
                    <a:p>
                      <a:pPr algn="ctr"/>
                      <a:r>
                        <a:rPr lang="es-ES_tradnl" sz="600" dirty="0" smtClean="0">
                          <a:solidFill>
                            <a:schemeClr val="bg1"/>
                          </a:solidFill>
                        </a:rPr>
                        <a:t>2021</a:t>
                      </a:r>
                      <a:endParaRPr lang="es-ES" sz="600" dirty="0">
                        <a:solidFill>
                          <a:schemeClr val="bg1"/>
                        </a:solidFill>
                      </a:endParaRPr>
                    </a:p>
                  </a:txBody>
                  <a:tcPr/>
                </a:tc>
                <a:extLst>
                  <a:ext uri="{0D108BD9-81ED-4DB2-BD59-A6C34878D82A}">
                    <a16:rowId xmlns="" xmlns:a16="http://schemas.microsoft.com/office/drawing/2014/main" val="813404064"/>
                  </a:ext>
                </a:extLst>
              </a:tr>
              <a:tr h="184565">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extLst>
                  <a:ext uri="{0D108BD9-81ED-4DB2-BD59-A6C34878D82A}">
                    <a16:rowId xmlns="" xmlns:a16="http://schemas.microsoft.com/office/drawing/2014/main" val="4224239378"/>
                  </a:ext>
                </a:extLst>
              </a:tr>
            </a:tbl>
          </a:graphicData>
        </a:graphic>
      </p:graphicFrame>
      <p:sp>
        <p:nvSpPr>
          <p:cNvPr id="416" name="Freeform 368"/>
          <p:cNvSpPr>
            <a:spLocks noEditPoints="1"/>
          </p:cNvSpPr>
          <p:nvPr/>
        </p:nvSpPr>
        <p:spPr bwMode="auto">
          <a:xfrm>
            <a:off x="4236380" y="7127266"/>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7" name="Freeform 368"/>
          <p:cNvSpPr>
            <a:spLocks noEditPoints="1"/>
          </p:cNvSpPr>
          <p:nvPr/>
        </p:nvSpPr>
        <p:spPr bwMode="auto">
          <a:xfrm>
            <a:off x="4596436" y="7127266"/>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8" name="Freeform 368"/>
          <p:cNvSpPr>
            <a:spLocks noEditPoints="1"/>
          </p:cNvSpPr>
          <p:nvPr/>
        </p:nvSpPr>
        <p:spPr bwMode="auto">
          <a:xfrm>
            <a:off x="4956460" y="7127266"/>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9" name="Freeform 368"/>
          <p:cNvSpPr>
            <a:spLocks noEditPoints="1"/>
          </p:cNvSpPr>
          <p:nvPr/>
        </p:nvSpPr>
        <p:spPr bwMode="auto">
          <a:xfrm>
            <a:off x="5316500" y="7127266"/>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20" name="Group 419"/>
          <p:cNvGrpSpPr/>
          <p:nvPr/>
        </p:nvGrpSpPr>
        <p:grpSpPr>
          <a:xfrm>
            <a:off x="3415891" y="6521723"/>
            <a:ext cx="256421" cy="252000"/>
            <a:chOff x="3417417" y="6485819"/>
            <a:chExt cx="256421" cy="252000"/>
          </a:xfrm>
        </p:grpSpPr>
        <p:sp>
          <p:nvSpPr>
            <p:cNvPr id="421" name="Freeform 94"/>
            <p:cNvSpPr>
              <a:spLocks/>
            </p:cNvSpPr>
            <p:nvPr/>
          </p:nvSpPr>
          <p:spPr bwMode="auto">
            <a:xfrm>
              <a:off x="3417417" y="6504885"/>
              <a:ext cx="256421" cy="232934"/>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2" name="Freeform 95"/>
            <p:cNvSpPr>
              <a:spLocks noEditPoints="1"/>
            </p:cNvSpPr>
            <p:nvPr/>
          </p:nvSpPr>
          <p:spPr bwMode="auto">
            <a:xfrm>
              <a:off x="3437840" y="6485819"/>
              <a:ext cx="214441" cy="64658"/>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3" name="Freeform 96"/>
            <p:cNvSpPr>
              <a:spLocks noEditPoints="1"/>
            </p:cNvSpPr>
            <p:nvPr/>
          </p:nvSpPr>
          <p:spPr bwMode="auto">
            <a:xfrm>
              <a:off x="3484358" y="6568714"/>
              <a:ext cx="113461" cy="116882"/>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24" name="Freeform 368"/>
          <p:cNvSpPr>
            <a:spLocks noEditPoints="1"/>
          </p:cNvSpPr>
          <p:nvPr/>
        </p:nvSpPr>
        <p:spPr bwMode="auto">
          <a:xfrm>
            <a:off x="3876340" y="7127266"/>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25" name="Group 424"/>
          <p:cNvGrpSpPr/>
          <p:nvPr/>
        </p:nvGrpSpPr>
        <p:grpSpPr>
          <a:xfrm>
            <a:off x="4761313" y="7487394"/>
            <a:ext cx="4332885" cy="188648"/>
            <a:chOff x="565498" y="7511262"/>
            <a:chExt cx="4332885" cy="188648"/>
          </a:xfrm>
        </p:grpSpPr>
        <p:grpSp>
          <p:nvGrpSpPr>
            <p:cNvPr id="426" name="Group 425"/>
            <p:cNvGrpSpPr/>
            <p:nvPr/>
          </p:nvGrpSpPr>
          <p:grpSpPr>
            <a:xfrm>
              <a:off x="565498" y="7511262"/>
              <a:ext cx="3104467" cy="184666"/>
              <a:chOff x="615275" y="7511262"/>
              <a:chExt cx="3104467" cy="184666"/>
            </a:xfrm>
          </p:grpSpPr>
          <p:sp>
            <p:nvSpPr>
              <p:cNvPr id="429" name="TextBox 428"/>
              <p:cNvSpPr txBox="1"/>
              <p:nvPr/>
            </p:nvSpPr>
            <p:spPr>
              <a:xfrm>
                <a:off x="926425" y="7511262"/>
                <a:ext cx="1291297" cy="184666"/>
              </a:xfrm>
              <a:prstGeom prst="rect">
                <a:avLst/>
              </a:prstGeom>
              <a:noFill/>
            </p:spPr>
            <p:txBody>
              <a:bodyPr wrap="square" rtlCol="0">
                <a:spAutoFit/>
              </a:bodyPr>
              <a:lstStyle/>
              <a:p>
                <a:r>
                  <a:rPr lang="es-CL" sz="600" dirty="0" smtClean="0">
                    <a:solidFill>
                      <a:schemeClr val="tx2"/>
                    </a:solidFill>
                  </a:rPr>
                  <a:t>A comenzar en S2 2016</a:t>
                </a:r>
                <a:endParaRPr lang="es-CL" sz="600" dirty="0">
                  <a:solidFill>
                    <a:schemeClr val="tx2"/>
                  </a:solidFill>
                </a:endParaRPr>
              </a:p>
            </p:txBody>
          </p:sp>
          <p:sp>
            <p:nvSpPr>
              <p:cNvPr id="430" name="Rectangle 429"/>
              <p:cNvSpPr/>
              <p:nvPr>
                <p:custDataLst>
                  <p:tags r:id="rId11"/>
                </p:custDataLst>
              </p:nvPr>
            </p:nvSpPr>
            <p:spPr>
              <a:xfrm>
                <a:off x="615275" y="7541031"/>
                <a:ext cx="350121" cy="12637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Corto</a:t>
                </a:r>
              </a:p>
            </p:txBody>
          </p:sp>
          <p:sp>
            <p:nvSpPr>
              <p:cNvPr id="431" name="Rectangle 430"/>
              <p:cNvSpPr/>
              <p:nvPr>
                <p:custDataLst>
                  <p:tags r:id="rId12"/>
                </p:custDataLst>
              </p:nvPr>
            </p:nvSpPr>
            <p:spPr>
              <a:xfrm>
                <a:off x="1933650" y="7540067"/>
                <a:ext cx="359873" cy="124342"/>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smtClean="0">
                    <a:solidFill>
                      <a:srgbClr val="002776"/>
                    </a:solidFill>
                  </a:rPr>
                  <a:t>Mediano</a:t>
                </a:r>
                <a:endParaRPr lang="es-CL" sz="1100" dirty="0">
                  <a:solidFill>
                    <a:srgbClr val="002776"/>
                  </a:solidFill>
                </a:endParaRPr>
              </a:p>
            </p:txBody>
          </p:sp>
          <p:sp>
            <p:nvSpPr>
              <p:cNvPr id="432" name="Rectangle 431"/>
              <p:cNvSpPr/>
              <p:nvPr>
                <p:custDataLst>
                  <p:tags r:id="rId13"/>
                </p:custDataLst>
              </p:nvPr>
            </p:nvSpPr>
            <p:spPr>
              <a:xfrm>
                <a:off x="3346036" y="7540067"/>
                <a:ext cx="373706" cy="125518"/>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Largo</a:t>
                </a:r>
              </a:p>
            </p:txBody>
          </p:sp>
        </p:grpSp>
        <p:sp>
          <p:nvSpPr>
            <p:cNvPr id="427" name="TextBox 426"/>
            <p:cNvSpPr txBox="1"/>
            <p:nvPr/>
          </p:nvSpPr>
          <p:spPr>
            <a:xfrm>
              <a:off x="2173095" y="7511262"/>
              <a:ext cx="1291297" cy="184666"/>
            </a:xfrm>
            <a:prstGeom prst="rect">
              <a:avLst/>
            </a:prstGeom>
            <a:noFill/>
          </p:spPr>
          <p:txBody>
            <a:bodyPr wrap="square" rtlCol="0">
              <a:spAutoFit/>
            </a:bodyPr>
            <a:lstStyle/>
            <a:p>
              <a:r>
                <a:rPr lang="es-CL" sz="600" dirty="0" smtClean="0">
                  <a:solidFill>
                    <a:schemeClr val="tx2"/>
                  </a:solidFill>
                </a:rPr>
                <a:t>A comenzar en S1/S2 2017</a:t>
              </a:r>
            </a:p>
          </p:txBody>
        </p:sp>
        <p:sp>
          <p:nvSpPr>
            <p:cNvPr id="428" name="TextBox 427"/>
            <p:cNvSpPr txBox="1"/>
            <p:nvPr/>
          </p:nvSpPr>
          <p:spPr>
            <a:xfrm>
              <a:off x="3607086" y="7515244"/>
              <a:ext cx="1291297" cy="184666"/>
            </a:xfrm>
            <a:prstGeom prst="rect">
              <a:avLst/>
            </a:prstGeom>
            <a:noFill/>
          </p:spPr>
          <p:txBody>
            <a:bodyPr wrap="square" rtlCol="0">
              <a:spAutoFit/>
            </a:bodyPr>
            <a:lstStyle/>
            <a:p>
              <a:r>
                <a:rPr lang="es-CL" sz="600" dirty="0" smtClean="0">
                  <a:solidFill>
                    <a:schemeClr val="tx2"/>
                  </a:solidFill>
                </a:rPr>
                <a:t>A comenzar en S1 2018</a:t>
              </a:r>
            </a:p>
          </p:txBody>
        </p:sp>
      </p:grpSp>
      <p:grpSp>
        <p:nvGrpSpPr>
          <p:cNvPr id="433" name="Group 432"/>
          <p:cNvGrpSpPr/>
          <p:nvPr/>
        </p:nvGrpSpPr>
        <p:grpSpPr>
          <a:xfrm>
            <a:off x="187198" y="2230810"/>
            <a:ext cx="7036540" cy="781183"/>
            <a:chOff x="187198" y="2374825"/>
            <a:chExt cx="7036540" cy="781183"/>
          </a:xfrm>
        </p:grpSpPr>
        <p:sp>
          <p:nvSpPr>
            <p:cNvPr id="434" name="Rectangle 433"/>
            <p:cNvSpPr/>
            <p:nvPr/>
          </p:nvSpPr>
          <p:spPr>
            <a:xfrm>
              <a:off x="5407434" y="2727731"/>
              <a:ext cx="1807278" cy="417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900" dirty="0" smtClean="0">
                  <a:solidFill>
                    <a:srgbClr val="002776"/>
                  </a:solidFill>
                </a:rPr>
                <a:t>Consejo Consultivo de Turismo</a:t>
              </a:r>
              <a:endParaRPr lang="es-ES" sz="900" dirty="0">
                <a:solidFill>
                  <a:srgbClr val="002776"/>
                </a:solidFill>
              </a:endParaRPr>
            </a:p>
          </p:txBody>
        </p:sp>
        <p:sp>
          <p:nvSpPr>
            <p:cNvPr id="435" name="TextBox 434"/>
            <p:cNvSpPr txBox="1"/>
            <p:nvPr/>
          </p:nvSpPr>
          <p:spPr>
            <a:xfrm>
              <a:off x="4354903" y="2416637"/>
              <a:ext cx="1491114" cy="246221"/>
            </a:xfrm>
            <a:prstGeom prst="rect">
              <a:avLst/>
            </a:prstGeom>
            <a:noFill/>
          </p:spPr>
          <p:txBody>
            <a:bodyPr wrap="none" rtlCol="0">
              <a:spAutoFit/>
            </a:bodyPr>
            <a:lstStyle/>
            <a:p>
              <a:r>
                <a:rPr lang="es-ES_tradnl" sz="1000" b="1" dirty="0">
                  <a:solidFill>
                    <a:schemeClr val="lt1"/>
                  </a:solidFill>
                  <a:latin typeface="+mn-lt"/>
                  <a:cs typeface="+mn-cs"/>
                </a:rPr>
                <a:t>Actores involucrados</a:t>
              </a:r>
              <a:endParaRPr lang="es-ES" sz="1000" b="1" dirty="0">
                <a:solidFill>
                  <a:schemeClr val="lt1"/>
                </a:solidFill>
                <a:latin typeface="+mn-lt"/>
                <a:cs typeface="+mn-cs"/>
              </a:endParaRPr>
            </a:p>
          </p:txBody>
        </p:sp>
        <p:grpSp>
          <p:nvGrpSpPr>
            <p:cNvPr id="436" name="Group 435"/>
            <p:cNvGrpSpPr/>
            <p:nvPr/>
          </p:nvGrpSpPr>
          <p:grpSpPr>
            <a:xfrm>
              <a:off x="187198" y="2374825"/>
              <a:ext cx="7036540" cy="781183"/>
              <a:chOff x="187198" y="2374825"/>
              <a:chExt cx="7036540" cy="781183"/>
            </a:xfrm>
          </p:grpSpPr>
          <p:grpSp>
            <p:nvGrpSpPr>
              <p:cNvPr id="438" name="Group 437"/>
              <p:cNvGrpSpPr/>
              <p:nvPr/>
            </p:nvGrpSpPr>
            <p:grpSpPr>
              <a:xfrm>
                <a:off x="187198" y="2374825"/>
                <a:ext cx="7036540" cy="781183"/>
                <a:chOff x="187198" y="2693266"/>
                <a:chExt cx="7036540" cy="812139"/>
              </a:xfrm>
            </p:grpSpPr>
            <p:sp>
              <p:nvSpPr>
                <p:cNvPr id="440" name="Rectangle 314"/>
                <p:cNvSpPr/>
                <p:nvPr>
                  <p:custDataLst>
                    <p:tags r:id="rId9"/>
                  </p:custDataLst>
                </p:nvPr>
              </p:nvSpPr>
              <p:spPr>
                <a:xfrm>
                  <a:off x="205458" y="2693266"/>
                  <a:ext cx="70182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002776"/>
                      </a:solidFill>
                    </a:rPr>
                    <a:t>Responsables                                                              Actores Involucrados</a:t>
                  </a:r>
                  <a:endParaRPr lang="es-CL" sz="1000" b="1" dirty="0">
                    <a:solidFill>
                      <a:srgbClr val="002776"/>
                    </a:solidFill>
                  </a:endParaRPr>
                </a:p>
              </p:txBody>
            </p:sp>
            <p:grpSp>
              <p:nvGrpSpPr>
                <p:cNvPr id="441" name="Group 315"/>
                <p:cNvGrpSpPr/>
                <p:nvPr>
                  <p:custDataLst>
                    <p:tags r:id="rId10"/>
                  </p:custDataLst>
                </p:nvPr>
              </p:nvGrpSpPr>
              <p:grpSpPr>
                <a:xfrm>
                  <a:off x="316674" y="2734898"/>
                  <a:ext cx="216000" cy="288000"/>
                  <a:chOff x="391339" y="1340959"/>
                  <a:chExt cx="382588" cy="609600"/>
                </a:xfrm>
              </p:grpSpPr>
              <p:sp>
                <p:nvSpPr>
                  <p:cNvPr id="444" name="Freeform 148"/>
                  <p:cNvSpPr>
                    <a:spLocks/>
                  </p:cNvSpPr>
                  <p:nvPr/>
                </p:nvSpPr>
                <p:spPr bwMode="auto">
                  <a:xfrm>
                    <a:off x="391339" y="1340959"/>
                    <a:ext cx="382588" cy="609600"/>
                  </a:xfrm>
                  <a:custGeom>
                    <a:avLst/>
                    <a:gdLst>
                      <a:gd name="T0" fmla="*/ 31 w 54"/>
                      <a:gd name="T1" fmla="*/ 86 h 86"/>
                      <a:gd name="T2" fmla="*/ 29 w 54"/>
                      <a:gd name="T3" fmla="*/ 69 h 86"/>
                      <a:gd name="T4" fmla="*/ 28 w 54"/>
                      <a:gd name="T5" fmla="*/ 56 h 86"/>
                      <a:gd name="T6" fmla="*/ 25 w 54"/>
                      <a:gd name="T7" fmla="*/ 50 h 86"/>
                      <a:gd name="T8" fmla="*/ 23 w 54"/>
                      <a:gd name="T9" fmla="*/ 57 h 86"/>
                      <a:gd name="T10" fmla="*/ 20 w 54"/>
                      <a:gd name="T11" fmla="*/ 80 h 86"/>
                      <a:gd name="T12" fmla="*/ 16 w 54"/>
                      <a:gd name="T13" fmla="*/ 85 h 86"/>
                      <a:gd name="T14" fmla="*/ 17 w 54"/>
                      <a:gd name="T15" fmla="*/ 70 h 86"/>
                      <a:gd name="T16" fmla="*/ 17 w 54"/>
                      <a:gd name="T17" fmla="*/ 36 h 86"/>
                      <a:gd name="T18" fmla="*/ 17 w 54"/>
                      <a:gd name="T19" fmla="*/ 29 h 86"/>
                      <a:gd name="T20" fmla="*/ 12 w 54"/>
                      <a:gd name="T21" fmla="*/ 22 h 86"/>
                      <a:gd name="T22" fmla="*/ 6 w 54"/>
                      <a:gd name="T23" fmla="*/ 15 h 86"/>
                      <a:gd name="T24" fmla="*/ 2 w 54"/>
                      <a:gd name="T25" fmla="*/ 7 h 86"/>
                      <a:gd name="T26" fmla="*/ 1 w 54"/>
                      <a:gd name="T27" fmla="*/ 2 h 86"/>
                      <a:gd name="T28" fmla="*/ 6 w 54"/>
                      <a:gd name="T29" fmla="*/ 5 h 86"/>
                      <a:gd name="T30" fmla="*/ 10 w 54"/>
                      <a:gd name="T31" fmla="*/ 10 h 86"/>
                      <a:gd name="T32" fmla="*/ 20 w 54"/>
                      <a:gd name="T33" fmla="*/ 20 h 86"/>
                      <a:gd name="T34" fmla="*/ 33 w 54"/>
                      <a:gd name="T35" fmla="*/ 21 h 86"/>
                      <a:gd name="T36" fmla="*/ 40 w 54"/>
                      <a:gd name="T37" fmla="*/ 15 h 86"/>
                      <a:gd name="T38" fmla="*/ 44 w 54"/>
                      <a:gd name="T39" fmla="*/ 7 h 86"/>
                      <a:gd name="T40" fmla="*/ 50 w 54"/>
                      <a:gd name="T41" fmla="*/ 0 h 86"/>
                      <a:gd name="T42" fmla="*/ 53 w 54"/>
                      <a:gd name="T43" fmla="*/ 7 h 86"/>
                      <a:gd name="T44" fmla="*/ 45 w 54"/>
                      <a:gd name="T45" fmla="*/ 20 h 86"/>
                      <a:gd name="T46" fmla="*/ 35 w 54"/>
                      <a:gd name="T47" fmla="*/ 45 h 86"/>
                      <a:gd name="T48" fmla="*/ 36 w 54"/>
                      <a:gd name="T49" fmla="*/ 70 h 86"/>
                      <a:gd name="T50" fmla="*/ 31 w 54"/>
                      <a:gd name="T5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86">
                        <a:moveTo>
                          <a:pt x="31" y="86"/>
                        </a:moveTo>
                        <a:cubicBezTo>
                          <a:pt x="29" y="81"/>
                          <a:pt x="29" y="75"/>
                          <a:pt x="29" y="69"/>
                        </a:cubicBezTo>
                        <a:cubicBezTo>
                          <a:pt x="28" y="63"/>
                          <a:pt x="28" y="61"/>
                          <a:pt x="28" y="56"/>
                        </a:cubicBezTo>
                        <a:cubicBezTo>
                          <a:pt x="27" y="54"/>
                          <a:pt x="27" y="51"/>
                          <a:pt x="25" y="50"/>
                        </a:cubicBezTo>
                        <a:cubicBezTo>
                          <a:pt x="23" y="52"/>
                          <a:pt x="23" y="55"/>
                          <a:pt x="23" y="57"/>
                        </a:cubicBezTo>
                        <a:cubicBezTo>
                          <a:pt x="22" y="66"/>
                          <a:pt x="22" y="71"/>
                          <a:pt x="20" y="80"/>
                        </a:cubicBezTo>
                        <a:cubicBezTo>
                          <a:pt x="20" y="82"/>
                          <a:pt x="19" y="86"/>
                          <a:pt x="16" y="85"/>
                        </a:cubicBezTo>
                        <a:cubicBezTo>
                          <a:pt x="16" y="80"/>
                          <a:pt x="17" y="75"/>
                          <a:pt x="17" y="70"/>
                        </a:cubicBezTo>
                        <a:cubicBezTo>
                          <a:pt x="17" y="59"/>
                          <a:pt x="17" y="47"/>
                          <a:pt x="17" y="36"/>
                        </a:cubicBezTo>
                        <a:cubicBezTo>
                          <a:pt x="17" y="34"/>
                          <a:pt x="17" y="31"/>
                          <a:pt x="17" y="29"/>
                        </a:cubicBezTo>
                        <a:cubicBezTo>
                          <a:pt x="16" y="27"/>
                          <a:pt x="14" y="24"/>
                          <a:pt x="12" y="22"/>
                        </a:cubicBezTo>
                        <a:cubicBezTo>
                          <a:pt x="10" y="19"/>
                          <a:pt x="8" y="17"/>
                          <a:pt x="6" y="15"/>
                        </a:cubicBezTo>
                        <a:cubicBezTo>
                          <a:pt x="5" y="13"/>
                          <a:pt x="6" y="15"/>
                          <a:pt x="2" y="7"/>
                        </a:cubicBezTo>
                        <a:cubicBezTo>
                          <a:pt x="1" y="6"/>
                          <a:pt x="0" y="3"/>
                          <a:pt x="1" y="2"/>
                        </a:cubicBezTo>
                        <a:cubicBezTo>
                          <a:pt x="4" y="1"/>
                          <a:pt x="5" y="4"/>
                          <a:pt x="6" y="5"/>
                        </a:cubicBezTo>
                        <a:cubicBezTo>
                          <a:pt x="7" y="7"/>
                          <a:pt x="9" y="8"/>
                          <a:pt x="10" y="10"/>
                        </a:cubicBezTo>
                        <a:cubicBezTo>
                          <a:pt x="13" y="13"/>
                          <a:pt x="16" y="19"/>
                          <a:pt x="20" y="20"/>
                        </a:cubicBezTo>
                        <a:cubicBezTo>
                          <a:pt x="22" y="22"/>
                          <a:pt x="30" y="23"/>
                          <a:pt x="33" y="21"/>
                        </a:cubicBezTo>
                        <a:cubicBezTo>
                          <a:pt x="35" y="21"/>
                          <a:pt x="38" y="17"/>
                          <a:pt x="40" y="15"/>
                        </a:cubicBezTo>
                        <a:cubicBezTo>
                          <a:pt x="41" y="13"/>
                          <a:pt x="43" y="10"/>
                          <a:pt x="44" y="7"/>
                        </a:cubicBezTo>
                        <a:cubicBezTo>
                          <a:pt x="46" y="5"/>
                          <a:pt x="48" y="1"/>
                          <a:pt x="50" y="0"/>
                        </a:cubicBezTo>
                        <a:cubicBezTo>
                          <a:pt x="53" y="0"/>
                          <a:pt x="54" y="4"/>
                          <a:pt x="53" y="7"/>
                        </a:cubicBezTo>
                        <a:cubicBezTo>
                          <a:pt x="51" y="11"/>
                          <a:pt x="47" y="16"/>
                          <a:pt x="45" y="20"/>
                        </a:cubicBezTo>
                        <a:cubicBezTo>
                          <a:pt x="37" y="33"/>
                          <a:pt x="35" y="30"/>
                          <a:pt x="35" y="45"/>
                        </a:cubicBezTo>
                        <a:cubicBezTo>
                          <a:pt x="35" y="53"/>
                          <a:pt x="36" y="61"/>
                          <a:pt x="36" y="70"/>
                        </a:cubicBezTo>
                        <a:cubicBezTo>
                          <a:pt x="36" y="77"/>
                          <a:pt x="36" y="84"/>
                          <a:pt x="31" y="86"/>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sp>
                <p:nvSpPr>
                  <p:cNvPr id="445" name="Freeform 149"/>
                  <p:cNvSpPr>
                    <a:spLocks/>
                  </p:cNvSpPr>
                  <p:nvPr/>
                </p:nvSpPr>
                <p:spPr bwMode="auto">
                  <a:xfrm>
                    <a:off x="518338" y="1361598"/>
                    <a:ext cx="112713" cy="106363"/>
                  </a:xfrm>
                  <a:custGeom>
                    <a:avLst/>
                    <a:gdLst>
                      <a:gd name="T0" fmla="*/ 13 w 16"/>
                      <a:gd name="T1" fmla="*/ 13 h 15"/>
                      <a:gd name="T2" fmla="*/ 8 w 16"/>
                      <a:gd name="T3" fmla="*/ 15 h 15"/>
                      <a:gd name="T4" fmla="*/ 9 w 16"/>
                      <a:gd name="T5" fmla="*/ 1 h 15"/>
                      <a:gd name="T6" fmla="*/ 13 w 16"/>
                      <a:gd name="T7" fmla="*/ 13 h 15"/>
                    </a:gdLst>
                    <a:ahLst/>
                    <a:cxnLst>
                      <a:cxn ang="0">
                        <a:pos x="T0" y="T1"/>
                      </a:cxn>
                      <a:cxn ang="0">
                        <a:pos x="T2" y="T3"/>
                      </a:cxn>
                      <a:cxn ang="0">
                        <a:pos x="T4" y="T5"/>
                      </a:cxn>
                      <a:cxn ang="0">
                        <a:pos x="T6" y="T7"/>
                      </a:cxn>
                    </a:cxnLst>
                    <a:rect l="0" t="0" r="r" b="b"/>
                    <a:pathLst>
                      <a:path w="16" h="15">
                        <a:moveTo>
                          <a:pt x="13" y="13"/>
                        </a:moveTo>
                        <a:cubicBezTo>
                          <a:pt x="11" y="14"/>
                          <a:pt x="9" y="14"/>
                          <a:pt x="8" y="15"/>
                        </a:cubicBezTo>
                        <a:cubicBezTo>
                          <a:pt x="0" y="14"/>
                          <a:pt x="0" y="0"/>
                          <a:pt x="9" y="1"/>
                        </a:cubicBezTo>
                        <a:cubicBezTo>
                          <a:pt x="14" y="1"/>
                          <a:pt x="16" y="8"/>
                          <a:pt x="13" y="13"/>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grpSp>
            <p:sp>
              <p:nvSpPr>
                <p:cNvPr id="442" name="Rectangle 441"/>
                <p:cNvSpPr/>
                <p:nvPr/>
              </p:nvSpPr>
              <p:spPr>
                <a:xfrm>
                  <a:off x="3631554" y="3059283"/>
                  <a:ext cx="1830472" cy="43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900" dirty="0">
                      <a:solidFill>
                        <a:srgbClr val="002776"/>
                      </a:solidFill>
                    </a:rPr>
                    <a:t>Compañías identificadas</a:t>
                  </a:r>
                </a:p>
                <a:p>
                  <a:r>
                    <a:rPr lang="es-CL" sz="900" dirty="0">
                      <a:solidFill>
                        <a:srgbClr val="002776"/>
                      </a:solidFill>
                    </a:rPr>
                    <a:t>Gobierno de </a:t>
                  </a:r>
                  <a:r>
                    <a:rPr lang="es-CL" sz="900" dirty="0" smtClean="0">
                      <a:solidFill>
                        <a:srgbClr val="002776"/>
                      </a:solidFill>
                    </a:rPr>
                    <a:t>Ecuador</a:t>
                  </a:r>
                </a:p>
                <a:p>
                  <a:r>
                    <a:rPr lang="es-CL" sz="900" dirty="0" err="1" smtClean="0">
                      <a:solidFill>
                        <a:srgbClr val="002776"/>
                      </a:solidFill>
                    </a:rPr>
                    <a:t>Epmsa</a:t>
                  </a:r>
                  <a:endParaRPr lang="es-CL" sz="900" dirty="0" smtClean="0">
                    <a:solidFill>
                      <a:srgbClr val="002776"/>
                    </a:solidFill>
                  </a:endParaRPr>
                </a:p>
              </p:txBody>
            </p:sp>
            <p:sp>
              <p:nvSpPr>
                <p:cNvPr id="443" name="Rectangle 442"/>
                <p:cNvSpPr/>
                <p:nvPr/>
              </p:nvSpPr>
              <p:spPr>
                <a:xfrm>
                  <a:off x="187198" y="3070905"/>
                  <a:ext cx="3418116" cy="43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900" b="1" dirty="0">
                      <a:solidFill>
                        <a:srgbClr val="002776"/>
                      </a:solidFill>
                    </a:rPr>
                    <a:t>Líder de Proyecto: </a:t>
                  </a:r>
                  <a:r>
                    <a:rPr lang="es-CL" sz="900" dirty="0">
                      <a:solidFill>
                        <a:srgbClr val="002776"/>
                      </a:solidFill>
                    </a:rPr>
                    <a:t>Quito </a:t>
                  </a:r>
                  <a:r>
                    <a:rPr lang="es-CL" sz="900" dirty="0" smtClean="0">
                      <a:solidFill>
                        <a:srgbClr val="002776"/>
                      </a:solidFill>
                    </a:rPr>
                    <a:t>Turismo y la compañía gestora del Aeropuerto de Quito</a:t>
                  </a:r>
                  <a:endParaRPr lang="es-ES_tradnl" sz="900" dirty="0">
                    <a:solidFill>
                      <a:srgbClr val="002776"/>
                    </a:solidFill>
                  </a:endParaRPr>
                </a:p>
              </p:txBody>
            </p:sp>
          </p:grpSp>
          <p:sp>
            <p:nvSpPr>
              <p:cNvPr id="439" name="Rectangle 438"/>
              <p:cNvSpPr/>
              <p:nvPr/>
            </p:nvSpPr>
            <p:spPr>
              <a:xfrm>
                <a:off x="776088" y="2446834"/>
                <a:ext cx="1085554" cy="246221"/>
              </a:xfrm>
              <a:prstGeom prst="rect">
                <a:avLst/>
              </a:prstGeom>
            </p:spPr>
            <p:txBody>
              <a:bodyPr wrap="none">
                <a:spAutoFit/>
              </a:bodyPr>
              <a:lstStyle/>
              <a:p>
                <a:r>
                  <a:rPr lang="es-CL" sz="1000" b="1" dirty="0">
                    <a:solidFill>
                      <a:srgbClr val="FFFFFF"/>
                    </a:solidFill>
                  </a:rPr>
                  <a:t>Responsables </a:t>
                </a:r>
                <a:endParaRPr lang="es-ES" sz="1000" dirty="0"/>
              </a:p>
            </p:txBody>
          </p:sp>
        </p:grpSp>
        <p:sp>
          <p:nvSpPr>
            <p:cNvPr id="437" name="Rectangle 436"/>
            <p:cNvSpPr/>
            <p:nvPr/>
          </p:nvSpPr>
          <p:spPr>
            <a:xfrm>
              <a:off x="3650755" y="2435703"/>
              <a:ext cx="1491114" cy="246221"/>
            </a:xfrm>
            <a:prstGeom prst="rect">
              <a:avLst/>
            </a:prstGeom>
          </p:spPr>
          <p:txBody>
            <a:bodyPr wrap="none">
              <a:spAutoFit/>
            </a:bodyPr>
            <a:lstStyle/>
            <a:p>
              <a:r>
                <a:rPr lang="es-CL" sz="1000" b="1" dirty="0">
                  <a:solidFill>
                    <a:srgbClr val="FFFFFF"/>
                  </a:solidFill>
                </a:rPr>
                <a:t>Actores Involucrados</a:t>
              </a:r>
            </a:p>
          </p:txBody>
        </p:sp>
      </p:grpSp>
      <p:sp>
        <p:nvSpPr>
          <p:cNvPr id="446" name="Rounded Rectangle 445"/>
          <p:cNvSpPr/>
          <p:nvPr/>
        </p:nvSpPr>
        <p:spPr>
          <a:xfrm>
            <a:off x="265456" y="1045552"/>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E1</a:t>
            </a:r>
            <a:endParaRPr lang="es-ES" sz="1100" b="1" dirty="0">
              <a:solidFill>
                <a:srgbClr val="002060"/>
              </a:solidFill>
            </a:endParaRPr>
          </a:p>
        </p:txBody>
      </p:sp>
      <p:sp>
        <p:nvSpPr>
          <p:cNvPr id="447" name="Freeform 368"/>
          <p:cNvSpPr>
            <a:spLocks noEditPoints="1"/>
          </p:cNvSpPr>
          <p:nvPr/>
        </p:nvSpPr>
        <p:spPr bwMode="auto">
          <a:xfrm>
            <a:off x="3517842" y="7127266"/>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8" name="Rectangle 447"/>
          <p:cNvSpPr/>
          <p:nvPr>
            <p:custDataLst>
              <p:tags r:id="rId8"/>
            </p:custDataLst>
          </p:nvPr>
        </p:nvSpPr>
        <p:spPr>
          <a:xfrm>
            <a:off x="7190234" y="7071428"/>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Tree>
    <p:extLst>
      <p:ext uri="{BB962C8B-B14F-4D97-AF65-F5344CB8AC3E}">
        <p14:creationId xmlns:p14="http://schemas.microsoft.com/office/powerpoint/2010/main" val="84847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4</a:t>
            </a:fld>
            <a:endParaRPr lang="en-US" dirty="0">
              <a:solidFill>
                <a:srgbClr val="002776"/>
              </a:solidFill>
            </a:endParaRPr>
          </a:p>
        </p:txBody>
      </p:sp>
      <p:sp>
        <p:nvSpPr>
          <p:cNvPr id="5" name="Freeform 4"/>
          <p:cNvSpPr>
            <a:spLocks/>
          </p:cNvSpPr>
          <p:nvPr>
            <p:custDataLst>
              <p:tags r:id="rId1"/>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n-US" dirty="0">
              <a:solidFill>
                <a:srgbClr val="002776"/>
              </a:solidFill>
            </a:endParaRPr>
          </a:p>
        </p:txBody>
      </p:sp>
      <p:graphicFrame>
        <p:nvGraphicFramePr>
          <p:cNvPr id="6" name="Table 5"/>
          <p:cNvGraphicFramePr>
            <a:graphicFrameLocks noGrp="1"/>
          </p:cNvGraphicFramePr>
          <p:nvPr>
            <p:extLst/>
          </p:nvPr>
        </p:nvGraphicFramePr>
        <p:xfrm>
          <a:off x="276950" y="2153501"/>
          <a:ext cx="9577322" cy="1325880"/>
        </p:xfrm>
        <a:graphic>
          <a:graphicData uri="http://schemas.openxmlformats.org/drawingml/2006/table">
            <a:tbl>
              <a:tblPr firstRow="1" bandRow="1">
                <a:tableStyleId>{2D5ABB26-0587-4C30-8999-92F81FD0307C}</a:tableStyleId>
              </a:tblPr>
              <a:tblGrid>
                <a:gridCol w="9577322">
                  <a:extLst>
                    <a:ext uri="{9D8B030D-6E8A-4147-A177-3AD203B41FA5}">
                      <a16:colId xmlns="" xmlns:a16="http://schemas.microsoft.com/office/drawing/2014/main" val="20000"/>
                    </a:ext>
                  </a:extLst>
                </a:gridCol>
              </a:tblGrid>
              <a:tr h="734806">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a:tabLst/>
                        <a:defRPr/>
                      </a:pPr>
                      <a:r>
                        <a:rPr lang="es-ES_tradnl" sz="900" b="1" kern="1200" noProof="0" dirty="0" err="1" smtClean="0">
                          <a:solidFill>
                            <a:srgbClr val="002776"/>
                          </a:solidFill>
                          <a:latin typeface="+mn-lt"/>
                          <a:ea typeface="+mn-ea"/>
                          <a:cs typeface="+mn-cs"/>
                        </a:rPr>
                        <a:t>KPIs</a:t>
                      </a:r>
                      <a:r>
                        <a:rPr lang="es-ES_tradnl" sz="900" b="1" kern="1200" noProof="0" dirty="0" smtClean="0">
                          <a:solidFill>
                            <a:srgbClr val="002776"/>
                          </a:solidFill>
                          <a:latin typeface="+mn-lt"/>
                          <a:ea typeface="+mn-ea"/>
                          <a:cs typeface="+mn-cs"/>
                        </a:rPr>
                        <a:t> Específicos: </a:t>
                      </a:r>
                      <a:r>
                        <a:rPr lang="es-ES_tradnl" sz="900" b="0" kern="1200" noProof="0" dirty="0" smtClean="0">
                          <a:solidFill>
                            <a:srgbClr val="002776"/>
                          </a:solidFill>
                          <a:latin typeface="+mn-lt"/>
                          <a:ea typeface="+mn-ea"/>
                          <a:cs typeface="+mn-cs"/>
                        </a:rPr>
                        <a:t>Los valores objetivo o target para los diferentes </a:t>
                      </a:r>
                      <a:r>
                        <a:rPr lang="es-ES_tradnl" sz="900" b="0" kern="1200" noProof="0" dirty="0" err="1" smtClean="0">
                          <a:solidFill>
                            <a:srgbClr val="002776"/>
                          </a:solidFill>
                          <a:latin typeface="+mn-lt"/>
                          <a:ea typeface="+mn-ea"/>
                          <a:cs typeface="+mn-cs"/>
                        </a:rPr>
                        <a:t>KPIs</a:t>
                      </a:r>
                      <a:r>
                        <a:rPr lang="es-ES_tradnl" sz="900" b="0" kern="1200" noProof="0" dirty="0" smtClean="0">
                          <a:solidFill>
                            <a:srgbClr val="002776"/>
                          </a:solidFill>
                          <a:latin typeface="+mn-lt"/>
                          <a:ea typeface="+mn-ea"/>
                          <a:cs typeface="+mn-cs"/>
                        </a:rPr>
                        <a:t> definidos deberán definirse en la fase inicial de la ejecución del propio proyecto, en base a las observaciones concretas realizadas en tal momento. No obstante, de manera preliminar pueden proponerse los siguientes valores indicativos, a utilizarse como referencia a la hora de definir los targets definitivos</a:t>
                      </a: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u="sng" kern="1200" baseline="0" noProof="0" dirty="0" smtClean="0">
                          <a:solidFill>
                            <a:schemeClr val="tx2"/>
                          </a:solidFill>
                          <a:latin typeface="+mn-lt"/>
                          <a:ea typeface="+mn-ea"/>
                          <a:cs typeface="+mn-cs"/>
                        </a:rPr>
                        <a:t>Nº de aerolíneas objetivo, con los que la plataforma común (Comité de Conectividad) ha establecido una línea de diálogo</a:t>
                      </a:r>
                      <a:r>
                        <a:rPr lang="es-ES_tradnl" sz="900" u="none" kern="1200" baseline="0" noProof="0" dirty="0" smtClean="0">
                          <a:solidFill>
                            <a:schemeClr val="tx2"/>
                          </a:solidFill>
                          <a:latin typeface="+mn-lt"/>
                          <a:ea typeface="+mn-ea"/>
                          <a:cs typeface="+mn-cs"/>
                        </a:rPr>
                        <a:t>: 3 durante los tres primeros meses, al menos 5 al final del proyecto.</a:t>
                      </a:r>
                      <a:endParaRPr lang="es-ES_tradnl" sz="900" u="sng" kern="1200" baseline="0" noProof="0" dirty="0" smtClean="0">
                        <a:solidFill>
                          <a:schemeClr val="tx2"/>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u="sng" kern="1200" baseline="0" noProof="0" dirty="0" smtClean="0">
                          <a:solidFill>
                            <a:schemeClr val="tx2"/>
                          </a:solidFill>
                          <a:latin typeface="+mn-lt"/>
                          <a:ea typeface="+mn-ea"/>
                          <a:cs typeface="+mn-cs"/>
                        </a:rPr>
                        <a:t>Nivel de cumplimiento (%) de la agenda de reuniones</a:t>
                      </a:r>
                      <a:r>
                        <a:rPr lang="es-ES_tradnl" sz="900" u="none" kern="1200" baseline="0" noProof="0" dirty="0" smtClean="0">
                          <a:solidFill>
                            <a:schemeClr val="tx2"/>
                          </a:solidFill>
                          <a:latin typeface="+mn-lt"/>
                          <a:ea typeface="+mn-ea"/>
                          <a:cs typeface="+mn-cs"/>
                        </a:rPr>
                        <a:t>: </a:t>
                      </a:r>
                      <a:r>
                        <a:rPr lang="es-ES_tradnl" sz="900" kern="1200" noProof="0" dirty="0" smtClean="0">
                          <a:solidFill>
                            <a:srgbClr val="002776"/>
                          </a:solidFill>
                          <a:latin typeface="+mn-lt"/>
                          <a:ea typeface="+mn-ea"/>
                          <a:cs typeface="+mn-cs"/>
                        </a:rPr>
                        <a:t>Al</a:t>
                      </a:r>
                      <a:r>
                        <a:rPr lang="es-ES_tradnl" sz="900" kern="1200" baseline="0" noProof="0" dirty="0" smtClean="0">
                          <a:solidFill>
                            <a:srgbClr val="002776"/>
                          </a:solidFill>
                          <a:latin typeface="+mn-lt"/>
                          <a:ea typeface="+mn-ea"/>
                          <a:cs typeface="+mn-cs"/>
                        </a:rPr>
                        <a:t> menos un 80% en base mensual, 95% al final del proyecto.</a:t>
                      </a:r>
                      <a:endParaRPr lang="es-ES_tradnl" sz="900"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u="sng" kern="1200" baseline="0" noProof="0" dirty="0" smtClean="0">
                          <a:solidFill>
                            <a:schemeClr val="tx2"/>
                          </a:solidFill>
                          <a:latin typeface="+mn-lt"/>
                          <a:ea typeface="+mn-ea"/>
                          <a:cs typeface="+mn-cs"/>
                        </a:rPr>
                        <a:t>Nº de nuevas aerolíneas que inician actividad en UIO:</a:t>
                      </a:r>
                      <a:r>
                        <a:rPr lang="es-ES_tradnl" sz="900" u="none" kern="1200" baseline="0" noProof="0" dirty="0" smtClean="0">
                          <a:solidFill>
                            <a:srgbClr val="FF0000"/>
                          </a:solidFill>
                          <a:latin typeface="+mn-lt"/>
                          <a:ea typeface="+mn-ea"/>
                          <a:cs typeface="+mn-cs"/>
                        </a:rPr>
                        <a:t> </a:t>
                      </a:r>
                      <a:r>
                        <a:rPr lang="es-ES_tradnl" sz="900" kern="1200" baseline="0" noProof="0" dirty="0" smtClean="0">
                          <a:solidFill>
                            <a:srgbClr val="002776"/>
                          </a:solidFill>
                          <a:latin typeface="+mn-lt"/>
                          <a:ea typeface="+mn-ea"/>
                          <a:cs typeface="+mn-cs"/>
                        </a:rPr>
                        <a:t>Al menos 2 nuevas aerolíneas se establecen a lo largo del proyecto. </a:t>
                      </a: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u="sng" kern="1200" baseline="0" noProof="0" dirty="0" smtClean="0">
                          <a:solidFill>
                            <a:schemeClr val="tx2"/>
                          </a:solidFill>
                          <a:latin typeface="+mn-lt"/>
                          <a:ea typeface="+mn-ea"/>
                          <a:cs typeface="+mn-cs"/>
                        </a:rPr>
                        <a:t>Nº de nuevas rutas abiertas por dichas aerolíneas con origen en UIO</a:t>
                      </a:r>
                      <a:r>
                        <a:rPr lang="es-ES_tradnl" sz="900" u="none" kern="1200" baseline="0" noProof="0" dirty="0" smtClean="0">
                          <a:solidFill>
                            <a:schemeClr val="tx2"/>
                          </a:solidFill>
                          <a:latin typeface="+mn-lt"/>
                          <a:ea typeface="+mn-ea"/>
                          <a:cs typeface="+mn-cs"/>
                        </a:rPr>
                        <a:t>: Al menos una ruta internacional con 2 frecuencias semanales por cada nueva aerolínea en el Aeropuerto. </a:t>
                      </a:r>
                      <a:endParaRPr lang="es-ES_tradnl" sz="900" u="sng" kern="1200" baseline="0" noProof="0" dirty="0" smtClean="0">
                        <a:solidFill>
                          <a:schemeClr val="tx2"/>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bl>
          </a:graphicData>
        </a:graphic>
      </p:graphicFrame>
      <p:sp>
        <p:nvSpPr>
          <p:cNvPr id="7" name="Rectangle 6"/>
          <p:cNvSpPr/>
          <p:nvPr/>
        </p:nvSpPr>
        <p:spPr>
          <a:xfrm>
            <a:off x="277208" y="1790023"/>
            <a:ext cx="9577322"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n-US" sz="700" dirty="0">
              <a:solidFill>
                <a:srgbClr val="FFFFFF"/>
              </a:solidFill>
            </a:endParaRPr>
          </a:p>
        </p:txBody>
      </p:sp>
      <p:grpSp>
        <p:nvGrpSpPr>
          <p:cNvPr id="8" name="Group 7"/>
          <p:cNvGrpSpPr/>
          <p:nvPr/>
        </p:nvGrpSpPr>
        <p:grpSpPr>
          <a:xfrm>
            <a:off x="356512" y="1841380"/>
            <a:ext cx="252000" cy="252000"/>
            <a:chOff x="7307263" y="3144838"/>
            <a:chExt cx="550863" cy="609601"/>
          </a:xfrm>
          <a:solidFill>
            <a:schemeClr val="bg1"/>
          </a:solidFill>
        </p:grpSpPr>
        <p:sp>
          <p:nvSpPr>
            <p:cNvPr id="9"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 name="TextBox 15"/>
          <p:cNvSpPr txBox="1"/>
          <p:nvPr/>
        </p:nvSpPr>
        <p:spPr>
          <a:xfrm>
            <a:off x="637248" y="1848652"/>
            <a:ext cx="2247246" cy="246221"/>
          </a:xfrm>
          <a:prstGeom prst="rect">
            <a:avLst/>
          </a:prstGeom>
          <a:noFill/>
        </p:spPr>
        <p:txBody>
          <a:bodyPr wrap="square" rtlCol="0">
            <a:spAutoFit/>
          </a:bodyPr>
          <a:lstStyle/>
          <a:p>
            <a:r>
              <a:rPr lang="en-US" sz="1000" b="1" dirty="0" smtClean="0">
                <a:solidFill>
                  <a:srgbClr val="FFFFFF"/>
                </a:solidFill>
                <a:latin typeface="Arial"/>
              </a:rPr>
              <a:t>ANEXO</a:t>
            </a:r>
            <a:endParaRPr lang="en-US" sz="1000" b="1" dirty="0">
              <a:solidFill>
                <a:srgbClr val="FFFFFF"/>
              </a:solidFill>
              <a:latin typeface="Arial"/>
            </a:endParaRPr>
          </a:p>
        </p:txBody>
      </p:sp>
      <p:sp>
        <p:nvSpPr>
          <p:cNvPr id="35" name="Rectangle 34"/>
          <p:cNvSpPr/>
          <p:nvPr>
            <p:custDataLst>
              <p:tags r:id="rId2"/>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n-US" sz="800" b="1" dirty="0">
              <a:solidFill>
                <a:srgbClr val="FFFFFF"/>
              </a:solidFill>
            </a:endParaRPr>
          </a:p>
        </p:txBody>
      </p:sp>
      <p:sp>
        <p:nvSpPr>
          <p:cNvPr id="40" name="Rectangle 39"/>
          <p:cNvSpPr/>
          <p:nvPr>
            <p:custDataLst>
              <p:tags r:id="rId3"/>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r>
              <a:rPr lang="es-CL" sz="1050" b="1" dirty="0">
                <a:solidFill>
                  <a:schemeClr val="tx2"/>
                </a:solidFill>
              </a:rPr>
              <a:t>1.1 Programa para la promoción y atracción de nuevas aerolíneas</a:t>
            </a:r>
          </a:p>
        </p:txBody>
      </p:sp>
      <p:sp>
        <p:nvSpPr>
          <p:cNvPr id="41" name="TextBox 40"/>
          <p:cNvSpPr txBox="1"/>
          <p:nvPr/>
        </p:nvSpPr>
        <p:spPr>
          <a:xfrm>
            <a:off x="464719" y="962695"/>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CL" dirty="0" smtClean="0"/>
              <a:t>Expansión del mercado actual de aerolíneas</a:t>
            </a:r>
            <a:endParaRPr lang="es-CL" dirty="0"/>
          </a:p>
        </p:txBody>
      </p:sp>
      <p:sp>
        <p:nvSpPr>
          <p:cNvPr id="42" name="Rectangle 41"/>
          <p:cNvSpPr/>
          <p:nvPr/>
        </p:nvSpPr>
        <p:spPr>
          <a:xfrm>
            <a:off x="277208" y="3518254"/>
            <a:ext cx="9577322" cy="360000"/>
          </a:xfrm>
          <a:prstGeom prst="rect">
            <a:avLst/>
          </a:prstGeom>
          <a:solidFill>
            <a:srgbClr val="00A1DE"/>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rgbClr val="FFFFFF"/>
              </a:solidFill>
            </a:endParaRPr>
          </a:p>
        </p:txBody>
      </p:sp>
      <p:sp>
        <p:nvSpPr>
          <p:cNvPr id="43" name="TextBox 42"/>
          <p:cNvSpPr txBox="1"/>
          <p:nvPr/>
        </p:nvSpPr>
        <p:spPr>
          <a:xfrm>
            <a:off x="277466" y="3576883"/>
            <a:ext cx="9217024" cy="246221"/>
          </a:xfrm>
          <a:prstGeom prst="rect">
            <a:avLst/>
          </a:prstGeom>
          <a:noFill/>
        </p:spPr>
        <p:txBody>
          <a:bodyPr wrap="square" rtlCol="0">
            <a:spAutoFit/>
          </a:bodyPr>
          <a:lstStyle/>
          <a:p>
            <a:r>
              <a:rPr lang="es-CL" sz="1000" b="1" dirty="0">
                <a:solidFill>
                  <a:srgbClr val="FFFFFF"/>
                </a:solidFill>
                <a:latin typeface="Arial"/>
              </a:rPr>
              <a:t>ANEXO: detalle específico para la venta de “</a:t>
            </a:r>
            <a:r>
              <a:rPr lang="es-CL" sz="1000" b="1" i="1" dirty="0">
                <a:solidFill>
                  <a:srgbClr val="FFFFFF"/>
                </a:solidFill>
                <a:latin typeface="Arial"/>
              </a:rPr>
              <a:t>línea aérea Ecuatoriana</a:t>
            </a:r>
            <a:r>
              <a:rPr lang="es-CL" sz="1000" b="1" dirty="0">
                <a:solidFill>
                  <a:srgbClr val="FFFFFF"/>
                </a:solidFill>
                <a:latin typeface="Arial"/>
              </a:rPr>
              <a:t>”, en caso de que se reactivara</a:t>
            </a:r>
          </a:p>
        </p:txBody>
      </p:sp>
      <p:graphicFrame>
        <p:nvGraphicFramePr>
          <p:cNvPr id="44" name="Table 43"/>
          <p:cNvGraphicFramePr>
            <a:graphicFrameLocks noGrp="1"/>
          </p:cNvGraphicFramePr>
          <p:nvPr>
            <p:extLst/>
          </p:nvPr>
        </p:nvGraphicFramePr>
        <p:xfrm>
          <a:off x="277466" y="4289694"/>
          <a:ext cx="7020000" cy="2437360"/>
        </p:xfrm>
        <a:graphic>
          <a:graphicData uri="http://schemas.openxmlformats.org/drawingml/2006/table">
            <a:tbl>
              <a:tblPr firstRow="1" bandRow="1">
                <a:tableStyleId>{2D5ABB26-0587-4C30-8999-92F81FD0307C}</a:tableStyleId>
              </a:tblPr>
              <a:tblGrid>
                <a:gridCol w="7020000">
                  <a:extLst>
                    <a:ext uri="{9D8B030D-6E8A-4147-A177-3AD203B41FA5}">
                      <a16:colId xmlns="" xmlns:a16="http://schemas.microsoft.com/office/drawing/2014/main" val="20000"/>
                    </a:ext>
                  </a:extLst>
                </a:gridCol>
              </a:tblGrid>
              <a:tr h="475364">
                <a:tc>
                  <a:txBody>
                    <a:bodyPr/>
                    <a:lstStyle/>
                    <a:p>
                      <a:pPr marL="0" marR="0" lvl="0" indent="0" algn="l" defTabSz="913399" rtl="0" eaLnBrk="1" fontAlgn="base" latinLnBrk="0" hangingPunct="1">
                        <a:lnSpc>
                          <a:spcPct val="100000"/>
                        </a:lnSpc>
                        <a:spcBef>
                          <a:spcPct val="0"/>
                        </a:spcBef>
                        <a:spcAft>
                          <a:spcPct val="0"/>
                        </a:spcAft>
                        <a:buClrTx/>
                        <a:buSzTx/>
                        <a:buFontTx/>
                        <a:buNone/>
                        <a:tabLst/>
                        <a:defRPr/>
                      </a:pPr>
                      <a:r>
                        <a:rPr lang="es-CL" sz="800" kern="1200" dirty="0" smtClean="0">
                          <a:solidFill>
                            <a:srgbClr val="002776"/>
                          </a:solidFill>
                          <a:latin typeface="+mn-lt"/>
                          <a:ea typeface="+mn-ea"/>
                          <a:cs typeface="+mn-cs"/>
                        </a:rPr>
                        <a:t>1. Identificación y selección de </a:t>
                      </a:r>
                      <a:r>
                        <a:rPr lang="es-CL" sz="800" i="1" kern="1200" dirty="0" err="1" smtClean="0">
                          <a:solidFill>
                            <a:srgbClr val="002776"/>
                          </a:solidFill>
                          <a:latin typeface="+mn-lt"/>
                          <a:ea typeface="+mn-ea"/>
                          <a:cs typeface="+mn-cs"/>
                        </a:rPr>
                        <a:t>partners</a:t>
                      </a:r>
                      <a:r>
                        <a:rPr lang="es-CL" sz="800" kern="1200" dirty="0" smtClean="0">
                          <a:solidFill>
                            <a:srgbClr val="002776"/>
                          </a:solidFill>
                          <a:latin typeface="+mn-lt"/>
                          <a:ea typeface="+mn-ea"/>
                          <a:cs typeface="+mn-cs"/>
                        </a:rPr>
                        <a:t> clave para</a:t>
                      </a:r>
                      <a:r>
                        <a:rPr lang="es-CL" sz="800" kern="1200" baseline="0" dirty="0" smtClean="0">
                          <a:solidFill>
                            <a:srgbClr val="002776"/>
                          </a:solidFill>
                          <a:latin typeface="+mn-lt"/>
                          <a:ea typeface="+mn-ea"/>
                          <a:cs typeface="+mn-cs"/>
                        </a:rPr>
                        <a:t> la ejecución del proyecto: </a:t>
                      </a:r>
                      <a:r>
                        <a:rPr lang="es-CL" sz="800" dirty="0" smtClean="0">
                          <a:solidFill>
                            <a:srgbClr val="002776"/>
                          </a:solidFill>
                        </a:rPr>
                        <a:t>compañía gestora del Aeropuerto de Quito</a:t>
                      </a:r>
                      <a:r>
                        <a:rPr lang="es-CL" sz="800" kern="1200" baseline="0" dirty="0" smtClean="0">
                          <a:solidFill>
                            <a:srgbClr val="002776"/>
                          </a:solidFill>
                          <a:latin typeface="+mn-lt"/>
                          <a:ea typeface="+mn-ea"/>
                          <a:cs typeface="+mn-cs"/>
                        </a:rPr>
                        <a:t>/Aeropuerto, Gobierno Municipal, Gobierno Nacional, entidades de promoción (por ejemplo, Cámara de Comercio de Quito), actores y empresas relevantes asociadas al sector turístico (sector hotelero, gastronómico, de ocio, etc.). En caso necesario, contratación de un consultor externo para asistir a la planificación y ejecución del Proyecto.</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45719">
                <a:tc>
                  <a:txBody>
                    <a:bodyPr/>
                    <a:lstStyle/>
                    <a:p>
                      <a:pPr marL="0" marR="0" lvl="0" indent="0" algn="l" defTabSz="913399" rtl="0" eaLnBrk="1" fontAlgn="base" latinLnBrk="0" hangingPunct="1">
                        <a:lnSpc>
                          <a:spcPct val="100000"/>
                        </a:lnSpc>
                        <a:spcBef>
                          <a:spcPct val="0"/>
                        </a:spcBef>
                        <a:spcAft>
                          <a:spcPct val="0"/>
                        </a:spcAft>
                        <a:buClrTx/>
                        <a:buSzTx/>
                        <a:buFontTx/>
                        <a:buNone/>
                        <a:tabLst/>
                        <a:defRPr/>
                      </a:pPr>
                      <a:r>
                        <a:rPr lang="es-CL" sz="800" kern="1200" dirty="0" smtClean="0">
                          <a:solidFill>
                            <a:srgbClr val="002776"/>
                          </a:solidFill>
                          <a:latin typeface="+mn-lt"/>
                          <a:ea typeface="+mn-ea"/>
                          <a:cs typeface="+mn-cs"/>
                        </a:rPr>
                        <a:t>2. C</a:t>
                      </a:r>
                      <a:r>
                        <a:rPr lang="es-CL" sz="800" kern="1200" baseline="0" dirty="0" smtClean="0">
                          <a:solidFill>
                            <a:srgbClr val="002776"/>
                          </a:solidFill>
                          <a:latin typeface="+mn-lt"/>
                          <a:ea typeface="+mn-ea"/>
                          <a:cs typeface="+mn-cs"/>
                        </a:rPr>
                        <a:t>o</a:t>
                      </a:r>
                      <a:r>
                        <a:rPr lang="es-CL" sz="800" kern="1200" dirty="0" smtClean="0">
                          <a:solidFill>
                            <a:srgbClr val="002776"/>
                          </a:solidFill>
                          <a:latin typeface="+mn-lt"/>
                          <a:ea typeface="+mn-ea"/>
                          <a:cs typeface="+mn-cs"/>
                        </a:rPr>
                        <a:t>nstitución</a:t>
                      </a:r>
                      <a:r>
                        <a:rPr lang="es-CL" sz="800" kern="1200" baseline="0" dirty="0" smtClean="0">
                          <a:solidFill>
                            <a:srgbClr val="002776"/>
                          </a:solidFill>
                          <a:latin typeface="+mn-lt"/>
                          <a:ea typeface="+mn-ea"/>
                          <a:cs typeface="+mn-cs"/>
                        </a:rPr>
                        <a:t> de una plataforma común para la a</a:t>
                      </a:r>
                      <a:r>
                        <a:rPr lang="es-CL" sz="800" kern="1200" dirty="0" smtClean="0">
                          <a:solidFill>
                            <a:srgbClr val="002776"/>
                          </a:solidFill>
                          <a:latin typeface="+mn-lt"/>
                          <a:ea typeface="+mn-ea"/>
                          <a:cs typeface="+mn-cs"/>
                        </a:rPr>
                        <a:t>lineación</a:t>
                      </a:r>
                      <a:r>
                        <a:rPr lang="es-CL" sz="800" kern="1200" baseline="0" dirty="0" smtClean="0">
                          <a:solidFill>
                            <a:srgbClr val="002776"/>
                          </a:solidFill>
                          <a:latin typeface="+mn-lt"/>
                          <a:ea typeface="+mn-ea"/>
                          <a:cs typeface="+mn-cs"/>
                        </a:rPr>
                        <a:t> de posiciones y definición de un plan de acción común entre Quito Turismo y </a:t>
                      </a:r>
                      <a:r>
                        <a:rPr lang="es-CL" sz="800" i="1" kern="1200" baseline="0" dirty="0" err="1" smtClean="0">
                          <a:solidFill>
                            <a:srgbClr val="002776"/>
                          </a:solidFill>
                          <a:latin typeface="+mn-lt"/>
                          <a:ea typeface="+mn-ea"/>
                          <a:cs typeface="+mn-cs"/>
                        </a:rPr>
                        <a:t>partners</a:t>
                      </a:r>
                      <a:r>
                        <a:rPr lang="es-CL" sz="800" kern="1200" baseline="0" dirty="0" smtClean="0">
                          <a:solidFill>
                            <a:srgbClr val="002776"/>
                          </a:solidFill>
                          <a:latin typeface="+mn-lt"/>
                          <a:ea typeface="+mn-ea"/>
                          <a:cs typeface="+mn-cs"/>
                        </a:rPr>
                        <a:t> seleccionados. La referida plataforma común es el denominado Comité de Conectividad.</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45719">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3. Identificación</a:t>
                      </a:r>
                      <a:r>
                        <a:rPr lang="es-CL" sz="800" kern="1200" baseline="0" dirty="0" smtClean="0">
                          <a:solidFill>
                            <a:srgbClr val="002776"/>
                          </a:solidFill>
                          <a:latin typeface="+mn-lt"/>
                          <a:ea typeface="+mn-ea"/>
                          <a:cs typeface="+mn-cs"/>
                        </a:rPr>
                        <a:t> de los principales actores y </a:t>
                      </a:r>
                      <a:r>
                        <a:rPr lang="es-CL" sz="800" i="1" kern="1200" baseline="0" dirty="0" err="1" smtClean="0">
                          <a:solidFill>
                            <a:srgbClr val="002776"/>
                          </a:solidFill>
                          <a:latin typeface="+mn-lt"/>
                          <a:ea typeface="+mn-ea"/>
                          <a:cs typeface="+mn-cs"/>
                        </a:rPr>
                        <a:t>stakeholders</a:t>
                      </a:r>
                      <a:r>
                        <a:rPr lang="es-CL" sz="800" kern="1200" baseline="0" dirty="0" smtClean="0">
                          <a:solidFill>
                            <a:srgbClr val="002776"/>
                          </a:solidFill>
                          <a:latin typeface="+mn-lt"/>
                          <a:ea typeface="+mn-ea"/>
                          <a:cs typeface="+mn-cs"/>
                        </a:rPr>
                        <a:t> con capacidad de decisión en el proceso de venta de la línea aérea: Ministerio de Transporte, </a:t>
                      </a:r>
                      <a:r>
                        <a:rPr lang="es-CL" sz="800" i="1" kern="1200" baseline="0" dirty="0" err="1" smtClean="0">
                          <a:solidFill>
                            <a:srgbClr val="002776"/>
                          </a:solidFill>
                          <a:latin typeface="+mn-lt"/>
                          <a:ea typeface="+mn-ea"/>
                          <a:cs typeface="+mn-cs"/>
                        </a:rPr>
                        <a:t>Board</a:t>
                      </a:r>
                      <a:r>
                        <a:rPr lang="es-CL" sz="800" kern="1200" baseline="0" dirty="0" smtClean="0">
                          <a:solidFill>
                            <a:srgbClr val="002776"/>
                          </a:solidFill>
                          <a:latin typeface="+mn-lt"/>
                          <a:ea typeface="+mn-ea"/>
                          <a:cs typeface="+mn-cs"/>
                        </a:rPr>
                        <a:t> de la compañía, otras instancias del Gobierno Nacional, así como las personas relevantes en cada actor o entidad.</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75364">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4. Identificación</a:t>
                      </a:r>
                      <a:r>
                        <a:rPr lang="es-CL" sz="800" kern="1200" baseline="0" dirty="0" smtClean="0">
                          <a:solidFill>
                            <a:srgbClr val="002776"/>
                          </a:solidFill>
                          <a:latin typeface="+mn-lt"/>
                          <a:ea typeface="+mn-ea"/>
                          <a:cs typeface="+mn-cs"/>
                        </a:rPr>
                        <a:t> de “operadores tipo” objetivo</a:t>
                      </a:r>
                      <a:r>
                        <a:rPr lang="es-CL" sz="800" kern="1200" baseline="30000" dirty="0" smtClean="0">
                          <a:solidFill>
                            <a:srgbClr val="002776"/>
                          </a:solidFill>
                          <a:latin typeface="+mn-lt"/>
                          <a:ea typeface="+mn-ea"/>
                          <a:cs typeface="+mn-cs"/>
                        </a:rPr>
                        <a:t>(b)</a:t>
                      </a:r>
                      <a:r>
                        <a:rPr lang="es-CL" sz="800" kern="1200" baseline="0" dirty="0" smtClean="0">
                          <a:solidFill>
                            <a:srgbClr val="002776"/>
                          </a:solidFill>
                          <a:latin typeface="+mn-lt"/>
                          <a:ea typeface="+mn-ea"/>
                          <a:cs typeface="+mn-cs"/>
                        </a:rPr>
                        <a:t>, desde el punto de vista de alineación estratégica con los planes de desarrollo del Aeropuerto de Quito así como del sector turístico de la ciudad. Elaboración de un documento de base para la discusión y negociación con los actores y </a:t>
                      </a:r>
                      <a:r>
                        <a:rPr lang="es-CL" sz="800" i="1" kern="1200" baseline="0" dirty="0" err="1" smtClean="0">
                          <a:solidFill>
                            <a:srgbClr val="002776"/>
                          </a:solidFill>
                          <a:latin typeface="+mn-lt"/>
                          <a:ea typeface="+mn-ea"/>
                          <a:cs typeface="+mn-cs"/>
                        </a:rPr>
                        <a:t>stakeholders</a:t>
                      </a:r>
                      <a:r>
                        <a:rPr lang="es-CL" sz="800" kern="1200" baseline="0" dirty="0" smtClean="0">
                          <a:solidFill>
                            <a:srgbClr val="002776"/>
                          </a:solidFill>
                          <a:latin typeface="+mn-lt"/>
                          <a:ea typeface="+mn-ea"/>
                          <a:cs typeface="+mn-cs"/>
                        </a:rPr>
                        <a:t> relevantes identificados.</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75364">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5. Contacto inicial</a:t>
                      </a:r>
                      <a:r>
                        <a:rPr lang="es-CL" sz="800" kern="1200" baseline="0" dirty="0" smtClean="0">
                          <a:solidFill>
                            <a:srgbClr val="002776"/>
                          </a:solidFill>
                          <a:latin typeface="+mn-lt"/>
                          <a:ea typeface="+mn-ea"/>
                          <a:cs typeface="+mn-cs"/>
                        </a:rPr>
                        <a:t>, e</a:t>
                      </a:r>
                      <a:r>
                        <a:rPr lang="es-CL" sz="800" kern="1200" dirty="0" smtClean="0">
                          <a:solidFill>
                            <a:srgbClr val="002776"/>
                          </a:solidFill>
                          <a:latin typeface="+mn-lt"/>
                          <a:ea typeface="+mn-ea"/>
                          <a:cs typeface="+mn-cs"/>
                        </a:rPr>
                        <a:t>stablecimiento de una agenda y conducción de reuniones</a:t>
                      </a:r>
                      <a:r>
                        <a:rPr lang="es-CL" sz="800" kern="1200" baseline="0" dirty="0" smtClean="0">
                          <a:solidFill>
                            <a:srgbClr val="002776"/>
                          </a:solidFill>
                          <a:latin typeface="+mn-lt"/>
                          <a:ea typeface="+mn-ea"/>
                          <a:cs typeface="+mn-cs"/>
                        </a:rPr>
                        <a:t> y entrevistas con los actores y </a:t>
                      </a:r>
                      <a:r>
                        <a:rPr lang="es-CL" sz="800" i="1" kern="1200" baseline="0" dirty="0" err="1" smtClean="0">
                          <a:solidFill>
                            <a:srgbClr val="002776"/>
                          </a:solidFill>
                          <a:latin typeface="+mn-lt"/>
                          <a:ea typeface="+mn-ea"/>
                          <a:cs typeface="+mn-cs"/>
                        </a:rPr>
                        <a:t>stakeholders</a:t>
                      </a:r>
                      <a:r>
                        <a:rPr lang="es-CL" sz="800" kern="1200" baseline="0" dirty="0" smtClean="0">
                          <a:solidFill>
                            <a:srgbClr val="002776"/>
                          </a:solidFill>
                          <a:latin typeface="+mn-lt"/>
                          <a:ea typeface="+mn-ea"/>
                          <a:cs typeface="+mn-cs"/>
                        </a:rPr>
                        <a:t> identificados - idealmente antes del inicio formal del proceso de venta -, con el propósito de presentar el caso, los potenciales operadores objetivo identificados, discutir ventajas y desventajas para los diferentes partes involucradas, y acercar posiciones.</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16074">
                <a:tc>
                  <a:txBody>
                    <a:bodyPr/>
                    <a:lstStyle/>
                    <a:p>
                      <a:r>
                        <a:rPr lang="es-CL" sz="800" kern="1200" dirty="0" smtClean="0">
                          <a:solidFill>
                            <a:srgbClr val="002776"/>
                          </a:solidFill>
                          <a:latin typeface="+mn-lt"/>
                          <a:ea typeface="+mn-ea"/>
                          <a:cs typeface="+mn-cs"/>
                        </a:rPr>
                        <a:t>6. Seguimiento y contacto frecuente con los </a:t>
                      </a:r>
                      <a:r>
                        <a:rPr lang="es-CL" sz="800" kern="1200" baseline="0" dirty="0" smtClean="0">
                          <a:solidFill>
                            <a:srgbClr val="002776"/>
                          </a:solidFill>
                          <a:latin typeface="+mn-lt"/>
                          <a:ea typeface="+mn-ea"/>
                          <a:cs typeface="+mn-cs"/>
                        </a:rPr>
                        <a:t>actores y </a:t>
                      </a:r>
                      <a:r>
                        <a:rPr lang="es-CL" sz="800" i="1" kern="1200" baseline="0" dirty="0" err="1" smtClean="0">
                          <a:solidFill>
                            <a:srgbClr val="002776"/>
                          </a:solidFill>
                          <a:latin typeface="+mn-lt"/>
                          <a:ea typeface="+mn-ea"/>
                          <a:cs typeface="+mn-cs"/>
                        </a:rPr>
                        <a:t>stakeholders</a:t>
                      </a:r>
                      <a:r>
                        <a:rPr lang="es-CL" sz="800" kern="1200" baseline="0" dirty="0" smtClean="0">
                          <a:solidFill>
                            <a:srgbClr val="002776"/>
                          </a:solidFill>
                          <a:latin typeface="+mn-lt"/>
                          <a:ea typeface="+mn-ea"/>
                          <a:cs typeface="+mn-cs"/>
                        </a:rPr>
                        <a:t> a lo largo del p</a:t>
                      </a:r>
                      <a:r>
                        <a:rPr lang="es-CL" sz="800" kern="1200" dirty="0" smtClean="0">
                          <a:solidFill>
                            <a:srgbClr val="002776"/>
                          </a:solidFill>
                          <a:latin typeface="+mn-lt"/>
                          <a:ea typeface="+mn-ea"/>
                          <a:cs typeface="+mn-cs"/>
                        </a:rPr>
                        <a:t>roceso de venta.</a:t>
                      </a:r>
                      <a:endParaRPr lang="es-CL" sz="800" kern="1200" dirty="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45" name="Rectangle 44"/>
          <p:cNvSpPr/>
          <p:nvPr/>
        </p:nvSpPr>
        <p:spPr>
          <a:xfrm>
            <a:off x="277724" y="3944084"/>
            <a:ext cx="7020000"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chemeClr val="bg2"/>
              </a:solidFill>
            </a:endParaRPr>
          </a:p>
        </p:txBody>
      </p:sp>
      <p:grpSp>
        <p:nvGrpSpPr>
          <p:cNvPr id="46" name="Group 45"/>
          <p:cNvGrpSpPr/>
          <p:nvPr/>
        </p:nvGrpSpPr>
        <p:grpSpPr>
          <a:xfrm>
            <a:off x="357028" y="3995441"/>
            <a:ext cx="252000" cy="252000"/>
            <a:chOff x="7307263" y="3144838"/>
            <a:chExt cx="550863" cy="609601"/>
          </a:xfrm>
          <a:solidFill>
            <a:schemeClr val="bg1"/>
          </a:solidFill>
        </p:grpSpPr>
        <p:sp>
          <p:nvSpPr>
            <p:cNvPr id="47"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8"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9"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50"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51"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52"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53"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54" name="TextBox 53"/>
          <p:cNvSpPr txBox="1"/>
          <p:nvPr/>
        </p:nvSpPr>
        <p:spPr>
          <a:xfrm>
            <a:off x="693236" y="3992073"/>
            <a:ext cx="2247246" cy="246221"/>
          </a:xfrm>
          <a:prstGeom prst="rect">
            <a:avLst/>
          </a:prstGeom>
          <a:noFill/>
        </p:spPr>
        <p:txBody>
          <a:bodyPr wrap="square" rtlCol="0">
            <a:spAutoFit/>
          </a:bodyPr>
          <a:lstStyle/>
          <a:p>
            <a:r>
              <a:rPr lang="es-CL" sz="1000" b="1" dirty="0" smtClean="0">
                <a:solidFill>
                  <a:schemeClr val="bg2"/>
                </a:solidFill>
                <a:latin typeface="+mn-lt"/>
              </a:rPr>
              <a:t>Plan de Trabajo Alto Nivel </a:t>
            </a:r>
            <a:endParaRPr lang="es-CL" sz="1000" b="1" dirty="0">
              <a:solidFill>
                <a:schemeClr val="bg2"/>
              </a:solidFill>
              <a:latin typeface="+mn-lt"/>
            </a:endParaRPr>
          </a:p>
        </p:txBody>
      </p:sp>
      <p:sp>
        <p:nvSpPr>
          <p:cNvPr id="55" name="Rectangle 54"/>
          <p:cNvSpPr/>
          <p:nvPr/>
        </p:nvSpPr>
        <p:spPr>
          <a:xfrm>
            <a:off x="7389542" y="4313956"/>
            <a:ext cx="2499916" cy="230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s-CL" sz="900" dirty="0" smtClean="0">
                <a:solidFill>
                  <a:srgbClr val="002776"/>
                </a:solidFill>
              </a:rPr>
              <a:t>Selección adecuada de </a:t>
            </a:r>
            <a:r>
              <a:rPr lang="es-CL" sz="900" i="1" dirty="0" err="1" smtClean="0">
                <a:solidFill>
                  <a:srgbClr val="002776"/>
                </a:solidFill>
              </a:rPr>
              <a:t>partner</a:t>
            </a:r>
            <a:r>
              <a:rPr lang="es-CL" sz="900" i="1" dirty="0" smtClean="0">
                <a:solidFill>
                  <a:srgbClr val="002776"/>
                </a:solidFill>
              </a:rPr>
              <a:t>(s)</a:t>
            </a:r>
            <a:r>
              <a:rPr lang="es-CL" sz="900" dirty="0" smtClean="0">
                <a:solidFill>
                  <a:srgbClr val="002776"/>
                </a:solidFill>
              </a:rPr>
              <a:t> clave.</a:t>
            </a:r>
          </a:p>
          <a:p>
            <a:pPr marL="228600" indent="-228600">
              <a:buFont typeface="+mj-lt"/>
              <a:buAutoNum type="arabicPeriod"/>
            </a:pPr>
            <a:r>
              <a:rPr lang="es-CL" sz="900" dirty="0" smtClean="0">
                <a:solidFill>
                  <a:srgbClr val="002776"/>
                </a:solidFill>
              </a:rPr>
              <a:t>Alto grado de alineamiento </a:t>
            </a:r>
            <a:r>
              <a:rPr lang="es-CL" sz="900" dirty="0">
                <a:solidFill>
                  <a:srgbClr val="002776"/>
                </a:solidFill>
              </a:rPr>
              <a:t>y solidez </a:t>
            </a:r>
            <a:r>
              <a:rPr lang="es-CL" sz="900" dirty="0" smtClean="0">
                <a:solidFill>
                  <a:srgbClr val="002776"/>
                </a:solidFill>
              </a:rPr>
              <a:t>en la creación </a:t>
            </a:r>
            <a:r>
              <a:rPr lang="es-CL" sz="900" dirty="0">
                <a:solidFill>
                  <a:srgbClr val="002776"/>
                </a:solidFill>
              </a:rPr>
              <a:t>de la plataforma </a:t>
            </a:r>
            <a:r>
              <a:rPr lang="es-CL" sz="900" dirty="0" smtClean="0">
                <a:solidFill>
                  <a:srgbClr val="002776"/>
                </a:solidFill>
              </a:rPr>
              <a:t>y plan de acción común</a:t>
            </a:r>
            <a:r>
              <a:rPr lang="es-CL" sz="900" dirty="0">
                <a:solidFill>
                  <a:srgbClr val="002776"/>
                </a:solidFill>
              </a:rPr>
              <a:t>.</a:t>
            </a:r>
          </a:p>
          <a:p>
            <a:pPr marL="228600" lvl="0" indent="-228600">
              <a:buFont typeface="+mj-lt"/>
              <a:buAutoNum type="arabicPeriod"/>
            </a:pPr>
            <a:r>
              <a:rPr lang="es-CL" sz="900" dirty="0" smtClean="0">
                <a:solidFill>
                  <a:srgbClr val="002776"/>
                </a:solidFill>
              </a:rPr>
              <a:t>Efectividad en la discusión y negociación con los </a:t>
            </a:r>
            <a:r>
              <a:rPr lang="es-CL" sz="900" dirty="0">
                <a:solidFill>
                  <a:srgbClr val="002776"/>
                </a:solidFill>
              </a:rPr>
              <a:t>actores y </a:t>
            </a:r>
            <a:r>
              <a:rPr lang="es-CL" sz="900" i="1" dirty="0" err="1" smtClean="0">
                <a:solidFill>
                  <a:srgbClr val="002776"/>
                </a:solidFill>
              </a:rPr>
              <a:t>stakeholders</a:t>
            </a:r>
            <a:r>
              <a:rPr lang="es-CL" sz="900" dirty="0" smtClean="0">
                <a:solidFill>
                  <a:srgbClr val="002776"/>
                </a:solidFill>
              </a:rPr>
              <a:t> clave con capacidad de decisión en la venta de </a:t>
            </a:r>
            <a:r>
              <a:rPr lang="es-CL" sz="900" dirty="0" err="1" smtClean="0">
                <a:solidFill>
                  <a:srgbClr val="002776"/>
                </a:solidFill>
              </a:rPr>
              <a:t>Tame</a:t>
            </a:r>
            <a:r>
              <a:rPr lang="es-CL" sz="900" dirty="0" smtClean="0">
                <a:solidFill>
                  <a:srgbClr val="002776"/>
                </a:solidFill>
              </a:rPr>
              <a:t>.</a:t>
            </a:r>
            <a:endParaRPr lang="es-CL" sz="900" dirty="0">
              <a:solidFill>
                <a:srgbClr val="002776"/>
              </a:solidFill>
            </a:endParaRPr>
          </a:p>
          <a:p>
            <a:pPr marL="228600" lvl="0" indent="-228600">
              <a:buFont typeface="+mj-lt"/>
              <a:buAutoNum type="arabicPeriod"/>
            </a:pPr>
            <a:r>
              <a:rPr lang="es-CL" sz="900" dirty="0" smtClean="0">
                <a:solidFill>
                  <a:srgbClr val="002776"/>
                </a:solidFill>
              </a:rPr>
              <a:t>Definición </a:t>
            </a:r>
            <a:r>
              <a:rPr lang="es-CL" sz="900" dirty="0">
                <a:solidFill>
                  <a:srgbClr val="002776"/>
                </a:solidFill>
              </a:rPr>
              <a:t>clara de los roles y </a:t>
            </a:r>
            <a:r>
              <a:rPr lang="es-CL" sz="900" dirty="0" smtClean="0">
                <a:solidFill>
                  <a:srgbClr val="002776"/>
                </a:solidFill>
              </a:rPr>
              <a:t>liderazgo </a:t>
            </a:r>
            <a:r>
              <a:rPr lang="es-CL" sz="900" dirty="0">
                <a:solidFill>
                  <a:srgbClr val="002776"/>
                </a:solidFill>
              </a:rPr>
              <a:t>del </a:t>
            </a:r>
            <a:r>
              <a:rPr lang="es-CL" sz="900" dirty="0" smtClean="0">
                <a:solidFill>
                  <a:srgbClr val="002776"/>
                </a:solidFill>
              </a:rPr>
              <a:t>proyecto.</a:t>
            </a:r>
            <a:endParaRPr lang="es-CL" sz="900" dirty="0">
              <a:solidFill>
                <a:srgbClr val="002776"/>
              </a:solidFill>
            </a:endParaRPr>
          </a:p>
          <a:p>
            <a:pPr marL="228600" indent="-228600">
              <a:buFont typeface="+mj-lt"/>
              <a:buAutoNum type="arabicPeriod"/>
            </a:pPr>
            <a:r>
              <a:rPr lang="es-CL" sz="900" dirty="0" smtClean="0">
                <a:solidFill>
                  <a:srgbClr val="002776"/>
                </a:solidFill>
              </a:rPr>
              <a:t>Existencia </a:t>
            </a:r>
            <a:r>
              <a:rPr lang="es-CL" sz="900" dirty="0">
                <a:solidFill>
                  <a:srgbClr val="002776"/>
                </a:solidFill>
              </a:rPr>
              <a:t>de una estructura de metas </a:t>
            </a:r>
            <a:r>
              <a:rPr lang="es-CL" sz="900" dirty="0" smtClean="0">
                <a:solidFill>
                  <a:srgbClr val="002776"/>
                </a:solidFill>
              </a:rPr>
              <a:t>compartidas entre los </a:t>
            </a:r>
            <a:r>
              <a:rPr lang="es-CL" sz="900" dirty="0">
                <a:solidFill>
                  <a:srgbClr val="002776"/>
                </a:solidFill>
              </a:rPr>
              <a:t>diferentes </a:t>
            </a:r>
            <a:r>
              <a:rPr lang="es-CL" sz="900" i="1" dirty="0" err="1" smtClean="0">
                <a:solidFill>
                  <a:srgbClr val="002776"/>
                </a:solidFill>
              </a:rPr>
              <a:t>partners</a:t>
            </a:r>
            <a:r>
              <a:rPr lang="es-CL" sz="900" dirty="0" smtClean="0">
                <a:solidFill>
                  <a:srgbClr val="002776"/>
                </a:solidFill>
              </a:rPr>
              <a:t> clave y actores y </a:t>
            </a:r>
            <a:r>
              <a:rPr lang="es-CL" sz="900" i="1" dirty="0" err="1" smtClean="0">
                <a:solidFill>
                  <a:srgbClr val="002776"/>
                </a:solidFill>
              </a:rPr>
              <a:t>stakeholders</a:t>
            </a:r>
            <a:r>
              <a:rPr lang="es-CL" sz="900" dirty="0" smtClean="0">
                <a:solidFill>
                  <a:srgbClr val="002776"/>
                </a:solidFill>
              </a:rPr>
              <a:t>.</a:t>
            </a:r>
          </a:p>
        </p:txBody>
      </p:sp>
      <p:sp>
        <p:nvSpPr>
          <p:cNvPr id="56" name="Rectangle 55"/>
          <p:cNvSpPr/>
          <p:nvPr/>
        </p:nvSpPr>
        <p:spPr>
          <a:xfrm>
            <a:off x="7389542" y="3950262"/>
            <a:ext cx="2499916"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smtClean="0">
                <a:solidFill>
                  <a:srgbClr val="FFFFFF"/>
                </a:solidFill>
              </a:rPr>
              <a:t>Factores Críticos de Éxito</a:t>
            </a:r>
            <a:endParaRPr lang="es-CL" sz="1000" b="1" dirty="0">
              <a:solidFill>
                <a:srgbClr val="FFFFFF"/>
              </a:solidFill>
            </a:endParaRPr>
          </a:p>
        </p:txBody>
      </p:sp>
      <p:grpSp>
        <p:nvGrpSpPr>
          <p:cNvPr id="57" name="Group 56"/>
          <p:cNvGrpSpPr/>
          <p:nvPr/>
        </p:nvGrpSpPr>
        <p:grpSpPr>
          <a:xfrm>
            <a:off x="7389542" y="3984829"/>
            <a:ext cx="288000" cy="288000"/>
            <a:chOff x="5714803" y="4244975"/>
            <a:chExt cx="415925" cy="498475"/>
          </a:xfrm>
          <a:solidFill>
            <a:schemeClr val="bg1"/>
          </a:solidFill>
        </p:grpSpPr>
        <p:sp>
          <p:nvSpPr>
            <p:cNvPr id="58" name="Freeform 582"/>
            <p:cNvSpPr>
              <a:spLocks noEditPoints="1"/>
            </p:cNvSpPr>
            <p:nvPr/>
          </p:nvSpPr>
          <p:spPr bwMode="auto">
            <a:xfrm>
              <a:off x="5883078" y="4324351"/>
              <a:ext cx="60325" cy="66675"/>
            </a:xfrm>
            <a:custGeom>
              <a:avLst/>
              <a:gdLst>
                <a:gd name="T0" fmla="*/ 17 w 17"/>
                <a:gd name="T1" fmla="*/ 8 h 19"/>
                <a:gd name="T2" fmla="*/ 3 w 17"/>
                <a:gd name="T3" fmla="*/ 16 h 19"/>
                <a:gd name="T4" fmla="*/ 17 w 17"/>
                <a:gd name="T5" fmla="*/ 8 h 19"/>
                <a:gd name="T6" fmla="*/ 6 w 17"/>
                <a:gd name="T7" fmla="*/ 14 h 19"/>
                <a:gd name="T8" fmla="*/ 12 w 17"/>
                <a:gd name="T9" fmla="*/ 10 h 19"/>
                <a:gd name="T10" fmla="*/ 6 w 17"/>
                <a:gd name="T11" fmla="*/ 14 h 19"/>
              </a:gdLst>
              <a:ahLst/>
              <a:cxnLst>
                <a:cxn ang="0">
                  <a:pos x="T0" y="T1"/>
                </a:cxn>
                <a:cxn ang="0">
                  <a:pos x="T2" y="T3"/>
                </a:cxn>
                <a:cxn ang="0">
                  <a:pos x="T4" y="T5"/>
                </a:cxn>
                <a:cxn ang="0">
                  <a:pos x="T6" y="T7"/>
                </a:cxn>
                <a:cxn ang="0">
                  <a:pos x="T8" y="T9"/>
                </a:cxn>
                <a:cxn ang="0">
                  <a:pos x="T10" y="T11"/>
                </a:cxn>
              </a:cxnLst>
              <a:rect l="0" t="0" r="r" b="b"/>
              <a:pathLst>
                <a:path w="17" h="19">
                  <a:moveTo>
                    <a:pt x="17" y="8"/>
                  </a:moveTo>
                  <a:cubicBezTo>
                    <a:pt x="17" y="16"/>
                    <a:pt x="9" y="19"/>
                    <a:pt x="3" y="16"/>
                  </a:cubicBezTo>
                  <a:cubicBezTo>
                    <a:pt x="0" y="7"/>
                    <a:pt x="12" y="0"/>
                    <a:pt x="17" y="8"/>
                  </a:cubicBezTo>
                  <a:close/>
                  <a:moveTo>
                    <a:pt x="6" y="14"/>
                  </a:moveTo>
                  <a:cubicBezTo>
                    <a:pt x="9" y="14"/>
                    <a:pt x="11" y="13"/>
                    <a:pt x="12" y="10"/>
                  </a:cubicBezTo>
                  <a:cubicBezTo>
                    <a:pt x="9" y="8"/>
                    <a:pt x="5" y="8"/>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59" name="Freeform 584"/>
            <p:cNvSpPr>
              <a:spLocks noEditPoints="1"/>
            </p:cNvSpPr>
            <p:nvPr/>
          </p:nvSpPr>
          <p:spPr bwMode="auto">
            <a:xfrm>
              <a:off x="5903716" y="4419601"/>
              <a:ext cx="57150" cy="125413"/>
            </a:xfrm>
            <a:custGeom>
              <a:avLst/>
              <a:gdLst>
                <a:gd name="T0" fmla="*/ 11 w 16"/>
                <a:gd name="T1" fmla="*/ 0 h 35"/>
                <a:gd name="T2" fmla="*/ 16 w 16"/>
                <a:gd name="T3" fmla="*/ 32 h 35"/>
                <a:gd name="T4" fmla="*/ 6 w 16"/>
                <a:gd name="T5" fmla="*/ 34 h 35"/>
                <a:gd name="T6" fmla="*/ 0 w 16"/>
                <a:gd name="T7" fmla="*/ 5 h 35"/>
                <a:gd name="T8" fmla="*/ 11 w 16"/>
                <a:gd name="T9" fmla="*/ 0 h 35"/>
                <a:gd name="T10" fmla="*/ 7 w 16"/>
                <a:gd name="T11" fmla="*/ 4 h 35"/>
                <a:gd name="T12" fmla="*/ 2 w 16"/>
                <a:gd name="T13" fmla="*/ 7 h 35"/>
                <a:gd name="T14" fmla="*/ 6 w 16"/>
                <a:gd name="T15" fmla="*/ 18 h 35"/>
                <a:gd name="T16" fmla="*/ 11 w 16"/>
                <a:gd name="T17" fmla="*/ 29 h 35"/>
                <a:gd name="T18" fmla="*/ 7 w 1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0"/>
                  </a:moveTo>
                  <a:cubicBezTo>
                    <a:pt x="14" y="9"/>
                    <a:pt x="15" y="22"/>
                    <a:pt x="16" y="32"/>
                  </a:cubicBezTo>
                  <a:cubicBezTo>
                    <a:pt x="14" y="34"/>
                    <a:pt x="9" y="35"/>
                    <a:pt x="6" y="34"/>
                  </a:cubicBezTo>
                  <a:cubicBezTo>
                    <a:pt x="3" y="26"/>
                    <a:pt x="1" y="14"/>
                    <a:pt x="0" y="5"/>
                  </a:cubicBezTo>
                  <a:cubicBezTo>
                    <a:pt x="2" y="2"/>
                    <a:pt x="6" y="0"/>
                    <a:pt x="11" y="0"/>
                  </a:cubicBezTo>
                  <a:close/>
                  <a:moveTo>
                    <a:pt x="7" y="4"/>
                  </a:moveTo>
                  <a:cubicBezTo>
                    <a:pt x="6" y="5"/>
                    <a:pt x="3" y="5"/>
                    <a:pt x="2" y="7"/>
                  </a:cubicBezTo>
                  <a:cubicBezTo>
                    <a:pt x="4" y="10"/>
                    <a:pt x="5" y="14"/>
                    <a:pt x="6" y="18"/>
                  </a:cubicBezTo>
                  <a:cubicBezTo>
                    <a:pt x="7" y="22"/>
                    <a:pt x="6" y="28"/>
                    <a:pt x="11" y="29"/>
                  </a:cubicBezTo>
                  <a:cubicBezTo>
                    <a:pt x="10" y="22"/>
                    <a:pt x="9" y="10"/>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60" name="Freeform 610"/>
            <p:cNvSpPr>
              <a:spLocks noEditPoints="1"/>
            </p:cNvSpPr>
            <p:nvPr/>
          </p:nvSpPr>
          <p:spPr bwMode="auto">
            <a:xfrm>
              <a:off x="5714803" y="4244975"/>
              <a:ext cx="415925" cy="498475"/>
            </a:xfrm>
            <a:custGeom>
              <a:avLst/>
              <a:gdLst>
                <a:gd name="T0" fmla="*/ 67 w 117"/>
                <a:gd name="T1" fmla="*/ 11 h 140"/>
                <a:gd name="T2" fmla="*/ 116 w 117"/>
                <a:gd name="T3" fmla="*/ 77 h 140"/>
                <a:gd name="T4" fmla="*/ 117 w 117"/>
                <a:gd name="T5" fmla="*/ 84 h 140"/>
                <a:gd name="T6" fmla="*/ 77 w 117"/>
                <a:gd name="T7" fmla="*/ 131 h 140"/>
                <a:gd name="T8" fmla="*/ 72 w 117"/>
                <a:gd name="T9" fmla="*/ 138 h 140"/>
                <a:gd name="T10" fmla="*/ 43 w 117"/>
                <a:gd name="T11" fmla="*/ 136 h 140"/>
                <a:gd name="T12" fmla="*/ 48 w 117"/>
                <a:gd name="T13" fmla="*/ 97 h 140"/>
                <a:gd name="T14" fmla="*/ 2 w 117"/>
                <a:gd name="T15" fmla="*/ 37 h 140"/>
                <a:gd name="T16" fmla="*/ 1 w 117"/>
                <a:gd name="T17" fmla="*/ 27 h 140"/>
                <a:gd name="T18" fmla="*/ 43 w 117"/>
                <a:gd name="T19" fmla="*/ 5 h 140"/>
                <a:gd name="T20" fmla="*/ 52 w 117"/>
                <a:gd name="T21" fmla="*/ 4 h 140"/>
                <a:gd name="T22" fmla="*/ 63 w 117"/>
                <a:gd name="T23" fmla="*/ 11 h 140"/>
                <a:gd name="T24" fmla="*/ 52 w 117"/>
                <a:gd name="T25" fmla="*/ 4 h 140"/>
                <a:gd name="T26" fmla="*/ 48 w 117"/>
                <a:gd name="T27" fmla="*/ 9 h 140"/>
                <a:gd name="T28" fmla="*/ 9 w 117"/>
                <a:gd name="T29" fmla="*/ 27 h 140"/>
                <a:gd name="T30" fmla="*/ 113 w 117"/>
                <a:gd name="T31" fmla="*/ 82 h 140"/>
                <a:gd name="T32" fmla="*/ 102 w 117"/>
                <a:gd name="T33" fmla="*/ 12 h 140"/>
                <a:gd name="T34" fmla="*/ 4 w 117"/>
                <a:gd name="T35" fmla="*/ 30 h 140"/>
                <a:gd name="T36" fmla="*/ 4 w 117"/>
                <a:gd name="T37" fmla="*/ 30 h 140"/>
                <a:gd name="T38" fmla="*/ 5 w 117"/>
                <a:gd name="T39" fmla="*/ 30 h 140"/>
                <a:gd name="T40" fmla="*/ 6 w 117"/>
                <a:gd name="T41" fmla="*/ 43 h 140"/>
                <a:gd name="T42" fmla="*/ 6 w 117"/>
                <a:gd name="T43" fmla="*/ 43 h 140"/>
                <a:gd name="T44" fmla="*/ 7 w 117"/>
                <a:gd name="T45" fmla="*/ 43 h 140"/>
                <a:gd name="T46" fmla="*/ 7 w 117"/>
                <a:gd name="T47" fmla="*/ 53 h 140"/>
                <a:gd name="T48" fmla="*/ 7 w 117"/>
                <a:gd name="T49" fmla="*/ 53 h 140"/>
                <a:gd name="T50" fmla="*/ 9 w 117"/>
                <a:gd name="T51" fmla="*/ 53 h 140"/>
                <a:gd name="T52" fmla="*/ 10 w 117"/>
                <a:gd name="T53" fmla="*/ 66 h 140"/>
                <a:gd name="T54" fmla="*/ 10 w 117"/>
                <a:gd name="T55" fmla="*/ 66 h 140"/>
                <a:gd name="T56" fmla="*/ 54 w 117"/>
                <a:gd name="T57" fmla="*/ 96 h 140"/>
                <a:gd name="T58" fmla="*/ 52 w 117"/>
                <a:gd name="T59" fmla="*/ 104 h 140"/>
                <a:gd name="T60" fmla="*/ 52 w 117"/>
                <a:gd name="T61" fmla="*/ 104 h 140"/>
                <a:gd name="T62" fmla="*/ 62 w 117"/>
                <a:gd name="T63" fmla="*/ 133 h 140"/>
                <a:gd name="T64" fmla="*/ 67 w 117"/>
                <a:gd name="T65" fmla="*/ 101 h 140"/>
                <a:gd name="T66" fmla="*/ 52 w 117"/>
                <a:gd name="T67" fmla="*/ 108 h 140"/>
                <a:gd name="T68" fmla="*/ 52 w 117"/>
                <a:gd name="T69" fmla="*/ 108 h 140"/>
                <a:gd name="T70" fmla="*/ 57 w 117"/>
                <a:gd name="T71" fmla="*/ 107 h 140"/>
                <a:gd name="T72" fmla="*/ 57 w 117"/>
                <a:gd name="T73" fmla="*/ 133 h 140"/>
                <a:gd name="T74" fmla="*/ 57 w 117"/>
                <a:gd name="T75" fmla="*/ 1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40">
                  <a:moveTo>
                    <a:pt x="63" y="0"/>
                  </a:moveTo>
                  <a:cubicBezTo>
                    <a:pt x="64" y="4"/>
                    <a:pt x="65" y="8"/>
                    <a:pt x="67" y="11"/>
                  </a:cubicBezTo>
                  <a:cubicBezTo>
                    <a:pt x="79" y="10"/>
                    <a:pt x="94" y="6"/>
                    <a:pt x="106" y="9"/>
                  </a:cubicBezTo>
                  <a:cubicBezTo>
                    <a:pt x="109" y="30"/>
                    <a:pt x="113" y="54"/>
                    <a:pt x="116" y="77"/>
                  </a:cubicBezTo>
                  <a:cubicBezTo>
                    <a:pt x="116" y="78"/>
                    <a:pt x="116" y="80"/>
                    <a:pt x="114" y="80"/>
                  </a:cubicBezTo>
                  <a:cubicBezTo>
                    <a:pt x="115" y="81"/>
                    <a:pt x="117" y="81"/>
                    <a:pt x="117" y="84"/>
                  </a:cubicBezTo>
                  <a:cubicBezTo>
                    <a:pt x="100" y="86"/>
                    <a:pt x="86" y="91"/>
                    <a:pt x="70" y="93"/>
                  </a:cubicBezTo>
                  <a:cubicBezTo>
                    <a:pt x="70" y="106"/>
                    <a:pt x="76" y="118"/>
                    <a:pt x="77" y="131"/>
                  </a:cubicBezTo>
                  <a:cubicBezTo>
                    <a:pt x="81" y="133"/>
                    <a:pt x="91" y="129"/>
                    <a:pt x="92" y="134"/>
                  </a:cubicBezTo>
                  <a:cubicBezTo>
                    <a:pt x="90" y="140"/>
                    <a:pt x="80" y="137"/>
                    <a:pt x="72" y="138"/>
                  </a:cubicBezTo>
                  <a:cubicBezTo>
                    <a:pt x="67" y="138"/>
                    <a:pt x="56" y="139"/>
                    <a:pt x="50" y="139"/>
                  </a:cubicBezTo>
                  <a:cubicBezTo>
                    <a:pt x="48" y="139"/>
                    <a:pt x="44" y="138"/>
                    <a:pt x="43" y="136"/>
                  </a:cubicBezTo>
                  <a:cubicBezTo>
                    <a:pt x="46" y="134"/>
                    <a:pt x="50" y="135"/>
                    <a:pt x="53" y="134"/>
                  </a:cubicBezTo>
                  <a:cubicBezTo>
                    <a:pt x="53" y="123"/>
                    <a:pt x="47" y="108"/>
                    <a:pt x="48" y="97"/>
                  </a:cubicBezTo>
                  <a:cubicBezTo>
                    <a:pt x="38" y="99"/>
                    <a:pt x="28" y="102"/>
                    <a:pt x="18" y="104"/>
                  </a:cubicBezTo>
                  <a:cubicBezTo>
                    <a:pt x="10" y="84"/>
                    <a:pt x="4" y="60"/>
                    <a:pt x="2" y="37"/>
                  </a:cubicBezTo>
                  <a:cubicBezTo>
                    <a:pt x="2" y="35"/>
                    <a:pt x="1" y="35"/>
                    <a:pt x="0" y="35"/>
                  </a:cubicBezTo>
                  <a:cubicBezTo>
                    <a:pt x="1" y="33"/>
                    <a:pt x="1" y="30"/>
                    <a:pt x="1" y="27"/>
                  </a:cubicBezTo>
                  <a:cubicBezTo>
                    <a:pt x="14" y="23"/>
                    <a:pt x="27" y="18"/>
                    <a:pt x="43" y="15"/>
                  </a:cubicBezTo>
                  <a:cubicBezTo>
                    <a:pt x="43" y="13"/>
                    <a:pt x="44" y="8"/>
                    <a:pt x="43" y="5"/>
                  </a:cubicBezTo>
                  <a:cubicBezTo>
                    <a:pt x="48" y="2"/>
                    <a:pt x="56" y="1"/>
                    <a:pt x="63" y="0"/>
                  </a:cubicBezTo>
                  <a:close/>
                  <a:moveTo>
                    <a:pt x="52" y="4"/>
                  </a:moveTo>
                  <a:cubicBezTo>
                    <a:pt x="52" y="8"/>
                    <a:pt x="53" y="10"/>
                    <a:pt x="53" y="13"/>
                  </a:cubicBezTo>
                  <a:cubicBezTo>
                    <a:pt x="57" y="13"/>
                    <a:pt x="61" y="13"/>
                    <a:pt x="63" y="11"/>
                  </a:cubicBezTo>
                  <a:cubicBezTo>
                    <a:pt x="61" y="9"/>
                    <a:pt x="60" y="6"/>
                    <a:pt x="60" y="3"/>
                  </a:cubicBezTo>
                  <a:cubicBezTo>
                    <a:pt x="58" y="3"/>
                    <a:pt x="56" y="4"/>
                    <a:pt x="52" y="4"/>
                  </a:cubicBezTo>
                  <a:close/>
                  <a:moveTo>
                    <a:pt x="47" y="14"/>
                  </a:moveTo>
                  <a:cubicBezTo>
                    <a:pt x="49" y="14"/>
                    <a:pt x="50" y="10"/>
                    <a:pt x="48" y="9"/>
                  </a:cubicBezTo>
                  <a:cubicBezTo>
                    <a:pt x="48" y="11"/>
                    <a:pt x="46" y="11"/>
                    <a:pt x="47" y="14"/>
                  </a:cubicBezTo>
                  <a:close/>
                  <a:moveTo>
                    <a:pt x="9" y="27"/>
                  </a:moveTo>
                  <a:cubicBezTo>
                    <a:pt x="14" y="50"/>
                    <a:pt x="22" y="76"/>
                    <a:pt x="18" y="101"/>
                  </a:cubicBezTo>
                  <a:cubicBezTo>
                    <a:pt x="45" y="89"/>
                    <a:pt x="79" y="86"/>
                    <a:pt x="113" y="82"/>
                  </a:cubicBezTo>
                  <a:cubicBezTo>
                    <a:pt x="108" y="72"/>
                    <a:pt x="109" y="57"/>
                    <a:pt x="107" y="44"/>
                  </a:cubicBezTo>
                  <a:cubicBezTo>
                    <a:pt x="105" y="33"/>
                    <a:pt x="103" y="23"/>
                    <a:pt x="102" y="12"/>
                  </a:cubicBezTo>
                  <a:cubicBezTo>
                    <a:pt x="68" y="14"/>
                    <a:pt x="38" y="21"/>
                    <a:pt x="9" y="27"/>
                  </a:cubicBezTo>
                  <a:close/>
                  <a:moveTo>
                    <a:pt x="4" y="30"/>
                  </a:moveTo>
                  <a:cubicBezTo>
                    <a:pt x="4" y="29"/>
                    <a:pt x="6" y="27"/>
                    <a:pt x="5" y="26"/>
                  </a:cubicBezTo>
                  <a:cubicBezTo>
                    <a:pt x="5" y="27"/>
                    <a:pt x="2" y="28"/>
                    <a:pt x="4" y="30"/>
                  </a:cubicBezTo>
                  <a:close/>
                  <a:moveTo>
                    <a:pt x="5" y="37"/>
                  </a:moveTo>
                  <a:cubicBezTo>
                    <a:pt x="7" y="36"/>
                    <a:pt x="6" y="32"/>
                    <a:pt x="5" y="30"/>
                  </a:cubicBezTo>
                  <a:cubicBezTo>
                    <a:pt x="4" y="32"/>
                    <a:pt x="3" y="35"/>
                    <a:pt x="5" y="37"/>
                  </a:cubicBezTo>
                  <a:close/>
                  <a:moveTo>
                    <a:pt x="6" y="43"/>
                  </a:moveTo>
                  <a:cubicBezTo>
                    <a:pt x="7" y="42"/>
                    <a:pt x="8" y="38"/>
                    <a:pt x="6" y="38"/>
                  </a:cubicBezTo>
                  <a:cubicBezTo>
                    <a:pt x="5" y="39"/>
                    <a:pt x="4" y="41"/>
                    <a:pt x="6" y="43"/>
                  </a:cubicBezTo>
                  <a:close/>
                  <a:moveTo>
                    <a:pt x="5" y="48"/>
                  </a:moveTo>
                  <a:cubicBezTo>
                    <a:pt x="7" y="48"/>
                    <a:pt x="8" y="44"/>
                    <a:pt x="7" y="43"/>
                  </a:cubicBezTo>
                  <a:cubicBezTo>
                    <a:pt x="7" y="45"/>
                    <a:pt x="5" y="45"/>
                    <a:pt x="5" y="48"/>
                  </a:cubicBezTo>
                  <a:close/>
                  <a:moveTo>
                    <a:pt x="7" y="53"/>
                  </a:moveTo>
                  <a:cubicBezTo>
                    <a:pt x="8" y="52"/>
                    <a:pt x="10" y="49"/>
                    <a:pt x="7" y="48"/>
                  </a:cubicBezTo>
                  <a:cubicBezTo>
                    <a:pt x="7" y="49"/>
                    <a:pt x="5" y="52"/>
                    <a:pt x="7" y="53"/>
                  </a:cubicBezTo>
                  <a:close/>
                  <a:moveTo>
                    <a:pt x="9" y="60"/>
                  </a:moveTo>
                  <a:cubicBezTo>
                    <a:pt x="10" y="58"/>
                    <a:pt x="10" y="55"/>
                    <a:pt x="9" y="53"/>
                  </a:cubicBezTo>
                  <a:cubicBezTo>
                    <a:pt x="7" y="54"/>
                    <a:pt x="7" y="58"/>
                    <a:pt x="9" y="60"/>
                  </a:cubicBezTo>
                  <a:close/>
                  <a:moveTo>
                    <a:pt x="10" y="66"/>
                  </a:moveTo>
                  <a:cubicBezTo>
                    <a:pt x="10" y="64"/>
                    <a:pt x="11" y="61"/>
                    <a:pt x="9" y="60"/>
                  </a:cubicBezTo>
                  <a:cubicBezTo>
                    <a:pt x="8" y="62"/>
                    <a:pt x="9" y="64"/>
                    <a:pt x="10" y="66"/>
                  </a:cubicBezTo>
                  <a:close/>
                  <a:moveTo>
                    <a:pt x="52" y="100"/>
                  </a:moveTo>
                  <a:cubicBezTo>
                    <a:pt x="52" y="98"/>
                    <a:pt x="54" y="98"/>
                    <a:pt x="54" y="96"/>
                  </a:cubicBezTo>
                  <a:cubicBezTo>
                    <a:pt x="53" y="96"/>
                    <a:pt x="51" y="99"/>
                    <a:pt x="52" y="100"/>
                  </a:cubicBezTo>
                  <a:close/>
                  <a:moveTo>
                    <a:pt x="52" y="104"/>
                  </a:moveTo>
                  <a:cubicBezTo>
                    <a:pt x="53" y="103"/>
                    <a:pt x="56" y="101"/>
                    <a:pt x="54" y="99"/>
                  </a:cubicBezTo>
                  <a:cubicBezTo>
                    <a:pt x="54" y="101"/>
                    <a:pt x="50" y="102"/>
                    <a:pt x="52" y="104"/>
                  </a:cubicBezTo>
                  <a:close/>
                  <a:moveTo>
                    <a:pt x="60" y="108"/>
                  </a:moveTo>
                  <a:cubicBezTo>
                    <a:pt x="60" y="117"/>
                    <a:pt x="64" y="126"/>
                    <a:pt x="62" y="133"/>
                  </a:cubicBezTo>
                  <a:cubicBezTo>
                    <a:pt x="65" y="132"/>
                    <a:pt x="69" y="132"/>
                    <a:pt x="72" y="132"/>
                  </a:cubicBezTo>
                  <a:cubicBezTo>
                    <a:pt x="70" y="122"/>
                    <a:pt x="70" y="111"/>
                    <a:pt x="67" y="101"/>
                  </a:cubicBezTo>
                  <a:cubicBezTo>
                    <a:pt x="65" y="104"/>
                    <a:pt x="65" y="108"/>
                    <a:pt x="60" y="108"/>
                  </a:cubicBezTo>
                  <a:close/>
                  <a:moveTo>
                    <a:pt x="52" y="108"/>
                  </a:moveTo>
                  <a:cubicBezTo>
                    <a:pt x="54" y="107"/>
                    <a:pt x="57" y="104"/>
                    <a:pt x="55" y="103"/>
                  </a:cubicBezTo>
                  <a:cubicBezTo>
                    <a:pt x="55" y="105"/>
                    <a:pt x="52" y="105"/>
                    <a:pt x="52" y="108"/>
                  </a:cubicBezTo>
                  <a:close/>
                  <a:moveTo>
                    <a:pt x="53" y="111"/>
                  </a:moveTo>
                  <a:cubicBezTo>
                    <a:pt x="55" y="111"/>
                    <a:pt x="56" y="109"/>
                    <a:pt x="57" y="107"/>
                  </a:cubicBezTo>
                  <a:cubicBezTo>
                    <a:pt x="55" y="107"/>
                    <a:pt x="55" y="110"/>
                    <a:pt x="53" y="111"/>
                  </a:cubicBezTo>
                  <a:close/>
                  <a:moveTo>
                    <a:pt x="57" y="133"/>
                  </a:moveTo>
                  <a:cubicBezTo>
                    <a:pt x="58" y="133"/>
                    <a:pt x="59" y="133"/>
                    <a:pt x="60" y="133"/>
                  </a:cubicBezTo>
                  <a:cubicBezTo>
                    <a:pt x="59" y="126"/>
                    <a:pt x="59" y="117"/>
                    <a:pt x="57" y="110"/>
                  </a:cubicBezTo>
                  <a:cubicBezTo>
                    <a:pt x="52" y="116"/>
                    <a:pt x="57" y="124"/>
                    <a:pt x="5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61" name="Rounded Rectangle 60"/>
          <p:cNvSpPr/>
          <p:nvPr/>
        </p:nvSpPr>
        <p:spPr>
          <a:xfrm>
            <a:off x="265456" y="1045552"/>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E1</a:t>
            </a:r>
            <a:endParaRPr lang="es-ES" sz="1100" b="1" dirty="0">
              <a:solidFill>
                <a:srgbClr val="002060"/>
              </a:solidFill>
            </a:endParaRPr>
          </a:p>
        </p:txBody>
      </p:sp>
      <p:sp>
        <p:nvSpPr>
          <p:cNvPr id="62" name="TextBox 61"/>
          <p:cNvSpPr txBox="1"/>
          <p:nvPr/>
        </p:nvSpPr>
        <p:spPr>
          <a:xfrm>
            <a:off x="194340" y="1495922"/>
            <a:ext cx="9659932" cy="230832"/>
          </a:xfrm>
          <a:prstGeom prst="rect">
            <a:avLst/>
          </a:prstGeom>
          <a:noFill/>
        </p:spPr>
        <p:txBody>
          <a:bodyPr wrap="square" rtlCol="0">
            <a:spAutoFit/>
          </a:bodyPr>
          <a:lstStyle/>
          <a:p>
            <a:r>
              <a:rPr lang="es-ES_tradnl" sz="900" i="1" dirty="0" smtClean="0">
                <a:solidFill>
                  <a:schemeClr val="tx2"/>
                </a:solidFill>
              </a:rPr>
              <a:t>Las </a:t>
            </a:r>
            <a:r>
              <a:rPr lang="es-ES_tradnl" sz="900" i="1" dirty="0">
                <a:solidFill>
                  <a:schemeClr val="tx2"/>
                </a:solidFill>
              </a:rPr>
              <a:t>ideas que se presentan a continuación son sugerencias que se añaden, pero que en ningún caso suponen un desarrollo vinculante</a:t>
            </a:r>
            <a:r>
              <a:rPr lang="es-ES_tradnl" sz="900" i="1" dirty="0" smtClean="0">
                <a:solidFill>
                  <a:schemeClr val="tx2"/>
                </a:solidFill>
              </a:rPr>
              <a:t>.</a:t>
            </a:r>
            <a:endParaRPr lang="es-CL" sz="900" b="1" dirty="0">
              <a:solidFill>
                <a:schemeClr val="tx2"/>
              </a:solidFill>
              <a:latin typeface="+mn-lt"/>
            </a:endParaRPr>
          </a:p>
        </p:txBody>
      </p:sp>
      <p:sp>
        <p:nvSpPr>
          <p:cNvPr id="63" name="Rounded Rectangle 62"/>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64" name="Freeform 63"/>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1840262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n-US" smtClean="0">
                <a:solidFill>
                  <a:srgbClr val="002776"/>
                </a:solidFill>
              </a:rPr>
              <a:pPr>
                <a:defRPr/>
              </a:pPr>
              <a:t>5</a:t>
            </a:fld>
            <a:endParaRPr lang="en-US" dirty="0">
              <a:solidFill>
                <a:srgbClr val="002776"/>
              </a:solidFill>
            </a:endParaRPr>
          </a:p>
        </p:txBody>
      </p:sp>
      <p:sp>
        <p:nvSpPr>
          <p:cNvPr id="5" name="Freeform 4"/>
          <p:cNvSpPr>
            <a:spLocks/>
          </p:cNvSpPr>
          <p:nvPr>
            <p:custDataLst>
              <p:tags r:id="rId1"/>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s-CL" dirty="0">
              <a:solidFill>
                <a:srgbClr val="002776"/>
              </a:solidFill>
            </a:endParaRPr>
          </a:p>
        </p:txBody>
      </p:sp>
      <p:graphicFrame>
        <p:nvGraphicFramePr>
          <p:cNvPr id="6" name="Table 5"/>
          <p:cNvGraphicFramePr>
            <a:graphicFrameLocks noGrp="1"/>
          </p:cNvGraphicFramePr>
          <p:nvPr>
            <p:extLst/>
          </p:nvPr>
        </p:nvGraphicFramePr>
        <p:xfrm>
          <a:off x="276950" y="1942779"/>
          <a:ext cx="9577322" cy="5034646"/>
        </p:xfrm>
        <a:graphic>
          <a:graphicData uri="http://schemas.openxmlformats.org/drawingml/2006/table">
            <a:tbl>
              <a:tblPr firstRow="1" bandRow="1">
                <a:tableStyleId>{2D5ABB26-0587-4C30-8999-92F81FD0307C}</a:tableStyleId>
              </a:tblPr>
              <a:tblGrid>
                <a:gridCol w="9577322">
                  <a:extLst>
                    <a:ext uri="{9D8B030D-6E8A-4147-A177-3AD203B41FA5}">
                      <a16:colId xmlns="" xmlns:a16="http://schemas.microsoft.com/office/drawing/2014/main" val="20000"/>
                    </a:ext>
                  </a:extLst>
                </a:gridCol>
              </a:tblGrid>
              <a:tr h="272564">
                <a:tc>
                  <a:txBody>
                    <a:bodyPr/>
                    <a:lstStyle/>
                    <a:p>
                      <a:pPr marL="0" marR="0" lvl="0" indent="0" algn="just" defTabSz="913399" rtl="0" eaLnBrk="1" fontAlgn="base" latinLnBrk="0" hangingPunct="1">
                        <a:lnSpc>
                          <a:spcPct val="100000"/>
                        </a:lnSpc>
                        <a:spcBef>
                          <a:spcPts val="400"/>
                        </a:spcBef>
                        <a:spcAft>
                          <a:spcPct val="0"/>
                        </a:spcAft>
                        <a:buClrTx/>
                        <a:buSzTx/>
                        <a:buFont typeface="Arial" panose="020B0604020202020204" pitchFamily="34" charset="0"/>
                        <a:buNone/>
                        <a:tabLst/>
                        <a:defRPr/>
                      </a:pPr>
                      <a:r>
                        <a:rPr lang="es-ES" sz="900" b="1" kern="1200" noProof="0" dirty="0" smtClean="0">
                          <a:solidFill>
                            <a:srgbClr val="002776"/>
                          </a:solidFill>
                          <a:latin typeface="+mn-lt"/>
                          <a:ea typeface="+mn-ea"/>
                          <a:cs typeface="+mn-cs"/>
                        </a:rPr>
                        <a:t>Notas adicionales:</a:t>
                      </a: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393104">
                <a:tc>
                  <a:txBody>
                    <a:bodyPr/>
                    <a:lstStyle/>
                    <a:p>
                      <a:pPr marL="228600" marR="0" lvl="0" indent="-228600" algn="just" defTabSz="913399" rtl="0" eaLnBrk="1" fontAlgn="base" latinLnBrk="0" hangingPunct="1">
                        <a:lnSpc>
                          <a:spcPct val="100000"/>
                        </a:lnSpc>
                        <a:spcBef>
                          <a:spcPct val="0"/>
                        </a:spcBef>
                        <a:spcAft>
                          <a:spcPct val="0"/>
                        </a:spcAft>
                        <a:buClrTx/>
                        <a:buSzTx/>
                        <a:buFont typeface="+mj-lt"/>
                        <a:buAutoNum type="alphaLcParenR"/>
                        <a:tabLst/>
                        <a:defRPr/>
                      </a:pPr>
                      <a:r>
                        <a:rPr lang="es-ES" sz="800" b="1" kern="1200" noProof="0" dirty="0" smtClean="0">
                          <a:solidFill>
                            <a:srgbClr val="002776"/>
                          </a:solidFill>
                          <a:latin typeface="+mn-lt"/>
                          <a:ea typeface="+mn-ea"/>
                          <a:cs typeface="+mn-cs"/>
                        </a:rPr>
                        <a:t>Antecedentes</a:t>
                      </a:r>
                      <a:r>
                        <a:rPr lang="es-ES" sz="800" b="1" kern="1200" baseline="0" noProof="0" dirty="0" smtClean="0">
                          <a:solidFill>
                            <a:srgbClr val="002776"/>
                          </a:solidFill>
                          <a:latin typeface="+mn-lt"/>
                          <a:ea typeface="+mn-ea"/>
                          <a:cs typeface="+mn-cs"/>
                        </a:rPr>
                        <a:t> del proceso: </a:t>
                      </a:r>
                      <a:r>
                        <a:rPr lang="es-ES" sz="800" kern="1200" baseline="0" noProof="0" dirty="0" smtClean="0">
                          <a:solidFill>
                            <a:srgbClr val="002776"/>
                          </a:solidFill>
                          <a:latin typeface="+mn-lt"/>
                          <a:ea typeface="+mn-ea"/>
                          <a:cs typeface="+mn-cs"/>
                        </a:rPr>
                        <a:t>Recientemente se ha dado a conocer la intención del gobierno ecuatoriano de vender una participación relevante (en torno a un 49%) en la aerolínea, actualmente propiedad del Estado de Ecuador. Al momento, las aerolíneas que han mostrado mayor interés son:</a:t>
                      </a:r>
                    </a:p>
                    <a:p>
                      <a:pPr marL="447675" marR="0" lvl="0" indent="-85725" algn="just" defTabSz="913399"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es-ES" sz="800" kern="1200" noProof="0" dirty="0" smtClean="0">
                          <a:solidFill>
                            <a:srgbClr val="002776"/>
                          </a:solidFill>
                          <a:latin typeface="+mn-lt"/>
                          <a:ea typeface="+mn-ea"/>
                          <a:cs typeface="+mn-cs"/>
                        </a:rPr>
                        <a:t>Grupo</a:t>
                      </a:r>
                      <a:r>
                        <a:rPr lang="es-ES" sz="800" kern="1200" baseline="0" noProof="0" dirty="0" smtClean="0">
                          <a:solidFill>
                            <a:srgbClr val="002776"/>
                          </a:solidFill>
                          <a:latin typeface="+mn-lt"/>
                          <a:ea typeface="+mn-ea"/>
                          <a:cs typeface="+mn-cs"/>
                        </a:rPr>
                        <a:t> Colombiano: Considerando su estrategia operativa y de desarrollo, basada en su </a:t>
                      </a:r>
                      <a:r>
                        <a:rPr lang="es-ES" sz="800" kern="1200" baseline="0" noProof="0" dirty="0" err="1" smtClean="0">
                          <a:solidFill>
                            <a:srgbClr val="002776"/>
                          </a:solidFill>
                          <a:latin typeface="+mn-lt"/>
                          <a:ea typeface="+mn-ea"/>
                          <a:cs typeface="+mn-cs"/>
                        </a:rPr>
                        <a:t>hub</a:t>
                      </a:r>
                      <a:r>
                        <a:rPr lang="es-ES" sz="800" kern="1200" baseline="0" noProof="0" dirty="0" smtClean="0">
                          <a:solidFill>
                            <a:srgbClr val="002776"/>
                          </a:solidFill>
                          <a:latin typeface="+mn-lt"/>
                          <a:ea typeface="+mn-ea"/>
                          <a:cs typeface="+mn-cs"/>
                        </a:rPr>
                        <a:t> principal en Bogotá complementado por hubs secundarios e otras capitales sudamericanas (como San Salvador y Lima), es altamente probable que el Grupo pretenda integrar las rutas actuales más rentables en su red global, lo que no necesariamente sea compatible con el desarrollo de nuevas rutas y frecuencias desde Quito, lo que posiblemente resultaría en una limitación al desarrollo del turismo internacional en la ciudad y el país.</a:t>
                      </a:r>
                    </a:p>
                    <a:p>
                      <a:pPr marL="447675" marR="0" lvl="0" indent="-85725" algn="just" defTabSz="913399"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es-ES" sz="800" kern="1200" baseline="0" noProof="0" dirty="0" smtClean="0">
                          <a:solidFill>
                            <a:srgbClr val="002776"/>
                          </a:solidFill>
                          <a:latin typeface="+mn-lt"/>
                          <a:ea typeface="+mn-ea"/>
                          <a:cs typeface="+mn-cs"/>
                        </a:rPr>
                        <a:t>Compañías Chinas: Diversas fuentes han informado sobre el interés de aerolíneas originarias del país asiático, aunque a la fecha no se ha divulgado mayor información al respecto. A falta de conocer más en profundidad de qué compañías se trata y cuales son sus intereses para valorar la conveniencia de su participación en la línea aérea, la gran brecha económica, geográfica y cultural entre este tipo de compañías y la línea aérea no hace prever que puedan ser un candidato adecuado desde el punto de vista del desarrollo del Aeropuerto y del turismo en la ciudad de Quito.</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2289536">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startAt="2"/>
                        <a:tabLst/>
                        <a:defRPr/>
                      </a:pPr>
                      <a:r>
                        <a:rPr lang="es-ES" sz="800" b="1" kern="1200" noProof="0" dirty="0" smtClean="0">
                          <a:solidFill>
                            <a:srgbClr val="002776"/>
                          </a:solidFill>
                          <a:latin typeface="+mn-lt"/>
                          <a:ea typeface="+mn-ea"/>
                          <a:cs typeface="+mn-cs"/>
                        </a:rPr>
                        <a:t>“Operadores</a:t>
                      </a:r>
                      <a:r>
                        <a:rPr lang="es-ES" sz="800" b="1" kern="1200" baseline="0" noProof="0" dirty="0" smtClean="0">
                          <a:solidFill>
                            <a:srgbClr val="002776"/>
                          </a:solidFill>
                          <a:latin typeface="+mn-lt"/>
                          <a:ea typeface="+mn-ea"/>
                          <a:cs typeface="+mn-cs"/>
                        </a:rPr>
                        <a:t> tipo” objetivo: </a:t>
                      </a:r>
                      <a:r>
                        <a:rPr lang="es-ES" sz="800" kern="1200" baseline="0" noProof="0" dirty="0" smtClean="0">
                          <a:solidFill>
                            <a:srgbClr val="002776"/>
                          </a:solidFill>
                          <a:latin typeface="+mn-lt"/>
                          <a:ea typeface="+mn-ea"/>
                          <a:cs typeface="+mn-cs"/>
                        </a:rPr>
                        <a:t>A priori, se trataría de aerolíneas cuya estrategia operativa y de desarrollo presente un mayor nivel de alineación con aquellos de la línea aérea Ecuatoriana así como desde el punto de vista del desarrollo del “Destino Quito”, y en particular, del turismo de origen internacional en la ciudad. Así, el perfil de estos candidatos sería más coincidente con aerolíneas con fuerte presencia en la región, preferentemente con operación actual en el Aeropuerto de Quito, y que actualmente se encuentren en fase de crecimiento y con posibilidades de expandir sus rutas. Se identifican así compañías tanto tradicionales así como otras de carácter no tradicional o </a:t>
                      </a:r>
                      <a:r>
                        <a:rPr lang="es-ES" sz="800" i="1" kern="1200" baseline="0" noProof="0" dirty="0" err="1" smtClean="0">
                          <a:solidFill>
                            <a:srgbClr val="002776"/>
                          </a:solidFill>
                          <a:latin typeface="+mn-lt"/>
                          <a:ea typeface="+mn-ea"/>
                          <a:cs typeface="+mn-cs"/>
                        </a:rPr>
                        <a:t>low</a:t>
                      </a:r>
                      <a:r>
                        <a:rPr lang="es-ES" sz="800" i="1" kern="1200" baseline="0" noProof="0" dirty="0" smtClean="0">
                          <a:solidFill>
                            <a:srgbClr val="002776"/>
                          </a:solidFill>
                          <a:latin typeface="+mn-lt"/>
                          <a:ea typeface="+mn-ea"/>
                          <a:cs typeface="+mn-cs"/>
                        </a:rPr>
                        <a:t> </a:t>
                      </a:r>
                      <a:r>
                        <a:rPr lang="es-ES" sz="800" i="1" kern="1200" baseline="0" noProof="0" dirty="0" err="1" smtClean="0">
                          <a:solidFill>
                            <a:srgbClr val="002776"/>
                          </a:solidFill>
                          <a:latin typeface="+mn-lt"/>
                          <a:ea typeface="+mn-ea"/>
                          <a:cs typeface="+mn-cs"/>
                        </a:rPr>
                        <a:t>cost</a:t>
                      </a:r>
                      <a:r>
                        <a:rPr lang="es-ES" sz="800" i="1" kern="1200" baseline="0" noProof="0" dirty="0" smtClean="0">
                          <a:solidFill>
                            <a:srgbClr val="002776"/>
                          </a:solidFill>
                          <a:latin typeface="+mn-lt"/>
                          <a:ea typeface="+mn-ea"/>
                          <a:cs typeface="+mn-cs"/>
                        </a:rPr>
                        <a:t>, </a:t>
                      </a:r>
                      <a:r>
                        <a:rPr lang="es-ES" sz="800" kern="1200" baseline="0" noProof="0" dirty="0" smtClean="0">
                          <a:solidFill>
                            <a:srgbClr val="002776"/>
                          </a:solidFill>
                          <a:latin typeface="+mn-lt"/>
                          <a:ea typeface="+mn-ea"/>
                          <a:cs typeface="+mn-cs"/>
                        </a:rPr>
                        <a:t>como podrían ser el </a:t>
                      </a:r>
                      <a:r>
                        <a:rPr lang="es-ES" sz="800" b="1" kern="1200" baseline="0" noProof="0" dirty="0" smtClean="0">
                          <a:solidFill>
                            <a:srgbClr val="002776"/>
                          </a:solidFill>
                          <a:latin typeface="+mn-lt"/>
                          <a:ea typeface="+mn-ea"/>
                          <a:cs typeface="+mn-cs"/>
                        </a:rPr>
                        <a:t>Grupo Viva </a:t>
                      </a:r>
                      <a:r>
                        <a:rPr lang="es-ES" sz="800" b="0" kern="1200" baseline="0" noProof="0" dirty="0" smtClean="0">
                          <a:solidFill>
                            <a:srgbClr val="002776"/>
                          </a:solidFill>
                          <a:latin typeface="+mn-lt"/>
                          <a:ea typeface="+mn-ea"/>
                          <a:cs typeface="+mn-cs"/>
                        </a:rPr>
                        <a:t>o</a:t>
                      </a:r>
                      <a:r>
                        <a:rPr lang="es-ES" sz="800" b="1" kern="1200" baseline="0" noProof="0" dirty="0" smtClean="0">
                          <a:solidFill>
                            <a:srgbClr val="002776"/>
                          </a:solidFill>
                          <a:latin typeface="+mn-lt"/>
                          <a:ea typeface="+mn-ea"/>
                          <a:cs typeface="+mn-cs"/>
                        </a:rPr>
                        <a:t> JetBlue</a:t>
                      </a:r>
                      <a:r>
                        <a:rPr lang="es-ES" sz="800" kern="1200" baseline="0" noProof="0" dirty="0" smtClean="0">
                          <a:solidFill>
                            <a:srgbClr val="002776"/>
                          </a:solidFill>
                          <a:latin typeface="+mn-lt"/>
                          <a:ea typeface="+mn-ea"/>
                          <a:cs typeface="+mn-cs"/>
                        </a:rPr>
                        <a:t>, entre otras. La identificación precisa es parte del alcance del propio proyecto.</a:t>
                      </a:r>
                    </a:p>
                    <a:p>
                      <a:pPr marL="452438" marR="0" lvl="0"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800" b="1" kern="1200" noProof="0" dirty="0" smtClean="0">
                          <a:solidFill>
                            <a:srgbClr val="002776"/>
                          </a:solidFill>
                          <a:latin typeface="+mn-lt"/>
                          <a:ea typeface="+mn-ea"/>
                          <a:cs typeface="+mn-cs"/>
                        </a:rPr>
                        <a:t>Grupo</a:t>
                      </a:r>
                      <a:r>
                        <a:rPr lang="es-ES" sz="800" b="1" kern="1200" baseline="0" noProof="0" dirty="0" smtClean="0">
                          <a:solidFill>
                            <a:srgbClr val="002776"/>
                          </a:solidFill>
                          <a:latin typeface="+mn-lt"/>
                          <a:ea typeface="+mn-ea"/>
                          <a:cs typeface="+mn-cs"/>
                        </a:rPr>
                        <a:t> Viva</a:t>
                      </a:r>
                      <a:r>
                        <a:rPr lang="es-ES" sz="800" kern="1200" baseline="0" noProof="0" dirty="0" smtClean="0">
                          <a:solidFill>
                            <a:srgbClr val="002776"/>
                          </a:solidFill>
                          <a:latin typeface="+mn-lt"/>
                          <a:ea typeface="+mn-ea"/>
                          <a:cs typeface="+mn-cs"/>
                        </a:rPr>
                        <a:t>: establecido en octubre de 2014 por un conglomerado de inversores entre los que se encuentran el Grupo IAMSA (compañía de autobuses más importante de México) e </a:t>
                      </a:r>
                      <a:r>
                        <a:rPr lang="es-ES" sz="800" kern="1200" baseline="0" noProof="0" dirty="0" err="1" smtClean="0">
                          <a:solidFill>
                            <a:srgbClr val="002776"/>
                          </a:solidFill>
                          <a:latin typeface="+mn-lt"/>
                          <a:ea typeface="+mn-ea"/>
                          <a:cs typeface="+mn-cs"/>
                        </a:rPr>
                        <a:t>Irelandia</a:t>
                      </a:r>
                      <a:r>
                        <a:rPr lang="es-ES" sz="800" kern="1200" baseline="0" noProof="0" dirty="0" smtClean="0">
                          <a:solidFill>
                            <a:srgbClr val="002776"/>
                          </a:solidFill>
                          <a:latin typeface="+mn-lt"/>
                          <a:ea typeface="+mn-ea"/>
                          <a:cs typeface="+mn-cs"/>
                        </a:rPr>
                        <a:t> </a:t>
                      </a:r>
                      <a:r>
                        <a:rPr lang="es-ES" sz="800" kern="1200" baseline="0" noProof="0" dirty="0" err="1" smtClean="0">
                          <a:solidFill>
                            <a:srgbClr val="002776"/>
                          </a:solidFill>
                          <a:latin typeface="+mn-lt"/>
                          <a:ea typeface="+mn-ea"/>
                          <a:cs typeface="+mn-cs"/>
                        </a:rPr>
                        <a:t>Aviation</a:t>
                      </a:r>
                      <a:r>
                        <a:rPr lang="es-ES" sz="800" kern="1200" baseline="0" noProof="0" dirty="0" smtClean="0">
                          <a:solidFill>
                            <a:srgbClr val="002776"/>
                          </a:solidFill>
                          <a:latin typeface="+mn-lt"/>
                          <a:ea typeface="+mn-ea"/>
                          <a:cs typeface="+mn-cs"/>
                        </a:rPr>
                        <a:t> (líder mundial en el desarrollo de aerolíneas de bajo coste, con </a:t>
                      </a:r>
                      <a:r>
                        <a:rPr lang="es-ES" sz="800" kern="1200" baseline="0" noProof="0" dirty="0" err="1" smtClean="0">
                          <a:solidFill>
                            <a:srgbClr val="002776"/>
                          </a:solidFill>
                          <a:latin typeface="+mn-lt"/>
                          <a:ea typeface="+mn-ea"/>
                          <a:cs typeface="+mn-cs"/>
                        </a:rPr>
                        <a:t>Declan</a:t>
                      </a:r>
                      <a:r>
                        <a:rPr lang="es-ES" sz="800" kern="1200" baseline="0" noProof="0" dirty="0" smtClean="0">
                          <a:solidFill>
                            <a:srgbClr val="002776"/>
                          </a:solidFill>
                          <a:latin typeface="+mn-lt"/>
                          <a:ea typeface="+mn-ea"/>
                          <a:cs typeface="+mn-cs"/>
                        </a:rPr>
                        <a:t> Ryan, fundador de </a:t>
                      </a:r>
                      <a:r>
                        <a:rPr lang="es-ES" sz="800" kern="1200" baseline="0" noProof="0" dirty="0" err="1" smtClean="0">
                          <a:solidFill>
                            <a:srgbClr val="002776"/>
                          </a:solidFill>
                          <a:latin typeface="+mn-lt"/>
                          <a:ea typeface="+mn-ea"/>
                          <a:cs typeface="+mn-cs"/>
                        </a:rPr>
                        <a:t>Ryanair</a:t>
                      </a:r>
                      <a:r>
                        <a:rPr lang="es-ES" sz="800" kern="1200" baseline="0" noProof="0" dirty="0" smtClean="0">
                          <a:solidFill>
                            <a:srgbClr val="002776"/>
                          </a:solidFill>
                          <a:latin typeface="+mn-lt"/>
                          <a:ea typeface="+mn-ea"/>
                          <a:cs typeface="+mn-cs"/>
                        </a:rPr>
                        <a:t>, al frente). Dentro del grupo se encuentran </a:t>
                      </a:r>
                      <a:r>
                        <a:rPr lang="es-ES" sz="800" kern="1200" baseline="0" noProof="0" dirty="0" err="1" smtClean="0">
                          <a:solidFill>
                            <a:srgbClr val="002776"/>
                          </a:solidFill>
                          <a:latin typeface="+mn-lt"/>
                          <a:ea typeface="+mn-ea"/>
                          <a:cs typeface="+mn-cs"/>
                        </a:rPr>
                        <a:t>VivaColombia</a:t>
                      </a:r>
                      <a:r>
                        <a:rPr lang="es-ES" sz="800" kern="1200" baseline="0" noProof="0" dirty="0" smtClean="0">
                          <a:solidFill>
                            <a:srgbClr val="002776"/>
                          </a:solidFill>
                          <a:latin typeface="+mn-lt"/>
                          <a:ea typeface="+mn-ea"/>
                          <a:cs typeface="+mn-cs"/>
                        </a:rPr>
                        <a:t> con sede en Medellín, </a:t>
                      </a:r>
                      <a:r>
                        <a:rPr lang="es-ES" sz="800" kern="1200" baseline="0" noProof="0" dirty="0" err="1" smtClean="0">
                          <a:solidFill>
                            <a:srgbClr val="002776"/>
                          </a:solidFill>
                          <a:latin typeface="+mn-lt"/>
                          <a:ea typeface="+mn-ea"/>
                          <a:cs typeface="+mn-cs"/>
                        </a:rPr>
                        <a:t>VivaAerobus</a:t>
                      </a:r>
                      <a:r>
                        <a:rPr lang="es-ES" sz="800" kern="1200" baseline="0" noProof="0" dirty="0" smtClean="0">
                          <a:solidFill>
                            <a:srgbClr val="002776"/>
                          </a:solidFill>
                          <a:latin typeface="+mn-lt"/>
                          <a:ea typeface="+mn-ea"/>
                          <a:cs typeface="+mn-cs"/>
                        </a:rPr>
                        <a:t> con sede en Monterrey y la reciente </a:t>
                      </a:r>
                      <a:r>
                        <a:rPr lang="es-ES" sz="800" kern="1200" baseline="0" noProof="0" dirty="0" err="1" smtClean="0">
                          <a:solidFill>
                            <a:srgbClr val="002776"/>
                          </a:solidFill>
                          <a:latin typeface="+mn-lt"/>
                          <a:ea typeface="+mn-ea"/>
                          <a:cs typeface="+mn-cs"/>
                        </a:rPr>
                        <a:t>VivaCam</a:t>
                      </a:r>
                      <a:r>
                        <a:rPr lang="es-ES" sz="800" kern="1200" baseline="0" noProof="0" dirty="0" smtClean="0">
                          <a:solidFill>
                            <a:srgbClr val="002776"/>
                          </a:solidFill>
                          <a:latin typeface="+mn-lt"/>
                          <a:ea typeface="+mn-ea"/>
                          <a:cs typeface="+mn-cs"/>
                        </a:rPr>
                        <a:t> enfocada al tráfico de Centroamérica. Dentro de sus planes de expansión se encuentra la creación de 3 nuevas aerolíneas sirviendo a diferentes regiones, serían </a:t>
                      </a:r>
                      <a:r>
                        <a:rPr lang="es-ES" sz="800" kern="1200" baseline="0" noProof="0" dirty="0" err="1" smtClean="0">
                          <a:solidFill>
                            <a:srgbClr val="002776"/>
                          </a:solidFill>
                          <a:latin typeface="+mn-lt"/>
                          <a:ea typeface="+mn-ea"/>
                          <a:cs typeface="+mn-cs"/>
                        </a:rPr>
                        <a:t>VivaArgentina</a:t>
                      </a:r>
                      <a:r>
                        <a:rPr lang="es-ES" sz="800" kern="1200" baseline="0" noProof="0" dirty="0" smtClean="0">
                          <a:solidFill>
                            <a:srgbClr val="002776"/>
                          </a:solidFill>
                          <a:latin typeface="+mn-lt"/>
                          <a:ea typeface="+mn-ea"/>
                          <a:cs typeface="+mn-cs"/>
                        </a:rPr>
                        <a:t>, </a:t>
                      </a:r>
                      <a:r>
                        <a:rPr lang="es-ES" sz="800" kern="1200" baseline="0" noProof="0" dirty="0" err="1" smtClean="0">
                          <a:solidFill>
                            <a:srgbClr val="002776"/>
                          </a:solidFill>
                          <a:latin typeface="+mn-lt"/>
                          <a:ea typeface="+mn-ea"/>
                          <a:cs typeface="+mn-cs"/>
                        </a:rPr>
                        <a:t>VivaPeru</a:t>
                      </a:r>
                      <a:r>
                        <a:rPr lang="es-ES" sz="800" kern="1200" baseline="0" noProof="0" dirty="0" smtClean="0">
                          <a:solidFill>
                            <a:srgbClr val="002776"/>
                          </a:solidFill>
                          <a:latin typeface="+mn-lt"/>
                          <a:ea typeface="+mn-ea"/>
                          <a:cs typeface="+mn-cs"/>
                        </a:rPr>
                        <a:t> y </a:t>
                      </a:r>
                      <a:r>
                        <a:rPr lang="es-ES" sz="800" kern="1200" baseline="0" noProof="0" dirty="0" err="1" smtClean="0">
                          <a:solidFill>
                            <a:srgbClr val="002776"/>
                          </a:solidFill>
                          <a:latin typeface="+mn-lt"/>
                          <a:ea typeface="+mn-ea"/>
                          <a:cs typeface="+mn-cs"/>
                        </a:rPr>
                        <a:t>VivaEcuador</a:t>
                      </a:r>
                      <a:r>
                        <a:rPr lang="es-ES" sz="800" kern="1200" baseline="0" noProof="0" dirty="0" smtClean="0">
                          <a:solidFill>
                            <a:srgbClr val="002776"/>
                          </a:solidFill>
                          <a:latin typeface="+mn-lt"/>
                          <a:ea typeface="+mn-ea"/>
                          <a:cs typeface="+mn-cs"/>
                        </a:rPr>
                        <a:t>. </a:t>
                      </a:r>
                      <a:r>
                        <a:rPr lang="es-ES" sz="800" kern="1200" noProof="0" dirty="0" smtClean="0">
                          <a:solidFill>
                            <a:srgbClr val="002776"/>
                          </a:solidFill>
                          <a:latin typeface="+mn-lt"/>
                          <a:ea typeface="+mn-ea"/>
                          <a:cs typeface="+mn-cs"/>
                        </a:rPr>
                        <a:t>De mantenerse estos planes, la venta de TAME supondría</a:t>
                      </a:r>
                      <a:r>
                        <a:rPr lang="es-ES" sz="800" kern="1200" baseline="0" noProof="0" dirty="0" smtClean="0">
                          <a:solidFill>
                            <a:srgbClr val="002776"/>
                          </a:solidFill>
                          <a:latin typeface="+mn-lt"/>
                          <a:ea typeface="+mn-ea"/>
                          <a:cs typeface="+mn-cs"/>
                        </a:rPr>
                        <a:t> una oportunidad para el Grupo Viva para entrar al mercado ecuatoriano.</a:t>
                      </a:r>
                    </a:p>
                    <a:p>
                      <a:pPr marL="452438" marR="0" lvl="0"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800" b="1" kern="1200" baseline="0" noProof="0" dirty="0" smtClean="0">
                          <a:solidFill>
                            <a:srgbClr val="002776"/>
                          </a:solidFill>
                          <a:latin typeface="+mn-lt"/>
                          <a:ea typeface="+mn-ea"/>
                          <a:cs typeface="+mn-cs"/>
                        </a:rPr>
                        <a:t>JetBlue</a:t>
                      </a:r>
                      <a:r>
                        <a:rPr lang="es-ES" sz="800" kern="1200" baseline="0" noProof="0" dirty="0" smtClean="0">
                          <a:solidFill>
                            <a:srgbClr val="002776"/>
                          </a:solidFill>
                          <a:latin typeface="+mn-lt"/>
                          <a:ea typeface="+mn-ea"/>
                          <a:cs typeface="+mn-cs"/>
                        </a:rPr>
                        <a:t>: se trata de una gran aerolínea de bajo coste en los Estados Unidos de América pero sus destinos también conectan puntos del Caribe y de América Latina. Cuentan además de sus centros de operaciones en Estados Unidos con una base en San Juan (Puerto Rico). En 2014 inició las operaciones de su marca </a:t>
                      </a:r>
                      <a:r>
                        <a:rPr lang="es-ES" sz="800" kern="1200" baseline="0" noProof="0" dirty="0" err="1" smtClean="0">
                          <a:solidFill>
                            <a:srgbClr val="002776"/>
                          </a:solidFill>
                          <a:latin typeface="+mn-lt"/>
                          <a:ea typeface="+mn-ea"/>
                          <a:cs typeface="+mn-cs"/>
                        </a:rPr>
                        <a:t>Mint</a:t>
                      </a:r>
                      <a:r>
                        <a:rPr lang="es-ES" sz="800" kern="1200" baseline="0" noProof="0" dirty="0" smtClean="0">
                          <a:solidFill>
                            <a:srgbClr val="002776"/>
                          </a:solidFill>
                          <a:latin typeface="+mn-lt"/>
                          <a:ea typeface="+mn-ea"/>
                          <a:cs typeface="+mn-cs"/>
                        </a:rPr>
                        <a:t>, con mayores y mejores servicios a los pasajeros. El objetivo de </a:t>
                      </a:r>
                      <a:r>
                        <a:rPr lang="es-ES" sz="800" kern="1200" baseline="0" noProof="0" dirty="0" err="1" smtClean="0">
                          <a:solidFill>
                            <a:srgbClr val="002776"/>
                          </a:solidFill>
                          <a:latin typeface="+mn-lt"/>
                          <a:ea typeface="+mn-ea"/>
                          <a:cs typeface="+mn-cs"/>
                        </a:rPr>
                        <a:t>Mint</a:t>
                      </a:r>
                      <a:r>
                        <a:rPr lang="es-ES" sz="800" kern="1200" baseline="0" noProof="0" dirty="0" smtClean="0">
                          <a:solidFill>
                            <a:srgbClr val="002776"/>
                          </a:solidFill>
                          <a:latin typeface="+mn-lt"/>
                          <a:ea typeface="+mn-ea"/>
                          <a:cs typeface="+mn-cs"/>
                        </a:rPr>
                        <a:t> se centra en las rutas de mayor radio, con planes de realizar vuelos transatlánticos en el futuro como respuesta a los buenos resultados obtenidos en 2015. </a:t>
                      </a:r>
                      <a:r>
                        <a:rPr lang="es-ES" sz="800" kern="1200" noProof="0" dirty="0" smtClean="0">
                          <a:solidFill>
                            <a:srgbClr val="002776"/>
                          </a:solidFill>
                          <a:latin typeface="+mn-lt"/>
                          <a:ea typeface="+mn-ea"/>
                          <a:cs typeface="+mn-cs"/>
                        </a:rPr>
                        <a:t>JetBlue es</a:t>
                      </a:r>
                      <a:r>
                        <a:rPr lang="es-ES" sz="800" kern="1200" baseline="0" noProof="0" dirty="0" smtClean="0">
                          <a:solidFill>
                            <a:srgbClr val="002776"/>
                          </a:solidFill>
                          <a:latin typeface="+mn-lt"/>
                          <a:ea typeface="+mn-ea"/>
                          <a:cs typeface="+mn-cs"/>
                        </a:rPr>
                        <a:t> por tanto una aerolínea en crecimiento, con capacidad para absorber la demanda de TAME y crear nuevas oportunidades. Sin embargo, no aparecen indicios de planes a corto plazo involucrando el tráfico en Ecuador.</a:t>
                      </a:r>
                    </a:p>
                    <a:p>
                      <a:pPr marL="280988" marR="0" lvl="0" indent="0" algn="just" defTabSz="913399"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800" kern="1200" baseline="0" noProof="0" dirty="0" smtClean="0">
                          <a:solidFill>
                            <a:srgbClr val="002776"/>
                          </a:solidFill>
                          <a:latin typeface="+mn-lt"/>
                          <a:ea typeface="+mn-ea"/>
                          <a:cs typeface="+mn-cs"/>
                        </a:rPr>
                        <a:t>Como se ha mencionado, para identificar y valorar cada uno de los operadores tipo será necesaria una fase inicial de investigación o </a:t>
                      </a:r>
                      <a:r>
                        <a:rPr lang="es-ES" sz="800" i="1" kern="1200" baseline="0" noProof="0" dirty="0" err="1" smtClean="0">
                          <a:solidFill>
                            <a:srgbClr val="002776"/>
                          </a:solidFill>
                          <a:latin typeface="+mn-lt"/>
                          <a:ea typeface="+mn-ea"/>
                          <a:cs typeface="+mn-cs"/>
                        </a:rPr>
                        <a:t>research</a:t>
                      </a:r>
                      <a:r>
                        <a:rPr lang="es-ES" sz="800" i="1" kern="1200" baseline="0" noProof="0" dirty="0" smtClean="0">
                          <a:solidFill>
                            <a:srgbClr val="002776"/>
                          </a:solidFill>
                          <a:latin typeface="+mn-lt"/>
                          <a:ea typeface="+mn-ea"/>
                          <a:cs typeface="+mn-cs"/>
                        </a:rPr>
                        <a:t>. </a:t>
                      </a:r>
                      <a:r>
                        <a:rPr lang="es-ES" sz="800" i="0" kern="1200" baseline="0" noProof="0" dirty="0" smtClean="0">
                          <a:solidFill>
                            <a:srgbClr val="002776"/>
                          </a:solidFill>
                          <a:latin typeface="+mn-lt"/>
                          <a:ea typeface="+mn-ea"/>
                          <a:cs typeface="+mn-cs"/>
                        </a:rPr>
                        <a:t>Posteriormente deberá llevarse a cabo un seguimiento a través de reuniones y conversaciones periódicas para confirmar que los intereses particulares de cada operador identificado coinciden con los planes de desarrollo de la ciudad de Quito.</a:t>
                      </a:r>
                      <a:endParaRPr lang="es-ES" sz="800" i="1" kern="1200" baseline="0" noProof="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1079442">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startAt="3"/>
                        <a:tabLst/>
                        <a:defRPr/>
                      </a:pPr>
                      <a:r>
                        <a:rPr lang="es-ES" sz="800" b="1" kern="1200" noProof="0" dirty="0" err="1" smtClean="0">
                          <a:solidFill>
                            <a:srgbClr val="002776"/>
                          </a:solidFill>
                          <a:latin typeface="+mn-lt"/>
                          <a:ea typeface="+mn-ea"/>
                          <a:cs typeface="+mn-cs"/>
                        </a:rPr>
                        <a:t>KPIs</a:t>
                      </a:r>
                      <a:r>
                        <a:rPr lang="es-ES" sz="800" b="1" kern="1200" noProof="0" dirty="0" smtClean="0">
                          <a:solidFill>
                            <a:srgbClr val="002776"/>
                          </a:solidFill>
                          <a:latin typeface="+mn-lt"/>
                          <a:ea typeface="+mn-ea"/>
                          <a:cs typeface="+mn-cs"/>
                        </a:rPr>
                        <a:t> Específicos</a:t>
                      </a:r>
                      <a:r>
                        <a:rPr lang="es-ES" sz="800" b="1" kern="1200" baseline="0" noProof="0" dirty="0" smtClean="0">
                          <a:solidFill>
                            <a:srgbClr val="002776"/>
                          </a:solidFill>
                          <a:latin typeface="+mn-lt"/>
                          <a:ea typeface="+mn-ea"/>
                          <a:cs typeface="+mn-cs"/>
                        </a:rPr>
                        <a:t>: </a:t>
                      </a:r>
                      <a:r>
                        <a:rPr lang="es-ES" sz="800" kern="1200" baseline="0" noProof="0" dirty="0" smtClean="0">
                          <a:solidFill>
                            <a:srgbClr val="002776"/>
                          </a:solidFill>
                          <a:latin typeface="+mn-lt"/>
                          <a:ea typeface="+mn-ea"/>
                          <a:cs typeface="+mn-cs"/>
                        </a:rPr>
                        <a:t>Los valores objetivo o </a:t>
                      </a:r>
                      <a:r>
                        <a:rPr lang="es-ES" sz="800" i="1" kern="1200" baseline="0" noProof="0" dirty="0" smtClean="0">
                          <a:solidFill>
                            <a:srgbClr val="002776"/>
                          </a:solidFill>
                          <a:latin typeface="+mn-lt"/>
                          <a:ea typeface="+mn-ea"/>
                          <a:cs typeface="+mn-cs"/>
                        </a:rPr>
                        <a:t>target</a:t>
                      </a:r>
                      <a:r>
                        <a:rPr lang="es-ES" sz="800" kern="1200" baseline="0" noProof="0" dirty="0" smtClean="0">
                          <a:solidFill>
                            <a:srgbClr val="002776"/>
                          </a:solidFill>
                          <a:latin typeface="+mn-lt"/>
                          <a:ea typeface="+mn-ea"/>
                          <a:cs typeface="+mn-cs"/>
                        </a:rPr>
                        <a:t> para los diferentes </a:t>
                      </a:r>
                      <a:r>
                        <a:rPr lang="es-ES" sz="800" kern="1200" baseline="0" noProof="0" dirty="0" err="1" smtClean="0">
                          <a:solidFill>
                            <a:srgbClr val="002776"/>
                          </a:solidFill>
                          <a:latin typeface="+mn-lt"/>
                          <a:ea typeface="+mn-ea"/>
                          <a:cs typeface="+mn-cs"/>
                        </a:rPr>
                        <a:t>KPIs</a:t>
                      </a:r>
                      <a:r>
                        <a:rPr lang="es-ES" sz="800" kern="1200" baseline="0" noProof="0" dirty="0" smtClean="0">
                          <a:solidFill>
                            <a:srgbClr val="002776"/>
                          </a:solidFill>
                          <a:latin typeface="+mn-lt"/>
                          <a:ea typeface="+mn-ea"/>
                          <a:cs typeface="+mn-cs"/>
                        </a:rPr>
                        <a:t> definidos deberán definirse en la fase inicial de la ejecución del propio proyecto, en base a las observaciones concretas realizadas en tal momento. No obstante, de manera preliminar pueden proponerse los siguientes valores indicativos, a utilizarse como referencia a la hora de definir los </a:t>
                      </a:r>
                      <a:r>
                        <a:rPr lang="es-ES" sz="800" i="1" kern="1200" baseline="0" noProof="0" dirty="0" smtClean="0">
                          <a:solidFill>
                            <a:srgbClr val="002776"/>
                          </a:solidFill>
                          <a:latin typeface="+mn-lt"/>
                          <a:ea typeface="+mn-ea"/>
                          <a:cs typeface="+mn-cs"/>
                        </a:rPr>
                        <a:t>targets</a:t>
                      </a:r>
                      <a:r>
                        <a:rPr lang="es-ES" sz="800" kern="1200" baseline="0" noProof="0" dirty="0" smtClean="0">
                          <a:solidFill>
                            <a:srgbClr val="002776"/>
                          </a:solidFill>
                          <a:latin typeface="+mn-lt"/>
                          <a:ea typeface="+mn-ea"/>
                          <a:cs typeface="+mn-cs"/>
                        </a:rPr>
                        <a:t> definitivos:</a:t>
                      </a: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800" u="sng" kern="1200" noProof="0" dirty="0" smtClean="0">
                          <a:solidFill>
                            <a:srgbClr val="002776"/>
                          </a:solidFill>
                          <a:latin typeface="+mn-lt"/>
                          <a:ea typeface="+mn-ea"/>
                          <a:cs typeface="+mn-cs"/>
                        </a:rPr>
                        <a:t>Nº de actores y </a:t>
                      </a:r>
                      <a:r>
                        <a:rPr lang="es-ES" sz="800" i="1" u="sng" kern="1200" noProof="0" dirty="0" err="1" smtClean="0">
                          <a:solidFill>
                            <a:srgbClr val="002776"/>
                          </a:solidFill>
                          <a:latin typeface="+mn-lt"/>
                          <a:ea typeface="+mn-ea"/>
                          <a:cs typeface="+mn-cs"/>
                        </a:rPr>
                        <a:t>stakeholders</a:t>
                      </a:r>
                      <a:r>
                        <a:rPr lang="es-ES" sz="800" u="sng" kern="1200" noProof="0" dirty="0" smtClean="0">
                          <a:solidFill>
                            <a:srgbClr val="002776"/>
                          </a:solidFill>
                          <a:latin typeface="+mn-lt"/>
                          <a:ea typeface="+mn-ea"/>
                          <a:cs typeface="+mn-cs"/>
                        </a:rPr>
                        <a:t> con los que el equipo de proyecto ha establecido una línea de diálogo:</a:t>
                      </a:r>
                      <a:r>
                        <a:rPr lang="es-ES" sz="800" u="none" kern="1200" noProof="0" dirty="0" smtClean="0">
                          <a:solidFill>
                            <a:srgbClr val="002776"/>
                          </a:solidFill>
                          <a:latin typeface="+mn-lt"/>
                          <a:ea typeface="+mn-ea"/>
                          <a:cs typeface="+mn-cs"/>
                        </a:rPr>
                        <a:t> </a:t>
                      </a:r>
                      <a:r>
                        <a:rPr lang="es-ES" sz="800" kern="1200" noProof="0" dirty="0" smtClean="0">
                          <a:solidFill>
                            <a:srgbClr val="002776"/>
                          </a:solidFill>
                          <a:latin typeface="+mn-lt"/>
                          <a:ea typeface="+mn-ea"/>
                          <a:cs typeface="+mn-cs"/>
                        </a:rPr>
                        <a:t>Al menos 3 en los primeros 3 meses, al menos 5 a lo largo</a:t>
                      </a:r>
                      <a:r>
                        <a:rPr lang="es-ES" sz="800" kern="1200" baseline="0" noProof="0" dirty="0" smtClean="0">
                          <a:solidFill>
                            <a:srgbClr val="002776"/>
                          </a:solidFill>
                          <a:latin typeface="+mn-lt"/>
                          <a:ea typeface="+mn-ea"/>
                          <a:cs typeface="+mn-cs"/>
                        </a:rPr>
                        <a:t> del proyecto</a:t>
                      </a:r>
                      <a:endParaRPr lang="es-ES" sz="800"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800" u="sng" kern="1200" noProof="0" dirty="0" smtClean="0">
                          <a:solidFill>
                            <a:srgbClr val="002776"/>
                          </a:solidFill>
                          <a:latin typeface="+mn-lt"/>
                          <a:ea typeface="+mn-ea"/>
                          <a:cs typeface="+mn-cs"/>
                        </a:rPr>
                        <a:t>Nivel de cumplimiento de la agenda de reuniones:</a:t>
                      </a:r>
                      <a:r>
                        <a:rPr lang="es-ES" sz="800" u="none" kern="1200" noProof="0" dirty="0" smtClean="0">
                          <a:solidFill>
                            <a:srgbClr val="002776"/>
                          </a:solidFill>
                          <a:latin typeface="+mn-lt"/>
                          <a:ea typeface="+mn-ea"/>
                          <a:cs typeface="+mn-cs"/>
                        </a:rPr>
                        <a:t> </a:t>
                      </a:r>
                      <a:r>
                        <a:rPr lang="es-ES" sz="800" kern="1200" noProof="0" dirty="0" smtClean="0">
                          <a:solidFill>
                            <a:srgbClr val="002776"/>
                          </a:solidFill>
                          <a:latin typeface="+mn-lt"/>
                          <a:ea typeface="+mn-ea"/>
                          <a:cs typeface="+mn-cs"/>
                        </a:rPr>
                        <a:t>Al</a:t>
                      </a:r>
                      <a:r>
                        <a:rPr lang="es-ES" sz="800" kern="1200" baseline="0" noProof="0" dirty="0" smtClean="0">
                          <a:solidFill>
                            <a:srgbClr val="002776"/>
                          </a:solidFill>
                          <a:latin typeface="+mn-lt"/>
                          <a:ea typeface="+mn-ea"/>
                          <a:cs typeface="+mn-cs"/>
                        </a:rPr>
                        <a:t> menos un 80% en base mensual, 95% al final del proyecto</a:t>
                      </a:r>
                      <a:endParaRPr lang="es-ES" sz="800"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800" u="sng" kern="1200" noProof="0" dirty="0" smtClean="0">
                          <a:solidFill>
                            <a:srgbClr val="002776"/>
                          </a:solidFill>
                          <a:latin typeface="+mn-lt"/>
                          <a:ea typeface="+mn-ea"/>
                          <a:cs typeface="+mn-cs"/>
                        </a:rPr>
                        <a:t>Nº de operadores candidato identificados con los que efectivamente la parte vendedora ha establecido diálogo:</a:t>
                      </a:r>
                      <a:r>
                        <a:rPr lang="es-ES" sz="800" u="none" kern="1200" noProof="0" dirty="0" smtClean="0">
                          <a:solidFill>
                            <a:srgbClr val="002776"/>
                          </a:solidFill>
                          <a:latin typeface="+mn-lt"/>
                          <a:ea typeface="+mn-ea"/>
                          <a:cs typeface="+mn-cs"/>
                        </a:rPr>
                        <a:t> </a:t>
                      </a:r>
                      <a:r>
                        <a:rPr lang="es-ES" sz="800" kern="1200" noProof="0" dirty="0" smtClean="0">
                          <a:solidFill>
                            <a:srgbClr val="002776"/>
                          </a:solidFill>
                          <a:latin typeface="+mn-lt"/>
                          <a:ea typeface="+mn-ea"/>
                          <a:cs typeface="+mn-cs"/>
                        </a:rPr>
                        <a:t>Al menos 1 en los primeros 3 meses, al menos 3</a:t>
                      </a:r>
                      <a:r>
                        <a:rPr lang="es-ES" sz="800" kern="1200" baseline="0" noProof="0" dirty="0" smtClean="0">
                          <a:solidFill>
                            <a:srgbClr val="002776"/>
                          </a:solidFill>
                          <a:latin typeface="+mn-lt"/>
                          <a:ea typeface="+mn-ea"/>
                          <a:cs typeface="+mn-cs"/>
                        </a:rPr>
                        <a:t> al final del proyecto</a:t>
                      </a:r>
                      <a:endParaRPr lang="es-ES" sz="800" kern="1200" noProof="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3"/>
                  </a:ext>
                </a:extLst>
              </a:tr>
            </a:tbl>
          </a:graphicData>
        </a:graphic>
      </p:graphicFrame>
      <p:grpSp>
        <p:nvGrpSpPr>
          <p:cNvPr id="8" name="Group 7"/>
          <p:cNvGrpSpPr/>
          <p:nvPr/>
        </p:nvGrpSpPr>
        <p:grpSpPr>
          <a:xfrm>
            <a:off x="356512" y="1634096"/>
            <a:ext cx="252000" cy="252000"/>
            <a:chOff x="7307263" y="3144838"/>
            <a:chExt cx="550863" cy="609601"/>
          </a:xfrm>
          <a:solidFill>
            <a:schemeClr val="bg1"/>
          </a:solidFill>
        </p:grpSpPr>
        <p:sp>
          <p:nvSpPr>
            <p:cNvPr id="9"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 name="TextBox 15"/>
          <p:cNvSpPr txBox="1"/>
          <p:nvPr/>
        </p:nvSpPr>
        <p:spPr>
          <a:xfrm>
            <a:off x="637248" y="1641368"/>
            <a:ext cx="2247246" cy="246221"/>
          </a:xfrm>
          <a:prstGeom prst="rect">
            <a:avLst/>
          </a:prstGeom>
          <a:noFill/>
        </p:spPr>
        <p:txBody>
          <a:bodyPr wrap="square" rtlCol="0">
            <a:spAutoFit/>
          </a:bodyPr>
          <a:lstStyle/>
          <a:p>
            <a:r>
              <a:rPr lang="es-CL" sz="1000" b="1" dirty="0" smtClean="0">
                <a:solidFill>
                  <a:srgbClr val="FFFFFF"/>
                </a:solidFill>
                <a:latin typeface="Arial"/>
              </a:rPr>
              <a:t>ANEXO</a:t>
            </a:r>
            <a:endParaRPr lang="es-CL" sz="1000" b="1" dirty="0">
              <a:solidFill>
                <a:srgbClr val="FFFFFF"/>
              </a:solidFill>
              <a:latin typeface="Arial"/>
            </a:endParaRPr>
          </a:p>
        </p:txBody>
      </p:sp>
      <p:sp>
        <p:nvSpPr>
          <p:cNvPr id="41" name="Rectangle 40"/>
          <p:cNvSpPr/>
          <p:nvPr/>
        </p:nvSpPr>
        <p:spPr>
          <a:xfrm>
            <a:off x="292873" y="6977425"/>
            <a:ext cx="9624352" cy="338554"/>
          </a:xfrm>
          <a:prstGeom prst="rect">
            <a:avLst/>
          </a:prstGeom>
        </p:spPr>
        <p:txBody>
          <a:bodyPr wrap="square" anchor="b">
            <a:spAutoFit/>
          </a:bodyPr>
          <a:lstStyle/>
          <a:p>
            <a:r>
              <a:rPr lang="es-CL" sz="800" dirty="0" smtClean="0">
                <a:solidFill>
                  <a:schemeClr val="accent1"/>
                </a:solidFill>
              </a:rPr>
              <a:t>Fuentes:</a:t>
            </a:r>
            <a:endParaRPr lang="es-CL" sz="800" dirty="0">
              <a:solidFill>
                <a:schemeClr val="accent1"/>
              </a:solidFill>
            </a:endParaRPr>
          </a:p>
          <a:p>
            <a:r>
              <a:rPr lang="es-CL" sz="800" i="1" dirty="0" err="1" smtClean="0">
                <a:solidFill>
                  <a:schemeClr val="accent1"/>
                </a:solidFill>
              </a:rPr>
              <a:t>FlightGlobal</a:t>
            </a:r>
            <a:r>
              <a:rPr lang="es-CL" sz="800" i="1" dirty="0" smtClean="0">
                <a:solidFill>
                  <a:schemeClr val="accent1"/>
                </a:solidFill>
              </a:rPr>
              <a:t> ™, CAPA Centre </a:t>
            </a:r>
            <a:r>
              <a:rPr lang="es-CL" sz="800" i="1" dirty="0" err="1" smtClean="0">
                <a:solidFill>
                  <a:schemeClr val="accent1"/>
                </a:solidFill>
              </a:rPr>
              <a:t>for</a:t>
            </a:r>
            <a:r>
              <a:rPr lang="es-CL" sz="800" i="1" dirty="0" smtClean="0">
                <a:solidFill>
                  <a:schemeClr val="accent1"/>
                </a:solidFill>
              </a:rPr>
              <a:t> </a:t>
            </a:r>
            <a:r>
              <a:rPr lang="es-CL" sz="800" i="1" dirty="0" err="1" smtClean="0">
                <a:solidFill>
                  <a:schemeClr val="accent1"/>
                </a:solidFill>
              </a:rPr>
              <a:t>Aviation</a:t>
            </a:r>
            <a:r>
              <a:rPr lang="es-CL" sz="800" i="1" dirty="0" smtClean="0">
                <a:solidFill>
                  <a:schemeClr val="accent1"/>
                </a:solidFill>
              </a:rPr>
              <a:t> ™</a:t>
            </a:r>
            <a:r>
              <a:rPr lang="es-CL" sz="800" dirty="0" smtClean="0">
                <a:solidFill>
                  <a:schemeClr val="accent1"/>
                </a:solidFill>
              </a:rPr>
              <a:t>, noticias de prensa de diversos medios.</a:t>
            </a:r>
          </a:p>
        </p:txBody>
      </p:sp>
      <p:sp>
        <p:nvSpPr>
          <p:cNvPr id="43" name="Rectangle 42"/>
          <p:cNvSpPr/>
          <p:nvPr/>
        </p:nvSpPr>
        <p:spPr>
          <a:xfrm>
            <a:off x="277208" y="1582738"/>
            <a:ext cx="9577322" cy="360000"/>
          </a:xfrm>
          <a:prstGeom prst="rect">
            <a:avLst/>
          </a:prstGeom>
          <a:solidFill>
            <a:srgbClr val="00A1DE"/>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rgbClr val="FFFFFF"/>
              </a:solidFill>
            </a:endParaRPr>
          </a:p>
        </p:txBody>
      </p:sp>
      <p:sp>
        <p:nvSpPr>
          <p:cNvPr id="44" name="TextBox 43"/>
          <p:cNvSpPr txBox="1"/>
          <p:nvPr/>
        </p:nvSpPr>
        <p:spPr>
          <a:xfrm>
            <a:off x="277466" y="1641367"/>
            <a:ext cx="9217024" cy="246221"/>
          </a:xfrm>
          <a:prstGeom prst="rect">
            <a:avLst/>
          </a:prstGeom>
          <a:noFill/>
        </p:spPr>
        <p:txBody>
          <a:bodyPr wrap="square" rtlCol="0">
            <a:spAutoFit/>
          </a:bodyPr>
          <a:lstStyle/>
          <a:p>
            <a:r>
              <a:rPr lang="es-CL" sz="1000" b="1" dirty="0">
                <a:solidFill>
                  <a:srgbClr val="FFFFFF"/>
                </a:solidFill>
                <a:latin typeface="Arial"/>
              </a:rPr>
              <a:t>ANEXO: detalle específico para la venta de “</a:t>
            </a:r>
            <a:r>
              <a:rPr lang="es-CL" sz="1000" b="1" i="1" dirty="0">
                <a:solidFill>
                  <a:srgbClr val="FFFFFF"/>
                </a:solidFill>
                <a:latin typeface="Arial"/>
              </a:rPr>
              <a:t>línea </a:t>
            </a:r>
            <a:r>
              <a:rPr lang="es-CL" sz="1000" b="1" i="1" dirty="0" smtClean="0">
                <a:solidFill>
                  <a:srgbClr val="FFFFFF"/>
                </a:solidFill>
                <a:latin typeface="Arial"/>
              </a:rPr>
              <a:t>aérea Ecuatoriana</a:t>
            </a:r>
            <a:r>
              <a:rPr lang="es-CL" sz="1000" b="1" dirty="0" smtClean="0">
                <a:solidFill>
                  <a:srgbClr val="FFFFFF"/>
                </a:solidFill>
                <a:latin typeface="Arial"/>
              </a:rPr>
              <a:t>”, </a:t>
            </a:r>
            <a:r>
              <a:rPr lang="es-CL" sz="1000" b="1" dirty="0">
                <a:solidFill>
                  <a:srgbClr val="FFFFFF"/>
                </a:solidFill>
                <a:latin typeface="Arial"/>
              </a:rPr>
              <a:t>en caso de que se reactivara</a:t>
            </a:r>
          </a:p>
        </p:txBody>
      </p:sp>
      <p:sp>
        <p:nvSpPr>
          <p:cNvPr id="45" name="Rectangle 44"/>
          <p:cNvSpPr/>
          <p:nvPr>
            <p:custDataLst>
              <p:tags r:id="rId2"/>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n-US" sz="800" b="1" dirty="0">
              <a:solidFill>
                <a:srgbClr val="FFFFFF"/>
              </a:solidFill>
            </a:endParaRPr>
          </a:p>
        </p:txBody>
      </p:sp>
      <p:sp>
        <p:nvSpPr>
          <p:cNvPr id="46" name="Rectangle 45"/>
          <p:cNvSpPr/>
          <p:nvPr>
            <p:custDataLst>
              <p:tags r:id="rId3"/>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r>
              <a:rPr lang="es-CL" sz="1050" b="1" dirty="0">
                <a:solidFill>
                  <a:schemeClr val="tx2"/>
                </a:solidFill>
              </a:rPr>
              <a:t>1.1 Programa para la promoción y atracción de nuevas aerolíneas</a:t>
            </a:r>
          </a:p>
        </p:txBody>
      </p:sp>
      <p:sp>
        <p:nvSpPr>
          <p:cNvPr id="47" name="TextBox 46"/>
          <p:cNvSpPr txBox="1"/>
          <p:nvPr/>
        </p:nvSpPr>
        <p:spPr>
          <a:xfrm>
            <a:off x="464719" y="962695"/>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CL" dirty="0" smtClean="0"/>
              <a:t>Expansión del mercado actual de aerolíneas</a:t>
            </a:r>
            <a:endParaRPr lang="es-CL" dirty="0"/>
          </a:p>
        </p:txBody>
      </p:sp>
      <p:sp>
        <p:nvSpPr>
          <p:cNvPr id="48" name="Rounded Rectangle 47"/>
          <p:cNvSpPr/>
          <p:nvPr/>
        </p:nvSpPr>
        <p:spPr>
          <a:xfrm>
            <a:off x="265456" y="1045552"/>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E1</a:t>
            </a:r>
            <a:endParaRPr lang="es-ES" sz="1100" b="1" dirty="0">
              <a:solidFill>
                <a:srgbClr val="002060"/>
              </a:solidFill>
            </a:endParaRPr>
          </a:p>
        </p:txBody>
      </p:sp>
      <p:sp>
        <p:nvSpPr>
          <p:cNvPr id="25" name="TextBox 24"/>
          <p:cNvSpPr txBox="1"/>
          <p:nvPr/>
        </p:nvSpPr>
        <p:spPr>
          <a:xfrm>
            <a:off x="194340" y="1366714"/>
            <a:ext cx="9659932" cy="230832"/>
          </a:xfrm>
          <a:prstGeom prst="rect">
            <a:avLst/>
          </a:prstGeom>
          <a:noFill/>
        </p:spPr>
        <p:txBody>
          <a:bodyPr wrap="square" rtlCol="0">
            <a:spAutoFit/>
          </a:bodyPr>
          <a:lstStyle/>
          <a:p>
            <a:r>
              <a:rPr lang="es-ES_tradnl" sz="900" i="1" dirty="0" smtClean="0">
                <a:solidFill>
                  <a:schemeClr val="tx2"/>
                </a:solidFill>
              </a:rPr>
              <a:t>Las </a:t>
            </a:r>
            <a:r>
              <a:rPr lang="es-ES_tradnl" sz="900" i="1" dirty="0">
                <a:solidFill>
                  <a:schemeClr val="tx2"/>
                </a:solidFill>
              </a:rPr>
              <a:t>ideas que se presentan a continuación son sugerencias que se añaden, pero que en ningún caso suponen un desarrollo vinculante</a:t>
            </a:r>
            <a:r>
              <a:rPr lang="es-ES_tradnl" sz="900" i="1" dirty="0" smtClean="0">
                <a:solidFill>
                  <a:schemeClr val="tx2"/>
                </a:solidFill>
              </a:rPr>
              <a:t>.</a:t>
            </a:r>
            <a:endParaRPr lang="es-CL" sz="900" b="1" dirty="0">
              <a:solidFill>
                <a:schemeClr val="tx2"/>
              </a:solidFill>
              <a:latin typeface="+mn-lt"/>
            </a:endParaRPr>
          </a:p>
        </p:txBody>
      </p:sp>
      <p:sp>
        <p:nvSpPr>
          <p:cNvPr id="26" name="Rounded Rectangle 25"/>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27" name="Freeform 26"/>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9312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custDataLst>
              <p:tags r:id="rId2"/>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s-CL" dirty="0">
              <a:solidFill>
                <a:srgbClr val="002776"/>
              </a:solidFill>
            </a:endParaRPr>
          </a:p>
        </p:txBody>
      </p:sp>
      <p:sp>
        <p:nvSpPr>
          <p:cNvPr id="368" name="Rectangle 367"/>
          <p:cNvSpPr/>
          <p:nvPr>
            <p:custDataLst>
              <p:tags r:id="rId3"/>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s-CL" sz="1000" b="1" dirty="0">
              <a:solidFill>
                <a:srgbClr val="FFFFFF"/>
              </a:solidFill>
            </a:endParaRPr>
          </a:p>
        </p:txBody>
      </p:sp>
      <p:graphicFrame>
        <p:nvGraphicFramePr>
          <p:cNvPr id="14" name="Object 13" hidden="1"/>
          <p:cNvGraphicFramePr>
            <a:graphicFrameLocks noChangeAspect="1"/>
          </p:cNvGraphicFramePr>
          <p:nvPr>
            <p:custDataLst>
              <p:tags r:id="rId4"/>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5702" name="think-cell Slide" r:id="rId32" imgW="270" imgH="270" progId="TCLayout.ActiveDocument.1">
                  <p:embed/>
                </p:oleObj>
              </mc:Choice>
              <mc:Fallback>
                <p:oleObj name="think-cell Slide" r:id="rId32" imgW="270" imgH="270" progId="TCLayout.ActiveDocument.1">
                  <p:embed/>
                  <p:pic>
                    <p:nvPicPr>
                      <p:cNvPr id="14" name="Object 13" hidden="1"/>
                      <p:cNvPicPr/>
                      <p:nvPr/>
                    </p:nvPicPr>
                    <p:blipFill>
                      <a:blip r:embed="rId33"/>
                      <a:stretch>
                        <a:fillRect/>
                      </a:stretch>
                    </p:blipFill>
                    <p:spPr>
                      <a:xfrm>
                        <a:off x="0" y="0"/>
                        <a:ext cx="158750" cy="158750"/>
                      </a:xfrm>
                      <a:prstGeom prst="rect">
                        <a:avLst/>
                      </a:prstGeom>
                    </p:spPr>
                  </p:pic>
                </p:oleObj>
              </mc:Fallback>
            </mc:AlternateContent>
          </a:graphicData>
        </a:graphic>
      </p:graphicFrame>
      <p:sp>
        <p:nvSpPr>
          <p:cNvPr id="70" name="Rectangle 69"/>
          <p:cNvSpPr/>
          <p:nvPr>
            <p:custDataLst>
              <p:tags r:id="rId5"/>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r>
              <a:rPr lang="es-CL" sz="1000" b="1" dirty="0" smtClean="0">
                <a:solidFill>
                  <a:schemeClr val="tx2"/>
                </a:solidFill>
              </a:rPr>
              <a:t>1.2 Acuerdo de colaboración con una línea aérea regional objetivo</a:t>
            </a:r>
            <a:endParaRPr lang="es-CL" sz="1000" b="1" dirty="0">
              <a:solidFill>
                <a:schemeClr val="tx2"/>
              </a:solidFill>
            </a:endParaRPr>
          </a:p>
        </p:txBody>
      </p:sp>
      <p:sp>
        <p:nvSpPr>
          <p:cNvPr id="257" name="Rectangle 256"/>
          <p:cNvSpPr/>
          <p:nvPr/>
        </p:nvSpPr>
        <p:spPr>
          <a:xfrm>
            <a:off x="7264146" y="2734826"/>
            <a:ext cx="2625312" cy="1627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lvl="0" indent="-228600">
              <a:buFont typeface="+mj-lt"/>
              <a:buAutoNum type="arabicPeriod"/>
            </a:pPr>
            <a:r>
              <a:rPr lang="es-CL" sz="800" dirty="0" smtClean="0">
                <a:solidFill>
                  <a:srgbClr val="002776"/>
                </a:solidFill>
              </a:rPr>
              <a:t>Correcta identificación de los </a:t>
            </a:r>
            <a:r>
              <a:rPr lang="es-CL" sz="800" i="1" dirty="0" err="1" smtClean="0">
                <a:solidFill>
                  <a:srgbClr val="002776"/>
                </a:solidFill>
              </a:rPr>
              <a:t>partners</a:t>
            </a:r>
            <a:r>
              <a:rPr lang="es-CL" sz="800" i="1" dirty="0" smtClean="0">
                <a:solidFill>
                  <a:srgbClr val="002776"/>
                </a:solidFill>
              </a:rPr>
              <a:t> clave</a:t>
            </a:r>
            <a:r>
              <a:rPr lang="es-CL" sz="800" dirty="0" smtClean="0">
                <a:solidFill>
                  <a:srgbClr val="002776"/>
                </a:solidFill>
              </a:rPr>
              <a:t> y personal</a:t>
            </a:r>
            <a:r>
              <a:rPr lang="es-CL" sz="800" i="1" dirty="0" smtClean="0">
                <a:solidFill>
                  <a:srgbClr val="002776"/>
                </a:solidFill>
              </a:rPr>
              <a:t> </a:t>
            </a:r>
            <a:r>
              <a:rPr lang="es-CL" sz="800" dirty="0" smtClean="0">
                <a:solidFill>
                  <a:srgbClr val="002776"/>
                </a:solidFill>
              </a:rPr>
              <a:t>relevante en la colaboración con la línea área.</a:t>
            </a:r>
          </a:p>
          <a:p>
            <a:pPr marL="228600" lvl="0" indent="-228600">
              <a:buFont typeface="+mj-lt"/>
              <a:buAutoNum type="arabicPeriod"/>
            </a:pPr>
            <a:r>
              <a:rPr lang="es-CL" sz="800" dirty="0" smtClean="0">
                <a:solidFill>
                  <a:srgbClr val="002776"/>
                </a:solidFill>
              </a:rPr>
              <a:t>Conciliación entre los planes de desarrollo estratégico de la línea aérea y los objetivos  identificados en este proyecto.</a:t>
            </a:r>
          </a:p>
          <a:p>
            <a:pPr marL="228600" indent="-228600">
              <a:buFont typeface="+mj-lt"/>
              <a:buAutoNum type="arabicPeriod"/>
            </a:pPr>
            <a:r>
              <a:rPr lang="es-CL" sz="800" dirty="0">
                <a:solidFill>
                  <a:srgbClr val="002776"/>
                </a:solidFill>
              </a:rPr>
              <a:t>Clara comunicación de las ventajas derivadas del acuerdo para todos los actores, en especial aquellas que afectan directamente a </a:t>
            </a:r>
            <a:r>
              <a:rPr lang="es-CL" sz="800" dirty="0" smtClean="0">
                <a:solidFill>
                  <a:srgbClr val="002776"/>
                </a:solidFill>
              </a:rPr>
              <a:t>la línea aérea.</a:t>
            </a:r>
            <a:endParaRPr lang="es-CL" sz="800" dirty="0">
              <a:solidFill>
                <a:srgbClr val="002776"/>
              </a:solidFill>
            </a:endParaRPr>
          </a:p>
          <a:p>
            <a:pPr marL="228600" lvl="0" indent="-228600">
              <a:buFont typeface="+mj-lt"/>
              <a:buAutoNum type="arabicPeriod"/>
            </a:pPr>
            <a:r>
              <a:rPr lang="es-CL" sz="800" dirty="0" smtClean="0">
                <a:solidFill>
                  <a:srgbClr val="002776"/>
                </a:solidFill>
              </a:rPr>
              <a:t>Correcta definición de los objetivos </a:t>
            </a:r>
            <a:r>
              <a:rPr lang="es-CL" sz="800" dirty="0">
                <a:solidFill>
                  <a:srgbClr val="002776"/>
                </a:solidFill>
              </a:rPr>
              <a:t>del </a:t>
            </a:r>
            <a:r>
              <a:rPr lang="es-CL" sz="800" dirty="0" smtClean="0">
                <a:solidFill>
                  <a:srgbClr val="002776"/>
                </a:solidFill>
              </a:rPr>
              <a:t>acuerdo y actuaciones y compromisos de las partes.</a:t>
            </a:r>
          </a:p>
        </p:txBody>
      </p:sp>
      <p:sp>
        <p:nvSpPr>
          <p:cNvPr id="212" name="Rectangle 211"/>
          <p:cNvSpPr/>
          <p:nvPr/>
        </p:nvSpPr>
        <p:spPr>
          <a:xfrm>
            <a:off x="204512" y="1828354"/>
            <a:ext cx="6985722" cy="5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1450" lvl="0" indent="-171450">
              <a:buFont typeface="Arial" panose="020B0604020202020204" pitchFamily="34" charset="0"/>
              <a:buChar char="•"/>
            </a:pPr>
            <a:r>
              <a:rPr lang="es-CL" sz="900" dirty="0">
                <a:solidFill>
                  <a:srgbClr val="002776"/>
                </a:solidFill>
              </a:rPr>
              <a:t>Establecimiento </a:t>
            </a:r>
            <a:r>
              <a:rPr lang="es-CL" sz="900" dirty="0" smtClean="0">
                <a:solidFill>
                  <a:srgbClr val="002776"/>
                </a:solidFill>
              </a:rPr>
              <a:t>en el </a:t>
            </a:r>
            <a:r>
              <a:rPr lang="es-CL" sz="900" dirty="0">
                <a:solidFill>
                  <a:srgbClr val="002776"/>
                </a:solidFill>
              </a:rPr>
              <a:t>Aeropuerto de Quito </a:t>
            </a:r>
            <a:r>
              <a:rPr lang="es-CL" sz="900" dirty="0" smtClean="0">
                <a:solidFill>
                  <a:srgbClr val="002776"/>
                </a:solidFill>
              </a:rPr>
              <a:t>de </a:t>
            </a:r>
            <a:r>
              <a:rPr lang="es-CL" sz="900" dirty="0">
                <a:solidFill>
                  <a:srgbClr val="002776"/>
                </a:solidFill>
              </a:rPr>
              <a:t>un </a:t>
            </a:r>
            <a:r>
              <a:rPr lang="es-CL" sz="900" i="1" dirty="0" err="1" smtClean="0">
                <a:solidFill>
                  <a:srgbClr val="002776"/>
                </a:solidFill>
              </a:rPr>
              <a:t>hub</a:t>
            </a:r>
            <a:r>
              <a:rPr lang="es-CL" sz="900" dirty="0" smtClean="0">
                <a:solidFill>
                  <a:srgbClr val="002776"/>
                </a:solidFill>
              </a:rPr>
              <a:t> secundario en la red de conexiones del Grupo línea aérea regional</a:t>
            </a:r>
            <a:r>
              <a:rPr lang="es-CL" sz="900" baseline="30000" dirty="0" smtClean="0">
                <a:solidFill>
                  <a:srgbClr val="002776"/>
                </a:solidFill>
              </a:rPr>
              <a:t>(a)</a:t>
            </a:r>
            <a:r>
              <a:rPr lang="es-CL" sz="900" dirty="0" smtClean="0">
                <a:solidFill>
                  <a:srgbClr val="002776"/>
                </a:solidFill>
              </a:rPr>
              <a:t>.</a:t>
            </a:r>
          </a:p>
          <a:p>
            <a:pPr marL="171450" indent="-171450">
              <a:buFont typeface="Arial" panose="020B0604020202020204" pitchFamily="34" charset="0"/>
              <a:buChar char="•"/>
            </a:pPr>
            <a:r>
              <a:rPr lang="es-CL" sz="900" dirty="0" smtClean="0">
                <a:solidFill>
                  <a:srgbClr val="002776"/>
                </a:solidFill>
              </a:rPr>
              <a:t>Incremento del número de rutas ofertadas y tráfico internacional de Avianca con origen/destino en el Aeropuerto de Quito.</a:t>
            </a:r>
          </a:p>
          <a:p>
            <a:pPr marL="171450" lvl="0" indent="-171450">
              <a:buFont typeface="Arial" panose="020B0604020202020204" pitchFamily="34" charset="0"/>
              <a:buChar char="•"/>
            </a:pPr>
            <a:r>
              <a:rPr lang="es-CL" sz="900" dirty="0" smtClean="0">
                <a:solidFill>
                  <a:srgbClr val="002776"/>
                </a:solidFill>
              </a:rPr>
              <a:t>Potenciar el peso del </a:t>
            </a:r>
            <a:r>
              <a:rPr lang="es-CL" sz="900" dirty="0">
                <a:solidFill>
                  <a:srgbClr val="002776"/>
                </a:solidFill>
              </a:rPr>
              <a:t>Aeropuerto de Quito </a:t>
            </a:r>
            <a:r>
              <a:rPr lang="es-CL" sz="900" dirty="0" smtClean="0">
                <a:solidFill>
                  <a:srgbClr val="002776"/>
                </a:solidFill>
              </a:rPr>
              <a:t>para el Grupo de la línea aérea frente al Aeropuerto de Guayaquil. </a:t>
            </a:r>
          </a:p>
        </p:txBody>
      </p:sp>
      <p:sp>
        <p:nvSpPr>
          <p:cNvPr id="256" name="Rectangle 255"/>
          <p:cNvSpPr/>
          <p:nvPr/>
        </p:nvSpPr>
        <p:spPr>
          <a:xfrm>
            <a:off x="7264146" y="2374826"/>
            <a:ext cx="262531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smtClean="0">
                <a:solidFill>
                  <a:srgbClr val="FFFFFF"/>
                </a:solidFill>
              </a:rPr>
              <a:t>Factores Críticos de Éxito</a:t>
            </a:r>
            <a:endParaRPr lang="es-CL" sz="1000" b="1" dirty="0">
              <a:solidFill>
                <a:srgbClr val="FFFFFF"/>
              </a:solidFill>
            </a:endParaRPr>
          </a:p>
        </p:txBody>
      </p:sp>
      <p:grpSp>
        <p:nvGrpSpPr>
          <p:cNvPr id="116" name="Group 115"/>
          <p:cNvGrpSpPr/>
          <p:nvPr/>
        </p:nvGrpSpPr>
        <p:grpSpPr>
          <a:xfrm>
            <a:off x="7389542" y="2409393"/>
            <a:ext cx="288000" cy="288000"/>
            <a:chOff x="5714803" y="4244975"/>
            <a:chExt cx="415925" cy="498475"/>
          </a:xfrm>
          <a:solidFill>
            <a:schemeClr val="bg1"/>
          </a:solidFill>
        </p:grpSpPr>
        <p:sp>
          <p:nvSpPr>
            <p:cNvPr id="117" name="Freeform 582"/>
            <p:cNvSpPr>
              <a:spLocks noEditPoints="1"/>
            </p:cNvSpPr>
            <p:nvPr/>
          </p:nvSpPr>
          <p:spPr bwMode="auto">
            <a:xfrm>
              <a:off x="5883078" y="4324351"/>
              <a:ext cx="60325" cy="66675"/>
            </a:xfrm>
            <a:custGeom>
              <a:avLst/>
              <a:gdLst>
                <a:gd name="T0" fmla="*/ 17 w 17"/>
                <a:gd name="T1" fmla="*/ 8 h 19"/>
                <a:gd name="T2" fmla="*/ 3 w 17"/>
                <a:gd name="T3" fmla="*/ 16 h 19"/>
                <a:gd name="T4" fmla="*/ 17 w 17"/>
                <a:gd name="T5" fmla="*/ 8 h 19"/>
                <a:gd name="T6" fmla="*/ 6 w 17"/>
                <a:gd name="T7" fmla="*/ 14 h 19"/>
                <a:gd name="T8" fmla="*/ 12 w 17"/>
                <a:gd name="T9" fmla="*/ 10 h 19"/>
                <a:gd name="T10" fmla="*/ 6 w 17"/>
                <a:gd name="T11" fmla="*/ 14 h 19"/>
              </a:gdLst>
              <a:ahLst/>
              <a:cxnLst>
                <a:cxn ang="0">
                  <a:pos x="T0" y="T1"/>
                </a:cxn>
                <a:cxn ang="0">
                  <a:pos x="T2" y="T3"/>
                </a:cxn>
                <a:cxn ang="0">
                  <a:pos x="T4" y="T5"/>
                </a:cxn>
                <a:cxn ang="0">
                  <a:pos x="T6" y="T7"/>
                </a:cxn>
                <a:cxn ang="0">
                  <a:pos x="T8" y="T9"/>
                </a:cxn>
                <a:cxn ang="0">
                  <a:pos x="T10" y="T11"/>
                </a:cxn>
              </a:cxnLst>
              <a:rect l="0" t="0" r="r" b="b"/>
              <a:pathLst>
                <a:path w="17" h="19">
                  <a:moveTo>
                    <a:pt x="17" y="8"/>
                  </a:moveTo>
                  <a:cubicBezTo>
                    <a:pt x="17" y="16"/>
                    <a:pt x="9" y="19"/>
                    <a:pt x="3" y="16"/>
                  </a:cubicBezTo>
                  <a:cubicBezTo>
                    <a:pt x="0" y="7"/>
                    <a:pt x="12" y="0"/>
                    <a:pt x="17" y="8"/>
                  </a:cubicBezTo>
                  <a:close/>
                  <a:moveTo>
                    <a:pt x="6" y="14"/>
                  </a:moveTo>
                  <a:cubicBezTo>
                    <a:pt x="9" y="14"/>
                    <a:pt x="11" y="13"/>
                    <a:pt x="12" y="10"/>
                  </a:cubicBezTo>
                  <a:cubicBezTo>
                    <a:pt x="9" y="8"/>
                    <a:pt x="5" y="8"/>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8" name="Freeform 584"/>
            <p:cNvSpPr>
              <a:spLocks noEditPoints="1"/>
            </p:cNvSpPr>
            <p:nvPr/>
          </p:nvSpPr>
          <p:spPr bwMode="auto">
            <a:xfrm>
              <a:off x="5903716" y="4419601"/>
              <a:ext cx="57150" cy="125413"/>
            </a:xfrm>
            <a:custGeom>
              <a:avLst/>
              <a:gdLst>
                <a:gd name="T0" fmla="*/ 11 w 16"/>
                <a:gd name="T1" fmla="*/ 0 h 35"/>
                <a:gd name="T2" fmla="*/ 16 w 16"/>
                <a:gd name="T3" fmla="*/ 32 h 35"/>
                <a:gd name="T4" fmla="*/ 6 w 16"/>
                <a:gd name="T5" fmla="*/ 34 h 35"/>
                <a:gd name="T6" fmla="*/ 0 w 16"/>
                <a:gd name="T7" fmla="*/ 5 h 35"/>
                <a:gd name="T8" fmla="*/ 11 w 16"/>
                <a:gd name="T9" fmla="*/ 0 h 35"/>
                <a:gd name="T10" fmla="*/ 7 w 16"/>
                <a:gd name="T11" fmla="*/ 4 h 35"/>
                <a:gd name="T12" fmla="*/ 2 w 16"/>
                <a:gd name="T13" fmla="*/ 7 h 35"/>
                <a:gd name="T14" fmla="*/ 6 w 16"/>
                <a:gd name="T15" fmla="*/ 18 h 35"/>
                <a:gd name="T16" fmla="*/ 11 w 16"/>
                <a:gd name="T17" fmla="*/ 29 h 35"/>
                <a:gd name="T18" fmla="*/ 7 w 1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0"/>
                  </a:moveTo>
                  <a:cubicBezTo>
                    <a:pt x="14" y="9"/>
                    <a:pt x="15" y="22"/>
                    <a:pt x="16" y="32"/>
                  </a:cubicBezTo>
                  <a:cubicBezTo>
                    <a:pt x="14" y="34"/>
                    <a:pt x="9" y="35"/>
                    <a:pt x="6" y="34"/>
                  </a:cubicBezTo>
                  <a:cubicBezTo>
                    <a:pt x="3" y="26"/>
                    <a:pt x="1" y="14"/>
                    <a:pt x="0" y="5"/>
                  </a:cubicBezTo>
                  <a:cubicBezTo>
                    <a:pt x="2" y="2"/>
                    <a:pt x="6" y="0"/>
                    <a:pt x="11" y="0"/>
                  </a:cubicBezTo>
                  <a:close/>
                  <a:moveTo>
                    <a:pt x="7" y="4"/>
                  </a:moveTo>
                  <a:cubicBezTo>
                    <a:pt x="6" y="5"/>
                    <a:pt x="3" y="5"/>
                    <a:pt x="2" y="7"/>
                  </a:cubicBezTo>
                  <a:cubicBezTo>
                    <a:pt x="4" y="10"/>
                    <a:pt x="5" y="14"/>
                    <a:pt x="6" y="18"/>
                  </a:cubicBezTo>
                  <a:cubicBezTo>
                    <a:pt x="7" y="22"/>
                    <a:pt x="6" y="28"/>
                    <a:pt x="11" y="29"/>
                  </a:cubicBezTo>
                  <a:cubicBezTo>
                    <a:pt x="10" y="22"/>
                    <a:pt x="9" y="10"/>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9" name="Freeform 610"/>
            <p:cNvSpPr>
              <a:spLocks noEditPoints="1"/>
            </p:cNvSpPr>
            <p:nvPr/>
          </p:nvSpPr>
          <p:spPr bwMode="auto">
            <a:xfrm>
              <a:off x="5714803" y="4244975"/>
              <a:ext cx="415925" cy="498475"/>
            </a:xfrm>
            <a:custGeom>
              <a:avLst/>
              <a:gdLst>
                <a:gd name="T0" fmla="*/ 67 w 117"/>
                <a:gd name="T1" fmla="*/ 11 h 140"/>
                <a:gd name="T2" fmla="*/ 116 w 117"/>
                <a:gd name="T3" fmla="*/ 77 h 140"/>
                <a:gd name="T4" fmla="*/ 117 w 117"/>
                <a:gd name="T5" fmla="*/ 84 h 140"/>
                <a:gd name="T6" fmla="*/ 77 w 117"/>
                <a:gd name="T7" fmla="*/ 131 h 140"/>
                <a:gd name="T8" fmla="*/ 72 w 117"/>
                <a:gd name="T9" fmla="*/ 138 h 140"/>
                <a:gd name="T10" fmla="*/ 43 w 117"/>
                <a:gd name="T11" fmla="*/ 136 h 140"/>
                <a:gd name="T12" fmla="*/ 48 w 117"/>
                <a:gd name="T13" fmla="*/ 97 h 140"/>
                <a:gd name="T14" fmla="*/ 2 w 117"/>
                <a:gd name="T15" fmla="*/ 37 h 140"/>
                <a:gd name="T16" fmla="*/ 1 w 117"/>
                <a:gd name="T17" fmla="*/ 27 h 140"/>
                <a:gd name="T18" fmla="*/ 43 w 117"/>
                <a:gd name="T19" fmla="*/ 5 h 140"/>
                <a:gd name="T20" fmla="*/ 52 w 117"/>
                <a:gd name="T21" fmla="*/ 4 h 140"/>
                <a:gd name="T22" fmla="*/ 63 w 117"/>
                <a:gd name="T23" fmla="*/ 11 h 140"/>
                <a:gd name="T24" fmla="*/ 52 w 117"/>
                <a:gd name="T25" fmla="*/ 4 h 140"/>
                <a:gd name="T26" fmla="*/ 48 w 117"/>
                <a:gd name="T27" fmla="*/ 9 h 140"/>
                <a:gd name="T28" fmla="*/ 9 w 117"/>
                <a:gd name="T29" fmla="*/ 27 h 140"/>
                <a:gd name="T30" fmla="*/ 113 w 117"/>
                <a:gd name="T31" fmla="*/ 82 h 140"/>
                <a:gd name="T32" fmla="*/ 102 w 117"/>
                <a:gd name="T33" fmla="*/ 12 h 140"/>
                <a:gd name="T34" fmla="*/ 4 w 117"/>
                <a:gd name="T35" fmla="*/ 30 h 140"/>
                <a:gd name="T36" fmla="*/ 4 w 117"/>
                <a:gd name="T37" fmla="*/ 30 h 140"/>
                <a:gd name="T38" fmla="*/ 5 w 117"/>
                <a:gd name="T39" fmla="*/ 30 h 140"/>
                <a:gd name="T40" fmla="*/ 6 w 117"/>
                <a:gd name="T41" fmla="*/ 43 h 140"/>
                <a:gd name="T42" fmla="*/ 6 w 117"/>
                <a:gd name="T43" fmla="*/ 43 h 140"/>
                <a:gd name="T44" fmla="*/ 7 w 117"/>
                <a:gd name="T45" fmla="*/ 43 h 140"/>
                <a:gd name="T46" fmla="*/ 7 w 117"/>
                <a:gd name="T47" fmla="*/ 53 h 140"/>
                <a:gd name="T48" fmla="*/ 7 w 117"/>
                <a:gd name="T49" fmla="*/ 53 h 140"/>
                <a:gd name="T50" fmla="*/ 9 w 117"/>
                <a:gd name="T51" fmla="*/ 53 h 140"/>
                <a:gd name="T52" fmla="*/ 10 w 117"/>
                <a:gd name="T53" fmla="*/ 66 h 140"/>
                <a:gd name="T54" fmla="*/ 10 w 117"/>
                <a:gd name="T55" fmla="*/ 66 h 140"/>
                <a:gd name="T56" fmla="*/ 54 w 117"/>
                <a:gd name="T57" fmla="*/ 96 h 140"/>
                <a:gd name="T58" fmla="*/ 52 w 117"/>
                <a:gd name="T59" fmla="*/ 104 h 140"/>
                <a:gd name="T60" fmla="*/ 52 w 117"/>
                <a:gd name="T61" fmla="*/ 104 h 140"/>
                <a:gd name="T62" fmla="*/ 62 w 117"/>
                <a:gd name="T63" fmla="*/ 133 h 140"/>
                <a:gd name="T64" fmla="*/ 67 w 117"/>
                <a:gd name="T65" fmla="*/ 101 h 140"/>
                <a:gd name="T66" fmla="*/ 52 w 117"/>
                <a:gd name="T67" fmla="*/ 108 h 140"/>
                <a:gd name="T68" fmla="*/ 52 w 117"/>
                <a:gd name="T69" fmla="*/ 108 h 140"/>
                <a:gd name="T70" fmla="*/ 57 w 117"/>
                <a:gd name="T71" fmla="*/ 107 h 140"/>
                <a:gd name="T72" fmla="*/ 57 w 117"/>
                <a:gd name="T73" fmla="*/ 133 h 140"/>
                <a:gd name="T74" fmla="*/ 57 w 117"/>
                <a:gd name="T75" fmla="*/ 1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40">
                  <a:moveTo>
                    <a:pt x="63" y="0"/>
                  </a:moveTo>
                  <a:cubicBezTo>
                    <a:pt x="64" y="4"/>
                    <a:pt x="65" y="8"/>
                    <a:pt x="67" y="11"/>
                  </a:cubicBezTo>
                  <a:cubicBezTo>
                    <a:pt x="79" y="10"/>
                    <a:pt x="94" y="6"/>
                    <a:pt x="106" y="9"/>
                  </a:cubicBezTo>
                  <a:cubicBezTo>
                    <a:pt x="109" y="30"/>
                    <a:pt x="113" y="54"/>
                    <a:pt x="116" y="77"/>
                  </a:cubicBezTo>
                  <a:cubicBezTo>
                    <a:pt x="116" y="78"/>
                    <a:pt x="116" y="80"/>
                    <a:pt x="114" y="80"/>
                  </a:cubicBezTo>
                  <a:cubicBezTo>
                    <a:pt x="115" y="81"/>
                    <a:pt x="117" y="81"/>
                    <a:pt x="117" y="84"/>
                  </a:cubicBezTo>
                  <a:cubicBezTo>
                    <a:pt x="100" y="86"/>
                    <a:pt x="86" y="91"/>
                    <a:pt x="70" y="93"/>
                  </a:cubicBezTo>
                  <a:cubicBezTo>
                    <a:pt x="70" y="106"/>
                    <a:pt x="76" y="118"/>
                    <a:pt x="77" y="131"/>
                  </a:cubicBezTo>
                  <a:cubicBezTo>
                    <a:pt x="81" y="133"/>
                    <a:pt x="91" y="129"/>
                    <a:pt x="92" y="134"/>
                  </a:cubicBezTo>
                  <a:cubicBezTo>
                    <a:pt x="90" y="140"/>
                    <a:pt x="80" y="137"/>
                    <a:pt x="72" y="138"/>
                  </a:cubicBezTo>
                  <a:cubicBezTo>
                    <a:pt x="67" y="138"/>
                    <a:pt x="56" y="139"/>
                    <a:pt x="50" y="139"/>
                  </a:cubicBezTo>
                  <a:cubicBezTo>
                    <a:pt x="48" y="139"/>
                    <a:pt x="44" y="138"/>
                    <a:pt x="43" y="136"/>
                  </a:cubicBezTo>
                  <a:cubicBezTo>
                    <a:pt x="46" y="134"/>
                    <a:pt x="50" y="135"/>
                    <a:pt x="53" y="134"/>
                  </a:cubicBezTo>
                  <a:cubicBezTo>
                    <a:pt x="53" y="123"/>
                    <a:pt x="47" y="108"/>
                    <a:pt x="48" y="97"/>
                  </a:cubicBezTo>
                  <a:cubicBezTo>
                    <a:pt x="38" y="99"/>
                    <a:pt x="28" y="102"/>
                    <a:pt x="18" y="104"/>
                  </a:cubicBezTo>
                  <a:cubicBezTo>
                    <a:pt x="10" y="84"/>
                    <a:pt x="4" y="60"/>
                    <a:pt x="2" y="37"/>
                  </a:cubicBezTo>
                  <a:cubicBezTo>
                    <a:pt x="2" y="35"/>
                    <a:pt x="1" y="35"/>
                    <a:pt x="0" y="35"/>
                  </a:cubicBezTo>
                  <a:cubicBezTo>
                    <a:pt x="1" y="33"/>
                    <a:pt x="1" y="30"/>
                    <a:pt x="1" y="27"/>
                  </a:cubicBezTo>
                  <a:cubicBezTo>
                    <a:pt x="14" y="23"/>
                    <a:pt x="27" y="18"/>
                    <a:pt x="43" y="15"/>
                  </a:cubicBezTo>
                  <a:cubicBezTo>
                    <a:pt x="43" y="13"/>
                    <a:pt x="44" y="8"/>
                    <a:pt x="43" y="5"/>
                  </a:cubicBezTo>
                  <a:cubicBezTo>
                    <a:pt x="48" y="2"/>
                    <a:pt x="56" y="1"/>
                    <a:pt x="63" y="0"/>
                  </a:cubicBezTo>
                  <a:close/>
                  <a:moveTo>
                    <a:pt x="52" y="4"/>
                  </a:moveTo>
                  <a:cubicBezTo>
                    <a:pt x="52" y="8"/>
                    <a:pt x="53" y="10"/>
                    <a:pt x="53" y="13"/>
                  </a:cubicBezTo>
                  <a:cubicBezTo>
                    <a:pt x="57" y="13"/>
                    <a:pt x="61" y="13"/>
                    <a:pt x="63" y="11"/>
                  </a:cubicBezTo>
                  <a:cubicBezTo>
                    <a:pt x="61" y="9"/>
                    <a:pt x="60" y="6"/>
                    <a:pt x="60" y="3"/>
                  </a:cubicBezTo>
                  <a:cubicBezTo>
                    <a:pt x="58" y="3"/>
                    <a:pt x="56" y="4"/>
                    <a:pt x="52" y="4"/>
                  </a:cubicBezTo>
                  <a:close/>
                  <a:moveTo>
                    <a:pt x="47" y="14"/>
                  </a:moveTo>
                  <a:cubicBezTo>
                    <a:pt x="49" y="14"/>
                    <a:pt x="50" y="10"/>
                    <a:pt x="48" y="9"/>
                  </a:cubicBezTo>
                  <a:cubicBezTo>
                    <a:pt x="48" y="11"/>
                    <a:pt x="46" y="11"/>
                    <a:pt x="47" y="14"/>
                  </a:cubicBezTo>
                  <a:close/>
                  <a:moveTo>
                    <a:pt x="9" y="27"/>
                  </a:moveTo>
                  <a:cubicBezTo>
                    <a:pt x="14" y="50"/>
                    <a:pt x="22" y="76"/>
                    <a:pt x="18" y="101"/>
                  </a:cubicBezTo>
                  <a:cubicBezTo>
                    <a:pt x="45" y="89"/>
                    <a:pt x="79" y="86"/>
                    <a:pt x="113" y="82"/>
                  </a:cubicBezTo>
                  <a:cubicBezTo>
                    <a:pt x="108" y="72"/>
                    <a:pt x="109" y="57"/>
                    <a:pt x="107" y="44"/>
                  </a:cubicBezTo>
                  <a:cubicBezTo>
                    <a:pt x="105" y="33"/>
                    <a:pt x="103" y="23"/>
                    <a:pt x="102" y="12"/>
                  </a:cubicBezTo>
                  <a:cubicBezTo>
                    <a:pt x="68" y="14"/>
                    <a:pt x="38" y="21"/>
                    <a:pt x="9" y="27"/>
                  </a:cubicBezTo>
                  <a:close/>
                  <a:moveTo>
                    <a:pt x="4" y="30"/>
                  </a:moveTo>
                  <a:cubicBezTo>
                    <a:pt x="4" y="29"/>
                    <a:pt x="6" y="27"/>
                    <a:pt x="5" y="26"/>
                  </a:cubicBezTo>
                  <a:cubicBezTo>
                    <a:pt x="5" y="27"/>
                    <a:pt x="2" y="28"/>
                    <a:pt x="4" y="30"/>
                  </a:cubicBezTo>
                  <a:close/>
                  <a:moveTo>
                    <a:pt x="5" y="37"/>
                  </a:moveTo>
                  <a:cubicBezTo>
                    <a:pt x="7" y="36"/>
                    <a:pt x="6" y="32"/>
                    <a:pt x="5" y="30"/>
                  </a:cubicBezTo>
                  <a:cubicBezTo>
                    <a:pt x="4" y="32"/>
                    <a:pt x="3" y="35"/>
                    <a:pt x="5" y="37"/>
                  </a:cubicBezTo>
                  <a:close/>
                  <a:moveTo>
                    <a:pt x="6" y="43"/>
                  </a:moveTo>
                  <a:cubicBezTo>
                    <a:pt x="7" y="42"/>
                    <a:pt x="8" y="38"/>
                    <a:pt x="6" y="38"/>
                  </a:cubicBezTo>
                  <a:cubicBezTo>
                    <a:pt x="5" y="39"/>
                    <a:pt x="4" y="41"/>
                    <a:pt x="6" y="43"/>
                  </a:cubicBezTo>
                  <a:close/>
                  <a:moveTo>
                    <a:pt x="5" y="48"/>
                  </a:moveTo>
                  <a:cubicBezTo>
                    <a:pt x="7" y="48"/>
                    <a:pt x="8" y="44"/>
                    <a:pt x="7" y="43"/>
                  </a:cubicBezTo>
                  <a:cubicBezTo>
                    <a:pt x="7" y="45"/>
                    <a:pt x="5" y="45"/>
                    <a:pt x="5" y="48"/>
                  </a:cubicBezTo>
                  <a:close/>
                  <a:moveTo>
                    <a:pt x="7" y="53"/>
                  </a:moveTo>
                  <a:cubicBezTo>
                    <a:pt x="8" y="52"/>
                    <a:pt x="10" y="49"/>
                    <a:pt x="7" y="48"/>
                  </a:cubicBezTo>
                  <a:cubicBezTo>
                    <a:pt x="7" y="49"/>
                    <a:pt x="5" y="52"/>
                    <a:pt x="7" y="53"/>
                  </a:cubicBezTo>
                  <a:close/>
                  <a:moveTo>
                    <a:pt x="9" y="60"/>
                  </a:moveTo>
                  <a:cubicBezTo>
                    <a:pt x="10" y="58"/>
                    <a:pt x="10" y="55"/>
                    <a:pt x="9" y="53"/>
                  </a:cubicBezTo>
                  <a:cubicBezTo>
                    <a:pt x="7" y="54"/>
                    <a:pt x="7" y="58"/>
                    <a:pt x="9" y="60"/>
                  </a:cubicBezTo>
                  <a:close/>
                  <a:moveTo>
                    <a:pt x="10" y="66"/>
                  </a:moveTo>
                  <a:cubicBezTo>
                    <a:pt x="10" y="64"/>
                    <a:pt x="11" y="61"/>
                    <a:pt x="9" y="60"/>
                  </a:cubicBezTo>
                  <a:cubicBezTo>
                    <a:pt x="8" y="62"/>
                    <a:pt x="9" y="64"/>
                    <a:pt x="10" y="66"/>
                  </a:cubicBezTo>
                  <a:close/>
                  <a:moveTo>
                    <a:pt x="52" y="100"/>
                  </a:moveTo>
                  <a:cubicBezTo>
                    <a:pt x="52" y="98"/>
                    <a:pt x="54" y="98"/>
                    <a:pt x="54" y="96"/>
                  </a:cubicBezTo>
                  <a:cubicBezTo>
                    <a:pt x="53" y="96"/>
                    <a:pt x="51" y="99"/>
                    <a:pt x="52" y="100"/>
                  </a:cubicBezTo>
                  <a:close/>
                  <a:moveTo>
                    <a:pt x="52" y="104"/>
                  </a:moveTo>
                  <a:cubicBezTo>
                    <a:pt x="53" y="103"/>
                    <a:pt x="56" y="101"/>
                    <a:pt x="54" y="99"/>
                  </a:cubicBezTo>
                  <a:cubicBezTo>
                    <a:pt x="54" y="101"/>
                    <a:pt x="50" y="102"/>
                    <a:pt x="52" y="104"/>
                  </a:cubicBezTo>
                  <a:close/>
                  <a:moveTo>
                    <a:pt x="60" y="108"/>
                  </a:moveTo>
                  <a:cubicBezTo>
                    <a:pt x="60" y="117"/>
                    <a:pt x="64" y="126"/>
                    <a:pt x="62" y="133"/>
                  </a:cubicBezTo>
                  <a:cubicBezTo>
                    <a:pt x="65" y="132"/>
                    <a:pt x="69" y="132"/>
                    <a:pt x="72" y="132"/>
                  </a:cubicBezTo>
                  <a:cubicBezTo>
                    <a:pt x="70" y="122"/>
                    <a:pt x="70" y="111"/>
                    <a:pt x="67" y="101"/>
                  </a:cubicBezTo>
                  <a:cubicBezTo>
                    <a:pt x="65" y="104"/>
                    <a:pt x="65" y="108"/>
                    <a:pt x="60" y="108"/>
                  </a:cubicBezTo>
                  <a:close/>
                  <a:moveTo>
                    <a:pt x="52" y="108"/>
                  </a:moveTo>
                  <a:cubicBezTo>
                    <a:pt x="54" y="107"/>
                    <a:pt x="57" y="104"/>
                    <a:pt x="55" y="103"/>
                  </a:cubicBezTo>
                  <a:cubicBezTo>
                    <a:pt x="55" y="105"/>
                    <a:pt x="52" y="105"/>
                    <a:pt x="52" y="108"/>
                  </a:cubicBezTo>
                  <a:close/>
                  <a:moveTo>
                    <a:pt x="53" y="111"/>
                  </a:moveTo>
                  <a:cubicBezTo>
                    <a:pt x="55" y="111"/>
                    <a:pt x="56" y="109"/>
                    <a:pt x="57" y="107"/>
                  </a:cubicBezTo>
                  <a:cubicBezTo>
                    <a:pt x="55" y="107"/>
                    <a:pt x="55" y="110"/>
                    <a:pt x="53" y="111"/>
                  </a:cubicBezTo>
                  <a:close/>
                  <a:moveTo>
                    <a:pt x="57" y="133"/>
                  </a:moveTo>
                  <a:cubicBezTo>
                    <a:pt x="58" y="133"/>
                    <a:pt x="59" y="133"/>
                    <a:pt x="60" y="133"/>
                  </a:cubicBezTo>
                  <a:cubicBezTo>
                    <a:pt x="59" y="126"/>
                    <a:pt x="59" y="117"/>
                    <a:pt x="57" y="110"/>
                  </a:cubicBezTo>
                  <a:cubicBezTo>
                    <a:pt x="52" y="116"/>
                    <a:pt x="57" y="124"/>
                    <a:pt x="5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43" name="Rectangle 142"/>
          <p:cNvSpPr/>
          <p:nvPr/>
        </p:nvSpPr>
        <p:spPr>
          <a:xfrm>
            <a:off x="7264800" y="4791198"/>
            <a:ext cx="2637113" cy="1552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lvl="0" indent="-228600">
              <a:spcBef>
                <a:spcPts val="300"/>
              </a:spcBef>
              <a:buFont typeface="+mj-lt"/>
              <a:buAutoNum type="arabicPeriod"/>
            </a:pPr>
            <a:r>
              <a:rPr lang="es-CL" sz="800" dirty="0" smtClean="0">
                <a:solidFill>
                  <a:srgbClr val="002776"/>
                </a:solidFill>
              </a:rPr>
              <a:t>Nivel </a:t>
            </a:r>
            <a:r>
              <a:rPr lang="es-CL" sz="800" dirty="0">
                <a:solidFill>
                  <a:srgbClr val="002776"/>
                </a:solidFill>
              </a:rPr>
              <a:t>(%) de cumplimiento de la agenda de </a:t>
            </a:r>
            <a:r>
              <a:rPr lang="es-CL" sz="800" dirty="0" smtClean="0">
                <a:solidFill>
                  <a:srgbClr val="002776"/>
                </a:solidFill>
              </a:rPr>
              <a:t>reuniones.</a:t>
            </a:r>
            <a:endParaRPr lang="es-CL" sz="800" dirty="0">
              <a:solidFill>
                <a:srgbClr val="002776"/>
              </a:solidFill>
            </a:endParaRPr>
          </a:p>
          <a:p>
            <a:pPr marL="228600" indent="-228600">
              <a:spcBef>
                <a:spcPts val="300"/>
              </a:spcBef>
              <a:buFont typeface="+mj-lt"/>
              <a:buAutoNum type="arabicPeriod"/>
            </a:pPr>
            <a:r>
              <a:rPr lang="es-CL" sz="800" dirty="0" smtClean="0">
                <a:solidFill>
                  <a:schemeClr val="tx2"/>
                </a:solidFill>
              </a:rPr>
              <a:t>Nº de rutas directas abiertas por la línea aérea desde el inicio del acuerdo.</a:t>
            </a:r>
          </a:p>
          <a:p>
            <a:pPr marL="228600" lvl="0" indent="-228600">
              <a:spcBef>
                <a:spcPts val="300"/>
              </a:spcBef>
              <a:buFont typeface="+mj-lt"/>
              <a:buAutoNum type="arabicPeriod"/>
            </a:pPr>
            <a:r>
              <a:rPr lang="es-CL" sz="800" dirty="0" smtClean="0">
                <a:solidFill>
                  <a:schemeClr val="tx2"/>
                </a:solidFill>
              </a:rPr>
              <a:t>Niveles (%) de crecimiento del tráfico de pasajeros internacionales transportados por la línea aérea en UIO desde el inicio </a:t>
            </a:r>
            <a:r>
              <a:rPr lang="es-CL" sz="800" dirty="0">
                <a:solidFill>
                  <a:schemeClr val="tx2"/>
                </a:solidFill>
              </a:rPr>
              <a:t>del acuerdo.</a:t>
            </a:r>
            <a:endParaRPr lang="es-CL" sz="800" dirty="0" smtClean="0">
              <a:solidFill>
                <a:schemeClr val="tx2"/>
              </a:solidFill>
            </a:endParaRPr>
          </a:p>
          <a:p>
            <a:pPr marL="228600" lvl="0" indent="-228600">
              <a:spcBef>
                <a:spcPts val="300"/>
              </a:spcBef>
              <a:buFont typeface="+mj-lt"/>
              <a:buAutoNum type="arabicPeriod"/>
            </a:pPr>
            <a:r>
              <a:rPr lang="es-CL" sz="800" dirty="0" smtClean="0">
                <a:solidFill>
                  <a:schemeClr val="tx2"/>
                </a:solidFill>
              </a:rPr>
              <a:t>Niveles (%) de crecimiento de tráfico de pasajeros internacionales de la línea aérea en Guayaquil frente a Quito desde el inicio de la colaboración.</a:t>
            </a:r>
          </a:p>
        </p:txBody>
      </p:sp>
      <p:sp>
        <p:nvSpPr>
          <p:cNvPr id="180" name="Rectangle 179"/>
          <p:cNvSpPr/>
          <p:nvPr/>
        </p:nvSpPr>
        <p:spPr>
          <a:xfrm>
            <a:off x="5644800" y="6443378"/>
            <a:ext cx="2088000"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Factibilidad</a:t>
            </a:r>
            <a:endParaRPr lang="es-CL" sz="1000" b="1" dirty="0"/>
          </a:p>
        </p:txBody>
      </p:sp>
      <p:sp>
        <p:nvSpPr>
          <p:cNvPr id="185" name="Rectangle 184"/>
          <p:cNvSpPr/>
          <p:nvPr/>
        </p:nvSpPr>
        <p:spPr>
          <a:xfrm>
            <a:off x="5643135" y="6784062"/>
            <a:ext cx="2089666"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87" name="Group 186"/>
          <p:cNvGrpSpPr/>
          <p:nvPr/>
        </p:nvGrpSpPr>
        <p:grpSpPr>
          <a:xfrm>
            <a:off x="5706959" y="6462859"/>
            <a:ext cx="331147" cy="321393"/>
            <a:chOff x="2120900" y="2366963"/>
            <a:chExt cx="622300" cy="587375"/>
          </a:xfrm>
          <a:solidFill>
            <a:srgbClr val="FFFF00"/>
          </a:solidFill>
        </p:grpSpPr>
        <p:sp>
          <p:nvSpPr>
            <p:cNvPr id="188" name="Freeform 37"/>
            <p:cNvSpPr>
              <a:spLocks noEditPoints="1"/>
            </p:cNvSpPr>
            <p:nvPr/>
          </p:nvSpPr>
          <p:spPr bwMode="auto">
            <a:xfrm>
              <a:off x="2120900" y="2366963"/>
              <a:ext cx="622300" cy="587375"/>
            </a:xfrm>
            <a:custGeom>
              <a:avLst/>
              <a:gdLst>
                <a:gd name="T0" fmla="*/ 0 w 88"/>
                <a:gd name="T1" fmla="*/ 74 h 83"/>
                <a:gd name="T2" fmla="*/ 9 w 88"/>
                <a:gd name="T3" fmla="*/ 56 h 83"/>
                <a:gd name="T4" fmla="*/ 19 w 88"/>
                <a:gd name="T5" fmla="*/ 39 h 83"/>
                <a:gd name="T6" fmla="*/ 30 w 88"/>
                <a:gd name="T7" fmla="*/ 22 h 83"/>
                <a:gd name="T8" fmla="*/ 39 w 88"/>
                <a:gd name="T9" fmla="*/ 4 h 83"/>
                <a:gd name="T10" fmla="*/ 43 w 88"/>
                <a:gd name="T11" fmla="*/ 1 h 83"/>
                <a:gd name="T12" fmla="*/ 57 w 88"/>
                <a:gd name="T13" fmla="*/ 12 h 83"/>
                <a:gd name="T14" fmla="*/ 83 w 88"/>
                <a:gd name="T15" fmla="*/ 66 h 83"/>
                <a:gd name="T16" fmla="*/ 57 w 88"/>
                <a:gd name="T17" fmla="*/ 76 h 83"/>
                <a:gd name="T18" fmla="*/ 39 w 88"/>
                <a:gd name="T19" fmla="*/ 78 h 83"/>
                <a:gd name="T20" fmla="*/ 21 w 88"/>
                <a:gd name="T21" fmla="*/ 79 h 83"/>
                <a:gd name="T22" fmla="*/ 0 w 88"/>
                <a:gd name="T23" fmla="*/ 74 h 83"/>
                <a:gd name="T24" fmla="*/ 80 w 88"/>
                <a:gd name="T25" fmla="*/ 68 h 83"/>
                <a:gd name="T26" fmla="*/ 60 w 88"/>
                <a:gd name="T27" fmla="*/ 22 h 83"/>
                <a:gd name="T28" fmla="*/ 43 w 88"/>
                <a:gd name="T29" fmla="*/ 4 h 83"/>
                <a:gd name="T30" fmla="*/ 33 w 88"/>
                <a:gd name="T31" fmla="*/ 20 h 83"/>
                <a:gd name="T32" fmla="*/ 30 w 88"/>
                <a:gd name="T33" fmla="*/ 27 h 83"/>
                <a:gd name="T34" fmla="*/ 26 w 88"/>
                <a:gd name="T35" fmla="*/ 33 h 83"/>
                <a:gd name="T36" fmla="*/ 20 w 88"/>
                <a:gd name="T37" fmla="*/ 43 h 83"/>
                <a:gd name="T38" fmla="*/ 17 w 88"/>
                <a:gd name="T39" fmla="*/ 47 h 83"/>
                <a:gd name="T40" fmla="*/ 10 w 88"/>
                <a:gd name="T41" fmla="*/ 59 h 83"/>
                <a:gd name="T42" fmla="*/ 4 w 88"/>
                <a:gd name="T43" fmla="*/ 71 h 83"/>
                <a:gd name="T44" fmla="*/ 9 w 88"/>
                <a:gd name="T45" fmla="*/ 65 h 83"/>
                <a:gd name="T46" fmla="*/ 24 w 88"/>
                <a:gd name="T47" fmla="*/ 41 h 83"/>
                <a:gd name="T48" fmla="*/ 38 w 88"/>
                <a:gd name="T49" fmla="*/ 16 h 83"/>
                <a:gd name="T50" fmla="*/ 43 w 88"/>
                <a:gd name="T51" fmla="*/ 8 h 83"/>
                <a:gd name="T52" fmla="*/ 53 w 88"/>
                <a:gd name="T53" fmla="*/ 19 h 83"/>
                <a:gd name="T54" fmla="*/ 65 w 88"/>
                <a:gd name="T55" fmla="*/ 42 h 83"/>
                <a:gd name="T56" fmla="*/ 73 w 88"/>
                <a:gd name="T57" fmla="*/ 61 h 83"/>
                <a:gd name="T58" fmla="*/ 79 w 88"/>
                <a:gd name="T59" fmla="*/ 70 h 83"/>
                <a:gd name="T60" fmla="*/ 71 w 88"/>
                <a:gd name="T61" fmla="*/ 71 h 83"/>
                <a:gd name="T62" fmla="*/ 46 w 88"/>
                <a:gd name="T63" fmla="*/ 71 h 83"/>
                <a:gd name="T64" fmla="*/ 32 w 88"/>
                <a:gd name="T65" fmla="*/ 71 h 83"/>
                <a:gd name="T66" fmla="*/ 14 w 88"/>
                <a:gd name="T67" fmla="*/ 74 h 83"/>
                <a:gd name="T68" fmla="*/ 5 w 88"/>
                <a:gd name="T69" fmla="*/ 73 h 83"/>
                <a:gd name="T70" fmla="*/ 32 w 88"/>
                <a:gd name="T71" fmla="*/ 76 h 83"/>
                <a:gd name="T72" fmla="*/ 81 w 88"/>
                <a:gd name="T73" fmla="*/ 73 h 83"/>
                <a:gd name="T74" fmla="*/ 80 w 88"/>
                <a:gd name="T75" fmla="*/ 68 h 83"/>
                <a:gd name="T76" fmla="*/ 22 w 88"/>
                <a:gd name="T77" fmla="*/ 71 h 83"/>
                <a:gd name="T78" fmla="*/ 30 w 88"/>
                <a:gd name="T79" fmla="*/ 68 h 83"/>
                <a:gd name="T80" fmla="*/ 47 w 88"/>
                <a:gd name="T81" fmla="*/ 69 h 83"/>
                <a:gd name="T82" fmla="*/ 75 w 88"/>
                <a:gd name="T83" fmla="*/ 68 h 83"/>
                <a:gd name="T84" fmla="*/ 75 w 88"/>
                <a:gd name="T85" fmla="*/ 67 h 83"/>
                <a:gd name="T86" fmla="*/ 66 w 88"/>
                <a:gd name="T87" fmla="*/ 53 h 83"/>
                <a:gd name="T88" fmla="*/ 59 w 88"/>
                <a:gd name="T89" fmla="*/ 38 h 83"/>
                <a:gd name="T90" fmla="*/ 52 w 88"/>
                <a:gd name="T91" fmla="*/ 24 h 83"/>
                <a:gd name="T92" fmla="*/ 43 w 88"/>
                <a:gd name="T93" fmla="*/ 12 h 83"/>
                <a:gd name="T94" fmla="*/ 36 w 88"/>
                <a:gd name="T95" fmla="*/ 24 h 83"/>
                <a:gd name="T96" fmla="*/ 23 w 88"/>
                <a:gd name="T97" fmla="*/ 49 h 83"/>
                <a:gd name="T98" fmla="*/ 16 w 88"/>
                <a:gd name="T99" fmla="*/ 60 h 83"/>
                <a:gd name="T100" fmla="*/ 10 w 88"/>
                <a:gd name="T101" fmla="*/ 70 h 83"/>
                <a:gd name="T102" fmla="*/ 22 w 88"/>
                <a:gd name="T10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83">
                  <a:moveTo>
                    <a:pt x="0" y="74"/>
                  </a:moveTo>
                  <a:cubicBezTo>
                    <a:pt x="2" y="67"/>
                    <a:pt x="6" y="61"/>
                    <a:pt x="9" y="56"/>
                  </a:cubicBezTo>
                  <a:cubicBezTo>
                    <a:pt x="13" y="50"/>
                    <a:pt x="16" y="44"/>
                    <a:pt x="19" y="39"/>
                  </a:cubicBezTo>
                  <a:cubicBezTo>
                    <a:pt x="23" y="34"/>
                    <a:pt x="27" y="28"/>
                    <a:pt x="30" y="22"/>
                  </a:cubicBezTo>
                  <a:cubicBezTo>
                    <a:pt x="33" y="16"/>
                    <a:pt x="35" y="9"/>
                    <a:pt x="39" y="4"/>
                  </a:cubicBezTo>
                  <a:cubicBezTo>
                    <a:pt x="39" y="3"/>
                    <a:pt x="42" y="1"/>
                    <a:pt x="43" y="1"/>
                  </a:cubicBezTo>
                  <a:cubicBezTo>
                    <a:pt x="48" y="0"/>
                    <a:pt x="54" y="8"/>
                    <a:pt x="57" y="12"/>
                  </a:cubicBezTo>
                  <a:cubicBezTo>
                    <a:pt x="68" y="27"/>
                    <a:pt x="73" y="50"/>
                    <a:pt x="83" y="66"/>
                  </a:cubicBezTo>
                  <a:cubicBezTo>
                    <a:pt x="88" y="83"/>
                    <a:pt x="66" y="75"/>
                    <a:pt x="57" y="76"/>
                  </a:cubicBezTo>
                  <a:cubicBezTo>
                    <a:pt x="52" y="77"/>
                    <a:pt x="45" y="78"/>
                    <a:pt x="39" y="78"/>
                  </a:cubicBezTo>
                  <a:cubicBezTo>
                    <a:pt x="32" y="79"/>
                    <a:pt x="27" y="79"/>
                    <a:pt x="21" y="79"/>
                  </a:cubicBezTo>
                  <a:cubicBezTo>
                    <a:pt x="15" y="79"/>
                    <a:pt x="4" y="79"/>
                    <a:pt x="0" y="74"/>
                  </a:cubicBezTo>
                  <a:close/>
                  <a:moveTo>
                    <a:pt x="80" y="68"/>
                  </a:moveTo>
                  <a:cubicBezTo>
                    <a:pt x="74" y="54"/>
                    <a:pt x="68" y="37"/>
                    <a:pt x="60" y="22"/>
                  </a:cubicBezTo>
                  <a:cubicBezTo>
                    <a:pt x="56" y="14"/>
                    <a:pt x="50" y="7"/>
                    <a:pt x="43" y="4"/>
                  </a:cubicBezTo>
                  <a:cubicBezTo>
                    <a:pt x="39" y="8"/>
                    <a:pt x="35" y="14"/>
                    <a:pt x="33" y="20"/>
                  </a:cubicBezTo>
                  <a:cubicBezTo>
                    <a:pt x="32" y="22"/>
                    <a:pt x="32" y="24"/>
                    <a:pt x="30" y="27"/>
                  </a:cubicBezTo>
                  <a:cubicBezTo>
                    <a:pt x="29" y="29"/>
                    <a:pt x="27" y="30"/>
                    <a:pt x="26" y="33"/>
                  </a:cubicBezTo>
                  <a:cubicBezTo>
                    <a:pt x="23" y="36"/>
                    <a:pt x="22" y="40"/>
                    <a:pt x="20" y="43"/>
                  </a:cubicBezTo>
                  <a:cubicBezTo>
                    <a:pt x="19" y="45"/>
                    <a:pt x="18" y="45"/>
                    <a:pt x="17" y="47"/>
                  </a:cubicBezTo>
                  <a:cubicBezTo>
                    <a:pt x="14" y="51"/>
                    <a:pt x="13" y="55"/>
                    <a:pt x="10" y="59"/>
                  </a:cubicBezTo>
                  <a:cubicBezTo>
                    <a:pt x="8" y="63"/>
                    <a:pt x="5" y="67"/>
                    <a:pt x="4" y="71"/>
                  </a:cubicBezTo>
                  <a:cubicBezTo>
                    <a:pt x="6" y="71"/>
                    <a:pt x="8" y="68"/>
                    <a:pt x="9" y="65"/>
                  </a:cubicBezTo>
                  <a:cubicBezTo>
                    <a:pt x="15" y="58"/>
                    <a:pt x="20" y="50"/>
                    <a:pt x="24" y="41"/>
                  </a:cubicBezTo>
                  <a:cubicBezTo>
                    <a:pt x="28" y="33"/>
                    <a:pt x="34" y="25"/>
                    <a:pt x="38" y="16"/>
                  </a:cubicBezTo>
                  <a:cubicBezTo>
                    <a:pt x="40" y="13"/>
                    <a:pt x="41" y="9"/>
                    <a:pt x="43" y="8"/>
                  </a:cubicBezTo>
                  <a:cubicBezTo>
                    <a:pt x="46" y="8"/>
                    <a:pt x="50" y="15"/>
                    <a:pt x="53" y="19"/>
                  </a:cubicBezTo>
                  <a:cubicBezTo>
                    <a:pt x="57" y="27"/>
                    <a:pt x="61" y="33"/>
                    <a:pt x="65" y="42"/>
                  </a:cubicBezTo>
                  <a:cubicBezTo>
                    <a:pt x="67" y="49"/>
                    <a:pt x="70" y="56"/>
                    <a:pt x="73" y="61"/>
                  </a:cubicBezTo>
                  <a:cubicBezTo>
                    <a:pt x="75" y="64"/>
                    <a:pt x="78" y="66"/>
                    <a:pt x="79" y="70"/>
                  </a:cubicBezTo>
                  <a:cubicBezTo>
                    <a:pt x="76" y="73"/>
                    <a:pt x="74" y="71"/>
                    <a:pt x="71" y="71"/>
                  </a:cubicBezTo>
                  <a:cubicBezTo>
                    <a:pt x="63" y="70"/>
                    <a:pt x="54" y="71"/>
                    <a:pt x="46" y="71"/>
                  </a:cubicBezTo>
                  <a:cubicBezTo>
                    <a:pt x="41" y="71"/>
                    <a:pt x="36" y="70"/>
                    <a:pt x="32" y="71"/>
                  </a:cubicBezTo>
                  <a:cubicBezTo>
                    <a:pt x="25" y="72"/>
                    <a:pt x="21" y="75"/>
                    <a:pt x="14" y="74"/>
                  </a:cubicBezTo>
                  <a:cubicBezTo>
                    <a:pt x="10" y="73"/>
                    <a:pt x="7" y="71"/>
                    <a:pt x="5" y="73"/>
                  </a:cubicBezTo>
                  <a:cubicBezTo>
                    <a:pt x="13" y="78"/>
                    <a:pt x="24" y="77"/>
                    <a:pt x="32" y="76"/>
                  </a:cubicBezTo>
                  <a:cubicBezTo>
                    <a:pt x="48" y="74"/>
                    <a:pt x="66" y="74"/>
                    <a:pt x="81" y="73"/>
                  </a:cubicBezTo>
                  <a:cubicBezTo>
                    <a:pt x="81" y="71"/>
                    <a:pt x="81" y="69"/>
                    <a:pt x="80" y="68"/>
                  </a:cubicBezTo>
                  <a:close/>
                  <a:moveTo>
                    <a:pt x="22" y="71"/>
                  </a:moveTo>
                  <a:cubicBezTo>
                    <a:pt x="25" y="71"/>
                    <a:pt x="28" y="69"/>
                    <a:pt x="30" y="68"/>
                  </a:cubicBezTo>
                  <a:cubicBezTo>
                    <a:pt x="35" y="68"/>
                    <a:pt x="41" y="69"/>
                    <a:pt x="47" y="69"/>
                  </a:cubicBezTo>
                  <a:cubicBezTo>
                    <a:pt x="56" y="68"/>
                    <a:pt x="66" y="68"/>
                    <a:pt x="75" y="68"/>
                  </a:cubicBezTo>
                  <a:cubicBezTo>
                    <a:pt x="75" y="68"/>
                    <a:pt x="75" y="68"/>
                    <a:pt x="75" y="67"/>
                  </a:cubicBezTo>
                  <a:cubicBezTo>
                    <a:pt x="72" y="64"/>
                    <a:pt x="69" y="58"/>
                    <a:pt x="66" y="53"/>
                  </a:cubicBezTo>
                  <a:cubicBezTo>
                    <a:pt x="64" y="48"/>
                    <a:pt x="62" y="42"/>
                    <a:pt x="59" y="38"/>
                  </a:cubicBezTo>
                  <a:cubicBezTo>
                    <a:pt x="57" y="33"/>
                    <a:pt x="54" y="28"/>
                    <a:pt x="52" y="24"/>
                  </a:cubicBezTo>
                  <a:cubicBezTo>
                    <a:pt x="50" y="19"/>
                    <a:pt x="48" y="13"/>
                    <a:pt x="43" y="12"/>
                  </a:cubicBezTo>
                  <a:cubicBezTo>
                    <a:pt x="41" y="16"/>
                    <a:pt x="39" y="21"/>
                    <a:pt x="36" y="24"/>
                  </a:cubicBezTo>
                  <a:cubicBezTo>
                    <a:pt x="32" y="33"/>
                    <a:pt x="26" y="39"/>
                    <a:pt x="23" y="49"/>
                  </a:cubicBezTo>
                  <a:cubicBezTo>
                    <a:pt x="20" y="52"/>
                    <a:pt x="19" y="56"/>
                    <a:pt x="16" y="60"/>
                  </a:cubicBezTo>
                  <a:cubicBezTo>
                    <a:pt x="14" y="63"/>
                    <a:pt x="11" y="66"/>
                    <a:pt x="10" y="70"/>
                  </a:cubicBezTo>
                  <a:cubicBezTo>
                    <a:pt x="14" y="70"/>
                    <a:pt x="18" y="72"/>
                    <a:pt x="2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89" name="Freeform 38"/>
            <p:cNvSpPr>
              <a:spLocks/>
            </p:cNvSpPr>
            <p:nvPr/>
          </p:nvSpPr>
          <p:spPr bwMode="auto">
            <a:xfrm>
              <a:off x="2389188" y="2762251"/>
              <a:ext cx="114300" cy="100013"/>
            </a:xfrm>
            <a:custGeom>
              <a:avLst/>
              <a:gdLst>
                <a:gd name="T0" fmla="*/ 7 w 16"/>
                <a:gd name="T1" fmla="*/ 1 h 14"/>
                <a:gd name="T2" fmla="*/ 1 w 16"/>
                <a:gd name="T3" fmla="*/ 6 h 14"/>
                <a:gd name="T4" fmla="*/ 7 w 16"/>
                <a:gd name="T5" fmla="*/ 1 h 14"/>
              </a:gdLst>
              <a:ahLst/>
              <a:cxnLst>
                <a:cxn ang="0">
                  <a:pos x="T0" y="T1"/>
                </a:cxn>
                <a:cxn ang="0">
                  <a:pos x="T2" y="T3"/>
                </a:cxn>
                <a:cxn ang="0">
                  <a:pos x="T4" y="T5"/>
                </a:cxn>
              </a:cxnLst>
              <a:rect l="0" t="0" r="r" b="b"/>
              <a:pathLst>
                <a:path w="16" h="14">
                  <a:moveTo>
                    <a:pt x="7" y="1"/>
                  </a:moveTo>
                  <a:cubicBezTo>
                    <a:pt x="16" y="7"/>
                    <a:pt x="1" y="14"/>
                    <a:pt x="1" y="6"/>
                  </a:cubicBezTo>
                  <a:cubicBezTo>
                    <a:pt x="0" y="2"/>
                    <a:pt x="3"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90" name="Freeform 39"/>
            <p:cNvSpPr>
              <a:spLocks/>
            </p:cNvSpPr>
            <p:nvPr/>
          </p:nvSpPr>
          <p:spPr bwMode="auto">
            <a:xfrm>
              <a:off x="2382838" y="2487613"/>
              <a:ext cx="69850" cy="247650"/>
            </a:xfrm>
            <a:custGeom>
              <a:avLst/>
              <a:gdLst>
                <a:gd name="T0" fmla="*/ 6 w 10"/>
                <a:gd name="T1" fmla="*/ 35 h 35"/>
                <a:gd name="T2" fmla="*/ 3 w 10"/>
                <a:gd name="T3" fmla="*/ 26 h 35"/>
                <a:gd name="T4" fmla="*/ 6 w 10"/>
                <a:gd name="T5" fmla="*/ 0 h 35"/>
                <a:gd name="T6" fmla="*/ 10 w 10"/>
                <a:gd name="T7" fmla="*/ 12 h 35"/>
                <a:gd name="T8" fmla="*/ 6 w 10"/>
                <a:gd name="T9" fmla="*/ 35 h 35"/>
              </a:gdLst>
              <a:ahLst/>
              <a:cxnLst>
                <a:cxn ang="0">
                  <a:pos x="T0" y="T1"/>
                </a:cxn>
                <a:cxn ang="0">
                  <a:pos x="T2" y="T3"/>
                </a:cxn>
                <a:cxn ang="0">
                  <a:pos x="T4" y="T5"/>
                </a:cxn>
                <a:cxn ang="0">
                  <a:pos x="T6" y="T7"/>
                </a:cxn>
                <a:cxn ang="0">
                  <a:pos x="T8" y="T9"/>
                </a:cxn>
              </a:cxnLst>
              <a:rect l="0" t="0" r="r" b="b"/>
              <a:pathLst>
                <a:path w="10" h="35">
                  <a:moveTo>
                    <a:pt x="6" y="35"/>
                  </a:moveTo>
                  <a:cubicBezTo>
                    <a:pt x="4" y="35"/>
                    <a:pt x="3" y="30"/>
                    <a:pt x="3" y="26"/>
                  </a:cubicBezTo>
                  <a:cubicBezTo>
                    <a:pt x="2" y="21"/>
                    <a:pt x="0" y="1"/>
                    <a:pt x="6" y="0"/>
                  </a:cubicBezTo>
                  <a:cubicBezTo>
                    <a:pt x="10" y="0"/>
                    <a:pt x="10" y="9"/>
                    <a:pt x="10" y="12"/>
                  </a:cubicBezTo>
                  <a:cubicBezTo>
                    <a:pt x="10" y="20"/>
                    <a:pt x="8" y="30"/>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84" name="Rectangle 183"/>
          <p:cNvSpPr/>
          <p:nvPr/>
        </p:nvSpPr>
        <p:spPr>
          <a:xfrm>
            <a:off x="3484799" y="6784252"/>
            <a:ext cx="2082316" cy="559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sp>
        <p:nvSpPr>
          <p:cNvPr id="13" name="Rectangle 12"/>
          <p:cNvSpPr/>
          <p:nvPr/>
        </p:nvSpPr>
        <p:spPr>
          <a:xfrm>
            <a:off x="7813259" y="6443378"/>
            <a:ext cx="208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Plazo</a:t>
            </a:r>
            <a:endParaRPr lang="es-CL" sz="1000" b="1" dirty="0"/>
          </a:p>
        </p:txBody>
      </p:sp>
      <p:sp>
        <p:nvSpPr>
          <p:cNvPr id="186" name="Rectangle 185"/>
          <p:cNvSpPr/>
          <p:nvPr/>
        </p:nvSpPr>
        <p:spPr>
          <a:xfrm>
            <a:off x="7812000" y="6784062"/>
            <a:ext cx="2089259"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92" name="Group 191"/>
          <p:cNvGrpSpPr/>
          <p:nvPr>
            <p:custDataLst>
              <p:tags r:id="rId6"/>
            </p:custDataLst>
          </p:nvPr>
        </p:nvGrpSpPr>
        <p:grpSpPr>
          <a:xfrm>
            <a:off x="7869917" y="6497378"/>
            <a:ext cx="256421" cy="252000"/>
            <a:chOff x="141288" y="1501775"/>
            <a:chExt cx="358775" cy="482601"/>
          </a:xfrm>
          <a:solidFill>
            <a:srgbClr val="FFFF00"/>
          </a:solidFill>
        </p:grpSpPr>
        <p:sp>
          <p:nvSpPr>
            <p:cNvPr id="193" name="Freeform 94"/>
            <p:cNvSpPr>
              <a:spLocks/>
            </p:cNvSpPr>
            <p:nvPr/>
          </p:nvSpPr>
          <p:spPr bwMode="auto">
            <a:xfrm>
              <a:off x="141288" y="1538288"/>
              <a:ext cx="358775" cy="446088"/>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 name="Freeform 95"/>
            <p:cNvSpPr>
              <a:spLocks noEditPoints="1"/>
            </p:cNvSpPr>
            <p:nvPr/>
          </p:nvSpPr>
          <p:spPr bwMode="auto">
            <a:xfrm>
              <a:off x="169863" y="1501775"/>
              <a:ext cx="300038" cy="123825"/>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 name="Freeform 96"/>
            <p:cNvSpPr>
              <a:spLocks noEditPoints="1"/>
            </p:cNvSpPr>
            <p:nvPr/>
          </p:nvSpPr>
          <p:spPr bwMode="auto">
            <a:xfrm>
              <a:off x="234950" y="1660525"/>
              <a:ext cx="158750" cy="223838"/>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51" name="Group 250"/>
          <p:cNvGrpSpPr/>
          <p:nvPr/>
        </p:nvGrpSpPr>
        <p:grpSpPr>
          <a:xfrm>
            <a:off x="5765554" y="6820688"/>
            <a:ext cx="468000" cy="430836"/>
            <a:chOff x="5765554" y="6803310"/>
            <a:chExt cx="468000" cy="430836"/>
          </a:xfrm>
        </p:grpSpPr>
        <p:sp>
          <p:nvSpPr>
            <p:cNvPr id="237" name="Rectangle 236"/>
            <p:cNvSpPr/>
            <p:nvPr>
              <p:custDataLst>
                <p:tags r:id="rId28"/>
              </p:custDataLst>
            </p:nvPr>
          </p:nvSpPr>
          <p:spPr>
            <a:xfrm>
              <a:off x="576555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240" name="TextBox 239"/>
            <p:cNvSpPr txBox="1"/>
            <p:nvPr>
              <p:custDataLst>
                <p:tags r:id="rId29"/>
              </p:custDataLst>
            </p:nvPr>
          </p:nvSpPr>
          <p:spPr>
            <a:xfrm>
              <a:off x="5765554" y="6803310"/>
              <a:ext cx="468000" cy="215444"/>
            </a:xfrm>
            <a:prstGeom prst="rect">
              <a:avLst/>
            </a:prstGeom>
            <a:noFill/>
          </p:spPr>
          <p:txBody>
            <a:bodyPr wrap="square" rtlCol="0">
              <a:spAutoFit/>
            </a:bodyPr>
            <a:lstStyle/>
            <a:p>
              <a:pPr algn="ctr" defTabSz="1005600"/>
              <a:r>
                <a:rPr lang="es-CL" sz="800" dirty="0" smtClean="0">
                  <a:solidFill>
                    <a:srgbClr val="002776"/>
                  </a:solidFill>
                </a:rPr>
                <a:t>Alta</a:t>
              </a:r>
              <a:endParaRPr lang="es-CL" sz="800" dirty="0">
                <a:solidFill>
                  <a:srgbClr val="002776"/>
                </a:solidFill>
              </a:endParaRPr>
            </a:p>
          </p:txBody>
        </p:sp>
      </p:grpSp>
      <p:grpSp>
        <p:nvGrpSpPr>
          <p:cNvPr id="31" name="Group 30"/>
          <p:cNvGrpSpPr/>
          <p:nvPr/>
        </p:nvGrpSpPr>
        <p:grpSpPr>
          <a:xfrm>
            <a:off x="6477894" y="6820688"/>
            <a:ext cx="468000" cy="430836"/>
            <a:chOff x="6377646" y="6803310"/>
            <a:chExt cx="468000" cy="430836"/>
          </a:xfrm>
        </p:grpSpPr>
        <p:sp>
          <p:nvSpPr>
            <p:cNvPr id="238" name="Rectangle 237"/>
            <p:cNvSpPr/>
            <p:nvPr>
              <p:custDataLst>
                <p:tags r:id="rId26"/>
              </p:custDataLst>
            </p:nvPr>
          </p:nvSpPr>
          <p:spPr>
            <a:xfrm>
              <a:off x="637764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1" name="TextBox 240"/>
            <p:cNvSpPr txBox="1"/>
            <p:nvPr>
              <p:custDataLst>
                <p:tags r:id="rId27"/>
              </p:custDataLst>
            </p:nvPr>
          </p:nvSpPr>
          <p:spPr>
            <a:xfrm>
              <a:off x="6377646" y="6803310"/>
              <a:ext cx="468000" cy="215444"/>
            </a:xfrm>
            <a:prstGeom prst="rect">
              <a:avLst/>
            </a:prstGeom>
            <a:noFill/>
          </p:spPr>
          <p:txBody>
            <a:bodyPr wrap="square" rtlCol="0">
              <a:spAutoFit/>
            </a:bodyPr>
            <a:lstStyle/>
            <a:p>
              <a:pPr algn="ctr" defTabSz="1005600"/>
              <a:r>
                <a:rPr lang="es-CL" sz="800" dirty="0" smtClean="0">
                  <a:solidFill>
                    <a:srgbClr val="002776"/>
                  </a:solidFill>
                </a:rPr>
                <a:t>Media</a:t>
              </a:r>
              <a:endParaRPr lang="es-CL" sz="800" dirty="0">
                <a:solidFill>
                  <a:srgbClr val="002776"/>
                </a:solidFill>
              </a:endParaRPr>
            </a:p>
          </p:txBody>
        </p:sp>
      </p:grpSp>
      <p:grpSp>
        <p:nvGrpSpPr>
          <p:cNvPr id="30" name="Group 29"/>
          <p:cNvGrpSpPr/>
          <p:nvPr/>
        </p:nvGrpSpPr>
        <p:grpSpPr>
          <a:xfrm>
            <a:off x="7190234" y="6820688"/>
            <a:ext cx="468000" cy="430836"/>
            <a:chOff x="6989738" y="6803310"/>
            <a:chExt cx="468000" cy="430836"/>
          </a:xfrm>
        </p:grpSpPr>
        <p:sp>
          <p:nvSpPr>
            <p:cNvPr id="239" name="Rectangle 238"/>
            <p:cNvSpPr/>
            <p:nvPr>
              <p:custDataLst>
                <p:tags r:id="rId24"/>
              </p:custDataLst>
            </p:nvPr>
          </p:nvSpPr>
          <p:spPr>
            <a:xfrm>
              <a:off x="698973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2" name="TextBox 241"/>
            <p:cNvSpPr txBox="1"/>
            <p:nvPr>
              <p:custDataLst>
                <p:tags r:id="rId25"/>
              </p:custDataLst>
            </p:nvPr>
          </p:nvSpPr>
          <p:spPr>
            <a:xfrm>
              <a:off x="6989738" y="6803310"/>
              <a:ext cx="468000" cy="215444"/>
            </a:xfrm>
            <a:prstGeom prst="rect">
              <a:avLst/>
            </a:prstGeom>
            <a:noFill/>
          </p:spPr>
          <p:txBody>
            <a:bodyPr wrap="square" rtlCol="0">
              <a:spAutoFit/>
            </a:bodyPr>
            <a:lstStyle/>
            <a:p>
              <a:pPr algn="ctr" defTabSz="1005600"/>
              <a:r>
                <a:rPr lang="es-CL" sz="800" dirty="0" smtClean="0">
                  <a:solidFill>
                    <a:srgbClr val="002776"/>
                  </a:solidFill>
                </a:rPr>
                <a:t>Baja</a:t>
              </a:r>
              <a:endParaRPr lang="es-CL" sz="800" dirty="0">
                <a:solidFill>
                  <a:srgbClr val="002776"/>
                </a:solidFill>
              </a:endParaRPr>
            </a:p>
          </p:txBody>
        </p:sp>
      </p:grpSp>
      <p:grpSp>
        <p:nvGrpSpPr>
          <p:cNvPr id="253" name="Group 252"/>
          <p:cNvGrpSpPr/>
          <p:nvPr/>
        </p:nvGrpSpPr>
        <p:grpSpPr>
          <a:xfrm>
            <a:off x="7910314" y="6820688"/>
            <a:ext cx="468000" cy="430836"/>
            <a:chOff x="7925794" y="6803310"/>
            <a:chExt cx="468000" cy="430836"/>
          </a:xfrm>
        </p:grpSpPr>
        <p:sp>
          <p:nvSpPr>
            <p:cNvPr id="244" name="Rectangle 243"/>
            <p:cNvSpPr/>
            <p:nvPr>
              <p:custDataLst>
                <p:tags r:id="rId22"/>
              </p:custDataLst>
            </p:nvPr>
          </p:nvSpPr>
          <p:spPr>
            <a:xfrm>
              <a:off x="792579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7" name="TextBox 246"/>
            <p:cNvSpPr txBox="1"/>
            <p:nvPr>
              <p:custDataLst>
                <p:tags r:id="rId23"/>
              </p:custDataLst>
            </p:nvPr>
          </p:nvSpPr>
          <p:spPr>
            <a:xfrm>
              <a:off x="7925794" y="6803310"/>
              <a:ext cx="468000" cy="215444"/>
            </a:xfrm>
            <a:prstGeom prst="rect">
              <a:avLst/>
            </a:prstGeom>
            <a:noFill/>
          </p:spPr>
          <p:txBody>
            <a:bodyPr wrap="square" rtlCol="0">
              <a:spAutoFit/>
            </a:bodyPr>
            <a:lstStyle/>
            <a:p>
              <a:pPr algn="ctr" defTabSz="1005600"/>
              <a:r>
                <a:rPr lang="es-CL" sz="800" dirty="0" smtClean="0">
                  <a:solidFill>
                    <a:srgbClr val="002776"/>
                  </a:solidFill>
                </a:rPr>
                <a:t>Corto</a:t>
              </a:r>
              <a:endParaRPr lang="es-CL" sz="800" dirty="0">
                <a:solidFill>
                  <a:srgbClr val="002776"/>
                </a:solidFill>
              </a:endParaRPr>
            </a:p>
          </p:txBody>
        </p:sp>
      </p:grpSp>
      <p:grpSp>
        <p:nvGrpSpPr>
          <p:cNvPr id="254" name="Group 253"/>
          <p:cNvGrpSpPr/>
          <p:nvPr/>
        </p:nvGrpSpPr>
        <p:grpSpPr>
          <a:xfrm>
            <a:off x="8576394" y="6820688"/>
            <a:ext cx="576000" cy="430836"/>
            <a:chOff x="8486378" y="6803310"/>
            <a:chExt cx="576000" cy="430836"/>
          </a:xfrm>
        </p:grpSpPr>
        <p:sp>
          <p:nvSpPr>
            <p:cNvPr id="245" name="Rectangle 244"/>
            <p:cNvSpPr/>
            <p:nvPr>
              <p:custDataLst>
                <p:tags r:id="rId20"/>
              </p:custDataLst>
            </p:nvPr>
          </p:nvSpPr>
          <p:spPr>
            <a:xfrm>
              <a:off x="85403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8" name="TextBox 247"/>
            <p:cNvSpPr txBox="1"/>
            <p:nvPr>
              <p:custDataLst>
                <p:tags r:id="rId21"/>
              </p:custDataLst>
            </p:nvPr>
          </p:nvSpPr>
          <p:spPr>
            <a:xfrm>
              <a:off x="8486378" y="6803310"/>
              <a:ext cx="576000" cy="215444"/>
            </a:xfrm>
            <a:prstGeom prst="rect">
              <a:avLst/>
            </a:prstGeom>
            <a:noFill/>
          </p:spPr>
          <p:txBody>
            <a:bodyPr wrap="square" rtlCol="0">
              <a:spAutoFit/>
            </a:bodyPr>
            <a:lstStyle/>
            <a:p>
              <a:pPr algn="ctr" defTabSz="1005600"/>
              <a:r>
                <a:rPr lang="es-CL" sz="800" dirty="0" smtClean="0">
                  <a:solidFill>
                    <a:srgbClr val="002776"/>
                  </a:solidFill>
                </a:rPr>
                <a:t>Mediano</a:t>
              </a:r>
              <a:endParaRPr lang="es-CL" sz="800" dirty="0">
                <a:solidFill>
                  <a:srgbClr val="002776"/>
                </a:solidFill>
              </a:endParaRPr>
            </a:p>
          </p:txBody>
        </p:sp>
      </p:grpSp>
      <p:grpSp>
        <p:nvGrpSpPr>
          <p:cNvPr id="252" name="Group 251"/>
          <p:cNvGrpSpPr/>
          <p:nvPr/>
        </p:nvGrpSpPr>
        <p:grpSpPr>
          <a:xfrm>
            <a:off x="9350474" y="6820688"/>
            <a:ext cx="468000" cy="430836"/>
            <a:chOff x="9149978" y="6803310"/>
            <a:chExt cx="468000" cy="430836"/>
          </a:xfrm>
        </p:grpSpPr>
        <p:sp>
          <p:nvSpPr>
            <p:cNvPr id="246" name="Rectangle 245"/>
            <p:cNvSpPr/>
            <p:nvPr>
              <p:custDataLst>
                <p:tags r:id="rId18"/>
              </p:custDataLst>
            </p:nvPr>
          </p:nvSpPr>
          <p:spPr>
            <a:xfrm>
              <a:off x="91499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9" name="TextBox 248"/>
            <p:cNvSpPr txBox="1"/>
            <p:nvPr>
              <p:custDataLst>
                <p:tags r:id="rId19"/>
              </p:custDataLst>
            </p:nvPr>
          </p:nvSpPr>
          <p:spPr>
            <a:xfrm>
              <a:off x="9149978" y="6803310"/>
              <a:ext cx="468000" cy="215444"/>
            </a:xfrm>
            <a:prstGeom prst="rect">
              <a:avLst/>
            </a:prstGeom>
            <a:noFill/>
          </p:spPr>
          <p:txBody>
            <a:bodyPr wrap="square" rtlCol="0">
              <a:spAutoFit/>
            </a:bodyPr>
            <a:lstStyle/>
            <a:p>
              <a:pPr algn="ctr" defTabSz="1005600"/>
              <a:r>
                <a:rPr lang="es-CL" sz="800" dirty="0" smtClean="0">
                  <a:solidFill>
                    <a:srgbClr val="002776"/>
                  </a:solidFill>
                </a:rPr>
                <a:t>Largo</a:t>
              </a:r>
              <a:endParaRPr lang="es-CL" sz="800" dirty="0">
                <a:solidFill>
                  <a:srgbClr val="002776"/>
                </a:solidFill>
              </a:endParaRPr>
            </a:p>
          </p:txBody>
        </p:sp>
      </p:grpSp>
      <p:sp>
        <p:nvSpPr>
          <p:cNvPr id="218" name="Slide Number Placeholder 3"/>
          <p:cNvSpPr txBox="1">
            <a:spLocks/>
          </p:cNvSpPr>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b="1"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fld id="{183D6856-CF4E-42C4-B228-5F9DD1DB1801}" type="slidenum">
              <a:rPr kumimoji="0" lang="es-CL" sz="1000" b="1" i="0" u="none" strike="noStrike" kern="1200" cap="none" spc="0" normalizeH="0" baseline="0" noProof="0" smtClean="0">
                <a:ln>
                  <a:noFill/>
                </a:ln>
                <a:solidFill>
                  <a:srgbClr val="002776"/>
                </a:solidFill>
                <a:effectLst/>
                <a:uLnTx/>
                <a:uFillTx/>
                <a:latin typeface="Arial"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6</a:t>
            </a:fld>
            <a:endParaRPr kumimoji="0" lang="es-CL" sz="1000" b="1" i="0" u="none" strike="noStrike" kern="1200" cap="none" spc="0" normalizeH="0" baseline="0" noProof="0" dirty="0">
              <a:ln>
                <a:noFill/>
              </a:ln>
              <a:solidFill>
                <a:srgbClr val="002776"/>
              </a:solidFill>
              <a:effectLst/>
              <a:uLnTx/>
              <a:uFillTx/>
              <a:latin typeface="Arial" charset="0"/>
              <a:ea typeface="+mn-ea"/>
              <a:cs typeface="Arial" charset="0"/>
            </a:endParaRPr>
          </a:p>
        </p:txBody>
      </p:sp>
      <p:sp>
        <p:nvSpPr>
          <p:cNvPr id="211" name="Freeform 368"/>
          <p:cNvSpPr>
            <a:spLocks noEditPoints="1"/>
          </p:cNvSpPr>
          <p:nvPr/>
        </p:nvSpPr>
        <p:spPr bwMode="auto">
          <a:xfrm>
            <a:off x="8036314" y="705540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213" name="Freeform 368"/>
          <p:cNvSpPr>
            <a:spLocks noEditPoints="1"/>
          </p:cNvSpPr>
          <p:nvPr/>
        </p:nvSpPr>
        <p:spPr bwMode="auto">
          <a:xfrm>
            <a:off x="6603894" y="705540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215" name="Rectangle 214"/>
          <p:cNvSpPr/>
          <p:nvPr/>
        </p:nvSpPr>
        <p:spPr>
          <a:xfrm>
            <a:off x="7264800" y="4431198"/>
            <a:ext cx="2638404" cy="369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err="1" smtClean="0">
                <a:solidFill>
                  <a:srgbClr val="FFFFFF"/>
                </a:solidFill>
              </a:rPr>
              <a:t>KPIs</a:t>
            </a:r>
            <a:r>
              <a:rPr lang="es-CL" sz="1000" b="1" dirty="0" smtClean="0">
                <a:solidFill>
                  <a:srgbClr val="FFFFFF"/>
                </a:solidFill>
              </a:rPr>
              <a:t> </a:t>
            </a:r>
            <a:r>
              <a:rPr lang="es-CL" sz="1000" b="1" dirty="0">
                <a:solidFill>
                  <a:srgbClr val="FFFFFF"/>
                </a:solidFill>
              </a:rPr>
              <a:t>Específicos </a:t>
            </a:r>
            <a:r>
              <a:rPr lang="es-CL" sz="1000" b="1" baseline="30000" dirty="0" smtClean="0">
                <a:solidFill>
                  <a:srgbClr val="FFFFFF"/>
                </a:solidFill>
              </a:rPr>
              <a:t>(b)</a:t>
            </a:r>
            <a:endParaRPr lang="es-CL" sz="1000" b="1" baseline="30000" dirty="0">
              <a:solidFill>
                <a:srgbClr val="FFFFFF"/>
              </a:solidFill>
            </a:endParaRPr>
          </a:p>
        </p:txBody>
      </p:sp>
      <p:grpSp>
        <p:nvGrpSpPr>
          <p:cNvPr id="259" name="Group 258"/>
          <p:cNvGrpSpPr/>
          <p:nvPr/>
        </p:nvGrpSpPr>
        <p:grpSpPr>
          <a:xfrm>
            <a:off x="7334298" y="4485199"/>
            <a:ext cx="432000" cy="258554"/>
            <a:chOff x="5903913" y="3738563"/>
            <a:chExt cx="735013" cy="430213"/>
          </a:xfrm>
          <a:solidFill>
            <a:schemeClr val="bg2"/>
          </a:solidFill>
        </p:grpSpPr>
        <p:sp>
          <p:nvSpPr>
            <p:cNvPr id="260" name="Freeform 255"/>
            <p:cNvSpPr>
              <a:spLocks noEditPoints="1"/>
            </p:cNvSpPr>
            <p:nvPr/>
          </p:nvSpPr>
          <p:spPr bwMode="auto">
            <a:xfrm>
              <a:off x="5903913" y="3738563"/>
              <a:ext cx="735013" cy="430213"/>
            </a:xfrm>
            <a:custGeom>
              <a:avLst/>
              <a:gdLst>
                <a:gd name="T0" fmla="*/ 10 w 187"/>
                <a:gd name="T1" fmla="*/ 76 h 109"/>
                <a:gd name="T2" fmla="*/ 19 w 187"/>
                <a:gd name="T3" fmla="*/ 47 h 109"/>
                <a:gd name="T4" fmla="*/ 28 w 187"/>
                <a:gd name="T5" fmla="*/ 25 h 109"/>
                <a:gd name="T6" fmla="*/ 60 w 187"/>
                <a:gd name="T7" fmla="*/ 6 h 109"/>
                <a:gd name="T8" fmla="*/ 109 w 187"/>
                <a:gd name="T9" fmla="*/ 0 h 109"/>
                <a:gd name="T10" fmla="*/ 140 w 187"/>
                <a:gd name="T11" fmla="*/ 13 h 109"/>
                <a:gd name="T12" fmla="*/ 164 w 187"/>
                <a:gd name="T13" fmla="*/ 38 h 109"/>
                <a:gd name="T14" fmla="*/ 179 w 187"/>
                <a:gd name="T15" fmla="*/ 71 h 109"/>
                <a:gd name="T16" fmla="*/ 187 w 187"/>
                <a:gd name="T17" fmla="*/ 98 h 109"/>
                <a:gd name="T18" fmla="*/ 163 w 187"/>
                <a:gd name="T19" fmla="*/ 100 h 109"/>
                <a:gd name="T20" fmla="*/ 58 w 187"/>
                <a:gd name="T21" fmla="*/ 104 h 109"/>
                <a:gd name="T22" fmla="*/ 5 w 187"/>
                <a:gd name="T23" fmla="*/ 108 h 109"/>
                <a:gd name="T24" fmla="*/ 105 w 187"/>
                <a:gd name="T25" fmla="*/ 55 h 109"/>
                <a:gd name="T26" fmla="*/ 116 w 187"/>
                <a:gd name="T27" fmla="*/ 26 h 109"/>
                <a:gd name="T28" fmla="*/ 104 w 187"/>
                <a:gd name="T29" fmla="*/ 8 h 109"/>
                <a:gd name="T30" fmla="*/ 71 w 187"/>
                <a:gd name="T31" fmla="*/ 12 h 109"/>
                <a:gd name="T32" fmla="*/ 42 w 187"/>
                <a:gd name="T33" fmla="*/ 26 h 109"/>
                <a:gd name="T34" fmla="*/ 66 w 187"/>
                <a:gd name="T35" fmla="*/ 68 h 109"/>
                <a:gd name="T36" fmla="*/ 83 w 187"/>
                <a:gd name="T37" fmla="*/ 82 h 109"/>
                <a:gd name="T38" fmla="*/ 109 w 187"/>
                <a:gd name="T39" fmla="*/ 89 h 109"/>
                <a:gd name="T40" fmla="*/ 159 w 187"/>
                <a:gd name="T41" fmla="*/ 86 h 109"/>
                <a:gd name="T42" fmla="*/ 168 w 187"/>
                <a:gd name="T43" fmla="*/ 62 h 109"/>
                <a:gd name="T44" fmla="*/ 146 w 187"/>
                <a:gd name="T45" fmla="*/ 28 h 109"/>
                <a:gd name="T46" fmla="*/ 120 w 187"/>
                <a:gd name="T47" fmla="*/ 23 h 109"/>
                <a:gd name="T48" fmla="*/ 106 w 187"/>
                <a:gd name="T49" fmla="*/ 59 h 109"/>
                <a:gd name="T50" fmla="*/ 115 w 187"/>
                <a:gd name="T51" fmla="*/ 56 h 109"/>
                <a:gd name="T52" fmla="*/ 77 w 187"/>
                <a:gd name="T53" fmla="*/ 90 h 109"/>
                <a:gd name="T54" fmla="*/ 58 w 187"/>
                <a:gd name="T55" fmla="*/ 58 h 109"/>
                <a:gd name="T56" fmla="*/ 34 w 187"/>
                <a:gd name="T57" fmla="*/ 34 h 109"/>
                <a:gd name="T58" fmla="*/ 20 w 187"/>
                <a:gd name="T59" fmla="*/ 62 h 109"/>
                <a:gd name="T60" fmla="*/ 16 w 187"/>
                <a:gd name="T61" fmla="*/ 84 h 109"/>
                <a:gd name="T62" fmla="*/ 51 w 187"/>
                <a:gd name="T63" fmla="*/ 91 h 109"/>
                <a:gd name="T64" fmla="*/ 154 w 187"/>
                <a:gd name="T65" fmla="*/ 89 h 109"/>
                <a:gd name="T66" fmla="*/ 111 w 187"/>
                <a:gd name="T67" fmla="*/ 91 h 109"/>
                <a:gd name="T68" fmla="*/ 81 w 187"/>
                <a:gd name="T69" fmla="*/ 93 h 109"/>
                <a:gd name="T70" fmla="*/ 56 w 187"/>
                <a:gd name="T71" fmla="*/ 93 h 109"/>
                <a:gd name="T72" fmla="*/ 13 w 187"/>
                <a:gd name="T73" fmla="*/ 96 h 109"/>
                <a:gd name="T74" fmla="*/ 16 w 187"/>
                <a:gd name="T75" fmla="*/ 105 h 109"/>
                <a:gd name="T76" fmla="*/ 89 w 187"/>
                <a:gd name="T77" fmla="*/ 100 h 109"/>
                <a:gd name="T78" fmla="*/ 184 w 187"/>
                <a:gd name="T79" fmla="*/ 94 h 109"/>
                <a:gd name="T80" fmla="*/ 177 w 187"/>
                <a:gd name="T81" fmla="*/ 71 h 109"/>
                <a:gd name="T82" fmla="*/ 162 w 187"/>
                <a:gd name="T83" fmla="*/ 38 h 109"/>
                <a:gd name="T84" fmla="*/ 125 w 187"/>
                <a:gd name="T85" fmla="*/ 7 h 109"/>
                <a:gd name="T86" fmla="*/ 93 w 187"/>
                <a:gd name="T87" fmla="*/ 3 h 109"/>
                <a:gd name="T88" fmla="*/ 58 w 187"/>
                <a:gd name="T89" fmla="*/ 9 h 109"/>
                <a:gd name="T90" fmla="*/ 25 w 187"/>
                <a:gd name="T91" fmla="*/ 34 h 109"/>
                <a:gd name="T92" fmla="*/ 17 w 187"/>
                <a:gd name="T93" fmla="*/ 61 h 109"/>
                <a:gd name="T94" fmla="*/ 11 w 187"/>
                <a:gd name="T95" fmla="*/ 94 h 109"/>
                <a:gd name="T96" fmla="*/ 18 w 187"/>
                <a:gd name="T97" fmla="*/ 62 h 109"/>
                <a:gd name="T98" fmla="*/ 29 w 187"/>
                <a:gd name="T99" fmla="*/ 38 h 109"/>
                <a:gd name="T100" fmla="*/ 61 w 187"/>
                <a:gd name="T101" fmla="*/ 12 h 109"/>
                <a:gd name="T102" fmla="*/ 117 w 187"/>
                <a:gd name="T103" fmla="*/ 8 h 109"/>
                <a:gd name="T104" fmla="*/ 159 w 187"/>
                <a:gd name="T105" fmla="*/ 40 h 109"/>
                <a:gd name="T106" fmla="*/ 173 w 187"/>
                <a:gd name="T107" fmla="*/ 74 h 109"/>
                <a:gd name="T108" fmla="*/ 113 w 187"/>
                <a:gd name="T10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109">
                  <a:moveTo>
                    <a:pt x="2" y="109"/>
                  </a:moveTo>
                  <a:cubicBezTo>
                    <a:pt x="0" y="105"/>
                    <a:pt x="1" y="102"/>
                    <a:pt x="1" y="98"/>
                  </a:cubicBezTo>
                  <a:cubicBezTo>
                    <a:pt x="1" y="97"/>
                    <a:pt x="2" y="96"/>
                    <a:pt x="2" y="96"/>
                  </a:cubicBezTo>
                  <a:cubicBezTo>
                    <a:pt x="2" y="95"/>
                    <a:pt x="3" y="95"/>
                    <a:pt x="4" y="95"/>
                  </a:cubicBezTo>
                  <a:cubicBezTo>
                    <a:pt x="5" y="94"/>
                    <a:pt x="7" y="95"/>
                    <a:pt x="9" y="95"/>
                  </a:cubicBezTo>
                  <a:cubicBezTo>
                    <a:pt x="9" y="92"/>
                    <a:pt x="9" y="90"/>
                    <a:pt x="10" y="88"/>
                  </a:cubicBezTo>
                  <a:cubicBezTo>
                    <a:pt x="10" y="84"/>
                    <a:pt x="10" y="80"/>
                    <a:pt x="10" y="76"/>
                  </a:cubicBezTo>
                  <a:cubicBezTo>
                    <a:pt x="10" y="74"/>
                    <a:pt x="11" y="72"/>
                    <a:pt x="12" y="71"/>
                  </a:cubicBezTo>
                  <a:cubicBezTo>
                    <a:pt x="12" y="70"/>
                    <a:pt x="13" y="69"/>
                    <a:pt x="13" y="68"/>
                  </a:cubicBezTo>
                  <a:cubicBezTo>
                    <a:pt x="13" y="66"/>
                    <a:pt x="13" y="65"/>
                    <a:pt x="13" y="63"/>
                  </a:cubicBezTo>
                  <a:cubicBezTo>
                    <a:pt x="14" y="61"/>
                    <a:pt x="15" y="60"/>
                    <a:pt x="15" y="58"/>
                  </a:cubicBezTo>
                  <a:cubicBezTo>
                    <a:pt x="16" y="56"/>
                    <a:pt x="17" y="55"/>
                    <a:pt x="17" y="53"/>
                  </a:cubicBezTo>
                  <a:cubicBezTo>
                    <a:pt x="17" y="53"/>
                    <a:pt x="18" y="52"/>
                    <a:pt x="18" y="52"/>
                  </a:cubicBezTo>
                  <a:cubicBezTo>
                    <a:pt x="19" y="50"/>
                    <a:pt x="19" y="48"/>
                    <a:pt x="19" y="47"/>
                  </a:cubicBezTo>
                  <a:cubicBezTo>
                    <a:pt x="19" y="46"/>
                    <a:pt x="20" y="45"/>
                    <a:pt x="20" y="45"/>
                  </a:cubicBezTo>
                  <a:cubicBezTo>
                    <a:pt x="20" y="44"/>
                    <a:pt x="20" y="44"/>
                    <a:pt x="20" y="43"/>
                  </a:cubicBezTo>
                  <a:cubicBezTo>
                    <a:pt x="20" y="42"/>
                    <a:pt x="20" y="40"/>
                    <a:pt x="22" y="39"/>
                  </a:cubicBezTo>
                  <a:cubicBezTo>
                    <a:pt x="22" y="39"/>
                    <a:pt x="22" y="39"/>
                    <a:pt x="22" y="38"/>
                  </a:cubicBezTo>
                  <a:cubicBezTo>
                    <a:pt x="22" y="36"/>
                    <a:pt x="22" y="34"/>
                    <a:pt x="23" y="32"/>
                  </a:cubicBezTo>
                  <a:cubicBezTo>
                    <a:pt x="24" y="30"/>
                    <a:pt x="25" y="28"/>
                    <a:pt x="26" y="27"/>
                  </a:cubicBezTo>
                  <a:cubicBezTo>
                    <a:pt x="27" y="26"/>
                    <a:pt x="27" y="25"/>
                    <a:pt x="28" y="25"/>
                  </a:cubicBezTo>
                  <a:cubicBezTo>
                    <a:pt x="29" y="24"/>
                    <a:pt x="30" y="23"/>
                    <a:pt x="31" y="22"/>
                  </a:cubicBezTo>
                  <a:cubicBezTo>
                    <a:pt x="32" y="22"/>
                    <a:pt x="32" y="21"/>
                    <a:pt x="33" y="21"/>
                  </a:cubicBezTo>
                  <a:cubicBezTo>
                    <a:pt x="35" y="19"/>
                    <a:pt x="37" y="18"/>
                    <a:pt x="39" y="16"/>
                  </a:cubicBezTo>
                  <a:cubicBezTo>
                    <a:pt x="42" y="15"/>
                    <a:pt x="44" y="14"/>
                    <a:pt x="47" y="13"/>
                  </a:cubicBezTo>
                  <a:cubicBezTo>
                    <a:pt x="48" y="12"/>
                    <a:pt x="49" y="12"/>
                    <a:pt x="49" y="11"/>
                  </a:cubicBezTo>
                  <a:cubicBezTo>
                    <a:pt x="51" y="9"/>
                    <a:pt x="53" y="9"/>
                    <a:pt x="56" y="8"/>
                  </a:cubicBezTo>
                  <a:cubicBezTo>
                    <a:pt x="57" y="7"/>
                    <a:pt x="59" y="6"/>
                    <a:pt x="60" y="6"/>
                  </a:cubicBezTo>
                  <a:cubicBezTo>
                    <a:pt x="63" y="6"/>
                    <a:pt x="66" y="5"/>
                    <a:pt x="70" y="5"/>
                  </a:cubicBezTo>
                  <a:cubicBezTo>
                    <a:pt x="71" y="5"/>
                    <a:pt x="73" y="5"/>
                    <a:pt x="75" y="4"/>
                  </a:cubicBezTo>
                  <a:cubicBezTo>
                    <a:pt x="77" y="3"/>
                    <a:pt x="80" y="4"/>
                    <a:pt x="82" y="2"/>
                  </a:cubicBezTo>
                  <a:cubicBezTo>
                    <a:pt x="82" y="2"/>
                    <a:pt x="83" y="2"/>
                    <a:pt x="83" y="2"/>
                  </a:cubicBezTo>
                  <a:cubicBezTo>
                    <a:pt x="85" y="2"/>
                    <a:pt x="87" y="2"/>
                    <a:pt x="89" y="2"/>
                  </a:cubicBezTo>
                  <a:cubicBezTo>
                    <a:pt x="91" y="1"/>
                    <a:pt x="93" y="1"/>
                    <a:pt x="94" y="1"/>
                  </a:cubicBezTo>
                  <a:cubicBezTo>
                    <a:pt x="99" y="1"/>
                    <a:pt x="104" y="1"/>
                    <a:pt x="109" y="0"/>
                  </a:cubicBezTo>
                  <a:cubicBezTo>
                    <a:pt x="110" y="0"/>
                    <a:pt x="112" y="1"/>
                    <a:pt x="113" y="2"/>
                  </a:cubicBezTo>
                  <a:cubicBezTo>
                    <a:pt x="114" y="2"/>
                    <a:pt x="114" y="2"/>
                    <a:pt x="114" y="2"/>
                  </a:cubicBezTo>
                  <a:cubicBezTo>
                    <a:pt x="117" y="2"/>
                    <a:pt x="120" y="3"/>
                    <a:pt x="122" y="4"/>
                  </a:cubicBezTo>
                  <a:cubicBezTo>
                    <a:pt x="123" y="5"/>
                    <a:pt x="124" y="5"/>
                    <a:pt x="125" y="5"/>
                  </a:cubicBezTo>
                  <a:cubicBezTo>
                    <a:pt x="127" y="5"/>
                    <a:pt x="128" y="7"/>
                    <a:pt x="130" y="7"/>
                  </a:cubicBezTo>
                  <a:cubicBezTo>
                    <a:pt x="131" y="8"/>
                    <a:pt x="133" y="9"/>
                    <a:pt x="134" y="9"/>
                  </a:cubicBezTo>
                  <a:cubicBezTo>
                    <a:pt x="136" y="10"/>
                    <a:pt x="138" y="12"/>
                    <a:pt x="140" y="13"/>
                  </a:cubicBezTo>
                  <a:cubicBezTo>
                    <a:pt x="142" y="14"/>
                    <a:pt x="144" y="15"/>
                    <a:pt x="146" y="16"/>
                  </a:cubicBezTo>
                  <a:cubicBezTo>
                    <a:pt x="146" y="17"/>
                    <a:pt x="147" y="18"/>
                    <a:pt x="148" y="19"/>
                  </a:cubicBezTo>
                  <a:cubicBezTo>
                    <a:pt x="150" y="21"/>
                    <a:pt x="152" y="23"/>
                    <a:pt x="154" y="25"/>
                  </a:cubicBezTo>
                  <a:cubicBezTo>
                    <a:pt x="155" y="26"/>
                    <a:pt x="156" y="27"/>
                    <a:pt x="157" y="28"/>
                  </a:cubicBezTo>
                  <a:cubicBezTo>
                    <a:pt x="157" y="28"/>
                    <a:pt x="157" y="29"/>
                    <a:pt x="157" y="29"/>
                  </a:cubicBezTo>
                  <a:cubicBezTo>
                    <a:pt x="159" y="31"/>
                    <a:pt x="160" y="33"/>
                    <a:pt x="161" y="34"/>
                  </a:cubicBezTo>
                  <a:cubicBezTo>
                    <a:pt x="163" y="35"/>
                    <a:pt x="163" y="37"/>
                    <a:pt x="164" y="38"/>
                  </a:cubicBezTo>
                  <a:cubicBezTo>
                    <a:pt x="166" y="40"/>
                    <a:pt x="167" y="42"/>
                    <a:pt x="169" y="45"/>
                  </a:cubicBezTo>
                  <a:cubicBezTo>
                    <a:pt x="170" y="46"/>
                    <a:pt x="171" y="48"/>
                    <a:pt x="172" y="49"/>
                  </a:cubicBezTo>
                  <a:cubicBezTo>
                    <a:pt x="173" y="51"/>
                    <a:pt x="173" y="53"/>
                    <a:pt x="174" y="55"/>
                  </a:cubicBezTo>
                  <a:cubicBezTo>
                    <a:pt x="175" y="57"/>
                    <a:pt x="176" y="59"/>
                    <a:pt x="176" y="61"/>
                  </a:cubicBezTo>
                  <a:cubicBezTo>
                    <a:pt x="177" y="63"/>
                    <a:pt x="177" y="64"/>
                    <a:pt x="177" y="65"/>
                  </a:cubicBezTo>
                  <a:cubicBezTo>
                    <a:pt x="178" y="66"/>
                    <a:pt x="178" y="67"/>
                    <a:pt x="178" y="68"/>
                  </a:cubicBezTo>
                  <a:cubicBezTo>
                    <a:pt x="179" y="69"/>
                    <a:pt x="179" y="70"/>
                    <a:pt x="179" y="71"/>
                  </a:cubicBezTo>
                  <a:cubicBezTo>
                    <a:pt x="179" y="72"/>
                    <a:pt x="179" y="72"/>
                    <a:pt x="180" y="73"/>
                  </a:cubicBezTo>
                  <a:cubicBezTo>
                    <a:pt x="180" y="74"/>
                    <a:pt x="180" y="76"/>
                    <a:pt x="181" y="78"/>
                  </a:cubicBezTo>
                  <a:cubicBezTo>
                    <a:pt x="182" y="79"/>
                    <a:pt x="182" y="81"/>
                    <a:pt x="183" y="82"/>
                  </a:cubicBezTo>
                  <a:cubicBezTo>
                    <a:pt x="184" y="83"/>
                    <a:pt x="184" y="84"/>
                    <a:pt x="185" y="85"/>
                  </a:cubicBezTo>
                  <a:cubicBezTo>
                    <a:pt x="185" y="86"/>
                    <a:pt x="186" y="87"/>
                    <a:pt x="186" y="88"/>
                  </a:cubicBezTo>
                  <a:cubicBezTo>
                    <a:pt x="186" y="91"/>
                    <a:pt x="187" y="94"/>
                    <a:pt x="187" y="97"/>
                  </a:cubicBezTo>
                  <a:cubicBezTo>
                    <a:pt x="187" y="97"/>
                    <a:pt x="187" y="98"/>
                    <a:pt x="187" y="98"/>
                  </a:cubicBezTo>
                  <a:cubicBezTo>
                    <a:pt x="187" y="99"/>
                    <a:pt x="187" y="100"/>
                    <a:pt x="187" y="101"/>
                  </a:cubicBezTo>
                  <a:cubicBezTo>
                    <a:pt x="186" y="101"/>
                    <a:pt x="186" y="100"/>
                    <a:pt x="185" y="100"/>
                  </a:cubicBezTo>
                  <a:cubicBezTo>
                    <a:pt x="185" y="100"/>
                    <a:pt x="184" y="100"/>
                    <a:pt x="184" y="100"/>
                  </a:cubicBezTo>
                  <a:cubicBezTo>
                    <a:pt x="182" y="99"/>
                    <a:pt x="181" y="99"/>
                    <a:pt x="180" y="99"/>
                  </a:cubicBezTo>
                  <a:cubicBezTo>
                    <a:pt x="180" y="99"/>
                    <a:pt x="179" y="99"/>
                    <a:pt x="179" y="99"/>
                  </a:cubicBezTo>
                  <a:cubicBezTo>
                    <a:pt x="176" y="100"/>
                    <a:pt x="174" y="99"/>
                    <a:pt x="171" y="100"/>
                  </a:cubicBezTo>
                  <a:cubicBezTo>
                    <a:pt x="168" y="100"/>
                    <a:pt x="166" y="99"/>
                    <a:pt x="163" y="100"/>
                  </a:cubicBezTo>
                  <a:cubicBezTo>
                    <a:pt x="160" y="100"/>
                    <a:pt x="157" y="100"/>
                    <a:pt x="155" y="100"/>
                  </a:cubicBezTo>
                  <a:cubicBezTo>
                    <a:pt x="147" y="102"/>
                    <a:pt x="139" y="101"/>
                    <a:pt x="131" y="101"/>
                  </a:cubicBezTo>
                  <a:cubicBezTo>
                    <a:pt x="126" y="101"/>
                    <a:pt x="120" y="101"/>
                    <a:pt x="114" y="101"/>
                  </a:cubicBezTo>
                  <a:cubicBezTo>
                    <a:pt x="108" y="101"/>
                    <a:pt x="102" y="101"/>
                    <a:pt x="96" y="102"/>
                  </a:cubicBezTo>
                  <a:cubicBezTo>
                    <a:pt x="93" y="102"/>
                    <a:pt x="89" y="102"/>
                    <a:pt x="86" y="102"/>
                  </a:cubicBezTo>
                  <a:cubicBezTo>
                    <a:pt x="80" y="103"/>
                    <a:pt x="74" y="102"/>
                    <a:pt x="68" y="103"/>
                  </a:cubicBezTo>
                  <a:cubicBezTo>
                    <a:pt x="65" y="103"/>
                    <a:pt x="62" y="103"/>
                    <a:pt x="58" y="104"/>
                  </a:cubicBezTo>
                  <a:cubicBezTo>
                    <a:pt x="55" y="104"/>
                    <a:pt x="52" y="104"/>
                    <a:pt x="48" y="104"/>
                  </a:cubicBezTo>
                  <a:cubicBezTo>
                    <a:pt x="43" y="105"/>
                    <a:pt x="39" y="104"/>
                    <a:pt x="34" y="105"/>
                  </a:cubicBezTo>
                  <a:cubicBezTo>
                    <a:pt x="30" y="105"/>
                    <a:pt x="26" y="106"/>
                    <a:pt x="22" y="106"/>
                  </a:cubicBezTo>
                  <a:cubicBezTo>
                    <a:pt x="22" y="106"/>
                    <a:pt x="21" y="106"/>
                    <a:pt x="20" y="106"/>
                  </a:cubicBezTo>
                  <a:cubicBezTo>
                    <a:pt x="18" y="106"/>
                    <a:pt x="15" y="107"/>
                    <a:pt x="13" y="107"/>
                  </a:cubicBezTo>
                  <a:cubicBezTo>
                    <a:pt x="13" y="107"/>
                    <a:pt x="13" y="107"/>
                    <a:pt x="12" y="107"/>
                  </a:cubicBezTo>
                  <a:cubicBezTo>
                    <a:pt x="10" y="108"/>
                    <a:pt x="7" y="108"/>
                    <a:pt x="5" y="108"/>
                  </a:cubicBezTo>
                  <a:cubicBezTo>
                    <a:pt x="4" y="108"/>
                    <a:pt x="3" y="108"/>
                    <a:pt x="2" y="109"/>
                  </a:cubicBezTo>
                  <a:close/>
                  <a:moveTo>
                    <a:pt x="96" y="73"/>
                  </a:moveTo>
                  <a:cubicBezTo>
                    <a:pt x="96" y="73"/>
                    <a:pt x="96" y="73"/>
                    <a:pt x="97" y="73"/>
                  </a:cubicBezTo>
                  <a:cubicBezTo>
                    <a:pt x="97" y="72"/>
                    <a:pt x="98" y="71"/>
                    <a:pt x="98" y="70"/>
                  </a:cubicBezTo>
                  <a:cubicBezTo>
                    <a:pt x="99" y="69"/>
                    <a:pt x="100" y="68"/>
                    <a:pt x="100" y="67"/>
                  </a:cubicBezTo>
                  <a:cubicBezTo>
                    <a:pt x="101" y="64"/>
                    <a:pt x="103" y="62"/>
                    <a:pt x="103" y="59"/>
                  </a:cubicBezTo>
                  <a:cubicBezTo>
                    <a:pt x="104" y="58"/>
                    <a:pt x="105" y="56"/>
                    <a:pt x="105" y="55"/>
                  </a:cubicBezTo>
                  <a:cubicBezTo>
                    <a:pt x="106" y="53"/>
                    <a:pt x="107" y="51"/>
                    <a:pt x="108" y="49"/>
                  </a:cubicBezTo>
                  <a:cubicBezTo>
                    <a:pt x="109" y="47"/>
                    <a:pt x="109" y="45"/>
                    <a:pt x="110" y="43"/>
                  </a:cubicBezTo>
                  <a:cubicBezTo>
                    <a:pt x="111" y="42"/>
                    <a:pt x="112" y="40"/>
                    <a:pt x="111" y="39"/>
                  </a:cubicBezTo>
                  <a:cubicBezTo>
                    <a:pt x="111" y="38"/>
                    <a:pt x="111" y="38"/>
                    <a:pt x="111" y="38"/>
                  </a:cubicBezTo>
                  <a:cubicBezTo>
                    <a:pt x="113" y="36"/>
                    <a:pt x="114" y="34"/>
                    <a:pt x="114" y="32"/>
                  </a:cubicBezTo>
                  <a:cubicBezTo>
                    <a:pt x="114" y="32"/>
                    <a:pt x="114" y="31"/>
                    <a:pt x="114" y="31"/>
                  </a:cubicBezTo>
                  <a:cubicBezTo>
                    <a:pt x="115" y="29"/>
                    <a:pt x="115" y="28"/>
                    <a:pt x="116" y="26"/>
                  </a:cubicBezTo>
                  <a:cubicBezTo>
                    <a:pt x="116" y="25"/>
                    <a:pt x="116" y="24"/>
                    <a:pt x="117" y="23"/>
                  </a:cubicBezTo>
                  <a:cubicBezTo>
                    <a:pt x="117" y="21"/>
                    <a:pt x="119" y="19"/>
                    <a:pt x="119" y="17"/>
                  </a:cubicBezTo>
                  <a:cubicBezTo>
                    <a:pt x="119" y="16"/>
                    <a:pt x="120" y="15"/>
                    <a:pt x="120" y="14"/>
                  </a:cubicBezTo>
                  <a:cubicBezTo>
                    <a:pt x="121" y="13"/>
                    <a:pt x="121" y="12"/>
                    <a:pt x="122" y="11"/>
                  </a:cubicBezTo>
                  <a:cubicBezTo>
                    <a:pt x="121" y="11"/>
                    <a:pt x="120" y="11"/>
                    <a:pt x="119" y="11"/>
                  </a:cubicBezTo>
                  <a:cubicBezTo>
                    <a:pt x="117" y="10"/>
                    <a:pt x="115" y="9"/>
                    <a:pt x="113" y="9"/>
                  </a:cubicBezTo>
                  <a:cubicBezTo>
                    <a:pt x="110" y="8"/>
                    <a:pt x="107" y="8"/>
                    <a:pt x="104" y="8"/>
                  </a:cubicBezTo>
                  <a:cubicBezTo>
                    <a:pt x="103" y="8"/>
                    <a:pt x="102" y="9"/>
                    <a:pt x="100" y="9"/>
                  </a:cubicBezTo>
                  <a:cubicBezTo>
                    <a:pt x="98" y="9"/>
                    <a:pt x="96" y="9"/>
                    <a:pt x="93" y="9"/>
                  </a:cubicBezTo>
                  <a:cubicBezTo>
                    <a:pt x="90" y="10"/>
                    <a:pt x="87" y="10"/>
                    <a:pt x="83" y="10"/>
                  </a:cubicBezTo>
                  <a:cubicBezTo>
                    <a:pt x="83" y="10"/>
                    <a:pt x="83" y="10"/>
                    <a:pt x="82" y="10"/>
                  </a:cubicBezTo>
                  <a:cubicBezTo>
                    <a:pt x="81" y="10"/>
                    <a:pt x="79" y="11"/>
                    <a:pt x="78" y="11"/>
                  </a:cubicBezTo>
                  <a:cubicBezTo>
                    <a:pt x="76" y="12"/>
                    <a:pt x="74" y="12"/>
                    <a:pt x="72" y="12"/>
                  </a:cubicBezTo>
                  <a:cubicBezTo>
                    <a:pt x="71" y="12"/>
                    <a:pt x="71" y="12"/>
                    <a:pt x="71" y="12"/>
                  </a:cubicBezTo>
                  <a:cubicBezTo>
                    <a:pt x="70" y="13"/>
                    <a:pt x="69" y="13"/>
                    <a:pt x="68" y="13"/>
                  </a:cubicBezTo>
                  <a:cubicBezTo>
                    <a:pt x="66" y="13"/>
                    <a:pt x="64" y="14"/>
                    <a:pt x="61" y="15"/>
                  </a:cubicBezTo>
                  <a:cubicBezTo>
                    <a:pt x="60" y="15"/>
                    <a:pt x="59" y="15"/>
                    <a:pt x="58" y="15"/>
                  </a:cubicBezTo>
                  <a:cubicBezTo>
                    <a:pt x="57" y="16"/>
                    <a:pt x="55" y="17"/>
                    <a:pt x="54" y="18"/>
                  </a:cubicBezTo>
                  <a:cubicBezTo>
                    <a:pt x="52" y="19"/>
                    <a:pt x="50" y="20"/>
                    <a:pt x="48" y="22"/>
                  </a:cubicBezTo>
                  <a:cubicBezTo>
                    <a:pt x="46" y="23"/>
                    <a:pt x="45" y="24"/>
                    <a:pt x="43" y="25"/>
                  </a:cubicBezTo>
                  <a:cubicBezTo>
                    <a:pt x="43" y="26"/>
                    <a:pt x="42" y="25"/>
                    <a:pt x="42" y="26"/>
                  </a:cubicBezTo>
                  <a:cubicBezTo>
                    <a:pt x="42" y="27"/>
                    <a:pt x="43" y="28"/>
                    <a:pt x="43" y="29"/>
                  </a:cubicBezTo>
                  <a:cubicBezTo>
                    <a:pt x="45" y="30"/>
                    <a:pt x="46" y="32"/>
                    <a:pt x="47" y="34"/>
                  </a:cubicBezTo>
                  <a:cubicBezTo>
                    <a:pt x="49" y="37"/>
                    <a:pt x="51" y="39"/>
                    <a:pt x="52" y="42"/>
                  </a:cubicBezTo>
                  <a:cubicBezTo>
                    <a:pt x="53" y="44"/>
                    <a:pt x="54" y="46"/>
                    <a:pt x="56" y="49"/>
                  </a:cubicBezTo>
                  <a:cubicBezTo>
                    <a:pt x="57" y="51"/>
                    <a:pt x="57" y="52"/>
                    <a:pt x="58" y="54"/>
                  </a:cubicBezTo>
                  <a:cubicBezTo>
                    <a:pt x="60" y="56"/>
                    <a:pt x="61" y="58"/>
                    <a:pt x="62" y="60"/>
                  </a:cubicBezTo>
                  <a:cubicBezTo>
                    <a:pt x="63" y="63"/>
                    <a:pt x="65" y="65"/>
                    <a:pt x="66" y="68"/>
                  </a:cubicBezTo>
                  <a:cubicBezTo>
                    <a:pt x="66" y="69"/>
                    <a:pt x="67" y="69"/>
                    <a:pt x="67" y="70"/>
                  </a:cubicBezTo>
                  <a:cubicBezTo>
                    <a:pt x="68" y="72"/>
                    <a:pt x="70" y="74"/>
                    <a:pt x="71" y="77"/>
                  </a:cubicBezTo>
                  <a:cubicBezTo>
                    <a:pt x="72" y="78"/>
                    <a:pt x="72" y="80"/>
                    <a:pt x="73" y="81"/>
                  </a:cubicBezTo>
                  <a:cubicBezTo>
                    <a:pt x="74" y="83"/>
                    <a:pt x="75" y="84"/>
                    <a:pt x="76" y="86"/>
                  </a:cubicBezTo>
                  <a:cubicBezTo>
                    <a:pt x="77" y="87"/>
                    <a:pt x="78" y="88"/>
                    <a:pt x="79" y="89"/>
                  </a:cubicBezTo>
                  <a:cubicBezTo>
                    <a:pt x="80" y="88"/>
                    <a:pt x="80" y="88"/>
                    <a:pt x="81" y="87"/>
                  </a:cubicBezTo>
                  <a:cubicBezTo>
                    <a:pt x="82" y="85"/>
                    <a:pt x="82" y="84"/>
                    <a:pt x="83" y="82"/>
                  </a:cubicBezTo>
                  <a:cubicBezTo>
                    <a:pt x="84" y="80"/>
                    <a:pt x="85" y="78"/>
                    <a:pt x="86" y="77"/>
                  </a:cubicBezTo>
                  <a:cubicBezTo>
                    <a:pt x="87" y="75"/>
                    <a:pt x="88" y="74"/>
                    <a:pt x="90" y="73"/>
                  </a:cubicBezTo>
                  <a:cubicBezTo>
                    <a:pt x="90" y="73"/>
                    <a:pt x="90" y="72"/>
                    <a:pt x="91" y="72"/>
                  </a:cubicBezTo>
                  <a:cubicBezTo>
                    <a:pt x="92" y="72"/>
                    <a:pt x="94" y="72"/>
                    <a:pt x="96" y="72"/>
                  </a:cubicBezTo>
                  <a:cubicBezTo>
                    <a:pt x="96" y="72"/>
                    <a:pt x="96" y="72"/>
                    <a:pt x="96" y="73"/>
                  </a:cubicBezTo>
                  <a:close/>
                  <a:moveTo>
                    <a:pt x="107" y="89"/>
                  </a:moveTo>
                  <a:cubicBezTo>
                    <a:pt x="108" y="89"/>
                    <a:pt x="108" y="89"/>
                    <a:pt x="109" y="89"/>
                  </a:cubicBezTo>
                  <a:cubicBezTo>
                    <a:pt x="112" y="89"/>
                    <a:pt x="115" y="89"/>
                    <a:pt x="118" y="89"/>
                  </a:cubicBezTo>
                  <a:cubicBezTo>
                    <a:pt x="122" y="88"/>
                    <a:pt x="125" y="89"/>
                    <a:pt x="128" y="88"/>
                  </a:cubicBezTo>
                  <a:cubicBezTo>
                    <a:pt x="131" y="88"/>
                    <a:pt x="135" y="88"/>
                    <a:pt x="139" y="88"/>
                  </a:cubicBezTo>
                  <a:cubicBezTo>
                    <a:pt x="141" y="87"/>
                    <a:pt x="144" y="87"/>
                    <a:pt x="146" y="87"/>
                  </a:cubicBezTo>
                  <a:cubicBezTo>
                    <a:pt x="147" y="87"/>
                    <a:pt x="147" y="87"/>
                    <a:pt x="147" y="87"/>
                  </a:cubicBezTo>
                  <a:cubicBezTo>
                    <a:pt x="149" y="87"/>
                    <a:pt x="151" y="87"/>
                    <a:pt x="153" y="86"/>
                  </a:cubicBezTo>
                  <a:cubicBezTo>
                    <a:pt x="155" y="86"/>
                    <a:pt x="157" y="86"/>
                    <a:pt x="159" y="86"/>
                  </a:cubicBezTo>
                  <a:cubicBezTo>
                    <a:pt x="162" y="85"/>
                    <a:pt x="165" y="85"/>
                    <a:pt x="168" y="85"/>
                  </a:cubicBezTo>
                  <a:cubicBezTo>
                    <a:pt x="170" y="85"/>
                    <a:pt x="173" y="85"/>
                    <a:pt x="175" y="85"/>
                  </a:cubicBezTo>
                  <a:cubicBezTo>
                    <a:pt x="175" y="84"/>
                    <a:pt x="175" y="83"/>
                    <a:pt x="175" y="83"/>
                  </a:cubicBezTo>
                  <a:cubicBezTo>
                    <a:pt x="174" y="81"/>
                    <a:pt x="174" y="79"/>
                    <a:pt x="173" y="78"/>
                  </a:cubicBezTo>
                  <a:cubicBezTo>
                    <a:pt x="172" y="76"/>
                    <a:pt x="171" y="75"/>
                    <a:pt x="171" y="74"/>
                  </a:cubicBezTo>
                  <a:cubicBezTo>
                    <a:pt x="170" y="71"/>
                    <a:pt x="170" y="69"/>
                    <a:pt x="170" y="67"/>
                  </a:cubicBezTo>
                  <a:cubicBezTo>
                    <a:pt x="169" y="65"/>
                    <a:pt x="168" y="64"/>
                    <a:pt x="168" y="62"/>
                  </a:cubicBezTo>
                  <a:cubicBezTo>
                    <a:pt x="167" y="60"/>
                    <a:pt x="165" y="57"/>
                    <a:pt x="164" y="54"/>
                  </a:cubicBezTo>
                  <a:cubicBezTo>
                    <a:pt x="163" y="51"/>
                    <a:pt x="162" y="48"/>
                    <a:pt x="160" y="46"/>
                  </a:cubicBezTo>
                  <a:cubicBezTo>
                    <a:pt x="159" y="43"/>
                    <a:pt x="157" y="41"/>
                    <a:pt x="155" y="39"/>
                  </a:cubicBezTo>
                  <a:cubicBezTo>
                    <a:pt x="155" y="39"/>
                    <a:pt x="155" y="39"/>
                    <a:pt x="155" y="39"/>
                  </a:cubicBezTo>
                  <a:cubicBezTo>
                    <a:pt x="154" y="37"/>
                    <a:pt x="153" y="36"/>
                    <a:pt x="152" y="34"/>
                  </a:cubicBezTo>
                  <a:cubicBezTo>
                    <a:pt x="151" y="34"/>
                    <a:pt x="150" y="34"/>
                    <a:pt x="150" y="33"/>
                  </a:cubicBezTo>
                  <a:cubicBezTo>
                    <a:pt x="149" y="31"/>
                    <a:pt x="147" y="30"/>
                    <a:pt x="146" y="28"/>
                  </a:cubicBezTo>
                  <a:cubicBezTo>
                    <a:pt x="145" y="28"/>
                    <a:pt x="145" y="27"/>
                    <a:pt x="144" y="26"/>
                  </a:cubicBezTo>
                  <a:cubicBezTo>
                    <a:pt x="141" y="23"/>
                    <a:pt x="139" y="20"/>
                    <a:pt x="135" y="18"/>
                  </a:cubicBezTo>
                  <a:cubicBezTo>
                    <a:pt x="133" y="17"/>
                    <a:pt x="131" y="15"/>
                    <a:pt x="129" y="14"/>
                  </a:cubicBezTo>
                  <a:cubicBezTo>
                    <a:pt x="128" y="13"/>
                    <a:pt x="127" y="13"/>
                    <a:pt x="127" y="13"/>
                  </a:cubicBezTo>
                  <a:cubicBezTo>
                    <a:pt x="126" y="12"/>
                    <a:pt x="125" y="12"/>
                    <a:pt x="124" y="12"/>
                  </a:cubicBezTo>
                  <a:cubicBezTo>
                    <a:pt x="123" y="13"/>
                    <a:pt x="124" y="13"/>
                    <a:pt x="123" y="14"/>
                  </a:cubicBezTo>
                  <a:cubicBezTo>
                    <a:pt x="122" y="17"/>
                    <a:pt x="121" y="20"/>
                    <a:pt x="120" y="23"/>
                  </a:cubicBezTo>
                  <a:cubicBezTo>
                    <a:pt x="118" y="26"/>
                    <a:pt x="117" y="29"/>
                    <a:pt x="116" y="32"/>
                  </a:cubicBezTo>
                  <a:cubicBezTo>
                    <a:pt x="116" y="34"/>
                    <a:pt x="116" y="35"/>
                    <a:pt x="115" y="36"/>
                  </a:cubicBezTo>
                  <a:cubicBezTo>
                    <a:pt x="115" y="37"/>
                    <a:pt x="114" y="38"/>
                    <a:pt x="114" y="39"/>
                  </a:cubicBezTo>
                  <a:cubicBezTo>
                    <a:pt x="113" y="41"/>
                    <a:pt x="113" y="43"/>
                    <a:pt x="112" y="45"/>
                  </a:cubicBezTo>
                  <a:cubicBezTo>
                    <a:pt x="112" y="46"/>
                    <a:pt x="111" y="47"/>
                    <a:pt x="111" y="48"/>
                  </a:cubicBezTo>
                  <a:cubicBezTo>
                    <a:pt x="111" y="50"/>
                    <a:pt x="109" y="52"/>
                    <a:pt x="108" y="54"/>
                  </a:cubicBezTo>
                  <a:cubicBezTo>
                    <a:pt x="108" y="55"/>
                    <a:pt x="107" y="57"/>
                    <a:pt x="106" y="59"/>
                  </a:cubicBezTo>
                  <a:cubicBezTo>
                    <a:pt x="106" y="59"/>
                    <a:pt x="106" y="59"/>
                    <a:pt x="106" y="59"/>
                  </a:cubicBezTo>
                  <a:cubicBezTo>
                    <a:pt x="108" y="57"/>
                    <a:pt x="109" y="56"/>
                    <a:pt x="110" y="54"/>
                  </a:cubicBezTo>
                  <a:cubicBezTo>
                    <a:pt x="111" y="52"/>
                    <a:pt x="112" y="50"/>
                    <a:pt x="113" y="48"/>
                  </a:cubicBezTo>
                  <a:cubicBezTo>
                    <a:pt x="114" y="47"/>
                    <a:pt x="116" y="46"/>
                    <a:pt x="117" y="45"/>
                  </a:cubicBezTo>
                  <a:cubicBezTo>
                    <a:pt x="118" y="44"/>
                    <a:pt x="119" y="43"/>
                    <a:pt x="120" y="42"/>
                  </a:cubicBezTo>
                  <a:cubicBezTo>
                    <a:pt x="122" y="43"/>
                    <a:pt x="122" y="45"/>
                    <a:pt x="121" y="47"/>
                  </a:cubicBezTo>
                  <a:cubicBezTo>
                    <a:pt x="119" y="50"/>
                    <a:pt x="117" y="53"/>
                    <a:pt x="115" y="56"/>
                  </a:cubicBezTo>
                  <a:cubicBezTo>
                    <a:pt x="114" y="58"/>
                    <a:pt x="113" y="61"/>
                    <a:pt x="111" y="63"/>
                  </a:cubicBezTo>
                  <a:cubicBezTo>
                    <a:pt x="110" y="66"/>
                    <a:pt x="108" y="70"/>
                    <a:pt x="106" y="73"/>
                  </a:cubicBezTo>
                  <a:cubicBezTo>
                    <a:pt x="105" y="75"/>
                    <a:pt x="104" y="78"/>
                    <a:pt x="103" y="80"/>
                  </a:cubicBezTo>
                  <a:cubicBezTo>
                    <a:pt x="102" y="81"/>
                    <a:pt x="102" y="82"/>
                    <a:pt x="103" y="83"/>
                  </a:cubicBezTo>
                  <a:cubicBezTo>
                    <a:pt x="105" y="84"/>
                    <a:pt x="106" y="87"/>
                    <a:pt x="107" y="89"/>
                  </a:cubicBezTo>
                  <a:close/>
                  <a:moveTo>
                    <a:pt x="77" y="91"/>
                  </a:moveTo>
                  <a:cubicBezTo>
                    <a:pt x="77" y="90"/>
                    <a:pt x="77" y="90"/>
                    <a:pt x="77" y="90"/>
                  </a:cubicBezTo>
                  <a:cubicBezTo>
                    <a:pt x="76" y="88"/>
                    <a:pt x="75" y="87"/>
                    <a:pt x="74" y="86"/>
                  </a:cubicBezTo>
                  <a:cubicBezTo>
                    <a:pt x="73" y="85"/>
                    <a:pt x="73" y="85"/>
                    <a:pt x="72" y="84"/>
                  </a:cubicBezTo>
                  <a:cubicBezTo>
                    <a:pt x="71" y="82"/>
                    <a:pt x="71" y="81"/>
                    <a:pt x="70" y="79"/>
                  </a:cubicBezTo>
                  <a:cubicBezTo>
                    <a:pt x="69" y="77"/>
                    <a:pt x="68" y="74"/>
                    <a:pt x="66" y="72"/>
                  </a:cubicBezTo>
                  <a:cubicBezTo>
                    <a:pt x="64" y="70"/>
                    <a:pt x="64" y="67"/>
                    <a:pt x="62" y="65"/>
                  </a:cubicBezTo>
                  <a:cubicBezTo>
                    <a:pt x="61" y="63"/>
                    <a:pt x="61" y="60"/>
                    <a:pt x="58" y="58"/>
                  </a:cubicBezTo>
                  <a:cubicBezTo>
                    <a:pt x="58" y="58"/>
                    <a:pt x="58" y="58"/>
                    <a:pt x="58" y="58"/>
                  </a:cubicBezTo>
                  <a:cubicBezTo>
                    <a:pt x="57" y="55"/>
                    <a:pt x="55" y="52"/>
                    <a:pt x="53" y="49"/>
                  </a:cubicBezTo>
                  <a:cubicBezTo>
                    <a:pt x="51" y="46"/>
                    <a:pt x="50" y="43"/>
                    <a:pt x="48" y="40"/>
                  </a:cubicBezTo>
                  <a:cubicBezTo>
                    <a:pt x="48" y="39"/>
                    <a:pt x="47" y="38"/>
                    <a:pt x="47" y="38"/>
                  </a:cubicBezTo>
                  <a:cubicBezTo>
                    <a:pt x="46" y="36"/>
                    <a:pt x="45" y="35"/>
                    <a:pt x="44" y="33"/>
                  </a:cubicBezTo>
                  <a:cubicBezTo>
                    <a:pt x="43" y="32"/>
                    <a:pt x="42" y="31"/>
                    <a:pt x="42" y="30"/>
                  </a:cubicBezTo>
                  <a:cubicBezTo>
                    <a:pt x="41" y="29"/>
                    <a:pt x="40" y="28"/>
                    <a:pt x="39" y="28"/>
                  </a:cubicBezTo>
                  <a:cubicBezTo>
                    <a:pt x="37" y="30"/>
                    <a:pt x="35" y="32"/>
                    <a:pt x="34" y="34"/>
                  </a:cubicBezTo>
                  <a:cubicBezTo>
                    <a:pt x="32" y="37"/>
                    <a:pt x="30" y="40"/>
                    <a:pt x="28" y="43"/>
                  </a:cubicBezTo>
                  <a:cubicBezTo>
                    <a:pt x="27" y="45"/>
                    <a:pt x="26" y="47"/>
                    <a:pt x="25" y="48"/>
                  </a:cubicBezTo>
                  <a:cubicBezTo>
                    <a:pt x="25" y="49"/>
                    <a:pt x="25" y="50"/>
                    <a:pt x="25" y="51"/>
                  </a:cubicBezTo>
                  <a:cubicBezTo>
                    <a:pt x="24" y="52"/>
                    <a:pt x="23" y="54"/>
                    <a:pt x="23" y="56"/>
                  </a:cubicBezTo>
                  <a:cubicBezTo>
                    <a:pt x="23" y="56"/>
                    <a:pt x="23" y="57"/>
                    <a:pt x="22" y="57"/>
                  </a:cubicBezTo>
                  <a:cubicBezTo>
                    <a:pt x="22" y="57"/>
                    <a:pt x="22" y="58"/>
                    <a:pt x="22" y="58"/>
                  </a:cubicBezTo>
                  <a:cubicBezTo>
                    <a:pt x="21" y="59"/>
                    <a:pt x="21" y="60"/>
                    <a:pt x="20" y="62"/>
                  </a:cubicBezTo>
                  <a:cubicBezTo>
                    <a:pt x="20" y="63"/>
                    <a:pt x="20" y="64"/>
                    <a:pt x="20" y="65"/>
                  </a:cubicBezTo>
                  <a:cubicBezTo>
                    <a:pt x="20" y="66"/>
                    <a:pt x="20" y="67"/>
                    <a:pt x="19" y="69"/>
                  </a:cubicBezTo>
                  <a:cubicBezTo>
                    <a:pt x="18" y="70"/>
                    <a:pt x="18" y="72"/>
                    <a:pt x="18" y="74"/>
                  </a:cubicBezTo>
                  <a:cubicBezTo>
                    <a:pt x="18" y="75"/>
                    <a:pt x="18" y="75"/>
                    <a:pt x="18" y="75"/>
                  </a:cubicBezTo>
                  <a:cubicBezTo>
                    <a:pt x="17" y="76"/>
                    <a:pt x="17" y="77"/>
                    <a:pt x="17" y="78"/>
                  </a:cubicBezTo>
                  <a:cubicBezTo>
                    <a:pt x="17" y="79"/>
                    <a:pt x="17" y="79"/>
                    <a:pt x="17" y="79"/>
                  </a:cubicBezTo>
                  <a:cubicBezTo>
                    <a:pt x="17" y="81"/>
                    <a:pt x="16" y="82"/>
                    <a:pt x="16" y="84"/>
                  </a:cubicBezTo>
                  <a:cubicBezTo>
                    <a:pt x="16" y="86"/>
                    <a:pt x="16" y="89"/>
                    <a:pt x="15" y="92"/>
                  </a:cubicBezTo>
                  <a:cubicBezTo>
                    <a:pt x="15" y="92"/>
                    <a:pt x="15" y="93"/>
                    <a:pt x="15" y="94"/>
                  </a:cubicBezTo>
                  <a:cubicBezTo>
                    <a:pt x="15" y="94"/>
                    <a:pt x="16" y="94"/>
                    <a:pt x="16" y="94"/>
                  </a:cubicBezTo>
                  <a:cubicBezTo>
                    <a:pt x="19" y="94"/>
                    <a:pt x="22" y="93"/>
                    <a:pt x="24" y="93"/>
                  </a:cubicBezTo>
                  <a:cubicBezTo>
                    <a:pt x="28" y="93"/>
                    <a:pt x="33" y="94"/>
                    <a:pt x="37" y="93"/>
                  </a:cubicBezTo>
                  <a:cubicBezTo>
                    <a:pt x="39" y="92"/>
                    <a:pt x="42" y="92"/>
                    <a:pt x="45" y="92"/>
                  </a:cubicBezTo>
                  <a:cubicBezTo>
                    <a:pt x="47" y="92"/>
                    <a:pt x="49" y="92"/>
                    <a:pt x="51" y="91"/>
                  </a:cubicBezTo>
                  <a:cubicBezTo>
                    <a:pt x="53" y="91"/>
                    <a:pt x="56" y="91"/>
                    <a:pt x="58" y="91"/>
                  </a:cubicBezTo>
                  <a:cubicBezTo>
                    <a:pt x="64" y="91"/>
                    <a:pt x="70" y="91"/>
                    <a:pt x="77" y="91"/>
                  </a:cubicBezTo>
                  <a:close/>
                  <a:moveTo>
                    <a:pt x="183" y="86"/>
                  </a:moveTo>
                  <a:cubicBezTo>
                    <a:pt x="182" y="87"/>
                    <a:pt x="182" y="87"/>
                    <a:pt x="181" y="87"/>
                  </a:cubicBezTo>
                  <a:cubicBezTo>
                    <a:pt x="178" y="87"/>
                    <a:pt x="175" y="87"/>
                    <a:pt x="171" y="87"/>
                  </a:cubicBezTo>
                  <a:cubicBezTo>
                    <a:pt x="167" y="88"/>
                    <a:pt x="163" y="87"/>
                    <a:pt x="159" y="88"/>
                  </a:cubicBezTo>
                  <a:cubicBezTo>
                    <a:pt x="157" y="89"/>
                    <a:pt x="155" y="88"/>
                    <a:pt x="154" y="89"/>
                  </a:cubicBezTo>
                  <a:cubicBezTo>
                    <a:pt x="152" y="89"/>
                    <a:pt x="149" y="89"/>
                    <a:pt x="147" y="89"/>
                  </a:cubicBezTo>
                  <a:cubicBezTo>
                    <a:pt x="144" y="90"/>
                    <a:pt x="140" y="89"/>
                    <a:pt x="137" y="90"/>
                  </a:cubicBezTo>
                  <a:cubicBezTo>
                    <a:pt x="133" y="91"/>
                    <a:pt x="130" y="90"/>
                    <a:pt x="127" y="91"/>
                  </a:cubicBezTo>
                  <a:cubicBezTo>
                    <a:pt x="125" y="91"/>
                    <a:pt x="122" y="91"/>
                    <a:pt x="120" y="91"/>
                  </a:cubicBezTo>
                  <a:cubicBezTo>
                    <a:pt x="118" y="91"/>
                    <a:pt x="116" y="91"/>
                    <a:pt x="114" y="91"/>
                  </a:cubicBezTo>
                  <a:cubicBezTo>
                    <a:pt x="114" y="91"/>
                    <a:pt x="114" y="91"/>
                    <a:pt x="113" y="91"/>
                  </a:cubicBezTo>
                  <a:cubicBezTo>
                    <a:pt x="113" y="91"/>
                    <a:pt x="112" y="91"/>
                    <a:pt x="111" y="91"/>
                  </a:cubicBezTo>
                  <a:cubicBezTo>
                    <a:pt x="111" y="91"/>
                    <a:pt x="111" y="91"/>
                    <a:pt x="111" y="91"/>
                  </a:cubicBezTo>
                  <a:cubicBezTo>
                    <a:pt x="110" y="91"/>
                    <a:pt x="109" y="91"/>
                    <a:pt x="108" y="91"/>
                  </a:cubicBezTo>
                  <a:cubicBezTo>
                    <a:pt x="105" y="92"/>
                    <a:pt x="103" y="91"/>
                    <a:pt x="100" y="92"/>
                  </a:cubicBezTo>
                  <a:cubicBezTo>
                    <a:pt x="98" y="93"/>
                    <a:pt x="95" y="92"/>
                    <a:pt x="93" y="93"/>
                  </a:cubicBezTo>
                  <a:cubicBezTo>
                    <a:pt x="91" y="93"/>
                    <a:pt x="90" y="92"/>
                    <a:pt x="89" y="92"/>
                  </a:cubicBezTo>
                  <a:cubicBezTo>
                    <a:pt x="87" y="92"/>
                    <a:pt x="85" y="92"/>
                    <a:pt x="83" y="92"/>
                  </a:cubicBezTo>
                  <a:cubicBezTo>
                    <a:pt x="82" y="92"/>
                    <a:pt x="81" y="92"/>
                    <a:pt x="81" y="93"/>
                  </a:cubicBezTo>
                  <a:cubicBezTo>
                    <a:pt x="80" y="93"/>
                    <a:pt x="79" y="94"/>
                    <a:pt x="79" y="93"/>
                  </a:cubicBezTo>
                  <a:cubicBezTo>
                    <a:pt x="78" y="92"/>
                    <a:pt x="76" y="92"/>
                    <a:pt x="75" y="92"/>
                  </a:cubicBezTo>
                  <a:cubicBezTo>
                    <a:pt x="73" y="93"/>
                    <a:pt x="71" y="93"/>
                    <a:pt x="69" y="92"/>
                  </a:cubicBezTo>
                  <a:cubicBezTo>
                    <a:pt x="69" y="92"/>
                    <a:pt x="69" y="92"/>
                    <a:pt x="69" y="92"/>
                  </a:cubicBezTo>
                  <a:cubicBezTo>
                    <a:pt x="68" y="92"/>
                    <a:pt x="67" y="93"/>
                    <a:pt x="67" y="93"/>
                  </a:cubicBezTo>
                  <a:cubicBezTo>
                    <a:pt x="66" y="92"/>
                    <a:pt x="65" y="92"/>
                    <a:pt x="64" y="93"/>
                  </a:cubicBezTo>
                  <a:cubicBezTo>
                    <a:pt x="61" y="93"/>
                    <a:pt x="58" y="92"/>
                    <a:pt x="56" y="93"/>
                  </a:cubicBezTo>
                  <a:cubicBezTo>
                    <a:pt x="54" y="94"/>
                    <a:pt x="52" y="93"/>
                    <a:pt x="50" y="94"/>
                  </a:cubicBezTo>
                  <a:cubicBezTo>
                    <a:pt x="47" y="94"/>
                    <a:pt x="44" y="94"/>
                    <a:pt x="41" y="94"/>
                  </a:cubicBezTo>
                  <a:cubicBezTo>
                    <a:pt x="39" y="95"/>
                    <a:pt x="38" y="95"/>
                    <a:pt x="36" y="95"/>
                  </a:cubicBezTo>
                  <a:cubicBezTo>
                    <a:pt x="35" y="94"/>
                    <a:pt x="33" y="95"/>
                    <a:pt x="32" y="95"/>
                  </a:cubicBezTo>
                  <a:cubicBezTo>
                    <a:pt x="30" y="94"/>
                    <a:pt x="29" y="95"/>
                    <a:pt x="28" y="95"/>
                  </a:cubicBezTo>
                  <a:cubicBezTo>
                    <a:pt x="25" y="95"/>
                    <a:pt x="22" y="95"/>
                    <a:pt x="19" y="96"/>
                  </a:cubicBezTo>
                  <a:cubicBezTo>
                    <a:pt x="17" y="96"/>
                    <a:pt x="15" y="96"/>
                    <a:pt x="13" y="96"/>
                  </a:cubicBezTo>
                  <a:cubicBezTo>
                    <a:pt x="11" y="97"/>
                    <a:pt x="8" y="96"/>
                    <a:pt x="6" y="96"/>
                  </a:cubicBezTo>
                  <a:cubicBezTo>
                    <a:pt x="6" y="96"/>
                    <a:pt x="5" y="96"/>
                    <a:pt x="4" y="96"/>
                  </a:cubicBezTo>
                  <a:cubicBezTo>
                    <a:pt x="4" y="96"/>
                    <a:pt x="4" y="97"/>
                    <a:pt x="4" y="97"/>
                  </a:cubicBezTo>
                  <a:cubicBezTo>
                    <a:pt x="4" y="99"/>
                    <a:pt x="3" y="101"/>
                    <a:pt x="4" y="102"/>
                  </a:cubicBezTo>
                  <a:cubicBezTo>
                    <a:pt x="4" y="104"/>
                    <a:pt x="4" y="105"/>
                    <a:pt x="4" y="106"/>
                  </a:cubicBezTo>
                  <a:cubicBezTo>
                    <a:pt x="5" y="106"/>
                    <a:pt x="7" y="106"/>
                    <a:pt x="8" y="105"/>
                  </a:cubicBezTo>
                  <a:cubicBezTo>
                    <a:pt x="11" y="105"/>
                    <a:pt x="13" y="105"/>
                    <a:pt x="16" y="105"/>
                  </a:cubicBezTo>
                  <a:cubicBezTo>
                    <a:pt x="18" y="105"/>
                    <a:pt x="20" y="105"/>
                    <a:pt x="22" y="104"/>
                  </a:cubicBezTo>
                  <a:cubicBezTo>
                    <a:pt x="25" y="104"/>
                    <a:pt x="27" y="104"/>
                    <a:pt x="30" y="104"/>
                  </a:cubicBezTo>
                  <a:cubicBezTo>
                    <a:pt x="34" y="103"/>
                    <a:pt x="38" y="104"/>
                    <a:pt x="42" y="103"/>
                  </a:cubicBezTo>
                  <a:cubicBezTo>
                    <a:pt x="45" y="102"/>
                    <a:pt x="47" y="103"/>
                    <a:pt x="50" y="102"/>
                  </a:cubicBezTo>
                  <a:cubicBezTo>
                    <a:pt x="55" y="102"/>
                    <a:pt x="60" y="102"/>
                    <a:pt x="65" y="102"/>
                  </a:cubicBezTo>
                  <a:cubicBezTo>
                    <a:pt x="69" y="101"/>
                    <a:pt x="73" y="102"/>
                    <a:pt x="77" y="101"/>
                  </a:cubicBezTo>
                  <a:cubicBezTo>
                    <a:pt x="81" y="100"/>
                    <a:pt x="85" y="101"/>
                    <a:pt x="89" y="100"/>
                  </a:cubicBezTo>
                  <a:cubicBezTo>
                    <a:pt x="92" y="100"/>
                    <a:pt x="95" y="100"/>
                    <a:pt x="97" y="100"/>
                  </a:cubicBezTo>
                  <a:cubicBezTo>
                    <a:pt x="101" y="99"/>
                    <a:pt x="105" y="99"/>
                    <a:pt x="109" y="99"/>
                  </a:cubicBezTo>
                  <a:cubicBezTo>
                    <a:pt x="119" y="99"/>
                    <a:pt x="130" y="99"/>
                    <a:pt x="141" y="99"/>
                  </a:cubicBezTo>
                  <a:cubicBezTo>
                    <a:pt x="144" y="99"/>
                    <a:pt x="148" y="99"/>
                    <a:pt x="151" y="98"/>
                  </a:cubicBezTo>
                  <a:cubicBezTo>
                    <a:pt x="155" y="98"/>
                    <a:pt x="160" y="98"/>
                    <a:pt x="164" y="98"/>
                  </a:cubicBezTo>
                  <a:cubicBezTo>
                    <a:pt x="171" y="97"/>
                    <a:pt x="177" y="98"/>
                    <a:pt x="184" y="97"/>
                  </a:cubicBezTo>
                  <a:cubicBezTo>
                    <a:pt x="184" y="96"/>
                    <a:pt x="184" y="95"/>
                    <a:pt x="184" y="94"/>
                  </a:cubicBezTo>
                  <a:cubicBezTo>
                    <a:pt x="184" y="93"/>
                    <a:pt x="183" y="92"/>
                    <a:pt x="184" y="91"/>
                  </a:cubicBezTo>
                  <a:cubicBezTo>
                    <a:pt x="185" y="90"/>
                    <a:pt x="184" y="89"/>
                    <a:pt x="183" y="88"/>
                  </a:cubicBezTo>
                  <a:cubicBezTo>
                    <a:pt x="183" y="87"/>
                    <a:pt x="183" y="87"/>
                    <a:pt x="183" y="86"/>
                  </a:cubicBezTo>
                  <a:close/>
                  <a:moveTo>
                    <a:pt x="181" y="84"/>
                  </a:moveTo>
                  <a:cubicBezTo>
                    <a:pt x="181" y="83"/>
                    <a:pt x="181" y="81"/>
                    <a:pt x="180" y="80"/>
                  </a:cubicBezTo>
                  <a:cubicBezTo>
                    <a:pt x="180" y="79"/>
                    <a:pt x="180" y="79"/>
                    <a:pt x="179" y="78"/>
                  </a:cubicBezTo>
                  <a:cubicBezTo>
                    <a:pt x="179" y="76"/>
                    <a:pt x="178" y="73"/>
                    <a:pt x="177" y="71"/>
                  </a:cubicBezTo>
                  <a:cubicBezTo>
                    <a:pt x="177" y="70"/>
                    <a:pt x="177" y="69"/>
                    <a:pt x="176" y="68"/>
                  </a:cubicBezTo>
                  <a:cubicBezTo>
                    <a:pt x="176" y="66"/>
                    <a:pt x="175" y="65"/>
                    <a:pt x="175" y="63"/>
                  </a:cubicBezTo>
                  <a:cubicBezTo>
                    <a:pt x="174" y="61"/>
                    <a:pt x="174" y="59"/>
                    <a:pt x="173" y="58"/>
                  </a:cubicBezTo>
                  <a:cubicBezTo>
                    <a:pt x="173" y="56"/>
                    <a:pt x="172" y="55"/>
                    <a:pt x="172" y="53"/>
                  </a:cubicBezTo>
                  <a:cubicBezTo>
                    <a:pt x="171" y="50"/>
                    <a:pt x="168" y="47"/>
                    <a:pt x="167" y="45"/>
                  </a:cubicBezTo>
                  <a:cubicBezTo>
                    <a:pt x="166" y="44"/>
                    <a:pt x="166" y="44"/>
                    <a:pt x="166" y="43"/>
                  </a:cubicBezTo>
                  <a:cubicBezTo>
                    <a:pt x="165" y="41"/>
                    <a:pt x="164" y="39"/>
                    <a:pt x="162" y="38"/>
                  </a:cubicBezTo>
                  <a:cubicBezTo>
                    <a:pt x="161" y="36"/>
                    <a:pt x="159" y="34"/>
                    <a:pt x="157" y="33"/>
                  </a:cubicBezTo>
                  <a:cubicBezTo>
                    <a:pt x="156" y="31"/>
                    <a:pt x="156" y="29"/>
                    <a:pt x="155" y="28"/>
                  </a:cubicBezTo>
                  <a:cubicBezTo>
                    <a:pt x="153" y="26"/>
                    <a:pt x="151" y="24"/>
                    <a:pt x="149" y="22"/>
                  </a:cubicBezTo>
                  <a:cubicBezTo>
                    <a:pt x="149" y="22"/>
                    <a:pt x="149" y="21"/>
                    <a:pt x="148" y="21"/>
                  </a:cubicBezTo>
                  <a:cubicBezTo>
                    <a:pt x="145" y="19"/>
                    <a:pt x="143" y="17"/>
                    <a:pt x="140" y="15"/>
                  </a:cubicBezTo>
                  <a:cubicBezTo>
                    <a:pt x="138" y="14"/>
                    <a:pt x="135" y="12"/>
                    <a:pt x="133" y="11"/>
                  </a:cubicBezTo>
                  <a:cubicBezTo>
                    <a:pt x="130" y="9"/>
                    <a:pt x="127" y="9"/>
                    <a:pt x="125" y="7"/>
                  </a:cubicBezTo>
                  <a:cubicBezTo>
                    <a:pt x="125" y="7"/>
                    <a:pt x="124" y="6"/>
                    <a:pt x="123" y="6"/>
                  </a:cubicBezTo>
                  <a:cubicBezTo>
                    <a:pt x="122" y="6"/>
                    <a:pt x="120" y="5"/>
                    <a:pt x="118" y="5"/>
                  </a:cubicBezTo>
                  <a:cubicBezTo>
                    <a:pt x="116" y="4"/>
                    <a:pt x="114" y="3"/>
                    <a:pt x="112" y="3"/>
                  </a:cubicBezTo>
                  <a:cubicBezTo>
                    <a:pt x="110" y="3"/>
                    <a:pt x="107" y="2"/>
                    <a:pt x="105" y="2"/>
                  </a:cubicBezTo>
                  <a:cubicBezTo>
                    <a:pt x="104" y="2"/>
                    <a:pt x="102" y="3"/>
                    <a:pt x="101" y="2"/>
                  </a:cubicBezTo>
                  <a:cubicBezTo>
                    <a:pt x="101" y="2"/>
                    <a:pt x="100" y="2"/>
                    <a:pt x="100" y="2"/>
                  </a:cubicBezTo>
                  <a:cubicBezTo>
                    <a:pt x="98" y="3"/>
                    <a:pt x="96" y="4"/>
                    <a:pt x="93" y="3"/>
                  </a:cubicBezTo>
                  <a:cubicBezTo>
                    <a:pt x="92" y="3"/>
                    <a:pt x="91" y="3"/>
                    <a:pt x="90" y="4"/>
                  </a:cubicBezTo>
                  <a:cubicBezTo>
                    <a:pt x="87" y="4"/>
                    <a:pt x="85" y="4"/>
                    <a:pt x="82" y="5"/>
                  </a:cubicBezTo>
                  <a:cubicBezTo>
                    <a:pt x="80" y="5"/>
                    <a:pt x="78" y="6"/>
                    <a:pt x="76" y="6"/>
                  </a:cubicBezTo>
                  <a:cubicBezTo>
                    <a:pt x="74" y="6"/>
                    <a:pt x="72" y="7"/>
                    <a:pt x="69" y="7"/>
                  </a:cubicBezTo>
                  <a:cubicBezTo>
                    <a:pt x="69" y="7"/>
                    <a:pt x="69" y="7"/>
                    <a:pt x="68" y="7"/>
                  </a:cubicBezTo>
                  <a:cubicBezTo>
                    <a:pt x="66" y="7"/>
                    <a:pt x="64" y="8"/>
                    <a:pt x="62" y="8"/>
                  </a:cubicBezTo>
                  <a:cubicBezTo>
                    <a:pt x="61" y="8"/>
                    <a:pt x="60" y="8"/>
                    <a:pt x="58" y="9"/>
                  </a:cubicBezTo>
                  <a:cubicBezTo>
                    <a:pt x="57" y="9"/>
                    <a:pt x="57" y="10"/>
                    <a:pt x="56" y="10"/>
                  </a:cubicBezTo>
                  <a:cubicBezTo>
                    <a:pt x="54" y="11"/>
                    <a:pt x="53" y="11"/>
                    <a:pt x="52" y="12"/>
                  </a:cubicBezTo>
                  <a:cubicBezTo>
                    <a:pt x="50" y="14"/>
                    <a:pt x="47" y="14"/>
                    <a:pt x="45" y="16"/>
                  </a:cubicBezTo>
                  <a:cubicBezTo>
                    <a:pt x="42" y="17"/>
                    <a:pt x="39" y="19"/>
                    <a:pt x="36" y="21"/>
                  </a:cubicBezTo>
                  <a:cubicBezTo>
                    <a:pt x="34" y="22"/>
                    <a:pt x="32" y="24"/>
                    <a:pt x="30" y="26"/>
                  </a:cubicBezTo>
                  <a:cubicBezTo>
                    <a:pt x="30" y="26"/>
                    <a:pt x="29" y="26"/>
                    <a:pt x="29" y="27"/>
                  </a:cubicBezTo>
                  <a:cubicBezTo>
                    <a:pt x="28" y="30"/>
                    <a:pt x="26" y="31"/>
                    <a:pt x="25" y="34"/>
                  </a:cubicBezTo>
                  <a:cubicBezTo>
                    <a:pt x="25" y="35"/>
                    <a:pt x="23" y="35"/>
                    <a:pt x="25" y="37"/>
                  </a:cubicBezTo>
                  <a:cubicBezTo>
                    <a:pt x="25" y="37"/>
                    <a:pt x="25" y="37"/>
                    <a:pt x="25" y="38"/>
                  </a:cubicBezTo>
                  <a:cubicBezTo>
                    <a:pt x="24" y="39"/>
                    <a:pt x="23" y="41"/>
                    <a:pt x="23" y="43"/>
                  </a:cubicBezTo>
                  <a:cubicBezTo>
                    <a:pt x="23" y="44"/>
                    <a:pt x="23" y="44"/>
                    <a:pt x="22" y="45"/>
                  </a:cubicBezTo>
                  <a:cubicBezTo>
                    <a:pt x="22" y="46"/>
                    <a:pt x="22" y="48"/>
                    <a:pt x="21" y="49"/>
                  </a:cubicBezTo>
                  <a:cubicBezTo>
                    <a:pt x="21" y="51"/>
                    <a:pt x="20" y="53"/>
                    <a:pt x="19" y="54"/>
                  </a:cubicBezTo>
                  <a:cubicBezTo>
                    <a:pt x="18" y="57"/>
                    <a:pt x="17" y="59"/>
                    <a:pt x="17" y="61"/>
                  </a:cubicBezTo>
                  <a:cubicBezTo>
                    <a:pt x="16" y="62"/>
                    <a:pt x="16" y="64"/>
                    <a:pt x="16" y="65"/>
                  </a:cubicBezTo>
                  <a:cubicBezTo>
                    <a:pt x="16" y="66"/>
                    <a:pt x="15" y="68"/>
                    <a:pt x="15" y="69"/>
                  </a:cubicBezTo>
                  <a:cubicBezTo>
                    <a:pt x="14" y="71"/>
                    <a:pt x="14" y="73"/>
                    <a:pt x="13" y="75"/>
                  </a:cubicBezTo>
                  <a:cubicBezTo>
                    <a:pt x="13" y="77"/>
                    <a:pt x="12" y="79"/>
                    <a:pt x="12" y="81"/>
                  </a:cubicBezTo>
                  <a:cubicBezTo>
                    <a:pt x="12" y="83"/>
                    <a:pt x="12" y="85"/>
                    <a:pt x="12" y="87"/>
                  </a:cubicBezTo>
                  <a:cubicBezTo>
                    <a:pt x="12" y="89"/>
                    <a:pt x="12" y="90"/>
                    <a:pt x="11" y="92"/>
                  </a:cubicBezTo>
                  <a:cubicBezTo>
                    <a:pt x="11" y="92"/>
                    <a:pt x="11" y="93"/>
                    <a:pt x="11" y="94"/>
                  </a:cubicBezTo>
                  <a:cubicBezTo>
                    <a:pt x="12" y="94"/>
                    <a:pt x="12" y="94"/>
                    <a:pt x="12" y="94"/>
                  </a:cubicBezTo>
                  <a:cubicBezTo>
                    <a:pt x="12" y="92"/>
                    <a:pt x="13" y="91"/>
                    <a:pt x="13" y="90"/>
                  </a:cubicBezTo>
                  <a:cubicBezTo>
                    <a:pt x="14" y="87"/>
                    <a:pt x="14" y="85"/>
                    <a:pt x="14" y="82"/>
                  </a:cubicBezTo>
                  <a:cubicBezTo>
                    <a:pt x="14" y="80"/>
                    <a:pt x="14" y="78"/>
                    <a:pt x="15" y="76"/>
                  </a:cubicBezTo>
                  <a:cubicBezTo>
                    <a:pt x="15" y="75"/>
                    <a:pt x="15" y="74"/>
                    <a:pt x="15" y="73"/>
                  </a:cubicBezTo>
                  <a:cubicBezTo>
                    <a:pt x="16" y="71"/>
                    <a:pt x="16" y="70"/>
                    <a:pt x="17" y="68"/>
                  </a:cubicBezTo>
                  <a:cubicBezTo>
                    <a:pt x="17" y="66"/>
                    <a:pt x="17" y="64"/>
                    <a:pt x="18" y="62"/>
                  </a:cubicBezTo>
                  <a:cubicBezTo>
                    <a:pt x="18" y="62"/>
                    <a:pt x="18" y="61"/>
                    <a:pt x="18" y="61"/>
                  </a:cubicBezTo>
                  <a:cubicBezTo>
                    <a:pt x="19" y="60"/>
                    <a:pt x="19" y="58"/>
                    <a:pt x="20" y="57"/>
                  </a:cubicBezTo>
                  <a:cubicBezTo>
                    <a:pt x="20" y="56"/>
                    <a:pt x="21" y="55"/>
                    <a:pt x="21" y="54"/>
                  </a:cubicBezTo>
                  <a:cubicBezTo>
                    <a:pt x="22" y="52"/>
                    <a:pt x="22" y="50"/>
                    <a:pt x="23" y="48"/>
                  </a:cubicBezTo>
                  <a:cubicBezTo>
                    <a:pt x="23" y="47"/>
                    <a:pt x="24" y="47"/>
                    <a:pt x="24" y="46"/>
                  </a:cubicBezTo>
                  <a:cubicBezTo>
                    <a:pt x="25" y="44"/>
                    <a:pt x="26" y="43"/>
                    <a:pt x="27" y="42"/>
                  </a:cubicBezTo>
                  <a:cubicBezTo>
                    <a:pt x="28" y="40"/>
                    <a:pt x="29" y="39"/>
                    <a:pt x="29" y="38"/>
                  </a:cubicBezTo>
                  <a:cubicBezTo>
                    <a:pt x="31" y="36"/>
                    <a:pt x="32" y="33"/>
                    <a:pt x="33" y="31"/>
                  </a:cubicBezTo>
                  <a:cubicBezTo>
                    <a:pt x="35" y="28"/>
                    <a:pt x="38" y="26"/>
                    <a:pt x="40" y="24"/>
                  </a:cubicBezTo>
                  <a:cubicBezTo>
                    <a:pt x="41" y="24"/>
                    <a:pt x="42" y="23"/>
                    <a:pt x="43" y="22"/>
                  </a:cubicBezTo>
                  <a:cubicBezTo>
                    <a:pt x="44" y="22"/>
                    <a:pt x="45" y="21"/>
                    <a:pt x="46" y="20"/>
                  </a:cubicBezTo>
                  <a:cubicBezTo>
                    <a:pt x="48" y="19"/>
                    <a:pt x="51" y="17"/>
                    <a:pt x="53" y="16"/>
                  </a:cubicBezTo>
                  <a:cubicBezTo>
                    <a:pt x="54" y="15"/>
                    <a:pt x="55" y="14"/>
                    <a:pt x="56" y="14"/>
                  </a:cubicBezTo>
                  <a:cubicBezTo>
                    <a:pt x="57" y="13"/>
                    <a:pt x="59" y="13"/>
                    <a:pt x="61" y="12"/>
                  </a:cubicBezTo>
                  <a:cubicBezTo>
                    <a:pt x="64" y="11"/>
                    <a:pt x="66" y="11"/>
                    <a:pt x="69" y="10"/>
                  </a:cubicBezTo>
                  <a:cubicBezTo>
                    <a:pt x="71" y="9"/>
                    <a:pt x="74" y="9"/>
                    <a:pt x="76" y="9"/>
                  </a:cubicBezTo>
                  <a:cubicBezTo>
                    <a:pt x="78" y="8"/>
                    <a:pt x="80" y="8"/>
                    <a:pt x="81" y="8"/>
                  </a:cubicBezTo>
                  <a:cubicBezTo>
                    <a:pt x="85" y="8"/>
                    <a:pt x="89" y="8"/>
                    <a:pt x="93" y="7"/>
                  </a:cubicBezTo>
                  <a:cubicBezTo>
                    <a:pt x="96" y="6"/>
                    <a:pt x="100" y="6"/>
                    <a:pt x="103" y="6"/>
                  </a:cubicBezTo>
                  <a:cubicBezTo>
                    <a:pt x="107" y="6"/>
                    <a:pt x="110" y="7"/>
                    <a:pt x="114" y="7"/>
                  </a:cubicBezTo>
                  <a:cubicBezTo>
                    <a:pt x="115" y="7"/>
                    <a:pt x="116" y="7"/>
                    <a:pt x="117" y="8"/>
                  </a:cubicBezTo>
                  <a:cubicBezTo>
                    <a:pt x="117" y="8"/>
                    <a:pt x="118" y="8"/>
                    <a:pt x="118" y="8"/>
                  </a:cubicBezTo>
                  <a:cubicBezTo>
                    <a:pt x="121" y="8"/>
                    <a:pt x="123" y="9"/>
                    <a:pt x="125" y="10"/>
                  </a:cubicBezTo>
                  <a:cubicBezTo>
                    <a:pt x="127" y="10"/>
                    <a:pt x="128" y="11"/>
                    <a:pt x="129" y="12"/>
                  </a:cubicBezTo>
                  <a:cubicBezTo>
                    <a:pt x="131" y="13"/>
                    <a:pt x="132" y="14"/>
                    <a:pt x="134" y="15"/>
                  </a:cubicBezTo>
                  <a:cubicBezTo>
                    <a:pt x="135" y="16"/>
                    <a:pt x="137" y="16"/>
                    <a:pt x="139" y="18"/>
                  </a:cubicBezTo>
                  <a:cubicBezTo>
                    <a:pt x="142" y="21"/>
                    <a:pt x="146" y="26"/>
                    <a:pt x="149" y="29"/>
                  </a:cubicBezTo>
                  <a:cubicBezTo>
                    <a:pt x="153" y="33"/>
                    <a:pt x="156" y="36"/>
                    <a:pt x="159" y="40"/>
                  </a:cubicBezTo>
                  <a:cubicBezTo>
                    <a:pt x="160" y="41"/>
                    <a:pt x="160" y="42"/>
                    <a:pt x="161" y="42"/>
                  </a:cubicBezTo>
                  <a:cubicBezTo>
                    <a:pt x="161" y="45"/>
                    <a:pt x="163" y="47"/>
                    <a:pt x="164" y="50"/>
                  </a:cubicBezTo>
                  <a:cubicBezTo>
                    <a:pt x="165" y="52"/>
                    <a:pt x="166" y="54"/>
                    <a:pt x="167" y="56"/>
                  </a:cubicBezTo>
                  <a:cubicBezTo>
                    <a:pt x="168" y="58"/>
                    <a:pt x="169" y="61"/>
                    <a:pt x="170" y="63"/>
                  </a:cubicBezTo>
                  <a:cubicBezTo>
                    <a:pt x="171" y="64"/>
                    <a:pt x="171" y="65"/>
                    <a:pt x="171" y="66"/>
                  </a:cubicBezTo>
                  <a:cubicBezTo>
                    <a:pt x="172" y="68"/>
                    <a:pt x="172" y="69"/>
                    <a:pt x="172" y="70"/>
                  </a:cubicBezTo>
                  <a:cubicBezTo>
                    <a:pt x="172" y="71"/>
                    <a:pt x="173" y="73"/>
                    <a:pt x="173" y="74"/>
                  </a:cubicBezTo>
                  <a:cubicBezTo>
                    <a:pt x="174" y="75"/>
                    <a:pt x="174" y="76"/>
                    <a:pt x="175" y="77"/>
                  </a:cubicBezTo>
                  <a:cubicBezTo>
                    <a:pt x="176" y="80"/>
                    <a:pt x="176" y="83"/>
                    <a:pt x="179" y="85"/>
                  </a:cubicBezTo>
                  <a:cubicBezTo>
                    <a:pt x="179" y="84"/>
                    <a:pt x="180" y="84"/>
                    <a:pt x="181" y="84"/>
                  </a:cubicBezTo>
                  <a:close/>
                  <a:moveTo>
                    <a:pt x="101" y="78"/>
                  </a:moveTo>
                  <a:cubicBezTo>
                    <a:pt x="106" y="69"/>
                    <a:pt x="110" y="59"/>
                    <a:pt x="116" y="50"/>
                  </a:cubicBezTo>
                  <a:cubicBezTo>
                    <a:pt x="116" y="50"/>
                    <a:pt x="115" y="50"/>
                    <a:pt x="115" y="50"/>
                  </a:cubicBezTo>
                  <a:cubicBezTo>
                    <a:pt x="115" y="51"/>
                    <a:pt x="114" y="52"/>
                    <a:pt x="113" y="53"/>
                  </a:cubicBezTo>
                  <a:cubicBezTo>
                    <a:pt x="112" y="55"/>
                    <a:pt x="112" y="56"/>
                    <a:pt x="111" y="57"/>
                  </a:cubicBezTo>
                  <a:cubicBezTo>
                    <a:pt x="110" y="58"/>
                    <a:pt x="109" y="60"/>
                    <a:pt x="107" y="61"/>
                  </a:cubicBezTo>
                  <a:cubicBezTo>
                    <a:pt x="106" y="63"/>
                    <a:pt x="104" y="65"/>
                    <a:pt x="103" y="67"/>
                  </a:cubicBezTo>
                  <a:cubicBezTo>
                    <a:pt x="102" y="69"/>
                    <a:pt x="101" y="71"/>
                    <a:pt x="100" y="73"/>
                  </a:cubicBezTo>
                  <a:cubicBezTo>
                    <a:pt x="99" y="74"/>
                    <a:pt x="99" y="74"/>
                    <a:pt x="99" y="75"/>
                  </a:cubicBezTo>
                  <a:cubicBezTo>
                    <a:pt x="99" y="76"/>
                    <a:pt x="100" y="77"/>
                    <a:pt x="10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1" name="Freeform 262"/>
            <p:cNvSpPr>
              <a:spLocks/>
            </p:cNvSpPr>
            <p:nvPr/>
          </p:nvSpPr>
          <p:spPr bwMode="auto">
            <a:xfrm>
              <a:off x="6119813" y="3849688"/>
              <a:ext cx="26988" cy="58738"/>
            </a:xfrm>
            <a:custGeom>
              <a:avLst/>
              <a:gdLst>
                <a:gd name="T0" fmla="*/ 3 w 7"/>
                <a:gd name="T1" fmla="*/ 8 h 15"/>
                <a:gd name="T2" fmla="*/ 3 w 7"/>
                <a:gd name="T3" fmla="*/ 5 h 15"/>
                <a:gd name="T4" fmla="*/ 4 w 7"/>
                <a:gd name="T5" fmla="*/ 5 h 15"/>
                <a:gd name="T6" fmla="*/ 6 w 7"/>
                <a:gd name="T7" fmla="*/ 6 h 15"/>
                <a:gd name="T8" fmla="*/ 7 w 7"/>
                <a:gd name="T9" fmla="*/ 9 h 15"/>
                <a:gd name="T10" fmla="*/ 6 w 7"/>
                <a:gd name="T11" fmla="*/ 13 h 15"/>
                <a:gd name="T12" fmla="*/ 4 w 7"/>
                <a:gd name="T13" fmla="*/ 15 h 15"/>
                <a:gd name="T14" fmla="*/ 2 w 7"/>
                <a:gd name="T15" fmla="*/ 14 h 15"/>
                <a:gd name="T16" fmla="*/ 1 w 7"/>
                <a:gd name="T17" fmla="*/ 10 h 15"/>
                <a:gd name="T18" fmla="*/ 0 w 7"/>
                <a:gd name="T19" fmla="*/ 7 h 15"/>
                <a:gd name="T20" fmla="*/ 0 w 7"/>
                <a:gd name="T21" fmla="*/ 7 h 15"/>
                <a:gd name="T22" fmla="*/ 1 w 7"/>
                <a:gd name="T23" fmla="*/ 1 h 15"/>
                <a:gd name="T24" fmla="*/ 3 w 7"/>
                <a:gd name="T25" fmla="*/ 0 h 15"/>
                <a:gd name="T26" fmla="*/ 2 w 7"/>
                <a:gd name="T27" fmla="*/ 3 h 15"/>
                <a:gd name="T28" fmla="*/ 2 w 7"/>
                <a:gd name="T29" fmla="*/ 8 h 15"/>
                <a:gd name="T30" fmla="*/ 3 w 7"/>
                <a:gd name="T31" fmla="*/ 8 h 15"/>
                <a:gd name="T32" fmla="*/ 3 w 7"/>
                <a:gd name="T33" fmla="*/ 12 h 15"/>
                <a:gd name="T34" fmla="*/ 4 w 7"/>
                <a:gd name="T35" fmla="*/ 9 h 15"/>
                <a:gd name="T36" fmla="*/ 3 w 7"/>
                <a:gd name="T3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5">
                  <a:moveTo>
                    <a:pt x="3" y="8"/>
                  </a:moveTo>
                  <a:cubicBezTo>
                    <a:pt x="3" y="7"/>
                    <a:pt x="3" y="6"/>
                    <a:pt x="3" y="5"/>
                  </a:cubicBezTo>
                  <a:cubicBezTo>
                    <a:pt x="3" y="5"/>
                    <a:pt x="4" y="5"/>
                    <a:pt x="4" y="5"/>
                  </a:cubicBezTo>
                  <a:cubicBezTo>
                    <a:pt x="4" y="6"/>
                    <a:pt x="5" y="6"/>
                    <a:pt x="6" y="6"/>
                  </a:cubicBezTo>
                  <a:cubicBezTo>
                    <a:pt x="7" y="7"/>
                    <a:pt x="7" y="8"/>
                    <a:pt x="7" y="9"/>
                  </a:cubicBezTo>
                  <a:cubicBezTo>
                    <a:pt x="7" y="10"/>
                    <a:pt x="6" y="12"/>
                    <a:pt x="6" y="13"/>
                  </a:cubicBezTo>
                  <a:cubicBezTo>
                    <a:pt x="5" y="14"/>
                    <a:pt x="5" y="14"/>
                    <a:pt x="4" y="15"/>
                  </a:cubicBezTo>
                  <a:cubicBezTo>
                    <a:pt x="4" y="15"/>
                    <a:pt x="3" y="14"/>
                    <a:pt x="2" y="14"/>
                  </a:cubicBezTo>
                  <a:cubicBezTo>
                    <a:pt x="1" y="13"/>
                    <a:pt x="1" y="12"/>
                    <a:pt x="1" y="10"/>
                  </a:cubicBezTo>
                  <a:cubicBezTo>
                    <a:pt x="1" y="9"/>
                    <a:pt x="0" y="8"/>
                    <a:pt x="0" y="7"/>
                  </a:cubicBezTo>
                  <a:cubicBezTo>
                    <a:pt x="0" y="7"/>
                    <a:pt x="0" y="7"/>
                    <a:pt x="0" y="7"/>
                  </a:cubicBezTo>
                  <a:cubicBezTo>
                    <a:pt x="0" y="5"/>
                    <a:pt x="0" y="3"/>
                    <a:pt x="1" y="1"/>
                  </a:cubicBezTo>
                  <a:cubicBezTo>
                    <a:pt x="1" y="0"/>
                    <a:pt x="2" y="0"/>
                    <a:pt x="3" y="0"/>
                  </a:cubicBezTo>
                  <a:cubicBezTo>
                    <a:pt x="3" y="1"/>
                    <a:pt x="3" y="2"/>
                    <a:pt x="2" y="3"/>
                  </a:cubicBezTo>
                  <a:cubicBezTo>
                    <a:pt x="1" y="5"/>
                    <a:pt x="2" y="6"/>
                    <a:pt x="2" y="8"/>
                  </a:cubicBezTo>
                  <a:cubicBezTo>
                    <a:pt x="2" y="8"/>
                    <a:pt x="2" y="8"/>
                    <a:pt x="3" y="8"/>
                  </a:cubicBezTo>
                  <a:cubicBezTo>
                    <a:pt x="3" y="10"/>
                    <a:pt x="2" y="11"/>
                    <a:pt x="3" y="12"/>
                  </a:cubicBezTo>
                  <a:cubicBezTo>
                    <a:pt x="5" y="11"/>
                    <a:pt x="5" y="10"/>
                    <a:pt x="4" y="9"/>
                  </a:cubicBezTo>
                  <a:cubicBezTo>
                    <a:pt x="4" y="9"/>
                    <a:pt x="3"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2" name="Freeform 263"/>
            <p:cNvSpPr>
              <a:spLocks noEditPoints="1"/>
            </p:cNvSpPr>
            <p:nvPr/>
          </p:nvSpPr>
          <p:spPr bwMode="auto">
            <a:xfrm>
              <a:off x="6181725" y="3849688"/>
              <a:ext cx="31750" cy="47625"/>
            </a:xfrm>
            <a:custGeom>
              <a:avLst/>
              <a:gdLst>
                <a:gd name="T0" fmla="*/ 8 w 8"/>
                <a:gd name="T1" fmla="*/ 6 h 12"/>
                <a:gd name="T2" fmla="*/ 6 w 8"/>
                <a:gd name="T3" fmla="*/ 11 h 12"/>
                <a:gd name="T4" fmla="*/ 5 w 8"/>
                <a:gd name="T5" fmla="*/ 12 h 12"/>
                <a:gd name="T6" fmla="*/ 3 w 8"/>
                <a:gd name="T7" fmla="*/ 11 h 12"/>
                <a:gd name="T8" fmla="*/ 1 w 8"/>
                <a:gd name="T9" fmla="*/ 4 h 12"/>
                <a:gd name="T10" fmla="*/ 5 w 8"/>
                <a:gd name="T11" fmla="*/ 1 h 12"/>
                <a:gd name="T12" fmla="*/ 8 w 8"/>
                <a:gd name="T13" fmla="*/ 6 h 12"/>
                <a:gd name="T14" fmla="*/ 4 w 8"/>
                <a:gd name="T15" fmla="*/ 3 h 12"/>
                <a:gd name="T16" fmla="*/ 3 w 8"/>
                <a:gd name="T17" fmla="*/ 5 h 12"/>
                <a:gd name="T18" fmla="*/ 3 w 8"/>
                <a:gd name="T19" fmla="*/ 8 h 12"/>
                <a:gd name="T20" fmla="*/ 5 w 8"/>
                <a:gd name="T21" fmla="*/ 9 h 12"/>
                <a:gd name="T22" fmla="*/ 5 w 8"/>
                <a:gd name="T23" fmla="*/ 7 h 12"/>
                <a:gd name="T24" fmla="*/ 4 w 8"/>
                <a:gd name="T2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6"/>
                  </a:moveTo>
                  <a:cubicBezTo>
                    <a:pt x="7" y="8"/>
                    <a:pt x="7" y="9"/>
                    <a:pt x="6" y="11"/>
                  </a:cubicBezTo>
                  <a:cubicBezTo>
                    <a:pt x="6" y="12"/>
                    <a:pt x="5" y="12"/>
                    <a:pt x="5" y="12"/>
                  </a:cubicBezTo>
                  <a:cubicBezTo>
                    <a:pt x="4" y="12"/>
                    <a:pt x="3" y="12"/>
                    <a:pt x="3" y="11"/>
                  </a:cubicBezTo>
                  <a:cubicBezTo>
                    <a:pt x="1" y="9"/>
                    <a:pt x="0" y="6"/>
                    <a:pt x="1" y="4"/>
                  </a:cubicBezTo>
                  <a:cubicBezTo>
                    <a:pt x="1" y="2"/>
                    <a:pt x="3" y="0"/>
                    <a:pt x="5" y="1"/>
                  </a:cubicBezTo>
                  <a:cubicBezTo>
                    <a:pt x="8" y="2"/>
                    <a:pt x="8" y="4"/>
                    <a:pt x="8" y="6"/>
                  </a:cubicBezTo>
                  <a:close/>
                  <a:moveTo>
                    <a:pt x="4" y="3"/>
                  </a:moveTo>
                  <a:cubicBezTo>
                    <a:pt x="4" y="3"/>
                    <a:pt x="3" y="4"/>
                    <a:pt x="3" y="5"/>
                  </a:cubicBezTo>
                  <a:cubicBezTo>
                    <a:pt x="3" y="6"/>
                    <a:pt x="3" y="7"/>
                    <a:pt x="3" y="8"/>
                  </a:cubicBezTo>
                  <a:cubicBezTo>
                    <a:pt x="3" y="9"/>
                    <a:pt x="4" y="10"/>
                    <a:pt x="5" y="9"/>
                  </a:cubicBezTo>
                  <a:cubicBezTo>
                    <a:pt x="5" y="9"/>
                    <a:pt x="5" y="8"/>
                    <a:pt x="5" y="7"/>
                  </a:cubicBezTo>
                  <a:cubicBezTo>
                    <a:pt x="6" y="5"/>
                    <a:pt x="6"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3" name="Freeform 264"/>
            <p:cNvSpPr>
              <a:spLocks/>
            </p:cNvSpPr>
            <p:nvPr/>
          </p:nvSpPr>
          <p:spPr bwMode="auto">
            <a:xfrm>
              <a:off x="6288088" y="3836988"/>
              <a:ext cx="31750" cy="47625"/>
            </a:xfrm>
            <a:custGeom>
              <a:avLst/>
              <a:gdLst>
                <a:gd name="T0" fmla="*/ 5 w 8"/>
                <a:gd name="T1" fmla="*/ 6 h 12"/>
                <a:gd name="T2" fmla="*/ 7 w 8"/>
                <a:gd name="T3" fmla="*/ 9 h 12"/>
                <a:gd name="T4" fmla="*/ 2 w 8"/>
                <a:gd name="T5" fmla="*/ 7 h 12"/>
                <a:gd name="T6" fmla="*/ 3 w 8"/>
                <a:gd name="T7" fmla="*/ 10 h 12"/>
                <a:gd name="T8" fmla="*/ 2 w 8"/>
                <a:gd name="T9" fmla="*/ 12 h 12"/>
                <a:gd name="T10" fmla="*/ 1 w 8"/>
                <a:gd name="T11" fmla="*/ 11 h 12"/>
                <a:gd name="T12" fmla="*/ 0 w 8"/>
                <a:gd name="T13" fmla="*/ 7 h 12"/>
                <a:gd name="T14" fmla="*/ 1 w 8"/>
                <a:gd name="T15" fmla="*/ 2 h 12"/>
                <a:gd name="T16" fmla="*/ 4 w 8"/>
                <a:gd name="T17" fmla="*/ 1 h 12"/>
                <a:gd name="T18" fmla="*/ 5 w 8"/>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5" y="6"/>
                  </a:moveTo>
                  <a:cubicBezTo>
                    <a:pt x="6" y="7"/>
                    <a:pt x="8" y="7"/>
                    <a:pt x="7" y="9"/>
                  </a:cubicBezTo>
                  <a:cubicBezTo>
                    <a:pt x="5" y="10"/>
                    <a:pt x="4" y="7"/>
                    <a:pt x="2" y="7"/>
                  </a:cubicBezTo>
                  <a:cubicBezTo>
                    <a:pt x="2" y="9"/>
                    <a:pt x="3" y="9"/>
                    <a:pt x="3" y="10"/>
                  </a:cubicBezTo>
                  <a:cubicBezTo>
                    <a:pt x="3" y="11"/>
                    <a:pt x="2" y="11"/>
                    <a:pt x="2" y="12"/>
                  </a:cubicBezTo>
                  <a:cubicBezTo>
                    <a:pt x="1" y="12"/>
                    <a:pt x="1" y="11"/>
                    <a:pt x="1" y="11"/>
                  </a:cubicBezTo>
                  <a:cubicBezTo>
                    <a:pt x="0" y="10"/>
                    <a:pt x="0" y="8"/>
                    <a:pt x="0" y="7"/>
                  </a:cubicBezTo>
                  <a:cubicBezTo>
                    <a:pt x="0" y="6"/>
                    <a:pt x="0" y="4"/>
                    <a:pt x="1" y="2"/>
                  </a:cubicBezTo>
                  <a:cubicBezTo>
                    <a:pt x="1" y="1"/>
                    <a:pt x="3" y="0"/>
                    <a:pt x="4" y="1"/>
                  </a:cubicBezTo>
                  <a:cubicBezTo>
                    <a:pt x="6" y="3"/>
                    <a:pt x="6" y="5"/>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4" name="Freeform 265"/>
            <p:cNvSpPr>
              <a:spLocks noEditPoints="1"/>
            </p:cNvSpPr>
            <p:nvPr/>
          </p:nvSpPr>
          <p:spPr bwMode="auto">
            <a:xfrm>
              <a:off x="6221413" y="3844926"/>
              <a:ext cx="31750" cy="39688"/>
            </a:xfrm>
            <a:custGeom>
              <a:avLst/>
              <a:gdLst>
                <a:gd name="T0" fmla="*/ 0 w 8"/>
                <a:gd name="T1" fmla="*/ 10 h 10"/>
                <a:gd name="T2" fmla="*/ 0 w 8"/>
                <a:gd name="T3" fmla="*/ 9 h 10"/>
                <a:gd name="T4" fmla="*/ 1 w 8"/>
                <a:gd name="T5" fmla="*/ 7 h 10"/>
                <a:gd name="T6" fmla="*/ 0 w 8"/>
                <a:gd name="T7" fmla="*/ 2 h 10"/>
                <a:gd name="T8" fmla="*/ 1 w 8"/>
                <a:gd name="T9" fmla="*/ 0 h 10"/>
                <a:gd name="T10" fmla="*/ 3 w 8"/>
                <a:gd name="T11" fmla="*/ 0 h 10"/>
                <a:gd name="T12" fmla="*/ 4 w 8"/>
                <a:gd name="T13" fmla="*/ 0 h 10"/>
                <a:gd name="T14" fmla="*/ 7 w 8"/>
                <a:gd name="T15" fmla="*/ 2 h 10"/>
                <a:gd name="T16" fmla="*/ 6 w 8"/>
                <a:gd name="T17" fmla="*/ 7 h 10"/>
                <a:gd name="T18" fmla="*/ 3 w 8"/>
                <a:gd name="T19" fmla="*/ 9 h 10"/>
                <a:gd name="T20" fmla="*/ 0 w 8"/>
                <a:gd name="T21" fmla="*/ 10 h 10"/>
                <a:gd name="T22" fmla="*/ 2 w 8"/>
                <a:gd name="T23" fmla="*/ 2 h 10"/>
                <a:gd name="T24" fmla="*/ 3 w 8"/>
                <a:gd name="T25" fmla="*/ 7 h 10"/>
                <a:gd name="T26" fmla="*/ 5 w 8"/>
                <a:gd name="T27" fmla="*/ 6 h 10"/>
                <a:gd name="T28" fmla="*/ 4 w 8"/>
                <a:gd name="T29" fmla="*/ 2 h 10"/>
                <a:gd name="T30" fmla="*/ 2 w 8"/>
                <a:gd name="T3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0" y="10"/>
                  </a:moveTo>
                  <a:cubicBezTo>
                    <a:pt x="0" y="9"/>
                    <a:pt x="0" y="9"/>
                    <a:pt x="0" y="9"/>
                  </a:cubicBezTo>
                  <a:cubicBezTo>
                    <a:pt x="1" y="8"/>
                    <a:pt x="1" y="8"/>
                    <a:pt x="1" y="7"/>
                  </a:cubicBezTo>
                  <a:cubicBezTo>
                    <a:pt x="0" y="6"/>
                    <a:pt x="0" y="4"/>
                    <a:pt x="0" y="2"/>
                  </a:cubicBezTo>
                  <a:cubicBezTo>
                    <a:pt x="0" y="1"/>
                    <a:pt x="0" y="0"/>
                    <a:pt x="1" y="0"/>
                  </a:cubicBezTo>
                  <a:cubicBezTo>
                    <a:pt x="2" y="0"/>
                    <a:pt x="3" y="0"/>
                    <a:pt x="3" y="0"/>
                  </a:cubicBezTo>
                  <a:cubicBezTo>
                    <a:pt x="4" y="0"/>
                    <a:pt x="4" y="0"/>
                    <a:pt x="4" y="0"/>
                  </a:cubicBezTo>
                  <a:cubicBezTo>
                    <a:pt x="6" y="0"/>
                    <a:pt x="7" y="1"/>
                    <a:pt x="7" y="2"/>
                  </a:cubicBezTo>
                  <a:cubicBezTo>
                    <a:pt x="8" y="4"/>
                    <a:pt x="7" y="6"/>
                    <a:pt x="6" y="7"/>
                  </a:cubicBezTo>
                  <a:cubicBezTo>
                    <a:pt x="5" y="8"/>
                    <a:pt x="4" y="9"/>
                    <a:pt x="3" y="9"/>
                  </a:cubicBezTo>
                  <a:cubicBezTo>
                    <a:pt x="3" y="10"/>
                    <a:pt x="1" y="10"/>
                    <a:pt x="0" y="10"/>
                  </a:cubicBezTo>
                  <a:close/>
                  <a:moveTo>
                    <a:pt x="2" y="2"/>
                  </a:moveTo>
                  <a:cubicBezTo>
                    <a:pt x="2" y="4"/>
                    <a:pt x="3" y="5"/>
                    <a:pt x="3" y="7"/>
                  </a:cubicBezTo>
                  <a:cubicBezTo>
                    <a:pt x="4" y="7"/>
                    <a:pt x="4" y="6"/>
                    <a:pt x="5" y="6"/>
                  </a:cubicBezTo>
                  <a:cubicBezTo>
                    <a:pt x="5" y="5"/>
                    <a:pt x="5" y="3"/>
                    <a:pt x="4" y="2"/>
                  </a:cubicBezTo>
                  <a:cubicBezTo>
                    <a:pt x="4" y="2"/>
                    <a:pt x="3"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5" name="Freeform 266"/>
            <p:cNvSpPr>
              <a:spLocks noEditPoints="1"/>
            </p:cNvSpPr>
            <p:nvPr/>
          </p:nvSpPr>
          <p:spPr bwMode="auto">
            <a:xfrm>
              <a:off x="6154738" y="3852863"/>
              <a:ext cx="23813" cy="44450"/>
            </a:xfrm>
            <a:custGeom>
              <a:avLst/>
              <a:gdLst>
                <a:gd name="T0" fmla="*/ 3 w 6"/>
                <a:gd name="T1" fmla="*/ 0 h 11"/>
                <a:gd name="T2" fmla="*/ 6 w 6"/>
                <a:gd name="T3" fmla="*/ 8 h 11"/>
                <a:gd name="T4" fmla="*/ 3 w 6"/>
                <a:gd name="T5" fmla="*/ 11 h 11"/>
                <a:gd name="T6" fmla="*/ 1 w 6"/>
                <a:gd name="T7" fmla="*/ 10 h 11"/>
                <a:gd name="T8" fmla="*/ 1 w 6"/>
                <a:gd name="T9" fmla="*/ 3 h 11"/>
                <a:gd name="T10" fmla="*/ 1 w 6"/>
                <a:gd name="T11" fmla="*/ 2 h 11"/>
                <a:gd name="T12" fmla="*/ 3 w 6"/>
                <a:gd name="T13" fmla="*/ 0 h 11"/>
                <a:gd name="T14" fmla="*/ 3 w 6"/>
                <a:gd name="T15" fmla="*/ 3 h 11"/>
                <a:gd name="T16" fmla="*/ 4 w 6"/>
                <a:gd name="T17" fmla="*/ 8 h 11"/>
                <a:gd name="T18" fmla="*/ 3 w 6"/>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3" y="0"/>
                  </a:moveTo>
                  <a:cubicBezTo>
                    <a:pt x="6" y="2"/>
                    <a:pt x="6" y="5"/>
                    <a:pt x="6" y="8"/>
                  </a:cubicBezTo>
                  <a:cubicBezTo>
                    <a:pt x="6" y="10"/>
                    <a:pt x="5" y="11"/>
                    <a:pt x="3" y="11"/>
                  </a:cubicBezTo>
                  <a:cubicBezTo>
                    <a:pt x="3" y="11"/>
                    <a:pt x="2" y="10"/>
                    <a:pt x="1" y="10"/>
                  </a:cubicBezTo>
                  <a:cubicBezTo>
                    <a:pt x="1" y="7"/>
                    <a:pt x="0" y="5"/>
                    <a:pt x="1" y="3"/>
                  </a:cubicBezTo>
                  <a:cubicBezTo>
                    <a:pt x="1" y="2"/>
                    <a:pt x="1" y="2"/>
                    <a:pt x="1" y="2"/>
                  </a:cubicBezTo>
                  <a:cubicBezTo>
                    <a:pt x="1" y="1"/>
                    <a:pt x="2" y="0"/>
                    <a:pt x="3" y="0"/>
                  </a:cubicBezTo>
                  <a:close/>
                  <a:moveTo>
                    <a:pt x="3" y="3"/>
                  </a:moveTo>
                  <a:cubicBezTo>
                    <a:pt x="2" y="8"/>
                    <a:pt x="2" y="8"/>
                    <a:pt x="4" y="8"/>
                  </a:cubicBezTo>
                  <a:cubicBezTo>
                    <a:pt x="3" y="6"/>
                    <a:pt x="4" y="5"/>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6" name="Freeform 267"/>
            <p:cNvSpPr>
              <a:spLocks/>
            </p:cNvSpPr>
            <p:nvPr/>
          </p:nvSpPr>
          <p:spPr bwMode="auto">
            <a:xfrm>
              <a:off x="6257925" y="3836988"/>
              <a:ext cx="26988" cy="52388"/>
            </a:xfrm>
            <a:custGeom>
              <a:avLst/>
              <a:gdLst>
                <a:gd name="T0" fmla="*/ 7 w 7"/>
                <a:gd name="T1" fmla="*/ 10 h 13"/>
                <a:gd name="T2" fmla="*/ 7 w 7"/>
                <a:gd name="T3" fmla="*/ 11 h 13"/>
                <a:gd name="T4" fmla="*/ 6 w 7"/>
                <a:gd name="T5" fmla="*/ 12 h 13"/>
                <a:gd name="T6" fmla="*/ 1 w 7"/>
                <a:gd name="T7" fmla="*/ 10 h 13"/>
                <a:gd name="T8" fmla="*/ 0 w 7"/>
                <a:gd name="T9" fmla="*/ 7 h 13"/>
                <a:gd name="T10" fmla="*/ 1 w 7"/>
                <a:gd name="T11" fmla="*/ 2 h 13"/>
                <a:gd name="T12" fmla="*/ 3 w 7"/>
                <a:gd name="T13" fmla="*/ 1 h 13"/>
                <a:gd name="T14" fmla="*/ 2 w 7"/>
                <a:gd name="T15" fmla="*/ 5 h 13"/>
                <a:gd name="T16" fmla="*/ 3 w 7"/>
                <a:gd name="T17" fmla="*/ 5 h 13"/>
                <a:gd name="T18" fmla="*/ 6 w 7"/>
                <a:gd name="T19" fmla="*/ 3 h 13"/>
                <a:gd name="T20" fmla="*/ 6 w 7"/>
                <a:gd name="T21" fmla="*/ 5 h 13"/>
                <a:gd name="T22" fmla="*/ 3 w 7"/>
                <a:gd name="T23" fmla="*/ 8 h 13"/>
                <a:gd name="T24" fmla="*/ 3 w 7"/>
                <a:gd name="T25" fmla="*/ 9 h 13"/>
                <a:gd name="T26" fmla="*/ 5 w 7"/>
                <a:gd name="T27" fmla="*/ 10 h 13"/>
                <a:gd name="T28" fmla="*/ 7 w 7"/>
                <a:gd name="T2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7" y="10"/>
                  </a:moveTo>
                  <a:cubicBezTo>
                    <a:pt x="7" y="10"/>
                    <a:pt x="7" y="11"/>
                    <a:pt x="7" y="11"/>
                  </a:cubicBezTo>
                  <a:cubicBezTo>
                    <a:pt x="6" y="12"/>
                    <a:pt x="6" y="12"/>
                    <a:pt x="6" y="12"/>
                  </a:cubicBezTo>
                  <a:cubicBezTo>
                    <a:pt x="4" y="13"/>
                    <a:pt x="2" y="12"/>
                    <a:pt x="1" y="10"/>
                  </a:cubicBezTo>
                  <a:cubicBezTo>
                    <a:pt x="1" y="9"/>
                    <a:pt x="0" y="8"/>
                    <a:pt x="0" y="7"/>
                  </a:cubicBezTo>
                  <a:cubicBezTo>
                    <a:pt x="0" y="5"/>
                    <a:pt x="1" y="3"/>
                    <a:pt x="1" y="2"/>
                  </a:cubicBezTo>
                  <a:cubicBezTo>
                    <a:pt x="2" y="0"/>
                    <a:pt x="3" y="0"/>
                    <a:pt x="3" y="1"/>
                  </a:cubicBezTo>
                  <a:cubicBezTo>
                    <a:pt x="3" y="3"/>
                    <a:pt x="2" y="4"/>
                    <a:pt x="2" y="5"/>
                  </a:cubicBezTo>
                  <a:cubicBezTo>
                    <a:pt x="2" y="5"/>
                    <a:pt x="3" y="5"/>
                    <a:pt x="3" y="5"/>
                  </a:cubicBezTo>
                  <a:cubicBezTo>
                    <a:pt x="3" y="3"/>
                    <a:pt x="5" y="3"/>
                    <a:pt x="6" y="3"/>
                  </a:cubicBezTo>
                  <a:cubicBezTo>
                    <a:pt x="6" y="4"/>
                    <a:pt x="6" y="4"/>
                    <a:pt x="6" y="5"/>
                  </a:cubicBezTo>
                  <a:cubicBezTo>
                    <a:pt x="5" y="6"/>
                    <a:pt x="4" y="7"/>
                    <a:pt x="3" y="8"/>
                  </a:cubicBezTo>
                  <a:cubicBezTo>
                    <a:pt x="2" y="8"/>
                    <a:pt x="2" y="9"/>
                    <a:pt x="3" y="9"/>
                  </a:cubicBezTo>
                  <a:cubicBezTo>
                    <a:pt x="4" y="10"/>
                    <a:pt x="4" y="11"/>
                    <a:pt x="5" y="10"/>
                  </a:cubicBezTo>
                  <a:cubicBezTo>
                    <a:pt x="6" y="9"/>
                    <a:pt x="6"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7" name="Freeform 268"/>
            <p:cNvSpPr>
              <a:spLocks noEditPoints="1"/>
            </p:cNvSpPr>
            <p:nvPr/>
          </p:nvSpPr>
          <p:spPr bwMode="auto">
            <a:xfrm>
              <a:off x="6394450" y="4002088"/>
              <a:ext cx="28575" cy="44450"/>
            </a:xfrm>
            <a:custGeom>
              <a:avLst/>
              <a:gdLst>
                <a:gd name="T0" fmla="*/ 7 w 7"/>
                <a:gd name="T1" fmla="*/ 4 h 11"/>
                <a:gd name="T2" fmla="*/ 5 w 7"/>
                <a:gd name="T3" fmla="*/ 10 h 11"/>
                <a:gd name="T4" fmla="*/ 4 w 7"/>
                <a:gd name="T5" fmla="*/ 11 h 11"/>
                <a:gd name="T6" fmla="*/ 2 w 7"/>
                <a:gd name="T7" fmla="*/ 10 h 11"/>
                <a:gd name="T8" fmla="*/ 1 w 7"/>
                <a:gd name="T9" fmla="*/ 3 h 11"/>
                <a:gd name="T10" fmla="*/ 4 w 7"/>
                <a:gd name="T11" fmla="*/ 0 h 11"/>
                <a:gd name="T12" fmla="*/ 7 w 7"/>
                <a:gd name="T13" fmla="*/ 2 h 11"/>
                <a:gd name="T14" fmla="*/ 7 w 7"/>
                <a:gd name="T15" fmla="*/ 4 h 11"/>
                <a:gd name="T16" fmla="*/ 4 w 7"/>
                <a:gd name="T17" fmla="*/ 2 h 11"/>
                <a:gd name="T18" fmla="*/ 3 w 7"/>
                <a:gd name="T19" fmla="*/ 8 h 11"/>
                <a:gd name="T20" fmla="*/ 4 w 7"/>
                <a:gd name="T21" fmla="*/ 9 h 11"/>
                <a:gd name="T22" fmla="*/ 5 w 7"/>
                <a:gd name="T23" fmla="*/ 6 h 11"/>
                <a:gd name="T24" fmla="*/ 4 w 7"/>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7" y="4"/>
                  </a:moveTo>
                  <a:cubicBezTo>
                    <a:pt x="7" y="6"/>
                    <a:pt x="6" y="8"/>
                    <a:pt x="5" y="10"/>
                  </a:cubicBezTo>
                  <a:cubicBezTo>
                    <a:pt x="5" y="10"/>
                    <a:pt x="4" y="11"/>
                    <a:pt x="4" y="11"/>
                  </a:cubicBezTo>
                  <a:cubicBezTo>
                    <a:pt x="3" y="11"/>
                    <a:pt x="2" y="11"/>
                    <a:pt x="2" y="10"/>
                  </a:cubicBezTo>
                  <a:cubicBezTo>
                    <a:pt x="1" y="8"/>
                    <a:pt x="0" y="5"/>
                    <a:pt x="1" y="3"/>
                  </a:cubicBezTo>
                  <a:cubicBezTo>
                    <a:pt x="1" y="1"/>
                    <a:pt x="2" y="0"/>
                    <a:pt x="4" y="0"/>
                  </a:cubicBezTo>
                  <a:cubicBezTo>
                    <a:pt x="5" y="0"/>
                    <a:pt x="6" y="0"/>
                    <a:pt x="7" y="2"/>
                  </a:cubicBezTo>
                  <a:cubicBezTo>
                    <a:pt x="7" y="2"/>
                    <a:pt x="7" y="3"/>
                    <a:pt x="7" y="4"/>
                  </a:cubicBezTo>
                  <a:close/>
                  <a:moveTo>
                    <a:pt x="4" y="2"/>
                  </a:moveTo>
                  <a:cubicBezTo>
                    <a:pt x="2" y="3"/>
                    <a:pt x="2" y="6"/>
                    <a:pt x="3" y="8"/>
                  </a:cubicBezTo>
                  <a:cubicBezTo>
                    <a:pt x="3" y="8"/>
                    <a:pt x="4" y="8"/>
                    <a:pt x="4" y="9"/>
                  </a:cubicBezTo>
                  <a:cubicBezTo>
                    <a:pt x="4" y="8"/>
                    <a:pt x="4" y="7"/>
                    <a:pt x="5" y="6"/>
                  </a:cubicBezTo>
                  <a:cubicBezTo>
                    <a:pt x="6" y="5"/>
                    <a:pt x="5"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8" name="Freeform 269"/>
            <p:cNvSpPr>
              <a:spLocks/>
            </p:cNvSpPr>
            <p:nvPr/>
          </p:nvSpPr>
          <p:spPr bwMode="auto">
            <a:xfrm>
              <a:off x="6508750" y="3975101"/>
              <a:ext cx="42863" cy="50800"/>
            </a:xfrm>
            <a:custGeom>
              <a:avLst/>
              <a:gdLst>
                <a:gd name="T0" fmla="*/ 6 w 11"/>
                <a:gd name="T1" fmla="*/ 13 h 13"/>
                <a:gd name="T2" fmla="*/ 6 w 11"/>
                <a:gd name="T3" fmla="*/ 8 h 13"/>
                <a:gd name="T4" fmla="*/ 5 w 11"/>
                <a:gd name="T5" fmla="*/ 5 h 13"/>
                <a:gd name="T6" fmla="*/ 2 w 11"/>
                <a:gd name="T7" fmla="*/ 4 h 13"/>
                <a:gd name="T8" fmla="*/ 0 w 11"/>
                <a:gd name="T9" fmla="*/ 3 h 13"/>
                <a:gd name="T10" fmla="*/ 5 w 11"/>
                <a:gd name="T11" fmla="*/ 1 h 13"/>
                <a:gd name="T12" fmla="*/ 8 w 11"/>
                <a:gd name="T13" fmla="*/ 1 h 13"/>
                <a:gd name="T14" fmla="*/ 11 w 11"/>
                <a:gd name="T15" fmla="*/ 0 h 13"/>
                <a:gd name="T16" fmla="*/ 7 w 11"/>
                <a:gd name="T17" fmla="*/ 3 h 13"/>
                <a:gd name="T18" fmla="*/ 7 w 11"/>
                <a:gd name="T19" fmla="*/ 5 h 13"/>
                <a:gd name="T20" fmla="*/ 8 w 11"/>
                <a:gd name="T21" fmla="*/ 9 h 13"/>
                <a:gd name="T22" fmla="*/ 8 w 11"/>
                <a:gd name="T23" fmla="*/ 10 h 13"/>
                <a:gd name="T24" fmla="*/ 6 w 11"/>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6" y="13"/>
                  </a:moveTo>
                  <a:cubicBezTo>
                    <a:pt x="6" y="11"/>
                    <a:pt x="6" y="10"/>
                    <a:pt x="6" y="8"/>
                  </a:cubicBezTo>
                  <a:cubicBezTo>
                    <a:pt x="5" y="7"/>
                    <a:pt x="5" y="6"/>
                    <a:pt x="5" y="5"/>
                  </a:cubicBezTo>
                  <a:cubicBezTo>
                    <a:pt x="5" y="4"/>
                    <a:pt x="3" y="3"/>
                    <a:pt x="2" y="4"/>
                  </a:cubicBezTo>
                  <a:cubicBezTo>
                    <a:pt x="1" y="5"/>
                    <a:pt x="0" y="4"/>
                    <a:pt x="0" y="3"/>
                  </a:cubicBezTo>
                  <a:cubicBezTo>
                    <a:pt x="1" y="2"/>
                    <a:pt x="3" y="1"/>
                    <a:pt x="5" y="1"/>
                  </a:cubicBezTo>
                  <a:cubicBezTo>
                    <a:pt x="6" y="1"/>
                    <a:pt x="7" y="1"/>
                    <a:pt x="8" y="1"/>
                  </a:cubicBezTo>
                  <a:cubicBezTo>
                    <a:pt x="9" y="0"/>
                    <a:pt x="10" y="0"/>
                    <a:pt x="11" y="0"/>
                  </a:cubicBezTo>
                  <a:cubicBezTo>
                    <a:pt x="11" y="2"/>
                    <a:pt x="11" y="3"/>
                    <a:pt x="7" y="3"/>
                  </a:cubicBezTo>
                  <a:cubicBezTo>
                    <a:pt x="7" y="4"/>
                    <a:pt x="7" y="4"/>
                    <a:pt x="7" y="5"/>
                  </a:cubicBezTo>
                  <a:cubicBezTo>
                    <a:pt x="8" y="7"/>
                    <a:pt x="8" y="8"/>
                    <a:pt x="8" y="9"/>
                  </a:cubicBezTo>
                  <a:cubicBezTo>
                    <a:pt x="8" y="9"/>
                    <a:pt x="8" y="10"/>
                    <a:pt x="8" y="10"/>
                  </a:cubicBezTo>
                  <a:cubicBezTo>
                    <a:pt x="9" y="12"/>
                    <a:pt x="8"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9" name="Freeform 270"/>
            <p:cNvSpPr>
              <a:spLocks/>
            </p:cNvSpPr>
            <p:nvPr/>
          </p:nvSpPr>
          <p:spPr bwMode="auto">
            <a:xfrm>
              <a:off x="6340475" y="3994151"/>
              <a:ext cx="26988" cy="52388"/>
            </a:xfrm>
            <a:custGeom>
              <a:avLst/>
              <a:gdLst>
                <a:gd name="T0" fmla="*/ 2 w 7"/>
                <a:gd name="T1" fmla="*/ 8 h 13"/>
                <a:gd name="T2" fmla="*/ 2 w 7"/>
                <a:gd name="T3" fmla="*/ 5 h 13"/>
                <a:gd name="T4" fmla="*/ 4 w 7"/>
                <a:gd name="T5" fmla="*/ 6 h 13"/>
                <a:gd name="T6" fmla="*/ 5 w 7"/>
                <a:gd name="T7" fmla="*/ 6 h 13"/>
                <a:gd name="T8" fmla="*/ 6 w 7"/>
                <a:gd name="T9" fmla="*/ 9 h 13"/>
                <a:gd name="T10" fmla="*/ 5 w 7"/>
                <a:gd name="T11" fmla="*/ 13 h 13"/>
                <a:gd name="T12" fmla="*/ 1 w 7"/>
                <a:gd name="T13" fmla="*/ 13 h 13"/>
                <a:gd name="T14" fmla="*/ 0 w 7"/>
                <a:gd name="T15" fmla="*/ 9 h 13"/>
                <a:gd name="T16" fmla="*/ 0 w 7"/>
                <a:gd name="T17" fmla="*/ 5 h 13"/>
                <a:gd name="T18" fmla="*/ 1 w 7"/>
                <a:gd name="T19" fmla="*/ 2 h 13"/>
                <a:gd name="T20" fmla="*/ 3 w 7"/>
                <a:gd name="T21" fmla="*/ 0 h 13"/>
                <a:gd name="T22" fmla="*/ 3 w 7"/>
                <a:gd name="T23" fmla="*/ 2 h 13"/>
                <a:gd name="T24" fmla="*/ 1 w 7"/>
                <a:gd name="T25" fmla="*/ 8 h 13"/>
                <a:gd name="T26" fmla="*/ 2 w 7"/>
                <a:gd name="T27" fmla="*/ 8 h 13"/>
                <a:gd name="T28" fmla="*/ 2 w 7"/>
                <a:gd name="T29" fmla="*/ 12 h 13"/>
                <a:gd name="T30" fmla="*/ 3 w 7"/>
                <a:gd name="T31" fmla="*/ 12 h 13"/>
                <a:gd name="T32" fmla="*/ 4 w 7"/>
                <a:gd name="T33" fmla="*/ 9 h 13"/>
                <a:gd name="T34" fmla="*/ 2 w 7"/>
                <a:gd name="T3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3">
                  <a:moveTo>
                    <a:pt x="2" y="8"/>
                  </a:moveTo>
                  <a:cubicBezTo>
                    <a:pt x="2" y="7"/>
                    <a:pt x="2" y="6"/>
                    <a:pt x="2" y="5"/>
                  </a:cubicBezTo>
                  <a:cubicBezTo>
                    <a:pt x="3" y="5"/>
                    <a:pt x="3" y="5"/>
                    <a:pt x="4" y="6"/>
                  </a:cubicBezTo>
                  <a:cubicBezTo>
                    <a:pt x="4" y="6"/>
                    <a:pt x="4" y="6"/>
                    <a:pt x="5" y="6"/>
                  </a:cubicBezTo>
                  <a:cubicBezTo>
                    <a:pt x="6" y="7"/>
                    <a:pt x="7" y="8"/>
                    <a:pt x="6" y="9"/>
                  </a:cubicBezTo>
                  <a:cubicBezTo>
                    <a:pt x="6" y="11"/>
                    <a:pt x="5" y="12"/>
                    <a:pt x="5" y="13"/>
                  </a:cubicBezTo>
                  <a:cubicBezTo>
                    <a:pt x="3" y="13"/>
                    <a:pt x="2" y="13"/>
                    <a:pt x="1" y="13"/>
                  </a:cubicBezTo>
                  <a:cubicBezTo>
                    <a:pt x="0" y="12"/>
                    <a:pt x="0" y="10"/>
                    <a:pt x="0" y="9"/>
                  </a:cubicBezTo>
                  <a:cubicBezTo>
                    <a:pt x="0" y="8"/>
                    <a:pt x="0" y="6"/>
                    <a:pt x="0" y="5"/>
                  </a:cubicBezTo>
                  <a:cubicBezTo>
                    <a:pt x="0" y="4"/>
                    <a:pt x="0" y="3"/>
                    <a:pt x="1" y="2"/>
                  </a:cubicBezTo>
                  <a:cubicBezTo>
                    <a:pt x="1" y="0"/>
                    <a:pt x="1" y="0"/>
                    <a:pt x="3" y="0"/>
                  </a:cubicBezTo>
                  <a:cubicBezTo>
                    <a:pt x="3" y="1"/>
                    <a:pt x="3" y="1"/>
                    <a:pt x="3" y="2"/>
                  </a:cubicBezTo>
                  <a:cubicBezTo>
                    <a:pt x="1" y="4"/>
                    <a:pt x="2" y="6"/>
                    <a:pt x="1" y="8"/>
                  </a:cubicBezTo>
                  <a:cubicBezTo>
                    <a:pt x="1" y="8"/>
                    <a:pt x="2" y="8"/>
                    <a:pt x="2" y="8"/>
                  </a:cubicBezTo>
                  <a:cubicBezTo>
                    <a:pt x="2" y="9"/>
                    <a:pt x="2" y="11"/>
                    <a:pt x="2" y="12"/>
                  </a:cubicBezTo>
                  <a:cubicBezTo>
                    <a:pt x="2" y="12"/>
                    <a:pt x="3" y="12"/>
                    <a:pt x="3" y="12"/>
                  </a:cubicBezTo>
                  <a:cubicBezTo>
                    <a:pt x="3" y="11"/>
                    <a:pt x="4" y="10"/>
                    <a:pt x="4" y="9"/>
                  </a:cubicBezTo>
                  <a:cubicBezTo>
                    <a:pt x="4" y="9"/>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0" name="Freeform 271"/>
            <p:cNvSpPr>
              <a:spLocks noEditPoints="1"/>
            </p:cNvSpPr>
            <p:nvPr/>
          </p:nvSpPr>
          <p:spPr bwMode="auto">
            <a:xfrm>
              <a:off x="6426200" y="3994151"/>
              <a:ext cx="31750" cy="44450"/>
            </a:xfrm>
            <a:custGeom>
              <a:avLst/>
              <a:gdLst>
                <a:gd name="T0" fmla="*/ 0 w 8"/>
                <a:gd name="T1" fmla="*/ 10 h 11"/>
                <a:gd name="T2" fmla="*/ 1 w 8"/>
                <a:gd name="T3" fmla="*/ 9 h 11"/>
                <a:gd name="T4" fmla="*/ 1 w 8"/>
                <a:gd name="T5" fmla="*/ 8 h 11"/>
                <a:gd name="T6" fmla="*/ 0 w 8"/>
                <a:gd name="T7" fmla="*/ 3 h 11"/>
                <a:gd name="T8" fmla="*/ 1 w 8"/>
                <a:gd name="T9" fmla="*/ 1 h 11"/>
                <a:gd name="T10" fmla="*/ 4 w 8"/>
                <a:gd name="T11" fmla="*/ 1 h 11"/>
                <a:gd name="T12" fmla="*/ 5 w 8"/>
                <a:gd name="T13" fmla="*/ 1 h 11"/>
                <a:gd name="T14" fmla="*/ 7 w 8"/>
                <a:gd name="T15" fmla="*/ 6 h 11"/>
                <a:gd name="T16" fmla="*/ 3 w 8"/>
                <a:gd name="T17" fmla="*/ 10 h 11"/>
                <a:gd name="T18" fmla="*/ 0 w 8"/>
                <a:gd name="T19" fmla="*/ 10 h 11"/>
                <a:gd name="T20" fmla="*/ 2 w 8"/>
                <a:gd name="T21" fmla="*/ 3 h 11"/>
                <a:gd name="T22" fmla="*/ 3 w 8"/>
                <a:gd name="T23" fmla="*/ 7 h 11"/>
                <a:gd name="T24" fmla="*/ 3 w 8"/>
                <a:gd name="T25" fmla="*/ 7 h 11"/>
                <a:gd name="T26" fmla="*/ 4 w 8"/>
                <a:gd name="T27" fmla="*/ 7 h 11"/>
                <a:gd name="T28" fmla="*/ 5 w 8"/>
                <a:gd name="T29" fmla="*/ 3 h 11"/>
                <a:gd name="T30" fmla="*/ 2 w 8"/>
                <a:gd name="T3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1">
                  <a:moveTo>
                    <a:pt x="0" y="10"/>
                  </a:moveTo>
                  <a:cubicBezTo>
                    <a:pt x="0" y="10"/>
                    <a:pt x="0" y="9"/>
                    <a:pt x="1" y="9"/>
                  </a:cubicBezTo>
                  <a:cubicBezTo>
                    <a:pt x="1" y="9"/>
                    <a:pt x="1" y="9"/>
                    <a:pt x="1" y="8"/>
                  </a:cubicBezTo>
                  <a:cubicBezTo>
                    <a:pt x="1" y="7"/>
                    <a:pt x="1" y="5"/>
                    <a:pt x="0" y="3"/>
                  </a:cubicBezTo>
                  <a:cubicBezTo>
                    <a:pt x="0" y="2"/>
                    <a:pt x="0" y="2"/>
                    <a:pt x="1" y="1"/>
                  </a:cubicBezTo>
                  <a:cubicBezTo>
                    <a:pt x="2" y="0"/>
                    <a:pt x="3" y="0"/>
                    <a:pt x="4" y="1"/>
                  </a:cubicBezTo>
                  <a:cubicBezTo>
                    <a:pt x="4" y="1"/>
                    <a:pt x="4" y="1"/>
                    <a:pt x="5" y="1"/>
                  </a:cubicBezTo>
                  <a:cubicBezTo>
                    <a:pt x="7" y="1"/>
                    <a:pt x="8" y="4"/>
                    <a:pt x="7" y="6"/>
                  </a:cubicBezTo>
                  <a:cubicBezTo>
                    <a:pt x="6" y="8"/>
                    <a:pt x="5" y="9"/>
                    <a:pt x="3" y="10"/>
                  </a:cubicBezTo>
                  <a:cubicBezTo>
                    <a:pt x="3" y="11"/>
                    <a:pt x="1" y="10"/>
                    <a:pt x="0" y="10"/>
                  </a:cubicBezTo>
                  <a:close/>
                  <a:moveTo>
                    <a:pt x="2" y="3"/>
                  </a:moveTo>
                  <a:cubicBezTo>
                    <a:pt x="2" y="4"/>
                    <a:pt x="3" y="5"/>
                    <a:pt x="3" y="7"/>
                  </a:cubicBezTo>
                  <a:cubicBezTo>
                    <a:pt x="3" y="7"/>
                    <a:pt x="3" y="7"/>
                    <a:pt x="3" y="7"/>
                  </a:cubicBezTo>
                  <a:cubicBezTo>
                    <a:pt x="3" y="7"/>
                    <a:pt x="4" y="7"/>
                    <a:pt x="4" y="7"/>
                  </a:cubicBezTo>
                  <a:cubicBezTo>
                    <a:pt x="5" y="6"/>
                    <a:pt x="5" y="4"/>
                    <a:pt x="5" y="3"/>
                  </a:cubicBezTo>
                  <a:cubicBezTo>
                    <a:pt x="4" y="3"/>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1" name="Freeform 272"/>
            <p:cNvSpPr>
              <a:spLocks/>
            </p:cNvSpPr>
            <p:nvPr/>
          </p:nvSpPr>
          <p:spPr bwMode="auto">
            <a:xfrm>
              <a:off x="6489700" y="3987801"/>
              <a:ext cx="26988" cy="38100"/>
            </a:xfrm>
            <a:custGeom>
              <a:avLst/>
              <a:gdLst>
                <a:gd name="T0" fmla="*/ 1 w 7"/>
                <a:gd name="T1" fmla="*/ 8 h 10"/>
                <a:gd name="T2" fmla="*/ 5 w 7"/>
                <a:gd name="T3" fmla="*/ 8 h 10"/>
                <a:gd name="T4" fmla="*/ 5 w 7"/>
                <a:gd name="T5" fmla="*/ 7 h 10"/>
                <a:gd name="T6" fmla="*/ 5 w 7"/>
                <a:gd name="T7" fmla="*/ 6 h 10"/>
                <a:gd name="T8" fmla="*/ 3 w 7"/>
                <a:gd name="T9" fmla="*/ 6 h 10"/>
                <a:gd name="T10" fmla="*/ 0 w 7"/>
                <a:gd name="T11" fmla="*/ 4 h 10"/>
                <a:gd name="T12" fmla="*/ 2 w 7"/>
                <a:gd name="T13" fmla="*/ 0 h 10"/>
                <a:gd name="T14" fmla="*/ 3 w 7"/>
                <a:gd name="T15" fmla="*/ 0 h 10"/>
                <a:gd name="T16" fmla="*/ 4 w 7"/>
                <a:gd name="T17" fmla="*/ 0 h 10"/>
                <a:gd name="T18" fmla="*/ 5 w 7"/>
                <a:gd name="T19" fmla="*/ 1 h 10"/>
                <a:gd name="T20" fmla="*/ 3 w 7"/>
                <a:gd name="T21" fmla="*/ 2 h 10"/>
                <a:gd name="T22" fmla="*/ 2 w 7"/>
                <a:gd name="T23" fmla="*/ 3 h 10"/>
                <a:gd name="T24" fmla="*/ 5 w 7"/>
                <a:gd name="T25" fmla="*/ 4 h 10"/>
                <a:gd name="T26" fmla="*/ 7 w 7"/>
                <a:gd name="T27" fmla="*/ 7 h 10"/>
                <a:gd name="T28" fmla="*/ 4 w 7"/>
                <a:gd name="T29" fmla="*/ 10 h 10"/>
                <a:gd name="T30" fmla="*/ 1 w 7"/>
                <a:gd name="T31" fmla="*/ 10 h 10"/>
                <a:gd name="T32" fmla="*/ 1 w 7"/>
                <a:gd name="T3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0">
                  <a:moveTo>
                    <a:pt x="1" y="8"/>
                  </a:moveTo>
                  <a:cubicBezTo>
                    <a:pt x="2" y="8"/>
                    <a:pt x="3" y="8"/>
                    <a:pt x="5" y="8"/>
                  </a:cubicBezTo>
                  <a:cubicBezTo>
                    <a:pt x="5" y="8"/>
                    <a:pt x="5" y="7"/>
                    <a:pt x="5" y="7"/>
                  </a:cubicBezTo>
                  <a:cubicBezTo>
                    <a:pt x="5" y="7"/>
                    <a:pt x="5" y="6"/>
                    <a:pt x="5" y="6"/>
                  </a:cubicBezTo>
                  <a:cubicBezTo>
                    <a:pt x="4" y="6"/>
                    <a:pt x="3" y="6"/>
                    <a:pt x="3" y="6"/>
                  </a:cubicBezTo>
                  <a:cubicBezTo>
                    <a:pt x="1" y="6"/>
                    <a:pt x="0" y="5"/>
                    <a:pt x="0" y="4"/>
                  </a:cubicBezTo>
                  <a:cubicBezTo>
                    <a:pt x="0" y="3"/>
                    <a:pt x="1" y="1"/>
                    <a:pt x="2" y="0"/>
                  </a:cubicBezTo>
                  <a:cubicBezTo>
                    <a:pt x="2" y="0"/>
                    <a:pt x="3" y="0"/>
                    <a:pt x="3" y="0"/>
                  </a:cubicBezTo>
                  <a:cubicBezTo>
                    <a:pt x="3" y="0"/>
                    <a:pt x="4" y="0"/>
                    <a:pt x="4" y="0"/>
                  </a:cubicBezTo>
                  <a:cubicBezTo>
                    <a:pt x="4" y="0"/>
                    <a:pt x="5" y="1"/>
                    <a:pt x="5" y="1"/>
                  </a:cubicBezTo>
                  <a:cubicBezTo>
                    <a:pt x="4" y="1"/>
                    <a:pt x="4" y="2"/>
                    <a:pt x="3" y="2"/>
                  </a:cubicBezTo>
                  <a:cubicBezTo>
                    <a:pt x="2" y="2"/>
                    <a:pt x="2" y="2"/>
                    <a:pt x="2" y="3"/>
                  </a:cubicBezTo>
                  <a:cubicBezTo>
                    <a:pt x="3" y="3"/>
                    <a:pt x="4" y="4"/>
                    <a:pt x="5" y="4"/>
                  </a:cubicBezTo>
                  <a:cubicBezTo>
                    <a:pt x="6" y="5"/>
                    <a:pt x="7" y="6"/>
                    <a:pt x="7" y="7"/>
                  </a:cubicBezTo>
                  <a:cubicBezTo>
                    <a:pt x="7" y="8"/>
                    <a:pt x="5" y="10"/>
                    <a:pt x="4" y="10"/>
                  </a:cubicBezTo>
                  <a:cubicBezTo>
                    <a:pt x="3" y="10"/>
                    <a:pt x="2" y="10"/>
                    <a:pt x="1" y="10"/>
                  </a:cubicBezTo>
                  <a:cubicBezTo>
                    <a:pt x="1" y="9"/>
                    <a:pt x="1" y="9"/>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2" name="Freeform 273"/>
            <p:cNvSpPr>
              <a:spLocks noEditPoints="1"/>
            </p:cNvSpPr>
            <p:nvPr/>
          </p:nvSpPr>
          <p:spPr bwMode="auto">
            <a:xfrm>
              <a:off x="6370638" y="3998913"/>
              <a:ext cx="20638" cy="42863"/>
            </a:xfrm>
            <a:custGeom>
              <a:avLst/>
              <a:gdLst>
                <a:gd name="T0" fmla="*/ 2 w 5"/>
                <a:gd name="T1" fmla="*/ 0 h 11"/>
                <a:gd name="T2" fmla="*/ 4 w 5"/>
                <a:gd name="T3" fmla="*/ 9 h 11"/>
                <a:gd name="T4" fmla="*/ 2 w 5"/>
                <a:gd name="T5" fmla="*/ 11 h 11"/>
                <a:gd name="T6" fmla="*/ 0 w 5"/>
                <a:gd name="T7" fmla="*/ 10 h 11"/>
                <a:gd name="T8" fmla="*/ 0 w 5"/>
                <a:gd name="T9" fmla="*/ 4 h 11"/>
                <a:gd name="T10" fmla="*/ 0 w 5"/>
                <a:gd name="T11" fmla="*/ 2 h 11"/>
                <a:gd name="T12" fmla="*/ 2 w 5"/>
                <a:gd name="T13" fmla="*/ 0 h 11"/>
                <a:gd name="T14" fmla="*/ 2 w 5"/>
                <a:gd name="T15" fmla="*/ 4 h 11"/>
                <a:gd name="T16" fmla="*/ 1 w 5"/>
                <a:gd name="T17" fmla="*/ 8 h 11"/>
                <a:gd name="T18" fmla="*/ 2 w 5"/>
                <a:gd name="T19" fmla="*/ 8 h 11"/>
                <a:gd name="T20" fmla="*/ 3 w 5"/>
                <a:gd name="T21" fmla="*/ 8 h 11"/>
                <a:gd name="T22" fmla="*/ 2 w 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1">
                  <a:moveTo>
                    <a:pt x="2" y="0"/>
                  </a:moveTo>
                  <a:cubicBezTo>
                    <a:pt x="5" y="3"/>
                    <a:pt x="5" y="6"/>
                    <a:pt x="4" y="9"/>
                  </a:cubicBezTo>
                  <a:cubicBezTo>
                    <a:pt x="4" y="10"/>
                    <a:pt x="3" y="11"/>
                    <a:pt x="2" y="11"/>
                  </a:cubicBezTo>
                  <a:cubicBezTo>
                    <a:pt x="1" y="11"/>
                    <a:pt x="0" y="11"/>
                    <a:pt x="0" y="10"/>
                  </a:cubicBezTo>
                  <a:cubicBezTo>
                    <a:pt x="0" y="8"/>
                    <a:pt x="0" y="6"/>
                    <a:pt x="0" y="4"/>
                  </a:cubicBezTo>
                  <a:cubicBezTo>
                    <a:pt x="0" y="3"/>
                    <a:pt x="0" y="3"/>
                    <a:pt x="0" y="2"/>
                  </a:cubicBezTo>
                  <a:cubicBezTo>
                    <a:pt x="1" y="1"/>
                    <a:pt x="1" y="1"/>
                    <a:pt x="2" y="0"/>
                  </a:cubicBezTo>
                  <a:close/>
                  <a:moveTo>
                    <a:pt x="2" y="4"/>
                  </a:moveTo>
                  <a:cubicBezTo>
                    <a:pt x="2" y="5"/>
                    <a:pt x="2" y="7"/>
                    <a:pt x="1" y="8"/>
                  </a:cubicBezTo>
                  <a:cubicBezTo>
                    <a:pt x="1" y="8"/>
                    <a:pt x="2" y="8"/>
                    <a:pt x="2" y="8"/>
                  </a:cubicBezTo>
                  <a:cubicBezTo>
                    <a:pt x="2" y="8"/>
                    <a:pt x="2" y="8"/>
                    <a:pt x="3" y="8"/>
                  </a:cubicBezTo>
                  <a:cubicBezTo>
                    <a:pt x="3" y="7"/>
                    <a:pt x="3"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3" name="Freeform 274"/>
            <p:cNvSpPr>
              <a:spLocks/>
            </p:cNvSpPr>
            <p:nvPr/>
          </p:nvSpPr>
          <p:spPr bwMode="auto">
            <a:xfrm>
              <a:off x="6461125" y="3987801"/>
              <a:ext cx="23813" cy="46038"/>
            </a:xfrm>
            <a:custGeom>
              <a:avLst/>
              <a:gdLst>
                <a:gd name="T0" fmla="*/ 3 w 6"/>
                <a:gd name="T1" fmla="*/ 1 h 12"/>
                <a:gd name="T2" fmla="*/ 1 w 6"/>
                <a:gd name="T3" fmla="*/ 5 h 12"/>
                <a:gd name="T4" fmla="*/ 6 w 6"/>
                <a:gd name="T5" fmla="*/ 3 h 12"/>
                <a:gd name="T6" fmla="*/ 5 w 6"/>
                <a:gd name="T7" fmla="*/ 5 h 12"/>
                <a:gd name="T8" fmla="*/ 2 w 6"/>
                <a:gd name="T9" fmla="*/ 7 h 12"/>
                <a:gd name="T10" fmla="*/ 2 w 6"/>
                <a:gd name="T11" fmla="*/ 9 h 12"/>
                <a:gd name="T12" fmla="*/ 4 w 6"/>
                <a:gd name="T13" fmla="*/ 10 h 12"/>
                <a:gd name="T14" fmla="*/ 6 w 6"/>
                <a:gd name="T15" fmla="*/ 9 h 12"/>
                <a:gd name="T16" fmla="*/ 6 w 6"/>
                <a:gd name="T17" fmla="*/ 11 h 12"/>
                <a:gd name="T18" fmla="*/ 2 w 6"/>
                <a:gd name="T19" fmla="*/ 11 h 12"/>
                <a:gd name="T20" fmla="*/ 0 w 6"/>
                <a:gd name="T21" fmla="*/ 9 h 12"/>
                <a:gd name="T22" fmla="*/ 0 w 6"/>
                <a:gd name="T23" fmla="*/ 2 h 12"/>
                <a:gd name="T24" fmla="*/ 2 w 6"/>
                <a:gd name="T25" fmla="*/ 0 h 12"/>
                <a:gd name="T26" fmla="*/ 3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3" y="1"/>
                  </a:moveTo>
                  <a:cubicBezTo>
                    <a:pt x="2" y="2"/>
                    <a:pt x="2" y="3"/>
                    <a:pt x="1" y="5"/>
                  </a:cubicBezTo>
                  <a:cubicBezTo>
                    <a:pt x="3" y="4"/>
                    <a:pt x="4" y="2"/>
                    <a:pt x="6" y="3"/>
                  </a:cubicBezTo>
                  <a:cubicBezTo>
                    <a:pt x="5" y="4"/>
                    <a:pt x="5" y="4"/>
                    <a:pt x="5" y="5"/>
                  </a:cubicBezTo>
                  <a:cubicBezTo>
                    <a:pt x="4" y="5"/>
                    <a:pt x="3" y="6"/>
                    <a:pt x="2" y="7"/>
                  </a:cubicBezTo>
                  <a:cubicBezTo>
                    <a:pt x="2" y="8"/>
                    <a:pt x="2" y="8"/>
                    <a:pt x="2" y="9"/>
                  </a:cubicBezTo>
                  <a:cubicBezTo>
                    <a:pt x="2" y="9"/>
                    <a:pt x="3" y="10"/>
                    <a:pt x="4" y="10"/>
                  </a:cubicBezTo>
                  <a:cubicBezTo>
                    <a:pt x="5" y="9"/>
                    <a:pt x="5" y="10"/>
                    <a:pt x="6" y="9"/>
                  </a:cubicBezTo>
                  <a:cubicBezTo>
                    <a:pt x="6" y="10"/>
                    <a:pt x="6" y="11"/>
                    <a:pt x="6" y="11"/>
                  </a:cubicBezTo>
                  <a:cubicBezTo>
                    <a:pt x="4" y="12"/>
                    <a:pt x="3" y="12"/>
                    <a:pt x="2" y="11"/>
                  </a:cubicBezTo>
                  <a:cubicBezTo>
                    <a:pt x="1" y="10"/>
                    <a:pt x="0" y="9"/>
                    <a:pt x="0" y="9"/>
                  </a:cubicBezTo>
                  <a:cubicBezTo>
                    <a:pt x="0" y="6"/>
                    <a:pt x="0" y="4"/>
                    <a:pt x="0" y="2"/>
                  </a:cubicBezTo>
                  <a:cubicBezTo>
                    <a:pt x="0" y="1"/>
                    <a:pt x="1" y="1"/>
                    <a:pt x="2" y="0"/>
                  </a:cubicBezTo>
                  <a:cubicBezTo>
                    <a:pt x="2"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4" name="Freeform 275"/>
            <p:cNvSpPr>
              <a:spLocks/>
            </p:cNvSpPr>
            <p:nvPr/>
          </p:nvSpPr>
          <p:spPr bwMode="auto">
            <a:xfrm>
              <a:off x="5997575" y="4006851"/>
              <a:ext cx="26988" cy="55563"/>
            </a:xfrm>
            <a:custGeom>
              <a:avLst/>
              <a:gdLst>
                <a:gd name="T0" fmla="*/ 3 w 7"/>
                <a:gd name="T1" fmla="*/ 8 h 14"/>
                <a:gd name="T2" fmla="*/ 3 w 7"/>
                <a:gd name="T3" fmla="*/ 5 h 14"/>
                <a:gd name="T4" fmla="*/ 4 w 7"/>
                <a:gd name="T5" fmla="*/ 5 h 14"/>
                <a:gd name="T6" fmla="*/ 6 w 7"/>
                <a:gd name="T7" fmla="*/ 6 h 14"/>
                <a:gd name="T8" fmla="*/ 7 w 7"/>
                <a:gd name="T9" fmla="*/ 9 h 14"/>
                <a:gd name="T10" fmla="*/ 6 w 7"/>
                <a:gd name="T11" fmla="*/ 13 h 14"/>
                <a:gd name="T12" fmla="*/ 5 w 7"/>
                <a:gd name="T13" fmla="*/ 14 h 14"/>
                <a:gd name="T14" fmla="*/ 3 w 7"/>
                <a:gd name="T15" fmla="*/ 14 h 14"/>
                <a:gd name="T16" fmla="*/ 1 w 7"/>
                <a:gd name="T17" fmla="*/ 10 h 14"/>
                <a:gd name="T18" fmla="*/ 0 w 7"/>
                <a:gd name="T19" fmla="*/ 7 h 14"/>
                <a:gd name="T20" fmla="*/ 0 w 7"/>
                <a:gd name="T21" fmla="*/ 6 h 14"/>
                <a:gd name="T22" fmla="*/ 1 w 7"/>
                <a:gd name="T23" fmla="*/ 1 h 14"/>
                <a:gd name="T24" fmla="*/ 4 w 7"/>
                <a:gd name="T25" fmla="*/ 0 h 14"/>
                <a:gd name="T26" fmla="*/ 3 w 7"/>
                <a:gd name="T27" fmla="*/ 3 h 14"/>
                <a:gd name="T28" fmla="*/ 2 w 7"/>
                <a:gd name="T29" fmla="*/ 8 h 14"/>
                <a:gd name="T30" fmla="*/ 3 w 7"/>
                <a:gd name="T31" fmla="*/ 8 h 14"/>
                <a:gd name="T32" fmla="*/ 4 w 7"/>
                <a:gd name="T33" fmla="*/ 12 h 14"/>
                <a:gd name="T34" fmla="*/ 5 w 7"/>
                <a:gd name="T35" fmla="*/ 9 h 14"/>
                <a:gd name="T36" fmla="*/ 3 w 7"/>
                <a:gd name="T3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4">
                  <a:moveTo>
                    <a:pt x="3" y="8"/>
                  </a:moveTo>
                  <a:cubicBezTo>
                    <a:pt x="3" y="7"/>
                    <a:pt x="3" y="6"/>
                    <a:pt x="3" y="5"/>
                  </a:cubicBezTo>
                  <a:cubicBezTo>
                    <a:pt x="3" y="5"/>
                    <a:pt x="4" y="5"/>
                    <a:pt x="4" y="5"/>
                  </a:cubicBezTo>
                  <a:cubicBezTo>
                    <a:pt x="5" y="6"/>
                    <a:pt x="5" y="6"/>
                    <a:pt x="6" y="6"/>
                  </a:cubicBezTo>
                  <a:cubicBezTo>
                    <a:pt x="7" y="6"/>
                    <a:pt x="7" y="8"/>
                    <a:pt x="7" y="9"/>
                  </a:cubicBezTo>
                  <a:cubicBezTo>
                    <a:pt x="7" y="10"/>
                    <a:pt x="7" y="11"/>
                    <a:pt x="6" y="13"/>
                  </a:cubicBezTo>
                  <a:cubicBezTo>
                    <a:pt x="6" y="13"/>
                    <a:pt x="5" y="14"/>
                    <a:pt x="5" y="14"/>
                  </a:cubicBezTo>
                  <a:cubicBezTo>
                    <a:pt x="4" y="14"/>
                    <a:pt x="3" y="14"/>
                    <a:pt x="3" y="14"/>
                  </a:cubicBezTo>
                  <a:cubicBezTo>
                    <a:pt x="2" y="13"/>
                    <a:pt x="1" y="12"/>
                    <a:pt x="1" y="10"/>
                  </a:cubicBezTo>
                  <a:cubicBezTo>
                    <a:pt x="1" y="9"/>
                    <a:pt x="0" y="8"/>
                    <a:pt x="0" y="7"/>
                  </a:cubicBezTo>
                  <a:cubicBezTo>
                    <a:pt x="0" y="7"/>
                    <a:pt x="0" y="7"/>
                    <a:pt x="0" y="6"/>
                  </a:cubicBezTo>
                  <a:cubicBezTo>
                    <a:pt x="0" y="4"/>
                    <a:pt x="1" y="3"/>
                    <a:pt x="1" y="1"/>
                  </a:cubicBezTo>
                  <a:cubicBezTo>
                    <a:pt x="1" y="0"/>
                    <a:pt x="2" y="0"/>
                    <a:pt x="4" y="0"/>
                  </a:cubicBezTo>
                  <a:cubicBezTo>
                    <a:pt x="3" y="1"/>
                    <a:pt x="3" y="2"/>
                    <a:pt x="3" y="3"/>
                  </a:cubicBezTo>
                  <a:cubicBezTo>
                    <a:pt x="2" y="4"/>
                    <a:pt x="2" y="6"/>
                    <a:pt x="2" y="8"/>
                  </a:cubicBezTo>
                  <a:cubicBezTo>
                    <a:pt x="2" y="8"/>
                    <a:pt x="3" y="8"/>
                    <a:pt x="3" y="8"/>
                  </a:cubicBezTo>
                  <a:cubicBezTo>
                    <a:pt x="3" y="9"/>
                    <a:pt x="2" y="11"/>
                    <a:pt x="4" y="12"/>
                  </a:cubicBezTo>
                  <a:cubicBezTo>
                    <a:pt x="5" y="11"/>
                    <a:pt x="5" y="10"/>
                    <a:pt x="5" y="9"/>
                  </a:cubicBezTo>
                  <a:cubicBezTo>
                    <a:pt x="4"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5" name="Freeform 276"/>
            <p:cNvSpPr>
              <a:spLocks noEditPoints="1"/>
            </p:cNvSpPr>
            <p:nvPr/>
          </p:nvSpPr>
          <p:spPr bwMode="auto">
            <a:xfrm>
              <a:off x="6064250" y="4006851"/>
              <a:ext cx="26988" cy="47625"/>
            </a:xfrm>
            <a:custGeom>
              <a:avLst/>
              <a:gdLst>
                <a:gd name="T0" fmla="*/ 7 w 7"/>
                <a:gd name="T1" fmla="*/ 5 h 12"/>
                <a:gd name="T2" fmla="*/ 6 w 7"/>
                <a:gd name="T3" fmla="*/ 11 h 12"/>
                <a:gd name="T4" fmla="*/ 2 w 7"/>
                <a:gd name="T5" fmla="*/ 11 h 12"/>
                <a:gd name="T6" fmla="*/ 0 w 7"/>
                <a:gd name="T7" fmla="*/ 3 h 12"/>
                <a:gd name="T8" fmla="*/ 5 w 7"/>
                <a:gd name="T9" fmla="*/ 1 h 12"/>
                <a:gd name="T10" fmla="*/ 7 w 7"/>
                <a:gd name="T11" fmla="*/ 5 h 12"/>
                <a:gd name="T12" fmla="*/ 4 w 7"/>
                <a:gd name="T13" fmla="*/ 9 h 12"/>
                <a:gd name="T14" fmla="*/ 4 w 7"/>
                <a:gd name="T15" fmla="*/ 7 h 12"/>
                <a:gd name="T16" fmla="*/ 3 w 7"/>
                <a:gd name="T17" fmla="*/ 2 h 12"/>
                <a:gd name="T18" fmla="*/ 2 w 7"/>
                <a:gd name="T19" fmla="*/ 6 h 12"/>
                <a:gd name="T20" fmla="*/ 4 w 7"/>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7" y="5"/>
                  </a:moveTo>
                  <a:cubicBezTo>
                    <a:pt x="7" y="7"/>
                    <a:pt x="6" y="9"/>
                    <a:pt x="6" y="11"/>
                  </a:cubicBezTo>
                  <a:cubicBezTo>
                    <a:pt x="5" y="12"/>
                    <a:pt x="3" y="12"/>
                    <a:pt x="2" y="11"/>
                  </a:cubicBezTo>
                  <a:cubicBezTo>
                    <a:pt x="0" y="9"/>
                    <a:pt x="0" y="6"/>
                    <a:pt x="0" y="3"/>
                  </a:cubicBezTo>
                  <a:cubicBezTo>
                    <a:pt x="0" y="1"/>
                    <a:pt x="3" y="0"/>
                    <a:pt x="5" y="1"/>
                  </a:cubicBezTo>
                  <a:cubicBezTo>
                    <a:pt x="7" y="2"/>
                    <a:pt x="7" y="3"/>
                    <a:pt x="7" y="5"/>
                  </a:cubicBezTo>
                  <a:close/>
                  <a:moveTo>
                    <a:pt x="4" y="9"/>
                  </a:moveTo>
                  <a:cubicBezTo>
                    <a:pt x="4" y="8"/>
                    <a:pt x="4" y="8"/>
                    <a:pt x="4" y="7"/>
                  </a:cubicBezTo>
                  <a:cubicBezTo>
                    <a:pt x="5" y="4"/>
                    <a:pt x="5" y="4"/>
                    <a:pt x="3" y="2"/>
                  </a:cubicBezTo>
                  <a:cubicBezTo>
                    <a:pt x="3" y="4"/>
                    <a:pt x="1" y="4"/>
                    <a:pt x="2" y="6"/>
                  </a:cubicBezTo>
                  <a:cubicBezTo>
                    <a:pt x="3" y="7"/>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6" name="Freeform 277"/>
            <p:cNvSpPr>
              <a:spLocks noEditPoints="1"/>
            </p:cNvSpPr>
            <p:nvPr/>
          </p:nvSpPr>
          <p:spPr bwMode="auto">
            <a:xfrm>
              <a:off x="6099175" y="4002088"/>
              <a:ext cx="31750" cy="39688"/>
            </a:xfrm>
            <a:custGeom>
              <a:avLst/>
              <a:gdLst>
                <a:gd name="T0" fmla="*/ 1 w 8"/>
                <a:gd name="T1" fmla="*/ 9 h 10"/>
                <a:gd name="T2" fmla="*/ 1 w 8"/>
                <a:gd name="T3" fmla="*/ 7 h 10"/>
                <a:gd name="T4" fmla="*/ 0 w 8"/>
                <a:gd name="T5" fmla="*/ 4 h 10"/>
                <a:gd name="T6" fmla="*/ 0 w 8"/>
                <a:gd name="T7" fmla="*/ 2 h 10"/>
                <a:gd name="T8" fmla="*/ 1 w 8"/>
                <a:gd name="T9" fmla="*/ 0 h 10"/>
                <a:gd name="T10" fmla="*/ 4 w 8"/>
                <a:gd name="T11" fmla="*/ 0 h 10"/>
                <a:gd name="T12" fmla="*/ 4 w 8"/>
                <a:gd name="T13" fmla="*/ 0 h 10"/>
                <a:gd name="T14" fmla="*/ 7 w 8"/>
                <a:gd name="T15" fmla="*/ 2 h 10"/>
                <a:gd name="T16" fmla="*/ 6 w 8"/>
                <a:gd name="T17" fmla="*/ 7 h 10"/>
                <a:gd name="T18" fmla="*/ 5 w 8"/>
                <a:gd name="T19" fmla="*/ 8 h 10"/>
                <a:gd name="T20" fmla="*/ 1 w 8"/>
                <a:gd name="T21" fmla="*/ 9 h 10"/>
                <a:gd name="T22" fmla="*/ 3 w 8"/>
                <a:gd name="T23" fmla="*/ 7 h 10"/>
                <a:gd name="T24" fmla="*/ 5 w 8"/>
                <a:gd name="T25" fmla="*/ 6 h 10"/>
                <a:gd name="T26" fmla="*/ 5 w 8"/>
                <a:gd name="T27" fmla="*/ 2 h 10"/>
                <a:gd name="T28" fmla="*/ 2 w 8"/>
                <a:gd name="T29" fmla="*/ 2 h 10"/>
                <a:gd name="T30" fmla="*/ 3 w 8"/>
                <a:gd name="T3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1" y="9"/>
                  </a:moveTo>
                  <a:cubicBezTo>
                    <a:pt x="1" y="8"/>
                    <a:pt x="1" y="8"/>
                    <a:pt x="1" y="7"/>
                  </a:cubicBezTo>
                  <a:cubicBezTo>
                    <a:pt x="1" y="6"/>
                    <a:pt x="1" y="5"/>
                    <a:pt x="0" y="4"/>
                  </a:cubicBezTo>
                  <a:cubicBezTo>
                    <a:pt x="0" y="4"/>
                    <a:pt x="0" y="3"/>
                    <a:pt x="0" y="2"/>
                  </a:cubicBezTo>
                  <a:cubicBezTo>
                    <a:pt x="0" y="1"/>
                    <a:pt x="0" y="0"/>
                    <a:pt x="1" y="0"/>
                  </a:cubicBezTo>
                  <a:cubicBezTo>
                    <a:pt x="2" y="0"/>
                    <a:pt x="3" y="0"/>
                    <a:pt x="4" y="0"/>
                  </a:cubicBezTo>
                  <a:cubicBezTo>
                    <a:pt x="4" y="0"/>
                    <a:pt x="4" y="0"/>
                    <a:pt x="4" y="0"/>
                  </a:cubicBezTo>
                  <a:cubicBezTo>
                    <a:pt x="6" y="0"/>
                    <a:pt x="7" y="1"/>
                    <a:pt x="7" y="2"/>
                  </a:cubicBezTo>
                  <a:cubicBezTo>
                    <a:pt x="8" y="4"/>
                    <a:pt x="8" y="5"/>
                    <a:pt x="6" y="7"/>
                  </a:cubicBezTo>
                  <a:cubicBezTo>
                    <a:pt x="6" y="7"/>
                    <a:pt x="5" y="7"/>
                    <a:pt x="5" y="8"/>
                  </a:cubicBezTo>
                  <a:cubicBezTo>
                    <a:pt x="4" y="10"/>
                    <a:pt x="2" y="10"/>
                    <a:pt x="1" y="9"/>
                  </a:cubicBezTo>
                  <a:close/>
                  <a:moveTo>
                    <a:pt x="3" y="7"/>
                  </a:moveTo>
                  <a:cubicBezTo>
                    <a:pt x="4" y="6"/>
                    <a:pt x="4" y="6"/>
                    <a:pt x="5" y="6"/>
                  </a:cubicBezTo>
                  <a:cubicBezTo>
                    <a:pt x="6" y="4"/>
                    <a:pt x="6" y="3"/>
                    <a:pt x="5" y="2"/>
                  </a:cubicBezTo>
                  <a:cubicBezTo>
                    <a:pt x="4" y="2"/>
                    <a:pt x="3" y="2"/>
                    <a:pt x="2" y="2"/>
                  </a:cubicBezTo>
                  <a:cubicBezTo>
                    <a:pt x="3" y="3"/>
                    <a:pt x="3" y="5"/>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7" name="Freeform 278"/>
            <p:cNvSpPr>
              <a:spLocks noEditPoints="1"/>
            </p:cNvSpPr>
            <p:nvPr/>
          </p:nvSpPr>
          <p:spPr bwMode="auto">
            <a:xfrm>
              <a:off x="6037263" y="4006851"/>
              <a:ext cx="23813" cy="47625"/>
            </a:xfrm>
            <a:custGeom>
              <a:avLst/>
              <a:gdLst>
                <a:gd name="T0" fmla="*/ 2 w 6"/>
                <a:gd name="T1" fmla="*/ 0 h 12"/>
                <a:gd name="T2" fmla="*/ 5 w 6"/>
                <a:gd name="T3" fmla="*/ 4 h 12"/>
                <a:gd name="T4" fmla="*/ 5 w 6"/>
                <a:gd name="T5" fmla="*/ 4 h 12"/>
                <a:gd name="T6" fmla="*/ 4 w 6"/>
                <a:gd name="T7" fmla="*/ 10 h 12"/>
                <a:gd name="T8" fmla="*/ 2 w 6"/>
                <a:gd name="T9" fmla="*/ 12 h 12"/>
                <a:gd name="T10" fmla="*/ 1 w 6"/>
                <a:gd name="T11" fmla="*/ 10 h 12"/>
                <a:gd name="T12" fmla="*/ 0 w 6"/>
                <a:gd name="T13" fmla="*/ 4 h 12"/>
                <a:gd name="T14" fmla="*/ 1 w 6"/>
                <a:gd name="T15" fmla="*/ 2 h 12"/>
                <a:gd name="T16" fmla="*/ 2 w 6"/>
                <a:gd name="T17" fmla="*/ 0 h 12"/>
                <a:gd name="T18" fmla="*/ 2 w 6"/>
                <a:gd name="T19" fmla="*/ 4 h 12"/>
                <a:gd name="T20" fmla="*/ 3 w 6"/>
                <a:gd name="T21" fmla="*/ 8 h 12"/>
                <a:gd name="T22" fmla="*/ 2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2" y="0"/>
                  </a:moveTo>
                  <a:cubicBezTo>
                    <a:pt x="3" y="1"/>
                    <a:pt x="4" y="2"/>
                    <a:pt x="5" y="4"/>
                  </a:cubicBezTo>
                  <a:cubicBezTo>
                    <a:pt x="5" y="4"/>
                    <a:pt x="5" y="4"/>
                    <a:pt x="5" y="4"/>
                  </a:cubicBezTo>
                  <a:cubicBezTo>
                    <a:pt x="5" y="6"/>
                    <a:pt x="6" y="8"/>
                    <a:pt x="4" y="10"/>
                  </a:cubicBezTo>
                  <a:cubicBezTo>
                    <a:pt x="4" y="11"/>
                    <a:pt x="3" y="12"/>
                    <a:pt x="2" y="12"/>
                  </a:cubicBezTo>
                  <a:cubicBezTo>
                    <a:pt x="2" y="12"/>
                    <a:pt x="1" y="11"/>
                    <a:pt x="1" y="10"/>
                  </a:cubicBezTo>
                  <a:cubicBezTo>
                    <a:pt x="0" y="8"/>
                    <a:pt x="0" y="6"/>
                    <a:pt x="0" y="4"/>
                  </a:cubicBezTo>
                  <a:cubicBezTo>
                    <a:pt x="0" y="4"/>
                    <a:pt x="0" y="3"/>
                    <a:pt x="1" y="2"/>
                  </a:cubicBezTo>
                  <a:cubicBezTo>
                    <a:pt x="1" y="1"/>
                    <a:pt x="1" y="1"/>
                    <a:pt x="2" y="0"/>
                  </a:cubicBezTo>
                  <a:close/>
                  <a:moveTo>
                    <a:pt x="2" y="4"/>
                  </a:moveTo>
                  <a:cubicBezTo>
                    <a:pt x="2" y="8"/>
                    <a:pt x="2" y="9"/>
                    <a:pt x="3" y="8"/>
                  </a:cubicBezTo>
                  <a:cubicBezTo>
                    <a:pt x="3" y="7"/>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8" name="Freeform 279"/>
            <p:cNvSpPr>
              <a:spLocks/>
            </p:cNvSpPr>
            <p:nvPr/>
          </p:nvSpPr>
          <p:spPr bwMode="auto">
            <a:xfrm>
              <a:off x="6127750" y="3881438"/>
              <a:ext cx="11113" cy="15875"/>
            </a:xfrm>
            <a:custGeom>
              <a:avLst/>
              <a:gdLst>
                <a:gd name="T0" fmla="*/ 1 w 3"/>
                <a:gd name="T1" fmla="*/ 0 h 4"/>
                <a:gd name="T2" fmla="*/ 2 w 3"/>
                <a:gd name="T3" fmla="*/ 1 h 4"/>
                <a:gd name="T4" fmla="*/ 1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2" y="1"/>
                    <a:pt x="2" y="1"/>
                  </a:cubicBezTo>
                  <a:cubicBezTo>
                    <a:pt x="3" y="2"/>
                    <a:pt x="3" y="3"/>
                    <a:pt x="1" y="4"/>
                  </a:cubicBezTo>
                  <a:cubicBezTo>
                    <a:pt x="0" y="3"/>
                    <a:pt x="1"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9" name="Freeform 280"/>
            <p:cNvSpPr>
              <a:spLocks/>
            </p:cNvSpPr>
            <p:nvPr/>
          </p:nvSpPr>
          <p:spPr bwMode="auto">
            <a:xfrm>
              <a:off x="6194425" y="3860801"/>
              <a:ext cx="11113" cy="28575"/>
            </a:xfrm>
            <a:custGeom>
              <a:avLst/>
              <a:gdLst>
                <a:gd name="T0" fmla="*/ 1 w 3"/>
                <a:gd name="T1" fmla="*/ 0 h 7"/>
                <a:gd name="T2" fmla="*/ 2 w 3"/>
                <a:gd name="T3" fmla="*/ 4 h 7"/>
                <a:gd name="T4" fmla="*/ 2 w 3"/>
                <a:gd name="T5" fmla="*/ 6 h 7"/>
                <a:gd name="T6" fmla="*/ 0 w 3"/>
                <a:gd name="T7" fmla="*/ 5 h 7"/>
                <a:gd name="T8" fmla="*/ 0 w 3"/>
                <a:gd name="T9" fmla="*/ 2 h 7"/>
                <a:gd name="T10" fmla="*/ 1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1" y="0"/>
                  </a:moveTo>
                  <a:cubicBezTo>
                    <a:pt x="3" y="1"/>
                    <a:pt x="3" y="2"/>
                    <a:pt x="2" y="4"/>
                  </a:cubicBezTo>
                  <a:cubicBezTo>
                    <a:pt x="2" y="5"/>
                    <a:pt x="2" y="6"/>
                    <a:pt x="2" y="6"/>
                  </a:cubicBezTo>
                  <a:cubicBezTo>
                    <a:pt x="1" y="7"/>
                    <a:pt x="0" y="6"/>
                    <a:pt x="0" y="5"/>
                  </a:cubicBezTo>
                  <a:cubicBezTo>
                    <a:pt x="0" y="4"/>
                    <a:pt x="0" y="3"/>
                    <a:pt x="0" y="2"/>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0" name="Freeform 281"/>
            <p:cNvSpPr>
              <a:spLocks/>
            </p:cNvSpPr>
            <p:nvPr/>
          </p:nvSpPr>
          <p:spPr bwMode="auto">
            <a:xfrm>
              <a:off x="6229350" y="3852863"/>
              <a:ext cx="12700" cy="20638"/>
            </a:xfrm>
            <a:custGeom>
              <a:avLst/>
              <a:gdLst>
                <a:gd name="T0" fmla="*/ 0 w 3"/>
                <a:gd name="T1" fmla="*/ 0 h 5"/>
                <a:gd name="T2" fmla="*/ 2 w 3"/>
                <a:gd name="T3" fmla="*/ 0 h 5"/>
                <a:gd name="T4" fmla="*/ 3 w 3"/>
                <a:gd name="T5" fmla="*/ 4 h 5"/>
                <a:gd name="T6" fmla="*/ 1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1" y="0"/>
                    <a:pt x="2" y="0"/>
                    <a:pt x="2" y="0"/>
                  </a:cubicBezTo>
                  <a:cubicBezTo>
                    <a:pt x="3" y="1"/>
                    <a:pt x="3" y="3"/>
                    <a:pt x="3" y="4"/>
                  </a:cubicBezTo>
                  <a:cubicBezTo>
                    <a:pt x="2" y="4"/>
                    <a:pt x="2" y="5"/>
                    <a:pt x="1" y="5"/>
                  </a:cubicBezTo>
                  <a:cubicBezTo>
                    <a:pt x="1"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1" name="Freeform 282"/>
            <p:cNvSpPr>
              <a:spLocks/>
            </p:cNvSpPr>
            <p:nvPr/>
          </p:nvSpPr>
          <p:spPr bwMode="auto">
            <a:xfrm>
              <a:off x="6162675" y="3865563"/>
              <a:ext cx="7938" cy="19050"/>
            </a:xfrm>
            <a:custGeom>
              <a:avLst/>
              <a:gdLst>
                <a:gd name="T0" fmla="*/ 1 w 2"/>
                <a:gd name="T1" fmla="*/ 0 h 5"/>
                <a:gd name="T2" fmla="*/ 2 w 2"/>
                <a:gd name="T3" fmla="*/ 5 h 5"/>
                <a:gd name="T4" fmla="*/ 1 w 2"/>
                <a:gd name="T5" fmla="*/ 0 h 5"/>
              </a:gdLst>
              <a:ahLst/>
              <a:cxnLst>
                <a:cxn ang="0">
                  <a:pos x="T0" y="T1"/>
                </a:cxn>
                <a:cxn ang="0">
                  <a:pos x="T2" y="T3"/>
                </a:cxn>
                <a:cxn ang="0">
                  <a:pos x="T4" y="T5"/>
                </a:cxn>
              </a:cxnLst>
              <a:rect l="0" t="0" r="r" b="b"/>
              <a:pathLst>
                <a:path w="2" h="5">
                  <a:moveTo>
                    <a:pt x="1" y="0"/>
                  </a:moveTo>
                  <a:cubicBezTo>
                    <a:pt x="2" y="2"/>
                    <a:pt x="1" y="3"/>
                    <a:pt x="2" y="5"/>
                  </a:cubicBezTo>
                  <a:cubicBezTo>
                    <a:pt x="0" y="5"/>
                    <a:pt x="0"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2" name="Freeform 283"/>
            <p:cNvSpPr>
              <a:spLocks/>
            </p:cNvSpPr>
            <p:nvPr/>
          </p:nvSpPr>
          <p:spPr bwMode="auto">
            <a:xfrm>
              <a:off x="6402388" y="4010026"/>
              <a:ext cx="15875" cy="28575"/>
            </a:xfrm>
            <a:custGeom>
              <a:avLst/>
              <a:gdLst>
                <a:gd name="T0" fmla="*/ 2 w 4"/>
                <a:gd name="T1" fmla="*/ 0 h 7"/>
                <a:gd name="T2" fmla="*/ 3 w 4"/>
                <a:gd name="T3" fmla="*/ 4 h 7"/>
                <a:gd name="T4" fmla="*/ 2 w 4"/>
                <a:gd name="T5" fmla="*/ 7 h 7"/>
                <a:gd name="T6" fmla="*/ 1 w 4"/>
                <a:gd name="T7" fmla="*/ 6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cubicBezTo>
                    <a:pt x="3" y="1"/>
                    <a:pt x="4" y="3"/>
                    <a:pt x="3" y="4"/>
                  </a:cubicBezTo>
                  <a:cubicBezTo>
                    <a:pt x="2" y="5"/>
                    <a:pt x="2" y="6"/>
                    <a:pt x="2" y="7"/>
                  </a:cubicBezTo>
                  <a:cubicBezTo>
                    <a:pt x="2" y="6"/>
                    <a:pt x="1" y="6"/>
                    <a:pt x="1" y="6"/>
                  </a:cubicBezTo>
                  <a:cubicBezTo>
                    <a:pt x="0" y="4"/>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3" name="Freeform 284"/>
            <p:cNvSpPr>
              <a:spLocks/>
            </p:cNvSpPr>
            <p:nvPr/>
          </p:nvSpPr>
          <p:spPr bwMode="auto">
            <a:xfrm>
              <a:off x="6348413" y="4025901"/>
              <a:ext cx="6350" cy="15875"/>
            </a:xfrm>
            <a:custGeom>
              <a:avLst/>
              <a:gdLst>
                <a:gd name="T0" fmla="*/ 0 w 2"/>
                <a:gd name="T1" fmla="*/ 0 h 4"/>
                <a:gd name="T2" fmla="*/ 2 w 2"/>
                <a:gd name="T3" fmla="*/ 1 h 4"/>
                <a:gd name="T4" fmla="*/ 1 w 2"/>
                <a:gd name="T5" fmla="*/ 4 h 4"/>
                <a:gd name="T6" fmla="*/ 0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1" y="0"/>
                    <a:pt x="2" y="1"/>
                    <a:pt x="2" y="1"/>
                  </a:cubicBezTo>
                  <a:cubicBezTo>
                    <a:pt x="2" y="2"/>
                    <a:pt x="1" y="3"/>
                    <a:pt x="1" y="4"/>
                  </a:cubicBezTo>
                  <a:cubicBezTo>
                    <a:pt x="1" y="4"/>
                    <a:pt x="0" y="4"/>
                    <a:pt x="0" y="4"/>
                  </a:cubicBezTo>
                  <a:cubicBezTo>
                    <a:pt x="0" y="3"/>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4" name="Freeform 285"/>
            <p:cNvSpPr>
              <a:spLocks/>
            </p:cNvSpPr>
            <p:nvPr/>
          </p:nvSpPr>
          <p:spPr bwMode="auto">
            <a:xfrm>
              <a:off x="6434138" y="4006851"/>
              <a:ext cx="11113" cy="15875"/>
            </a:xfrm>
            <a:custGeom>
              <a:avLst/>
              <a:gdLst>
                <a:gd name="T0" fmla="*/ 0 w 3"/>
                <a:gd name="T1" fmla="*/ 0 h 4"/>
                <a:gd name="T2" fmla="*/ 3 w 3"/>
                <a:gd name="T3" fmla="*/ 0 h 4"/>
                <a:gd name="T4" fmla="*/ 2 w 3"/>
                <a:gd name="T5" fmla="*/ 4 h 4"/>
                <a:gd name="T6" fmla="*/ 1 w 3"/>
                <a:gd name="T7" fmla="*/ 4 h 4"/>
                <a:gd name="T8" fmla="*/ 1 w 3"/>
                <a:gd name="T9" fmla="*/ 4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0"/>
                    <a:pt x="2" y="0"/>
                    <a:pt x="3" y="0"/>
                  </a:cubicBezTo>
                  <a:cubicBezTo>
                    <a:pt x="3" y="1"/>
                    <a:pt x="3" y="3"/>
                    <a:pt x="2" y="4"/>
                  </a:cubicBezTo>
                  <a:cubicBezTo>
                    <a:pt x="2" y="4"/>
                    <a:pt x="1" y="4"/>
                    <a:pt x="1" y="4"/>
                  </a:cubicBezTo>
                  <a:cubicBezTo>
                    <a:pt x="1" y="4"/>
                    <a:pt x="1" y="4"/>
                    <a:pt x="1" y="4"/>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5" name="Freeform 286"/>
            <p:cNvSpPr>
              <a:spLocks/>
            </p:cNvSpPr>
            <p:nvPr/>
          </p:nvSpPr>
          <p:spPr bwMode="auto">
            <a:xfrm>
              <a:off x="6375400" y="4014788"/>
              <a:ext cx="7938" cy="15875"/>
            </a:xfrm>
            <a:custGeom>
              <a:avLst/>
              <a:gdLst>
                <a:gd name="T0" fmla="*/ 1 w 2"/>
                <a:gd name="T1" fmla="*/ 0 h 4"/>
                <a:gd name="T2" fmla="*/ 2 w 2"/>
                <a:gd name="T3" fmla="*/ 4 h 4"/>
                <a:gd name="T4" fmla="*/ 1 w 2"/>
                <a:gd name="T5" fmla="*/ 4 h 4"/>
                <a:gd name="T6" fmla="*/ 0 w 2"/>
                <a:gd name="T7" fmla="*/ 4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2" y="1"/>
                    <a:pt x="2" y="3"/>
                    <a:pt x="2" y="4"/>
                  </a:cubicBezTo>
                  <a:cubicBezTo>
                    <a:pt x="1" y="4"/>
                    <a:pt x="1" y="4"/>
                    <a:pt x="1" y="4"/>
                  </a:cubicBezTo>
                  <a:cubicBezTo>
                    <a:pt x="1" y="4"/>
                    <a:pt x="0" y="4"/>
                    <a:pt x="0" y="4"/>
                  </a:cubicBezTo>
                  <a:cubicBezTo>
                    <a:pt x="1"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6" name="Freeform 287"/>
            <p:cNvSpPr>
              <a:spLocks/>
            </p:cNvSpPr>
            <p:nvPr/>
          </p:nvSpPr>
          <p:spPr bwMode="auto">
            <a:xfrm>
              <a:off x="6005513" y="4038601"/>
              <a:ext cx="11113" cy="15875"/>
            </a:xfrm>
            <a:custGeom>
              <a:avLst/>
              <a:gdLst>
                <a:gd name="T0" fmla="*/ 1 w 3"/>
                <a:gd name="T1" fmla="*/ 0 h 4"/>
                <a:gd name="T2" fmla="*/ 3 w 3"/>
                <a:gd name="T3" fmla="*/ 1 h 4"/>
                <a:gd name="T4" fmla="*/ 2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0"/>
                    <a:pt x="2" y="0"/>
                    <a:pt x="3" y="1"/>
                  </a:cubicBezTo>
                  <a:cubicBezTo>
                    <a:pt x="3" y="2"/>
                    <a:pt x="3" y="3"/>
                    <a:pt x="2" y="4"/>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7" name="Freeform 288"/>
            <p:cNvSpPr>
              <a:spLocks/>
            </p:cNvSpPr>
            <p:nvPr/>
          </p:nvSpPr>
          <p:spPr bwMode="auto">
            <a:xfrm>
              <a:off x="6069013" y="4014788"/>
              <a:ext cx="15875" cy="26988"/>
            </a:xfrm>
            <a:custGeom>
              <a:avLst/>
              <a:gdLst>
                <a:gd name="T0" fmla="*/ 3 w 4"/>
                <a:gd name="T1" fmla="*/ 7 h 7"/>
                <a:gd name="T2" fmla="*/ 1 w 4"/>
                <a:gd name="T3" fmla="*/ 4 h 7"/>
                <a:gd name="T4" fmla="*/ 2 w 4"/>
                <a:gd name="T5" fmla="*/ 0 h 7"/>
                <a:gd name="T6" fmla="*/ 3 w 4"/>
                <a:gd name="T7" fmla="*/ 5 h 7"/>
                <a:gd name="T8" fmla="*/ 3 w 4"/>
                <a:gd name="T9" fmla="*/ 7 h 7"/>
              </a:gdLst>
              <a:ahLst/>
              <a:cxnLst>
                <a:cxn ang="0">
                  <a:pos x="T0" y="T1"/>
                </a:cxn>
                <a:cxn ang="0">
                  <a:pos x="T2" y="T3"/>
                </a:cxn>
                <a:cxn ang="0">
                  <a:pos x="T4" y="T5"/>
                </a:cxn>
                <a:cxn ang="0">
                  <a:pos x="T6" y="T7"/>
                </a:cxn>
                <a:cxn ang="0">
                  <a:pos x="T8" y="T9"/>
                </a:cxn>
              </a:cxnLst>
              <a:rect l="0" t="0" r="r" b="b"/>
              <a:pathLst>
                <a:path w="4" h="7">
                  <a:moveTo>
                    <a:pt x="3" y="7"/>
                  </a:moveTo>
                  <a:cubicBezTo>
                    <a:pt x="1" y="7"/>
                    <a:pt x="2" y="5"/>
                    <a:pt x="1" y="4"/>
                  </a:cubicBezTo>
                  <a:cubicBezTo>
                    <a:pt x="0" y="2"/>
                    <a:pt x="2" y="2"/>
                    <a:pt x="2" y="0"/>
                  </a:cubicBezTo>
                  <a:cubicBezTo>
                    <a:pt x="4" y="2"/>
                    <a:pt x="4" y="2"/>
                    <a:pt x="3" y="5"/>
                  </a:cubicBezTo>
                  <a:cubicBezTo>
                    <a:pt x="3" y="6"/>
                    <a:pt x="3"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8" name="Freeform 289"/>
            <p:cNvSpPr>
              <a:spLocks/>
            </p:cNvSpPr>
            <p:nvPr/>
          </p:nvSpPr>
          <p:spPr bwMode="auto">
            <a:xfrm>
              <a:off x="6107113" y="4010026"/>
              <a:ext cx="15875" cy="20638"/>
            </a:xfrm>
            <a:custGeom>
              <a:avLst/>
              <a:gdLst>
                <a:gd name="T0" fmla="*/ 1 w 4"/>
                <a:gd name="T1" fmla="*/ 5 h 5"/>
                <a:gd name="T2" fmla="*/ 0 w 4"/>
                <a:gd name="T3" fmla="*/ 0 h 5"/>
                <a:gd name="T4" fmla="*/ 3 w 4"/>
                <a:gd name="T5" fmla="*/ 0 h 5"/>
                <a:gd name="T6" fmla="*/ 3 w 4"/>
                <a:gd name="T7" fmla="*/ 4 h 5"/>
                <a:gd name="T8" fmla="*/ 1 w 4"/>
                <a:gd name="T9" fmla="*/ 5 h 5"/>
              </a:gdLst>
              <a:ahLst/>
              <a:cxnLst>
                <a:cxn ang="0">
                  <a:pos x="T0" y="T1"/>
                </a:cxn>
                <a:cxn ang="0">
                  <a:pos x="T2" y="T3"/>
                </a:cxn>
                <a:cxn ang="0">
                  <a:pos x="T4" y="T5"/>
                </a:cxn>
                <a:cxn ang="0">
                  <a:pos x="T6" y="T7"/>
                </a:cxn>
                <a:cxn ang="0">
                  <a:pos x="T8" y="T9"/>
                </a:cxn>
              </a:cxnLst>
              <a:rect l="0" t="0" r="r" b="b"/>
              <a:pathLst>
                <a:path w="4" h="5">
                  <a:moveTo>
                    <a:pt x="1" y="5"/>
                  </a:moveTo>
                  <a:cubicBezTo>
                    <a:pt x="1" y="3"/>
                    <a:pt x="1" y="1"/>
                    <a:pt x="0" y="0"/>
                  </a:cubicBezTo>
                  <a:cubicBezTo>
                    <a:pt x="1" y="0"/>
                    <a:pt x="2" y="0"/>
                    <a:pt x="3" y="0"/>
                  </a:cubicBezTo>
                  <a:cubicBezTo>
                    <a:pt x="4" y="1"/>
                    <a:pt x="4" y="2"/>
                    <a:pt x="3" y="4"/>
                  </a:cubicBezTo>
                  <a:cubicBezTo>
                    <a:pt x="2" y="4"/>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9" name="Freeform 290"/>
            <p:cNvSpPr>
              <a:spLocks/>
            </p:cNvSpPr>
            <p:nvPr/>
          </p:nvSpPr>
          <p:spPr bwMode="auto">
            <a:xfrm>
              <a:off x="6045200" y="4022726"/>
              <a:ext cx="7938" cy="19050"/>
            </a:xfrm>
            <a:custGeom>
              <a:avLst/>
              <a:gdLst>
                <a:gd name="T0" fmla="*/ 0 w 2"/>
                <a:gd name="T1" fmla="*/ 0 h 5"/>
                <a:gd name="T2" fmla="*/ 1 w 2"/>
                <a:gd name="T3" fmla="*/ 4 h 5"/>
                <a:gd name="T4" fmla="*/ 0 w 2"/>
                <a:gd name="T5" fmla="*/ 0 h 5"/>
              </a:gdLst>
              <a:ahLst/>
              <a:cxnLst>
                <a:cxn ang="0">
                  <a:pos x="T0" y="T1"/>
                </a:cxn>
                <a:cxn ang="0">
                  <a:pos x="T2" y="T3"/>
                </a:cxn>
                <a:cxn ang="0">
                  <a:pos x="T4" y="T5"/>
                </a:cxn>
              </a:cxnLst>
              <a:rect l="0" t="0" r="r" b="b"/>
              <a:pathLst>
                <a:path w="2" h="5">
                  <a:moveTo>
                    <a:pt x="0" y="0"/>
                  </a:moveTo>
                  <a:cubicBezTo>
                    <a:pt x="2" y="1"/>
                    <a:pt x="1" y="3"/>
                    <a:pt x="1" y="4"/>
                  </a:cubicBezTo>
                  <a:cubicBezTo>
                    <a:pt x="0"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293" name="Rectangle 292"/>
          <p:cNvSpPr/>
          <p:nvPr/>
        </p:nvSpPr>
        <p:spPr>
          <a:xfrm>
            <a:off x="205458" y="1438722"/>
            <a:ext cx="702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FFFFFF"/>
                </a:solidFill>
              </a:rPr>
              <a:t>Objetivos</a:t>
            </a:r>
            <a:endParaRPr lang="es-CL" sz="1000" b="1" dirty="0">
              <a:solidFill>
                <a:srgbClr val="FFFFFF"/>
              </a:solidFill>
            </a:endParaRPr>
          </a:p>
        </p:txBody>
      </p:sp>
      <p:grpSp>
        <p:nvGrpSpPr>
          <p:cNvPr id="294" name="Group 293"/>
          <p:cNvGrpSpPr/>
          <p:nvPr/>
        </p:nvGrpSpPr>
        <p:grpSpPr>
          <a:xfrm>
            <a:off x="298674" y="1499069"/>
            <a:ext cx="252000" cy="288000"/>
            <a:chOff x="2244725" y="5132388"/>
            <a:chExt cx="444500" cy="790575"/>
          </a:xfrm>
          <a:solidFill>
            <a:schemeClr val="bg1"/>
          </a:solidFill>
        </p:grpSpPr>
        <p:sp>
          <p:nvSpPr>
            <p:cNvPr id="295" name="Freeform 213"/>
            <p:cNvSpPr>
              <a:spLocks/>
            </p:cNvSpPr>
            <p:nvPr/>
          </p:nvSpPr>
          <p:spPr bwMode="auto">
            <a:xfrm>
              <a:off x="2400300" y="5132388"/>
              <a:ext cx="112713" cy="98425"/>
            </a:xfrm>
            <a:custGeom>
              <a:avLst/>
              <a:gdLst>
                <a:gd name="T0" fmla="*/ 13 w 16"/>
                <a:gd name="T1" fmla="*/ 0 h 14"/>
                <a:gd name="T2" fmla="*/ 15 w 16"/>
                <a:gd name="T3" fmla="*/ 0 h 14"/>
                <a:gd name="T4" fmla="*/ 15 w 16"/>
                <a:gd name="T5" fmla="*/ 13 h 14"/>
                <a:gd name="T6" fmla="*/ 7 w 16"/>
                <a:gd name="T7" fmla="*/ 5 h 14"/>
                <a:gd name="T8" fmla="*/ 5 w 16"/>
                <a:gd name="T9" fmla="*/ 14 h 14"/>
                <a:gd name="T10" fmla="*/ 5 w 16"/>
                <a:gd name="T11" fmla="*/ 1 h 14"/>
                <a:gd name="T12" fmla="*/ 12 w 16"/>
                <a:gd name="T13" fmla="*/ 7 h 14"/>
                <a:gd name="T14" fmla="*/ 13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3" y="0"/>
                  </a:moveTo>
                  <a:cubicBezTo>
                    <a:pt x="14" y="0"/>
                    <a:pt x="14" y="0"/>
                    <a:pt x="15" y="0"/>
                  </a:cubicBezTo>
                  <a:cubicBezTo>
                    <a:pt x="14" y="5"/>
                    <a:pt x="16" y="10"/>
                    <a:pt x="15" y="13"/>
                  </a:cubicBezTo>
                  <a:cubicBezTo>
                    <a:pt x="11" y="12"/>
                    <a:pt x="9" y="8"/>
                    <a:pt x="7" y="5"/>
                  </a:cubicBezTo>
                  <a:cubicBezTo>
                    <a:pt x="6" y="8"/>
                    <a:pt x="7" y="13"/>
                    <a:pt x="5" y="14"/>
                  </a:cubicBezTo>
                  <a:cubicBezTo>
                    <a:pt x="0" y="12"/>
                    <a:pt x="5" y="5"/>
                    <a:pt x="5" y="1"/>
                  </a:cubicBezTo>
                  <a:cubicBezTo>
                    <a:pt x="9" y="2"/>
                    <a:pt x="9" y="6"/>
                    <a:pt x="12" y="7"/>
                  </a:cubicBezTo>
                  <a:cubicBezTo>
                    <a:pt x="13" y="5"/>
                    <a:pt x="12" y="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6" name="Freeform 219"/>
            <p:cNvSpPr>
              <a:spLocks noEditPoints="1"/>
            </p:cNvSpPr>
            <p:nvPr/>
          </p:nvSpPr>
          <p:spPr bwMode="auto">
            <a:xfrm>
              <a:off x="2287588" y="5259388"/>
              <a:ext cx="360363" cy="536575"/>
            </a:xfrm>
            <a:custGeom>
              <a:avLst/>
              <a:gdLst>
                <a:gd name="T0" fmla="*/ 51 w 51"/>
                <a:gd name="T1" fmla="*/ 0 h 76"/>
                <a:gd name="T2" fmla="*/ 42 w 51"/>
                <a:gd name="T3" fmla="*/ 19 h 76"/>
                <a:gd name="T4" fmla="*/ 32 w 51"/>
                <a:gd name="T5" fmla="*/ 43 h 76"/>
                <a:gd name="T6" fmla="*/ 0 w 51"/>
                <a:gd name="T7" fmla="*/ 76 h 76"/>
                <a:gd name="T8" fmla="*/ 12 w 51"/>
                <a:gd name="T9" fmla="*/ 45 h 76"/>
                <a:gd name="T10" fmla="*/ 18 w 51"/>
                <a:gd name="T11" fmla="*/ 32 h 76"/>
                <a:gd name="T12" fmla="*/ 26 w 51"/>
                <a:gd name="T13" fmla="*/ 25 h 76"/>
                <a:gd name="T14" fmla="*/ 40 w 51"/>
                <a:gd name="T15" fmla="*/ 10 h 76"/>
                <a:gd name="T16" fmla="*/ 49 w 51"/>
                <a:gd name="T17" fmla="*/ 0 h 76"/>
                <a:gd name="T18" fmla="*/ 51 w 51"/>
                <a:gd name="T19" fmla="*/ 0 h 76"/>
                <a:gd name="T20" fmla="*/ 41 w 51"/>
                <a:gd name="T21" fmla="*/ 16 h 76"/>
                <a:gd name="T22" fmla="*/ 44 w 51"/>
                <a:gd name="T23" fmla="*/ 9 h 76"/>
                <a:gd name="T24" fmla="*/ 41 w 51"/>
                <a:gd name="T25" fmla="*/ 16 h 76"/>
                <a:gd name="T26" fmla="*/ 39 w 51"/>
                <a:gd name="T27" fmla="*/ 22 h 76"/>
                <a:gd name="T28" fmla="*/ 38 w 51"/>
                <a:gd name="T29" fmla="*/ 16 h 76"/>
                <a:gd name="T30" fmla="*/ 39 w 51"/>
                <a:gd name="T31" fmla="*/ 22 h 76"/>
                <a:gd name="T32" fmla="*/ 32 w 51"/>
                <a:gd name="T33" fmla="*/ 22 h 76"/>
                <a:gd name="T34" fmla="*/ 35 w 51"/>
                <a:gd name="T35" fmla="*/ 28 h 76"/>
                <a:gd name="T36" fmla="*/ 35 w 51"/>
                <a:gd name="T37" fmla="*/ 19 h 76"/>
                <a:gd name="T38" fmla="*/ 32 w 51"/>
                <a:gd name="T39" fmla="*/ 22 h 76"/>
                <a:gd name="T40" fmla="*/ 32 w 51"/>
                <a:gd name="T41" fmla="*/ 35 h 76"/>
                <a:gd name="T42" fmla="*/ 30 w 51"/>
                <a:gd name="T43" fmla="*/ 23 h 76"/>
                <a:gd name="T44" fmla="*/ 32 w 51"/>
                <a:gd name="T45" fmla="*/ 35 h 76"/>
                <a:gd name="T46" fmla="*/ 30 w 51"/>
                <a:gd name="T47" fmla="*/ 39 h 76"/>
                <a:gd name="T48" fmla="*/ 27 w 51"/>
                <a:gd name="T49" fmla="*/ 27 h 76"/>
                <a:gd name="T50" fmla="*/ 30 w 51"/>
                <a:gd name="T51" fmla="*/ 39 h 76"/>
                <a:gd name="T52" fmla="*/ 26 w 51"/>
                <a:gd name="T53" fmla="*/ 35 h 76"/>
                <a:gd name="T54" fmla="*/ 24 w 51"/>
                <a:gd name="T55" fmla="*/ 30 h 76"/>
                <a:gd name="T56" fmla="*/ 26 w 51"/>
                <a:gd name="T57" fmla="*/ 35 h 76"/>
                <a:gd name="T58" fmla="*/ 21 w 51"/>
                <a:gd name="T59" fmla="*/ 34 h 76"/>
                <a:gd name="T60" fmla="*/ 23 w 51"/>
                <a:gd name="T61" fmla="*/ 34 h 76"/>
                <a:gd name="T62" fmla="*/ 21 w 51"/>
                <a:gd name="T63" fmla="*/ 32 h 76"/>
                <a:gd name="T64" fmla="*/ 21 w 51"/>
                <a:gd name="T65" fmla="*/ 34 h 76"/>
                <a:gd name="T66" fmla="*/ 16 w 51"/>
                <a:gd name="T67" fmla="*/ 44 h 76"/>
                <a:gd name="T68" fmla="*/ 5 w 51"/>
                <a:gd name="T69" fmla="*/ 70 h 76"/>
                <a:gd name="T70" fmla="*/ 30 w 51"/>
                <a:gd name="T71" fmla="*/ 42 h 76"/>
                <a:gd name="T72" fmla="*/ 22 w 51"/>
                <a:gd name="T73" fmla="*/ 44 h 76"/>
                <a:gd name="T74" fmla="*/ 20 w 51"/>
                <a:gd name="T75" fmla="*/ 35 h 76"/>
                <a:gd name="T76" fmla="*/ 16 w 51"/>
                <a:gd name="T77" fmla="*/ 44 h 76"/>
                <a:gd name="T78" fmla="*/ 26 w 51"/>
                <a:gd name="T79" fmla="*/ 41 h 76"/>
                <a:gd name="T80" fmla="*/ 23 w 51"/>
                <a:gd name="T81" fmla="*/ 37 h 76"/>
                <a:gd name="T82" fmla="*/ 26 w 51"/>
                <a:gd name="T8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76">
                  <a:moveTo>
                    <a:pt x="51" y="0"/>
                  </a:moveTo>
                  <a:cubicBezTo>
                    <a:pt x="49" y="7"/>
                    <a:pt x="45" y="13"/>
                    <a:pt x="42" y="19"/>
                  </a:cubicBezTo>
                  <a:cubicBezTo>
                    <a:pt x="39" y="27"/>
                    <a:pt x="34" y="33"/>
                    <a:pt x="32" y="43"/>
                  </a:cubicBezTo>
                  <a:cubicBezTo>
                    <a:pt x="22" y="54"/>
                    <a:pt x="12" y="68"/>
                    <a:pt x="0" y="76"/>
                  </a:cubicBezTo>
                  <a:cubicBezTo>
                    <a:pt x="4" y="65"/>
                    <a:pt x="8" y="55"/>
                    <a:pt x="12" y="45"/>
                  </a:cubicBezTo>
                  <a:cubicBezTo>
                    <a:pt x="14" y="41"/>
                    <a:pt x="15" y="35"/>
                    <a:pt x="18" y="32"/>
                  </a:cubicBezTo>
                  <a:cubicBezTo>
                    <a:pt x="20" y="30"/>
                    <a:pt x="23" y="28"/>
                    <a:pt x="26" y="25"/>
                  </a:cubicBezTo>
                  <a:cubicBezTo>
                    <a:pt x="30" y="20"/>
                    <a:pt x="35" y="15"/>
                    <a:pt x="40" y="10"/>
                  </a:cubicBezTo>
                  <a:cubicBezTo>
                    <a:pt x="43" y="6"/>
                    <a:pt x="48" y="5"/>
                    <a:pt x="49" y="0"/>
                  </a:cubicBezTo>
                  <a:cubicBezTo>
                    <a:pt x="50" y="0"/>
                    <a:pt x="51" y="0"/>
                    <a:pt x="51" y="0"/>
                  </a:cubicBezTo>
                  <a:close/>
                  <a:moveTo>
                    <a:pt x="41" y="16"/>
                  </a:moveTo>
                  <a:cubicBezTo>
                    <a:pt x="42" y="14"/>
                    <a:pt x="45" y="11"/>
                    <a:pt x="44" y="9"/>
                  </a:cubicBezTo>
                  <a:cubicBezTo>
                    <a:pt x="43" y="11"/>
                    <a:pt x="39" y="13"/>
                    <a:pt x="41" y="16"/>
                  </a:cubicBezTo>
                  <a:close/>
                  <a:moveTo>
                    <a:pt x="39" y="22"/>
                  </a:moveTo>
                  <a:cubicBezTo>
                    <a:pt x="39" y="20"/>
                    <a:pt x="40" y="17"/>
                    <a:pt x="38" y="16"/>
                  </a:cubicBezTo>
                  <a:cubicBezTo>
                    <a:pt x="36" y="17"/>
                    <a:pt x="37" y="21"/>
                    <a:pt x="39" y="22"/>
                  </a:cubicBezTo>
                  <a:close/>
                  <a:moveTo>
                    <a:pt x="32" y="22"/>
                  </a:moveTo>
                  <a:cubicBezTo>
                    <a:pt x="34" y="23"/>
                    <a:pt x="33" y="28"/>
                    <a:pt x="35" y="28"/>
                  </a:cubicBezTo>
                  <a:cubicBezTo>
                    <a:pt x="37" y="26"/>
                    <a:pt x="37" y="21"/>
                    <a:pt x="35" y="19"/>
                  </a:cubicBezTo>
                  <a:cubicBezTo>
                    <a:pt x="34" y="20"/>
                    <a:pt x="33" y="21"/>
                    <a:pt x="32" y="22"/>
                  </a:cubicBezTo>
                  <a:close/>
                  <a:moveTo>
                    <a:pt x="32" y="35"/>
                  </a:moveTo>
                  <a:cubicBezTo>
                    <a:pt x="34" y="31"/>
                    <a:pt x="32" y="26"/>
                    <a:pt x="30" y="23"/>
                  </a:cubicBezTo>
                  <a:cubicBezTo>
                    <a:pt x="28" y="26"/>
                    <a:pt x="32" y="31"/>
                    <a:pt x="32" y="35"/>
                  </a:cubicBezTo>
                  <a:close/>
                  <a:moveTo>
                    <a:pt x="30" y="39"/>
                  </a:moveTo>
                  <a:cubicBezTo>
                    <a:pt x="29" y="36"/>
                    <a:pt x="30" y="29"/>
                    <a:pt x="27" y="27"/>
                  </a:cubicBezTo>
                  <a:cubicBezTo>
                    <a:pt x="29" y="31"/>
                    <a:pt x="26" y="39"/>
                    <a:pt x="30" y="39"/>
                  </a:cubicBezTo>
                  <a:close/>
                  <a:moveTo>
                    <a:pt x="26" y="35"/>
                  </a:moveTo>
                  <a:cubicBezTo>
                    <a:pt x="25" y="34"/>
                    <a:pt x="26" y="31"/>
                    <a:pt x="24" y="30"/>
                  </a:cubicBezTo>
                  <a:cubicBezTo>
                    <a:pt x="23" y="31"/>
                    <a:pt x="23" y="36"/>
                    <a:pt x="26" y="35"/>
                  </a:cubicBezTo>
                  <a:close/>
                  <a:moveTo>
                    <a:pt x="21" y="34"/>
                  </a:moveTo>
                  <a:cubicBezTo>
                    <a:pt x="21" y="34"/>
                    <a:pt x="22" y="34"/>
                    <a:pt x="23" y="34"/>
                  </a:cubicBezTo>
                  <a:cubicBezTo>
                    <a:pt x="23" y="33"/>
                    <a:pt x="22" y="33"/>
                    <a:pt x="21" y="32"/>
                  </a:cubicBezTo>
                  <a:cubicBezTo>
                    <a:pt x="21" y="33"/>
                    <a:pt x="21" y="33"/>
                    <a:pt x="21" y="34"/>
                  </a:cubicBezTo>
                  <a:close/>
                  <a:moveTo>
                    <a:pt x="16" y="44"/>
                  </a:moveTo>
                  <a:cubicBezTo>
                    <a:pt x="12" y="53"/>
                    <a:pt x="7" y="62"/>
                    <a:pt x="5" y="70"/>
                  </a:cubicBezTo>
                  <a:cubicBezTo>
                    <a:pt x="13" y="61"/>
                    <a:pt x="22" y="52"/>
                    <a:pt x="30" y="42"/>
                  </a:cubicBezTo>
                  <a:cubicBezTo>
                    <a:pt x="27" y="40"/>
                    <a:pt x="26" y="45"/>
                    <a:pt x="22" y="44"/>
                  </a:cubicBezTo>
                  <a:cubicBezTo>
                    <a:pt x="19" y="43"/>
                    <a:pt x="19" y="39"/>
                    <a:pt x="20" y="35"/>
                  </a:cubicBezTo>
                  <a:cubicBezTo>
                    <a:pt x="17" y="37"/>
                    <a:pt x="17" y="41"/>
                    <a:pt x="16" y="44"/>
                  </a:cubicBezTo>
                  <a:close/>
                  <a:moveTo>
                    <a:pt x="26" y="41"/>
                  </a:moveTo>
                  <a:cubicBezTo>
                    <a:pt x="26" y="39"/>
                    <a:pt x="25" y="37"/>
                    <a:pt x="23" y="37"/>
                  </a:cubicBezTo>
                  <a:cubicBezTo>
                    <a:pt x="22" y="39"/>
                    <a:pt x="23" y="42"/>
                    <a:pt x="2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7" name="Freeform 220"/>
            <p:cNvSpPr>
              <a:spLocks/>
            </p:cNvSpPr>
            <p:nvPr/>
          </p:nvSpPr>
          <p:spPr bwMode="auto">
            <a:xfrm>
              <a:off x="2484438" y="5294313"/>
              <a:ext cx="36513" cy="63500"/>
            </a:xfrm>
            <a:custGeom>
              <a:avLst/>
              <a:gdLst>
                <a:gd name="T0" fmla="*/ 2 w 5"/>
                <a:gd name="T1" fmla="*/ 0 h 9"/>
                <a:gd name="T2" fmla="*/ 0 w 5"/>
                <a:gd name="T3" fmla="*/ 9 h 9"/>
                <a:gd name="T4" fmla="*/ 2 w 5"/>
                <a:gd name="T5" fmla="*/ 0 h 9"/>
              </a:gdLst>
              <a:ahLst/>
              <a:cxnLst>
                <a:cxn ang="0">
                  <a:pos x="T0" y="T1"/>
                </a:cxn>
                <a:cxn ang="0">
                  <a:pos x="T2" y="T3"/>
                </a:cxn>
                <a:cxn ang="0">
                  <a:pos x="T4" y="T5"/>
                </a:cxn>
              </a:cxnLst>
              <a:rect l="0" t="0" r="r" b="b"/>
              <a:pathLst>
                <a:path w="5" h="9">
                  <a:moveTo>
                    <a:pt x="2" y="0"/>
                  </a:moveTo>
                  <a:cubicBezTo>
                    <a:pt x="5" y="0"/>
                    <a:pt x="3" y="9"/>
                    <a:pt x="0" y="9"/>
                  </a:cubicBezTo>
                  <a:cubicBezTo>
                    <a:pt x="0" y="7"/>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8" name="Freeform 222"/>
            <p:cNvSpPr>
              <a:spLocks/>
            </p:cNvSpPr>
            <p:nvPr/>
          </p:nvSpPr>
          <p:spPr bwMode="auto">
            <a:xfrm>
              <a:off x="2420938" y="5294313"/>
              <a:ext cx="28575" cy="71438"/>
            </a:xfrm>
            <a:custGeom>
              <a:avLst/>
              <a:gdLst>
                <a:gd name="T0" fmla="*/ 0 w 4"/>
                <a:gd name="T1" fmla="*/ 0 h 10"/>
                <a:gd name="T2" fmla="*/ 2 w 4"/>
                <a:gd name="T3" fmla="*/ 0 h 10"/>
                <a:gd name="T4" fmla="*/ 2 w 4"/>
                <a:gd name="T5" fmla="*/ 10 h 10"/>
                <a:gd name="T6" fmla="*/ 0 w 4"/>
                <a:gd name="T7" fmla="*/ 0 h 10"/>
              </a:gdLst>
              <a:ahLst/>
              <a:cxnLst>
                <a:cxn ang="0">
                  <a:pos x="T0" y="T1"/>
                </a:cxn>
                <a:cxn ang="0">
                  <a:pos x="T2" y="T3"/>
                </a:cxn>
                <a:cxn ang="0">
                  <a:pos x="T4" y="T5"/>
                </a:cxn>
                <a:cxn ang="0">
                  <a:pos x="T6" y="T7"/>
                </a:cxn>
              </a:cxnLst>
              <a:rect l="0" t="0" r="r" b="b"/>
              <a:pathLst>
                <a:path w="4" h="10">
                  <a:moveTo>
                    <a:pt x="0" y="0"/>
                  </a:moveTo>
                  <a:cubicBezTo>
                    <a:pt x="1" y="0"/>
                    <a:pt x="1" y="0"/>
                    <a:pt x="2" y="0"/>
                  </a:cubicBezTo>
                  <a:cubicBezTo>
                    <a:pt x="3" y="3"/>
                    <a:pt x="4" y="7"/>
                    <a:pt x="2" y="10"/>
                  </a:cubicBezTo>
                  <a:cubicBezTo>
                    <a:pt x="0" y="9"/>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9" name="Freeform 225"/>
            <p:cNvSpPr>
              <a:spLocks/>
            </p:cNvSpPr>
            <p:nvPr/>
          </p:nvSpPr>
          <p:spPr bwMode="auto">
            <a:xfrm>
              <a:off x="2351088" y="5322888"/>
              <a:ext cx="34925" cy="57150"/>
            </a:xfrm>
            <a:custGeom>
              <a:avLst/>
              <a:gdLst>
                <a:gd name="T0" fmla="*/ 1 w 5"/>
                <a:gd name="T1" fmla="*/ 0 h 8"/>
                <a:gd name="T2" fmla="*/ 5 w 5"/>
                <a:gd name="T3" fmla="*/ 8 h 8"/>
                <a:gd name="T4" fmla="*/ 1 w 5"/>
                <a:gd name="T5" fmla="*/ 0 h 8"/>
              </a:gdLst>
              <a:ahLst/>
              <a:cxnLst>
                <a:cxn ang="0">
                  <a:pos x="T0" y="T1"/>
                </a:cxn>
                <a:cxn ang="0">
                  <a:pos x="T2" y="T3"/>
                </a:cxn>
                <a:cxn ang="0">
                  <a:pos x="T4" y="T5"/>
                </a:cxn>
              </a:cxnLst>
              <a:rect l="0" t="0" r="r" b="b"/>
              <a:pathLst>
                <a:path w="5" h="8">
                  <a:moveTo>
                    <a:pt x="1" y="0"/>
                  </a:moveTo>
                  <a:cubicBezTo>
                    <a:pt x="5" y="0"/>
                    <a:pt x="5" y="4"/>
                    <a:pt x="5" y="8"/>
                  </a:cubicBezTo>
                  <a:cubicBezTo>
                    <a:pt x="2" y="7"/>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0" name="Freeform 228"/>
            <p:cNvSpPr>
              <a:spLocks/>
            </p:cNvSpPr>
            <p:nvPr/>
          </p:nvSpPr>
          <p:spPr bwMode="auto">
            <a:xfrm>
              <a:off x="2308225" y="5372100"/>
              <a:ext cx="36513" cy="42863"/>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0"/>
                    <a:pt x="5" y="3"/>
                    <a:pt x="5" y="6"/>
                  </a:cubicBezTo>
                  <a:cubicBezTo>
                    <a:pt x="2"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1" name="Freeform 229"/>
            <p:cNvSpPr>
              <a:spLocks/>
            </p:cNvSpPr>
            <p:nvPr/>
          </p:nvSpPr>
          <p:spPr bwMode="auto">
            <a:xfrm>
              <a:off x="2605088" y="5372100"/>
              <a:ext cx="42863" cy="34925"/>
            </a:xfrm>
            <a:custGeom>
              <a:avLst/>
              <a:gdLst>
                <a:gd name="T0" fmla="*/ 6 w 6"/>
                <a:gd name="T1" fmla="*/ 0 h 5"/>
                <a:gd name="T2" fmla="*/ 0 w 6"/>
                <a:gd name="T3" fmla="*/ 3 h 5"/>
                <a:gd name="T4" fmla="*/ 6 w 6"/>
                <a:gd name="T5" fmla="*/ 0 h 5"/>
              </a:gdLst>
              <a:ahLst/>
              <a:cxnLst>
                <a:cxn ang="0">
                  <a:pos x="T0" y="T1"/>
                </a:cxn>
                <a:cxn ang="0">
                  <a:pos x="T2" y="T3"/>
                </a:cxn>
                <a:cxn ang="0">
                  <a:pos x="T4" y="T5"/>
                </a:cxn>
              </a:cxnLst>
              <a:rect l="0" t="0" r="r" b="b"/>
              <a:pathLst>
                <a:path w="6" h="5">
                  <a:moveTo>
                    <a:pt x="6" y="0"/>
                  </a:moveTo>
                  <a:cubicBezTo>
                    <a:pt x="5" y="2"/>
                    <a:pt x="3" y="5"/>
                    <a:pt x="0" y="3"/>
                  </a:cubicBezTo>
                  <a:cubicBezTo>
                    <a:pt x="1" y="1"/>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2" name="Freeform 235"/>
            <p:cNvSpPr>
              <a:spLocks/>
            </p:cNvSpPr>
            <p:nvPr/>
          </p:nvSpPr>
          <p:spPr bwMode="auto">
            <a:xfrm>
              <a:off x="2259013" y="5421313"/>
              <a:ext cx="63500" cy="34925"/>
            </a:xfrm>
            <a:custGeom>
              <a:avLst/>
              <a:gdLst>
                <a:gd name="T0" fmla="*/ 0 w 9"/>
                <a:gd name="T1" fmla="*/ 0 h 5"/>
                <a:gd name="T2" fmla="*/ 9 w 9"/>
                <a:gd name="T3" fmla="*/ 5 h 5"/>
                <a:gd name="T4" fmla="*/ 0 w 9"/>
                <a:gd name="T5" fmla="*/ 0 h 5"/>
              </a:gdLst>
              <a:ahLst/>
              <a:cxnLst>
                <a:cxn ang="0">
                  <a:pos x="T0" y="T1"/>
                </a:cxn>
                <a:cxn ang="0">
                  <a:pos x="T2" y="T3"/>
                </a:cxn>
                <a:cxn ang="0">
                  <a:pos x="T4" y="T5"/>
                </a:cxn>
              </a:cxnLst>
              <a:rect l="0" t="0" r="r" b="b"/>
              <a:pathLst>
                <a:path w="9" h="5">
                  <a:moveTo>
                    <a:pt x="0" y="0"/>
                  </a:moveTo>
                  <a:cubicBezTo>
                    <a:pt x="4" y="0"/>
                    <a:pt x="9" y="3"/>
                    <a:pt x="9" y="5"/>
                  </a:cubicBezTo>
                  <a:cubicBezTo>
                    <a:pt x="5" y="4"/>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3" name="Freeform 237"/>
            <p:cNvSpPr>
              <a:spLocks/>
            </p:cNvSpPr>
            <p:nvPr/>
          </p:nvSpPr>
          <p:spPr bwMode="auto">
            <a:xfrm>
              <a:off x="2611438" y="5421313"/>
              <a:ext cx="57150" cy="42863"/>
            </a:xfrm>
            <a:custGeom>
              <a:avLst/>
              <a:gdLst>
                <a:gd name="T0" fmla="*/ 8 w 8"/>
                <a:gd name="T1" fmla="*/ 0 h 6"/>
                <a:gd name="T2" fmla="*/ 0 w 8"/>
                <a:gd name="T3" fmla="*/ 5 h 6"/>
                <a:gd name="T4" fmla="*/ 8 w 8"/>
                <a:gd name="T5" fmla="*/ 0 h 6"/>
              </a:gdLst>
              <a:ahLst/>
              <a:cxnLst>
                <a:cxn ang="0">
                  <a:pos x="T0" y="T1"/>
                </a:cxn>
                <a:cxn ang="0">
                  <a:pos x="T2" y="T3"/>
                </a:cxn>
                <a:cxn ang="0">
                  <a:pos x="T4" y="T5"/>
                </a:cxn>
              </a:cxnLst>
              <a:rect l="0" t="0" r="r" b="b"/>
              <a:pathLst>
                <a:path w="8" h="6">
                  <a:moveTo>
                    <a:pt x="8" y="0"/>
                  </a:moveTo>
                  <a:cubicBezTo>
                    <a:pt x="7" y="4"/>
                    <a:pt x="3" y="6"/>
                    <a:pt x="0" y="5"/>
                  </a:cubicBezTo>
                  <a:cubicBezTo>
                    <a:pt x="0"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4" name="Freeform 242"/>
            <p:cNvSpPr>
              <a:spLocks/>
            </p:cNvSpPr>
            <p:nvPr/>
          </p:nvSpPr>
          <p:spPr bwMode="auto">
            <a:xfrm>
              <a:off x="2244725" y="5484813"/>
              <a:ext cx="63500" cy="28575"/>
            </a:xfrm>
            <a:custGeom>
              <a:avLst/>
              <a:gdLst>
                <a:gd name="T0" fmla="*/ 0 w 9"/>
                <a:gd name="T1" fmla="*/ 0 h 4"/>
                <a:gd name="T2" fmla="*/ 9 w 9"/>
                <a:gd name="T3" fmla="*/ 3 h 4"/>
                <a:gd name="T4" fmla="*/ 0 w 9"/>
                <a:gd name="T5" fmla="*/ 0 h 4"/>
              </a:gdLst>
              <a:ahLst/>
              <a:cxnLst>
                <a:cxn ang="0">
                  <a:pos x="T0" y="T1"/>
                </a:cxn>
                <a:cxn ang="0">
                  <a:pos x="T2" y="T3"/>
                </a:cxn>
                <a:cxn ang="0">
                  <a:pos x="T4" y="T5"/>
                </a:cxn>
              </a:cxnLst>
              <a:rect l="0" t="0" r="r" b="b"/>
              <a:pathLst>
                <a:path w="9" h="4">
                  <a:moveTo>
                    <a:pt x="0" y="0"/>
                  </a:moveTo>
                  <a:cubicBezTo>
                    <a:pt x="3" y="0"/>
                    <a:pt x="8" y="0"/>
                    <a:pt x="9" y="3"/>
                  </a:cubicBezTo>
                  <a:cubicBezTo>
                    <a:pt x="5" y="3"/>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5" name="Freeform 245"/>
            <p:cNvSpPr>
              <a:spLocks/>
            </p:cNvSpPr>
            <p:nvPr/>
          </p:nvSpPr>
          <p:spPr bwMode="auto">
            <a:xfrm>
              <a:off x="2619375" y="5478463"/>
              <a:ext cx="69850" cy="41275"/>
            </a:xfrm>
            <a:custGeom>
              <a:avLst/>
              <a:gdLst>
                <a:gd name="T0" fmla="*/ 10 w 10"/>
                <a:gd name="T1" fmla="*/ 3 h 6"/>
                <a:gd name="T2" fmla="*/ 0 w 10"/>
                <a:gd name="T3" fmla="*/ 5 h 6"/>
                <a:gd name="T4" fmla="*/ 10 w 10"/>
                <a:gd name="T5" fmla="*/ 3 h 6"/>
              </a:gdLst>
              <a:ahLst/>
              <a:cxnLst>
                <a:cxn ang="0">
                  <a:pos x="T0" y="T1"/>
                </a:cxn>
                <a:cxn ang="0">
                  <a:pos x="T2" y="T3"/>
                </a:cxn>
                <a:cxn ang="0">
                  <a:pos x="T4" y="T5"/>
                </a:cxn>
              </a:cxnLst>
              <a:rect l="0" t="0" r="r" b="b"/>
              <a:pathLst>
                <a:path w="10" h="6">
                  <a:moveTo>
                    <a:pt x="10" y="3"/>
                  </a:moveTo>
                  <a:cubicBezTo>
                    <a:pt x="9" y="6"/>
                    <a:pt x="3" y="6"/>
                    <a:pt x="0" y="5"/>
                  </a:cubicBezTo>
                  <a:cubicBezTo>
                    <a:pt x="1" y="2"/>
                    <a:pt x="8"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6" name="Freeform 254"/>
            <p:cNvSpPr>
              <a:spLocks/>
            </p:cNvSpPr>
            <p:nvPr/>
          </p:nvSpPr>
          <p:spPr bwMode="auto">
            <a:xfrm>
              <a:off x="2252663" y="5534025"/>
              <a:ext cx="63500" cy="42863"/>
            </a:xfrm>
            <a:custGeom>
              <a:avLst/>
              <a:gdLst>
                <a:gd name="T0" fmla="*/ 8 w 9"/>
                <a:gd name="T1" fmla="*/ 0 h 6"/>
                <a:gd name="T2" fmla="*/ 0 w 9"/>
                <a:gd name="T3" fmla="*/ 4 h 6"/>
                <a:gd name="T4" fmla="*/ 8 w 9"/>
                <a:gd name="T5" fmla="*/ 0 h 6"/>
              </a:gdLst>
              <a:ahLst/>
              <a:cxnLst>
                <a:cxn ang="0">
                  <a:pos x="T0" y="T1"/>
                </a:cxn>
                <a:cxn ang="0">
                  <a:pos x="T2" y="T3"/>
                </a:cxn>
                <a:cxn ang="0">
                  <a:pos x="T4" y="T5"/>
                </a:cxn>
              </a:cxnLst>
              <a:rect l="0" t="0" r="r" b="b"/>
              <a:pathLst>
                <a:path w="9" h="6">
                  <a:moveTo>
                    <a:pt x="8" y="0"/>
                  </a:moveTo>
                  <a:cubicBezTo>
                    <a:pt x="9" y="4"/>
                    <a:pt x="2" y="6"/>
                    <a:pt x="0" y="4"/>
                  </a:cubicBezTo>
                  <a:cubicBezTo>
                    <a:pt x="1" y="0"/>
                    <a:pt x="5"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7" name="Freeform 255"/>
            <p:cNvSpPr>
              <a:spLocks/>
            </p:cNvSpPr>
            <p:nvPr/>
          </p:nvSpPr>
          <p:spPr bwMode="auto">
            <a:xfrm>
              <a:off x="2625725" y="5534025"/>
              <a:ext cx="63500" cy="36513"/>
            </a:xfrm>
            <a:custGeom>
              <a:avLst/>
              <a:gdLst>
                <a:gd name="T0" fmla="*/ 8 w 9"/>
                <a:gd name="T1" fmla="*/ 4 h 5"/>
                <a:gd name="T2" fmla="*/ 0 w 9"/>
                <a:gd name="T3" fmla="*/ 2 h 5"/>
                <a:gd name="T4" fmla="*/ 8 w 9"/>
                <a:gd name="T5" fmla="*/ 4 h 5"/>
              </a:gdLst>
              <a:ahLst/>
              <a:cxnLst>
                <a:cxn ang="0">
                  <a:pos x="T0" y="T1"/>
                </a:cxn>
                <a:cxn ang="0">
                  <a:pos x="T2" y="T3"/>
                </a:cxn>
                <a:cxn ang="0">
                  <a:pos x="T4" y="T5"/>
                </a:cxn>
              </a:cxnLst>
              <a:rect l="0" t="0" r="r" b="b"/>
              <a:pathLst>
                <a:path w="9" h="5">
                  <a:moveTo>
                    <a:pt x="8" y="4"/>
                  </a:moveTo>
                  <a:cubicBezTo>
                    <a:pt x="5" y="4"/>
                    <a:pt x="0" y="5"/>
                    <a:pt x="0" y="2"/>
                  </a:cubicBezTo>
                  <a:cubicBezTo>
                    <a:pt x="2" y="1"/>
                    <a:pt x="9" y="0"/>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8" name="Freeform 259"/>
            <p:cNvSpPr>
              <a:spLocks/>
            </p:cNvSpPr>
            <p:nvPr/>
          </p:nvSpPr>
          <p:spPr bwMode="auto">
            <a:xfrm>
              <a:off x="2590800" y="5597525"/>
              <a:ext cx="69850" cy="49213"/>
            </a:xfrm>
            <a:custGeom>
              <a:avLst/>
              <a:gdLst>
                <a:gd name="T0" fmla="*/ 10 w 10"/>
                <a:gd name="T1" fmla="*/ 6 h 7"/>
                <a:gd name="T2" fmla="*/ 0 w 10"/>
                <a:gd name="T3" fmla="*/ 0 h 7"/>
                <a:gd name="T4" fmla="*/ 10 w 10"/>
                <a:gd name="T5" fmla="*/ 6 h 7"/>
              </a:gdLst>
              <a:ahLst/>
              <a:cxnLst>
                <a:cxn ang="0">
                  <a:pos x="T0" y="T1"/>
                </a:cxn>
                <a:cxn ang="0">
                  <a:pos x="T2" y="T3"/>
                </a:cxn>
                <a:cxn ang="0">
                  <a:pos x="T4" y="T5"/>
                </a:cxn>
              </a:cxnLst>
              <a:rect l="0" t="0" r="r" b="b"/>
              <a:pathLst>
                <a:path w="10" h="7">
                  <a:moveTo>
                    <a:pt x="10" y="6"/>
                  </a:moveTo>
                  <a:cubicBezTo>
                    <a:pt x="6" y="7"/>
                    <a:pt x="2" y="3"/>
                    <a:pt x="0" y="0"/>
                  </a:cubicBezTo>
                  <a:cubicBezTo>
                    <a:pt x="4" y="0"/>
                    <a:pt x="8" y="3"/>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9" name="Freeform 262"/>
            <p:cNvSpPr>
              <a:spLocks/>
            </p:cNvSpPr>
            <p:nvPr/>
          </p:nvSpPr>
          <p:spPr bwMode="auto">
            <a:xfrm>
              <a:off x="2266950" y="5605463"/>
              <a:ext cx="55563" cy="34925"/>
            </a:xfrm>
            <a:custGeom>
              <a:avLst/>
              <a:gdLst>
                <a:gd name="T0" fmla="*/ 8 w 8"/>
                <a:gd name="T1" fmla="*/ 0 h 5"/>
                <a:gd name="T2" fmla="*/ 0 w 8"/>
                <a:gd name="T3" fmla="*/ 4 h 5"/>
                <a:gd name="T4" fmla="*/ 8 w 8"/>
                <a:gd name="T5" fmla="*/ 0 h 5"/>
              </a:gdLst>
              <a:ahLst/>
              <a:cxnLst>
                <a:cxn ang="0">
                  <a:pos x="T0" y="T1"/>
                </a:cxn>
                <a:cxn ang="0">
                  <a:pos x="T2" y="T3"/>
                </a:cxn>
                <a:cxn ang="0">
                  <a:pos x="T4" y="T5"/>
                </a:cxn>
              </a:cxnLst>
              <a:rect l="0" t="0" r="r" b="b"/>
              <a:pathLst>
                <a:path w="8" h="5">
                  <a:moveTo>
                    <a:pt x="8" y="0"/>
                  </a:moveTo>
                  <a:cubicBezTo>
                    <a:pt x="7" y="4"/>
                    <a:pt x="3" y="5"/>
                    <a:pt x="0" y="4"/>
                  </a:cubicBezTo>
                  <a:cubicBezTo>
                    <a:pt x="1" y="1"/>
                    <a:pt x="4"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0" name="Freeform 265"/>
            <p:cNvSpPr>
              <a:spLocks/>
            </p:cNvSpPr>
            <p:nvPr/>
          </p:nvSpPr>
          <p:spPr bwMode="auto">
            <a:xfrm>
              <a:off x="2570163" y="5646738"/>
              <a:ext cx="55563" cy="49213"/>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5" y="0"/>
                    <a:pt x="6" y="4"/>
                    <a:pt x="8" y="7"/>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1" name="Freeform 267"/>
            <p:cNvSpPr>
              <a:spLocks/>
            </p:cNvSpPr>
            <p:nvPr/>
          </p:nvSpPr>
          <p:spPr bwMode="auto">
            <a:xfrm>
              <a:off x="2527300" y="5675313"/>
              <a:ext cx="42863" cy="71438"/>
            </a:xfrm>
            <a:custGeom>
              <a:avLst/>
              <a:gdLst>
                <a:gd name="T0" fmla="*/ 1 w 6"/>
                <a:gd name="T1" fmla="*/ 0 h 10"/>
                <a:gd name="T2" fmla="*/ 6 w 6"/>
                <a:gd name="T3" fmla="*/ 10 h 10"/>
                <a:gd name="T4" fmla="*/ 1 w 6"/>
                <a:gd name="T5" fmla="*/ 0 h 10"/>
              </a:gdLst>
              <a:ahLst/>
              <a:cxnLst>
                <a:cxn ang="0">
                  <a:pos x="T0" y="T1"/>
                </a:cxn>
                <a:cxn ang="0">
                  <a:pos x="T2" y="T3"/>
                </a:cxn>
                <a:cxn ang="0">
                  <a:pos x="T4" y="T5"/>
                </a:cxn>
              </a:cxnLst>
              <a:rect l="0" t="0" r="r" b="b"/>
              <a:pathLst>
                <a:path w="6" h="10">
                  <a:moveTo>
                    <a:pt x="1" y="0"/>
                  </a:moveTo>
                  <a:cubicBezTo>
                    <a:pt x="5" y="1"/>
                    <a:pt x="6" y="5"/>
                    <a:pt x="6" y="10"/>
                  </a:cubicBezTo>
                  <a:cubicBezTo>
                    <a:pt x="3" y="9"/>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2" name="Freeform 268"/>
            <p:cNvSpPr>
              <a:spLocks/>
            </p:cNvSpPr>
            <p:nvPr/>
          </p:nvSpPr>
          <p:spPr bwMode="auto">
            <a:xfrm>
              <a:off x="2484438" y="5689600"/>
              <a:ext cx="28575" cy="77788"/>
            </a:xfrm>
            <a:custGeom>
              <a:avLst/>
              <a:gdLst>
                <a:gd name="T0" fmla="*/ 0 w 4"/>
                <a:gd name="T1" fmla="*/ 0 h 11"/>
                <a:gd name="T2" fmla="*/ 4 w 4"/>
                <a:gd name="T3" fmla="*/ 11 h 11"/>
                <a:gd name="T4" fmla="*/ 0 w 4"/>
                <a:gd name="T5" fmla="*/ 0 h 11"/>
              </a:gdLst>
              <a:ahLst/>
              <a:cxnLst>
                <a:cxn ang="0">
                  <a:pos x="T0" y="T1"/>
                </a:cxn>
                <a:cxn ang="0">
                  <a:pos x="T2" y="T3"/>
                </a:cxn>
                <a:cxn ang="0">
                  <a:pos x="T4" y="T5"/>
                </a:cxn>
              </a:cxnLst>
              <a:rect l="0" t="0" r="r" b="b"/>
              <a:pathLst>
                <a:path w="4" h="11">
                  <a:moveTo>
                    <a:pt x="0" y="0"/>
                  </a:moveTo>
                  <a:cubicBezTo>
                    <a:pt x="4" y="1"/>
                    <a:pt x="3" y="7"/>
                    <a:pt x="4" y="11"/>
                  </a:cubicBezTo>
                  <a:cubicBezTo>
                    <a:pt x="0" y="9"/>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3" name="Freeform 270"/>
            <p:cNvSpPr>
              <a:spLocks/>
            </p:cNvSpPr>
            <p:nvPr/>
          </p:nvSpPr>
          <p:spPr bwMode="auto">
            <a:xfrm>
              <a:off x="2420938" y="5710238"/>
              <a:ext cx="28575" cy="49213"/>
            </a:xfrm>
            <a:custGeom>
              <a:avLst/>
              <a:gdLst>
                <a:gd name="T0" fmla="*/ 1 w 4"/>
                <a:gd name="T1" fmla="*/ 0 h 7"/>
                <a:gd name="T2" fmla="*/ 3 w 4"/>
                <a:gd name="T3" fmla="*/ 0 h 7"/>
                <a:gd name="T4" fmla="*/ 1 w 4"/>
                <a:gd name="T5" fmla="*/ 7 h 7"/>
                <a:gd name="T6" fmla="*/ 1 w 4"/>
                <a:gd name="T7" fmla="*/ 0 h 7"/>
              </a:gdLst>
              <a:ahLst/>
              <a:cxnLst>
                <a:cxn ang="0">
                  <a:pos x="T0" y="T1"/>
                </a:cxn>
                <a:cxn ang="0">
                  <a:pos x="T2" y="T3"/>
                </a:cxn>
                <a:cxn ang="0">
                  <a:pos x="T4" y="T5"/>
                </a:cxn>
                <a:cxn ang="0">
                  <a:pos x="T6" y="T7"/>
                </a:cxn>
              </a:cxnLst>
              <a:rect l="0" t="0" r="r" b="b"/>
              <a:pathLst>
                <a:path w="4" h="7">
                  <a:moveTo>
                    <a:pt x="1" y="0"/>
                  </a:moveTo>
                  <a:cubicBezTo>
                    <a:pt x="2" y="0"/>
                    <a:pt x="2" y="0"/>
                    <a:pt x="3" y="0"/>
                  </a:cubicBezTo>
                  <a:cubicBezTo>
                    <a:pt x="4" y="2"/>
                    <a:pt x="4" y="7"/>
                    <a:pt x="1" y="7"/>
                  </a:cubicBezTo>
                  <a:cubicBezTo>
                    <a:pt x="0" y="6"/>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4" name="Freeform 283"/>
            <p:cNvSpPr>
              <a:spLocks/>
            </p:cNvSpPr>
            <p:nvPr/>
          </p:nvSpPr>
          <p:spPr bwMode="auto">
            <a:xfrm>
              <a:off x="2408238" y="5802313"/>
              <a:ext cx="84138" cy="120650"/>
            </a:xfrm>
            <a:custGeom>
              <a:avLst/>
              <a:gdLst>
                <a:gd name="T0" fmla="*/ 11 w 12"/>
                <a:gd name="T1" fmla="*/ 5 h 17"/>
                <a:gd name="T2" fmla="*/ 6 w 12"/>
                <a:gd name="T3" fmla="*/ 5 h 17"/>
                <a:gd name="T4" fmla="*/ 12 w 12"/>
                <a:gd name="T5" fmla="*/ 12 h 17"/>
                <a:gd name="T6" fmla="*/ 2 w 12"/>
                <a:gd name="T7" fmla="*/ 15 h 17"/>
                <a:gd name="T8" fmla="*/ 9 w 12"/>
                <a:gd name="T9" fmla="*/ 12 h 17"/>
                <a:gd name="T10" fmla="*/ 3 w 12"/>
                <a:gd name="T11" fmla="*/ 8 h 17"/>
                <a:gd name="T12" fmla="*/ 11 w 12"/>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12" h="17">
                  <a:moveTo>
                    <a:pt x="11" y="5"/>
                  </a:moveTo>
                  <a:cubicBezTo>
                    <a:pt x="10" y="5"/>
                    <a:pt x="8" y="5"/>
                    <a:pt x="6" y="5"/>
                  </a:cubicBezTo>
                  <a:cubicBezTo>
                    <a:pt x="8" y="8"/>
                    <a:pt x="11" y="8"/>
                    <a:pt x="12" y="12"/>
                  </a:cubicBezTo>
                  <a:cubicBezTo>
                    <a:pt x="11" y="15"/>
                    <a:pt x="5" y="17"/>
                    <a:pt x="2" y="15"/>
                  </a:cubicBezTo>
                  <a:cubicBezTo>
                    <a:pt x="3" y="13"/>
                    <a:pt x="7" y="13"/>
                    <a:pt x="9" y="12"/>
                  </a:cubicBezTo>
                  <a:cubicBezTo>
                    <a:pt x="8" y="9"/>
                    <a:pt x="5" y="9"/>
                    <a:pt x="3" y="8"/>
                  </a:cubicBezTo>
                  <a:cubicBezTo>
                    <a:pt x="0" y="2"/>
                    <a:pt x="10" y="0"/>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aphicFrame>
        <p:nvGraphicFramePr>
          <p:cNvPr id="371" name="Table 370"/>
          <p:cNvGraphicFramePr>
            <a:graphicFrameLocks noGrp="1"/>
          </p:cNvGraphicFramePr>
          <p:nvPr>
            <p:extLst/>
          </p:nvPr>
        </p:nvGraphicFramePr>
        <p:xfrm>
          <a:off x="205200" y="4064400"/>
          <a:ext cx="7020000" cy="2328175"/>
        </p:xfrm>
        <a:graphic>
          <a:graphicData uri="http://schemas.openxmlformats.org/drawingml/2006/table">
            <a:tbl>
              <a:tblPr firstRow="1" bandRow="1">
                <a:tableStyleId>{2D5ABB26-0587-4C30-8999-92F81FD0307C}</a:tableStyleId>
              </a:tblPr>
              <a:tblGrid>
                <a:gridCol w="7020000">
                  <a:extLst>
                    <a:ext uri="{9D8B030D-6E8A-4147-A177-3AD203B41FA5}">
                      <a16:colId xmlns="" xmlns:a16="http://schemas.microsoft.com/office/drawing/2014/main" val="20000"/>
                    </a:ext>
                  </a:extLst>
                </a:gridCol>
              </a:tblGrid>
              <a:tr h="407935">
                <a:tc>
                  <a:txBody>
                    <a:bodyPr/>
                    <a:lstStyle/>
                    <a:p>
                      <a:pPr marL="0" marR="0" lvl="0" indent="0" algn="just" defTabSz="913399" rtl="0" eaLnBrk="1" fontAlgn="base" latinLnBrk="0" hangingPunct="1">
                        <a:lnSpc>
                          <a:spcPct val="100000"/>
                        </a:lnSpc>
                        <a:spcBef>
                          <a:spcPct val="0"/>
                        </a:spcBef>
                        <a:spcAft>
                          <a:spcPct val="0"/>
                        </a:spcAft>
                        <a:buClrTx/>
                        <a:buSzTx/>
                        <a:buFont typeface="+mj-lt"/>
                        <a:buNone/>
                        <a:tabLst/>
                        <a:defRPr/>
                      </a:pPr>
                      <a:r>
                        <a:rPr lang="es-CL" sz="800" kern="1200" noProof="0" dirty="0" smtClean="0">
                          <a:solidFill>
                            <a:srgbClr val="002776"/>
                          </a:solidFill>
                          <a:latin typeface="+mn-lt"/>
                          <a:ea typeface="+mn-ea"/>
                          <a:cs typeface="+mn-cs"/>
                        </a:rPr>
                        <a:t>1. Identificación y selección de </a:t>
                      </a:r>
                      <a:r>
                        <a:rPr lang="es-CL" sz="800" i="1" kern="1200" noProof="0" dirty="0" err="1" smtClean="0">
                          <a:solidFill>
                            <a:srgbClr val="002776"/>
                          </a:solidFill>
                          <a:latin typeface="+mn-lt"/>
                          <a:ea typeface="+mn-ea"/>
                          <a:cs typeface="+mn-cs"/>
                        </a:rPr>
                        <a:t>partners</a:t>
                      </a:r>
                      <a:r>
                        <a:rPr lang="es-CL" sz="800" kern="1200" noProof="0" dirty="0" smtClean="0">
                          <a:solidFill>
                            <a:srgbClr val="002776"/>
                          </a:solidFill>
                          <a:latin typeface="+mn-lt"/>
                          <a:ea typeface="+mn-ea"/>
                          <a:cs typeface="+mn-cs"/>
                        </a:rPr>
                        <a:t> </a:t>
                      </a:r>
                      <a:r>
                        <a:rPr lang="es-CL" sz="800" i="1" kern="1200" noProof="0" dirty="0" smtClean="0">
                          <a:solidFill>
                            <a:srgbClr val="002776"/>
                          </a:solidFill>
                          <a:latin typeface="+mn-lt"/>
                          <a:ea typeface="+mn-ea"/>
                          <a:cs typeface="+mn-cs"/>
                        </a:rPr>
                        <a:t>clave</a:t>
                      </a:r>
                      <a:r>
                        <a:rPr lang="es-CL" sz="800" kern="1200" noProof="0" dirty="0" smtClean="0">
                          <a:solidFill>
                            <a:srgbClr val="002776"/>
                          </a:solidFill>
                          <a:latin typeface="+mn-lt"/>
                          <a:ea typeface="+mn-ea"/>
                          <a:cs typeface="+mn-cs"/>
                        </a:rPr>
                        <a:t> con intereses comunes en relación con los objetivos del proyecto: fundamentalmente </a:t>
                      </a:r>
                      <a:r>
                        <a:rPr lang="es-CL" sz="800" dirty="0" smtClean="0">
                          <a:solidFill>
                            <a:srgbClr val="002776"/>
                          </a:solidFill>
                        </a:rPr>
                        <a:t>compañía gestora del Aeropuerto de Quito</a:t>
                      </a:r>
                      <a:r>
                        <a:rPr lang="es-CL" sz="800" kern="1200" noProof="0" dirty="0" smtClean="0">
                          <a:solidFill>
                            <a:srgbClr val="002776"/>
                          </a:solidFill>
                          <a:latin typeface="+mn-lt"/>
                          <a:ea typeface="+mn-ea"/>
                          <a:cs typeface="+mn-cs"/>
                        </a:rPr>
                        <a:t>/Aeropuerto y Gobierno Municipal. </a:t>
                      </a:r>
                      <a:r>
                        <a:rPr lang="es-CL" sz="800" kern="1200" baseline="0" dirty="0" smtClean="0">
                          <a:solidFill>
                            <a:srgbClr val="002776"/>
                          </a:solidFill>
                          <a:latin typeface="+mn-lt"/>
                          <a:ea typeface="+mn-ea"/>
                          <a:cs typeface="+mn-cs"/>
                        </a:rPr>
                        <a:t>En caso necesario, contratación de un consultor externo para asistir a la planificación y ejecución del Proyecto.</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99152">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2. Definición de los aspectos y actuaciones clave de una </a:t>
                      </a:r>
                      <a:r>
                        <a:rPr lang="es-CL" sz="800" b="1" kern="1200" dirty="0" smtClean="0">
                          <a:solidFill>
                            <a:srgbClr val="002776"/>
                          </a:solidFill>
                          <a:latin typeface="+mn-lt"/>
                          <a:ea typeface="+mn-ea"/>
                          <a:cs typeface="+mn-cs"/>
                        </a:rPr>
                        <a:t>propuesta de colaboración </a:t>
                      </a:r>
                      <a:r>
                        <a:rPr lang="es-CL" sz="800" kern="1200" dirty="0" smtClean="0">
                          <a:solidFill>
                            <a:srgbClr val="002776"/>
                          </a:solidFill>
                          <a:latin typeface="+mn-lt"/>
                          <a:ea typeface="+mn-ea"/>
                          <a:cs typeface="+mn-cs"/>
                        </a:rPr>
                        <a:t>entre el equipo de proyecto y los </a:t>
                      </a:r>
                      <a:r>
                        <a:rPr lang="es-CL" sz="800" i="1" kern="1200" dirty="0" err="1" smtClean="0">
                          <a:solidFill>
                            <a:srgbClr val="002776"/>
                          </a:solidFill>
                          <a:latin typeface="+mn-lt"/>
                          <a:ea typeface="+mn-ea"/>
                          <a:cs typeface="+mn-cs"/>
                        </a:rPr>
                        <a:t>partners</a:t>
                      </a:r>
                      <a:r>
                        <a:rPr lang="es-CL" sz="800" i="1" kern="1200" dirty="0" smtClean="0">
                          <a:solidFill>
                            <a:srgbClr val="002776"/>
                          </a:solidFill>
                          <a:latin typeface="+mn-lt"/>
                          <a:ea typeface="+mn-ea"/>
                          <a:cs typeface="+mn-cs"/>
                        </a:rPr>
                        <a:t> clave</a:t>
                      </a:r>
                      <a:r>
                        <a:rPr lang="es-CL" sz="800" kern="1200" dirty="0" smtClean="0">
                          <a:solidFill>
                            <a:srgbClr val="002776"/>
                          </a:solidFill>
                          <a:latin typeface="+mn-lt"/>
                          <a:ea typeface="+mn-ea"/>
                          <a:cs typeface="+mn-cs"/>
                        </a:rPr>
                        <a:t> seleccionados</a:t>
                      </a:r>
                      <a:r>
                        <a:rPr lang="es-CL" sz="800" kern="1200" baseline="0" dirty="0" smtClean="0">
                          <a:solidFill>
                            <a:srgbClr val="002776"/>
                          </a:solidFill>
                          <a:latin typeface="+mn-lt"/>
                          <a:ea typeface="+mn-ea"/>
                          <a:cs typeface="+mn-cs"/>
                        </a:rPr>
                        <a:t> </a:t>
                      </a:r>
                      <a:r>
                        <a:rPr lang="es-CL" sz="800" kern="1200" dirty="0" smtClean="0">
                          <a:solidFill>
                            <a:srgbClr val="002776"/>
                          </a:solidFill>
                          <a:latin typeface="+mn-lt"/>
                          <a:ea typeface="+mn-ea"/>
                          <a:cs typeface="+mn-cs"/>
                        </a:rPr>
                        <a:t>según los objetivos identificados.</a:t>
                      </a:r>
                      <a:r>
                        <a:rPr lang="es-CL" sz="800" kern="1200" baseline="0" dirty="0" smtClean="0">
                          <a:solidFill>
                            <a:srgbClr val="002776"/>
                          </a:solidFill>
                          <a:latin typeface="+mn-lt"/>
                          <a:ea typeface="+mn-ea"/>
                          <a:cs typeface="+mn-cs"/>
                        </a:rPr>
                        <a:t> Elaboración de la documentación pertinente asociada a dicha propuesta, incluyendo un análisis de </a:t>
                      </a:r>
                      <a:r>
                        <a:rPr lang="es-CL" sz="800" kern="1200" dirty="0" smtClean="0">
                          <a:solidFill>
                            <a:srgbClr val="002776"/>
                          </a:solidFill>
                          <a:latin typeface="+mn-lt"/>
                          <a:ea typeface="+mn-ea"/>
                          <a:cs typeface="+mn-cs"/>
                        </a:rPr>
                        <a:t>las ventajas derivadas</a:t>
                      </a:r>
                      <a:r>
                        <a:rPr lang="es-CL" sz="800" kern="1200" baseline="0" dirty="0" smtClean="0">
                          <a:solidFill>
                            <a:srgbClr val="002776"/>
                          </a:solidFill>
                          <a:latin typeface="+mn-lt"/>
                          <a:ea typeface="+mn-ea"/>
                          <a:cs typeface="+mn-cs"/>
                        </a:rPr>
                        <a:t> de este proyecto</a:t>
                      </a:r>
                      <a:r>
                        <a:rPr lang="es-CL" sz="800" kern="1200" dirty="0" smtClean="0">
                          <a:solidFill>
                            <a:srgbClr val="002776"/>
                          </a:solidFill>
                          <a:latin typeface="+mn-lt"/>
                          <a:ea typeface="+mn-ea"/>
                          <a:cs typeface="+mn-cs"/>
                        </a:rPr>
                        <a:t> para</a:t>
                      </a:r>
                      <a:r>
                        <a:rPr lang="es-CL" sz="800" kern="1200" baseline="0" dirty="0" smtClean="0">
                          <a:solidFill>
                            <a:srgbClr val="002776"/>
                          </a:solidFill>
                          <a:latin typeface="+mn-lt"/>
                          <a:ea typeface="+mn-ea"/>
                          <a:cs typeface="+mn-cs"/>
                        </a:rPr>
                        <a:t> todos los actores y en especial </a:t>
                      </a:r>
                      <a:r>
                        <a:rPr lang="es-CL" sz="800" kern="1200" dirty="0" smtClean="0">
                          <a:solidFill>
                            <a:srgbClr val="002776"/>
                          </a:solidFill>
                          <a:latin typeface="+mn-lt"/>
                          <a:ea typeface="+mn-ea"/>
                          <a:cs typeface="+mn-cs"/>
                        </a:rPr>
                        <a:t>para la línea aérea</a:t>
                      </a:r>
                      <a:r>
                        <a:rPr lang="es-CL" sz="800" kern="1200" baseline="0" dirty="0" smtClean="0">
                          <a:solidFill>
                            <a:srgbClr val="002776"/>
                          </a:solidFill>
                          <a:latin typeface="+mn-lt"/>
                          <a:ea typeface="+mn-ea"/>
                          <a:cs typeface="+mn-cs"/>
                        </a:rPr>
                        <a:t> con el fin de lograr una propuesta atractiva para plantear al Grupo.</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07935">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3. Identificación de personal clave relevante del Grupo de la</a:t>
                      </a:r>
                      <a:r>
                        <a:rPr lang="es-CL" sz="800" kern="1200" baseline="0" dirty="0" smtClean="0">
                          <a:solidFill>
                            <a:srgbClr val="002776"/>
                          </a:solidFill>
                          <a:latin typeface="+mn-lt"/>
                          <a:ea typeface="+mn-ea"/>
                          <a:cs typeface="+mn-cs"/>
                        </a:rPr>
                        <a:t> línea aérea</a:t>
                      </a:r>
                      <a:r>
                        <a:rPr lang="es-CL" sz="800" kern="1200" dirty="0" smtClean="0">
                          <a:solidFill>
                            <a:srgbClr val="002776"/>
                          </a:solidFill>
                          <a:latin typeface="+mn-lt"/>
                          <a:ea typeface="+mn-ea"/>
                          <a:cs typeface="+mn-cs"/>
                        </a:rPr>
                        <a:t>, contacto inicial,</a:t>
                      </a:r>
                      <a:r>
                        <a:rPr lang="es-CL" sz="800" kern="1200" baseline="0" dirty="0" smtClean="0">
                          <a:solidFill>
                            <a:srgbClr val="002776"/>
                          </a:solidFill>
                          <a:latin typeface="+mn-lt"/>
                          <a:ea typeface="+mn-ea"/>
                          <a:cs typeface="+mn-cs"/>
                        </a:rPr>
                        <a:t> establecimiento de </a:t>
                      </a:r>
                      <a:r>
                        <a:rPr lang="es-CL" sz="800" kern="1200" dirty="0" smtClean="0">
                          <a:solidFill>
                            <a:srgbClr val="002776"/>
                          </a:solidFill>
                          <a:latin typeface="+mn-lt"/>
                          <a:ea typeface="+mn-ea"/>
                          <a:cs typeface="+mn-cs"/>
                        </a:rPr>
                        <a:t>agenda de reuniones con el propósito de presentar la propuesta de colaboración, discutir sus ventajas y desventajas</a:t>
                      </a:r>
                      <a:r>
                        <a:rPr lang="es-CL" sz="800" kern="1200" baseline="0" dirty="0" smtClean="0">
                          <a:solidFill>
                            <a:srgbClr val="002776"/>
                          </a:solidFill>
                          <a:latin typeface="+mn-lt"/>
                          <a:ea typeface="+mn-ea"/>
                          <a:cs typeface="+mn-cs"/>
                        </a:rPr>
                        <a:t> y llevar a cabo posibles negociaciones</a:t>
                      </a:r>
                      <a:r>
                        <a:rPr lang="es-CL" sz="800" kern="1200" dirty="0" smtClean="0">
                          <a:solidFill>
                            <a:srgbClr val="002776"/>
                          </a:solidFill>
                          <a:latin typeface="+mn-lt"/>
                          <a:ea typeface="+mn-ea"/>
                          <a:cs typeface="+mn-cs"/>
                        </a:rPr>
                        <a:t>.</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99152">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4. Discusión entre el equipo,</a:t>
                      </a:r>
                      <a:r>
                        <a:rPr lang="es-CL" sz="800" kern="1200" baseline="0" dirty="0" smtClean="0">
                          <a:solidFill>
                            <a:srgbClr val="002776"/>
                          </a:solidFill>
                          <a:latin typeface="+mn-lt"/>
                          <a:ea typeface="+mn-ea"/>
                          <a:cs typeface="+mn-cs"/>
                        </a:rPr>
                        <a:t> </a:t>
                      </a:r>
                      <a:r>
                        <a:rPr lang="es-CL" sz="800" i="1" kern="1200" baseline="0" dirty="0" err="1" smtClean="0">
                          <a:solidFill>
                            <a:srgbClr val="002776"/>
                          </a:solidFill>
                          <a:latin typeface="+mn-lt"/>
                          <a:ea typeface="+mn-ea"/>
                          <a:cs typeface="+mn-cs"/>
                        </a:rPr>
                        <a:t>partners</a:t>
                      </a:r>
                      <a:r>
                        <a:rPr lang="es-CL" sz="800" i="1" kern="1200" baseline="0" dirty="0" smtClean="0">
                          <a:solidFill>
                            <a:srgbClr val="002776"/>
                          </a:solidFill>
                          <a:latin typeface="+mn-lt"/>
                          <a:ea typeface="+mn-ea"/>
                          <a:cs typeface="+mn-cs"/>
                        </a:rPr>
                        <a:t> clave</a:t>
                      </a:r>
                      <a:r>
                        <a:rPr lang="es-CL" sz="800" kern="1200" baseline="0" dirty="0" smtClean="0">
                          <a:solidFill>
                            <a:srgbClr val="002776"/>
                          </a:solidFill>
                          <a:latin typeface="+mn-lt"/>
                          <a:ea typeface="+mn-ea"/>
                          <a:cs typeface="+mn-cs"/>
                        </a:rPr>
                        <a:t> y la línea aérea de los aspectos de la propuesta de colaboración, con el objetivo final de definir un </a:t>
                      </a:r>
                      <a:r>
                        <a:rPr lang="es-CL" sz="800" b="1" kern="1200" baseline="0" dirty="0" smtClean="0">
                          <a:solidFill>
                            <a:srgbClr val="002776"/>
                          </a:solidFill>
                          <a:latin typeface="+mn-lt"/>
                          <a:ea typeface="+mn-ea"/>
                          <a:cs typeface="+mn-cs"/>
                        </a:rPr>
                        <a:t>borrador de acuerdo de colaboración</a:t>
                      </a:r>
                      <a:r>
                        <a:rPr lang="es-CL" sz="800" b="0" kern="1200" baseline="0" dirty="0" smtClean="0">
                          <a:solidFill>
                            <a:srgbClr val="002776"/>
                          </a:solidFill>
                          <a:latin typeface="+mn-lt"/>
                          <a:ea typeface="+mn-ea"/>
                          <a:cs typeface="+mn-cs"/>
                        </a:rPr>
                        <a:t>, que defina claramente las actuaciones y compromisos acordados por las partes.</a:t>
                      </a:r>
                      <a:endParaRPr lang="es-CL" sz="800" b="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99152">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5. Cierre y firma</a:t>
                      </a:r>
                      <a:r>
                        <a:rPr lang="es-CL" sz="800" kern="1200" baseline="0" dirty="0" smtClean="0">
                          <a:solidFill>
                            <a:srgbClr val="002776"/>
                          </a:solidFill>
                          <a:latin typeface="+mn-lt"/>
                          <a:ea typeface="+mn-ea"/>
                          <a:cs typeface="+mn-cs"/>
                        </a:rPr>
                        <a:t> </a:t>
                      </a:r>
                      <a:r>
                        <a:rPr lang="es-CL" sz="800" kern="1200" dirty="0" smtClean="0">
                          <a:solidFill>
                            <a:srgbClr val="002776"/>
                          </a:solidFill>
                          <a:latin typeface="+mn-lt"/>
                          <a:ea typeface="+mn-ea"/>
                          <a:cs typeface="+mn-cs"/>
                        </a:rPr>
                        <a:t>del </a:t>
                      </a:r>
                      <a:r>
                        <a:rPr lang="es-CL" sz="800" b="1" kern="1200" dirty="0" smtClean="0">
                          <a:solidFill>
                            <a:srgbClr val="002776"/>
                          </a:solidFill>
                          <a:latin typeface="+mn-lt"/>
                          <a:ea typeface="+mn-ea"/>
                          <a:cs typeface="+mn-cs"/>
                        </a:rPr>
                        <a:t>acuerdo de colaboración </a:t>
                      </a:r>
                      <a:r>
                        <a:rPr lang="es-CL" sz="800" kern="1200" baseline="0" dirty="0" smtClean="0">
                          <a:solidFill>
                            <a:srgbClr val="002776"/>
                          </a:solidFill>
                          <a:latin typeface="+mn-lt"/>
                          <a:ea typeface="+mn-ea"/>
                          <a:cs typeface="+mn-cs"/>
                        </a:rPr>
                        <a:t>resultante del proceso de presentación, discusión y negociación entre la línea aérea  y el equipo de proyecto y </a:t>
                      </a:r>
                      <a:r>
                        <a:rPr lang="es-CL" sz="800" i="1" kern="1200" baseline="0" dirty="0" err="1" smtClean="0">
                          <a:solidFill>
                            <a:srgbClr val="002776"/>
                          </a:solidFill>
                          <a:latin typeface="+mn-lt"/>
                          <a:ea typeface="+mn-ea"/>
                          <a:cs typeface="+mn-cs"/>
                        </a:rPr>
                        <a:t>partners</a:t>
                      </a:r>
                      <a:r>
                        <a:rPr lang="es-CL" sz="800" kern="1200" baseline="0" dirty="0" smtClean="0">
                          <a:solidFill>
                            <a:srgbClr val="002776"/>
                          </a:solidFill>
                          <a:latin typeface="+mn-lt"/>
                          <a:ea typeface="+mn-ea"/>
                          <a:cs typeface="+mn-cs"/>
                        </a:rPr>
                        <a:t> </a:t>
                      </a:r>
                      <a:r>
                        <a:rPr lang="es-CL" sz="800" i="1" kern="1200" baseline="0" dirty="0" smtClean="0">
                          <a:solidFill>
                            <a:srgbClr val="002776"/>
                          </a:solidFill>
                          <a:latin typeface="+mn-lt"/>
                          <a:ea typeface="+mn-ea"/>
                          <a:cs typeface="+mn-cs"/>
                        </a:rPr>
                        <a:t>clave</a:t>
                      </a:r>
                      <a:r>
                        <a:rPr lang="es-CL" sz="800" kern="1200" baseline="0" dirty="0" smtClean="0">
                          <a:solidFill>
                            <a:srgbClr val="002776"/>
                          </a:solidFill>
                          <a:latin typeface="+mn-lt"/>
                          <a:ea typeface="+mn-ea"/>
                          <a:cs typeface="+mn-cs"/>
                        </a:rPr>
                        <a:t>.</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37359">
                <a:tc>
                  <a:txBody>
                    <a:bodyPr/>
                    <a:lstStyle/>
                    <a:p>
                      <a:pPr marL="0" marR="0" lvl="0" indent="0" algn="just"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6. Seguimiento de</a:t>
                      </a:r>
                      <a:r>
                        <a:rPr lang="es-CL" sz="800" kern="1200" baseline="0" dirty="0" smtClean="0">
                          <a:solidFill>
                            <a:srgbClr val="002776"/>
                          </a:solidFill>
                          <a:latin typeface="+mn-lt"/>
                          <a:ea typeface="+mn-ea"/>
                          <a:cs typeface="+mn-cs"/>
                        </a:rPr>
                        <a:t> las actuaciones contempladas en el acuerdo </a:t>
                      </a:r>
                      <a:r>
                        <a:rPr lang="es-CL" sz="800" kern="1200" dirty="0" smtClean="0">
                          <a:solidFill>
                            <a:srgbClr val="002776"/>
                          </a:solidFill>
                          <a:latin typeface="+mn-lt"/>
                          <a:ea typeface="+mn-ea"/>
                          <a:cs typeface="+mn-cs"/>
                        </a:rPr>
                        <a:t>y plan de seguimiento </a:t>
                      </a:r>
                      <a:r>
                        <a:rPr lang="es-CL" sz="800" kern="1200" baseline="0" dirty="0" smtClean="0">
                          <a:solidFill>
                            <a:srgbClr val="002776"/>
                          </a:solidFill>
                          <a:latin typeface="+mn-lt"/>
                          <a:ea typeface="+mn-ea"/>
                          <a:cs typeface="+mn-cs"/>
                        </a:rPr>
                        <a:t>para garantizar el cumplimiento de los objetivos y que se presta el apoyo necesario para tal fin.</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319" name="Rectangle 318"/>
          <p:cNvSpPr/>
          <p:nvPr/>
        </p:nvSpPr>
        <p:spPr>
          <a:xfrm>
            <a:off x="205458" y="3736800"/>
            <a:ext cx="7020000"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chemeClr val="bg2"/>
              </a:solidFill>
            </a:endParaRPr>
          </a:p>
        </p:txBody>
      </p:sp>
      <p:grpSp>
        <p:nvGrpSpPr>
          <p:cNvPr id="320" name="Group 319"/>
          <p:cNvGrpSpPr/>
          <p:nvPr/>
        </p:nvGrpSpPr>
        <p:grpSpPr>
          <a:xfrm>
            <a:off x="284762" y="3788157"/>
            <a:ext cx="252000" cy="252000"/>
            <a:chOff x="7307263" y="3144838"/>
            <a:chExt cx="550863" cy="609601"/>
          </a:xfrm>
          <a:solidFill>
            <a:schemeClr val="bg1"/>
          </a:solidFill>
        </p:grpSpPr>
        <p:sp>
          <p:nvSpPr>
            <p:cNvPr id="321"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2"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3"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4"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5"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6"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7"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28" name="TextBox 327"/>
          <p:cNvSpPr txBox="1"/>
          <p:nvPr/>
        </p:nvSpPr>
        <p:spPr>
          <a:xfrm>
            <a:off x="565498" y="3795429"/>
            <a:ext cx="2247246" cy="246221"/>
          </a:xfrm>
          <a:prstGeom prst="rect">
            <a:avLst/>
          </a:prstGeom>
          <a:noFill/>
        </p:spPr>
        <p:txBody>
          <a:bodyPr wrap="square" rtlCol="0">
            <a:spAutoFit/>
          </a:bodyPr>
          <a:lstStyle/>
          <a:p>
            <a:r>
              <a:rPr lang="es-CL" sz="1000" b="1" dirty="0" smtClean="0">
                <a:solidFill>
                  <a:schemeClr val="bg2"/>
                </a:solidFill>
                <a:latin typeface="+mn-lt"/>
              </a:rPr>
              <a:t>Plan de Trabajo Alto Nivel </a:t>
            </a:r>
            <a:endParaRPr lang="es-CL" sz="1000" b="1" dirty="0">
              <a:solidFill>
                <a:schemeClr val="bg2"/>
              </a:solidFill>
              <a:latin typeface="+mn-lt"/>
            </a:endParaRPr>
          </a:p>
        </p:txBody>
      </p:sp>
      <p:sp>
        <p:nvSpPr>
          <p:cNvPr id="417" name="TextBox 416"/>
          <p:cNvSpPr txBox="1"/>
          <p:nvPr/>
        </p:nvSpPr>
        <p:spPr>
          <a:xfrm>
            <a:off x="285608" y="965981"/>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CL" dirty="0" smtClean="0"/>
              <a:t>Expansión del mercado actual de aerolíneas</a:t>
            </a:r>
            <a:endParaRPr lang="es-CL" dirty="0"/>
          </a:p>
        </p:txBody>
      </p:sp>
      <p:grpSp>
        <p:nvGrpSpPr>
          <p:cNvPr id="418" name="Group 417"/>
          <p:cNvGrpSpPr/>
          <p:nvPr/>
        </p:nvGrpSpPr>
        <p:grpSpPr>
          <a:xfrm>
            <a:off x="7256357" y="1440165"/>
            <a:ext cx="2633101" cy="836705"/>
            <a:chOff x="3462357" y="6443378"/>
            <a:chExt cx="2082316" cy="900000"/>
          </a:xfrm>
        </p:grpSpPr>
        <p:sp>
          <p:nvSpPr>
            <p:cNvPr id="419" name="Rectangle 418"/>
            <p:cNvSpPr/>
            <p:nvPr/>
          </p:nvSpPr>
          <p:spPr>
            <a:xfrm>
              <a:off x="3462950" y="6443378"/>
              <a:ext cx="2081723"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s-CL" sz="1000" b="1" dirty="0" smtClean="0"/>
                <a:t>Impacto</a:t>
              </a:r>
              <a:endParaRPr lang="es-CL" sz="1000" b="1" dirty="0"/>
            </a:p>
          </p:txBody>
        </p:sp>
        <p:sp>
          <p:nvSpPr>
            <p:cNvPr id="420" name="Rectangle 419"/>
            <p:cNvSpPr/>
            <p:nvPr/>
          </p:nvSpPr>
          <p:spPr>
            <a:xfrm>
              <a:off x="3462357" y="6784252"/>
              <a:ext cx="2082316" cy="559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grpSp>
          <p:nvGrpSpPr>
            <p:cNvPr id="421" name="Group 420"/>
            <p:cNvGrpSpPr/>
            <p:nvPr/>
          </p:nvGrpSpPr>
          <p:grpSpPr>
            <a:xfrm>
              <a:off x="3561117" y="6479378"/>
              <a:ext cx="295181" cy="288000"/>
              <a:chOff x="1738313" y="3406776"/>
              <a:chExt cx="644727" cy="615950"/>
            </a:xfrm>
            <a:solidFill>
              <a:srgbClr val="FFFF00"/>
            </a:solidFill>
          </p:grpSpPr>
          <p:sp>
            <p:nvSpPr>
              <p:cNvPr id="432" name="Freeform 98"/>
              <p:cNvSpPr>
                <a:spLocks/>
              </p:cNvSpPr>
              <p:nvPr/>
            </p:nvSpPr>
            <p:spPr bwMode="auto">
              <a:xfrm>
                <a:off x="2178252" y="3406776"/>
                <a:ext cx="204788" cy="615950"/>
              </a:xfrm>
              <a:custGeom>
                <a:avLst/>
                <a:gdLst>
                  <a:gd name="T0" fmla="*/ 9 w 29"/>
                  <a:gd name="T1" fmla="*/ 87 h 87"/>
                  <a:gd name="T2" fmla="*/ 15 w 29"/>
                  <a:gd name="T3" fmla="*/ 78 h 87"/>
                  <a:gd name="T4" fmla="*/ 6 w 29"/>
                  <a:gd name="T5" fmla="*/ 4 h 87"/>
                  <a:gd name="T6" fmla="*/ 0 w 29"/>
                  <a:gd name="T7" fmla="*/ 1 h 87"/>
                  <a:gd name="T8" fmla="*/ 20 w 29"/>
                  <a:gd name="T9" fmla="*/ 17 h 87"/>
                  <a:gd name="T10" fmla="*/ 9 w 29"/>
                  <a:gd name="T11" fmla="*/ 87 h 87"/>
                </a:gdLst>
                <a:ahLst/>
                <a:cxnLst>
                  <a:cxn ang="0">
                    <a:pos x="T0" y="T1"/>
                  </a:cxn>
                  <a:cxn ang="0">
                    <a:pos x="T2" y="T3"/>
                  </a:cxn>
                  <a:cxn ang="0">
                    <a:pos x="T4" y="T5"/>
                  </a:cxn>
                  <a:cxn ang="0">
                    <a:pos x="T6" y="T7"/>
                  </a:cxn>
                  <a:cxn ang="0">
                    <a:pos x="T8" y="T9"/>
                  </a:cxn>
                  <a:cxn ang="0">
                    <a:pos x="T10" y="T11"/>
                  </a:cxn>
                </a:cxnLst>
                <a:rect l="0" t="0" r="r" b="b"/>
                <a:pathLst>
                  <a:path w="29" h="87">
                    <a:moveTo>
                      <a:pt x="9" y="87"/>
                    </a:moveTo>
                    <a:cubicBezTo>
                      <a:pt x="9" y="83"/>
                      <a:pt x="13" y="81"/>
                      <a:pt x="15" y="78"/>
                    </a:cubicBezTo>
                    <a:cubicBezTo>
                      <a:pt x="25" y="58"/>
                      <a:pt x="26" y="13"/>
                      <a:pt x="6" y="4"/>
                    </a:cubicBezTo>
                    <a:cubicBezTo>
                      <a:pt x="4" y="3"/>
                      <a:pt x="1" y="5"/>
                      <a:pt x="0" y="1"/>
                    </a:cubicBezTo>
                    <a:cubicBezTo>
                      <a:pt x="9" y="0"/>
                      <a:pt x="17" y="9"/>
                      <a:pt x="20" y="17"/>
                    </a:cubicBezTo>
                    <a:cubicBezTo>
                      <a:pt x="29" y="38"/>
                      <a:pt x="25" y="77"/>
                      <a:pt x="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33" name="Freeform 99"/>
              <p:cNvSpPr>
                <a:spLocks/>
              </p:cNvSpPr>
              <p:nvPr/>
            </p:nvSpPr>
            <p:spPr bwMode="auto">
              <a:xfrm>
                <a:off x="2100465" y="3455988"/>
                <a:ext cx="141288" cy="560388"/>
              </a:xfrm>
              <a:custGeom>
                <a:avLst/>
                <a:gdLst>
                  <a:gd name="T0" fmla="*/ 3 w 20"/>
                  <a:gd name="T1" fmla="*/ 79 h 79"/>
                  <a:gd name="T2" fmla="*/ 18 w 20"/>
                  <a:gd name="T3" fmla="*/ 45 h 79"/>
                  <a:gd name="T4" fmla="*/ 8 w 20"/>
                  <a:gd name="T5" fmla="*/ 7 h 79"/>
                  <a:gd name="T6" fmla="*/ 0 w 20"/>
                  <a:gd name="T7" fmla="*/ 0 h 79"/>
                  <a:gd name="T8" fmla="*/ 10 w 20"/>
                  <a:gd name="T9" fmla="*/ 5 h 79"/>
                  <a:gd name="T10" fmla="*/ 19 w 20"/>
                  <a:gd name="T11" fmla="*/ 37 h 79"/>
                  <a:gd name="T12" fmla="*/ 11 w 20"/>
                  <a:gd name="T13" fmla="*/ 69 h 79"/>
                  <a:gd name="T14" fmla="*/ 8 w 20"/>
                  <a:gd name="T15" fmla="*/ 74 h 79"/>
                  <a:gd name="T16" fmla="*/ 3 w 2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9">
                    <a:moveTo>
                      <a:pt x="3" y="79"/>
                    </a:moveTo>
                    <a:cubicBezTo>
                      <a:pt x="7" y="69"/>
                      <a:pt x="17" y="58"/>
                      <a:pt x="18" y="45"/>
                    </a:cubicBezTo>
                    <a:cubicBezTo>
                      <a:pt x="19" y="30"/>
                      <a:pt x="15" y="15"/>
                      <a:pt x="8" y="7"/>
                    </a:cubicBezTo>
                    <a:cubicBezTo>
                      <a:pt x="6" y="4"/>
                      <a:pt x="2" y="4"/>
                      <a:pt x="0" y="0"/>
                    </a:cubicBezTo>
                    <a:cubicBezTo>
                      <a:pt x="4" y="0"/>
                      <a:pt x="8" y="3"/>
                      <a:pt x="10" y="5"/>
                    </a:cubicBezTo>
                    <a:cubicBezTo>
                      <a:pt x="16" y="13"/>
                      <a:pt x="19" y="25"/>
                      <a:pt x="19" y="37"/>
                    </a:cubicBezTo>
                    <a:cubicBezTo>
                      <a:pt x="20" y="50"/>
                      <a:pt x="16" y="59"/>
                      <a:pt x="11" y="69"/>
                    </a:cubicBezTo>
                    <a:cubicBezTo>
                      <a:pt x="10" y="71"/>
                      <a:pt x="9" y="73"/>
                      <a:pt x="8" y="74"/>
                    </a:cubicBezTo>
                    <a:cubicBezTo>
                      <a:pt x="6" y="76"/>
                      <a:pt x="6" y="79"/>
                      <a:pt x="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34" name="Freeform 100"/>
              <p:cNvSpPr>
                <a:spLocks/>
              </p:cNvSpPr>
              <p:nvPr/>
            </p:nvSpPr>
            <p:spPr bwMode="auto">
              <a:xfrm>
                <a:off x="2276475" y="3562351"/>
                <a:ext cx="84138" cy="290513"/>
              </a:xfrm>
              <a:custGeom>
                <a:avLst/>
                <a:gdLst>
                  <a:gd name="T0" fmla="*/ 0 w 12"/>
                  <a:gd name="T1" fmla="*/ 41 h 41"/>
                  <a:gd name="T2" fmla="*/ 8 w 12"/>
                  <a:gd name="T3" fmla="*/ 16 h 41"/>
                  <a:gd name="T4" fmla="*/ 2 w 12"/>
                  <a:gd name="T5" fmla="*/ 0 h 41"/>
                  <a:gd name="T6" fmla="*/ 6 w 12"/>
                  <a:gd name="T7" fmla="*/ 6 h 41"/>
                  <a:gd name="T8" fmla="*/ 10 w 12"/>
                  <a:gd name="T9" fmla="*/ 27 h 41"/>
                  <a:gd name="T10" fmla="*/ 5 w 12"/>
                  <a:gd name="T11" fmla="*/ 34 h 41"/>
                  <a:gd name="T12" fmla="*/ 0 w 1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0" y="41"/>
                    </a:moveTo>
                    <a:cubicBezTo>
                      <a:pt x="2" y="34"/>
                      <a:pt x="11" y="27"/>
                      <a:pt x="8" y="16"/>
                    </a:cubicBezTo>
                    <a:cubicBezTo>
                      <a:pt x="6" y="10"/>
                      <a:pt x="1" y="5"/>
                      <a:pt x="2" y="0"/>
                    </a:cubicBezTo>
                    <a:cubicBezTo>
                      <a:pt x="5" y="0"/>
                      <a:pt x="5" y="4"/>
                      <a:pt x="6" y="6"/>
                    </a:cubicBezTo>
                    <a:cubicBezTo>
                      <a:pt x="8" y="12"/>
                      <a:pt x="12" y="18"/>
                      <a:pt x="10" y="27"/>
                    </a:cubicBezTo>
                    <a:cubicBezTo>
                      <a:pt x="9" y="29"/>
                      <a:pt x="7" y="32"/>
                      <a:pt x="5" y="34"/>
                    </a:cubicBezTo>
                    <a:cubicBezTo>
                      <a:pt x="4" y="37"/>
                      <a:pt x="3" y="40"/>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35" name="Freeform 101"/>
              <p:cNvSpPr>
                <a:spLocks noEditPoints="1"/>
              </p:cNvSpPr>
              <p:nvPr/>
            </p:nvSpPr>
            <p:spPr bwMode="auto">
              <a:xfrm>
                <a:off x="1738313" y="3498851"/>
                <a:ext cx="418916" cy="439739"/>
              </a:xfrm>
              <a:custGeom>
                <a:avLst/>
                <a:gdLst>
                  <a:gd name="T0" fmla="*/ 71 w 80"/>
                  <a:gd name="T1" fmla="*/ 62 h 62"/>
                  <a:gd name="T2" fmla="*/ 34 w 80"/>
                  <a:gd name="T3" fmla="*/ 48 h 62"/>
                  <a:gd name="T4" fmla="*/ 6 w 80"/>
                  <a:gd name="T5" fmla="*/ 45 h 62"/>
                  <a:gd name="T6" fmla="*/ 6 w 80"/>
                  <a:gd name="T7" fmla="*/ 30 h 62"/>
                  <a:gd name="T8" fmla="*/ 52 w 80"/>
                  <a:gd name="T9" fmla="*/ 13 h 62"/>
                  <a:gd name="T10" fmla="*/ 59 w 80"/>
                  <a:gd name="T11" fmla="*/ 0 h 62"/>
                  <a:gd name="T12" fmla="*/ 71 w 80"/>
                  <a:gd name="T13" fmla="*/ 21 h 62"/>
                  <a:gd name="T14" fmla="*/ 71 w 80"/>
                  <a:gd name="T15" fmla="*/ 36 h 62"/>
                  <a:gd name="T16" fmla="*/ 71 w 80"/>
                  <a:gd name="T17" fmla="*/ 36 h 62"/>
                  <a:gd name="T18" fmla="*/ 69 w 80"/>
                  <a:gd name="T19" fmla="*/ 25 h 62"/>
                  <a:gd name="T20" fmla="*/ 64 w 80"/>
                  <a:gd name="T21" fmla="*/ 3 h 62"/>
                  <a:gd name="T22" fmla="*/ 68 w 80"/>
                  <a:gd name="T23" fmla="*/ 59 h 62"/>
                  <a:gd name="T24" fmla="*/ 59 w 80"/>
                  <a:gd name="T25" fmla="*/ 22 h 62"/>
                  <a:gd name="T26" fmla="*/ 59 w 80"/>
                  <a:gd name="T27" fmla="*/ 22 h 62"/>
                  <a:gd name="T28" fmla="*/ 60 w 80"/>
                  <a:gd name="T29" fmla="*/ 4 h 62"/>
                  <a:gd name="T30" fmla="*/ 57 w 80"/>
                  <a:gd name="T31" fmla="*/ 9 h 62"/>
                  <a:gd name="T32" fmla="*/ 57 w 80"/>
                  <a:gd name="T33" fmla="*/ 9 h 62"/>
                  <a:gd name="T34" fmla="*/ 57 w 80"/>
                  <a:gd name="T35" fmla="*/ 46 h 62"/>
                  <a:gd name="T36" fmla="*/ 54 w 80"/>
                  <a:gd name="T37" fmla="*/ 24 h 62"/>
                  <a:gd name="T38" fmla="*/ 55 w 80"/>
                  <a:gd name="T39" fmla="*/ 33 h 62"/>
                  <a:gd name="T40" fmla="*/ 54 w 80"/>
                  <a:gd name="T41" fmla="*/ 36 h 62"/>
                  <a:gd name="T42" fmla="*/ 54 w 80"/>
                  <a:gd name="T43" fmla="*/ 36 h 62"/>
                  <a:gd name="T44" fmla="*/ 54 w 80"/>
                  <a:gd name="T45" fmla="*/ 36 h 62"/>
                  <a:gd name="T46" fmla="*/ 54 w 80"/>
                  <a:gd name="T47" fmla="*/ 38 h 62"/>
                  <a:gd name="T48" fmla="*/ 40 w 80"/>
                  <a:gd name="T49" fmla="*/ 23 h 62"/>
                  <a:gd name="T50" fmla="*/ 43 w 80"/>
                  <a:gd name="T51" fmla="*/ 22 h 62"/>
                  <a:gd name="T52" fmla="*/ 46 w 80"/>
                  <a:gd name="T53" fmla="*/ 21 h 62"/>
                  <a:gd name="T54" fmla="*/ 48 w 80"/>
                  <a:gd name="T55" fmla="*/ 20 h 62"/>
                  <a:gd name="T56" fmla="*/ 53 w 80"/>
                  <a:gd name="T57" fmla="*/ 19 h 62"/>
                  <a:gd name="T58" fmla="*/ 40 w 80"/>
                  <a:gd name="T59" fmla="*/ 23 h 62"/>
                  <a:gd name="T60" fmla="*/ 52 w 80"/>
                  <a:gd name="T61" fmla="*/ 45 h 62"/>
                  <a:gd name="T62" fmla="*/ 49 w 80"/>
                  <a:gd name="T63" fmla="*/ 45 h 62"/>
                  <a:gd name="T64" fmla="*/ 49 w 80"/>
                  <a:gd name="T65" fmla="*/ 44 h 62"/>
                  <a:gd name="T66" fmla="*/ 47 w 80"/>
                  <a:gd name="T67" fmla="*/ 29 h 62"/>
                  <a:gd name="T68" fmla="*/ 41 w 80"/>
                  <a:gd name="T69" fmla="*/ 38 h 62"/>
                  <a:gd name="T70" fmla="*/ 41 w 80"/>
                  <a:gd name="T71" fmla="*/ 38 h 62"/>
                  <a:gd name="T72" fmla="*/ 36 w 80"/>
                  <a:gd name="T73" fmla="*/ 42 h 62"/>
                  <a:gd name="T74" fmla="*/ 30 w 80"/>
                  <a:gd name="T75" fmla="*/ 26 h 62"/>
                  <a:gd name="T76" fmla="*/ 31 w 80"/>
                  <a:gd name="T77" fmla="*/ 28 h 62"/>
                  <a:gd name="T78" fmla="*/ 30 w 80"/>
                  <a:gd name="T79" fmla="*/ 26 h 62"/>
                  <a:gd name="T80" fmla="*/ 23 w 80"/>
                  <a:gd name="T81" fmla="*/ 45 h 62"/>
                  <a:gd name="T82" fmla="*/ 27 w 80"/>
                  <a:gd name="T83" fmla="*/ 25 h 62"/>
                  <a:gd name="T84" fmla="*/ 20 w 80"/>
                  <a:gd name="T85" fmla="*/ 45 h 62"/>
                  <a:gd name="T86" fmla="*/ 22 w 80"/>
                  <a:gd name="T87" fmla="*/ 46 h 62"/>
                  <a:gd name="T88" fmla="*/ 20 w 80"/>
                  <a:gd name="T89" fmla="*/ 45 h 62"/>
                  <a:gd name="T90" fmla="*/ 13 w 80"/>
                  <a:gd name="T91" fmla="*/ 47 h 62"/>
                  <a:gd name="T92" fmla="*/ 16 w 80"/>
                  <a:gd name="T93" fmla="*/ 44 h 62"/>
                  <a:gd name="T94" fmla="*/ 9 w 80"/>
                  <a:gd name="T95" fmla="*/ 47 h 62"/>
                  <a:gd name="T96" fmla="*/ 10 w 80"/>
                  <a:gd name="T97" fmla="*/ 44 h 62"/>
                  <a:gd name="T98" fmla="*/ 8 w 80"/>
                  <a:gd name="T99" fmla="*/ 28 h 62"/>
                  <a:gd name="T100" fmla="*/ 9 w 80"/>
                  <a:gd name="T101" fmla="*/ 27 h 62"/>
                  <a:gd name="T102" fmla="*/ 5 w 80"/>
                  <a:gd name="T103" fmla="*/ 39 h 62"/>
                  <a:gd name="T104" fmla="*/ 6 w 80"/>
                  <a:gd name="T105"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62">
                    <a:moveTo>
                      <a:pt x="71" y="39"/>
                    </a:moveTo>
                    <a:cubicBezTo>
                      <a:pt x="70" y="48"/>
                      <a:pt x="72" y="54"/>
                      <a:pt x="71" y="62"/>
                    </a:cubicBezTo>
                    <a:cubicBezTo>
                      <a:pt x="68" y="61"/>
                      <a:pt x="66" y="62"/>
                      <a:pt x="62" y="62"/>
                    </a:cubicBezTo>
                    <a:cubicBezTo>
                      <a:pt x="61" y="50"/>
                      <a:pt x="46" y="44"/>
                      <a:pt x="34" y="48"/>
                    </a:cubicBezTo>
                    <a:cubicBezTo>
                      <a:pt x="27" y="44"/>
                      <a:pt x="17" y="51"/>
                      <a:pt x="8" y="51"/>
                    </a:cubicBezTo>
                    <a:cubicBezTo>
                      <a:pt x="6" y="50"/>
                      <a:pt x="7" y="47"/>
                      <a:pt x="6" y="45"/>
                    </a:cubicBezTo>
                    <a:cubicBezTo>
                      <a:pt x="5" y="43"/>
                      <a:pt x="1" y="43"/>
                      <a:pt x="0" y="41"/>
                    </a:cubicBezTo>
                    <a:cubicBezTo>
                      <a:pt x="0" y="35"/>
                      <a:pt x="3" y="33"/>
                      <a:pt x="6" y="30"/>
                    </a:cubicBezTo>
                    <a:cubicBezTo>
                      <a:pt x="6" y="27"/>
                      <a:pt x="5" y="24"/>
                      <a:pt x="6" y="22"/>
                    </a:cubicBezTo>
                    <a:cubicBezTo>
                      <a:pt x="20" y="23"/>
                      <a:pt x="44" y="23"/>
                      <a:pt x="52" y="13"/>
                    </a:cubicBezTo>
                    <a:cubicBezTo>
                      <a:pt x="54" y="11"/>
                      <a:pt x="54" y="8"/>
                      <a:pt x="54" y="4"/>
                    </a:cubicBezTo>
                    <a:cubicBezTo>
                      <a:pt x="56" y="2"/>
                      <a:pt x="59" y="2"/>
                      <a:pt x="59" y="0"/>
                    </a:cubicBezTo>
                    <a:cubicBezTo>
                      <a:pt x="62" y="2"/>
                      <a:pt x="66" y="0"/>
                      <a:pt x="70" y="1"/>
                    </a:cubicBezTo>
                    <a:cubicBezTo>
                      <a:pt x="72" y="5"/>
                      <a:pt x="71" y="14"/>
                      <a:pt x="71" y="21"/>
                    </a:cubicBezTo>
                    <a:cubicBezTo>
                      <a:pt x="80" y="22"/>
                      <a:pt x="78" y="37"/>
                      <a:pt x="71" y="39"/>
                    </a:cubicBezTo>
                    <a:close/>
                    <a:moveTo>
                      <a:pt x="71" y="36"/>
                    </a:moveTo>
                    <a:cubicBezTo>
                      <a:pt x="73" y="36"/>
                      <a:pt x="73" y="35"/>
                      <a:pt x="74" y="34"/>
                    </a:cubicBezTo>
                    <a:cubicBezTo>
                      <a:pt x="72" y="34"/>
                      <a:pt x="71" y="35"/>
                      <a:pt x="71" y="36"/>
                    </a:cubicBezTo>
                    <a:close/>
                    <a:moveTo>
                      <a:pt x="69" y="48"/>
                    </a:moveTo>
                    <a:cubicBezTo>
                      <a:pt x="69" y="41"/>
                      <a:pt x="69" y="33"/>
                      <a:pt x="69" y="25"/>
                    </a:cubicBezTo>
                    <a:cubicBezTo>
                      <a:pt x="69" y="18"/>
                      <a:pt x="71" y="9"/>
                      <a:pt x="68" y="3"/>
                    </a:cubicBezTo>
                    <a:cubicBezTo>
                      <a:pt x="67" y="2"/>
                      <a:pt x="64" y="3"/>
                      <a:pt x="64" y="3"/>
                    </a:cubicBezTo>
                    <a:cubicBezTo>
                      <a:pt x="60" y="13"/>
                      <a:pt x="62" y="29"/>
                      <a:pt x="63" y="42"/>
                    </a:cubicBezTo>
                    <a:cubicBezTo>
                      <a:pt x="63" y="49"/>
                      <a:pt x="61" y="58"/>
                      <a:pt x="68" y="59"/>
                    </a:cubicBezTo>
                    <a:cubicBezTo>
                      <a:pt x="70" y="56"/>
                      <a:pt x="69" y="52"/>
                      <a:pt x="69" y="48"/>
                    </a:cubicBezTo>
                    <a:close/>
                    <a:moveTo>
                      <a:pt x="59" y="22"/>
                    </a:moveTo>
                    <a:cubicBezTo>
                      <a:pt x="59" y="28"/>
                      <a:pt x="59" y="38"/>
                      <a:pt x="60" y="45"/>
                    </a:cubicBezTo>
                    <a:cubicBezTo>
                      <a:pt x="61" y="39"/>
                      <a:pt x="60" y="28"/>
                      <a:pt x="59" y="22"/>
                    </a:cubicBezTo>
                    <a:close/>
                    <a:moveTo>
                      <a:pt x="60" y="21"/>
                    </a:moveTo>
                    <a:cubicBezTo>
                      <a:pt x="60" y="14"/>
                      <a:pt x="60" y="10"/>
                      <a:pt x="60" y="4"/>
                    </a:cubicBezTo>
                    <a:cubicBezTo>
                      <a:pt x="59" y="8"/>
                      <a:pt x="58" y="17"/>
                      <a:pt x="60" y="21"/>
                    </a:cubicBezTo>
                    <a:close/>
                    <a:moveTo>
                      <a:pt x="57" y="9"/>
                    </a:moveTo>
                    <a:cubicBezTo>
                      <a:pt x="57" y="8"/>
                      <a:pt x="58" y="7"/>
                      <a:pt x="57" y="7"/>
                    </a:cubicBezTo>
                    <a:cubicBezTo>
                      <a:pt x="58" y="8"/>
                      <a:pt x="56" y="9"/>
                      <a:pt x="57" y="9"/>
                    </a:cubicBezTo>
                    <a:close/>
                    <a:moveTo>
                      <a:pt x="57" y="35"/>
                    </a:moveTo>
                    <a:cubicBezTo>
                      <a:pt x="57" y="38"/>
                      <a:pt x="56" y="44"/>
                      <a:pt x="57" y="46"/>
                    </a:cubicBezTo>
                    <a:cubicBezTo>
                      <a:pt x="57" y="42"/>
                      <a:pt x="58" y="36"/>
                      <a:pt x="57" y="35"/>
                    </a:cubicBezTo>
                    <a:close/>
                    <a:moveTo>
                      <a:pt x="54" y="24"/>
                    </a:moveTo>
                    <a:cubicBezTo>
                      <a:pt x="54" y="24"/>
                      <a:pt x="54" y="24"/>
                      <a:pt x="54" y="24"/>
                    </a:cubicBezTo>
                    <a:close/>
                    <a:moveTo>
                      <a:pt x="55" y="33"/>
                    </a:moveTo>
                    <a:cubicBezTo>
                      <a:pt x="55" y="30"/>
                      <a:pt x="53" y="32"/>
                      <a:pt x="55" y="33"/>
                    </a:cubicBezTo>
                    <a:close/>
                    <a:moveTo>
                      <a:pt x="54" y="36"/>
                    </a:moveTo>
                    <a:cubicBezTo>
                      <a:pt x="55" y="36"/>
                      <a:pt x="55" y="35"/>
                      <a:pt x="54" y="35"/>
                    </a:cubicBezTo>
                    <a:cubicBezTo>
                      <a:pt x="54" y="35"/>
                      <a:pt x="53" y="35"/>
                      <a:pt x="54" y="36"/>
                    </a:cubicBezTo>
                    <a:close/>
                    <a:moveTo>
                      <a:pt x="54" y="36"/>
                    </a:moveTo>
                    <a:cubicBezTo>
                      <a:pt x="54" y="37"/>
                      <a:pt x="54" y="36"/>
                      <a:pt x="54" y="36"/>
                    </a:cubicBezTo>
                    <a:close/>
                    <a:moveTo>
                      <a:pt x="54" y="39"/>
                    </a:moveTo>
                    <a:cubicBezTo>
                      <a:pt x="55" y="39"/>
                      <a:pt x="55" y="38"/>
                      <a:pt x="54" y="38"/>
                    </a:cubicBezTo>
                    <a:cubicBezTo>
                      <a:pt x="54" y="39"/>
                      <a:pt x="53" y="39"/>
                      <a:pt x="54" y="39"/>
                    </a:cubicBezTo>
                    <a:close/>
                    <a:moveTo>
                      <a:pt x="40" y="23"/>
                    </a:moveTo>
                    <a:cubicBezTo>
                      <a:pt x="40" y="25"/>
                      <a:pt x="40" y="24"/>
                      <a:pt x="40" y="25"/>
                    </a:cubicBezTo>
                    <a:cubicBezTo>
                      <a:pt x="41" y="31"/>
                      <a:pt x="40" y="24"/>
                      <a:pt x="43" y="22"/>
                    </a:cubicBezTo>
                    <a:cubicBezTo>
                      <a:pt x="45" y="24"/>
                      <a:pt x="43" y="27"/>
                      <a:pt x="44" y="29"/>
                    </a:cubicBezTo>
                    <a:cubicBezTo>
                      <a:pt x="45" y="27"/>
                      <a:pt x="44" y="22"/>
                      <a:pt x="46" y="21"/>
                    </a:cubicBezTo>
                    <a:cubicBezTo>
                      <a:pt x="47" y="23"/>
                      <a:pt x="47" y="27"/>
                      <a:pt x="46" y="28"/>
                    </a:cubicBezTo>
                    <a:cubicBezTo>
                      <a:pt x="49" y="26"/>
                      <a:pt x="46" y="23"/>
                      <a:pt x="48" y="20"/>
                    </a:cubicBezTo>
                    <a:cubicBezTo>
                      <a:pt x="49" y="19"/>
                      <a:pt x="50" y="20"/>
                      <a:pt x="50" y="20"/>
                    </a:cubicBezTo>
                    <a:cubicBezTo>
                      <a:pt x="51" y="20"/>
                      <a:pt x="51" y="17"/>
                      <a:pt x="53" y="19"/>
                    </a:cubicBezTo>
                    <a:cubicBezTo>
                      <a:pt x="52" y="17"/>
                      <a:pt x="54" y="16"/>
                      <a:pt x="53" y="16"/>
                    </a:cubicBezTo>
                    <a:cubicBezTo>
                      <a:pt x="49" y="18"/>
                      <a:pt x="45" y="21"/>
                      <a:pt x="40" y="23"/>
                    </a:cubicBezTo>
                    <a:close/>
                    <a:moveTo>
                      <a:pt x="52" y="45"/>
                    </a:moveTo>
                    <a:cubicBezTo>
                      <a:pt x="52" y="46"/>
                      <a:pt x="53" y="45"/>
                      <a:pt x="52" y="45"/>
                    </a:cubicBezTo>
                    <a:close/>
                    <a:moveTo>
                      <a:pt x="49" y="44"/>
                    </a:moveTo>
                    <a:cubicBezTo>
                      <a:pt x="49" y="44"/>
                      <a:pt x="49" y="45"/>
                      <a:pt x="49" y="45"/>
                    </a:cubicBezTo>
                    <a:cubicBezTo>
                      <a:pt x="50" y="46"/>
                      <a:pt x="50" y="44"/>
                      <a:pt x="49" y="44"/>
                    </a:cubicBezTo>
                    <a:cubicBezTo>
                      <a:pt x="49" y="44"/>
                      <a:pt x="49" y="44"/>
                      <a:pt x="49" y="44"/>
                    </a:cubicBezTo>
                    <a:close/>
                    <a:moveTo>
                      <a:pt x="47" y="33"/>
                    </a:moveTo>
                    <a:cubicBezTo>
                      <a:pt x="47" y="31"/>
                      <a:pt x="48" y="31"/>
                      <a:pt x="47" y="29"/>
                    </a:cubicBezTo>
                    <a:cubicBezTo>
                      <a:pt x="46" y="31"/>
                      <a:pt x="46" y="39"/>
                      <a:pt x="47" y="33"/>
                    </a:cubicBezTo>
                    <a:close/>
                    <a:moveTo>
                      <a:pt x="41" y="38"/>
                    </a:moveTo>
                    <a:cubicBezTo>
                      <a:pt x="41" y="38"/>
                      <a:pt x="40" y="44"/>
                      <a:pt x="41" y="44"/>
                    </a:cubicBezTo>
                    <a:cubicBezTo>
                      <a:pt x="42" y="42"/>
                      <a:pt x="42" y="38"/>
                      <a:pt x="41" y="38"/>
                    </a:cubicBezTo>
                    <a:close/>
                    <a:moveTo>
                      <a:pt x="35" y="44"/>
                    </a:moveTo>
                    <a:cubicBezTo>
                      <a:pt x="36" y="44"/>
                      <a:pt x="36" y="43"/>
                      <a:pt x="36" y="42"/>
                    </a:cubicBezTo>
                    <a:cubicBezTo>
                      <a:pt x="34" y="42"/>
                      <a:pt x="34" y="44"/>
                      <a:pt x="35" y="44"/>
                    </a:cubicBezTo>
                    <a:close/>
                    <a:moveTo>
                      <a:pt x="30" y="26"/>
                    </a:moveTo>
                    <a:cubicBezTo>
                      <a:pt x="30" y="32"/>
                      <a:pt x="30" y="42"/>
                      <a:pt x="30" y="44"/>
                    </a:cubicBezTo>
                    <a:cubicBezTo>
                      <a:pt x="34" y="42"/>
                      <a:pt x="33" y="31"/>
                      <a:pt x="31" y="28"/>
                    </a:cubicBezTo>
                    <a:cubicBezTo>
                      <a:pt x="32" y="27"/>
                      <a:pt x="33" y="27"/>
                      <a:pt x="33" y="25"/>
                    </a:cubicBezTo>
                    <a:cubicBezTo>
                      <a:pt x="32" y="25"/>
                      <a:pt x="31" y="26"/>
                      <a:pt x="30" y="26"/>
                    </a:cubicBezTo>
                    <a:close/>
                    <a:moveTo>
                      <a:pt x="24" y="25"/>
                    </a:moveTo>
                    <a:cubicBezTo>
                      <a:pt x="23" y="30"/>
                      <a:pt x="23" y="40"/>
                      <a:pt x="23" y="45"/>
                    </a:cubicBezTo>
                    <a:cubicBezTo>
                      <a:pt x="25" y="45"/>
                      <a:pt x="25" y="44"/>
                      <a:pt x="26" y="45"/>
                    </a:cubicBezTo>
                    <a:cubicBezTo>
                      <a:pt x="27" y="40"/>
                      <a:pt x="27" y="32"/>
                      <a:pt x="27" y="25"/>
                    </a:cubicBezTo>
                    <a:cubicBezTo>
                      <a:pt x="26" y="25"/>
                      <a:pt x="25" y="25"/>
                      <a:pt x="24" y="25"/>
                    </a:cubicBezTo>
                    <a:close/>
                    <a:moveTo>
                      <a:pt x="20" y="45"/>
                    </a:moveTo>
                    <a:cubicBezTo>
                      <a:pt x="20" y="45"/>
                      <a:pt x="20" y="46"/>
                      <a:pt x="20" y="46"/>
                    </a:cubicBezTo>
                    <a:cubicBezTo>
                      <a:pt x="21" y="46"/>
                      <a:pt x="21" y="46"/>
                      <a:pt x="22" y="46"/>
                    </a:cubicBezTo>
                    <a:cubicBezTo>
                      <a:pt x="22" y="46"/>
                      <a:pt x="22" y="45"/>
                      <a:pt x="22" y="45"/>
                    </a:cubicBezTo>
                    <a:cubicBezTo>
                      <a:pt x="21" y="45"/>
                      <a:pt x="21" y="45"/>
                      <a:pt x="20" y="45"/>
                    </a:cubicBezTo>
                    <a:close/>
                    <a:moveTo>
                      <a:pt x="16" y="44"/>
                    </a:moveTo>
                    <a:cubicBezTo>
                      <a:pt x="15" y="43"/>
                      <a:pt x="14" y="46"/>
                      <a:pt x="13" y="47"/>
                    </a:cubicBezTo>
                    <a:cubicBezTo>
                      <a:pt x="15" y="47"/>
                      <a:pt x="15" y="47"/>
                      <a:pt x="16" y="47"/>
                    </a:cubicBezTo>
                    <a:cubicBezTo>
                      <a:pt x="16" y="45"/>
                      <a:pt x="17" y="45"/>
                      <a:pt x="16" y="44"/>
                    </a:cubicBezTo>
                    <a:close/>
                    <a:moveTo>
                      <a:pt x="10" y="44"/>
                    </a:moveTo>
                    <a:cubicBezTo>
                      <a:pt x="10" y="45"/>
                      <a:pt x="9" y="46"/>
                      <a:pt x="9" y="47"/>
                    </a:cubicBezTo>
                    <a:cubicBezTo>
                      <a:pt x="10" y="47"/>
                      <a:pt x="10" y="48"/>
                      <a:pt x="11" y="48"/>
                    </a:cubicBezTo>
                    <a:cubicBezTo>
                      <a:pt x="10" y="46"/>
                      <a:pt x="12" y="45"/>
                      <a:pt x="10" y="44"/>
                    </a:cubicBezTo>
                    <a:close/>
                    <a:moveTo>
                      <a:pt x="8" y="27"/>
                    </a:moveTo>
                    <a:cubicBezTo>
                      <a:pt x="8" y="27"/>
                      <a:pt x="8" y="27"/>
                      <a:pt x="8" y="28"/>
                    </a:cubicBezTo>
                    <a:cubicBezTo>
                      <a:pt x="9" y="28"/>
                      <a:pt x="9" y="28"/>
                      <a:pt x="9" y="28"/>
                    </a:cubicBezTo>
                    <a:cubicBezTo>
                      <a:pt x="9" y="27"/>
                      <a:pt x="9" y="27"/>
                      <a:pt x="9" y="27"/>
                    </a:cubicBezTo>
                    <a:cubicBezTo>
                      <a:pt x="9" y="27"/>
                      <a:pt x="9" y="27"/>
                      <a:pt x="8" y="27"/>
                    </a:cubicBezTo>
                    <a:close/>
                    <a:moveTo>
                      <a:pt x="5" y="39"/>
                    </a:moveTo>
                    <a:cubicBezTo>
                      <a:pt x="4" y="39"/>
                      <a:pt x="4" y="40"/>
                      <a:pt x="4" y="40"/>
                    </a:cubicBezTo>
                    <a:cubicBezTo>
                      <a:pt x="4" y="41"/>
                      <a:pt x="4" y="41"/>
                      <a:pt x="6" y="41"/>
                    </a:cubicBezTo>
                    <a:cubicBezTo>
                      <a:pt x="6" y="40"/>
                      <a:pt x="5" y="40"/>
                      <a:pt x="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422" name="Group 421"/>
            <p:cNvGrpSpPr/>
            <p:nvPr/>
          </p:nvGrpSpPr>
          <p:grpSpPr>
            <a:xfrm>
              <a:off x="3582872" y="6818591"/>
              <a:ext cx="468000" cy="432933"/>
              <a:chOff x="3605314" y="6801213"/>
              <a:chExt cx="468000" cy="432933"/>
            </a:xfrm>
          </p:grpSpPr>
          <p:sp>
            <p:nvSpPr>
              <p:cNvPr id="430" name="Rectangle 429"/>
              <p:cNvSpPr/>
              <p:nvPr>
                <p:custDataLst>
                  <p:tags r:id="rId16"/>
                </p:custDataLst>
              </p:nvPr>
            </p:nvSpPr>
            <p:spPr>
              <a:xfrm>
                <a:off x="360531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431" name="TextBox 430"/>
              <p:cNvSpPr txBox="1"/>
              <p:nvPr>
                <p:custDataLst>
                  <p:tags r:id="rId17"/>
                </p:custDataLst>
              </p:nvPr>
            </p:nvSpPr>
            <p:spPr>
              <a:xfrm>
                <a:off x="3605314" y="6801213"/>
                <a:ext cx="468000" cy="231742"/>
              </a:xfrm>
              <a:prstGeom prst="rect">
                <a:avLst/>
              </a:prstGeom>
              <a:noFill/>
            </p:spPr>
            <p:txBody>
              <a:bodyPr wrap="square" rtlCol="0">
                <a:spAutoFit/>
              </a:bodyPr>
              <a:lstStyle/>
              <a:p>
                <a:pPr algn="ctr" defTabSz="1005600"/>
                <a:r>
                  <a:rPr lang="es-CL" sz="800" dirty="0" smtClean="0">
                    <a:solidFill>
                      <a:srgbClr val="002776"/>
                    </a:solidFill>
                  </a:rPr>
                  <a:t>Alto</a:t>
                </a:r>
                <a:endParaRPr lang="es-CL" sz="800" dirty="0">
                  <a:solidFill>
                    <a:srgbClr val="002776"/>
                  </a:solidFill>
                </a:endParaRPr>
              </a:p>
            </p:txBody>
          </p:sp>
        </p:grpSp>
        <p:grpSp>
          <p:nvGrpSpPr>
            <p:cNvPr id="423" name="Group 422"/>
            <p:cNvGrpSpPr/>
            <p:nvPr/>
          </p:nvGrpSpPr>
          <p:grpSpPr>
            <a:xfrm>
              <a:off x="4277236" y="6818591"/>
              <a:ext cx="468000" cy="432933"/>
              <a:chOff x="4217406" y="6801213"/>
              <a:chExt cx="468000" cy="432933"/>
            </a:xfrm>
          </p:grpSpPr>
          <p:sp>
            <p:nvSpPr>
              <p:cNvPr id="428" name="Rectangle 427"/>
              <p:cNvSpPr/>
              <p:nvPr>
                <p:custDataLst>
                  <p:tags r:id="rId14"/>
                </p:custDataLst>
              </p:nvPr>
            </p:nvSpPr>
            <p:spPr>
              <a:xfrm>
                <a:off x="421740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429" name="TextBox 428"/>
              <p:cNvSpPr txBox="1"/>
              <p:nvPr>
                <p:custDataLst>
                  <p:tags r:id="rId15"/>
                </p:custDataLst>
              </p:nvPr>
            </p:nvSpPr>
            <p:spPr>
              <a:xfrm>
                <a:off x="4217406" y="6801213"/>
                <a:ext cx="468000" cy="231742"/>
              </a:xfrm>
              <a:prstGeom prst="rect">
                <a:avLst/>
              </a:prstGeom>
              <a:noFill/>
            </p:spPr>
            <p:txBody>
              <a:bodyPr wrap="square" rtlCol="0">
                <a:spAutoFit/>
              </a:bodyPr>
              <a:lstStyle/>
              <a:p>
                <a:pPr algn="ctr" defTabSz="1005600"/>
                <a:r>
                  <a:rPr lang="es-CL" sz="800" dirty="0" smtClean="0">
                    <a:solidFill>
                      <a:srgbClr val="002776"/>
                    </a:solidFill>
                  </a:rPr>
                  <a:t>Medio</a:t>
                </a:r>
                <a:endParaRPr lang="es-CL" sz="800" dirty="0">
                  <a:solidFill>
                    <a:srgbClr val="002776"/>
                  </a:solidFill>
                </a:endParaRPr>
              </a:p>
            </p:txBody>
          </p:sp>
        </p:grpSp>
        <p:grpSp>
          <p:nvGrpSpPr>
            <p:cNvPr id="424" name="Group 423"/>
            <p:cNvGrpSpPr/>
            <p:nvPr/>
          </p:nvGrpSpPr>
          <p:grpSpPr>
            <a:xfrm>
              <a:off x="4971600" y="6818591"/>
              <a:ext cx="468000" cy="432933"/>
              <a:chOff x="4829498" y="6801213"/>
              <a:chExt cx="468000" cy="432933"/>
            </a:xfrm>
          </p:grpSpPr>
          <p:sp>
            <p:nvSpPr>
              <p:cNvPr id="426" name="Rectangle 425"/>
              <p:cNvSpPr/>
              <p:nvPr>
                <p:custDataLst>
                  <p:tags r:id="rId12"/>
                </p:custDataLst>
              </p:nvPr>
            </p:nvSpPr>
            <p:spPr>
              <a:xfrm>
                <a:off x="482949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427" name="TextBox 426"/>
              <p:cNvSpPr txBox="1"/>
              <p:nvPr>
                <p:custDataLst>
                  <p:tags r:id="rId13"/>
                </p:custDataLst>
              </p:nvPr>
            </p:nvSpPr>
            <p:spPr>
              <a:xfrm>
                <a:off x="4829498" y="6801213"/>
                <a:ext cx="468000" cy="231742"/>
              </a:xfrm>
              <a:prstGeom prst="rect">
                <a:avLst/>
              </a:prstGeom>
              <a:noFill/>
            </p:spPr>
            <p:txBody>
              <a:bodyPr wrap="square" rtlCol="0">
                <a:spAutoFit/>
              </a:bodyPr>
              <a:lstStyle/>
              <a:p>
                <a:pPr algn="ctr" defTabSz="1005600"/>
                <a:r>
                  <a:rPr lang="es-CL" sz="800" dirty="0" smtClean="0">
                    <a:solidFill>
                      <a:srgbClr val="002776"/>
                    </a:solidFill>
                  </a:rPr>
                  <a:t>Bajo</a:t>
                </a:r>
                <a:endParaRPr lang="es-CL" sz="800" dirty="0">
                  <a:solidFill>
                    <a:srgbClr val="002776"/>
                  </a:solidFill>
                </a:endParaRPr>
              </a:p>
            </p:txBody>
          </p:sp>
        </p:grpSp>
        <p:sp>
          <p:nvSpPr>
            <p:cNvPr id="425" name="Freeform 368"/>
            <p:cNvSpPr>
              <a:spLocks noEditPoints="1"/>
            </p:cNvSpPr>
            <p:nvPr/>
          </p:nvSpPr>
          <p:spPr bwMode="auto">
            <a:xfrm>
              <a:off x="3685462" y="7055406"/>
              <a:ext cx="181008" cy="19321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436" name="Group 435"/>
          <p:cNvGrpSpPr/>
          <p:nvPr/>
        </p:nvGrpSpPr>
        <p:grpSpPr>
          <a:xfrm>
            <a:off x="205458" y="6443378"/>
            <a:ext cx="3169298" cy="942946"/>
            <a:chOff x="205458" y="6443378"/>
            <a:chExt cx="3273816" cy="942946"/>
          </a:xfrm>
        </p:grpSpPr>
        <p:sp>
          <p:nvSpPr>
            <p:cNvPr id="437" name="Rectangle 436"/>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Recursos Necesarios</a:t>
              </a:r>
              <a:endParaRPr lang="es-CL" sz="1000" b="1" dirty="0"/>
            </a:p>
          </p:txBody>
        </p:sp>
        <p:sp>
          <p:nvSpPr>
            <p:cNvPr id="438" name="Rectangle 437"/>
            <p:cNvSpPr/>
            <p:nvPr/>
          </p:nvSpPr>
          <p:spPr>
            <a:xfrm>
              <a:off x="205458" y="6784062"/>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sp>
          <p:nvSpPr>
            <p:cNvPr id="439"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0" name="Rectangle 439"/>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Presupuesto total proyecto</a:t>
              </a:r>
              <a:endParaRPr lang="es-CL" sz="1000" b="1" dirty="0"/>
            </a:p>
          </p:txBody>
        </p:sp>
        <p:sp>
          <p:nvSpPr>
            <p:cNvPr id="441"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2" name="Rectangle 441"/>
            <p:cNvSpPr/>
            <p:nvPr/>
          </p:nvSpPr>
          <p:spPr>
            <a:xfrm>
              <a:off x="274783" y="6827008"/>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2"/>
                  </a:solidFill>
                </a:rPr>
                <a:t>$ 72.000 USD </a:t>
              </a:r>
            </a:p>
            <a:p>
              <a:pPr algn="ctr"/>
              <a:r>
                <a:rPr lang="es-CL" sz="800" i="1" dirty="0">
                  <a:solidFill>
                    <a:schemeClr val="tx2"/>
                  </a:solidFill>
                </a:rPr>
                <a:t>$ 12.000 USD/año para la organización de </a:t>
              </a:r>
              <a:r>
                <a:rPr lang="es-CL" sz="800" i="1" dirty="0" smtClean="0">
                  <a:solidFill>
                    <a:schemeClr val="tx2"/>
                  </a:solidFill>
                </a:rPr>
                <a:t>reuniones para la firma del acuerdo de colaboración</a:t>
              </a:r>
              <a:endParaRPr lang="es-CL" sz="600" i="1" dirty="0">
                <a:solidFill>
                  <a:schemeClr val="tx2"/>
                </a:solidFill>
              </a:endParaRPr>
            </a:p>
          </p:txBody>
        </p:sp>
      </p:grpSp>
      <p:sp>
        <p:nvSpPr>
          <p:cNvPr id="443" name="Rectangle 442"/>
          <p:cNvSpPr/>
          <p:nvPr/>
        </p:nvSpPr>
        <p:spPr>
          <a:xfrm>
            <a:off x="3373814" y="6443378"/>
            <a:ext cx="2189001"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Calendario</a:t>
            </a:r>
            <a:endParaRPr lang="es-CL" sz="1000" b="1" dirty="0"/>
          </a:p>
        </p:txBody>
      </p:sp>
      <p:graphicFrame>
        <p:nvGraphicFramePr>
          <p:cNvPr id="444" name="Table 443"/>
          <p:cNvGraphicFramePr>
            <a:graphicFrameLocks noGrp="1"/>
          </p:cNvGraphicFramePr>
          <p:nvPr>
            <p:extLst/>
          </p:nvPr>
        </p:nvGraphicFramePr>
        <p:xfrm>
          <a:off x="3373810" y="6873220"/>
          <a:ext cx="2189004" cy="381000"/>
        </p:xfrm>
        <a:graphic>
          <a:graphicData uri="http://schemas.openxmlformats.org/drawingml/2006/table">
            <a:tbl>
              <a:tblPr firstRow="1" bandRow="1">
                <a:tableStyleId>{5C22544A-7EE6-4342-B048-85BDC9FD1C3A}</a:tableStyleId>
              </a:tblPr>
              <a:tblGrid>
                <a:gridCol w="364834">
                  <a:extLst>
                    <a:ext uri="{9D8B030D-6E8A-4147-A177-3AD203B41FA5}">
                      <a16:colId xmlns="" xmlns:a16="http://schemas.microsoft.com/office/drawing/2014/main" val="1911516659"/>
                    </a:ext>
                  </a:extLst>
                </a:gridCol>
                <a:gridCol w="364834">
                  <a:extLst>
                    <a:ext uri="{9D8B030D-6E8A-4147-A177-3AD203B41FA5}">
                      <a16:colId xmlns="" xmlns:a16="http://schemas.microsoft.com/office/drawing/2014/main" val="476114897"/>
                    </a:ext>
                  </a:extLst>
                </a:gridCol>
                <a:gridCol w="364834">
                  <a:extLst>
                    <a:ext uri="{9D8B030D-6E8A-4147-A177-3AD203B41FA5}">
                      <a16:colId xmlns="" xmlns:a16="http://schemas.microsoft.com/office/drawing/2014/main" val="1399813028"/>
                    </a:ext>
                  </a:extLst>
                </a:gridCol>
                <a:gridCol w="364834">
                  <a:extLst>
                    <a:ext uri="{9D8B030D-6E8A-4147-A177-3AD203B41FA5}">
                      <a16:colId xmlns="" xmlns:a16="http://schemas.microsoft.com/office/drawing/2014/main" val="3069789400"/>
                    </a:ext>
                  </a:extLst>
                </a:gridCol>
                <a:gridCol w="364834">
                  <a:extLst>
                    <a:ext uri="{9D8B030D-6E8A-4147-A177-3AD203B41FA5}">
                      <a16:colId xmlns="" xmlns:a16="http://schemas.microsoft.com/office/drawing/2014/main" val="1920847690"/>
                    </a:ext>
                  </a:extLst>
                </a:gridCol>
                <a:gridCol w="364834">
                  <a:extLst>
                    <a:ext uri="{9D8B030D-6E8A-4147-A177-3AD203B41FA5}">
                      <a16:colId xmlns="" xmlns:a16="http://schemas.microsoft.com/office/drawing/2014/main" val="2806461673"/>
                    </a:ext>
                  </a:extLst>
                </a:gridCol>
              </a:tblGrid>
              <a:tr h="178060">
                <a:tc>
                  <a:txBody>
                    <a:bodyPr/>
                    <a:lstStyle/>
                    <a:p>
                      <a:pPr algn="ctr"/>
                      <a:r>
                        <a:rPr lang="es-ES_tradnl" sz="600" dirty="0" smtClean="0">
                          <a:solidFill>
                            <a:schemeClr val="bg1"/>
                          </a:solidFill>
                        </a:rPr>
                        <a:t>2016</a:t>
                      </a:r>
                      <a:endParaRPr lang="es-ES" sz="600" dirty="0">
                        <a:solidFill>
                          <a:schemeClr val="bg1"/>
                        </a:solidFill>
                      </a:endParaRPr>
                    </a:p>
                  </a:txBody>
                  <a:tcPr/>
                </a:tc>
                <a:tc>
                  <a:txBody>
                    <a:bodyPr/>
                    <a:lstStyle/>
                    <a:p>
                      <a:pPr algn="ctr"/>
                      <a:r>
                        <a:rPr lang="es-ES_tradnl" sz="600" dirty="0" smtClean="0">
                          <a:solidFill>
                            <a:schemeClr val="bg1"/>
                          </a:solidFill>
                        </a:rPr>
                        <a:t>2017</a:t>
                      </a:r>
                      <a:endParaRPr lang="es-ES" sz="600" dirty="0">
                        <a:solidFill>
                          <a:schemeClr val="bg1"/>
                        </a:solidFill>
                      </a:endParaRPr>
                    </a:p>
                  </a:txBody>
                  <a:tcPr/>
                </a:tc>
                <a:tc>
                  <a:txBody>
                    <a:bodyPr/>
                    <a:lstStyle/>
                    <a:p>
                      <a:pPr algn="ctr"/>
                      <a:r>
                        <a:rPr lang="es-ES_tradnl" sz="600" dirty="0" smtClean="0">
                          <a:solidFill>
                            <a:schemeClr val="bg1"/>
                          </a:solidFill>
                        </a:rPr>
                        <a:t>2018</a:t>
                      </a:r>
                      <a:endParaRPr lang="es-ES" sz="600" dirty="0">
                        <a:solidFill>
                          <a:schemeClr val="bg1"/>
                        </a:solidFill>
                      </a:endParaRPr>
                    </a:p>
                  </a:txBody>
                  <a:tcPr/>
                </a:tc>
                <a:tc>
                  <a:txBody>
                    <a:bodyPr/>
                    <a:lstStyle/>
                    <a:p>
                      <a:pPr algn="ctr"/>
                      <a:r>
                        <a:rPr lang="es-ES_tradnl" sz="600" dirty="0" smtClean="0">
                          <a:solidFill>
                            <a:schemeClr val="bg1"/>
                          </a:solidFill>
                        </a:rPr>
                        <a:t>2019</a:t>
                      </a:r>
                      <a:endParaRPr lang="es-ES" sz="600" dirty="0">
                        <a:solidFill>
                          <a:schemeClr val="bg1"/>
                        </a:solidFill>
                      </a:endParaRPr>
                    </a:p>
                  </a:txBody>
                  <a:tcPr/>
                </a:tc>
                <a:tc>
                  <a:txBody>
                    <a:bodyPr/>
                    <a:lstStyle/>
                    <a:p>
                      <a:pPr algn="ctr"/>
                      <a:r>
                        <a:rPr lang="es-ES_tradnl" sz="600" dirty="0" smtClean="0">
                          <a:solidFill>
                            <a:schemeClr val="bg1"/>
                          </a:solidFill>
                        </a:rPr>
                        <a:t>2020</a:t>
                      </a:r>
                      <a:endParaRPr lang="es-ES" sz="600" dirty="0">
                        <a:solidFill>
                          <a:schemeClr val="bg1"/>
                        </a:solidFill>
                      </a:endParaRPr>
                    </a:p>
                  </a:txBody>
                  <a:tcPr/>
                </a:tc>
                <a:tc>
                  <a:txBody>
                    <a:bodyPr/>
                    <a:lstStyle/>
                    <a:p>
                      <a:pPr algn="ctr"/>
                      <a:r>
                        <a:rPr lang="es-ES_tradnl" sz="600" dirty="0" smtClean="0">
                          <a:solidFill>
                            <a:schemeClr val="bg1"/>
                          </a:solidFill>
                        </a:rPr>
                        <a:t>2021</a:t>
                      </a:r>
                      <a:endParaRPr lang="es-ES" sz="600" dirty="0">
                        <a:solidFill>
                          <a:schemeClr val="bg1"/>
                        </a:solidFill>
                      </a:endParaRPr>
                    </a:p>
                  </a:txBody>
                  <a:tcPr/>
                </a:tc>
                <a:extLst>
                  <a:ext uri="{0D108BD9-81ED-4DB2-BD59-A6C34878D82A}">
                    <a16:rowId xmlns="" xmlns:a16="http://schemas.microsoft.com/office/drawing/2014/main" val="813404064"/>
                  </a:ext>
                </a:extLst>
              </a:tr>
              <a:tr h="184565">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extLst>
                  <a:ext uri="{0D108BD9-81ED-4DB2-BD59-A6C34878D82A}">
                    <a16:rowId xmlns="" xmlns:a16="http://schemas.microsoft.com/office/drawing/2014/main" val="4224239378"/>
                  </a:ext>
                </a:extLst>
              </a:tr>
            </a:tbl>
          </a:graphicData>
        </a:graphic>
      </p:graphicFrame>
      <p:sp>
        <p:nvSpPr>
          <p:cNvPr id="445" name="Freeform 368"/>
          <p:cNvSpPr>
            <a:spLocks noEditPoints="1"/>
          </p:cNvSpPr>
          <p:nvPr/>
        </p:nvSpPr>
        <p:spPr bwMode="auto">
          <a:xfrm>
            <a:off x="423638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6" name="Freeform 368"/>
          <p:cNvSpPr>
            <a:spLocks noEditPoints="1"/>
          </p:cNvSpPr>
          <p:nvPr/>
        </p:nvSpPr>
        <p:spPr bwMode="auto">
          <a:xfrm>
            <a:off x="4596436"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7" name="Freeform 368"/>
          <p:cNvSpPr>
            <a:spLocks noEditPoints="1"/>
          </p:cNvSpPr>
          <p:nvPr/>
        </p:nvSpPr>
        <p:spPr bwMode="auto">
          <a:xfrm>
            <a:off x="495646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48" name="Freeform 368"/>
          <p:cNvSpPr>
            <a:spLocks noEditPoints="1"/>
          </p:cNvSpPr>
          <p:nvPr/>
        </p:nvSpPr>
        <p:spPr bwMode="auto">
          <a:xfrm>
            <a:off x="531650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49" name="Group 448"/>
          <p:cNvGrpSpPr/>
          <p:nvPr/>
        </p:nvGrpSpPr>
        <p:grpSpPr>
          <a:xfrm>
            <a:off x="3415891" y="6485819"/>
            <a:ext cx="256421" cy="252000"/>
            <a:chOff x="3417417" y="6485819"/>
            <a:chExt cx="256421" cy="252000"/>
          </a:xfrm>
        </p:grpSpPr>
        <p:sp>
          <p:nvSpPr>
            <p:cNvPr id="450" name="Freeform 94"/>
            <p:cNvSpPr>
              <a:spLocks/>
            </p:cNvSpPr>
            <p:nvPr/>
          </p:nvSpPr>
          <p:spPr bwMode="auto">
            <a:xfrm>
              <a:off x="3417417" y="6504885"/>
              <a:ext cx="256421" cy="232934"/>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1" name="Freeform 95"/>
            <p:cNvSpPr>
              <a:spLocks noEditPoints="1"/>
            </p:cNvSpPr>
            <p:nvPr/>
          </p:nvSpPr>
          <p:spPr bwMode="auto">
            <a:xfrm>
              <a:off x="3437840" y="6485819"/>
              <a:ext cx="214441" cy="64658"/>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2" name="Freeform 96"/>
            <p:cNvSpPr>
              <a:spLocks noEditPoints="1"/>
            </p:cNvSpPr>
            <p:nvPr/>
          </p:nvSpPr>
          <p:spPr bwMode="auto">
            <a:xfrm>
              <a:off x="3484358" y="6568714"/>
              <a:ext cx="113461" cy="116882"/>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53" name="Freeform 368"/>
          <p:cNvSpPr>
            <a:spLocks noEditPoints="1"/>
          </p:cNvSpPr>
          <p:nvPr/>
        </p:nvSpPr>
        <p:spPr bwMode="auto">
          <a:xfrm>
            <a:off x="387634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54" name="Group 453"/>
          <p:cNvGrpSpPr/>
          <p:nvPr/>
        </p:nvGrpSpPr>
        <p:grpSpPr>
          <a:xfrm>
            <a:off x="4761313" y="7487394"/>
            <a:ext cx="4332885" cy="188648"/>
            <a:chOff x="565498" y="7511262"/>
            <a:chExt cx="4332885" cy="188648"/>
          </a:xfrm>
        </p:grpSpPr>
        <p:grpSp>
          <p:nvGrpSpPr>
            <p:cNvPr id="455" name="Group 454"/>
            <p:cNvGrpSpPr/>
            <p:nvPr/>
          </p:nvGrpSpPr>
          <p:grpSpPr>
            <a:xfrm>
              <a:off x="565498" y="7511262"/>
              <a:ext cx="3104467" cy="184666"/>
              <a:chOff x="615275" y="7511262"/>
              <a:chExt cx="3104467" cy="184666"/>
            </a:xfrm>
          </p:grpSpPr>
          <p:sp>
            <p:nvSpPr>
              <p:cNvPr id="458" name="TextBox 457"/>
              <p:cNvSpPr txBox="1"/>
              <p:nvPr/>
            </p:nvSpPr>
            <p:spPr>
              <a:xfrm>
                <a:off x="926425" y="7511262"/>
                <a:ext cx="1291297" cy="184666"/>
              </a:xfrm>
              <a:prstGeom prst="rect">
                <a:avLst/>
              </a:prstGeom>
              <a:noFill/>
            </p:spPr>
            <p:txBody>
              <a:bodyPr wrap="square" rtlCol="0">
                <a:spAutoFit/>
              </a:bodyPr>
              <a:lstStyle/>
              <a:p>
                <a:r>
                  <a:rPr lang="es-CL" sz="600" dirty="0" smtClean="0">
                    <a:solidFill>
                      <a:schemeClr val="tx2"/>
                    </a:solidFill>
                  </a:rPr>
                  <a:t>A comenzar en S2 2016</a:t>
                </a:r>
                <a:endParaRPr lang="es-CL" sz="600" dirty="0">
                  <a:solidFill>
                    <a:schemeClr val="tx2"/>
                  </a:solidFill>
                </a:endParaRPr>
              </a:p>
            </p:txBody>
          </p:sp>
          <p:sp>
            <p:nvSpPr>
              <p:cNvPr id="459" name="Rectangle 458"/>
              <p:cNvSpPr/>
              <p:nvPr>
                <p:custDataLst>
                  <p:tags r:id="rId9"/>
                </p:custDataLst>
              </p:nvPr>
            </p:nvSpPr>
            <p:spPr>
              <a:xfrm>
                <a:off x="615275" y="7541031"/>
                <a:ext cx="350121" cy="12637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Corto</a:t>
                </a:r>
              </a:p>
            </p:txBody>
          </p:sp>
          <p:sp>
            <p:nvSpPr>
              <p:cNvPr id="460" name="Rectangle 459"/>
              <p:cNvSpPr/>
              <p:nvPr>
                <p:custDataLst>
                  <p:tags r:id="rId10"/>
                </p:custDataLst>
              </p:nvPr>
            </p:nvSpPr>
            <p:spPr>
              <a:xfrm>
                <a:off x="1933650" y="7540067"/>
                <a:ext cx="359873" cy="124342"/>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smtClean="0">
                    <a:solidFill>
                      <a:srgbClr val="002776"/>
                    </a:solidFill>
                  </a:rPr>
                  <a:t>Mediano</a:t>
                </a:r>
                <a:endParaRPr lang="es-CL" sz="1100" dirty="0">
                  <a:solidFill>
                    <a:srgbClr val="002776"/>
                  </a:solidFill>
                </a:endParaRPr>
              </a:p>
            </p:txBody>
          </p:sp>
          <p:sp>
            <p:nvSpPr>
              <p:cNvPr id="461" name="Rectangle 460"/>
              <p:cNvSpPr/>
              <p:nvPr>
                <p:custDataLst>
                  <p:tags r:id="rId11"/>
                </p:custDataLst>
              </p:nvPr>
            </p:nvSpPr>
            <p:spPr>
              <a:xfrm>
                <a:off x="3346036" y="7540067"/>
                <a:ext cx="373706" cy="125518"/>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Largo</a:t>
                </a:r>
              </a:p>
            </p:txBody>
          </p:sp>
        </p:grpSp>
        <p:sp>
          <p:nvSpPr>
            <p:cNvPr id="456" name="TextBox 455"/>
            <p:cNvSpPr txBox="1"/>
            <p:nvPr/>
          </p:nvSpPr>
          <p:spPr>
            <a:xfrm>
              <a:off x="2173095" y="7511262"/>
              <a:ext cx="1291297" cy="184666"/>
            </a:xfrm>
            <a:prstGeom prst="rect">
              <a:avLst/>
            </a:prstGeom>
            <a:noFill/>
          </p:spPr>
          <p:txBody>
            <a:bodyPr wrap="square" rtlCol="0">
              <a:spAutoFit/>
            </a:bodyPr>
            <a:lstStyle/>
            <a:p>
              <a:r>
                <a:rPr lang="es-CL" sz="600" dirty="0" smtClean="0">
                  <a:solidFill>
                    <a:schemeClr val="tx2"/>
                  </a:solidFill>
                </a:rPr>
                <a:t>A comenzar en S1/S2 2017</a:t>
              </a:r>
            </a:p>
          </p:txBody>
        </p:sp>
        <p:sp>
          <p:nvSpPr>
            <p:cNvPr id="457" name="TextBox 456"/>
            <p:cNvSpPr txBox="1"/>
            <p:nvPr/>
          </p:nvSpPr>
          <p:spPr>
            <a:xfrm>
              <a:off x="3607086" y="7515244"/>
              <a:ext cx="1291297" cy="184666"/>
            </a:xfrm>
            <a:prstGeom prst="rect">
              <a:avLst/>
            </a:prstGeom>
            <a:noFill/>
          </p:spPr>
          <p:txBody>
            <a:bodyPr wrap="square" rtlCol="0">
              <a:spAutoFit/>
            </a:bodyPr>
            <a:lstStyle/>
            <a:p>
              <a:r>
                <a:rPr lang="es-CL" sz="600" dirty="0" smtClean="0">
                  <a:solidFill>
                    <a:schemeClr val="tx2"/>
                  </a:solidFill>
                </a:rPr>
                <a:t>A comenzar en S1 2018</a:t>
              </a:r>
            </a:p>
          </p:txBody>
        </p:sp>
      </p:grpSp>
      <p:grpSp>
        <p:nvGrpSpPr>
          <p:cNvPr id="462" name="Group 461"/>
          <p:cNvGrpSpPr/>
          <p:nvPr/>
        </p:nvGrpSpPr>
        <p:grpSpPr>
          <a:xfrm>
            <a:off x="187198" y="2374826"/>
            <a:ext cx="7036540" cy="1046361"/>
            <a:chOff x="187198" y="2374826"/>
            <a:chExt cx="7036540" cy="1046361"/>
          </a:xfrm>
        </p:grpSpPr>
        <p:sp>
          <p:nvSpPr>
            <p:cNvPr id="463" name="Rectangle 462"/>
            <p:cNvSpPr/>
            <p:nvPr/>
          </p:nvSpPr>
          <p:spPr>
            <a:xfrm>
              <a:off x="5407434" y="2727730"/>
              <a:ext cx="1807278" cy="68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2776"/>
                </a:solidFill>
              </a:endParaRPr>
            </a:p>
          </p:txBody>
        </p:sp>
        <p:sp>
          <p:nvSpPr>
            <p:cNvPr id="464" name="TextBox 463"/>
            <p:cNvSpPr txBox="1"/>
            <p:nvPr/>
          </p:nvSpPr>
          <p:spPr>
            <a:xfrm>
              <a:off x="4354903" y="2416637"/>
              <a:ext cx="1491114" cy="246221"/>
            </a:xfrm>
            <a:prstGeom prst="rect">
              <a:avLst/>
            </a:prstGeom>
            <a:noFill/>
          </p:spPr>
          <p:txBody>
            <a:bodyPr wrap="none" rtlCol="0">
              <a:spAutoFit/>
            </a:bodyPr>
            <a:lstStyle/>
            <a:p>
              <a:r>
                <a:rPr lang="es-ES_tradnl" sz="1000" b="1" dirty="0">
                  <a:solidFill>
                    <a:schemeClr val="lt1"/>
                  </a:solidFill>
                  <a:latin typeface="+mn-lt"/>
                  <a:cs typeface="+mn-cs"/>
                </a:rPr>
                <a:t>Actores involucrados</a:t>
              </a:r>
              <a:endParaRPr lang="es-ES" sz="1000" b="1" dirty="0">
                <a:solidFill>
                  <a:schemeClr val="lt1"/>
                </a:solidFill>
                <a:latin typeface="+mn-lt"/>
                <a:cs typeface="+mn-cs"/>
              </a:endParaRPr>
            </a:p>
          </p:txBody>
        </p:sp>
        <p:grpSp>
          <p:nvGrpSpPr>
            <p:cNvPr id="465" name="Group 464"/>
            <p:cNvGrpSpPr/>
            <p:nvPr/>
          </p:nvGrpSpPr>
          <p:grpSpPr>
            <a:xfrm>
              <a:off x="187198" y="2374826"/>
              <a:ext cx="7036540" cy="1046361"/>
              <a:chOff x="187198" y="2374826"/>
              <a:chExt cx="7036540" cy="1046361"/>
            </a:xfrm>
          </p:grpSpPr>
          <p:grpSp>
            <p:nvGrpSpPr>
              <p:cNvPr id="467" name="Group 466"/>
              <p:cNvGrpSpPr/>
              <p:nvPr/>
            </p:nvGrpSpPr>
            <p:grpSpPr>
              <a:xfrm>
                <a:off x="187198" y="2374826"/>
                <a:ext cx="7036540" cy="1046361"/>
                <a:chOff x="187198" y="2693266"/>
                <a:chExt cx="7036540" cy="1087825"/>
              </a:xfrm>
            </p:grpSpPr>
            <p:sp>
              <p:nvSpPr>
                <p:cNvPr id="469" name="Rectangle 314"/>
                <p:cNvSpPr/>
                <p:nvPr>
                  <p:custDataLst>
                    <p:tags r:id="rId7"/>
                  </p:custDataLst>
                </p:nvPr>
              </p:nvSpPr>
              <p:spPr>
                <a:xfrm>
                  <a:off x="205458" y="2693266"/>
                  <a:ext cx="70182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002776"/>
                      </a:solidFill>
                    </a:rPr>
                    <a:t>Responsables                                                              Actores Involucrados</a:t>
                  </a:r>
                  <a:endParaRPr lang="es-CL" sz="1000" b="1" dirty="0">
                    <a:solidFill>
                      <a:srgbClr val="002776"/>
                    </a:solidFill>
                  </a:endParaRPr>
                </a:p>
              </p:txBody>
            </p:sp>
            <p:grpSp>
              <p:nvGrpSpPr>
                <p:cNvPr id="470" name="Group 315"/>
                <p:cNvGrpSpPr/>
                <p:nvPr>
                  <p:custDataLst>
                    <p:tags r:id="rId8"/>
                  </p:custDataLst>
                </p:nvPr>
              </p:nvGrpSpPr>
              <p:grpSpPr>
                <a:xfrm>
                  <a:off x="316674" y="2734898"/>
                  <a:ext cx="216000" cy="288000"/>
                  <a:chOff x="391339" y="1340959"/>
                  <a:chExt cx="382588" cy="609600"/>
                </a:xfrm>
              </p:grpSpPr>
              <p:sp>
                <p:nvSpPr>
                  <p:cNvPr id="473" name="Freeform 148"/>
                  <p:cNvSpPr>
                    <a:spLocks/>
                  </p:cNvSpPr>
                  <p:nvPr/>
                </p:nvSpPr>
                <p:spPr bwMode="auto">
                  <a:xfrm>
                    <a:off x="391339" y="1340959"/>
                    <a:ext cx="382588" cy="609600"/>
                  </a:xfrm>
                  <a:custGeom>
                    <a:avLst/>
                    <a:gdLst>
                      <a:gd name="T0" fmla="*/ 31 w 54"/>
                      <a:gd name="T1" fmla="*/ 86 h 86"/>
                      <a:gd name="T2" fmla="*/ 29 w 54"/>
                      <a:gd name="T3" fmla="*/ 69 h 86"/>
                      <a:gd name="T4" fmla="*/ 28 w 54"/>
                      <a:gd name="T5" fmla="*/ 56 h 86"/>
                      <a:gd name="T6" fmla="*/ 25 w 54"/>
                      <a:gd name="T7" fmla="*/ 50 h 86"/>
                      <a:gd name="T8" fmla="*/ 23 w 54"/>
                      <a:gd name="T9" fmla="*/ 57 h 86"/>
                      <a:gd name="T10" fmla="*/ 20 w 54"/>
                      <a:gd name="T11" fmla="*/ 80 h 86"/>
                      <a:gd name="T12" fmla="*/ 16 w 54"/>
                      <a:gd name="T13" fmla="*/ 85 h 86"/>
                      <a:gd name="T14" fmla="*/ 17 w 54"/>
                      <a:gd name="T15" fmla="*/ 70 h 86"/>
                      <a:gd name="T16" fmla="*/ 17 w 54"/>
                      <a:gd name="T17" fmla="*/ 36 h 86"/>
                      <a:gd name="T18" fmla="*/ 17 w 54"/>
                      <a:gd name="T19" fmla="*/ 29 h 86"/>
                      <a:gd name="T20" fmla="*/ 12 w 54"/>
                      <a:gd name="T21" fmla="*/ 22 h 86"/>
                      <a:gd name="T22" fmla="*/ 6 w 54"/>
                      <a:gd name="T23" fmla="*/ 15 h 86"/>
                      <a:gd name="T24" fmla="*/ 2 w 54"/>
                      <a:gd name="T25" fmla="*/ 7 h 86"/>
                      <a:gd name="T26" fmla="*/ 1 w 54"/>
                      <a:gd name="T27" fmla="*/ 2 h 86"/>
                      <a:gd name="T28" fmla="*/ 6 w 54"/>
                      <a:gd name="T29" fmla="*/ 5 h 86"/>
                      <a:gd name="T30" fmla="*/ 10 w 54"/>
                      <a:gd name="T31" fmla="*/ 10 h 86"/>
                      <a:gd name="T32" fmla="*/ 20 w 54"/>
                      <a:gd name="T33" fmla="*/ 20 h 86"/>
                      <a:gd name="T34" fmla="*/ 33 w 54"/>
                      <a:gd name="T35" fmla="*/ 21 h 86"/>
                      <a:gd name="T36" fmla="*/ 40 w 54"/>
                      <a:gd name="T37" fmla="*/ 15 h 86"/>
                      <a:gd name="T38" fmla="*/ 44 w 54"/>
                      <a:gd name="T39" fmla="*/ 7 h 86"/>
                      <a:gd name="T40" fmla="*/ 50 w 54"/>
                      <a:gd name="T41" fmla="*/ 0 h 86"/>
                      <a:gd name="T42" fmla="*/ 53 w 54"/>
                      <a:gd name="T43" fmla="*/ 7 h 86"/>
                      <a:gd name="T44" fmla="*/ 45 w 54"/>
                      <a:gd name="T45" fmla="*/ 20 h 86"/>
                      <a:gd name="T46" fmla="*/ 35 w 54"/>
                      <a:gd name="T47" fmla="*/ 45 h 86"/>
                      <a:gd name="T48" fmla="*/ 36 w 54"/>
                      <a:gd name="T49" fmla="*/ 70 h 86"/>
                      <a:gd name="T50" fmla="*/ 31 w 54"/>
                      <a:gd name="T5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86">
                        <a:moveTo>
                          <a:pt x="31" y="86"/>
                        </a:moveTo>
                        <a:cubicBezTo>
                          <a:pt x="29" y="81"/>
                          <a:pt x="29" y="75"/>
                          <a:pt x="29" y="69"/>
                        </a:cubicBezTo>
                        <a:cubicBezTo>
                          <a:pt x="28" y="63"/>
                          <a:pt x="28" y="61"/>
                          <a:pt x="28" y="56"/>
                        </a:cubicBezTo>
                        <a:cubicBezTo>
                          <a:pt x="27" y="54"/>
                          <a:pt x="27" y="51"/>
                          <a:pt x="25" y="50"/>
                        </a:cubicBezTo>
                        <a:cubicBezTo>
                          <a:pt x="23" y="52"/>
                          <a:pt x="23" y="55"/>
                          <a:pt x="23" y="57"/>
                        </a:cubicBezTo>
                        <a:cubicBezTo>
                          <a:pt x="22" y="66"/>
                          <a:pt x="22" y="71"/>
                          <a:pt x="20" y="80"/>
                        </a:cubicBezTo>
                        <a:cubicBezTo>
                          <a:pt x="20" y="82"/>
                          <a:pt x="19" y="86"/>
                          <a:pt x="16" y="85"/>
                        </a:cubicBezTo>
                        <a:cubicBezTo>
                          <a:pt x="16" y="80"/>
                          <a:pt x="17" y="75"/>
                          <a:pt x="17" y="70"/>
                        </a:cubicBezTo>
                        <a:cubicBezTo>
                          <a:pt x="17" y="59"/>
                          <a:pt x="17" y="47"/>
                          <a:pt x="17" y="36"/>
                        </a:cubicBezTo>
                        <a:cubicBezTo>
                          <a:pt x="17" y="34"/>
                          <a:pt x="17" y="31"/>
                          <a:pt x="17" y="29"/>
                        </a:cubicBezTo>
                        <a:cubicBezTo>
                          <a:pt x="16" y="27"/>
                          <a:pt x="14" y="24"/>
                          <a:pt x="12" y="22"/>
                        </a:cubicBezTo>
                        <a:cubicBezTo>
                          <a:pt x="10" y="19"/>
                          <a:pt x="8" y="17"/>
                          <a:pt x="6" y="15"/>
                        </a:cubicBezTo>
                        <a:cubicBezTo>
                          <a:pt x="5" y="13"/>
                          <a:pt x="6" y="15"/>
                          <a:pt x="2" y="7"/>
                        </a:cubicBezTo>
                        <a:cubicBezTo>
                          <a:pt x="1" y="6"/>
                          <a:pt x="0" y="3"/>
                          <a:pt x="1" y="2"/>
                        </a:cubicBezTo>
                        <a:cubicBezTo>
                          <a:pt x="4" y="1"/>
                          <a:pt x="5" y="4"/>
                          <a:pt x="6" y="5"/>
                        </a:cubicBezTo>
                        <a:cubicBezTo>
                          <a:pt x="7" y="7"/>
                          <a:pt x="9" y="8"/>
                          <a:pt x="10" y="10"/>
                        </a:cubicBezTo>
                        <a:cubicBezTo>
                          <a:pt x="13" y="13"/>
                          <a:pt x="16" y="19"/>
                          <a:pt x="20" y="20"/>
                        </a:cubicBezTo>
                        <a:cubicBezTo>
                          <a:pt x="22" y="22"/>
                          <a:pt x="30" y="23"/>
                          <a:pt x="33" y="21"/>
                        </a:cubicBezTo>
                        <a:cubicBezTo>
                          <a:pt x="35" y="21"/>
                          <a:pt x="38" y="17"/>
                          <a:pt x="40" y="15"/>
                        </a:cubicBezTo>
                        <a:cubicBezTo>
                          <a:pt x="41" y="13"/>
                          <a:pt x="43" y="10"/>
                          <a:pt x="44" y="7"/>
                        </a:cubicBezTo>
                        <a:cubicBezTo>
                          <a:pt x="46" y="5"/>
                          <a:pt x="48" y="1"/>
                          <a:pt x="50" y="0"/>
                        </a:cubicBezTo>
                        <a:cubicBezTo>
                          <a:pt x="53" y="0"/>
                          <a:pt x="54" y="4"/>
                          <a:pt x="53" y="7"/>
                        </a:cubicBezTo>
                        <a:cubicBezTo>
                          <a:pt x="51" y="11"/>
                          <a:pt x="47" y="16"/>
                          <a:pt x="45" y="20"/>
                        </a:cubicBezTo>
                        <a:cubicBezTo>
                          <a:pt x="37" y="33"/>
                          <a:pt x="35" y="30"/>
                          <a:pt x="35" y="45"/>
                        </a:cubicBezTo>
                        <a:cubicBezTo>
                          <a:pt x="35" y="53"/>
                          <a:pt x="36" y="61"/>
                          <a:pt x="36" y="70"/>
                        </a:cubicBezTo>
                        <a:cubicBezTo>
                          <a:pt x="36" y="77"/>
                          <a:pt x="36" y="84"/>
                          <a:pt x="31" y="86"/>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sp>
                <p:nvSpPr>
                  <p:cNvPr id="474" name="Freeform 149"/>
                  <p:cNvSpPr>
                    <a:spLocks/>
                  </p:cNvSpPr>
                  <p:nvPr/>
                </p:nvSpPr>
                <p:spPr bwMode="auto">
                  <a:xfrm>
                    <a:off x="518338" y="1361598"/>
                    <a:ext cx="112713" cy="106363"/>
                  </a:xfrm>
                  <a:custGeom>
                    <a:avLst/>
                    <a:gdLst>
                      <a:gd name="T0" fmla="*/ 13 w 16"/>
                      <a:gd name="T1" fmla="*/ 13 h 15"/>
                      <a:gd name="T2" fmla="*/ 8 w 16"/>
                      <a:gd name="T3" fmla="*/ 15 h 15"/>
                      <a:gd name="T4" fmla="*/ 9 w 16"/>
                      <a:gd name="T5" fmla="*/ 1 h 15"/>
                      <a:gd name="T6" fmla="*/ 13 w 16"/>
                      <a:gd name="T7" fmla="*/ 13 h 15"/>
                    </a:gdLst>
                    <a:ahLst/>
                    <a:cxnLst>
                      <a:cxn ang="0">
                        <a:pos x="T0" y="T1"/>
                      </a:cxn>
                      <a:cxn ang="0">
                        <a:pos x="T2" y="T3"/>
                      </a:cxn>
                      <a:cxn ang="0">
                        <a:pos x="T4" y="T5"/>
                      </a:cxn>
                      <a:cxn ang="0">
                        <a:pos x="T6" y="T7"/>
                      </a:cxn>
                    </a:cxnLst>
                    <a:rect l="0" t="0" r="r" b="b"/>
                    <a:pathLst>
                      <a:path w="16" h="15">
                        <a:moveTo>
                          <a:pt x="13" y="13"/>
                        </a:moveTo>
                        <a:cubicBezTo>
                          <a:pt x="11" y="14"/>
                          <a:pt x="9" y="14"/>
                          <a:pt x="8" y="15"/>
                        </a:cubicBezTo>
                        <a:cubicBezTo>
                          <a:pt x="0" y="14"/>
                          <a:pt x="0" y="0"/>
                          <a:pt x="9" y="1"/>
                        </a:cubicBezTo>
                        <a:cubicBezTo>
                          <a:pt x="14" y="1"/>
                          <a:pt x="16" y="8"/>
                          <a:pt x="13" y="13"/>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grpSp>
            <p:sp>
              <p:nvSpPr>
                <p:cNvPr id="471" name="Rectangle 470"/>
                <p:cNvSpPr/>
                <p:nvPr/>
              </p:nvSpPr>
              <p:spPr>
                <a:xfrm>
                  <a:off x="3631554" y="3059282"/>
                  <a:ext cx="3592184" cy="71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900" dirty="0" smtClean="0">
                      <a:solidFill>
                        <a:srgbClr val="002776"/>
                      </a:solidFill>
                    </a:rPr>
                    <a:t>Compañía </a:t>
                  </a:r>
                  <a:r>
                    <a:rPr lang="es-CL" sz="900" dirty="0">
                      <a:solidFill>
                        <a:srgbClr val="002776"/>
                      </a:solidFill>
                    </a:rPr>
                    <a:t>gestora del Aeropuerto de </a:t>
                  </a:r>
                  <a:r>
                    <a:rPr lang="es-CL" sz="900" dirty="0" smtClean="0">
                      <a:solidFill>
                        <a:srgbClr val="002776"/>
                      </a:solidFill>
                    </a:rPr>
                    <a:t>Quito</a:t>
                  </a:r>
                  <a:endParaRPr lang="es-CL" sz="900" dirty="0">
                    <a:solidFill>
                      <a:srgbClr val="002776"/>
                    </a:solidFill>
                  </a:endParaRPr>
                </a:p>
                <a:p>
                  <a:r>
                    <a:rPr lang="es-CL" sz="900" dirty="0" smtClean="0">
                      <a:solidFill>
                        <a:srgbClr val="002776"/>
                      </a:solidFill>
                    </a:rPr>
                    <a:t>Compañía aérea regional objetivo</a:t>
                  </a:r>
                  <a:endParaRPr lang="es-CL" sz="900" dirty="0">
                    <a:solidFill>
                      <a:srgbClr val="002776"/>
                    </a:solidFill>
                  </a:endParaRPr>
                </a:p>
              </p:txBody>
            </p:sp>
            <p:sp>
              <p:nvSpPr>
                <p:cNvPr id="472" name="Rectangle 471"/>
                <p:cNvSpPr/>
                <p:nvPr/>
              </p:nvSpPr>
              <p:spPr>
                <a:xfrm>
                  <a:off x="187198" y="3070904"/>
                  <a:ext cx="3418116" cy="71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900" b="1" dirty="0">
                      <a:solidFill>
                        <a:srgbClr val="002776"/>
                      </a:solidFill>
                    </a:rPr>
                    <a:t>Líder de Proyecto: </a:t>
                  </a:r>
                  <a:r>
                    <a:rPr lang="es-CL" sz="900" dirty="0">
                      <a:solidFill>
                        <a:srgbClr val="002776"/>
                      </a:solidFill>
                    </a:rPr>
                    <a:t>Quito </a:t>
                  </a:r>
                  <a:r>
                    <a:rPr lang="es-CL" sz="900" dirty="0" smtClean="0">
                      <a:solidFill>
                        <a:srgbClr val="002776"/>
                      </a:solidFill>
                    </a:rPr>
                    <a:t>Turismo</a:t>
                  </a:r>
                  <a:endParaRPr lang="es-CL" sz="900" dirty="0">
                    <a:solidFill>
                      <a:srgbClr val="002776"/>
                    </a:solidFill>
                  </a:endParaRPr>
                </a:p>
              </p:txBody>
            </p:sp>
          </p:grpSp>
          <p:sp>
            <p:nvSpPr>
              <p:cNvPr id="468" name="Rectangle 467"/>
              <p:cNvSpPr/>
              <p:nvPr/>
            </p:nvSpPr>
            <p:spPr>
              <a:xfrm>
                <a:off x="776088" y="2446834"/>
                <a:ext cx="1085554" cy="246221"/>
              </a:xfrm>
              <a:prstGeom prst="rect">
                <a:avLst/>
              </a:prstGeom>
            </p:spPr>
            <p:txBody>
              <a:bodyPr wrap="none">
                <a:spAutoFit/>
              </a:bodyPr>
              <a:lstStyle/>
              <a:p>
                <a:r>
                  <a:rPr lang="es-CL" sz="1000" b="1" dirty="0">
                    <a:solidFill>
                      <a:srgbClr val="FFFFFF"/>
                    </a:solidFill>
                  </a:rPr>
                  <a:t>Responsables </a:t>
                </a:r>
                <a:endParaRPr lang="es-ES" sz="1000" dirty="0"/>
              </a:p>
            </p:txBody>
          </p:sp>
        </p:grpSp>
        <p:sp>
          <p:nvSpPr>
            <p:cNvPr id="466" name="Rectangle 465"/>
            <p:cNvSpPr/>
            <p:nvPr/>
          </p:nvSpPr>
          <p:spPr>
            <a:xfrm>
              <a:off x="3650755" y="2435703"/>
              <a:ext cx="1491114" cy="246221"/>
            </a:xfrm>
            <a:prstGeom prst="rect">
              <a:avLst/>
            </a:prstGeom>
          </p:spPr>
          <p:txBody>
            <a:bodyPr wrap="none">
              <a:spAutoFit/>
            </a:bodyPr>
            <a:lstStyle/>
            <a:p>
              <a:r>
                <a:rPr lang="es-CL" sz="1000" b="1" dirty="0">
                  <a:solidFill>
                    <a:srgbClr val="FFFFFF"/>
                  </a:solidFill>
                </a:rPr>
                <a:t>Actores Involucrados</a:t>
              </a:r>
            </a:p>
          </p:txBody>
        </p:sp>
      </p:grpSp>
      <p:sp>
        <p:nvSpPr>
          <p:cNvPr id="475" name="Freeform 368"/>
          <p:cNvSpPr>
            <a:spLocks noEditPoints="1"/>
          </p:cNvSpPr>
          <p:nvPr/>
        </p:nvSpPr>
        <p:spPr bwMode="auto">
          <a:xfrm>
            <a:off x="3459349" y="7096600"/>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77" name="Rounded Rectangle 476"/>
          <p:cNvSpPr/>
          <p:nvPr/>
        </p:nvSpPr>
        <p:spPr>
          <a:xfrm>
            <a:off x="265456" y="1045552"/>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E1</a:t>
            </a:r>
            <a:endParaRPr lang="es-ES" sz="1100" b="1" dirty="0">
              <a:solidFill>
                <a:srgbClr val="002060"/>
              </a:solidFill>
            </a:endParaRPr>
          </a:p>
        </p:txBody>
      </p:sp>
      <p:sp>
        <p:nvSpPr>
          <p:cNvPr id="176" name="Rounded Rectangle 175"/>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177" name="Freeform 176"/>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2174413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s-CL" smtClean="0">
                <a:solidFill>
                  <a:srgbClr val="002776"/>
                </a:solidFill>
              </a:rPr>
              <a:pPr>
                <a:defRPr/>
              </a:pPr>
              <a:t>7</a:t>
            </a:fld>
            <a:endParaRPr lang="es-CL" dirty="0">
              <a:solidFill>
                <a:srgbClr val="002776"/>
              </a:solidFill>
            </a:endParaRPr>
          </a:p>
        </p:txBody>
      </p:sp>
      <p:sp>
        <p:nvSpPr>
          <p:cNvPr id="5" name="Freeform 4"/>
          <p:cNvSpPr>
            <a:spLocks/>
          </p:cNvSpPr>
          <p:nvPr>
            <p:custDataLst>
              <p:tags r:id="rId1"/>
            </p:custDataLst>
          </p:nvPr>
        </p:nvSpPr>
        <p:spPr bwMode="auto">
          <a:xfrm>
            <a:off x="89225" y="58946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s-CL" dirty="0">
              <a:solidFill>
                <a:srgbClr val="002776"/>
              </a:solidFill>
            </a:endParaRPr>
          </a:p>
        </p:txBody>
      </p:sp>
      <p:graphicFrame>
        <p:nvGraphicFramePr>
          <p:cNvPr id="6" name="Table 5"/>
          <p:cNvGraphicFramePr>
            <a:graphicFrameLocks noGrp="1"/>
          </p:cNvGraphicFramePr>
          <p:nvPr>
            <p:extLst/>
          </p:nvPr>
        </p:nvGraphicFramePr>
        <p:xfrm>
          <a:off x="276950" y="1942779"/>
          <a:ext cx="9577322" cy="4038600"/>
        </p:xfrm>
        <a:graphic>
          <a:graphicData uri="http://schemas.openxmlformats.org/drawingml/2006/table">
            <a:tbl>
              <a:tblPr firstRow="1" bandRow="1">
                <a:tableStyleId>{2D5ABB26-0587-4C30-8999-92F81FD0307C}</a:tableStyleId>
              </a:tblPr>
              <a:tblGrid>
                <a:gridCol w="9577322">
                  <a:extLst>
                    <a:ext uri="{9D8B030D-6E8A-4147-A177-3AD203B41FA5}">
                      <a16:colId xmlns="" xmlns:a16="http://schemas.microsoft.com/office/drawing/2014/main" val="20000"/>
                    </a:ext>
                  </a:extLst>
                </a:gridCol>
              </a:tblGrid>
              <a:tr h="1415646">
                <a:tc>
                  <a:txBody>
                    <a:bodyPr/>
                    <a:lstStyle/>
                    <a:p>
                      <a:pPr marL="228600" marR="0" lvl="0" indent="-228600" algn="just" defTabSz="913399" rtl="0" eaLnBrk="1" fontAlgn="auto" latinLnBrk="0" hangingPunct="1">
                        <a:lnSpc>
                          <a:spcPct val="100000"/>
                        </a:lnSpc>
                        <a:spcBef>
                          <a:spcPts val="300"/>
                        </a:spcBef>
                        <a:spcAft>
                          <a:spcPts val="0"/>
                        </a:spcAft>
                        <a:buClrTx/>
                        <a:buSzTx/>
                        <a:buFont typeface="+mj-lt"/>
                        <a:buAutoNum type="alphaLcParenR"/>
                        <a:tabLst/>
                        <a:defRPr/>
                      </a:pPr>
                      <a:r>
                        <a:rPr lang="es-CL" sz="900" b="1" kern="1200" baseline="0" noProof="0" dirty="0" smtClean="0">
                          <a:solidFill>
                            <a:srgbClr val="002776"/>
                          </a:solidFill>
                          <a:latin typeface="+mn-lt"/>
                          <a:ea typeface="+mn-ea"/>
                          <a:cs typeface="+mn-cs"/>
                        </a:rPr>
                        <a:t>Aerolínea </a:t>
                      </a:r>
                      <a:r>
                        <a:rPr lang="es-CL" sz="900" b="1" kern="1200" noProof="0" dirty="0" smtClean="0">
                          <a:solidFill>
                            <a:srgbClr val="002776"/>
                          </a:solidFill>
                          <a:latin typeface="+mn-lt"/>
                          <a:ea typeface="+mn-ea"/>
                          <a:cs typeface="+mn-cs"/>
                        </a:rPr>
                        <a:t>en el Aeropuerto de Quito: </a:t>
                      </a:r>
                      <a:r>
                        <a:rPr lang="es-CL" sz="900" b="0" kern="1200" noProof="0" dirty="0" smtClean="0">
                          <a:solidFill>
                            <a:srgbClr val="002776"/>
                          </a:solidFill>
                          <a:latin typeface="+mn-lt"/>
                          <a:ea typeface="+mn-ea"/>
                          <a:cs typeface="+mn-cs"/>
                        </a:rPr>
                        <a:t>la línea</a:t>
                      </a:r>
                      <a:r>
                        <a:rPr lang="es-CL" sz="900" b="0" kern="1200" baseline="0" noProof="0" dirty="0" smtClean="0">
                          <a:solidFill>
                            <a:srgbClr val="002776"/>
                          </a:solidFill>
                          <a:latin typeface="+mn-lt"/>
                          <a:ea typeface="+mn-ea"/>
                          <a:cs typeface="+mn-cs"/>
                        </a:rPr>
                        <a:t> aérea oferta como destinos internacionales desde Quito, según orden de relevancia, vuelos a Bogotá, San Salvador, Lima y Panamá. Los tres primeros destinos son actuales centros de conexión o </a:t>
                      </a:r>
                      <a:r>
                        <a:rPr lang="es-CL" sz="900" b="0" i="1" kern="1200" baseline="0" noProof="0" dirty="0" smtClean="0">
                          <a:solidFill>
                            <a:srgbClr val="002776"/>
                          </a:solidFill>
                          <a:latin typeface="+mn-lt"/>
                          <a:ea typeface="+mn-ea"/>
                          <a:cs typeface="+mn-cs"/>
                        </a:rPr>
                        <a:t>hubs</a:t>
                      </a:r>
                      <a:r>
                        <a:rPr lang="es-CL" sz="900" b="0" kern="1200" baseline="0" noProof="0" dirty="0" smtClean="0">
                          <a:solidFill>
                            <a:srgbClr val="002776"/>
                          </a:solidFill>
                          <a:latin typeface="+mn-lt"/>
                          <a:ea typeface="+mn-ea"/>
                          <a:cs typeface="+mn-cs"/>
                        </a:rPr>
                        <a:t> de la aerolínea, mientras que Panamá fue un intento frustrado por la fuerte presencia de Copa en el aeropuerto. </a:t>
                      </a:r>
                    </a:p>
                    <a:p>
                      <a:pPr marL="685297" marR="0" lvl="1" indent="-228600" algn="just" defTabSz="913399"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s-CL" sz="900" b="0" kern="1200" baseline="0" noProof="0" dirty="0" smtClean="0">
                          <a:solidFill>
                            <a:srgbClr val="002776"/>
                          </a:solidFill>
                          <a:latin typeface="+mn-lt"/>
                          <a:ea typeface="+mn-ea"/>
                          <a:cs typeface="+mn-cs"/>
                        </a:rPr>
                        <a:t>Situación actual: el papel del Aeropuerto Internacional Mariscal Sucre desde la óptica de la línea aérea es básicamente de</a:t>
                      </a:r>
                      <a:r>
                        <a:rPr lang="es-CL" sz="900" b="0" i="1" kern="1200" baseline="0" noProof="0" dirty="0" smtClean="0">
                          <a:solidFill>
                            <a:srgbClr val="002776"/>
                          </a:solidFill>
                          <a:latin typeface="+mn-lt"/>
                          <a:ea typeface="+mn-ea"/>
                          <a:cs typeface="+mn-cs"/>
                        </a:rPr>
                        <a:t> </a:t>
                      </a:r>
                      <a:r>
                        <a:rPr lang="es-CL" sz="900" b="0" i="1" kern="1200" baseline="0" noProof="0" dirty="0" err="1" smtClean="0">
                          <a:solidFill>
                            <a:srgbClr val="002776"/>
                          </a:solidFill>
                          <a:latin typeface="+mn-lt"/>
                          <a:ea typeface="+mn-ea"/>
                          <a:cs typeface="+mn-cs"/>
                        </a:rPr>
                        <a:t>feeder</a:t>
                      </a:r>
                      <a:r>
                        <a:rPr lang="es-CL" sz="900" b="0" i="1" kern="1200" baseline="0" noProof="0" dirty="0" smtClean="0">
                          <a:solidFill>
                            <a:srgbClr val="002776"/>
                          </a:solidFill>
                          <a:latin typeface="+mn-lt"/>
                          <a:ea typeface="+mn-ea"/>
                          <a:cs typeface="+mn-cs"/>
                        </a:rPr>
                        <a:t> </a:t>
                      </a:r>
                      <a:r>
                        <a:rPr lang="es-CL" sz="900" b="0" kern="1200" baseline="0" noProof="0" dirty="0" smtClean="0">
                          <a:solidFill>
                            <a:srgbClr val="002776"/>
                          </a:solidFill>
                          <a:latin typeface="+mn-lt"/>
                          <a:ea typeface="+mn-ea"/>
                          <a:cs typeface="+mn-cs"/>
                        </a:rPr>
                        <a:t>de sus principales </a:t>
                      </a:r>
                      <a:r>
                        <a:rPr lang="es-CL" sz="900" b="0" i="1" kern="1200" baseline="0" noProof="0" dirty="0" smtClean="0">
                          <a:solidFill>
                            <a:srgbClr val="002776"/>
                          </a:solidFill>
                          <a:latin typeface="+mn-lt"/>
                          <a:ea typeface="+mn-ea"/>
                          <a:cs typeface="+mn-cs"/>
                        </a:rPr>
                        <a:t>hubs.</a:t>
                      </a:r>
                      <a:r>
                        <a:rPr lang="es-CL" sz="900" b="0" kern="1200" baseline="0" noProof="0" dirty="0" smtClean="0">
                          <a:solidFill>
                            <a:srgbClr val="002776"/>
                          </a:solidFill>
                          <a:latin typeface="+mn-lt"/>
                          <a:ea typeface="+mn-ea"/>
                          <a:cs typeface="+mn-cs"/>
                        </a:rPr>
                        <a:t> No obstante, el incremento de la actividad internacional en términos de nuevas rutas directas internacionales podría eventualmente redefinirle como </a:t>
                      </a:r>
                      <a:r>
                        <a:rPr lang="es-CL" sz="900" b="0" i="1" kern="1200" baseline="0" noProof="0" dirty="0" err="1" smtClean="0">
                          <a:solidFill>
                            <a:srgbClr val="002776"/>
                          </a:solidFill>
                          <a:latin typeface="+mn-lt"/>
                          <a:ea typeface="+mn-ea"/>
                          <a:cs typeface="+mn-cs"/>
                        </a:rPr>
                        <a:t>hub</a:t>
                      </a:r>
                      <a:r>
                        <a:rPr lang="es-CL" sz="900" b="0" kern="1200" baseline="0" noProof="0" dirty="0" smtClean="0">
                          <a:solidFill>
                            <a:srgbClr val="002776"/>
                          </a:solidFill>
                          <a:latin typeface="+mn-lt"/>
                          <a:ea typeface="+mn-ea"/>
                          <a:cs typeface="+mn-cs"/>
                        </a:rPr>
                        <a:t> secundario de la compañía. </a:t>
                      </a:r>
                    </a:p>
                    <a:p>
                      <a:pPr marL="685297" marR="0" lvl="1" indent="-228600" algn="just" defTabSz="913399"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s-CL" sz="900" b="0" u="none" kern="1200" baseline="0" noProof="0" dirty="0" smtClean="0">
                          <a:solidFill>
                            <a:srgbClr val="002776"/>
                          </a:solidFill>
                          <a:latin typeface="+mn-lt"/>
                          <a:ea typeface="+mn-ea"/>
                          <a:cs typeface="+mn-cs"/>
                        </a:rPr>
                        <a:t>Contexto reciente</a:t>
                      </a:r>
                      <a:r>
                        <a:rPr lang="es-CL" sz="900" b="0" kern="1200" baseline="0" noProof="0" dirty="0" smtClean="0">
                          <a:solidFill>
                            <a:srgbClr val="002776"/>
                          </a:solidFill>
                          <a:latin typeface="+mn-lt"/>
                          <a:ea typeface="+mn-ea"/>
                          <a:cs typeface="+mn-cs"/>
                        </a:rPr>
                        <a:t>: Durante el mes de Enero de 2016 la línea aérea estableció Ecuador como “</a:t>
                      </a:r>
                      <a:r>
                        <a:rPr lang="es-CL" sz="900" b="0" i="1" kern="1200" baseline="0" noProof="0" dirty="0" smtClean="0">
                          <a:solidFill>
                            <a:srgbClr val="002776"/>
                          </a:solidFill>
                          <a:latin typeface="+mn-lt"/>
                          <a:ea typeface="+mn-ea"/>
                          <a:cs typeface="+mn-cs"/>
                        </a:rPr>
                        <a:t>destino del mes</a:t>
                      </a:r>
                      <a:r>
                        <a:rPr lang="es-CL" sz="900" b="0" kern="1200" baseline="0" noProof="0" dirty="0" smtClean="0">
                          <a:solidFill>
                            <a:srgbClr val="002776"/>
                          </a:solidFill>
                          <a:latin typeface="+mn-lt"/>
                          <a:ea typeface="+mn-ea"/>
                          <a:cs typeface="+mn-cs"/>
                        </a:rPr>
                        <a:t>” ofertando descuentos hasta el mes de Noviembre en rutas desde Quito y Guayaquil hacia México DF, Ciudad de Guatemala, San Salvador, San Pedro Sula, Tegucigalpa, Managua, San José y Panamá. Esta iniciativa permite a la compañía fomentar la conectividad internacional desde Ecuador y a la vez estudiar la demanda de los diferentes trayectos. En este marco, la presencia competidora de Guayaquil también se ve favorecida por esta medida ya que la línea aérea no realiza distinción entre los dos aeropuertos en cuanto a la oferta desde uno y otro.</a:t>
                      </a:r>
                    </a:p>
                    <a:p>
                      <a:pPr marL="685297" marR="0" lvl="1" indent="-228600" algn="just" defTabSz="913399"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s-CL" sz="900" b="0" kern="1200" baseline="0" noProof="0" dirty="0" smtClean="0">
                          <a:solidFill>
                            <a:srgbClr val="002776"/>
                          </a:solidFill>
                          <a:latin typeface="+mn-lt"/>
                          <a:ea typeface="+mn-ea"/>
                          <a:cs typeface="+mn-cs"/>
                        </a:rPr>
                        <a:t>Los </a:t>
                      </a:r>
                      <a:r>
                        <a:rPr lang="es-CL" sz="900" b="0" i="1" kern="1200" baseline="0" noProof="0" dirty="0" err="1" smtClean="0">
                          <a:solidFill>
                            <a:srgbClr val="002776"/>
                          </a:solidFill>
                          <a:latin typeface="+mn-lt"/>
                          <a:ea typeface="+mn-ea"/>
                          <a:cs typeface="+mn-cs"/>
                        </a:rPr>
                        <a:t>partners</a:t>
                      </a:r>
                      <a:r>
                        <a:rPr lang="es-CL" sz="900" b="0" kern="1200" baseline="0" noProof="0" dirty="0" smtClean="0">
                          <a:solidFill>
                            <a:srgbClr val="002776"/>
                          </a:solidFill>
                          <a:latin typeface="+mn-lt"/>
                          <a:ea typeface="+mn-ea"/>
                          <a:cs typeface="+mn-cs"/>
                        </a:rPr>
                        <a:t> </a:t>
                      </a:r>
                      <a:r>
                        <a:rPr lang="es-CL" sz="900" b="0" i="1" kern="1200" baseline="0" noProof="0" dirty="0" smtClean="0">
                          <a:solidFill>
                            <a:srgbClr val="002776"/>
                          </a:solidFill>
                          <a:latin typeface="+mn-lt"/>
                          <a:ea typeface="+mn-ea"/>
                          <a:cs typeface="+mn-cs"/>
                        </a:rPr>
                        <a:t>clave</a:t>
                      </a:r>
                      <a:r>
                        <a:rPr lang="es-CL" sz="900" b="0" kern="1200" baseline="0" noProof="0" dirty="0" smtClean="0">
                          <a:solidFill>
                            <a:srgbClr val="002776"/>
                          </a:solidFill>
                          <a:latin typeface="+mn-lt"/>
                          <a:ea typeface="+mn-ea"/>
                          <a:cs typeface="+mn-cs"/>
                        </a:rPr>
                        <a:t> de este proyecto pueden presentar incentivos económicos a la línea aérea que ayuden a desarrollar este tipo de actuaciones con el fin de afianzar estos destinos y poder establecer rutas directas desde Quito.  Es importante conseguir un compromiso con la línea aérea. </a:t>
                      </a:r>
                    </a:p>
                    <a:p>
                      <a:pPr marL="685297" marR="0" lvl="1" indent="-228600" algn="just" defTabSz="913399"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s-CL" sz="900" b="0" kern="1200" baseline="0" noProof="0" dirty="0" smtClean="0">
                          <a:solidFill>
                            <a:srgbClr val="002776"/>
                          </a:solidFill>
                          <a:latin typeface="+mn-lt"/>
                          <a:ea typeface="+mn-ea"/>
                          <a:cs typeface="+mn-cs"/>
                        </a:rPr>
                        <a:t>Es determinante que el Grupo se comprometa a potenciar su actividad en Quito frente a Guayaquil y que todas las actuaciones contribuyan a posicionar al aeropuerto Internacional Mariscal Sucre como el principal punto de vuelos internacionales del país.</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1415646">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startAt="2"/>
                        <a:tabLst/>
                        <a:defRPr/>
                      </a:pPr>
                      <a:r>
                        <a:rPr lang="es-CL" sz="900" b="1" kern="1200" noProof="0" dirty="0" err="1" smtClean="0">
                          <a:solidFill>
                            <a:srgbClr val="002776"/>
                          </a:solidFill>
                          <a:latin typeface="+mn-lt"/>
                          <a:ea typeface="+mn-ea"/>
                          <a:cs typeface="+mn-cs"/>
                        </a:rPr>
                        <a:t>KPIs</a:t>
                      </a:r>
                      <a:r>
                        <a:rPr lang="es-CL" sz="900" b="1" kern="1200" noProof="0" dirty="0" smtClean="0">
                          <a:solidFill>
                            <a:srgbClr val="002776"/>
                          </a:solidFill>
                          <a:latin typeface="+mn-lt"/>
                          <a:ea typeface="+mn-ea"/>
                          <a:cs typeface="+mn-cs"/>
                        </a:rPr>
                        <a:t> Específicos: </a:t>
                      </a:r>
                      <a:r>
                        <a:rPr lang="es-CL" sz="900" b="0" kern="1200" noProof="0" dirty="0" smtClean="0">
                          <a:solidFill>
                            <a:srgbClr val="002776"/>
                          </a:solidFill>
                          <a:latin typeface="+mn-lt"/>
                          <a:ea typeface="+mn-ea"/>
                          <a:cs typeface="+mn-cs"/>
                        </a:rPr>
                        <a:t>Los valores objetivo o target para los diferentes </a:t>
                      </a:r>
                      <a:r>
                        <a:rPr lang="es-CL" sz="900" b="0" kern="1200" noProof="0" dirty="0" err="1" smtClean="0">
                          <a:solidFill>
                            <a:srgbClr val="002776"/>
                          </a:solidFill>
                          <a:latin typeface="+mn-lt"/>
                          <a:ea typeface="+mn-ea"/>
                          <a:cs typeface="+mn-cs"/>
                        </a:rPr>
                        <a:t>KPIs</a:t>
                      </a:r>
                      <a:r>
                        <a:rPr lang="es-CL" sz="900" b="0" kern="1200" noProof="0" dirty="0" smtClean="0">
                          <a:solidFill>
                            <a:srgbClr val="002776"/>
                          </a:solidFill>
                          <a:latin typeface="+mn-lt"/>
                          <a:ea typeface="+mn-ea"/>
                          <a:cs typeface="+mn-cs"/>
                        </a:rPr>
                        <a:t> definidos deberán definirse en la fase inicial de la ejecución del propio proyecto, en base a las observaciones concretas realizadas en tal momento. No obstante, de manera preliminar pueden proponerse los siguientes valores indicativos, a utilizarse como referencia a la hora de definir los targets definitivos:</a:t>
                      </a:r>
                    </a:p>
                    <a:p>
                      <a:pPr marL="685297" marR="0" lvl="1" indent="-22860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900" u="sng" kern="1200" noProof="0" dirty="0" smtClean="0">
                          <a:solidFill>
                            <a:srgbClr val="002776"/>
                          </a:solidFill>
                          <a:latin typeface="+mn-lt"/>
                          <a:ea typeface="+mn-ea"/>
                          <a:cs typeface="+mn-cs"/>
                        </a:rPr>
                        <a:t>Nivel de cumplimiento de la agenda de reuniones</a:t>
                      </a:r>
                      <a:r>
                        <a:rPr lang="es-CL" sz="900" u="none" kern="1200" noProof="0" dirty="0" smtClean="0">
                          <a:solidFill>
                            <a:srgbClr val="002776"/>
                          </a:solidFill>
                          <a:latin typeface="+mn-lt"/>
                          <a:ea typeface="+mn-ea"/>
                          <a:cs typeface="+mn-cs"/>
                        </a:rPr>
                        <a:t>: Al menos un 80% en base mensual, 95% al final del proyecto</a:t>
                      </a:r>
                    </a:p>
                    <a:p>
                      <a:pPr marL="685297" marR="0" lvl="1" indent="-22860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900" u="sng" kern="1200" noProof="0" dirty="0" smtClean="0">
                          <a:solidFill>
                            <a:srgbClr val="002776"/>
                          </a:solidFill>
                          <a:latin typeface="+mn-lt"/>
                          <a:ea typeface="+mn-ea"/>
                          <a:cs typeface="+mn-cs"/>
                        </a:rPr>
                        <a:t>Nº de rutas directas abiertas por </a:t>
                      </a:r>
                      <a:r>
                        <a:rPr lang="es-CL" sz="900" b="0" u="sng" kern="1200" baseline="0" noProof="0" dirty="0" smtClean="0">
                          <a:solidFill>
                            <a:srgbClr val="002776"/>
                          </a:solidFill>
                          <a:latin typeface="+mn-lt"/>
                          <a:ea typeface="+mn-ea"/>
                          <a:cs typeface="+mn-cs"/>
                        </a:rPr>
                        <a:t>la línea aérea </a:t>
                      </a:r>
                      <a:r>
                        <a:rPr lang="es-CL" sz="900" u="sng" kern="1200" noProof="0" dirty="0" smtClean="0">
                          <a:solidFill>
                            <a:srgbClr val="002776"/>
                          </a:solidFill>
                          <a:latin typeface="+mn-lt"/>
                          <a:ea typeface="+mn-ea"/>
                          <a:cs typeface="+mn-cs"/>
                        </a:rPr>
                        <a:t> desde el inicio del acuerdo</a:t>
                      </a:r>
                      <a:r>
                        <a:rPr lang="es-CL" sz="900" u="none" kern="1200" noProof="0" dirty="0" smtClean="0">
                          <a:solidFill>
                            <a:srgbClr val="002776"/>
                          </a:solidFill>
                          <a:latin typeface="+mn-lt"/>
                          <a:ea typeface="+mn-ea"/>
                          <a:cs typeface="+mn-cs"/>
                        </a:rPr>
                        <a:t>:</a:t>
                      </a:r>
                      <a:r>
                        <a:rPr lang="es-CL" sz="900" u="none" kern="1200" baseline="0" noProof="0" dirty="0" smtClean="0">
                          <a:solidFill>
                            <a:srgbClr val="002776"/>
                          </a:solidFill>
                          <a:latin typeface="+mn-lt"/>
                          <a:ea typeface="+mn-ea"/>
                          <a:cs typeface="+mn-cs"/>
                        </a:rPr>
                        <a:t> 1 nueva ruta por cada temporada durante los 2 primeros años de colaboración, al menos 1 ruta con destino europeo.</a:t>
                      </a:r>
                    </a:p>
                    <a:p>
                      <a:pPr marL="685297" marR="0" lvl="1" indent="-22860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900" u="sng" kern="1200" dirty="0" smtClean="0">
                          <a:solidFill>
                            <a:srgbClr val="002776"/>
                          </a:solidFill>
                          <a:latin typeface="+mn-lt"/>
                          <a:ea typeface="+mn-ea"/>
                          <a:cs typeface="+mn-cs"/>
                        </a:rPr>
                        <a:t>Nivel (%) de crecimiento de pasajeros internacionales transportados por </a:t>
                      </a:r>
                      <a:r>
                        <a:rPr lang="es-CL" sz="900" b="0" u="sng" kern="1200" baseline="0" noProof="0" dirty="0" smtClean="0">
                          <a:solidFill>
                            <a:srgbClr val="002776"/>
                          </a:solidFill>
                          <a:latin typeface="+mn-lt"/>
                          <a:ea typeface="+mn-ea"/>
                          <a:cs typeface="+mn-cs"/>
                        </a:rPr>
                        <a:t>la línea aérea</a:t>
                      </a:r>
                      <a:r>
                        <a:rPr lang="es-CL" sz="900" u="sng" kern="1200" dirty="0" smtClean="0">
                          <a:solidFill>
                            <a:srgbClr val="002776"/>
                          </a:solidFill>
                          <a:latin typeface="+mn-lt"/>
                          <a:ea typeface="+mn-ea"/>
                          <a:cs typeface="+mn-cs"/>
                        </a:rPr>
                        <a:t> desde el inicio de la colaboración:</a:t>
                      </a:r>
                      <a:r>
                        <a:rPr lang="es-CL" sz="900" u="sng" kern="1200" baseline="0" dirty="0" smtClean="0">
                          <a:solidFill>
                            <a:srgbClr val="002776"/>
                          </a:solidFill>
                          <a:latin typeface="+mn-lt"/>
                          <a:ea typeface="+mn-ea"/>
                          <a:cs typeface="+mn-cs"/>
                        </a:rPr>
                        <a:t> </a:t>
                      </a:r>
                      <a:r>
                        <a:rPr lang="es-CL" sz="900" u="none" kern="1200" baseline="0" dirty="0" smtClean="0">
                          <a:solidFill>
                            <a:srgbClr val="002776"/>
                          </a:solidFill>
                          <a:latin typeface="+mn-lt"/>
                          <a:ea typeface="+mn-ea"/>
                          <a:cs typeface="+mn-cs"/>
                        </a:rPr>
                        <a:t>Considerando 4 nuevas rutas internacionales y un aumento de frecuencias en las 4 rutas existentes en la actualidad, la oferta de </a:t>
                      </a:r>
                      <a:r>
                        <a:rPr lang="es-CL" sz="900" b="0" kern="1200" noProof="0" dirty="0" smtClean="0">
                          <a:solidFill>
                            <a:srgbClr val="002776"/>
                          </a:solidFill>
                          <a:latin typeface="+mn-lt"/>
                          <a:ea typeface="+mn-ea"/>
                          <a:cs typeface="+mn-cs"/>
                        </a:rPr>
                        <a:t>la línea</a:t>
                      </a:r>
                      <a:r>
                        <a:rPr lang="es-CL" sz="900" b="0" kern="1200" baseline="0" noProof="0" dirty="0" smtClean="0">
                          <a:solidFill>
                            <a:srgbClr val="002776"/>
                          </a:solidFill>
                          <a:latin typeface="+mn-lt"/>
                          <a:ea typeface="+mn-ea"/>
                          <a:cs typeface="+mn-cs"/>
                        </a:rPr>
                        <a:t> aérea</a:t>
                      </a:r>
                      <a:r>
                        <a:rPr lang="es-CL" sz="900" u="none" kern="1200" baseline="0" dirty="0" smtClean="0">
                          <a:solidFill>
                            <a:srgbClr val="002776"/>
                          </a:solidFill>
                          <a:latin typeface="+mn-lt"/>
                          <a:ea typeface="+mn-ea"/>
                          <a:cs typeface="+mn-cs"/>
                        </a:rPr>
                        <a:t> se ve aumentada después de dos años un 40%. El factor de ocupación de la aerolínea oscila en torno al 80% por lo que el tráfico de pasajeros internacionales que viaja con Avianca incrementaría en un 32% en dos años después de la firma del contrato.</a:t>
                      </a:r>
                      <a:endParaRPr lang="es-CL" sz="900" u="sng" kern="1200" baseline="0" dirty="0" smtClean="0">
                        <a:solidFill>
                          <a:srgbClr val="002776"/>
                        </a:solidFill>
                        <a:latin typeface="+mn-lt"/>
                        <a:ea typeface="+mn-ea"/>
                        <a:cs typeface="+mn-cs"/>
                      </a:endParaRPr>
                    </a:p>
                    <a:p>
                      <a:pPr marL="685297" marR="0" lvl="1" indent="-22860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dirty="0" smtClean="0">
                          <a:solidFill>
                            <a:srgbClr val="002776"/>
                          </a:solidFill>
                          <a:latin typeface="+mn-lt"/>
                          <a:ea typeface="+mn-ea"/>
                          <a:cs typeface="+mn-cs"/>
                        </a:rPr>
                        <a:t>Nivel (%) de crecimiento de oferta de asientos internacionales de </a:t>
                      </a:r>
                      <a:r>
                        <a:rPr lang="es-CL" sz="900" b="0" u="sng" kern="1200" baseline="0" noProof="0" dirty="0" smtClean="0">
                          <a:solidFill>
                            <a:srgbClr val="002776"/>
                          </a:solidFill>
                          <a:latin typeface="+mn-lt"/>
                          <a:ea typeface="+mn-ea"/>
                          <a:cs typeface="+mn-cs"/>
                        </a:rPr>
                        <a:t>la línea aérea</a:t>
                      </a:r>
                      <a:r>
                        <a:rPr lang="es-ES" sz="900" u="sng" kern="1200" dirty="0" smtClean="0">
                          <a:solidFill>
                            <a:srgbClr val="002776"/>
                          </a:solidFill>
                          <a:latin typeface="+mn-lt"/>
                          <a:ea typeface="+mn-ea"/>
                          <a:cs typeface="+mn-cs"/>
                        </a:rPr>
                        <a:t> en Guayaquil frente a Quito desde el inicio de la colaboración:</a:t>
                      </a:r>
                      <a:r>
                        <a:rPr lang="es-ES" sz="900" u="none" kern="1200" baseline="0" dirty="0" smtClean="0">
                          <a:solidFill>
                            <a:srgbClr val="002776"/>
                          </a:solidFill>
                          <a:latin typeface="+mn-lt"/>
                          <a:ea typeface="+mn-ea"/>
                          <a:cs typeface="+mn-cs"/>
                        </a:rPr>
                        <a:t> Considerando que la oferta de </a:t>
                      </a:r>
                      <a:r>
                        <a:rPr lang="es-CL" sz="900" b="0" kern="1200" noProof="0" dirty="0" smtClean="0">
                          <a:solidFill>
                            <a:srgbClr val="002776"/>
                          </a:solidFill>
                          <a:latin typeface="+mn-lt"/>
                          <a:ea typeface="+mn-ea"/>
                          <a:cs typeface="+mn-cs"/>
                        </a:rPr>
                        <a:t>la línea</a:t>
                      </a:r>
                      <a:r>
                        <a:rPr lang="es-CL" sz="900" b="0" kern="1200" baseline="0" noProof="0" dirty="0" smtClean="0">
                          <a:solidFill>
                            <a:srgbClr val="002776"/>
                          </a:solidFill>
                          <a:latin typeface="+mn-lt"/>
                          <a:ea typeface="+mn-ea"/>
                          <a:cs typeface="+mn-cs"/>
                        </a:rPr>
                        <a:t> aérea</a:t>
                      </a:r>
                      <a:r>
                        <a:rPr lang="es-ES" sz="900" u="none" kern="1200" baseline="0" dirty="0" smtClean="0">
                          <a:solidFill>
                            <a:srgbClr val="002776"/>
                          </a:solidFill>
                          <a:latin typeface="+mn-lt"/>
                          <a:ea typeface="+mn-ea"/>
                          <a:cs typeface="+mn-cs"/>
                        </a:rPr>
                        <a:t> en Guayaquil se mantiene como hasta ahora (Quito posee un 17% de asientos ofertados </a:t>
                      </a:r>
                      <a:r>
                        <a:rPr lang="es-ES_tradnl" sz="900" u="none" kern="1200" baseline="0" dirty="0" smtClean="0">
                          <a:solidFill>
                            <a:srgbClr val="002776"/>
                          </a:solidFill>
                          <a:latin typeface="+mn-lt"/>
                          <a:ea typeface="+mn-ea"/>
                          <a:cs typeface="+mn-cs"/>
                        </a:rPr>
                        <a:t>más que en Guayaquil) y asumiendo los aumentos en la oferta indicados previamente, se podría estimar una oferta de asientos objetivo para Quito al menos un 50% superior que en Guayaquil después de 2 años de colaboración.</a:t>
                      </a:r>
                      <a:endParaRPr lang="es-CL" sz="900" u="sng" kern="1200" dirty="0" smtClean="0">
                        <a:solidFill>
                          <a:srgbClr val="002776"/>
                        </a:solidFill>
                        <a:latin typeface="+mn-lt"/>
                        <a:ea typeface="+mn-ea"/>
                        <a:cs typeface="+mn-cs"/>
                      </a:endParaRPr>
                    </a:p>
                    <a:p>
                      <a:pPr marL="228600" marR="0" lvl="0" indent="-22860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900" u="none" kern="1200" noProof="0" dirty="0" smtClean="0">
                        <a:solidFill>
                          <a:srgbClr val="FF0000"/>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bl>
          </a:graphicData>
        </a:graphic>
      </p:graphicFrame>
      <p:sp>
        <p:nvSpPr>
          <p:cNvPr id="7" name="Rectangle 6"/>
          <p:cNvSpPr/>
          <p:nvPr/>
        </p:nvSpPr>
        <p:spPr>
          <a:xfrm>
            <a:off x="277208" y="1582739"/>
            <a:ext cx="9577322"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rgbClr val="FFFFFF"/>
              </a:solidFill>
            </a:endParaRPr>
          </a:p>
        </p:txBody>
      </p:sp>
      <p:grpSp>
        <p:nvGrpSpPr>
          <p:cNvPr id="8" name="Group 7"/>
          <p:cNvGrpSpPr/>
          <p:nvPr/>
        </p:nvGrpSpPr>
        <p:grpSpPr>
          <a:xfrm>
            <a:off x="356512" y="1634096"/>
            <a:ext cx="252000" cy="252000"/>
            <a:chOff x="7307263" y="3144838"/>
            <a:chExt cx="550863" cy="609601"/>
          </a:xfrm>
          <a:solidFill>
            <a:schemeClr val="bg1"/>
          </a:solidFill>
        </p:grpSpPr>
        <p:sp>
          <p:nvSpPr>
            <p:cNvPr id="9"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 name="TextBox 15"/>
          <p:cNvSpPr txBox="1"/>
          <p:nvPr/>
        </p:nvSpPr>
        <p:spPr>
          <a:xfrm>
            <a:off x="637248" y="1641368"/>
            <a:ext cx="2247246" cy="246221"/>
          </a:xfrm>
          <a:prstGeom prst="rect">
            <a:avLst/>
          </a:prstGeom>
          <a:noFill/>
        </p:spPr>
        <p:txBody>
          <a:bodyPr wrap="square" rtlCol="0">
            <a:spAutoFit/>
          </a:bodyPr>
          <a:lstStyle/>
          <a:p>
            <a:r>
              <a:rPr lang="es-CL" sz="1000" b="1" dirty="0" smtClean="0">
                <a:solidFill>
                  <a:srgbClr val="FFFFFF"/>
                </a:solidFill>
                <a:latin typeface="Arial"/>
              </a:rPr>
              <a:t>ANEXO</a:t>
            </a:r>
            <a:endParaRPr lang="es-CL" sz="1000" b="1" dirty="0">
              <a:solidFill>
                <a:srgbClr val="FFFFFF"/>
              </a:solidFill>
              <a:latin typeface="Arial"/>
            </a:endParaRPr>
          </a:p>
        </p:txBody>
      </p:sp>
      <p:sp>
        <p:nvSpPr>
          <p:cNvPr id="35" name="Rectangle 34"/>
          <p:cNvSpPr/>
          <p:nvPr>
            <p:custDataLst>
              <p:tags r:id="rId2"/>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s-CL" sz="800" b="1" dirty="0">
              <a:solidFill>
                <a:srgbClr val="FFFFFF"/>
              </a:solidFill>
            </a:endParaRPr>
          </a:p>
        </p:txBody>
      </p:sp>
      <p:sp>
        <p:nvSpPr>
          <p:cNvPr id="40" name="TextBox 39"/>
          <p:cNvSpPr txBox="1"/>
          <p:nvPr/>
        </p:nvSpPr>
        <p:spPr>
          <a:xfrm>
            <a:off x="368858" y="1008518"/>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CL" dirty="0" smtClean="0"/>
              <a:t>Expansión del mercado actual de aerolíneas</a:t>
            </a:r>
            <a:endParaRPr lang="es-CL" dirty="0"/>
          </a:p>
        </p:txBody>
      </p:sp>
      <p:sp>
        <p:nvSpPr>
          <p:cNvPr id="41" name="Rectangle 40"/>
          <p:cNvSpPr/>
          <p:nvPr/>
        </p:nvSpPr>
        <p:spPr>
          <a:xfrm>
            <a:off x="292873" y="6977425"/>
            <a:ext cx="9624352" cy="338554"/>
          </a:xfrm>
          <a:prstGeom prst="rect">
            <a:avLst/>
          </a:prstGeom>
        </p:spPr>
        <p:txBody>
          <a:bodyPr wrap="square" anchor="b">
            <a:spAutoFit/>
          </a:bodyPr>
          <a:lstStyle/>
          <a:p>
            <a:r>
              <a:rPr lang="es-CL" sz="800" dirty="0" smtClean="0">
                <a:solidFill>
                  <a:schemeClr val="accent1"/>
                </a:solidFill>
              </a:rPr>
              <a:t>Fuentes:</a:t>
            </a:r>
            <a:endParaRPr lang="es-CL" sz="800" dirty="0">
              <a:solidFill>
                <a:schemeClr val="accent1"/>
              </a:solidFill>
            </a:endParaRPr>
          </a:p>
          <a:p>
            <a:r>
              <a:rPr lang="es-CL" sz="800" i="1" dirty="0" smtClean="0">
                <a:solidFill>
                  <a:schemeClr val="accent1"/>
                </a:solidFill>
              </a:rPr>
              <a:t>Notas de prensa, material corporativo y página web del Grupo de la línea aérea</a:t>
            </a:r>
            <a:r>
              <a:rPr lang="es-CL" sz="800" dirty="0" smtClean="0">
                <a:solidFill>
                  <a:schemeClr val="accent1"/>
                </a:solidFill>
              </a:rPr>
              <a:t>,</a:t>
            </a:r>
            <a:r>
              <a:rPr lang="es-CL" sz="800" i="1" dirty="0" smtClean="0">
                <a:solidFill>
                  <a:schemeClr val="accent1"/>
                </a:solidFill>
              </a:rPr>
              <a:t> </a:t>
            </a:r>
            <a:r>
              <a:rPr lang="es-CL" sz="800" i="1" dirty="0" err="1">
                <a:solidFill>
                  <a:schemeClr val="accent1"/>
                </a:solidFill>
              </a:rPr>
              <a:t>FlightGlobal</a:t>
            </a:r>
            <a:r>
              <a:rPr lang="es-CL" sz="800" i="1" dirty="0">
                <a:solidFill>
                  <a:schemeClr val="accent1"/>
                </a:solidFill>
              </a:rPr>
              <a:t> ™</a:t>
            </a:r>
            <a:r>
              <a:rPr lang="es-CL" sz="800" dirty="0" smtClean="0">
                <a:solidFill>
                  <a:schemeClr val="accent1"/>
                </a:solidFill>
              </a:rPr>
              <a:t>.</a:t>
            </a:r>
          </a:p>
        </p:txBody>
      </p:sp>
      <p:sp>
        <p:nvSpPr>
          <p:cNvPr id="37" name="Rectangle 36"/>
          <p:cNvSpPr/>
          <p:nvPr>
            <p:custDataLst>
              <p:tags r:id="rId3"/>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r>
              <a:rPr lang="es-CL" sz="1000" b="1" dirty="0">
                <a:solidFill>
                  <a:schemeClr val="tx2"/>
                </a:solidFill>
              </a:rPr>
              <a:t>1.2 Acuerdo de colaboración con una línea aérea regional objetivo</a:t>
            </a:r>
          </a:p>
        </p:txBody>
      </p:sp>
      <p:sp>
        <p:nvSpPr>
          <p:cNvPr id="43" name="Rounded Rectangle 42"/>
          <p:cNvSpPr/>
          <p:nvPr/>
        </p:nvSpPr>
        <p:spPr>
          <a:xfrm>
            <a:off x="265456" y="1045552"/>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E1</a:t>
            </a:r>
            <a:endParaRPr lang="es-ES" sz="1100" b="1" dirty="0">
              <a:solidFill>
                <a:srgbClr val="002060"/>
              </a:solidFill>
            </a:endParaRPr>
          </a:p>
        </p:txBody>
      </p:sp>
      <p:sp>
        <p:nvSpPr>
          <p:cNvPr id="24" name="TextBox 23"/>
          <p:cNvSpPr txBox="1"/>
          <p:nvPr/>
        </p:nvSpPr>
        <p:spPr>
          <a:xfrm>
            <a:off x="194340" y="1366714"/>
            <a:ext cx="9659932" cy="230832"/>
          </a:xfrm>
          <a:prstGeom prst="rect">
            <a:avLst/>
          </a:prstGeom>
          <a:noFill/>
        </p:spPr>
        <p:txBody>
          <a:bodyPr wrap="square" rtlCol="0">
            <a:spAutoFit/>
          </a:bodyPr>
          <a:lstStyle/>
          <a:p>
            <a:r>
              <a:rPr lang="es-ES_tradnl" sz="900" i="1" dirty="0" smtClean="0">
                <a:solidFill>
                  <a:schemeClr val="tx2"/>
                </a:solidFill>
              </a:rPr>
              <a:t>Las </a:t>
            </a:r>
            <a:r>
              <a:rPr lang="es-ES_tradnl" sz="900" i="1" dirty="0">
                <a:solidFill>
                  <a:schemeClr val="tx2"/>
                </a:solidFill>
              </a:rPr>
              <a:t>ideas que se presentan a continuación son sugerencias que se añaden, pero que en ningún caso suponen un desarrollo vinculante</a:t>
            </a:r>
            <a:r>
              <a:rPr lang="es-ES_tradnl" sz="900" i="1" dirty="0" smtClean="0">
                <a:solidFill>
                  <a:schemeClr val="tx2"/>
                </a:solidFill>
              </a:rPr>
              <a:t>.</a:t>
            </a:r>
            <a:endParaRPr lang="es-CL" sz="900" b="1" dirty="0">
              <a:solidFill>
                <a:schemeClr val="tx2"/>
              </a:solidFill>
              <a:latin typeface="+mn-lt"/>
            </a:endParaRPr>
          </a:p>
        </p:txBody>
      </p:sp>
      <p:sp>
        <p:nvSpPr>
          <p:cNvPr id="25" name="Rounded Rectangle 24"/>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26" name="Freeform 25"/>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367171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6726" name="think-cell Slide" r:id="rId34" imgW="270" imgH="270" progId="TCLayout.ActiveDocument.1">
                  <p:embed/>
                </p:oleObj>
              </mc:Choice>
              <mc:Fallback>
                <p:oleObj name="think-cell Slide" r:id="rId34" imgW="270" imgH="270" progId="TCLayout.ActiveDocument.1">
                  <p:embed/>
                  <p:pic>
                    <p:nvPicPr>
                      <p:cNvPr id="14" name="Object 13" hidden="1"/>
                      <p:cNvPicPr/>
                      <p:nvPr/>
                    </p:nvPicPr>
                    <p:blipFill>
                      <a:blip r:embed="rId35"/>
                      <a:stretch>
                        <a:fillRect/>
                      </a:stretch>
                    </p:blipFill>
                    <p:spPr>
                      <a:xfrm>
                        <a:off x="0" y="0"/>
                        <a:ext cx="158750" cy="158750"/>
                      </a:xfrm>
                      <a:prstGeom prst="rect">
                        <a:avLst/>
                      </a:prstGeom>
                    </p:spPr>
                  </p:pic>
                </p:oleObj>
              </mc:Fallback>
            </mc:AlternateContent>
          </a:graphicData>
        </a:graphic>
      </p:graphicFrame>
      <p:sp>
        <p:nvSpPr>
          <p:cNvPr id="6" name="Freeform 5"/>
          <p:cNvSpPr>
            <a:spLocks/>
          </p:cNvSpPr>
          <p:nvPr>
            <p:custDataLst>
              <p:tags r:id="rId3"/>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s-CL" dirty="0">
              <a:solidFill>
                <a:srgbClr val="002776"/>
              </a:solidFill>
            </a:endParaRPr>
          </a:p>
        </p:txBody>
      </p:sp>
      <p:sp>
        <p:nvSpPr>
          <p:cNvPr id="70" name="Rectangle 69"/>
          <p:cNvSpPr/>
          <p:nvPr>
            <p:custDataLst>
              <p:tags r:id="rId4"/>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r>
              <a:rPr lang="es-CL" sz="1100" b="1" dirty="0" smtClean="0">
                <a:solidFill>
                  <a:schemeClr val="tx2"/>
                </a:solidFill>
              </a:rPr>
              <a:t>2.1. Estudio de mercados y destinos internacionales</a:t>
            </a:r>
            <a:endParaRPr lang="es-CL" sz="1100" b="1" dirty="0">
              <a:solidFill>
                <a:schemeClr val="tx2"/>
              </a:solidFill>
            </a:endParaRPr>
          </a:p>
        </p:txBody>
      </p:sp>
      <p:sp>
        <p:nvSpPr>
          <p:cNvPr id="257" name="Rectangle 256"/>
          <p:cNvSpPr/>
          <p:nvPr/>
        </p:nvSpPr>
        <p:spPr>
          <a:xfrm>
            <a:off x="7263459" y="2737669"/>
            <a:ext cx="2625312" cy="1547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lvl="0" indent="-228600">
              <a:buFont typeface="+mj-lt"/>
              <a:buAutoNum type="arabicPeriod"/>
            </a:pPr>
            <a:r>
              <a:rPr lang="es-CL" sz="800" dirty="0" smtClean="0">
                <a:solidFill>
                  <a:srgbClr val="002776"/>
                </a:solidFill>
              </a:rPr>
              <a:t>Correcta identificación de destinos estratégicos con población turística de interés para Quito.</a:t>
            </a:r>
          </a:p>
          <a:p>
            <a:pPr marL="228600" indent="-228600">
              <a:buFont typeface="+mj-lt"/>
              <a:buAutoNum type="arabicPeriod"/>
            </a:pPr>
            <a:r>
              <a:rPr lang="es-CL" sz="800" dirty="0">
                <a:solidFill>
                  <a:srgbClr val="002776"/>
                </a:solidFill>
              </a:rPr>
              <a:t>Existencia de una estructura de metas compartidas entre </a:t>
            </a:r>
            <a:r>
              <a:rPr lang="es-CL" sz="800" i="1" dirty="0" err="1">
                <a:solidFill>
                  <a:srgbClr val="002776"/>
                </a:solidFill>
              </a:rPr>
              <a:t>partners</a:t>
            </a:r>
            <a:r>
              <a:rPr lang="es-CL" sz="800" i="1" dirty="0">
                <a:solidFill>
                  <a:srgbClr val="002776"/>
                </a:solidFill>
              </a:rPr>
              <a:t> </a:t>
            </a:r>
            <a:r>
              <a:rPr lang="es-CL" sz="800" dirty="0">
                <a:solidFill>
                  <a:srgbClr val="002776"/>
                </a:solidFill>
              </a:rPr>
              <a:t>y </a:t>
            </a:r>
            <a:r>
              <a:rPr lang="es-CL" sz="800" dirty="0" smtClean="0">
                <a:solidFill>
                  <a:srgbClr val="002776"/>
                </a:solidFill>
              </a:rPr>
              <a:t>el resto de actores y </a:t>
            </a:r>
            <a:r>
              <a:rPr lang="es-CL" sz="800" i="1" dirty="0" err="1" smtClean="0">
                <a:solidFill>
                  <a:srgbClr val="002776"/>
                </a:solidFill>
              </a:rPr>
              <a:t>skateholders</a:t>
            </a:r>
            <a:r>
              <a:rPr lang="es-CL" sz="800" dirty="0" smtClean="0">
                <a:solidFill>
                  <a:srgbClr val="002776"/>
                </a:solidFill>
              </a:rPr>
              <a:t>.</a:t>
            </a:r>
            <a:endParaRPr lang="es-CL" sz="800" dirty="0">
              <a:solidFill>
                <a:srgbClr val="002776"/>
              </a:solidFill>
            </a:endParaRPr>
          </a:p>
          <a:p>
            <a:pPr marL="228600" lvl="0" indent="-228600">
              <a:buFont typeface="+mj-lt"/>
              <a:buAutoNum type="arabicPeriod"/>
            </a:pPr>
            <a:r>
              <a:rPr lang="es-CL" sz="800" dirty="0">
                <a:solidFill>
                  <a:srgbClr val="002776"/>
                </a:solidFill>
              </a:rPr>
              <a:t>Efectividad en la discusión y negociación con los actores </a:t>
            </a:r>
            <a:r>
              <a:rPr lang="es-CL" sz="800" dirty="0" smtClean="0">
                <a:solidFill>
                  <a:srgbClr val="002776"/>
                </a:solidFill>
              </a:rPr>
              <a:t>y </a:t>
            </a:r>
            <a:r>
              <a:rPr lang="es-CL" sz="800" i="1" dirty="0" err="1" smtClean="0">
                <a:solidFill>
                  <a:srgbClr val="002776"/>
                </a:solidFill>
              </a:rPr>
              <a:t>skateholders</a:t>
            </a:r>
            <a:r>
              <a:rPr lang="es-CL" sz="800" i="1" dirty="0" smtClean="0">
                <a:solidFill>
                  <a:srgbClr val="002776"/>
                </a:solidFill>
              </a:rPr>
              <a:t>.</a:t>
            </a:r>
          </a:p>
          <a:p>
            <a:pPr marL="228600" indent="-228600">
              <a:buFont typeface="+mj-lt"/>
              <a:buAutoNum type="arabicPeriod"/>
            </a:pPr>
            <a:r>
              <a:rPr lang="es-CL" sz="800" dirty="0">
                <a:solidFill>
                  <a:srgbClr val="002776"/>
                </a:solidFill>
              </a:rPr>
              <a:t>Efectividad en </a:t>
            </a:r>
            <a:r>
              <a:rPr lang="es-CL" sz="800" dirty="0" smtClean="0">
                <a:solidFill>
                  <a:srgbClr val="002776"/>
                </a:solidFill>
              </a:rPr>
              <a:t>la </a:t>
            </a:r>
            <a:r>
              <a:rPr lang="es-CL" sz="800" dirty="0">
                <a:solidFill>
                  <a:srgbClr val="002776"/>
                </a:solidFill>
              </a:rPr>
              <a:t>firma de </a:t>
            </a:r>
            <a:r>
              <a:rPr lang="es-CL" sz="800" dirty="0" err="1" smtClean="0">
                <a:solidFill>
                  <a:srgbClr val="002776"/>
                </a:solidFill>
              </a:rPr>
              <a:t>ASAs</a:t>
            </a:r>
            <a:r>
              <a:rPr lang="es-CL" sz="800" dirty="0" smtClean="0">
                <a:solidFill>
                  <a:srgbClr val="002776"/>
                </a:solidFill>
              </a:rPr>
              <a:t> y establecimiento de nuevas relaciones.</a:t>
            </a:r>
            <a:endParaRPr lang="es-CL" sz="800" dirty="0">
              <a:solidFill>
                <a:srgbClr val="002776"/>
              </a:solidFill>
            </a:endParaRPr>
          </a:p>
          <a:p>
            <a:pPr lvl="0"/>
            <a:endParaRPr lang="es-CL" sz="800" i="1" dirty="0" smtClean="0">
              <a:solidFill>
                <a:srgbClr val="002776"/>
              </a:solidFill>
            </a:endParaRPr>
          </a:p>
        </p:txBody>
      </p:sp>
      <p:sp>
        <p:nvSpPr>
          <p:cNvPr id="212" name="Rectangle 211"/>
          <p:cNvSpPr/>
          <p:nvPr/>
        </p:nvSpPr>
        <p:spPr>
          <a:xfrm>
            <a:off x="205200" y="1758737"/>
            <a:ext cx="7020000" cy="529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171450" indent="-171450">
              <a:buFont typeface="Arial" panose="020B0604020202020204" pitchFamily="34" charset="0"/>
              <a:buChar char="•"/>
            </a:pPr>
            <a:r>
              <a:rPr lang="es-CL" sz="800" dirty="0" smtClean="0">
                <a:solidFill>
                  <a:srgbClr val="002776"/>
                </a:solidFill>
              </a:rPr>
              <a:t>Evaluación e identificación de nuevos mercados y focos internacionales que supongan un aporte turístico para Ecuador.</a:t>
            </a:r>
          </a:p>
          <a:p>
            <a:pPr marL="171450" lvl="0" indent="-171450">
              <a:buFont typeface="Arial" panose="020B0604020202020204" pitchFamily="34" charset="0"/>
              <a:buChar char="•"/>
            </a:pPr>
            <a:r>
              <a:rPr lang="es-CL" sz="800" dirty="0" smtClean="0">
                <a:solidFill>
                  <a:srgbClr val="002776"/>
                </a:solidFill>
              </a:rPr>
              <a:t>Revisión detallada y adecuación del Marco Regulatorio existente (según necesidad) para facilitar la apertura de nuevas rutas y la diversificación del mercado internacional actual.</a:t>
            </a:r>
          </a:p>
          <a:p>
            <a:pPr marL="171450" lvl="0" indent="-171450">
              <a:buFont typeface="Arial" panose="020B0604020202020204" pitchFamily="34" charset="0"/>
              <a:buChar char="•"/>
            </a:pPr>
            <a:r>
              <a:rPr lang="es-CL" sz="800" dirty="0" smtClean="0">
                <a:solidFill>
                  <a:srgbClr val="002776"/>
                </a:solidFill>
              </a:rPr>
              <a:t>Aumento del tráfico de pasajeros internacionales y por tanto del turismo receptor en el Aeropuerto de Quito.</a:t>
            </a:r>
          </a:p>
        </p:txBody>
      </p:sp>
      <p:sp>
        <p:nvSpPr>
          <p:cNvPr id="143" name="Rectangle 142"/>
          <p:cNvSpPr/>
          <p:nvPr/>
        </p:nvSpPr>
        <p:spPr>
          <a:xfrm>
            <a:off x="7264800" y="5254146"/>
            <a:ext cx="2637113" cy="1151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spcBef>
                <a:spcPts val="300"/>
              </a:spcBef>
              <a:buFont typeface="+mj-lt"/>
              <a:buAutoNum type="arabicPeriod"/>
            </a:pPr>
            <a:r>
              <a:rPr lang="es-CL" sz="800" dirty="0" smtClean="0">
                <a:solidFill>
                  <a:schemeClr val="tx2"/>
                </a:solidFill>
              </a:rPr>
              <a:t>Nº de mercados potenciales identificados. </a:t>
            </a:r>
          </a:p>
          <a:p>
            <a:pPr marL="228600" indent="-228600">
              <a:spcBef>
                <a:spcPts val="300"/>
              </a:spcBef>
              <a:buFont typeface="+mj-lt"/>
              <a:buAutoNum type="arabicPeriod"/>
            </a:pPr>
            <a:r>
              <a:rPr lang="es-CL" sz="800" dirty="0" smtClean="0">
                <a:solidFill>
                  <a:schemeClr val="tx2"/>
                </a:solidFill>
              </a:rPr>
              <a:t>Nº de actores y representantes con los que se han establecido negociaciones.</a:t>
            </a:r>
          </a:p>
          <a:p>
            <a:pPr marL="228600" indent="-228600">
              <a:spcBef>
                <a:spcPts val="300"/>
              </a:spcBef>
              <a:buFont typeface="+mj-lt"/>
              <a:buAutoNum type="arabicPeriod"/>
            </a:pPr>
            <a:r>
              <a:rPr lang="es-CL" sz="800" dirty="0" smtClean="0">
                <a:solidFill>
                  <a:schemeClr val="tx2"/>
                </a:solidFill>
              </a:rPr>
              <a:t>Nº de actuaciones para mejorar las relaciones con los mercados objetivo identificadas y ejecutadas.</a:t>
            </a:r>
          </a:p>
          <a:p>
            <a:pPr marL="228600" indent="-228600">
              <a:spcBef>
                <a:spcPts val="300"/>
              </a:spcBef>
              <a:buFont typeface="+mj-lt"/>
              <a:buAutoNum type="arabicPeriod"/>
            </a:pPr>
            <a:r>
              <a:rPr lang="es-CL" sz="800" dirty="0" smtClean="0">
                <a:solidFill>
                  <a:schemeClr val="tx2"/>
                </a:solidFill>
              </a:rPr>
              <a:t>Nº de </a:t>
            </a:r>
            <a:r>
              <a:rPr lang="es-CL" sz="800" dirty="0" err="1" smtClean="0">
                <a:solidFill>
                  <a:schemeClr val="tx2"/>
                </a:solidFill>
              </a:rPr>
              <a:t>ASAs</a:t>
            </a:r>
            <a:r>
              <a:rPr lang="es-CL" sz="800" dirty="0" smtClean="0">
                <a:solidFill>
                  <a:schemeClr val="tx2"/>
                </a:solidFill>
              </a:rPr>
              <a:t> firmados.</a:t>
            </a:r>
          </a:p>
        </p:txBody>
      </p:sp>
      <p:sp>
        <p:nvSpPr>
          <p:cNvPr id="180" name="Rectangle 179"/>
          <p:cNvSpPr/>
          <p:nvPr/>
        </p:nvSpPr>
        <p:spPr>
          <a:xfrm>
            <a:off x="5644800" y="6443378"/>
            <a:ext cx="2088000"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Factibilidad</a:t>
            </a:r>
            <a:endParaRPr lang="es-CL" sz="1000" b="1" dirty="0"/>
          </a:p>
        </p:txBody>
      </p:sp>
      <p:sp>
        <p:nvSpPr>
          <p:cNvPr id="185" name="Rectangle 184"/>
          <p:cNvSpPr/>
          <p:nvPr/>
        </p:nvSpPr>
        <p:spPr>
          <a:xfrm>
            <a:off x="5643135" y="6784062"/>
            <a:ext cx="2089666"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87" name="Group 186"/>
          <p:cNvGrpSpPr/>
          <p:nvPr/>
        </p:nvGrpSpPr>
        <p:grpSpPr>
          <a:xfrm>
            <a:off x="5706959" y="6462859"/>
            <a:ext cx="331147" cy="321393"/>
            <a:chOff x="2120900" y="2366963"/>
            <a:chExt cx="622300" cy="587375"/>
          </a:xfrm>
          <a:solidFill>
            <a:srgbClr val="FFFF00"/>
          </a:solidFill>
        </p:grpSpPr>
        <p:sp>
          <p:nvSpPr>
            <p:cNvPr id="188" name="Freeform 37"/>
            <p:cNvSpPr>
              <a:spLocks noEditPoints="1"/>
            </p:cNvSpPr>
            <p:nvPr/>
          </p:nvSpPr>
          <p:spPr bwMode="auto">
            <a:xfrm>
              <a:off x="2120900" y="2366963"/>
              <a:ext cx="622300" cy="587375"/>
            </a:xfrm>
            <a:custGeom>
              <a:avLst/>
              <a:gdLst>
                <a:gd name="T0" fmla="*/ 0 w 88"/>
                <a:gd name="T1" fmla="*/ 74 h 83"/>
                <a:gd name="T2" fmla="*/ 9 w 88"/>
                <a:gd name="T3" fmla="*/ 56 h 83"/>
                <a:gd name="T4" fmla="*/ 19 w 88"/>
                <a:gd name="T5" fmla="*/ 39 h 83"/>
                <a:gd name="T6" fmla="*/ 30 w 88"/>
                <a:gd name="T7" fmla="*/ 22 h 83"/>
                <a:gd name="T8" fmla="*/ 39 w 88"/>
                <a:gd name="T9" fmla="*/ 4 h 83"/>
                <a:gd name="T10" fmla="*/ 43 w 88"/>
                <a:gd name="T11" fmla="*/ 1 h 83"/>
                <a:gd name="T12" fmla="*/ 57 w 88"/>
                <a:gd name="T13" fmla="*/ 12 h 83"/>
                <a:gd name="T14" fmla="*/ 83 w 88"/>
                <a:gd name="T15" fmla="*/ 66 h 83"/>
                <a:gd name="T16" fmla="*/ 57 w 88"/>
                <a:gd name="T17" fmla="*/ 76 h 83"/>
                <a:gd name="T18" fmla="*/ 39 w 88"/>
                <a:gd name="T19" fmla="*/ 78 h 83"/>
                <a:gd name="T20" fmla="*/ 21 w 88"/>
                <a:gd name="T21" fmla="*/ 79 h 83"/>
                <a:gd name="T22" fmla="*/ 0 w 88"/>
                <a:gd name="T23" fmla="*/ 74 h 83"/>
                <a:gd name="T24" fmla="*/ 80 w 88"/>
                <a:gd name="T25" fmla="*/ 68 h 83"/>
                <a:gd name="T26" fmla="*/ 60 w 88"/>
                <a:gd name="T27" fmla="*/ 22 h 83"/>
                <a:gd name="T28" fmla="*/ 43 w 88"/>
                <a:gd name="T29" fmla="*/ 4 h 83"/>
                <a:gd name="T30" fmla="*/ 33 w 88"/>
                <a:gd name="T31" fmla="*/ 20 h 83"/>
                <a:gd name="T32" fmla="*/ 30 w 88"/>
                <a:gd name="T33" fmla="*/ 27 h 83"/>
                <a:gd name="T34" fmla="*/ 26 w 88"/>
                <a:gd name="T35" fmla="*/ 33 h 83"/>
                <a:gd name="T36" fmla="*/ 20 w 88"/>
                <a:gd name="T37" fmla="*/ 43 h 83"/>
                <a:gd name="T38" fmla="*/ 17 w 88"/>
                <a:gd name="T39" fmla="*/ 47 h 83"/>
                <a:gd name="T40" fmla="*/ 10 w 88"/>
                <a:gd name="T41" fmla="*/ 59 h 83"/>
                <a:gd name="T42" fmla="*/ 4 w 88"/>
                <a:gd name="T43" fmla="*/ 71 h 83"/>
                <a:gd name="T44" fmla="*/ 9 w 88"/>
                <a:gd name="T45" fmla="*/ 65 h 83"/>
                <a:gd name="T46" fmla="*/ 24 w 88"/>
                <a:gd name="T47" fmla="*/ 41 h 83"/>
                <a:gd name="T48" fmla="*/ 38 w 88"/>
                <a:gd name="T49" fmla="*/ 16 h 83"/>
                <a:gd name="T50" fmla="*/ 43 w 88"/>
                <a:gd name="T51" fmla="*/ 8 h 83"/>
                <a:gd name="T52" fmla="*/ 53 w 88"/>
                <a:gd name="T53" fmla="*/ 19 h 83"/>
                <a:gd name="T54" fmla="*/ 65 w 88"/>
                <a:gd name="T55" fmla="*/ 42 h 83"/>
                <a:gd name="T56" fmla="*/ 73 w 88"/>
                <a:gd name="T57" fmla="*/ 61 h 83"/>
                <a:gd name="T58" fmla="*/ 79 w 88"/>
                <a:gd name="T59" fmla="*/ 70 h 83"/>
                <a:gd name="T60" fmla="*/ 71 w 88"/>
                <a:gd name="T61" fmla="*/ 71 h 83"/>
                <a:gd name="T62" fmla="*/ 46 w 88"/>
                <a:gd name="T63" fmla="*/ 71 h 83"/>
                <a:gd name="T64" fmla="*/ 32 w 88"/>
                <a:gd name="T65" fmla="*/ 71 h 83"/>
                <a:gd name="T66" fmla="*/ 14 w 88"/>
                <a:gd name="T67" fmla="*/ 74 h 83"/>
                <a:gd name="T68" fmla="*/ 5 w 88"/>
                <a:gd name="T69" fmla="*/ 73 h 83"/>
                <a:gd name="T70" fmla="*/ 32 w 88"/>
                <a:gd name="T71" fmla="*/ 76 h 83"/>
                <a:gd name="T72" fmla="*/ 81 w 88"/>
                <a:gd name="T73" fmla="*/ 73 h 83"/>
                <a:gd name="T74" fmla="*/ 80 w 88"/>
                <a:gd name="T75" fmla="*/ 68 h 83"/>
                <a:gd name="T76" fmla="*/ 22 w 88"/>
                <a:gd name="T77" fmla="*/ 71 h 83"/>
                <a:gd name="T78" fmla="*/ 30 w 88"/>
                <a:gd name="T79" fmla="*/ 68 h 83"/>
                <a:gd name="T80" fmla="*/ 47 w 88"/>
                <a:gd name="T81" fmla="*/ 69 h 83"/>
                <a:gd name="T82" fmla="*/ 75 w 88"/>
                <a:gd name="T83" fmla="*/ 68 h 83"/>
                <a:gd name="T84" fmla="*/ 75 w 88"/>
                <a:gd name="T85" fmla="*/ 67 h 83"/>
                <a:gd name="T86" fmla="*/ 66 w 88"/>
                <a:gd name="T87" fmla="*/ 53 h 83"/>
                <a:gd name="T88" fmla="*/ 59 w 88"/>
                <a:gd name="T89" fmla="*/ 38 h 83"/>
                <a:gd name="T90" fmla="*/ 52 w 88"/>
                <a:gd name="T91" fmla="*/ 24 h 83"/>
                <a:gd name="T92" fmla="*/ 43 w 88"/>
                <a:gd name="T93" fmla="*/ 12 h 83"/>
                <a:gd name="T94" fmla="*/ 36 w 88"/>
                <a:gd name="T95" fmla="*/ 24 h 83"/>
                <a:gd name="T96" fmla="*/ 23 w 88"/>
                <a:gd name="T97" fmla="*/ 49 h 83"/>
                <a:gd name="T98" fmla="*/ 16 w 88"/>
                <a:gd name="T99" fmla="*/ 60 h 83"/>
                <a:gd name="T100" fmla="*/ 10 w 88"/>
                <a:gd name="T101" fmla="*/ 70 h 83"/>
                <a:gd name="T102" fmla="*/ 22 w 88"/>
                <a:gd name="T103"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83">
                  <a:moveTo>
                    <a:pt x="0" y="74"/>
                  </a:moveTo>
                  <a:cubicBezTo>
                    <a:pt x="2" y="67"/>
                    <a:pt x="6" y="61"/>
                    <a:pt x="9" y="56"/>
                  </a:cubicBezTo>
                  <a:cubicBezTo>
                    <a:pt x="13" y="50"/>
                    <a:pt x="16" y="44"/>
                    <a:pt x="19" y="39"/>
                  </a:cubicBezTo>
                  <a:cubicBezTo>
                    <a:pt x="23" y="34"/>
                    <a:pt x="27" y="28"/>
                    <a:pt x="30" y="22"/>
                  </a:cubicBezTo>
                  <a:cubicBezTo>
                    <a:pt x="33" y="16"/>
                    <a:pt x="35" y="9"/>
                    <a:pt x="39" y="4"/>
                  </a:cubicBezTo>
                  <a:cubicBezTo>
                    <a:pt x="39" y="3"/>
                    <a:pt x="42" y="1"/>
                    <a:pt x="43" y="1"/>
                  </a:cubicBezTo>
                  <a:cubicBezTo>
                    <a:pt x="48" y="0"/>
                    <a:pt x="54" y="8"/>
                    <a:pt x="57" y="12"/>
                  </a:cubicBezTo>
                  <a:cubicBezTo>
                    <a:pt x="68" y="27"/>
                    <a:pt x="73" y="50"/>
                    <a:pt x="83" y="66"/>
                  </a:cubicBezTo>
                  <a:cubicBezTo>
                    <a:pt x="88" y="83"/>
                    <a:pt x="66" y="75"/>
                    <a:pt x="57" y="76"/>
                  </a:cubicBezTo>
                  <a:cubicBezTo>
                    <a:pt x="52" y="77"/>
                    <a:pt x="45" y="78"/>
                    <a:pt x="39" y="78"/>
                  </a:cubicBezTo>
                  <a:cubicBezTo>
                    <a:pt x="32" y="79"/>
                    <a:pt x="27" y="79"/>
                    <a:pt x="21" y="79"/>
                  </a:cubicBezTo>
                  <a:cubicBezTo>
                    <a:pt x="15" y="79"/>
                    <a:pt x="4" y="79"/>
                    <a:pt x="0" y="74"/>
                  </a:cubicBezTo>
                  <a:close/>
                  <a:moveTo>
                    <a:pt x="80" y="68"/>
                  </a:moveTo>
                  <a:cubicBezTo>
                    <a:pt x="74" y="54"/>
                    <a:pt x="68" y="37"/>
                    <a:pt x="60" y="22"/>
                  </a:cubicBezTo>
                  <a:cubicBezTo>
                    <a:pt x="56" y="14"/>
                    <a:pt x="50" y="7"/>
                    <a:pt x="43" y="4"/>
                  </a:cubicBezTo>
                  <a:cubicBezTo>
                    <a:pt x="39" y="8"/>
                    <a:pt x="35" y="14"/>
                    <a:pt x="33" y="20"/>
                  </a:cubicBezTo>
                  <a:cubicBezTo>
                    <a:pt x="32" y="22"/>
                    <a:pt x="32" y="24"/>
                    <a:pt x="30" y="27"/>
                  </a:cubicBezTo>
                  <a:cubicBezTo>
                    <a:pt x="29" y="29"/>
                    <a:pt x="27" y="30"/>
                    <a:pt x="26" y="33"/>
                  </a:cubicBezTo>
                  <a:cubicBezTo>
                    <a:pt x="23" y="36"/>
                    <a:pt x="22" y="40"/>
                    <a:pt x="20" y="43"/>
                  </a:cubicBezTo>
                  <a:cubicBezTo>
                    <a:pt x="19" y="45"/>
                    <a:pt x="18" y="45"/>
                    <a:pt x="17" y="47"/>
                  </a:cubicBezTo>
                  <a:cubicBezTo>
                    <a:pt x="14" y="51"/>
                    <a:pt x="13" y="55"/>
                    <a:pt x="10" y="59"/>
                  </a:cubicBezTo>
                  <a:cubicBezTo>
                    <a:pt x="8" y="63"/>
                    <a:pt x="5" y="67"/>
                    <a:pt x="4" y="71"/>
                  </a:cubicBezTo>
                  <a:cubicBezTo>
                    <a:pt x="6" y="71"/>
                    <a:pt x="8" y="68"/>
                    <a:pt x="9" y="65"/>
                  </a:cubicBezTo>
                  <a:cubicBezTo>
                    <a:pt x="15" y="58"/>
                    <a:pt x="20" y="50"/>
                    <a:pt x="24" y="41"/>
                  </a:cubicBezTo>
                  <a:cubicBezTo>
                    <a:pt x="28" y="33"/>
                    <a:pt x="34" y="25"/>
                    <a:pt x="38" y="16"/>
                  </a:cubicBezTo>
                  <a:cubicBezTo>
                    <a:pt x="40" y="13"/>
                    <a:pt x="41" y="9"/>
                    <a:pt x="43" y="8"/>
                  </a:cubicBezTo>
                  <a:cubicBezTo>
                    <a:pt x="46" y="8"/>
                    <a:pt x="50" y="15"/>
                    <a:pt x="53" y="19"/>
                  </a:cubicBezTo>
                  <a:cubicBezTo>
                    <a:pt x="57" y="27"/>
                    <a:pt x="61" y="33"/>
                    <a:pt x="65" y="42"/>
                  </a:cubicBezTo>
                  <a:cubicBezTo>
                    <a:pt x="67" y="49"/>
                    <a:pt x="70" y="56"/>
                    <a:pt x="73" y="61"/>
                  </a:cubicBezTo>
                  <a:cubicBezTo>
                    <a:pt x="75" y="64"/>
                    <a:pt x="78" y="66"/>
                    <a:pt x="79" y="70"/>
                  </a:cubicBezTo>
                  <a:cubicBezTo>
                    <a:pt x="76" y="73"/>
                    <a:pt x="74" y="71"/>
                    <a:pt x="71" y="71"/>
                  </a:cubicBezTo>
                  <a:cubicBezTo>
                    <a:pt x="63" y="70"/>
                    <a:pt x="54" y="71"/>
                    <a:pt x="46" y="71"/>
                  </a:cubicBezTo>
                  <a:cubicBezTo>
                    <a:pt x="41" y="71"/>
                    <a:pt x="36" y="70"/>
                    <a:pt x="32" y="71"/>
                  </a:cubicBezTo>
                  <a:cubicBezTo>
                    <a:pt x="25" y="72"/>
                    <a:pt x="21" y="75"/>
                    <a:pt x="14" y="74"/>
                  </a:cubicBezTo>
                  <a:cubicBezTo>
                    <a:pt x="10" y="73"/>
                    <a:pt x="7" y="71"/>
                    <a:pt x="5" y="73"/>
                  </a:cubicBezTo>
                  <a:cubicBezTo>
                    <a:pt x="13" y="78"/>
                    <a:pt x="24" y="77"/>
                    <a:pt x="32" y="76"/>
                  </a:cubicBezTo>
                  <a:cubicBezTo>
                    <a:pt x="48" y="74"/>
                    <a:pt x="66" y="74"/>
                    <a:pt x="81" y="73"/>
                  </a:cubicBezTo>
                  <a:cubicBezTo>
                    <a:pt x="81" y="71"/>
                    <a:pt x="81" y="69"/>
                    <a:pt x="80" y="68"/>
                  </a:cubicBezTo>
                  <a:close/>
                  <a:moveTo>
                    <a:pt x="22" y="71"/>
                  </a:moveTo>
                  <a:cubicBezTo>
                    <a:pt x="25" y="71"/>
                    <a:pt x="28" y="69"/>
                    <a:pt x="30" y="68"/>
                  </a:cubicBezTo>
                  <a:cubicBezTo>
                    <a:pt x="35" y="68"/>
                    <a:pt x="41" y="69"/>
                    <a:pt x="47" y="69"/>
                  </a:cubicBezTo>
                  <a:cubicBezTo>
                    <a:pt x="56" y="68"/>
                    <a:pt x="66" y="68"/>
                    <a:pt x="75" y="68"/>
                  </a:cubicBezTo>
                  <a:cubicBezTo>
                    <a:pt x="75" y="68"/>
                    <a:pt x="75" y="68"/>
                    <a:pt x="75" y="67"/>
                  </a:cubicBezTo>
                  <a:cubicBezTo>
                    <a:pt x="72" y="64"/>
                    <a:pt x="69" y="58"/>
                    <a:pt x="66" y="53"/>
                  </a:cubicBezTo>
                  <a:cubicBezTo>
                    <a:pt x="64" y="48"/>
                    <a:pt x="62" y="42"/>
                    <a:pt x="59" y="38"/>
                  </a:cubicBezTo>
                  <a:cubicBezTo>
                    <a:pt x="57" y="33"/>
                    <a:pt x="54" y="28"/>
                    <a:pt x="52" y="24"/>
                  </a:cubicBezTo>
                  <a:cubicBezTo>
                    <a:pt x="50" y="19"/>
                    <a:pt x="48" y="13"/>
                    <a:pt x="43" y="12"/>
                  </a:cubicBezTo>
                  <a:cubicBezTo>
                    <a:pt x="41" y="16"/>
                    <a:pt x="39" y="21"/>
                    <a:pt x="36" y="24"/>
                  </a:cubicBezTo>
                  <a:cubicBezTo>
                    <a:pt x="32" y="33"/>
                    <a:pt x="26" y="39"/>
                    <a:pt x="23" y="49"/>
                  </a:cubicBezTo>
                  <a:cubicBezTo>
                    <a:pt x="20" y="52"/>
                    <a:pt x="19" y="56"/>
                    <a:pt x="16" y="60"/>
                  </a:cubicBezTo>
                  <a:cubicBezTo>
                    <a:pt x="14" y="63"/>
                    <a:pt x="11" y="66"/>
                    <a:pt x="10" y="70"/>
                  </a:cubicBezTo>
                  <a:cubicBezTo>
                    <a:pt x="14" y="70"/>
                    <a:pt x="18" y="72"/>
                    <a:pt x="22"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89" name="Freeform 38"/>
            <p:cNvSpPr>
              <a:spLocks/>
            </p:cNvSpPr>
            <p:nvPr/>
          </p:nvSpPr>
          <p:spPr bwMode="auto">
            <a:xfrm>
              <a:off x="2389188" y="2762251"/>
              <a:ext cx="114300" cy="100013"/>
            </a:xfrm>
            <a:custGeom>
              <a:avLst/>
              <a:gdLst>
                <a:gd name="T0" fmla="*/ 7 w 16"/>
                <a:gd name="T1" fmla="*/ 1 h 14"/>
                <a:gd name="T2" fmla="*/ 1 w 16"/>
                <a:gd name="T3" fmla="*/ 6 h 14"/>
                <a:gd name="T4" fmla="*/ 7 w 16"/>
                <a:gd name="T5" fmla="*/ 1 h 14"/>
              </a:gdLst>
              <a:ahLst/>
              <a:cxnLst>
                <a:cxn ang="0">
                  <a:pos x="T0" y="T1"/>
                </a:cxn>
                <a:cxn ang="0">
                  <a:pos x="T2" y="T3"/>
                </a:cxn>
                <a:cxn ang="0">
                  <a:pos x="T4" y="T5"/>
                </a:cxn>
              </a:cxnLst>
              <a:rect l="0" t="0" r="r" b="b"/>
              <a:pathLst>
                <a:path w="16" h="14">
                  <a:moveTo>
                    <a:pt x="7" y="1"/>
                  </a:moveTo>
                  <a:cubicBezTo>
                    <a:pt x="16" y="7"/>
                    <a:pt x="1" y="14"/>
                    <a:pt x="1" y="6"/>
                  </a:cubicBezTo>
                  <a:cubicBezTo>
                    <a:pt x="0" y="2"/>
                    <a:pt x="3"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90" name="Freeform 39"/>
            <p:cNvSpPr>
              <a:spLocks/>
            </p:cNvSpPr>
            <p:nvPr/>
          </p:nvSpPr>
          <p:spPr bwMode="auto">
            <a:xfrm>
              <a:off x="2382838" y="2487613"/>
              <a:ext cx="69850" cy="247650"/>
            </a:xfrm>
            <a:custGeom>
              <a:avLst/>
              <a:gdLst>
                <a:gd name="T0" fmla="*/ 6 w 10"/>
                <a:gd name="T1" fmla="*/ 35 h 35"/>
                <a:gd name="T2" fmla="*/ 3 w 10"/>
                <a:gd name="T3" fmla="*/ 26 h 35"/>
                <a:gd name="T4" fmla="*/ 6 w 10"/>
                <a:gd name="T5" fmla="*/ 0 h 35"/>
                <a:gd name="T6" fmla="*/ 10 w 10"/>
                <a:gd name="T7" fmla="*/ 12 h 35"/>
                <a:gd name="T8" fmla="*/ 6 w 10"/>
                <a:gd name="T9" fmla="*/ 35 h 35"/>
              </a:gdLst>
              <a:ahLst/>
              <a:cxnLst>
                <a:cxn ang="0">
                  <a:pos x="T0" y="T1"/>
                </a:cxn>
                <a:cxn ang="0">
                  <a:pos x="T2" y="T3"/>
                </a:cxn>
                <a:cxn ang="0">
                  <a:pos x="T4" y="T5"/>
                </a:cxn>
                <a:cxn ang="0">
                  <a:pos x="T6" y="T7"/>
                </a:cxn>
                <a:cxn ang="0">
                  <a:pos x="T8" y="T9"/>
                </a:cxn>
              </a:cxnLst>
              <a:rect l="0" t="0" r="r" b="b"/>
              <a:pathLst>
                <a:path w="10" h="35">
                  <a:moveTo>
                    <a:pt x="6" y="35"/>
                  </a:moveTo>
                  <a:cubicBezTo>
                    <a:pt x="4" y="35"/>
                    <a:pt x="3" y="30"/>
                    <a:pt x="3" y="26"/>
                  </a:cubicBezTo>
                  <a:cubicBezTo>
                    <a:pt x="2" y="21"/>
                    <a:pt x="0" y="1"/>
                    <a:pt x="6" y="0"/>
                  </a:cubicBezTo>
                  <a:cubicBezTo>
                    <a:pt x="10" y="0"/>
                    <a:pt x="10" y="9"/>
                    <a:pt x="10" y="12"/>
                  </a:cubicBezTo>
                  <a:cubicBezTo>
                    <a:pt x="10" y="20"/>
                    <a:pt x="8" y="30"/>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13" name="Rectangle 12"/>
          <p:cNvSpPr/>
          <p:nvPr/>
        </p:nvSpPr>
        <p:spPr>
          <a:xfrm>
            <a:off x="7813259" y="6443378"/>
            <a:ext cx="2088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Plazo</a:t>
            </a:r>
            <a:endParaRPr lang="es-CL" sz="1000" b="1" dirty="0"/>
          </a:p>
        </p:txBody>
      </p:sp>
      <p:sp>
        <p:nvSpPr>
          <p:cNvPr id="186" name="Rectangle 185"/>
          <p:cNvSpPr/>
          <p:nvPr/>
        </p:nvSpPr>
        <p:spPr>
          <a:xfrm>
            <a:off x="7812000" y="6784062"/>
            <a:ext cx="2089259"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dirty="0">
              <a:solidFill>
                <a:schemeClr val="tx2"/>
              </a:solidFill>
            </a:endParaRPr>
          </a:p>
        </p:txBody>
      </p:sp>
      <p:grpSp>
        <p:nvGrpSpPr>
          <p:cNvPr id="192" name="Group 191"/>
          <p:cNvGrpSpPr/>
          <p:nvPr>
            <p:custDataLst>
              <p:tags r:id="rId5"/>
            </p:custDataLst>
          </p:nvPr>
        </p:nvGrpSpPr>
        <p:grpSpPr>
          <a:xfrm>
            <a:off x="7869917" y="6497378"/>
            <a:ext cx="256421" cy="252000"/>
            <a:chOff x="141288" y="1501775"/>
            <a:chExt cx="358775" cy="482601"/>
          </a:xfrm>
          <a:solidFill>
            <a:srgbClr val="FFFF00"/>
          </a:solidFill>
        </p:grpSpPr>
        <p:sp>
          <p:nvSpPr>
            <p:cNvPr id="193" name="Freeform 94"/>
            <p:cNvSpPr>
              <a:spLocks/>
            </p:cNvSpPr>
            <p:nvPr/>
          </p:nvSpPr>
          <p:spPr bwMode="auto">
            <a:xfrm>
              <a:off x="141288" y="1538288"/>
              <a:ext cx="358775" cy="446088"/>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4" name="Freeform 95"/>
            <p:cNvSpPr>
              <a:spLocks noEditPoints="1"/>
            </p:cNvSpPr>
            <p:nvPr/>
          </p:nvSpPr>
          <p:spPr bwMode="auto">
            <a:xfrm>
              <a:off x="169863" y="1501775"/>
              <a:ext cx="300038" cy="123825"/>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5" name="Freeform 96"/>
            <p:cNvSpPr>
              <a:spLocks noEditPoints="1"/>
            </p:cNvSpPr>
            <p:nvPr/>
          </p:nvSpPr>
          <p:spPr bwMode="auto">
            <a:xfrm>
              <a:off x="234950" y="1660525"/>
              <a:ext cx="158750" cy="223838"/>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51" name="Group 250"/>
          <p:cNvGrpSpPr/>
          <p:nvPr/>
        </p:nvGrpSpPr>
        <p:grpSpPr>
          <a:xfrm>
            <a:off x="5765554" y="6820688"/>
            <a:ext cx="468000" cy="430836"/>
            <a:chOff x="5765554" y="6803310"/>
            <a:chExt cx="468000" cy="430836"/>
          </a:xfrm>
        </p:grpSpPr>
        <p:sp>
          <p:nvSpPr>
            <p:cNvPr id="237" name="Rectangle 236"/>
            <p:cNvSpPr/>
            <p:nvPr>
              <p:custDataLst>
                <p:tags r:id="rId30"/>
              </p:custDataLst>
            </p:nvPr>
          </p:nvSpPr>
          <p:spPr>
            <a:xfrm>
              <a:off x="576555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240" name="TextBox 239"/>
            <p:cNvSpPr txBox="1"/>
            <p:nvPr>
              <p:custDataLst>
                <p:tags r:id="rId31"/>
              </p:custDataLst>
            </p:nvPr>
          </p:nvSpPr>
          <p:spPr>
            <a:xfrm>
              <a:off x="5765554" y="6803310"/>
              <a:ext cx="468000" cy="215444"/>
            </a:xfrm>
            <a:prstGeom prst="rect">
              <a:avLst/>
            </a:prstGeom>
            <a:noFill/>
          </p:spPr>
          <p:txBody>
            <a:bodyPr wrap="square" rtlCol="0">
              <a:spAutoFit/>
            </a:bodyPr>
            <a:lstStyle/>
            <a:p>
              <a:pPr algn="ctr" defTabSz="1005600"/>
              <a:r>
                <a:rPr lang="es-CL" sz="800" dirty="0" smtClean="0">
                  <a:solidFill>
                    <a:srgbClr val="002776"/>
                  </a:solidFill>
                </a:rPr>
                <a:t>Alta</a:t>
              </a:r>
              <a:endParaRPr lang="es-CL" sz="800" dirty="0">
                <a:solidFill>
                  <a:srgbClr val="002776"/>
                </a:solidFill>
              </a:endParaRPr>
            </a:p>
          </p:txBody>
        </p:sp>
      </p:grpSp>
      <p:grpSp>
        <p:nvGrpSpPr>
          <p:cNvPr id="31" name="Group 30"/>
          <p:cNvGrpSpPr/>
          <p:nvPr/>
        </p:nvGrpSpPr>
        <p:grpSpPr>
          <a:xfrm>
            <a:off x="6477894" y="6820688"/>
            <a:ext cx="468000" cy="430836"/>
            <a:chOff x="6377646" y="6803310"/>
            <a:chExt cx="468000" cy="430836"/>
          </a:xfrm>
        </p:grpSpPr>
        <p:sp>
          <p:nvSpPr>
            <p:cNvPr id="238" name="Rectangle 237"/>
            <p:cNvSpPr/>
            <p:nvPr>
              <p:custDataLst>
                <p:tags r:id="rId28"/>
              </p:custDataLst>
            </p:nvPr>
          </p:nvSpPr>
          <p:spPr>
            <a:xfrm>
              <a:off x="637764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1" name="TextBox 240"/>
            <p:cNvSpPr txBox="1"/>
            <p:nvPr>
              <p:custDataLst>
                <p:tags r:id="rId29"/>
              </p:custDataLst>
            </p:nvPr>
          </p:nvSpPr>
          <p:spPr>
            <a:xfrm>
              <a:off x="6377646" y="6803310"/>
              <a:ext cx="468000" cy="215444"/>
            </a:xfrm>
            <a:prstGeom prst="rect">
              <a:avLst/>
            </a:prstGeom>
            <a:noFill/>
          </p:spPr>
          <p:txBody>
            <a:bodyPr wrap="square" rtlCol="0">
              <a:spAutoFit/>
            </a:bodyPr>
            <a:lstStyle/>
            <a:p>
              <a:pPr algn="ctr" defTabSz="1005600"/>
              <a:r>
                <a:rPr lang="es-CL" sz="800" dirty="0" smtClean="0">
                  <a:solidFill>
                    <a:srgbClr val="002776"/>
                  </a:solidFill>
                </a:rPr>
                <a:t>Media</a:t>
              </a:r>
              <a:endParaRPr lang="es-CL" sz="800" dirty="0">
                <a:solidFill>
                  <a:srgbClr val="002776"/>
                </a:solidFill>
              </a:endParaRPr>
            </a:p>
          </p:txBody>
        </p:sp>
      </p:grpSp>
      <p:grpSp>
        <p:nvGrpSpPr>
          <p:cNvPr id="30" name="Group 29"/>
          <p:cNvGrpSpPr/>
          <p:nvPr/>
        </p:nvGrpSpPr>
        <p:grpSpPr>
          <a:xfrm>
            <a:off x="7190234" y="6820688"/>
            <a:ext cx="468000" cy="430836"/>
            <a:chOff x="6989738" y="6803310"/>
            <a:chExt cx="468000" cy="430836"/>
          </a:xfrm>
        </p:grpSpPr>
        <p:sp>
          <p:nvSpPr>
            <p:cNvPr id="239" name="Rectangle 238"/>
            <p:cNvSpPr/>
            <p:nvPr>
              <p:custDataLst>
                <p:tags r:id="rId26"/>
              </p:custDataLst>
            </p:nvPr>
          </p:nvSpPr>
          <p:spPr>
            <a:xfrm>
              <a:off x="698973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2" name="TextBox 241"/>
            <p:cNvSpPr txBox="1"/>
            <p:nvPr>
              <p:custDataLst>
                <p:tags r:id="rId27"/>
              </p:custDataLst>
            </p:nvPr>
          </p:nvSpPr>
          <p:spPr>
            <a:xfrm>
              <a:off x="6989738" y="6803310"/>
              <a:ext cx="468000" cy="215444"/>
            </a:xfrm>
            <a:prstGeom prst="rect">
              <a:avLst/>
            </a:prstGeom>
            <a:noFill/>
          </p:spPr>
          <p:txBody>
            <a:bodyPr wrap="square" rtlCol="0">
              <a:spAutoFit/>
            </a:bodyPr>
            <a:lstStyle/>
            <a:p>
              <a:pPr algn="ctr" defTabSz="1005600"/>
              <a:r>
                <a:rPr lang="es-CL" sz="800" dirty="0" smtClean="0">
                  <a:solidFill>
                    <a:srgbClr val="002776"/>
                  </a:solidFill>
                </a:rPr>
                <a:t>Baja</a:t>
              </a:r>
              <a:endParaRPr lang="es-CL" sz="800" dirty="0">
                <a:solidFill>
                  <a:srgbClr val="002776"/>
                </a:solidFill>
              </a:endParaRPr>
            </a:p>
          </p:txBody>
        </p:sp>
      </p:grpSp>
      <p:sp>
        <p:nvSpPr>
          <p:cNvPr id="244" name="Rectangle 243"/>
          <p:cNvSpPr/>
          <p:nvPr>
            <p:custDataLst>
              <p:tags r:id="rId6"/>
            </p:custDataLst>
          </p:nvPr>
        </p:nvSpPr>
        <p:spPr>
          <a:xfrm>
            <a:off x="7910314" y="7035524"/>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7" name="TextBox 246"/>
          <p:cNvSpPr txBox="1"/>
          <p:nvPr>
            <p:custDataLst>
              <p:tags r:id="rId7"/>
            </p:custDataLst>
          </p:nvPr>
        </p:nvSpPr>
        <p:spPr>
          <a:xfrm>
            <a:off x="7910314" y="6820688"/>
            <a:ext cx="468000" cy="215444"/>
          </a:xfrm>
          <a:prstGeom prst="rect">
            <a:avLst/>
          </a:prstGeom>
          <a:noFill/>
        </p:spPr>
        <p:txBody>
          <a:bodyPr wrap="square" rtlCol="0">
            <a:spAutoFit/>
          </a:bodyPr>
          <a:lstStyle/>
          <a:p>
            <a:pPr algn="ctr" defTabSz="1005600"/>
            <a:r>
              <a:rPr lang="es-CL" sz="800" dirty="0" smtClean="0">
                <a:solidFill>
                  <a:srgbClr val="002776"/>
                </a:solidFill>
              </a:rPr>
              <a:t>Corto</a:t>
            </a:r>
            <a:endParaRPr lang="es-CL" sz="800" dirty="0">
              <a:solidFill>
                <a:srgbClr val="002776"/>
              </a:solidFill>
            </a:endParaRPr>
          </a:p>
        </p:txBody>
      </p:sp>
      <p:grpSp>
        <p:nvGrpSpPr>
          <p:cNvPr id="254" name="Group 253"/>
          <p:cNvGrpSpPr/>
          <p:nvPr/>
        </p:nvGrpSpPr>
        <p:grpSpPr>
          <a:xfrm>
            <a:off x="8576394" y="6820688"/>
            <a:ext cx="576000" cy="430836"/>
            <a:chOff x="8486378" y="6803310"/>
            <a:chExt cx="576000" cy="430836"/>
          </a:xfrm>
        </p:grpSpPr>
        <p:sp>
          <p:nvSpPr>
            <p:cNvPr id="245" name="Rectangle 244"/>
            <p:cNvSpPr/>
            <p:nvPr>
              <p:custDataLst>
                <p:tags r:id="rId24"/>
              </p:custDataLst>
            </p:nvPr>
          </p:nvSpPr>
          <p:spPr>
            <a:xfrm>
              <a:off x="85403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8" name="TextBox 247"/>
            <p:cNvSpPr txBox="1"/>
            <p:nvPr>
              <p:custDataLst>
                <p:tags r:id="rId25"/>
              </p:custDataLst>
            </p:nvPr>
          </p:nvSpPr>
          <p:spPr>
            <a:xfrm>
              <a:off x="8486378" y="6803310"/>
              <a:ext cx="576000" cy="215444"/>
            </a:xfrm>
            <a:prstGeom prst="rect">
              <a:avLst/>
            </a:prstGeom>
            <a:noFill/>
          </p:spPr>
          <p:txBody>
            <a:bodyPr wrap="square" rtlCol="0">
              <a:spAutoFit/>
            </a:bodyPr>
            <a:lstStyle/>
            <a:p>
              <a:pPr algn="ctr" defTabSz="1005600"/>
              <a:r>
                <a:rPr lang="es-CL" sz="800" dirty="0" smtClean="0">
                  <a:solidFill>
                    <a:srgbClr val="002776"/>
                  </a:solidFill>
                </a:rPr>
                <a:t>Mediano</a:t>
              </a:r>
              <a:endParaRPr lang="es-CL" sz="800" dirty="0">
                <a:solidFill>
                  <a:srgbClr val="002776"/>
                </a:solidFill>
              </a:endParaRPr>
            </a:p>
          </p:txBody>
        </p:sp>
      </p:grpSp>
      <p:grpSp>
        <p:nvGrpSpPr>
          <p:cNvPr id="252" name="Group 251"/>
          <p:cNvGrpSpPr/>
          <p:nvPr/>
        </p:nvGrpSpPr>
        <p:grpSpPr>
          <a:xfrm>
            <a:off x="9350474" y="6820688"/>
            <a:ext cx="468000" cy="430836"/>
            <a:chOff x="9149978" y="6803310"/>
            <a:chExt cx="468000" cy="430836"/>
          </a:xfrm>
        </p:grpSpPr>
        <p:sp>
          <p:nvSpPr>
            <p:cNvPr id="246" name="Rectangle 245"/>
            <p:cNvSpPr/>
            <p:nvPr>
              <p:custDataLst>
                <p:tags r:id="rId22"/>
              </p:custDataLst>
            </p:nvPr>
          </p:nvSpPr>
          <p:spPr>
            <a:xfrm>
              <a:off x="914997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249" name="TextBox 248"/>
            <p:cNvSpPr txBox="1"/>
            <p:nvPr>
              <p:custDataLst>
                <p:tags r:id="rId23"/>
              </p:custDataLst>
            </p:nvPr>
          </p:nvSpPr>
          <p:spPr>
            <a:xfrm>
              <a:off x="9149978" y="6803310"/>
              <a:ext cx="468000" cy="215444"/>
            </a:xfrm>
            <a:prstGeom prst="rect">
              <a:avLst/>
            </a:prstGeom>
            <a:noFill/>
          </p:spPr>
          <p:txBody>
            <a:bodyPr wrap="square" rtlCol="0">
              <a:spAutoFit/>
            </a:bodyPr>
            <a:lstStyle/>
            <a:p>
              <a:pPr algn="ctr" defTabSz="1005600"/>
              <a:r>
                <a:rPr lang="es-CL" sz="800" dirty="0" smtClean="0">
                  <a:solidFill>
                    <a:srgbClr val="002776"/>
                  </a:solidFill>
                </a:rPr>
                <a:t>Largo</a:t>
              </a:r>
              <a:endParaRPr lang="es-CL" sz="800" dirty="0">
                <a:solidFill>
                  <a:srgbClr val="002776"/>
                </a:solidFill>
              </a:endParaRPr>
            </a:p>
          </p:txBody>
        </p:sp>
      </p:grpSp>
      <p:sp>
        <p:nvSpPr>
          <p:cNvPr id="197" name="Rectangle 196"/>
          <p:cNvSpPr/>
          <p:nvPr>
            <p:custDataLst>
              <p:tags r:id="rId8"/>
            </p:custDataLst>
          </p:nvPr>
        </p:nvSpPr>
        <p:spPr>
          <a:xfrm>
            <a:off x="7264146" y="1754685"/>
            <a:ext cx="262531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s-CL" sz="1000" b="1" dirty="0" smtClean="0">
                <a:solidFill>
                  <a:srgbClr val="FFFFFF"/>
                </a:solidFill>
              </a:rPr>
              <a:t>Alcance</a:t>
            </a:r>
            <a:endParaRPr lang="es-CL" sz="1000" b="1" dirty="0">
              <a:solidFill>
                <a:srgbClr val="FFFFFF"/>
              </a:solidFill>
            </a:endParaRPr>
          </a:p>
        </p:txBody>
      </p:sp>
      <p:grpSp>
        <p:nvGrpSpPr>
          <p:cNvPr id="198" name="Group 197"/>
          <p:cNvGrpSpPr/>
          <p:nvPr/>
        </p:nvGrpSpPr>
        <p:grpSpPr>
          <a:xfrm>
            <a:off x="7370290" y="1834786"/>
            <a:ext cx="324000" cy="180000"/>
            <a:chOff x="893763" y="4138613"/>
            <a:chExt cx="552450" cy="239712"/>
          </a:xfrm>
          <a:solidFill>
            <a:schemeClr val="bg2"/>
          </a:solidFill>
        </p:grpSpPr>
        <p:sp>
          <p:nvSpPr>
            <p:cNvPr id="199" name="Freeform 60"/>
            <p:cNvSpPr>
              <a:spLocks noEditPoints="1"/>
            </p:cNvSpPr>
            <p:nvPr/>
          </p:nvSpPr>
          <p:spPr bwMode="auto">
            <a:xfrm>
              <a:off x="1328738" y="4138613"/>
              <a:ext cx="117475" cy="139700"/>
            </a:xfrm>
            <a:custGeom>
              <a:avLst/>
              <a:gdLst>
                <a:gd name="T0" fmla="*/ 14 w 20"/>
                <a:gd name="T1" fmla="*/ 3 h 24"/>
                <a:gd name="T2" fmla="*/ 18 w 20"/>
                <a:gd name="T3" fmla="*/ 11 h 24"/>
                <a:gd name="T4" fmla="*/ 4 w 20"/>
                <a:gd name="T5" fmla="*/ 24 h 24"/>
                <a:gd name="T6" fmla="*/ 4 w 20"/>
                <a:gd name="T7" fmla="*/ 21 h 24"/>
                <a:gd name="T8" fmla="*/ 14 w 20"/>
                <a:gd name="T9" fmla="*/ 11 h 24"/>
                <a:gd name="T10" fmla="*/ 6 w 20"/>
                <a:gd name="T11" fmla="*/ 14 h 24"/>
                <a:gd name="T12" fmla="*/ 12 w 20"/>
                <a:gd name="T13" fmla="*/ 8 h 24"/>
                <a:gd name="T14" fmla="*/ 5 w 20"/>
                <a:gd name="T15" fmla="*/ 4 h 24"/>
                <a:gd name="T16" fmla="*/ 5 w 20"/>
                <a:gd name="T17" fmla="*/ 20 h 24"/>
                <a:gd name="T18" fmla="*/ 0 w 20"/>
                <a:gd name="T19" fmla="*/ 5 h 24"/>
                <a:gd name="T20" fmla="*/ 14 w 20"/>
                <a:gd name="T21" fmla="*/ 3 h 24"/>
                <a:gd name="T22" fmla="*/ 8 w 20"/>
                <a:gd name="T23" fmla="*/ 11 h 24"/>
                <a:gd name="T24" fmla="*/ 8 w 20"/>
                <a:gd name="T25" fmla="*/ 13 h 24"/>
                <a:gd name="T26" fmla="*/ 11 w 20"/>
                <a:gd name="T27" fmla="*/ 10 h 24"/>
                <a:gd name="T28" fmla="*/ 8 w 20"/>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4">
                  <a:moveTo>
                    <a:pt x="14" y="3"/>
                  </a:moveTo>
                  <a:cubicBezTo>
                    <a:pt x="14" y="8"/>
                    <a:pt x="16" y="9"/>
                    <a:pt x="18" y="11"/>
                  </a:cubicBezTo>
                  <a:cubicBezTo>
                    <a:pt x="19" y="21"/>
                    <a:pt x="10" y="24"/>
                    <a:pt x="4" y="24"/>
                  </a:cubicBezTo>
                  <a:cubicBezTo>
                    <a:pt x="3" y="23"/>
                    <a:pt x="4" y="22"/>
                    <a:pt x="4" y="21"/>
                  </a:cubicBezTo>
                  <a:cubicBezTo>
                    <a:pt x="8" y="24"/>
                    <a:pt x="20" y="17"/>
                    <a:pt x="14" y="11"/>
                  </a:cubicBezTo>
                  <a:cubicBezTo>
                    <a:pt x="13" y="13"/>
                    <a:pt x="10" y="17"/>
                    <a:pt x="6" y="14"/>
                  </a:cubicBezTo>
                  <a:cubicBezTo>
                    <a:pt x="6" y="9"/>
                    <a:pt x="9" y="8"/>
                    <a:pt x="12" y="8"/>
                  </a:cubicBezTo>
                  <a:cubicBezTo>
                    <a:pt x="12" y="3"/>
                    <a:pt x="8" y="3"/>
                    <a:pt x="5" y="4"/>
                  </a:cubicBezTo>
                  <a:cubicBezTo>
                    <a:pt x="5" y="9"/>
                    <a:pt x="7" y="14"/>
                    <a:pt x="5" y="20"/>
                  </a:cubicBezTo>
                  <a:cubicBezTo>
                    <a:pt x="1" y="17"/>
                    <a:pt x="5" y="7"/>
                    <a:pt x="0" y="5"/>
                  </a:cubicBezTo>
                  <a:cubicBezTo>
                    <a:pt x="2" y="0"/>
                    <a:pt x="11" y="1"/>
                    <a:pt x="14" y="3"/>
                  </a:cubicBezTo>
                  <a:close/>
                  <a:moveTo>
                    <a:pt x="8" y="11"/>
                  </a:moveTo>
                  <a:cubicBezTo>
                    <a:pt x="8" y="11"/>
                    <a:pt x="8" y="12"/>
                    <a:pt x="8" y="13"/>
                  </a:cubicBezTo>
                  <a:cubicBezTo>
                    <a:pt x="10" y="13"/>
                    <a:pt x="12" y="12"/>
                    <a:pt x="11" y="10"/>
                  </a:cubicBezTo>
                  <a:cubicBezTo>
                    <a:pt x="10" y="10"/>
                    <a:pt x="9" y="10"/>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00" name="Freeform 61"/>
            <p:cNvSpPr>
              <a:spLocks noEditPoints="1"/>
            </p:cNvSpPr>
            <p:nvPr/>
          </p:nvSpPr>
          <p:spPr bwMode="auto">
            <a:xfrm>
              <a:off x="904875" y="4149725"/>
              <a:ext cx="82550" cy="117475"/>
            </a:xfrm>
            <a:custGeom>
              <a:avLst/>
              <a:gdLst>
                <a:gd name="T0" fmla="*/ 6 w 14"/>
                <a:gd name="T1" fmla="*/ 0 h 20"/>
                <a:gd name="T2" fmla="*/ 14 w 14"/>
                <a:gd name="T3" fmla="*/ 12 h 20"/>
                <a:gd name="T4" fmla="*/ 13 w 14"/>
                <a:gd name="T5" fmla="*/ 20 h 20"/>
                <a:gd name="T6" fmla="*/ 8 w 14"/>
                <a:gd name="T7" fmla="*/ 14 h 20"/>
                <a:gd name="T8" fmla="*/ 3 w 14"/>
                <a:gd name="T9" fmla="*/ 14 h 20"/>
                <a:gd name="T10" fmla="*/ 0 w 14"/>
                <a:gd name="T11" fmla="*/ 19 h 20"/>
                <a:gd name="T12" fmla="*/ 6 w 14"/>
                <a:gd name="T13" fmla="*/ 0 h 20"/>
                <a:gd name="T14" fmla="*/ 6 w 14"/>
                <a:gd name="T15" fmla="*/ 11 h 20"/>
                <a:gd name="T16" fmla="*/ 8 w 14"/>
                <a:gd name="T17" fmla="*/ 11 h 20"/>
                <a:gd name="T18" fmla="*/ 6 w 14"/>
                <a:gd name="T19" fmla="*/ 8 h 20"/>
                <a:gd name="T20" fmla="*/ 6 w 14"/>
                <a:gd name="T2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0">
                  <a:moveTo>
                    <a:pt x="6" y="0"/>
                  </a:moveTo>
                  <a:cubicBezTo>
                    <a:pt x="9" y="3"/>
                    <a:pt x="9" y="11"/>
                    <a:pt x="14" y="12"/>
                  </a:cubicBezTo>
                  <a:cubicBezTo>
                    <a:pt x="10" y="15"/>
                    <a:pt x="14" y="17"/>
                    <a:pt x="13" y="20"/>
                  </a:cubicBezTo>
                  <a:cubicBezTo>
                    <a:pt x="10" y="20"/>
                    <a:pt x="10" y="16"/>
                    <a:pt x="8" y="14"/>
                  </a:cubicBezTo>
                  <a:cubicBezTo>
                    <a:pt x="6" y="14"/>
                    <a:pt x="5" y="14"/>
                    <a:pt x="3" y="14"/>
                  </a:cubicBezTo>
                  <a:cubicBezTo>
                    <a:pt x="2" y="16"/>
                    <a:pt x="3" y="20"/>
                    <a:pt x="0" y="19"/>
                  </a:cubicBezTo>
                  <a:cubicBezTo>
                    <a:pt x="1" y="11"/>
                    <a:pt x="3" y="5"/>
                    <a:pt x="6" y="0"/>
                  </a:cubicBezTo>
                  <a:close/>
                  <a:moveTo>
                    <a:pt x="6" y="11"/>
                  </a:moveTo>
                  <a:cubicBezTo>
                    <a:pt x="7" y="11"/>
                    <a:pt x="7" y="10"/>
                    <a:pt x="8" y="11"/>
                  </a:cubicBezTo>
                  <a:cubicBezTo>
                    <a:pt x="7" y="10"/>
                    <a:pt x="8" y="8"/>
                    <a:pt x="6" y="8"/>
                  </a:cubicBezTo>
                  <a:cubicBezTo>
                    <a:pt x="6" y="10"/>
                    <a:pt x="5" y="10"/>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01" name="Freeform 62"/>
            <p:cNvSpPr>
              <a:spLocks/>
            </p:cNvSpPr>
            <p:nvPr/>
          </p:nvSpPr>
          <p:spPr bwMode="auto">
            <a:xfrm>
              <a:off x="982663" y="4319588"/>
              <a:ext cx="369888" cy="41275"/>
            </a:xfrm>
            <a:custGeom>
              <a:avLst/>
              <a:gdLst>
                <a:gd name="T0" fmla="*/ 63 w 63"/>
                <a:gd name="T1" fmla="*/ 3 h 7"/>
                <a:gd name="T2" fmla="*/ 54 w 63"/>
                <a:gd name="T3" fmla="*/ 4 h 7"/>
                <a:gd name="T4" fmla="*/ 1 w 63"/>
                <a:gd name="T5" fmla="*/ 2 h 7"/>
                <a:gd name="T6" fmla="*/ 1 w 63"/>
                <a:gd name="T7" fmla="*/ 1 h 7"/>
                <a:gd name="T8" fmla="*/ 2 w 63"/>
                <a:gd name="T9" fmla="*/ 0 h 7"/>
                <a:gd name="T10" fmla="*/ 54 w 63"/>
                <a:gd name="T11" fmla="*/ 1 h 7"/>
                <a:gd name="T12" fmla="*/ 63 w 6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63" h="7">
                  <a:moveTo>
                    <a:pt x="63" y="3"/>
                  </a:moveTo>
                  <a:cubicBezTo>
                    <a:pt x="62" y="7"/>
                    <a:pt x="56" y="4"/>
                    <a:pt x="54" y="4"/>
                  </a:cubicBezTo>
                  <a:cubicBezTo>
                    <a:pt x="37" y="3"/>
                    <a:pt x="14" y="5"/>
                    <a:pt x="1" y="2"/>
                  </a:cubicBezTo>
                  <a:cubicBezTo>
                    <a:pt x="1" y="1"/>
                    <a:pt x="0" y="1"/>
                    <a:pt x="1" y="1"/>
                  </a:cubicBezTo>
                  <a:cubicBezTo>
                    <a:pt x="1" y="0"/>
                    <a:pt x="1" y="0"/>
                    <a:pt x="2" y="0"/>
                  </a:cubicBezTo>
                  <a:cubicBezTo>
                    <a:pt x="17" y="1"/>
                    <a:pt x="36" y="1"/>
                    <a:pt x="54" y="1"/>
                  </a:cubicBezTo>
                  <a:cubicBezTo>
                    <a:pt x="56" y="1"/>
                    <a:pt x="61" y="0"/>
                    <a:pt x="6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02" name="Freeform 63"/>
            <p:cNvSpPr>
              <a:spLocks noEditPoints="1"/>
            </p:cNvSpPr>
            <p:nvPr/>
          </p:nvSpPr>
          <p:spPr bwMode="auto">
            <a:xfrm>
              <a:off x="893763" y="4314825"/>
              <a:ext cx="58738" cy="58738"/>
            </a:xfrm>
            <a:custGeom>
              <a:avLst/>
              <a:gdLst>
                <a:gd name="T0" fmla="*/ 7 w 10"/>
                <a:gd name="T1" fmla="*/ 1 h 10"/>
                <a:gd name="T2" fmla="*/ 6 w 10"/>
                <a:gd name="T3" fmla="*/ 10 h 10"/>
                <a:gd name="T4" fmla="*/ 7 w 10"/>
                <a:gd name="T5" fmla="*/ 1 h 10"/>
                <a:gd name="T6" fmla="*/ 5 w 10"/>
                <a:gd name="T7" fmla="*/ 7 h 10"/>
                <a:gd name="T8" fmla="*/ 7 w 10"/>
                <a:gd name="T9" fmla="*/ 4 h 10"/>
                <a:gd name="T10" fmla="*/ 5 w 10"/>
                <a:gd name="T11" fmla="*/ 4 h 10"/>
                <a:gd name="T12" fmla="*/ 5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7" y="1"/>
                  </a:moveTo>
                  <a:cubicBezTo>
                    <a:pt x="10" y="3"/>
                    <a:pt x="9" y="9"/>
                    <a:pt x="6" y="10"/>
                  </a:cubicBezTo>
                  <a:cubicBezTo>
                    <a:pt x="1" y="10"/>
                    <a:pt x="0" y="0"/>
                    <a:pt x="7" y="1"/>
                  </a:cubicBezTo>
                  <a:close/>
                  <a:moveTo>
                    <a:pt x="5" y="7"/>
                  </a:moveTo>
                  <a:cubicBezTo>
                    <a:pt x="6" y="6"/>
                    <a:pt x="7" y="6"/>
                    <a:pt x="7" y="4"/>
                  </a:cubicBezTo>
                  <a:cubicBezTo>
                    <a:pt x="6" y="4"/>
                    <a:pt x="6" y="4"/>
                    <a:pt x="5" y="4"/>
                  </a:cubicBezTo>
                  <a:cubicBezTo>
                    <a:pt x="4" y="5"/>
                    <a:pt x="4" y="7"/>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03" name="Freeform 64"/>
            <p:cNvSpPr>
              <a:spLocks/>
            </p:cNvSpPr>
            <p:nvPr/>
          </p:nvSpPr>
          <p:spPr bwMode="auto">
            <a:xfrm>
              <a:off x="1363663" y="4314825"/>
              <a:ext cx="65088" cy="63500"/>
            </a:xfrm>
            <a:custGeom>
              <a:avLst/>
              <a:gdLst>
                <a:gd name="T0" fmla="*/ 8 w 11"/>
                <a:gd name="T1" fmla="*/ 3 h 11"/>
                <a:gd name="T2" fmla="*/ 11 w 11"/>
                <a:gd name="T3" fmla="*/ 8 h 11"/>
                <a:gd name="T4" fmla="*/ 4 w 11"/>
                <a:gd name="T5" fmla="*/ 10 h 11"/>
                <a:gd name="T6" fmla="*/ 8 w 11"/>
                <a:gd name="T7" fmla="*/ 3 h 11"/>
              </a:gdLst>
              <a:ahLst/>
              <a:cxnLst>
                <a:cxn ang="0">
                  <a:pos x="T0" y="T1"/>
                </a:cxn>
                <a:cxn ang="0">
                  <a:pos x="T2" y="T3"/>
                </a:cxn>
                <a:cxn ang="0">
                  <a:pos x="T4" y="T5"/>
                </a:cxn>
                <a:cxn ang="0">
                  <a:pos x="T6" y="T7"/>
                </a:cxn>
              </a:cxnLst>
              <a:rect l="0" t="0" r="r" b="b"/>
              <a:pathLst>
                <a:path w="11" h="11">
                  <a:moveTo>
                    <a:pt x="8" y="3"/>
                  </a:moveTo>
                  <a:cubicBezTo>
                    <a:pt x="8" y="6"/>
                    <a:pt x="10" y="7"/>
                    <a:pt x="11" y="8"/>
                  </a:cubicBezTo>
                  <a:cubicBezTo>
                    <a:pt x="9" y="9"/>
                    <a:pt x="7" y="11"/>
                    <a:pt x="4" y="10"/>
                  </a:cubicBezTo>
                  <a:cubicBezTo>
                    <a:pt x="0" y="8"/>
                    <a:pt x="3"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218" name="Slide Number Placeholder 3"/>
          <p:cNvSpPr txBox="1">
            <a:spLocks/>
          </p:cNvSpPr>
          <p:nvPr/>
        </p:nvSpPr>
        <p:spPr>
          <a:xfrm>
            <a:off x="457203" y="7429506"/>
            <a:ext cx="311150" cy="163513"/>
          </a:xfrm>
          <a:prstGeom prst="rect">
            <a:avLst/>
          </a:prstGeom>
        </p:spPr>
        <p:txBody>
          <a:bodyPr vert="horz" wrap="square" lIns="0" tIns="0" rIns="0" bIns="0" numCol="1" anchor="t" anchorCtr="0" compatLnSpc="1">
            <a:prstTxWarp prst="textNoShape">
              <a:avLst/>
            </a:prstTxWarp>
            <a:noAutofit/>
          </a:bodyPr>
          <a:lstStyle>
            <a:defPPr>
              <a:defRPr lang="en-US"/>
            </a:defPPr>
            <a:lvl1pPr algn="l" rtl="0" fontAlgn="base">
              <a:lnSpc>
                <a:spcPts val="1200"/>
              </a:lnSpc>
              <a:spcBef>
                <a:spcPct val="0"/>
              </a:spcBef>
              <a:spcAft>
                <a:spcPct val="0"/>
              </a:spcAft>
              <a:defRPr sz="1000" b="1" kern="1200">
                <a:solidFill>
                  <a:schemeClr val="tx2"/>
                </a:solidFill>
                <a:latin typeface="Arial" charset="0"/>
                <a:ea typeface="+mn-ea"/>
                <a:cs typeface="Arial" charset="0"/>
              </a:defRPr>
            </a:lvl1pPr>
            <a:lvl2pPr marL="455186" indent="1586" algn="l" rtl="0" fontAlgn="base">
              <a:spcBef>
                <a:spcPct val="0"/>
              </a:spcBef>
              <a:spcAft>
                <a:spcPct val="0"/>
              </a:spcAft>
              <a:defRPr sz="2000" kern="1200">
                <a:solidFill>
                  <a:schemeClr val="tx1"/>
                </a:solidFill>
                <a:latin typeface="Arial" charset="0"/>
                <a:ea typeface="+mn-ea"/>
                <a:cs typeface="Arial" charset="0"/>
              </a:defRPr>
            </a:lvl2pPr>
            <a:lvl3pPr marL="911959" indent="1586" algn="l" rtl="0" fontAlgn="base">
              <a:spcBef>
                <a:spcPct val="0"/>
              </a:spcBef>
              <a:spcAft>
                <a:spcPct val="0"/>
              </a:spcAft>
              <a:defRPr sz="2000" kern="1200">
                <a:solidFill>
                  <a:schemeClr val="tx1"/>
                </a:solidFill>
                <a:latin typeface="Arial" charset="0"/>
                <a:ea typeface="+mn-ea"/>
                <a:cs typeface="Arial" charset="0"/>
              </a:defRPr>
            </a:lvl3pPr>
            <a:lvl4pPr marL="1368728" indent="1586" algn="l" rtl="0" fontAlgn="base">
              <a:spcBef>
                <a:spcPct val="0"/>
              </a:spcBef>
              <a:spcAft>
                <a:spcPct val="0"/>
              </a:spcAft>
              <a:defRPr sz="2000" kern="1200">
                <a:solidFill>
                  <a:schemeClr val="tx1"/>
                </a:solidFill>
                <a:latin typeface="Arial" charset="0"/>
                <a:ea typeface="+mn-ea"/>
                <a:cs typeface="Arial" charset="0"/>
              </a:defRPr>
            </a:lvl4pPr>
            <a:lvl5pPr marL="1825500" indent="1586" algn="l" rtl="0" fontAlgn="base">
              <a:spcBef>
                <a:spcPct val="0"/>
              </a:spcBef>
              <a:spcAft>
                <a:spcPct val="0"/>
              </a:spcAft>
              <a:defRPr sz="2000" kern="1200">
                <a:solidFill>
                  <a:schemeClr val="tx1"/>
                </a:solidFill>
                <a:latin typeface="Arial" charset="0"/>
                <a:ea typeface="+mn-ea"/>
                <a:cs typeface="Arial" charset="0"/>
              </a:defRPr>
            </a:lvl5pPr>
            <a:lvl6pPr marL="2283858" algn="l" defTabSz="913545" rtl="0" eaLnBrk="1" latinLnBrk="0" hangingPunct="1">
              <a:defRPr sz="2000" kern="1200">
                <a:solidFill>
                  <a:schemeClr val="tx1"/>
                </a:solidFill>
                <a:latin typeface="Arial" charset="0"/>
                <a:ea typeface="+mn-ea"/>
                <a:cs typeface="Arial" charset="0"/>
              </a:defRPr>
            </a:lvl6pPr>
            <a:lvl7pPr marL="2740632" algn="l" defTabSz="913545" rtl="0" eaLnBrk="1" latinLnBrk="0" hangingPunct="1">
              <a:defRPr sz="2000" kern="1200">
                <a:solidFill>
                  <a:schemeClr val="tx1"/>
                </a:solidFill>
                <a:latin typeface="Arial" charset="0"/>
                <a:ea typeface="+mn-ea"/>
                <a:cs typeface="Arial" charset="0"/>
              </a:defRPr>
            </a:lvl7pPr>
            <a:lvl8pPr marL="3197402" algn="l" defTabSz="913545" rtl="0" eaLnBrk="1" latinLnBrk="0" hangingPunct="1">
              <a:defRPr sz="2000" kern="1200">
                <a:solidFill>
                  <a:schemeClr val="tx1"/>
                </a:solidFill>
                <a:latin typeface="Arial" charset="0"/>
                <a:ea typeface="+mn-ea"/>
                <a:cs typeface="Arial" charset="0"/>
              </a:defRPr>
            </a:lvl8pPr>
            <a:lvl9pPr marL="3654173" algn="l" defTabSz="913545" rtl="0" eaLnBrk="1" latinLnBrk="0" hangingPunct="1">
              <a:defRPr sz="2000" kern="1200">
                <a:solidFill>
                  <a:schemeClr val="tx1"/>
                </a:solidFill>
                <a:latin typeface="Arial" charset="0"/>
                <a:ea typeface="+mn-ea"/>
                <a:cs typeface="Arial" charset="0"/>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fld id="{183D6856-CF4E-42C4-B228-5F9DD1DB1801}" type="slidenum">
              <a:rPr kumimoji="0" lang="es-CL" sz="1000" b="1" i="0" u="none" strike="noStrike" kern="1200" cap="none" spc="0" normalizeH="0" baseline="0" noProof="0" smtClean="0">
                <a:ln>
                  <a:noFill/>
                </a:ln>
                <a:solidFill>
                  <a:srgbClr val="002776"/>
                </a:solidFill>
                <a:effectLst/>
                <a:uLnTx/>
                <a:uFillTx/>
                <a:latin typeface="Arial" charset="0"/>
                <a:ea typeface="+mn-ea"/>
                <a:cs typeface="Arial" charset="0"/>
              </a:rPr>
              <a:pPr marL="0" marR="0" lvl="0" indent="0" algn="l" defTabSz="914400" rtl="0" eaLnBrk="1" fontAlgn="base" latinLnBrk="0" hangingPunct="1">
                <a:lnSpc>
                  <a:spcPts val="1200"/>
                </a:lnSpc>
                <a:spcBef>
                  <a:spcPct val="0"/>
                </a:spcBef>
                <a:spcAft>
                  <a:spcPct val="0"/>
                </a:spcAft>
                <a:buClrTx/>
                <a:buSzTx/>
                <a:buFontTx/>
                <a:buNone/>
                <a:tabLst/>
                <a:defRPr/>
              </a:pPr>
              <a:t>8</a:t>
            </a:fld>
            <a:endParaRPr kumimoji="0" lang="es-CL" sz="1000" b="1" i="0" u="none" strike="noStrike" kern="1200" cap="none" spc="0" normalizeH="0" baseline="0" noProof="0" dirty="0">
              <a:ln>
                <a:noFill/>
              </a:ln>
              <a:solidFill>
                <a:srgbClr val="002776"/>
              </a:solidFill>
              <a:effectLst/>
              <a:uLnTx/>
              <a:uFillTx/>
              <a:latin typeface="Arial" charset="0"/>
              <a:ea typeface="+mn-ea"/>
              <a:cs typeface="Arial" charset="0"/>
            </a:endParaRPr>
          </a:p>
        </p:txBody>
      </p:sp>
      <p:sp>
        <p:nvSpPr>
          <p:cNvPr id="213" name="Freeform 368"/>
          <p:cNvSpPr>
            <a:spLocks noEditPoints="1"/>
          </p:cNvSpPr>
          <p:nvPr/>
        </p:nvSpPr>
        <p:spPr bwMode="auto">
          <a:xfrm>
            <a:off x="6614194" y="705540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215" name="Rectangle 214"/>
          <p:cNvSpPr/>
          <p:nvPr/>
        </p:nvSpPr>
        <p:spPr>
          <a:xfrm>
            <a:off x="7264800" y="4894012"/>
            <a:ext cx="2638404"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err="1" smtClean="0">
                <a:solidFill>
                  <a:srgbClr val="FFFFFF"/>
                </a:solidFill>
              </a:rPr>
              <a:t>KPIs</a:t>
            </a:r>
            <a:r>
              <a:rPr lang="es-CL" sz="1000" b="1" dirty="0" smtClean="0">
                <a:solidFill>
                  <a:srgbClr val="FFFFFF"/>
                </a:solidFill>
              </a:rPr>
              <a:t> Específicos</a:t>
            </a:r>
            <a:r>
              <a:rPr lang="es-CL" sz="1000" b="1" baseline="30000" dirty="0" smtClean="0">
                <a:solidFill>
                  <a:srgbClr val="FFFFFF"/>
                </a:solidFill>
              </a:rPr>
              <a:t>(b)</a:t>
            </a:r>
            <a:endParaRPr lang="es-CL" sz="1000" b="1" baseline="30000" dirty="0">
              <a:solidFill>
                <a:srgbClr val="FFFFFF"/>
              </a:solidFill>
            </a:endParaRPr>
          </a:p>
        </p:txBody>
      </p:sp>
      <p:grpSp>
        <p:nvGrpSpPr>
          <p:cNvPr id="259" name="Group 258"/>
          <p:cNvGrpSpPr/>
          <p:nvPr/>
        </p:nvGrpSpPr>
        <p:grpSpPr>
          <a:xfrm>
            <a:off x="7334298" y="4948012"/>
            <a:ext cx="432000" cy="252000"/>
            <a:chOff x="5903913" y="3738563"/>
            <a:chExt cx="735013" cy="430213"/>
          </a:xfrm>
          <a:solidFill>
            <a:schemeClr val="bg2"/>
          </a:solidFill>
        </p:grpSpPr>
        <p:sp>
          <p:nvSpPr>
            <p:cNvPr id="260" name="Freeform 255"/>
            <p:cNvSpPr>
              <a:spLocks noEditPoints="1"/>
            </p:cNvSpPr>
            <p:nvPr/>
          </p:nvSpPr>
          <p:spPr bwMode="auto">
            <a:xfrm>
              <a:off x="5903913" y="3738563"/>
              <a:ext cx="735013" cy="430213"/>
            </a:xfrm>
            <a:custGeom>
              <a:avLst/>
              <a:gdLst>
                <a:gd name="T0" fmla="*/ 10 w 187"/>
                <a:gd name="T1" fmla="*/ 76 h 109"/>
                <a:gd name="T2" fmla="*/ 19 w 187"/>
                <a:gd name="T3" fmla="*/ 47 h 109"/>
                <a:gd name="T4" fmla="*/ 28 w 187"/>
                <a:gd name="T5" fmla="*/ 25 h 109"/>
                <a:gd name="T6" fmla="*/ 60 w 187"/>
                <a:gd name="T7" fmla="*/ 6 h 109"/>
                <a:gd name="T8" fmla="*/ 109 w 187"/>
                <a:gd name="T9" fmla="*/ 0 h 109"/>
                <a:gd name="T10" fmla="*/ 140 w 187"/>
                <a:gd name="T11" fmla="*/ 13 h 109"/>
                <a:gd name="T12" fmla="*/ 164 w 187"/>
                <a:gd name="T13" fmla="*/ 38 h 109"/>
                <a:gd name="T14" fmla="*/ 179 w 187"/>
                <a:gd name="T15" fmla="*/ 71 h 109"/>
                <a:gd name="T16" fmla="*/ 187 w 187"/>
                <a:gd name="T17" fmla="*/ 98 h 109"/>
                <a:gd name="T18" fmla="*/ 163 w 187"/>
                <a:gd name="T19" fmla="*/ 100 h 109"/>
                <a:gd name="T20" fmla="*/ 58 w 187"/>
                <a:gd name="T21" fmla="*/ 104 h 109"/>
                <a:gd name="T22" fmla="*/ 5 w 187"/>
                <a:gd name="T23" fmla="*/ 108 h 109"/>
                <a:gd name="T24" fmla="*/ 105 w 187"/>
                <a:gd name="T25" fmla="*/ 55 h 109"/>
                <a:gd name="T26" fmla="*/ 116 w 187"/>
                <a:gd name="T27" fmla="*/ 26 h 109"/>
                <a:gd name="T28" fmla="*/ 104 w 187"/>
                <a:gd name="T29" fmla="*/ 8 h 109"/>
                <a:gd name="T30" fmla="*/ 71 w 187"/>
                <a:gd name="T31" fmla="*/ 12 h 109"/>
                <a:gd name="T32" fmla="*/ 42 w 187"/>
                <a:gd name="T33" fmla="*/ 26 h 109"/>
                <a:gd name="T34" fmla="*/ 66 w 187"/>
                <a:gd name="T35" fmla="*/ 68 h 109"/>
                <a:gd name="T36" fmla="*/ 83 w 187"/>
                <a:gd name="T37" fmla="*/ 82 h 109"/>
                <a:gd name="T38" fmla="*/ 109 w 187"/>
                <a:gd name="T39" fmla="*/ 89 h 109"/>
                <a:gd name="T40" fmla="*/ 159 w 187"/>
                <a:gd name="T41" fmla="*/ 86 h 109"/>
                <a:gd name="T42" fmla="*/ 168 w 187"/>
                <a:gd name="T43" fmla="*/ 62 h 109"/>
                <a:gd name="T44" fmla="*/ 146 w 187"/>
                <a:gd name="T45" fmla="*/ 28 h 109"/>
                <a:gd name="T46" fmla="*/ 120 w 187"/>
                <a:gd name="T47" fmla="*/ 23 h 109"/>
                <a:gd name="T48" fmla="*/ 106 w 187"/>
                <a:gd name="T49" fmla="*/ 59 h 109"/>
                <a:gd name="T50" fmla="*/ 115 w 187"/>
                <a:gd name="T51" fmla="*/ 56 h 109"/>
                <a:gd name="T52" fmla="*/ 77 w 187"/>
                <a:gd name="T53" fmla="*/ 90 h 109"/>
                <a:gd name="T54" fmla="*/ 58 w 187"/>
                <a:gd name="T55" fmla="*/ 58 h 109"/>
                <a:gd name="T56" fmla="*/ 34 w 187"/>
                <a:gd name="T57" fmla="*/ 34 h 109"/>
                <a:gd name="T58" fmla="*/ 20 w 187"/>
                <a:gd name="T59" fmla="*/ 62 h 109"/>
                <a:gd name="T60" fmla="*/ 16 w 187"/>
                <a:gd name="T61" fmla="*/ 84 h 109"/>
                <a:gd name="T62" fmla="*/ 51 w 187"/>
                <a:gd name="T63" fmla="*/ 91 h 109"/>
                <a:gd name="T64" fmla="*/ 154 w 187"/>
                <a:gd name="T65" fmla="*/ 89 h 109"/>
                <a:gd name="T66" fmla="*/ 111 w 187"/>
                <a:gd name="T67" fmla="*/ 91 h 109"/>
                <a:gd name="T68" fmla="*/ 81 w 187"/>
                <a:gd name="T69" fmla="*/ 93 h 109"/>
                <a:gd name="T70" fmla="*/ 56 w 187"/>
                <a:gd name="T71" fmla="*/ 93 h 109"/>
                <a:gd name="T72" fmla="*/ 13 w 187"/>
                <a:gd name="T73" fmla="*/ 96 h 109"/>
                <a:gd name="T74" fmla="*/ 16 w 187"/>
                <a:gd name="T75" fmla="*/ 105 h 109"/>
                <a:gd name="T76" fmla="*/ 89 w 187"/>
                <a:gd name="T77" fmla="*/ 100 h 109"/>
                <a:gd name="T78" fmla="*/ 184 w 187"/>
                <a:gd name="T79" fmla="*/ 94 h 109"/>
                <a:gd name="T80" fmla="*/ 177 w 187"/>
                <a:gd name="T81" fmla="*/ 71 h 109"/>
                <a:gd name="T82" fmla="*/ 162 w 187"/>
                <a:gd name="T83" fmla="*/ 38 h 109"/>
                <a:gd name="T84" fmla="*/ 125 w 187"/>
                <a:gd name="T85" fmla="*/ 7 h 109"/>
                <a:gd name="T86" fmla="*/ 93 w 187"/>
                <a:gd name="T87" fmla="*/ 3 h 109"/>
                <a:gd name="T88" fmla="*/ 58 w 187"/>
                <a:gd name="T89" fmla="*/ 9 h 109"/>
                <a:gd name="T90" fmla="*/ 25 w 187"/>
                <a:gd name="T91" fmla="*/ 34 h 109"/>
                <a:gd name="T92" fmla="*/ 17 w 187"/>
                <a:gd name="T93" fmla="*/ 61 h 109"/>
                <a:gd name="T94" fmla="*/ 11 w 187"/>
                <a:gd name="T95" fmla="*/ 94 h 109"/>
                <a:gd name="T96" fmla="*/ 18 w 187"/>
                <a:gd name="T97" fmla="*/ 62 h 109"/>
                <a:gd name="T98" fmla="*/ 29 w 187"/>
                <a:gd name="T99" fmla="*/ 38 h 109"/>
                <a:gd name="T100" fmla="*/ 61 w 187"/>
                <a:gd name="T101" fmla="*/ 12 h 109"/>
                <a:gd name="T102" fmla="*/ 117 w 187"/>
                <a:gd name="T103" fmla="*/ 8 h 109"/>
                <a:gd name="T104" fmla="*/ 159 w 187"/>
                <a:gd name="T105" fmla="*/ 40 h 109"/>
                <a:gd name="T106" fmla="*/ 173 w 187"/>
                <a:gd name="T107" fmla="*/ 74 h 109"/>
                <a:gd name="T108" fmla="*/ 113 w 187"/>
                <a:gd name="T10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109">
                  <a:moveTo>
                    <a:pt x="2" y="109"/>
                  </a:moveTo>
                  <a:cubicBezTo>
                    <a:pt x="0" y="105"/>
                    <a:pt x="1" y="102"/>
                    <a:pt x="1" y="98"/>
                  </a:cubicBezTo>
                  <a:cubicBezTo>
                    <a:pt x="1" y="97"/>
                    <a:pt x="2" y="96"/>
                    <a:pt x="2" y="96"/>
                  </a:cubicBezTo>
                  <a:cubicBezTo>
                    <a:pt x="2" y="95"/>
                    <a:pt x="3" y="95"/>
                    <a:pt x="4" y="95"/>
                  </a:cubicBezTo>
                  <a:cubicBezTo>
                    <a:pt x="5" y="94"/>
                    <a:pt x="7" y="95"/>
                    <a:pt x="9" y="95"/>
                  </a:cubicBezTo>
                  <a:cubicBezTo>
                    <a:pt x="9" y="92"/>
                    <a:pt x="9" y="90"/>
                    <a:pt x="10" y="88"/>
                  </a:cubicBezTo>
                  <a:cubicBezTo>
                    <a:pt x="10" y="84"/>
                    <a:pt x="10" y="80"/>
                    <a:pt x="10" y="76"/>
                  </a:cubicBezTo>
                  <a:cubicBezTo>
                    <a:pt x="10" y="74"/>
                    <a:pt x="11" y="72"/>
                    <a:pt x="12" y="71"/>
                  </a:cubicBezTo>
                  <a:cubicBezTo>
                    <a:pt x="12" y="70"/>
                    <a:pt x="13" y="69"/>
                    <a:pt x="13" y="68"/>
                  </a:cubicBezTo>
                  <a:cubicBezTo>
                    <a:pt x="13" y="66"/>
                    <a:pt x="13" y="65"/>
                    <a:pt x="13" y="63"/>
                  </a:cubicBezTo>
                  <a:cubicBezTo>
                    <a:pt x="14" y="61"/>
                    <a:pt x="15" y="60"/>
                    <a:pt x="15" y="58"/>
                  </a:cubicBezTo>
                  <a:cubicBezTo>
                    <a:pt x="16" y="56"/>
                    <a:pt x="17" y="55"/>
                    <a:pt x="17" y="53"/>
                  </a:cubicBezTo>
                  <a:cubicBezTo>
                    <a:pt x="17" y="53"/>
                    <a:pt x="18" y="52"/>
                    <a:pt x="18" y="52"/>
                  </a:cubicBezTo>
                  <a:cubicBezTo>
                    <a:pt x="19" y="50"/>
                    <a:pt x="19" y="48"/>
                    <a:pt x="19" y="47"/>
                  </a:cubicBezTo>
                  <a:cubicBezTo>
                    <a:pt x="19" y="46"/>
                    <a:pt x="20" y="45"/>
                    <a:pt x="20" y="45"/>
                  </a:cubicBezTo>
                  <a:cubicBezTo>
                    <a:pt x="20" y="44"/>
                    <a:pt x="20" y="44"/>
                    <a:pt x="20" y="43"/>
                  </a:cubicBezTo>
                  <a:cubicBezTo>
                    <a:pt x="20" y="42"/>
                    <a:pt x="20" y="40"/>
                    <a:pt x="22" y="39"/>
                  </a:cubicBezTo>
                  <a:cubicBezTo>
                    <a:pt x="22" y="39"/>
                    <a:pt x="22" y="39"/>
                    <a:pt x="22" y="38"/>
                  </a:cubicBezTo>
                  <a:cubicBezTo>
                    <a:pt x="22" y="36"/>
                    <a:pt x="22" y="34"/>
                    <a:pt x="23" y="32"/>
                  </a:cubicBezTo>
                  <a:cubicBezTo>
                    <a:pt x="24" y="30"/>
                    <a:pt x="25" y="28"/>
                    <a:pt x="26" y="27"/>
                  </a:cubicBezTo>
                  <a:cubicBezTo>
                    <a:pt x="27" y="26"/>
                    <a:pt x="27" y="25"/>
                    <a:pt x="28" y="25"/>
                  </a:cubicBezTo>
                  <a:cubicBezTo>
                    <a:pt x="29" y="24"/>
                    <a:pt x="30" y="23"/>
                    <a:pt x="31" y="22"/>
                  </a:cubicBezTo>
                  <a:cubicBezTo>
                    <a:pt x="32" y="22"/>
                    <a:pt x="32" y="21"/>
                    <a:pt x="33" y="21"/>
                  </a:cubicBezTo>
                  <a:cubicBezTo>
                    <a:pt x="35" y="19"/>
                    <a:pt x="37" y="18"/>
                    <a:pt x="39" y="16"/>
                  </a:cubicBezTo>
                  <a:cubicBezTo>
                    <a:pt x="42" y="15"/>
                    <a:pt x="44" y="14"/>
                    <a:pt x="47" y="13"/>
                  </a:cubicBezTo>
                  <a:cubicBezTo>
                    <a:pt x="48" y="12"/>
                    <a:pt x="49" y="12"/>
                    <a:pt x="49" y="11"/>
                  </a:cubicBezTo>
                  <a:cubicBezTo>
                    <a:pt x="51" y="9"/>
                    <a:pt x="53" y="9"/>
                    <a:pt x="56" y="8"/>
                  </a:cubicBezTo>
                  <a:cubicBezTo>
                    <a:pt x="57" y="7"/>
                    <a:pt x="59" y="6"/>
                    <a:pt x="60" y="6"/>
                  </a:cubicBezTo>
                  <a:cubicBezTo>
                    <a:pt x="63" y="6"/>
                    <a:pt x="66" y="5"/>
                    <a:pt x="70" y="5"/>
                  </a:cubicBezTo>
                  <a:cubicBezTo>
                    <a:pt x="71" y="5"/>
                    <a:pt x="73" y="5"/>
                    <a:pt x="75" y="4"/>
                  </a:cubicBezTo>
                  <a:cubicBezTo>
                    <a:pt x="77" y="3"/>
                    <a:pt x="80" y="4"/>
                    <a:pt x="82" y="2"/>
                  </a:cubicBezTo>
                  <a:cubicBezTo>
                    <a:pt x="82" y="2"/>
                    <a:pt x="83" y="2"/>
                    <a:pt x="83" y="2"/>
                  </a:cubicBezTo>
                  <a:cubicBezTo>
                    <a:pt x="85" y="2"/>
                    <a:pt x="87" y="2"/>
                    <a:pt x="89" y="2"/>
                  </a:cubicBezTo>
                  <a:cubicBezTo>
                    <a:pt x="91" y="1"/>
                    <a:pt x="93" y="1"/>
                    <a:pt x="94" y="1"/>
                  </a:cubicBezTo>
                  <a:cubicBezTo>
                    <a:pt x="99" y="1"/>
                    <a:pt x="104" y="1"/>
                    <a:pt x="109" y="0"/>
                  </a:cubicBezTo>
                  <a:cubicBezTo>
                    <a:pt x="110" y="0"/>
                    <a:pt x="112" y="1"/>
                    <a:pt x="113" y="2"/>
                  </a:cubicBezTo>
                  <a:cubicBezTo>
                    <a:pt x="114" y="2"/>
                    <a:pt x="114" y="2"/>
                    <a:pt x="114" y="2"/>
                  </a:cubicBezTo>
                  <a:cubicBezTo>
                    <a:pt x="117" y="2"/>
                    <a:pt x="120" y="3"/>
                    <a:pt x="122" y="4"/>
                  </a:cubicBezTo>
                  <a:cubicBezTo>
                    <a:pt x="123" y="5"/>
                    <a:pt x="124" y="5"/>
                    <a:pt x="125" y="5"/>
                  </a:cubicBezTo>
                  <a:cubicBezTo>
                    <a:pt x="127" y="5"/>
                    <a:pt x="128" y="7"/>
                    <a:pt x="130" y="7"/>
                  </a:cubicBezTo>
                  <a:cubicBezTo>
                    <a:pt x="131" y="8"/>
                    <a:pt x="133" y="9"/>
                    <a:pt x="134" y="9"/>
                  </a:cubicBezTo>
                  <a:cubicBezTo>
                    <a:pt x="136" y="10"/>
                    <a:pt x="138" y="12"/>
                    <a:pt x="140" y="13"/>
                  </a:cubicBezTo>
                  <a:cubicBezTo>
                    <a:pt x="142" y="14"/>
                    <a:pt x="144" y="15"/>
                    <a:pt x="146" y="16"/>
                  </a:cubicBezTo>
                  <a:cubicBezTo>
                    <a:pt x="146" y="17"/>
                    <a:pt x="147" y="18"/>
                    <a:pt x="148" y="19"/>
                  </a:cubicBezTo>
                  <a:cubicBezTo>
                    <a:pt x="150" y="21"/>
                    <a:pt x="152" y="23"/>
                    <a:pt x="154" y="25"/>
                  </a:cubicBezTo>
                  <a:cubicBezTo>
                    <a:pt x="155" y="26"/>
                    <a:pt x="156" y="27"/>
                    <a:pt x="157" y="28"/>
                  </a:cubicBezTo>
                  <a:cubicBezTo>
                    <a:pt x="157" y="28"/>
                    <a:pt x="157" y="29"/>
                    <a:pt x="157" y="29"/>
                  </a:cubicBezTo>
                  <a:cubicBezTo>
                    <a:pt x="159" y="31"/>
                    <a:pt x="160" y="33"/>
                    <a:pt x="161" y="34"/>
                  </a:cubicBezTo>
                  <a:cubicBezTo>
                    <a:pt x="163" y="35"/>
                    <a:pt x="163" y="37"/>
                    <a:pt x="164" y="38"/>
                  </a:cubicBezTo>
                  <a:cubicBezTo>
                    <a:pt x="166" y="40"/>
                    <a:pt x="167" y="42"/>
                    <a:pt x="169" y="45"/>
                  </a:cubicBezTo>
                  <a:cubicBezTo>
                    <a:pt x="170" y="46"/>
                    <a:pt x="171" y="48"/>
                    <a:pt x="172" y="49"/>
                  </a:cubicBezTo>
                  <a:cubicBezTo>
                    <a:pt x="173" y="51"/>
                    <a:pt x="173" y="53"/>
                    <a:pt x="174" y="55"/>
                  </a:cubicBezTo>
                  <a:cubicBezTo>
                    <a:pt x="175" y="57"/>
                    <a:pt x="176" y="59"/>
                    <a:pt x="176" y="61"/>
                  </a:cubicBezTo>
                  <a:cubicBezTo>
                    <a:pt x="177" y="63"/>
                    <a:pt x="177" y="64"/>
                    <a:pt x="177" y="65"/>
                  </a:cubicBezTo>
                  <a:cubicBezTo>
                    <a:pt x="178" y="66"/>
                    <a:pt x="178" y="67"/>
                    <a:pt x="178" y="68"/>
                  </a:cubicBezTo>
                  <a:cubicBezTo>
                    <a:pt x="179" y="69"/>
                    <a:pt x="179" y="70"/>
                    <a:pt x="179" y="71"/>
                  </a:cubicBezTo>
                  <a:cubicBezTo>
                    <a:pt x="179" y="72"/>
                    <a:pt x="179" y="72"/>
                    <a:pt x="180" y="73"/>
                  </a:cubicBezTo>
                  <a:cubicBezTo>
                    <a:pt x="180" y="74"/>
                    <a:pt x="180" y="76"/>
                    <a:pt x="181" y="78"/>
                  </a:cubicBezTo>
                  <a:cubicBezTo>
                    <a:pt x="182" y="79"/>
                    <a:pt x="182" y="81"/>
                    <a:pt x="183" y="82"/>
                  </a:cubicBezTo>
                  <a:cubicBezTo>
                    <a:pt x="184" y="83"/>
                    <a:pt x="184" y="84"/>
                    <a:pt x="185" y="85"/>
                  </a:cubicBezTo>
                  <a:cubicBezTo>
                    <a:pt x="185" y="86"/>
                    <a:pt x="186" y="87"/>
                    <a:pt x="186" y="88"/>
                  </a:cubicBezTo>
                  <a:cubicBezTo>
                    <a:pt x="186" y="91"/>
                    <a:pt x="187" y="94"/>
                    <a:pt x="187" y="97"/>
                  </a:cubicBezTo>
                  <a:cubicBezTo>
                    <a:pt x="187" y="97"/>
                    <a:pt x="187" y="98"/>
                    <a:pt x="187" y="98"/>
                  </a:cubicBezTo>
                  <a:cubicBezTo>
                    <a:pt x="187" y="99"/>
                    <a:pt x="187" y="100"/>
                    <a:pt x="187" y="101"/>
                  </a:cubicBezTo>
                  <a:cubicBezTo>
                    <a:pt x="186" y="101"/>
                    <a:pt x="186" y="100"/>
                    <a:pt x="185" y="100"/>
                  </a:cubicBezTo>
                  <a:cubicBezTo>
                    <a:pt x="185" y="100"/>
                    <a:pt x="184" y="100"/>
                    <a:pt x="184" y="100"/>
                  </a:cubicBezTo>
                  <a:cubicBezTo>
                    <a:pt x="182" y="99"/>
                    <a:pt x="181" y="99"/>
                    <a:pt x="180" y="99"/>
                  </a:cubicBezTo>
                  <a:cubicBezTo>
                    <a:pt x="180" y="99"/>
                    <a:pt x="179" y="99"/>
                    <a:pt x="179" y="99"/>
                  </a:cubicBezTo>
                  <a:cubicBezTo>
                    <a:pt x="176" y="100"/>
                    <a:pt x="174" y="99"/>
                    <a:pt x="171" y="100"/>
                  </a:cubicBezTo>
                  <a:cubicBezTo>
                    <a:pt x="168" y="100"/>
                    <a:pt x="166" y="99"/>
                    <a:pt x="163" y="100"/>
                  </a:cubicBezTo>
                  <a:cubicBezTo>
                    <a:pt x="160" y="100"/>
                    <a:pt x="157" y="100"/>
                    <a:pt x="155" y="100"/>
                  </a:cubicBezTo>
                  <a:cubicBezTo>
                    <a:pt x="147" y="102"/>
                    <a:pt x="139" y="101"/>
                    <a:pt x="131" y="101"/>
                  </a:cubicBezTo>
                  <a:cubicBezTo>
                    <a:pt x="126" y="101"/>
                    <a:pt x="120" y="101"/>
                    <a:pt x="114" y="101"/>
                  </a:cubicBezTo>
                  <a:cubicBezTo>
                    <a:pt x="108" y="101"/>
                    <a:pt x="102" y="101"/>
                    <a:pt x="96" y="102"/>
                  </a:cubicBezTo>
                  <a:cubicBezTo>
                    <a:pt x="93" y="102"/>
                    <a:pt x="89" y="102"/>
                    <a:pt x="86" y="102"/>
                  </a:cubicBezTo>
                  <a:cubicBezTo>
                    <a:pt x="80" y="103"/>
                    <a:pt x="74" y="102"/>
                    <a:pt x="68" y="103"/>
                  </a:cubicBezTo>
                  <a:cubicBezTo>
                    <a:pt x="65" y="103"/>
                    <a:pt x="62" y="103"/>
                    <a:pt x="58" y="104"/>
                  </a:cubicBezTo>
                  <a:cubicBezTo>
                    <a:pt x="55" y="104"/>
                    <a:pt x="52" y="104"/>
                    <a:pt x="48" y="104"/>
                  </a:cubicBezTo>
                  <a:cubicBezTo>
                    <a:pt x="43" y="105"/>
                    <a:pt x="39" y="104"/>
                    <a:pt x="34" y="105"/>
                  </a:cubicBezTo>
                  <a:cubicBezTo>
                    <a:pt x="30" y="105"/>
                    <a:pt x="26" y="106"/>
                    <a:pt x="22" y="106"/>
                  </a:cubicBezTo>
                  <a:cubicBezTo>
                    <a:pt x="22" y="106"/>
                    <a:pt x="21" y="106"/>
                    <a:pt x="20" y="106"/>
                  </a:cubicBezTo>
                  <a:cubicBezTo>
                    <a:pt x="18" y="106"/>
                    <a:pt x="15" y="107"/>
                    <a:pt x="13" y="107"/>
                  </a:cubicBezTo>
                  <a:cubicBezTo>
                    <a:pt x="13" y="107"/>
                    <a:pt x="13" y="107"/>
                    <a:pt x="12" y="107"/>
                  </a:cubicBezTo>
                  <a:cubicBezTo>
                    <a:pt x="10" y="108"/>
                    <a:pt x="7" y="108"/>
                    <a:pt x="5" y="108"/>
                  </a:cubicBezTo>
                  <a:cubicBezTo>
                    <a:pt x="4" y="108"/>
                    <a:pt x="3" y="108"/>
                    <a:pt x="2" y="109"/>
                  </a:cubicBezTo>
                  <a:close/>
                  <a:moveTo>
                    <a:pt x="96" y="73"/>
                  </a:moveTo>
                  <a:cubicBezTo>
                    <a:pt x="96" y="73"/>
                    <a:pt x="96" y="73"/>
                    <a:pt x="97" y="73"/>
                  </a:cubicBezTo>
                  <a:cubicBezTo>
                    <a:pt x="97" y="72"/>
                    <a:pt x="98" y="71"/>
                    <a:pt x="98" y="70"/>
                  </a:cubicBezTo>
                  <a:cubicBezTo>
                    <a:pt x="99" y="69"/>
                    <a:pt x="100" y="68"/>
                    <a:pt x="100" y="67"/>
                  </a:cubicBezTo>
                  <a:cubicBezTo>
                    <a:pt x="101" y="64"/>
                    <a:pt x="103" y="62"/>
                    <a:pt x="103" y="59"/>
                  </a:cubicBezTo>
                  <a:cubicBezTo>
                    <a:pt x="104" y="58"/>
                    <a:pt x="105" y="56"/>
                    <a:pt x="105" y="55"/>
                  </a:cubicBezTo>
                  <a:cubicBezTo>
                    <a:pt x="106" y="53"/>
                    <a:pt x="107" y="51"/>
                    <a:pt x="108" y="49"/>
                  </a:cubicBezTo>
                  <a:cubicBezTo>
                    <a:pt x="109" y="47"/>
                    <a:pt x="109" y="45"/>
                    <a:pt x="110" y="43"/>
                  </a:cubicBezTo>
                  <a:cubicBezTo>
                    <a:pt x="111" y="42"/>
                    <a:pt x="112" y="40"/>
                    <a:pt x="111" y="39"/>
                  </a:cubicBezTo>
                  <a:cubicBezTo>
                    <a:pt x="111" y="38"/>
                    <a:pt x="111" y="38"/>
                    <a:pt x="111" y="38"/>
                  </a:cubicBezTo>
                  <a:cubicBezTo>
                    <a:pt x="113" y="36"/>
                    <a:pt x="114" y="34"/>
                    <a:pt x="114" y="32"/>
                  </a:cubicBezTo>
                  <a:cubicBezTo>
                    <a:pt x="114" y="32"/>
                    <a:pt x="114" y="31"/>
                    <a:pt x="114" y="31"/>
                  </a:cubicBezTo>
                  <a:cubicBezTo>
                    <a:pt x="115" y="29"/>
                    <a:pt x="115" y="28"/>
                    <a:pt x="116" y="26"/>
                  </a:cubicBezTo>
                  <a:cubicBezTo>
                    <a:pt x="116" y="25"/>
                    <a:pt x="116" y="24"/>
                    <a:pt x="117" y="23"/>
                  </a:cubicBezTo>
                  <a:cubicBezTo>
                    <a:pt x="117" y="21"/>
                    <a:pt x="119" y="19"/>
                    <a:pt x="119" y="17"/>
                  </a:cubicBezTo>
                  <a:cubicBezTo>
                    <a:pt x="119" y="16"/>
                    <a:pt x="120" y="15"/>
                    <a:pt x="120" y="14"/>
                  </a:cubicBezTo>
                  <a:cubicBezTo>
                    <a:pt x="121" y="13"/>
                    <a:pt x="121" y="12"/>
                    <a:pt x="122" y="11"/>
                  </a:cubicBezTo>
                  <a:cubicBezTo>
                    <a:pt x="121" y="11"/>
                    <a:pt x="120" y="11"/>
                    <a:pt x="119" y="11"/>
                  </a:cubicBezTo>
                  <a:cubicBezTo>
                    <a:pt x="117" y="10"/>
                    <a:pt x="115" y="9"/>
                    <a:pt x="113" y="9"/>
                  </a:cubicBezTo>
                  <a:cubicBezTo>
                    <a:pt x="110" y="8"/>
                    <a:pt x="107" y="8"/>
                    <a:pt x="104" y="8"/>
                  </a:cubicBezTo>
                  <a:cubicBezTo>
                    <a:pt x="103" y="8"/>
                    <a:pt x="102" y="9"/>
                    <a:pt x="100" y="9"/>
                  </a:cubicBezTo>
                  <a:cubicBezTo>
                    <a:pt x="98" y="9"/>
                    <a:pt x="96" y="9"/>
                    <a:pt x="93" y="9"/>
                  </a:cubicBezTo>
                  <a:cubicBezTo>
                    <a:pt x="90" y="10"/>
                    <a:pt x="87" y="10"/>
                    <a:pt x="83" y="10"/>
                  </a:cubicBezTo>
                  <a:cubicBezTo>
                    <a:pt x="83" y="10"/>
                    <a:pt x="83" y="10"/>
                    <a:pt x="82" y="10"/>
                  </a:cubicBezTo>
                  <a:cubicBezTo>
                    <a:pt x="81" y="10"/>
                    <a:pt x="79" y="11"/>
                    <a:pt x="78" y="11"/>
                  </a:cubicBezTo>
                  <a:cubicBezTo>
                    <a:pt x="76" y="12"/>
                    <a:pt x="74" y="12"/>
                    <a:pt x="72" y="12"/>
                  </a:cubicBezTo>
                  <a:cubicBezTo>
                    <a:pt x="71" y="12"/>
                    <a:pt x="71" y="12"/>
                    <a:pt x="71" y="12"/>
                  </a:cubicBezTo>
                  <a:cubicBezTo>
                    <a:pt x="70" y="13"/>
                    <a:pt x="69" y="13"/>
                    <a:pt x="68" y="13"/>
                  </a:cubicBezTo>
                  <a:cubicBezTo>
                    <a:pt x="66" y="13"/>
                    <a:pt x="64" y="14"/>
                    <a:pt x="61" y="15"/>
                  </a:cubicBezTo>
                  <a:cubicBezTo>
                    <a:pt x="60" y="15"/>
                    <a:pt x="59" y="15"/>
                    <a:pt x="58" y="15"/>
                  </a:cubicBezTo>
                  <a:cubicBezTo>
                    <a:pt x="57" y="16"/>
                    <a:pt x="55" y="17"/>
                    <a:pt x="54" y="18"/>
                  </a:cubicBezTo>
                  <a:cubicBezTo>
                    <a:pt x="52" y="19"/>
                    <a:pt x="50" y="20"/>
                    <a:pt x="48" y="22"/>
                  </a:cubicBezTo>
                  <a:cubicBezTo>
                    <a:pt x="46" y="23"/>
                    <a:pt x="45" y="24"/>
                    <a:pt x="43" y="25"/>
                  </a:cubicBezTo>
                  <a:cubicBezTo>
                    <a:pt x="43" y="26"/>
                    <a:pt x="42" y="25"/>
                    <a:pt x="42" y="26"/>
                  </a:cubicBezTo>
                  <a:cubicBezTo>
                    <a:pt x="42" y="27"/>
                    <a:pt x="43" y="28"/>
                    <a:pt x="43" y="29"/>
                  </a:cubicBezTo>
                  <a:cubicBezTo>
                    <a:pt x="45" y="30"/>
                    <a:pt x="46" y="32"/>
                    <a:pt x="47" y="34"/>
                  </a:cubicBezTo>
                  <a:cubicBezTo>
                    <a:pt x="49" y="37"/>
                    <a:pt x="51" y="39"/>
                    <a:pt x="52" y="42"/>
                  </a:cubicBezTo>
                  <a:cubicBezTo>
                    <a:pt x="53" y="44"/>
                    <a:pt x="54" y="46"/>
                    <a:pt x="56" y="49"/>
                  </a:cubicBezTo>
                  <a:cubicBezTo>
                    <a:pt x="57" y="51"/>
                    <a:pt x="57" y="52"/>
                    <a:pt x="58" y="54"/>
                  </a:cubicBezTo>
                  <a:cubicBezTo>
                    <a:pt x="60" y="56"/>
                    <a:pt x="61" y="58"/>
                    <a:pt x="62" y="60"/>
                  </a:cubicBezTo>
                  <a:cubicBezTo>
                    <a:pt x="63" y="63"/>
                    <a:pt x="65" y="65"/>
                    <a:pt x="66" y="68"/>
                  </a:cubicBezTo>
                  <a:cubicBezTo>
                    <a:pt x="66" y="69"/>
                    <a:pt x="67" y="69"/>
                    <a:pt x="67" y="70"/>
                  </a:cubicBezTo>
                  <a:cubicBezTo>
                    <a:pt x="68" y="72"/>
                    <a:pt x="70" y="74"/>
                    <a:pt x="71" y="77"/>
                  </a:cubicBezTo>
                  <a:cubicBezTo>
                    <a:pt x="72" y="78"/>
                    <a:pt x="72" y="80"/>
                    <a:pt x="73" y="81"/>
                  </a:cubicBezTo>
                  <a:cubicBezTo>
                    <a:pt x="74" y="83"/>
                    <a:pt x="75" y="84"/>
                    <a:pt x="76" y="86"/>
                  </a:cubicBezTo>
                  <a:cubicBezTo>
                    <a:pt x="77" y="87"/>
                    <a:pt x="78" y="88"/>
                    <a:pt x="79" y="89"/>
                  </a:cubicBezTo>
                  <a:cubicBezTo>
                    <a:pt x="80" y="88"/>
                    <a:pt x="80" y="88"/>
                    <a:pt x="81" y="87"/>
                  </a:cubicBezTo>
                  <a:cubicBezTo>
                    <a:pt x="82" y="85"/>
                    <a:pt x="82" y="84"/>
                    <a:pt x="83" y="82"/>
                  </a:cubicBezTo>
                  <a:cubicBezTo>
                    <a:pt x="84" y="80"/>
                    <a:pt x="85" y="78"/>
                    <a:pt x="86" y="77"/>
                  </a:cubicBezTo>
                  <a:cubicBezTo>
                    <a:pt x="87" y="75"/>
                    <a:pt x="88" y="74"/>
                    <a:pt x="90" y="73"/>
                  </a:cubicBezTo>
                  <a:cubicBezTo>
                    <a:pt x="90" y="73"/>
                    <a:pt x="90" y="72"/>
                    <a:pt x="91" y="72"/>
                  </a:cubicBezTo>
                  <a:cubicBezTo>
                    <a:pt x="92" y="72"/>
                    <a:pt x="94" y="72"/>
                    <a:pt x="96" y="72"/>
                  </a:cubicBezTo>
                  <a:cubicBezTo>
                    <a:pt x="96" y="72"/>
                    <a:pt x="96" y="72"/>
                    <a:pt x="96" y="73"/>
                  </a:cubicBezTo>
                  <a:close/>
                  <a:moveTo>
                    <a:pt x="107" y="89"/>
                  </a:moveTo>
                  <a:cubicBezTo>
                    <a:pt x="108" y="89"/>
                    <a:pt x="108" y="89"/>
                    <a:pt x="109" y="89"/>
                  </a:cubicBezTo>
                  <a:cubicBezTo>
                    <a:pt x="112" y="89"/>
                    <a:pt x="115" y="89"/>
                    <a:pt x="118" y="89"/>
                  </a:cubicBezTo>
                  <a:cubicBezTo>
                    <a:pt x="122" y="88"/>
                    <a:pt x="125" y="89"/>
                    <a:pt x="128" y="88"/>
                  </a:cubicBezTo>
                  <a:cubicBezTo>
                    <a:pt x="131" y="88"/>
                    <a:pt x="135" y="88"/>
                    <a:pt x="139" y="88"/>
                  </a:cubicBezTo>
                  <a:cubicBezTo>
                    <a:pt x="141" y="87"/>
                    <a:pt x="144" y="87"/>
                    <a:pt x="146" y="87"/>
                  </a:cubicBezTo>
                  <a:cubicBezTo>
                    <a:pt x="147" y="87"/>
                    <a:pt x="147" y="87"/>
                    <a:pt x="147" y="87"/>
                  </a:cubicBezTo>
                  <a:cubicBezTo>
                    <a:pt x="149" y="87"/>
                    <a:pt x="151" y="87"/>
                    <a:pt x="153" y="86"/>
                  </a:cubicBezTo>
                  <a:cubicBezTo>
                    <a:pt x="155" y="86"/>
                    <a:pt x="157" y="86"/>
                    <a:pt x="159" y="86"/>
                  </a:cubicBezTo>
                  <a:cubicBezTo>
                    <a:pt x="162" y="85"/>
                    <a:pt x="165" y="85"/>
                    <a:pt x="168" y="85"/>
                  </a:cubicBezTo>
                  <a:cubicBezTo>
                    <a:pt x="170" y="85"/>
                    <a:pt x="173" y="85"/>
                    <a:pt x="175" y="85"/>
                  </a:cubicBezTo>
                  <a:cubicBezTo>
                    <a:pt x="175" y="84"/>
                    <a:pt x="175" y="83"/>
                    <a:pt x="175" y="83"/>
                  </a:cubicBezTo>
                  <a:cubicBezTo>
                    <a:pt x="174" y="81"/>
                    <a:pt x="174" y="79"/>
                    <a:pt x="173" y="78"/>
                  </a:cubicBezTo>
                  <a:cubicBezTo>
                    <a:pt x="172" y="76"/>
                    <a:pt x="171" y="75"/>
                    <a:pt x="171" y="74"/>
                  </a:cubicBezTo>
                  <a:cubicBezTo>
                    <a:pt x="170" y="71"/>
                    <a:pt x="170" y="69"/>
                    <a:pt x="170" y="67"/>
                  </a:cubicBezTo>
                  <a:cubicBezTo>
                    <a:pt x="169" y="65"/>
                    <a:pt x="168" y="64"/>
                    <a:pt x="168" y="62"/>
                  </a:cubicBezTo>
                  <a:cubicBezTo>
                    <a:pt x="167" y="60"/>
                    <a:pt x="165" y="57"/>
                    <a:pt x="164" y="54"/>
                  </a:cubicBezTo>
                  <a:cubicBezTo>
                    <a:pt x="163" y="51"/>
                    <a:pt x="162" y="48"/>
                    <a:pt x="160" y="46"/>
                  </a:cubicBezTo>
                  <a:cubicBezTo>
                    <a:pt x="159" y="43"/>
                    <a:pt x="157" y="41"/>
                    <a:pt x="155" y="39"/>
                  </a:cubicBezTo>
                  <a:cubicBezTo>
                    <a:pt x="155" y="39"/>
                    <a:pt x="155" y="39"/>
                    <a:pt x="155" y="39"/>
                  </a:cubicBezTo>
                  <a:cubicBezTo>
                    <a:pt x="154" y="37"/>
                    <a:pt x="153" y="36"/>
                    <a:pt x="152" y="34"/>
                  </a:cubicBezTo>
                  <a:cubicBezTo>
                    <a:pt x="151" y="34"/>
                    <a:pt x="150" y="34"/>
                    <a:pt x="150" y="33"/>
                  </a:cubicBezTo>
                  <a:cubicBezTo>
                    <a:pt x="149" y="31"/>
                    <a:pt x="147" y="30"/>
                    <a:pt x="146" y="28"/>
                  </a:cubicBezTo>
                  <a:cubicBezTo>
                    <a:pt x="145" y="28"/>
                    <a:pt x="145" y="27"/>
                    <a:pt x="144" y="26"/>
                  </a:cubicBezTo>
                  <a:cubicBezTo>
                    <a:pt x="141" y="23"/>
                    <a:pt x="139" y="20"/>
                    <a:pt x="135" y="18"/>
                  </a:cubicBezTo>
                  <a:cubicBezTo>
                    <a:pt x="133" y="17"/>
                    <a:pt x="131" y="15"/>
                    <a:pt x="129" y="14"/>
                  </a:cubicBezTo>
                  <a:cubicBezTo>
                    <a:pt x="128" y="13"/>
                    <a:pt x="127" y="13"/>
                    <a:pt x="127" y="13"/>
                  </a:cubicBezTo>
                  <a:cubicBezTo>
                    <a:pt x="126" y="12"/>
                    <a:pt x="125" y="12"/>
                    <a:pt x="124" y="12"/>
                  </a:cubicBezTo>
                  <a:cubicBezTo>
                    <a:pt x="123" y="13"/>
                    <a:pt x="124" y="13"/>
                    <a:pt x="123" y="14"/>
                  </a:cubicBezTo>
                  <a:cubicBezTo>
                    <a:pt x="122" y="17"/>
                    <a:pt x="121" y="20"/>
                    <a:pt x="120" y="23"/>
                  </a:cubicBezTo>
                  <a:cubicBezTo>
                    <a:pt x="118" y="26"/>
                    <a:pt x="117" y="29"/>
                    <a:pt x="116" y="32"/>
                  </a:cubicBezTo>
                  <a:cubicBezTo>
                    <a:pt x="116" y="34"/>
                    <a:pt x="116" y="35"/>
                    <a:pt x="115" y="36"/>
                  </a:cubicBezTo>
                  <a:cubicBezTo>
                    <a:pt x="115" y="37"/>
                    <a:pt x="114" y="38"/>
                    <a:pt x="114" y="39"/>
                  </a:cubicBezTo>
                  <a:cubicBezTo>
                    <a:pt x="113" y="41"/>
                    <a:pt x="113" y="43"/>
                    <a:pt x="112" y="45"/>
                  </a:cubicBezTo>
                  <a:cubicBezTo>
                    <a:pt x="112" y="46"/>
                    <a:pt x="111" y="47"/>
                    <a:pt x="111" y="48"/>
                  </a:cubicBezTo>
                  <a:cubicBezTo>
                    <a:pt x="111" y="50"/>
                    <a:pt x="109" y="52"/>
                    <a:pt x="108" y="54"/>
                  </a:cubicBezTo>
                  <a:cubicBezTo>
                    <a:pt x="108" y="55"/>
                    <a:pt x="107" y="57"/>
                    <a:pt x="106" y="59"/>
                  </a:cubicBezTo>
                  <a:cubicBezTo>
                    <a:pt x="106" y="59"/>
                    <a:pt x="106" y="59"/>
                    <a:pt x="106" y="59"/>
                  </a:cubicBezTo>
                  <a:cubicBezTo>
                    <a:pt x="108" y="57"/>
                    <a:pt x="109" y="56"/>
                    <a:pt x="110" y="54"/>
                  </a:cubicBezTo>
                  <a:cubicBezTo>
                    <a:pt x="111" y="52"/>
                    <a:pt x="112" y="50"/>
                    <a:pt x="113" y="48"/>
                  </a:cubicBezTo>
                  <a:cubicBezTo>
                    <a:pt x="114" y="47"/>
                    <a:pt x="116" y="46"/>
                    <a:pt x="117" y="45"/>
                  </a:cubicBezTo>
                  <a:cubicBezTo>
                    <a:pt x="118" y="44"/>
                    <a:pt x="119" y="43"/>
                    <a:pt x="120" y="42"/>
                  </a:cubicBezTo>
                  <a:cubicBezTo>
                    <a:pt x="122" y="43"/>
                    <a:pt x="122" y="45"/>
                    <a:pt x="121" y="47"/>
                  </a:cubicBezTo>
                  <a:cubicBezTo>
                    <a:pt x="119" y="50"/>
                    <a:pt x="117" y="53"/>
                    <a:pt x="115" y="56"/>
                  </a:cubicBezTo>
                  <a:cubicBezTo>
                    <a:pt x="114" y="58"/>
                    <a:pt x="113" y="61"/>
                    <a:pt x="111" y="63"/>
                  </a:cubicBezTo>
                  <a:cubicBezTo>
                    <a:pt x="110" y="66"/>
                    <a:pt x="108" y="70"/>
                    <a:pt x="106" y="73"/>
                  </a:cubicBezTo>
                  <a:cubicBezTo>
                    <a:pt x="105" y="75"/>
                    <a:pt x="104" y="78"/>
                    <a:pt x="103" y="80"/>
                  </a:cubicBezTo>
                  <a:cubicBezTo>
                    <a:pt x="102" y="81"/>
                    <a:pt x="102" y="82"/>
                    <a:pt x="103" y="83"/>
                  </a:cubicBezTo>
                  <a:cubicBezTo>
                    <a:pt x="105" y="84"/>
                    <a:pt x="106" y="87"/>
                    <a:pt x="107" y="89"/>
                  </a:cubicBezTo>
                  <a:close/>
                  <a:moveTo>
                    <a:pt x="77" y="91"/>
                  </a:moveTo>
                  <a:cubicBezTo>
                    <a:pt x="77" y="90"/>
                    <a:pt x="77" y="90"/>
                    <a:pt x="77" y="90"/>
                  </a:cubicBezTo>
                  <a:cubicBezTo>
                    <a:pt x="76" y="88"/>
                    <a:pt x="75" y="87"/>
                    <a:pt x="74" y="86"/>
                  </a:cubicBezTo>
                  <a:cubicBezTo>
                    <a:pt x="73" y="85"/>
                    <a:pt x="73" y="85"/>
                    <a:pt x="72" y="84"/>
                  </a:cubicBezTo>
                  <a:cubicBezTo>
                    <a:pt x="71" y="82"/>
                    <a:pt x="71" y="81"/>
                    <a:pt x="70" y="79"/>
                  </a:cubicBezTo>
                  <a:cubicBezTo>
                    <a:pt x="69" y="77"/>
                    <a:pt x="68" y="74"/>
                    <a:pt x="66" y="72"/>
                  </a:cubicBezTo>
                  <a:cubicBezTo>
                    <a:pt x="64" y="70"/>
                    <a:pt x="64" y="67"/>
                    <a:pt x="62" y="65"/>
                  </a:cubicBezTo>
                  <a:cubicBezTo>
                    <a:pt x="61" y="63"/>
                    <a:pt x="61" y="60"/>
                    <a:pt x="58" y="58"/>
                  </a:cubicBezTo>
                  <a:cubicBezTo>
                    <a:pt x="58" y="58"/>
                    <a:pt x="58" y="58"/>
                    <a:pt x="58" y="58"/>
                  </a:cubicBezTo>
                  <a:cubicBezTo>
                    <a:pt x="57" y="55"/>
                    <a:pt x="55" y="52"/>
                    <a:pt x="53" y="49"/>
                  </a:cubicBezTo>
                  <a:cubicBezTo>
                    <a:pt x="51" y="46"/>
                    <a:pt x="50" y="43"/>
                    <a:pt x="48" y="40"/>
                  </a:cubicBezTo>
                  <a:cubicBezTo>
                    <a:pt x="48" y="39"/>
                    <a:pt x="47" y="38"/>
                    <a:pt x="47" y="38"/>
                  </a:cubicBezTo>
                  <a:cubicBezTo>
                    <a:pt x="46" y="36"/>
                    <a:pt x="45" y="35"/>
                    <a:pt x="44" y="33"/>
                  </a:cubicBezTo>
                  <a:cubicBezTo>
                    <a:pt x="43" y="32"/>
                    <a:pt x="42" y="31"/>
                    <a:pt x="42" y="30"/>
                  </a:cubicBezTo>
                  <a:cubicBezTo>
                    <a:pt x="41" y="29"/>
                    <a:pt x="40" y="28"/>
                    <a:pt x="39" y="28"/>
                  </a:cubicBezTo>
                  <a:cubicBezTo>
                    <a:pt x="37" y="30"/>
                    <a:pt x="35" y="32"/>
                    <a:pt x="34" y="34"/>
                  </a:cubicBezTo>
                  <a:cubicBezTo>
                    <a:pt x="32" y="37"/>
                    <a:pt x="30" y="40"/>
                    <a:pt x="28" y="43"/>
                  </a:cubicBezTo>
                  <a:cubicBezTo>
                    <a:pt x="27" y="45"/>
                    <a:pt x="26" y="47"/>
                    <a:pt x="25" y="48"/>
                  </a:cubicBezTo>
                  <a:cubicBezTo>
                    <a:pt x="25" y="49"/>
                    <a:pt x="25" y="50"/>
                    <a:pt x="25" y="51"/>
                  </a:cubicBezTo>
                  <a:cubicBezTo>
                    <a:pt x="24" y="52"/>
                    <a:pt x="23" y="54"/>
                    <a:pt x="23" y="56"/>
                  </a:cubicBezTo>
                  <a:cubicBezTo>
                    <a:pt x="23" y="56"/>
                    <a:pt x="23" y="57"/>
                    <a:pt x="22" y="57"/>
                  </a:cubicBezTo>
                  <a:cubicBezTo>
                    <a:pt x="22" y="57"/>
                    <a:pt x="22" y="58"/>
                    <a:pt x="22" y="58"/>
                  </a:cubicBezTo>
                  <a:cubicBezTo>
                    <a:pt x="21" y="59"/>
                    <a:pt x="21" y="60"/>
                    <a:pt x="20" y="62"/>
                  </a:cubicBezTo>
                  <a:cubicBezTo>
                    <a:pt x="20" y="63"/>
                    <a:pt x="20" y="64"/>
                    <a:pt x="20" y="65"/>
                  </a:cubicBezTo>
                  <a:cubicBezTo>
                    <a:pt x="20" y="66"/>
                    <a:pt x="20" y="67"/>
                    <a:pt x="19" y="69"/>
                  </a:cubicBezTo>
                  <a:cubicBezTo>
                    <a:pt x="18" y="70"/>
                    <a:pt x="18" y="72"/>
                    <a:pt x="18" y="74"/>
                  </a:cubicBezTo>
                  <a:cubicBezTo>
                    <a:pt x="18" y="75"/>
                    <a:pt x="18" y="75"/>
                    <a:pt x="18" y="75"/>
                  </a:cubicBezTo>
                  <a:cubicBezTo>
                    <a:pt x="17" y="76"/>
                    <a:pt x="17" y="77"/>
                    <a:pt x="17" y="78"/>
                  </a:cubicBezTo>
                  <a:cubicBezTo>
                    <a:pt x="17" y="79"/>
                    <a:pt x="17" y="79"/>
                    <a:pt x="17" y="79"/>
                  </a:cubicBezTo>
                  <a:cubicBezTo>
                    <a:pt x="17" y="81"/>
                    <a:pt x="16" y="82"/>
                    <a:pt x="16" y="84"/>
                  </a:cubicBezTo>
                  <a:cubicBezTo>
                    <a:pt x="16" y="86"/>
                    <a:pt x="16" y="89"/>
                    <a:pt x="15" y="92"/>
                  </a:cubicBezTo>
                  <a:cubicBezTo>
                    <a:pt x="15" y="92"/>
                    <a:pt x="15" y="93"/>
                    <a:pt x="15" y="94"/>
                  </a:cubicBezTo>
                  <a:cubicBezTo>
                    <a:pt x="15" y="94"/>
                    <a:pt x="16" y="94"/>
                    <a:pt x="16" y="94"/>
                  </a:cubicBezTo>
                  <a:cubicBezTo>
                    <a:pt x="19" y="94"/>
                    <a:pt x="22" y="93"/>
                    <a:pt x="24" y="93"/>
                  </a:cubicBezTo>
                  <a:cubicBezTo>
                    <a:pt x="28" y="93"/>
                    <a:pt x="33" y="94"/>
                    <a:pt x="37" y="93"/>
                  </a:cubicBezTo>
                  <a:cubicBezTo>
                    <a:pt x="39" y="92"/>
                    <a:pt x="42" y="92"/>
                    <a:pt x="45" y="92"/>
                  </a:cubicBezTo>
                  <a:cubicBezTo>
                    <a:pt x="47" y="92"/>
                    <a:pt x="49" y="92"/>
                    <a:pt x="51" y="91"/>
                  </a:cubicBezTo>
                  <a:cubicBezTo>
                    <a:pt x="53" y="91"/>
                    <a:pt x="56" y="91"/>
                    <a:pt x="58" y="91"/>
                  </a:cubicBezTo>
                  <a:cubicBezTo>
                    <a:pt x="64" y="91"/>
                    <a:pt x="70" y="91"/>
                    <a:pt x="77" y="91"/>
                  </a:cubicBezTo>
                  <a:close/>
                  <a:moveTo>
                    <a:pt x="183" y="86"/>
                  </a:moveTo>
                  <a:cubicBezTo>
                    <a:pt x="182" y="87"/>
                    <a:pt x="182" y="87"/>
                    <a:pt x="181" y="87"/>
                  </a:cubicBezTo>
                  <a:cubicBezTo>
                    <a:pt x="178" y="87"/>
                    <a:pt x="175" y="87"/>
                    <a:pt x="171" y="87"/>
                  </a:cubicBezTo>
                  <a:cubicBezTo>
                    <a:pt x="167" y="88"/>
                    <a:pt x="163" y="87"/>
                    <a:pt x="159" y="88"/>
                  </a:cubicBezTo>
                  <a:cubicBezTo>
                    <a:pt x="157" y="89"/>
                    <a:pt x="155" y="88"/>
                    <a:pt x="154" y="89"/>
                  </a:cubicBezTo>
                  <a:cubicBezTo>
                    <a:pt x="152" y="89"/>
                    <a:pt x="149" y="89"/>
                    <a:pt x="147" y="89"/>
                  </a:cubicBezTo>
                  <a:cubicBezTo>
                    <a:pt x="144" y="90"/>
                    <a:pt x="140" y="89"/>
                    <a:pt x="137" y="90"/>
                  </a:cubicBezTo>
                  <a:cubicBezTo>
                    <a:pt x="133" y="91"/>
                    <a:pt x="130" y="90"/>
                    <a:pt x="127" y="91"/>
                  </a:cubicBezTo>
                  <a:cubicBezTo>
                    <a:pt x="125" y="91"/>
                    <a:pt x="122" y="91"/>
                    <a:pt x="120" y="91"/>
                  </a:cubicBezTo>
                  <a:cubicBezTo>
                    <a:pt x="118" y="91"/>
                    <a:pt x="116" y="91"/>
                    <a:pt x="114" y="91"/>
                  </a:cubicBezTo>
                  <a:cubicBezTo>
                    <a:pt x="114" y="91"/>
                    <a:pt x="114" y="91"/>
                    <a:pt x="113" y="91"/>
                  </a:cubicBezTo>
                  <a:cubicBezTo>
                    <a:pt x="113" y="91"/>
                    <a:pt x="112" y="91"/>
                    <a:pt x="111" y="91"/>
                  </a:cubicBezTo>
                  <a:cubicBezTo>
                    <a:pt x="111" y="91"/>
                    <a:pt x="111" y="91"/>
                    <a:pt x="111" y="91"/>
                  </a:cubicBezTo>
                  <a:cubicBezTo>
                    <a:pt x="110" y="91"/>
                    <a:pt x="109" y="91"/>
                    <a:pt x="108" y="91"/>
                  </a:cubicBezTo>
                  <a:cubicBezTo>
                    <a:pt x="105" y="92"/>
                    <a:pt x="103" y="91"/>
                    <a:pt x="100" y="92"/>
                  </a:cubicBezTo>
                  <a:cubicBezTo>
                    <a:pt x="98" y="93"/>
                    <a:pt x="95" y="92"/>
                    <a:pt x="93" y="93"/>
                  </a:cubicBezTo>
                  <a:cubicBezTo>
                    <a:pt x="91" y="93"/>
                    <a:pt x="90" y="92"/>
                    <a:pt x="89" y="92"/>
                  </a:cubicBezTo>
                  <a:cubicBezTo>
                    <a:pt x="87" y="92"/>
                    <a:pt x="85" y="92"/>
                    <a:pt x="83" y="92"/>
                  </a:cubicBezTo>
                  <a:cubicBezTo>
                    <a:pt x="82" y="92"/>
                    <a:pt x="81" y="92"/>
                    <a:pt x="81" y="93"/>
                  </a:cubicBezTo>
                  <a:cubicBezTo>
                    <a:pt x="80" y="93"/>
                    <a:pt x="79" y="94"/>
                    <a:pt x="79" y="93"/>
                  </a:cubicBezTo>
                  <a:cubicBezTo>
                    <a:pt x="78" y="92"/>
                    <a:pt x="76" y="92"/>
                    <a:pt x="75" y="92"/>
                  </a:cubicBezTo>
                  <a:cubicBezTo>
                    <a:pt x="73" y="93"/>
                    <a:pt x="71" y="93"/>
                    <a:pt x="69" y="92"/>
                  </a:cubicBezTo>
                  <a:cubicBezTo>
                    <a:pt x="69" y="92"/>
                    <a:pt x="69" y="92"/>
                    <a:pt x="69" y="92"/>
                  </a:cubicBezTo>
                  <a:cubicBezTo>
                    <a:pt x="68" y="92"/>
                    <a:pt x="67" y="93"/>
                    <a:pt x="67" y="93"/>
                  </a:cubicBezTo>
                  <a:cubicBezTo>
                    <a:pt x="66" y="92"/>
                    <a:pt x="65" y="92"/>
                    <a:pt x="64" y="93"/>
                  </a:cubicBezTo>
                  <a:cubicBezTo>
                    <a:pt x="61" y="93"/>
                    <a:pt x="58" y="92"/>
                    <a:pt x="56" y="93"/>
                  </a:cubicBezTo>
                  <a:cubicBezTo>
                    <a:pt x="54" y="94"/>
                    <a:pt x="52" y="93"/>
                    <a:pt x="50" y="94"/>
                  </a:cubicBezTo>
                  <a:cubicBezTo>
                    <a:pt x="47" y="94"/>
                    <a:pt x="44" y="94"/>
                    <a:pt x="41" y="94"/>
                  </a:cubicBezTo>
                  <a:cubicBezTo>
                    <a:pt x="39" y="95"/>
                    <a:pt x="38" y="95"/>
                    <a:pt x="36" y="95"/>
                  </a:cubicBezTo>
                  <a:cubicBezTo>
                    <a:pt x="35" y="94"/>
                    <a:pt x="33" y="95"/>
                    <a:pt x="32" y="95"/>
                  </a:cubicBezTo>
                  <a:cubicBezTo>
                    <a:pt x="30" y="94"/>
                    <a:pt x="29" y="95"/>
                    <a:pt x="28" y="95"/>
                  </a:cubicBezTo>
                  <a:cubicBezTo>
                    <a:pt x="25" y="95"/>
                    <a:pt x="22" y="95"/>
                    <a:pt x="19" y="96"/>
                  </a:cubicBezTo>
                  <a:cubicBezTo>
                    <a:pt x="17" y="96"/>
                    <a:pt x="15" y="96"/>
                    <a:pt x="13" y="96"/>
                  </a:cubicBezTo>
                  <a:cubicBezTo>
                    <a:pt x="11" y="97"/>
                    <a:pt x="8" y="96"/>
                    <a:pt x="6" y="96"/>
                  </a:cubicBezTo>
                  <a:cubicBezTo>
                    <a:pt x="6" y="96"/>
                    <a:pt x="5" y="96"/>
                    <a:pt x="4" y="96"/>
                  </a:cubicBezTo>
                  <a:cubicBezTo>
                    <a:pt x="4" y="96"/>
                    <a:pt x="4" y="97"/>
                    <a:pt x="4" y="97"/>
                  </a:cubicBezTo>
                  <a:cubicBezTo>
                    <a:pt x="4" y="99"/>
                    <a:pt x="3" y="101"/>
                    <a:pt x="4" y="102"/>
                  </a:cubicBezTo>
                  <a:cubicBezTo>
                    <a:pt x="4" y="104"/>
                    <a:pt x="4" y="105"/>
                    <a:pt x="4" y="106"/>
                  </a:cubicBezTo>
                  <a:cubicBezTo>
                    <a:pt x="5" y="106"/>
                    <a:pt x="7" y="106"/>
                    <a:pt x="8" y="105"/>
                  </a:cubicBezTo>
                  <a:cubicBezTo>
                    <a:pt x="11" y="105"/>
                    <a:pt x="13" y="105"/>
                    <a:pt x="16" y="105"/>
                  </a:cubicBezTo>
                  <a:cubicBezTo>
                    <a:pt x="18" y="105"/>
                    <a:pt x="20" y="105"/>
                    <a:pt x="22" y="104"/>
                  </a:cubicBezTo>
                  <a:cubicBezTo>
                    <a:pt x="25" y="104"/>
                    <a:pt x="27" y="104"/>
                    <a:pt x="30" y="104"/>
                  </a:cubicBezTo>
                  <a:cubicBezTo>
                    <a:pt x="34" y="103"/>
                    <a:pt x="38" y="104"/>
                    <a:pt x="42" y="103"/>
                  </a:cubicBezTo>
                  <a:cubicBezTo>
                    <a:pt x="45" y="102"/>
                    <a:pt x="47" y="103"/>
                    <a:pt x="50" y="102"/>
                  </a:cubicBezTo>
                  <a:cubicBezTo>
                    <a:pt x="55" y="102"/>
                    <a:pt x="60" y="102"/>
                    <a:pt x="65" y="102"/>
                  </a:cubicBezTo>
                  <a:cubicBezTo>
                    <a:pt x="69" y="101"/>
                    <a:pt x="73" y="102"/>
                    <a:pt x="77" y="101"/>
                  </a:cubicBezTo>
                  <a:cubicBezTo>
                    <a:pt x="81" y="100"/>
                    <a:pt x="85" y="101"/>
                    <a:pt x="89" y="100"/>
                  </a:cubicBezTo>
                  <a:cubicBezTo>
                    <a:pt x="92" y="100"/>
                    <a:pt x="95" y="100"/>
                    <a:pt x="97" y="100"/>
                  </a:cubicBezTo>
                  <a:cubicBezTo>
                    <a:pt x="101" y="99"/>
                    <a:pt x="105" y="99"/>
                    <a:pt x="109" y="99"/>
                  </a:cubicBezTo>
                  <a:cubicBezTo>
                    <a:pt x="119" y="99"/>
                    <a:pt x="130" y="99"/>
                    <a:pt x="141" y="99"/>
                  </a:cubicBezTo>
                  <a:cubicBezTo>
                    <a:pt x="144" y="99"/>
                    <a:pt x="148" y="99"/>
                    <a:pt x="151" y="98"/>
                  </a:cubicBezTo>
                  <a:cubicBezTo>
                    <a:pt x="155" y="98"/>
                    <a:pt x="160" y="98"/>
                    <a:pt x="164" y="98"/>
                  </a:cubicBezTo>
                  <a:cubicBezTo>
                    <a:pt x="171" y="97"/>
                    <a:pt x="177" y="98"/>
                    <a:pt x="184" y="97"/>
                  </a:cubicBezTo>
                  <a:cubicBezTo>
                    <a:pt x="184" y="96"/>
                    <a:pt x="184" y="95"/>
                    <a:pt x="184" y="94"/>
                  </a:cubicBezTo>
                  <a:cubicBezTo>
                    <a:pt x="184" y="93"/>
                    <a:pt x="183" y="92"/>
                    <a:pt x="184" y="91"/>
                  </a:cubicBezTo>
                  <a:cubicBezTo>
                    <a:pt x="185" y="90"/>
                    <a:pt x="184" y="89"/>
                    <a:pt x="183" y="88"/>
                  </a:cubicBezTo>
                  <a:cubicBezTo>
                    <a:pt x="183" y="87"/>
                    <a:pt x="183" y="87"/>
                    <a:pt x="183" y="86"/>
                  </a:cubicBezTo>
                  <a:close/>
                  <a:moveTo>
                    <a:pt x="181" y="84"/>
                  </a:moveTo>
                  <a:cubicBezTo>
                    <a:pt x="181" y="83"/>
                    <a:pt x="181" y="81"/>
                    <a:pt x="180" y="80"/>
                  </a:cubicBezTo>
                  <a:cubicBezTo>
                    <a:pt x="180" y="79"/>
                    <a:pt x="180" y="79"/>
                    <a:pt x="179" y="78"/>
                  </a:cubicBezTo>
                  <a:cubicBezTo>
                    <a:pt x="179" y="76"/>
                    <a:pt x="178" y="73"/>
                    <a:pt x="177" y="71"/>
                  </a:cubicBezTo>
                  <a:cubicBezTo>
                    <a:pt x="177" y="70"/>
                    <a:pt x="177" y="69"/>
                    <a:pt x="176" y="68"/>
                  </a:cubicBezTo>
                  <a:cubicBezTo>
                    <a:pt x="176" y="66"/>
                    <a:pt x="175" y="65"/>
                    <a:pt x="175" y="63"/>
                  </a:cubicBezTo>
                  <a:cubicBezTo>
                    <a:pt x="174" y="61"/>
                    <a:pt x="174" y="59"/>
                    <a:pt x="173" y="58"/>
                  </a:cubicBezTo>
                  <a:cubicBezTo>
                    <a:pt x="173" y="56"/>
                    <a:pt x="172" y="55"/>
                    <a:pt x="172" y="53"/>
                  </a:cubicBezTo>
                  <a:cubicBezTo>
                    <a:pt x="171" y="50"/>
                    <a:pt x="168" y="47"/>
                    <a:pt x="167" y="45"/>
                  </a:cubicBezTo>
                  <a:cubicBezTo>
                    <a:pt x="166" y="44"/>
                    <a:pt x="166" y="44"/>
                    <a:pt x="166" y="43"/>
                  </a:cubicBezTo>
                  <a:cubicBezTo>
                    <a:pt x="165" y="41"/>
                    <a:pt x="164" y="39"/>
                    <a:pt x="162" y="38"/>
                  </a:cubicBezTo>
                  <a:cubicBezTo>
                    <a:pt x="161" y="36"/>
                    <a:pt x="159" y="34"/>
                    <a:pt x="157" y="33"/>
                  </a:cubicBezTo>
                  <a:cubicBezTo>
                    <a:pt x="156" y="31"/>
                    <a:pt x="156" y="29"/>
                    <a:pt x="155" y="28"/>
                  </a:cubicBezTo>
                  <a:cubicBezTo>
                    <a:pt x="153" y="26"/>
                    <a:pt x="151" y="24"/>
                    <a:pt x="149" y="22"/>
                  </a:cubicBezTo>
                  <a:cubicBezTo>
                    <a:pt x="149" y="22"/>
                    <a:pt x="149" y="21"/>
                    <a:pt x="148" y="21"/>
                  </a:cubicBezTo>
                  <a:cubicBezTo>
                    <a:pt x="145" y="19"/>
                    <a:pt x="143" y="17"/>
                    <a:pt x="140" y="15"/>
                  </a:cubicBezTo>
                  <a:cubicBezTo>
                    <a:pt x="138" y="14"/>
                    <a:pt x="135" y="12"/>
                    <a:pt x="133" y="11"/>
                  </a:cubicBezTo>
                  <a:cubicBezTo>
                    <a:pt x="130" y="9"/>
                    <a:pt x="127" y="9"/>
                    <a:pt x="125" y="7"/>
                  </a:cubicBezTo>
                  <a:cubicBezTo>
                    <a:pt x="125" y="7"/>
                    <a:pt x="124" y="6"/>
                    <a:pt x="123" y="6"/>
                  </a:cubicBezTo>
                  <a:cubicBezTo>
                    <a:pt x="122" y="6"/>
                    <a:pt x="120" y="5"/>
                    <a:pt x="118" y="5"/>
                  </a:cubicBezTo>
                  <a:cubicBezTo>
                    <a:pt x="116" y="4"/>
                    <a:pt x="114" y="3"/>
                    <a:pt x="112" y="3"/>
                  </a:cubicBezTo>
                  <a:cubicBezTo>
                    <a:pt x="110" y="3"/>
                    <a:pt x="107" y="2"/>
                    <a:pt x="105" y="2"/>
                  </a:cubicBezTo>
                  <a:cubicBezTo>
                    <a:pt x="104" y="2"/>
                    <a:pt x="102" y="3"/>
                    <a:pt x="101" y="2"/>
                  </a:cubicBezTo>
                  <a:cubicBezTo>
                    <a:pt x="101" y="2"/>
                    <a:pt x="100" y="2"/>
                    <a:pt x="100" y="2"/>
                  </a:cubicBezTo>
                  <a:cubicBezTo>
                    <a:pt x="98" y="3"/>
                    <a:pt x="96" y="4"/>
                    <a:pt x="93" y="3"/>
                  </a:cubicBezTo>
                  <a:cubicBezTo>
                    <a:pt x="92" y="3"/>
                    <a:pt x="91" y="3"/>
                    <a:pt x="90" y="4"/>
                  </a:cubicBezTo>
                  <a:cubicBezTo>
                    <a:pt x="87" y="4"/>
                    <a:pt x="85" y="4"/>
                    <a:pt x="82" y="5"/>
                  </a:cubicBezTo>
                  <a:cubicBezTo>
                    <a:pt x="80" y="5"/>
                    <a:pt x="78" y="6"/>
                    <a:pt x="76" y="6"/>
                  </a:cubicBezTo>
                  <a:cubicBezTo>
                    <a:pt x="74" y="6"/>
                    <a:pt x="72" y="7"/>
                    <a:pt x="69" y="7"/>
                  </a:cubicBezTo>
                  <a:cubicBezTo>
                    <a:pt x="69" y="7"/>
                    <a:pt x="69" y="7"/>
                    <a:pt x="68" y="7"/>
                  </a:cubicBezTo>
                  <a:cubicBezTo>
                    <a:pt x="66" y="7"/>
                    <a:pt x="64" y="8"/>
                    <a:pt x="62" y="8"/>
                  </a:cubicBezTo>
                  <a:cubicBezTo>
                    <a:pt x="61" y="8"/>
                    <a:pt x="60" y="8"/>
                    <a:pt x="58" y="9"/>
                  </a:cubicBezTo>
                  <a:cubicBezTo>
                    <a:pt x="57" y="9"/>
                    <a:pt x="57" y="10"/>
                    <a:pt x="56" y="10"/>
                  </a:cubicBezTo>
                  <a:cubicBezTo>
                    <a:pt x="54" y="11"/>
                    <a:pt x="53" y="11"/>
                    <a:pt x="52" y="12"/>
                  </a:cubicBezTo>
                  <a:cubicBezTo>
                    <a:pt x="50" y="14"/>
                    <a:pt x="47" y="14"/>
                    <a:pt x="45" y="16"/>
                  </a:cubicBezTo>
                  <a:cubicBezTo>
                    <a:pt x="42" y="17"/>
                    <a:pt x="39" y="19"/>
                    <a:pt x="36" y="21"/>
                  </a:cubicBezTo>
                  <a:cubicBezTo>
                    <a:pt x="34" y="22"/>
                    <a:pt x="32" y="24"/>
                    <a:pt x="30" y="26"/>
                  </a:cubicBezTo>
                  <a:cubicBezTo>
                    <a:pt x="30" y="26"/>
                    <a:pt x="29" y="26"/>
                    <a:pt x="29" y="27"/>
                  </a:cubicBezTo>
                  <a:cubicBezTo>
                    <a:pt x="28" y="30"/>
                    <a:pt x="26" y="31"/>
                    <a:pt x="25" y="34"/>
                  </a:cubicBezTo>
                  <a:cubicBezTo>
                    <a:pt x="25" y="35"/>
                    <a:pt x="23" y="35"/>
                    <a:pt x="25" y="37"/>
                  </a:cubicBezTo>
                  <a:cubicBezTo>
                    <a:pt x="25" y="37"/>
                    <a:pt x="25" y="37"/>
                    <a:pt x="25" y="38"/>
                  </a:cubicBezTo>
                  <a:cubicBezTo>
                    <a:pt x="24" y="39"/>
                    <a:pt x="23" y="41"/>
                    <a:pt x="23" y="43"/>
                  </a:cubicBezTo>
                  <a:cubicBezTo>
                    <a:pt x="23" y="44"/>
                    <a:pt x="23" y="44"/>
                    <a:pt x="22" y="45"/>
                  </a:cubicBezTo>
                  <a:cubicBezTo>
                    <a:pt x="22" y="46"/>
                    <a:pt x="22" y="48"/>
                    <a:pt x="21" y="49"/>
                  </a:cubicBezTo>
                  <a:cubicBezTo>
                    <a:pt x="21" y="51"/>
                    <a:pt x="20" y="53"/>
                    <a:pt x="19" y="54"/>
                  </a:cubicBezTo>
                  <a:cubicBezTo>
                    <a:pt x="18" y="57"/>
                    <a:pt x="17" y="59"/>
                    <a:pt x="17" y="61"/>
                  </a:cubicBezTo>
                  <a:cubicBezTo>
                    <a:pt x="16" y="62"/>
                    <a:pt x="16" y="64"/>
                    <a:pt x="16" y="65"/>
                  </a:cubicBezTo>
                  <a:cubicBezTo>
                    <a:pt x="16" y="66"/>
                    <a:pt x="15" y="68"/>
                    <a:pt x="15" y="69"/>
                  </a:cubicBezTo>
                  <a:cubicBezTo>
                    <a:pt x="14" y="71"/>
                    <a:pt x="14" y="73"/>
                    <a:pt x="13" y="75"/>
                  </a:cubicBezTo>
                  <a:cubicBezTo>
                    <a:pt x="13" y="77"/>
                    <a:pt x="12" y="79"/>
                    <a:pt x="12" y="81"/>
                  </a:cubicBezTo>
                  <a:cubicBezTo>
                    <a:pt x="12" y="83"/>
                    <a:pt x="12" y="85"/>
                    <a:pt x="12" y="87"/>
                  </a:cubicBezTo>
                  <a:cubicBezTo>
                    <a:pt x="12" y="89"/>
                    <a:pt x="12" y="90"/>
                    <a:pt x="11" y="92"/>
                  </a:cubicBezTo>
                  <a:cubicBezTo>
                    <a:pt x="11" y="92"/>
                    <a:pt x="11" y="93"/>
                    <a:pt x="11" y="94"/>
                  </a:cubicBezTo>
                  <a:cubicBezTo>
                    <a:pt x="12" y="94"/>
                    <a:pt x="12" y="94"/>
                    <a:pt x="12" y="94"/>
                  </a:cubicBezTo>
                  <a:cubicBezTo>
                    <a:pt x="12" y="92"/>
                    <a:pt x="13" y="91"/>
                    <a:pt x="13" y="90"/>
                  </a:cubicBezTo>
                  <a:cubicBezTo>
                    <a:pt x="14" y="87"/>
                    <a:pt x="14" y="85"/>
                    <a:pt x="14" y="82"/>
                  </a:cubicBezTo>
                  <a:cubicBezTo>
                    <a:pt x="14" y="80"/>
                    <a:pt x="14" y="78"/>
                    <a:pt x="15" y="76"/>
                  </a:cubicBezTo>
                  <a:cubicBezTo>
                    <a:pt x="15" y="75"/>
                    <a:pt x="15" y="74"/>
                    <a:pt x="15" y="73"/>
                  </a:cubicBezTo>
                  <a:cubicBezTo>
                    <a:pt x="16" y="71"/>
                    <a:pt x="16" y="70"/>
                    <a:pt x="17" y="68"/>
                  </a:cubicBezTo>
                  <a:cubicBezTo>
                    <a:pt x="17" y="66"/>
                    <a:pt x="17" y="64"/>
                    <a:pt x="18" y="62"/>
                  </a:cubicBezTo>
                  <a:cubicBezTo>
                    <a:pt x="18" y="62"/>
                    <a:pt x="18" y="61"/>
                    <a:pt x="18" y="61"/>
                  </a:cubicBezTo>
                  <a:cubicBezTo>
                    <a:pt x="19" y="60"/>
                    <a:pt x="19" y="58"/>
                    <a:pt x="20" y="57"/>
                  </a:cubicBezTo>
                  <a:cubicBezTo>
                    <a:pt x="20" y="56"/>
                    <a:pt x="21" y="55"/>
                    <a:pt x="21" y="54"/>
                  </a:cubicBezTo>
                  <a:cubicBezTo>
                    <a:pt x="22" y="52"/>
                    <a:pt x="22" y="50"/>
                    <a:pt x="23" y="48"/>
                  </a:cubicBezTo>
                  <a:cubicBezTo>
                    <a:pt x="23" y="47"/>
                    <a:pt x="24" y="47"/>
                    <a:pt x="24" y="46"/>
                  </a:cubicBezTo>
                  <a:cubicBezTo>
                    <a:pt x="25" y="44"/>
                    <a:pt x="26" y="43"/>
                    <a:pt x="27" y="42"/>
                  </a:cubicBezTo>
                  <a:cubicBezTo>
                    <a:pt x="28" y="40"/>
                    <a:pt x="29" y="39"/>
                    <a:pt x="29" y="38"/>
                  </a:cubicBezTo>
                  <a:cubicBezTo>
                    <a:pt x="31" y="36"/>
                    <a:pt x="32" y="33"/>
                    <a:pt x="33" y="31"/>
                  </a:cubicBezTo>
                  <a:cubicBezTo>
                    <a:pt x="35" y="28"/>
                    <a:pt x="38" y="26"/>
                    <a:pt x="40" y="24"/>
                  </a:cubicBezTo>
                  <a:cubicBezTo>
                    <a:pt x="41" y="24"/>
                    <a:pt x="42" y="23"/>
                    <a:pt x="43" y="22"/>
                  </a:cubicBezTo>
                  <a:cubicBezTo>
                    <a:pt x="44" y="22"/>
                    <a:pt x="45" y="21"/>
                    <a:pt x="46" y="20"/>
                  </a:cubicBezTo>
                  <a:cubicBezTo>
                    <a:pt x="48" y="19"/>
                    <a:pt x="51" y="17"/>
                    <a:pt x="53" y="16"/>
                  </a:cubicBezTo>
                  <a:cubicBezTo>
                    <a:pt x="54" y="15"/>
                    <a:pt x="55" y="14"/>
                    <a:pt x="56" y="14"/>
                  </a:cubicBezTo>
                  <a:cubicBezTo>
                    <a:pt x="57" y="13"/>
                    <a:pt x="59" y="13"/>
                    <a:pt x="61" y="12"/>
                  </a:cubicBezTo>
                  <a:cubicBezTo>
                    <a:pt x="64" y="11"/>
                    <a:pt x="66" y="11"/>
                    <a:pt x="69" y="10"/>
                  </a:cubicBezTo>
                  <a:cubicBezTo>
                    <a:pt x="71" y="9"/>
                    <a:pt x="74" y="9"/>
                    <a:pt x="76" y="9"/>
                  </a:cubicBezTo>
                  <a:cubicBezTo>
                    <a:pt x="78" y="8"/>
                    <a:pt x="80" y="8"/>
                    <a:pt x="81" y="8"/>
                  </a:cubicBezTo>
                  <a:cubicBezTo>
                    <a:pt x="85" y="8"/>
                    <a:pt x="89" y="8"/>
                    <a:pt x="93" y="7"/>
                  </a:cubicBezTo>
                  <a:cubicBezTo>
                    <a:pt x="96" y="6"/>
                    <a:pt x="100" y="6"/>
                    <a:pt x="103" y="6"/>
                  </a:cubicBezTo>
                  <a:cubicBezTo>
                    <a:pt x="107" y="6"/>
                    <a:pt x="110" y="7"/>
                    <a:pt x="114" y="7"/>
                  </a:cubicBezTo>
                  <a:cubicBezTo>
                    <a:pt x="115" y="7"/>
                    <a:pt x="116" y="7"/>
                    <a:pt x="117" y="8"/>
                  </a:cubicBezTo>
                  <a:cubicBezTo>
                    <a:pt x="117" y="8"/>
                    <a:pt x="118" y="8"/>
                    <a:pt x="118" y="8"/>
                  </a:cubicBezTo>
                  <a:cubicBezTo>
                    <a:pt x="121" y="8"/>
                    <a:pt x="123" y="9"/>
                    <a:pt x="125" y="10"/>
                  </a:cubicBezTo>
                  <a:cubicBezTo>
                    <a:pt x="127" y="10"/>
                    <a:pt x="128" y="11"/>
                    <a:pt x="129" y="12"/>
                  </a:cubicBezTo>
                  <a:cubicBezTo>
                    <a:pt x="131" y="13"/>
                    <a:pt x="132" y="14"/>
                    <a:pt x="134" y="15"/>
                  </a:cubicBezTo>
                  <a:cubicBezTo>
                    <a:pt x="135" y="16"/>
                    <a:pt x="137" y="16"/>
                    <a:pt x="139" y="18"/>
                  </a:cubicBezTo>
                  <a:cubicBezTo>
                    <a:pt x="142" y="21"/>
                    <a:pt x="146" y="26"/>
                    <a:pt x="149" y="29"/>
                  </a:cubicBezTo>
                  <a:cubicBezTo>
                    <a:pt x="153" y="33"/>
                    <a:pt x="156" y="36"/>
                    <a:pt x="159" y="40"/>
                  </a:cubicBezTo>
                  <a:cubicBezTo>
                    <a:pt x="160" y="41"/>
                    <a:pt x="160" y="42"/>
                    <a:pt x="161" y="42"/>
                  </a:cubicBezTo>
                  <a:cubicBezTo>
                    <a:pt x="161" y="45"/>
                    <a:pt x="163" y="47"/>
                    <a:pt x="164" y="50"/>
                  </a:cubicBezTo>
                  <a:cubicBezTo>
                    <a:pt x="165" y="52"/>
                    <a:pt x="166" y="54"/>
                    <a:pt x="167" y="56"/>
                  </a:cubicBezTo>
                  <a:cubicBezTo>
                    <a:pt x="168" y="58"/>
                    <a:pt x="169" y="61"/>
                    <a:pt x="170" y="63"/>
                  </a:cubicBezTo>
                  <a:cubicBezTo>
                    <a:pt x="171" y="64"/>
                    <a:pt x="171" y="65"/>
                    <a:pt x="171" y="66"/>
                  </a:cubicBezTo>
                  <a:cubicBezTo>
                    <a:pt x="172" y="68"/>
                    <a:pt x="172" y="69"/>
                    <a:pt x="172" y="70"/>
                  </a:cubicBezTo>
                  <a:cubicBezTo>
                    <a:pt x="172" y="71"/>
                    <a:pt x="173" y="73"/>
                    <a:pt x="173" y="74"/>
                  </a:cubicBezTo>
                  <a:cubicBezTo>
                    <a:pt x="174" y="75"/>
                    <a:pt x="174" y="76"/>
                    <a:pt x="175" y="77"/>
                  </a:cubicBezTo>
                  <a:cubicBezTo>
                    <a:pt x="176" y="80"/>
                    <a:pt x="176" y="83"/>
                    <a:pt x="179" y="85"/>
                  </a:cubicBezTo>
                  <a:cubicBezTo>
                    <a:pt x="179" y="84"/>
                    <a:pt x="180" y="84"/>
                    <a:pt x="181" y="84"/>
                  </a:cubicBezTo>
                  <a:close/>
                  <a:moveTo>
                    <a:pt x="101" y="78"/>
                  </a:moveTo>
                  <a:cubicBezTo>
                    <a:pt x="106" y="69"/>
                    <a:pt x="110" y="59"/>
                    <a:pt x="116" y="50"/>
                  </a:cubicBezTo>
                  <a:cubicBezTo>
                    <a:pt x="116" y="50"/>
                    <a:pt x="115" y="50"/>
                    <a:pt x="115" y="50"/>
                  </a:cubicBezTo>
                  <a:cubicBezTo>
                    <a:pt x="115" y="51"/>
                    <a:pt x="114" y="52"/>
                    <a:pt x="113" y="53"/>
                  </a:cubicBezTo>
                  <a:cubicBezTo>
                    <a:pt x="112" y="55"/>
                    <a:pt x="112" y="56"/>
                    <a:pt x="111" y="57"/>
                  </a:cubicBezTo>
                  <a:cubicBezTo>
                    <a:pt x="110" y="58"/>
                    <a:pt x="109" y="60"/>
                    <a:pt x="107" y="61"/>
                  </a:cubicBezTo>
                  <a:cubicBezTo>
                    <a:pt x="106" y="63"/>
                    <a:pt x="104" y="65"/>
                    <a:pt x="103" y="67"/>
                  </a:cubicBezTo>
                  <a:cubicBezTo>
                    <a:pt x="102" y="69"/>
                    <a:pt x="101" y="71"/>
                    <a:pt x="100" y="73"/>
                  </a:cubicBezTo>
                  <a:cubicBezTo>
                    <a:pt x="99" y="74"/>
                    <a:pt x="99" y="74"/>
                    <a:pt x="99" y="75"/>
                  </a:cubicBezTo>
                  <a:cubicBezTo>
                    <a:pt x="99" y="76"/>
                    <a:pt x="100" y="77"/>
                    <a:pt x="10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1" name="Freeform 262"/>
            <p:cNvSpPr>
              <a:spLocks/>
            </p:cNvSpPr>
            <p:nvPr/>
          </p:nvSpPr>
          <p:spPr bwMode="auto">
            <a:xfrm>
              <a:off x="6119813" y="3849688"/>
              <a:ext cx="26988" cy="58738"/>
            </a:xfrm>
            <a:custGeom>
              <a:avLst/>
              <a:gdLst>
                <a:gd name="T0" fmla="*/ 3 w 7"/>
                <a:gd name="T1" fmla="*/ 8 h 15"/>
                <a:gd name="T2" fmla="*/ 3 w 7"/>
                <a:gd name="T3" fmla="*/ 5 h 15"/>
                <a:gd name="T4" fmla="*/ 4 w 7"/>
                <a:gd name="T5" fmla="*/ 5 h 15"/>
                <a:gd name="T6" fmla="*/ 6 w 7"/>
                <a:gd name="T7" fmla="*/ 6 h 15"/>
                <a:gd name="T8" fmla="*/ 7 w 7"/>
                <a:gd name="T9" fmla="*/ 9 h 15"/>
                <a:gd name="T10" fmla="*/ 6 w 7"/>
                <a:gd name="T11" fmla="*/ 13 h 15"/>
                <a:gd name="T12" fmla="*/ 4 w 7"/>
                <a:gd name="T13" fmla="*/ 15 h 15"/>
                <a:gd name="T14" fmla="*/ 2 w 7"/>
                <a:gd name="T15" fmla="*/ 14 h 15"/>
                <a:gd name="T16" fmla="*/ 1 w 7"/>
                <a:gd name="T17" fmla="*/ 10 h 15"/>
                <a:gd name="T18" fmla="*/ 0 w 7"/>
                <a:gd name="T19" fmla="*/ 7 h 15"/>
                <a:gd name="T20" fmla="*/ 0 w 7"/>
                <a:gd name="T21" fmla="*/ 7 h 15"/>
                <a:gd name="T22" fmla="*/ 1 w 7"/>
                <a:gd name="T23" fmla="*/ 1 h 15"/>
                <a:gd name="T24" fmla="*/ 3 w 7"/>
                <a:gd name="T25" fmla="*/ 0 h 15"/>
                <a:gd name="T26" fmla="*/ 2 w 7"/>
                <a:gd name="T27" fmla="*/ 3 h 15"/>
                <a:gd name="T28" fmla="*/ 2 w 7"/>
                <a:gd name="T29" fmla="*/ 8 h 15"/>
                <a:gd name="T30" fmla="*/ 3 w 7"/>
                <a:gd name="T31" fmla="*/ 8 h 15"/>
                <a:gd name="T32" fmla="*/ 3 w 7"/>
                <a:gd name="T33" fmla="*/ 12 h 15"/>
                <a:gd name="T34" fmla="*/ 4 w 7"/>
                <a:gd name="T35" fmla="*/ 9 h 15"/>
                <a:gd name="T36" fmla="*/ 3 w 7"/>
                <a:gd name="T3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5">
                  <a:moveTo>
                    <a:pt x="3" y="8"/>
                  </a:moveTo>
                  <a:cubicBezTo>
                    <a:pt x="3" y="7"/>
                    <a:pt x="3" y="6"/>
                    <a:pt x="3" y="5"/>
                  </a:cubicBezTo>
                  <a:cubicBezTo>
                    <a:pt x="3" y="5"/>
                    <a:pt x="4" y="5"/>
                    <a:pt x="4" y="5"/>
                  </a:cubicBezTo>
                  <a:cubicBezTo>
                    <a:pt x="4" y="6"/>
                    <a:pt x="5" y="6"/>
                    <a:pt x="6" y="6"/>
                  </a:cubicBezTo>
                  <a:cubicBezTo>
                    <a:pt x="7" y="7"/>
                    <a:pt x="7" y="8"/>
                    <a:pt x="7" y="9"/>
                  </a:cubicBezTo>
                  <a:cubicBezTo>
                    <a:pt x="7" y="10"/>
                    <a:pt x="6" y="12"/>
                    <a:pt x="6" y="13"/>
                  </a:cubicBezTo>
                  <a:cubicBezTo>
                    <a:pt x="5" y="14"/>
                    <a:pt x="5" y="14"/>
                    <a:pt x="4" y="15"/>
                  </a:cubicBezTo>
                  <a:cubicBezTo>
                    <a:pt x="4" y="15"/>
                    <a:pt x="3" y="14"/>
                    <a:pt x="2" y="14"/>
                  </a:cubicBezTo>
                  <a:cubicBezTo>
                    <a:pt x="1" y="13"/>
                    <a:pt x="1" y="12"/>
                    <a:pt x="1" y="10"/>
                  </a:cubicBezTo>
                  <a:cubicBezTo>
                    <a:pt x="1" y="9"/>
                    <a:pt x="0" y="8"/>
                    <a:pt x="0" y="7"/>
                  </a:cubicBezTo>
                  <a:cubicBezTo>
                    <a:pt x="0" y="7"/>
                    <a:pt x="0" y="7"/>
                    <a:pt x="0" y="7"/>
                  </a:cubicBezTo>
                  <a:cubicBezTo>
                    <a:pt x="0" y="5"/>
                    <a:pt x="0" y="3"/>
                    <a:pt x="1" y="1"/>
                  </a:cubicBezTo>
                  <a:cubicBezTo>
                    <a:pt x="1" y="0"/>
                    <a:pt x="2" y="0"/>
                    <a:pt x="3" y="0"/>
                  </a:cubicBezTo>
                  <a:cubicBezTo>
                    <a:pt x="3" y="1"/>
                    <a:pt x="3" y="2"/>
                    <a:pt x="2" y="3"/>
                  </a:cubicBezTo>
                  <a:cubicBezTo>
                    <a:pt x="1" y="5"/>
                    <a:pt x="2" y="6"/>
                    <a:pt x="2" y="8"/>
                  </a:cubicBezTo>
                  <a:cubicBezTo>
                    <a:pt x="2" y="8"/>
                    <a:pt x="2" y="8"/>
                    <a:pt x="3" y="8"/>
                  </a:cubicBezTo>
                  <a:cubicBezTo>
                    <a:pt x="3" y="10"/>
                    <a:pt x="2" y="11"/>
                    <a:pt x="3" y="12"/>
                  </a:cubicBezTo>
                  <a:cubicBezTo>
                    <a:pt x="5" y="11"/>
                    <a:pt x="5" y="10"/>
                    <a:pt x="4" y="9"/>
                  </a:cubicBezTo>
                  <a:cubicBezTo>
                    <a:pt x="4" y="9"/>
                    <a:pt x="3" y="9"/>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2" name="Freeform 263"/>
            <p:cNvSpPr>
              <a:spLocks noEditPoints="1"/>
            </p:cNvSpPr>
            <p:nvPr/>
          </p:nvSpPr>
          <p:spPr bwMode="auto">
            <a:xfrm>
              <a:off x="6181725" y="3849688"/>
              <a:ext cx="31750" cy="47625"/>
            </a:xfrm>
            <a:custGeom>
              <a:avLst/>
              <a:gdLst>
                <a:gd name="T0" fmla="*/ 8 w 8"/>
                <a:gd name="T1" fmla="*/ 6 h 12"/>
                <a:gd name="T2" fmla="*/ 6 w 8"/>
                <a:gd name="T3" fmla="*/ 11 h 12"/>
                <a:gd name="T4" fmla="*/ 5 w 8"/>
                <a:gd name="T5" fmla="*/ 12 h 12"/>
                <a:gd name="T6" fmla="*/ 3 w 8"/>
                <a:gd name="T7" fmla="*/ 11 h 12"/>
                <a:gd name="T8" fmla="*/ 1 w 8"/>
                <a:gd name="T9" fmla="*/ 4 h 12"/>
                <a:gd name="T10" fmla="*/ 5 w 8"/>
                <a:gd name="T11" fmla="*/ 1 h 12"/>
                <a:gd name="T12" fmla="*/ 8 w 8"/>
                <a:gd name="T13" fmla="*/ 6 h 12"/>
                <a:gd name="T14" fmla="*/ 4 w 8"/>
                <a:gd name="T15" fmla="*/ 3 h 12"/>
                <a:gd name="T16" fmla="*/ 3 w 8"/>
                <a:gd name="T17" fmla="*/ 5 h 12"/>
                <a:gd name="T18" fmla="*/ 3 w 8"/>
                <a:gd name="T19" fmla="*/ 8 h 12"/>
                <a:gd name="T20" fmla="*/ 5 w 8"/>
                <a:gd name="T21" fmla="*/ 9 h 12"/>
                <a:gd name="T22" fmla="*/ 5 w 8"/>
                <a:gd name="T23" fmla="*/ 7 h 12"/>
                <a:gd name="T24" fmla="*/ 4 w 8"/>
                <a:gd name="T2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8" y="6"/>
                  </a:moveTo>
                  <a:cubicBezTo>
                    <a:pt x="7" y="8"/>
                    <a:pt x="7" y="9"/>
                    <a:pt x="6" y="11"/>
                  </a:cubicBezTo>
                  <a:cubicBezTo>
                    <a:pt x="6" y="12"/>
                    <a:pt x="5" y="12"/>
                    <a:pt x="5" y="12"/>
                  </a:cubicBezTo>
                  <a:cubicBezTo>
                    <a:pt x="4" y="12"/>
                    <a:pt x="3" y="12"/>
                    <a:pt x="3" y="11"/>
                  </a:cubicBezTo>
                  <a:cubicBezTo>
                    <a:pt x="1" y="9"/>
                    <a:pt x="0" y="6"/>
                    <a:pt x="1" y="4"/>
                  </a:cubicBezTo>
                  <a:cubicBezTo>
                    <a:pt x="1" y="2"/>
                    <a:pt x="3" y="0"/>
                    <a:pt x="5" y="1"/>
                  </a:cubicBezTo>
                  <a:cubicBezTo>
                    <a:pt x="8" y="2"/>
                    <a:pt x="8" y="4"/>
                    <a:pt x="8" y="6"/>
                  </a:cubicBezTo>
                  <a:close/>
                  <a:moveTo>
                    <a:pt x="4" y="3"/>
                  </a:moveTo>
                  <a:cubicBezTo>
                    <a:pt x="4" y="3"/>
                    <a:pt x="3" y="4"/>
                    <a:pt x="3" y="5"/>
                  </a:cubicBezTo>
                  <a:cubicBezTo>
                    <a:pt x="3" y="6"/>
                    <a:pt x="3" y="7"/>
                    <a:pt x="3" y="8"/>
                  </a:cubicBezTo>
                  <a:cubicBezTo>
                    <a:pt x="3" y="9"/>
                    <a:pt x="4" y="10"/>
                    <a:pt x="5" y="9"/>
                  </a:cubicBezTo>
                  <a:cubicBezTo>
                    <a:pt x="5" y="9"/>
                    <a:pt x="5" y="8"/>
                    <a:pt x="5" y="7"/>
                  </a:cubicBezTo>
                  <a:cubicBezTo>
                    <a:pt x="6" y="5"/>
                    <a:pt x="6"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3" name="Freeform 264"/>
            <p:cNvSpPr>
              <a:spLocks/>
            </p:cNvSpPr>
            <p:nvPr/>
          </p:nvSpPr>
          <p:spPr bwMode="auto">
            <a:xfrm>
              <a:off x="6288088" y="3836988"/>
              <a:ext cx="31750" cy="47625"/>
            </a:xfrm>
            <a:custGeom>
              <a:avLst/>
              <a:gdLst>
                <a:gd name="T0" fmla="*/ 5 w 8"/>
                <a:gd name="T1" fmla="*/ 6 h 12"/>
                <a:gd name="T2" fmla="*/ 7 w 8"/>
                <a:gd name="T3" fmla="*/ 9 h 12"/>
                <a:gd name="T4" fmla="*/ 2 w 8"/>
                <a:gd name="T5" fmla="*/ 7 h 12"/>
                <a:gd name="T6" fmla="*/ 3 w 8"/>
                <a:gd name="T7" fmla="*/ 10 h 12"/>
                <a:gd name="T8" fmla="*/ 2 w 8"/>
                <a:gd name="T9" fmla="*/ 12 h 12"/>
                <a:gd name="T10" fmla="*/ 1 w 8"/>
                <a:gd name="T11" fmla="*/ 11 h 12"/>
                <a:gd name="T12" fmla="*/ 0 w 8"/>
                <a:gd name="T13" fmla="*/ 7 h 12"/>
                <a:gd name="T14" fmla="*/ 1 w 8"/>
                <a:gd name="T15" fmla="*/ 2 h 12"/>
                <a:gd name="T16" fmla="*/ 4 w 8"/>
                <a:gd name="T17" fmla="*/ 1 h 12"/>
                <a:gd name="T18" fmla="*/ 5 w 8"/>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5" y="6"/>
                  </a:moveTo>
                  <a:cubicBezTo>
                    <a:pt x="6" y="7"/>
                    <a:pt x="8" y="7"/>
                    <a:pt x="7" y="9"/>
                  </a:cubicBezTo>
                  <a:cubicBezTo>
                    <a:pt x="5" y="10"/>
                    <a:pt x="4" y="7"/>
                    <a:pt x="2" y="7"/>
                  </a:cubicBezTo>
                  <a:cubicBezTo>
                    <a:pt x="2" y="9"/>
                    <a:pt x="3" y="9"/>
                    <a:pt x="3" y="10"/>
                  </a:cubicBezTo>
                  <a:cubicBezTo>
                    <a:pt x="3" y="11"/>
                    <a:pt x="2" y="11"/>
                    <a:pt x="2" y="12"/>
                  </a:cubicBezTo>
                  <a:cubicBezTo>
                    <a:pt x="1" y="12"/>
                    <a:pt x="1" y="11"/>
                    <a:pt x="1" y="11"/>
                  </a:cubicBezTo>
                  <a:cubicBezTo>
                    <a:pt x="0" y="10"/>
                    <a:pt x="0" y="8"/>
                    <a:pt x="0" y="7"/>
                  </a:cubicBezTo>
                  <a:cubicBezTo>
                    <a:pt x="0" y="6"/>
                    <a:pt x="0" y="4"/>
                    <a:pt x="1" y="2"/>
                  </a:cubicBezTo>
                  <a:cubicBezTo>
                    <a:pt x="1" y="1"/>
                    <a:pt x="3" y="0"/>
                    <a:pt x="4" y="1"/>
                  </a:cubicBezTo>
                  <a:cubicBezTo>
                    <a:pt x="6" y="3"/>
                    <a:pt x="6" y="5"/>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4" name="Freeform 265"/>
            <p:cNvSpPr>
              <a:spLocks noEditPoints="1"/>
            </p:cNvSpPr>
            <p:nvPr/>
          </p:nvSpPr>
          <p:spPr bwMode="auto">
            <a:xfrm>
              <a:off x="6221413" y="3844926"/>
              <a:ext cx="31750" cy="39688"/>
            </a:xfrm>
            <a:custGeom>
              <a:avLst/>
              <a:gdLst>
                <a:gd name="T0" fmla="*/ 0 w 8"/>
                <a:gd name="T1" fmla="*/ 10 h 10"/>
                <a:gd name="T2" fmla="*/ 0 w 8"/>
                <a:gd name="T3" fmla="*/ 9 h 10"/>
                <a:gd name="T4" fmla="*/ 1 w 8"/>
                <a:gd name="T5" fmla="*/ 7 h 10"/>
                <a:gd name="T6" fmla="*/ 0 w 8"/>
                <a:gd name="T7" fmla="*/ 2 h 10"/>
                <a:gd name="T8" fmla="*/ 1 w 8"/>
                <a:gd name="T9" fmla="*/ 0 h 10"/>
                <a:gd name="T10" fmla="*/ 3 w 8"/>
                <a:gd name="T11" fmla="*/ 0 h 10"/>
                <a:gd name="T12" fmla="*/ 4 w 8"/>
                <a:gd name="T13" fmla="*/ 0 h 10"/>
                <a:gd name="T14" fmla="*/ 7 w 8"/>
                <a:gd name="T15" fmla="*/ 2 h 10"/>
                <a:gd name="T16" fmla="*/ 6 w 8"/>
                <a:gd name="T17" fmla="*/ 7 h 10"/>
                <a:gd name="T18" fmla="*/ 3 w 8"/>
                <a:gd name="T19" fmla="*/ 9 h 10"/>
                <a:gd name="T20" fmla="*/ 0 w 8"/>
                <a:gd name="T21" fmla="*/ 10 h 10"/>
                <a:gd name="T22" fmla="*/ 2 w 8"/>
                <a:gd name="T23" fmla="*/ 2 h 10"/>
                <a:gd name="T24" fmla="*/ 3 w 8"/>
                <a:gd name="T25" fmla="*/ 7 h 10"/>
                <a:gd name="T26" fmla="*/ 5 w 8"/>
                <a:gd name="T27" fmla="*/ 6 h 10"/>
                <a:gd name="T28" fmla="*/ 4 w 8"/>
                <a:gd name="T29" fmla="*/ 2 h 10"/>
                <a:gd name="T30" fmla="*/ 2 w 8"/>
                <a:gd name="T3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0" y="10"/>
                  </a:moveTo>
                  <a:cubicBezTo>
                    <a:pt x="0" y="9"/>
                    <a:pt x="0" y="9"/>
                    <a:pt x="0" y="9"/>
                  </a:cubicBezTo>
                  <a:cubicBezTo>
                    <a:pt x="1" y="8"/>
                    <a:pt x="1" y="8"/>
                    <a:pt x="1" y="7"/>
                  </a:cubicBezTo>
                  <a:cubicBezTo>
                    <a:pt x="0" y="6"/>
                    <a:pt x="0" y="4"/>
                    <a:pt x="0" y="2"/>
                  </a:cubicBezTo>
                  <a:cubicBezTo>
                    <a:pt x="0" y="1"/>
                    <a:pt x="0" y="0"/>
                    <a:pt x="1" y="0"/>
                  </a:cubicBezTo>
                  <a:cubicBezTo>
                    <a:pt x="2" y="0"/>
                    <a:pt x="3" y="0"/>
                    <a:pt x="3" y="0"/>
                  </a:cubicBezTo>
                  <a:cubicBezTo>
                    <a:pt x="4" y="0"/>
                    <a:pt x="4" y="0"/>
                    <a:pt x="4" y="0"/>
                  </a:cubicBezTo>
                  <a:cubicBezTo>
                    <a:pt x="6" y="0"/>
                    <a:pt x="7" y="1"/>
                    <a:pt x="7" y="2"/>
                  </a:cubicBezTo>
                  <a:cubicBezTo>
                    <a:pt x="8" y="4"/>
                    <a:pt x="7" y="6"/>
                    <a:pt x="6" y="7"/>
                  </a:cubicBezTo>
                  <a:cubicBezTo>
                    <a:pt x="5" y="8"/>
                    <a:pt x="4" y="9"/>
                    <a:pt x="3" y="9"/>
                  </a:cubicBezTo>
                  <a:cubicBezTo>
                    <a:pt x="3" y="10"/>
                    <a:pt x="1" y="10"/>
                    <a:pt x="0" y="10"/>
                  </a:cubicBezTo>
                  <a:close/>
                  <a:moveTo>
                    <a:pt x="2" y="2"/>
                  </a:moveTo>
                  <a:cubicBezTo>
                    <a:pt x="2" y="4"/>
                    <a:pt x="3" y="5"/>
                    <a:pt x="3" y="7"/>
                  </a:cubicBezTo>
                  <a:cubicBezTo>
                    <a:pt x="4" y="7"/>
                    <a:pt x="4" y="6"/>
                    <a:pt x="5" y="6"/>
                  </a:cubicBezTo>
                  <a:cubicBezTo>
                    <a:pt x="5" y="5"/>
                    <a:pt x="5" y="3"/>
                    <a:pt x="4" y="2"/>
                  </a:cubicBezTo>
                  <a:cubicBezTo>
                    <a:pt x="4" y="2"/>
                    <a:pt x="3"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5" name="Freeform 266"/>
            <p:cNvSpPr>
              <a:spLocks noEditPoints="1"/>
            </p:cNvSpPr>
            <p:nvPr/>
          </p:nvSpPr>
          <p:spPr bwMode="auto">
            <a:xfrm>
              <a:off x="6154738" y="3852863"/>
              <a:ext cx="23813" cy="44450"/>
            </a:xfrm>
            <a:custGeom>
              <a:avLst/>
              <a:gdLst>
                <a:gd name="T0" fmla="*/ 3 w 6"/>
                <a:gd name="T1" fmla="*/ 0 h 11"/>
                <a:gd name="T2" fmla="*/ 6 w 6"/>
                <a:gd name="T3" fmla="*/ 8 h 11"/>
                <a:gd name="T4" fmla="*/ 3 w 6"/>
                <a:gd name="T5" fmla="*/ 11 h 11"/>
                <a:gd name="T6" fmla="*/ 1 w 6"/>
                <a:gd name="T7" fmla="*/ 10 h 11"/>
                <a:gd name="T8" fmla="*/ 1 w 6"/>
                <a:gd name="T9" fmla="*/ 3 h 11"/>
                <a:gd name="T10" fmla="*/ 1 w 6"/>
                <a:gd name="T11" fmla="*/ 2 h 11"/>
                <a:gd name="T12" fmla="*/ 3 w 6"/>
                <a:gd name="T13" fmla="*/ 0 h 11"/>
                <a:gd name="T14" fmla="*/ 3 w 6"/>
                <a:gd name="T15" fmla="*/ 3 h 11"/>
                <a:gd name="T16" fmla="*/ 4 w 6"/>
                <a:gd name="T17" fmla="*/ 8 h 11"/>
                <a:gd name="T18" fmla="*/ 3 w 6"/>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1">
                  <a:moveTo>
                    <a:pt x="3" y="0"/>
                  </a:moveTo>
                  <a:cubicBezTo>
                    <a:pt x="6" y="2"/>
                    <a:pt x="6" y="5"/>
                    <a:pt x="6" y="8"/>
                  </a:cubicBezTo>
                  <a:cubicBezTo>
                    <a:pt x="6" y="10"/>
                    <a:pt x="5" y="11"/>
                    <a:pt x="3" y="11"/>
                  </a:cubicBezTo>
                  <a:cubicBezTo>
                    <a:pt x="3" y="11"/>
                    <a:pt x="2" y="10"/>
                    <a:pt x="1" y="10"/>
                  </a:cubicBezTo>
                  <a:cubicBezTo>
                    <a:pt x="1" y="7"/>
                    <a:pt x="0" y="5"/>
                    <a:pt x="1" y="3"/>
                  </a:cubicBezTo>
                  <a:cubicBezTo>
                    <a:pt x="1" y="2"/>
                    <a:pt x="1" y="2"/>
                    <a:pt x="1" y="2"/>
                  </a:cubicBezTo>
                  <a:cubicBezTo>
                    <a:pt x="1" y="1"/>
                    <a:pt x="2" y="0"/>
                    <a:pt x="3" y="0"/>
                  </a:cubicBezTo>
                  <a:close/>
                  <a:moveTo>
                    <a:pt x="3" y="3"/>
                  </a:moveTo>
                  <a:cubicBezTo>
                    <a:pt x="2" y="8"/>
                    <a:pt x="2" y="8"/>
                    <a:pt x="4" y="8"/>
                  </a:cubicBezTo>
                  <a:cubicBezTo>
                    <a:pt x="3" y="6"/>
                    <a:pt x="4" y="5"/>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6" name="Freeform 267"/>
            <p:cNvSpPr>
              <a:spLocks/>
            </p:cNvSpPr>
            <p:nvPr/>
          </p:nvSpPr>
          <p:spPr bwMode="auto">
            <a:xfrm>
              <a:off x="6257925" y="3836988"/>
              <a:ext cx="26988" cy="52388"/>
            </a:xfrm>
            <a:custGeom>
              <a:avLst/>
              <a:gdLst>
                <a:gd name="T0" fmla="*/ 7 w 7"/>
                <a:gd name="T1" fmla="*/ 10 h 13"/>
                <a:gd name="T2" fmla="*/ 7 w 7"/>
                <a:gd name="T3" fmla="*/ 11 h 13"/>
                <a:gd name="T4" fmla="*/ 6 w 7"/>
                <a:gd name="T5" fmla="*/ 12 h 13"/>
                <a:gd name="T6" fmla="*/ 1 w 7"/>
                <a:gd name="T7" fmla="*/ 10 h 13"/>
                <a:gd name="T8" fmla="*/ 0 w 7"/>
                <a:gd name="T9" fmla="*/ 7 h 13"/>
                <a:gd name="T10" fmla="*/ 1 w 7"/>
                <a:gd name="T11" fmla="*/ 2 h 13"/>
                <a:gd name="T12" fmla="*/ 3 w 7"/>
                <a:gd name="T13" fmla="*/ 1 h 13"/>
                <a:gd name="T14" fmla="*/ 2 w 7"/>
                <a:gd name="T15" fmla="*/ 5 h 13"/>
                <a:gd name="T16" fmla="*/ 3 w 7"/>
                <a:gd name="T17" fmla="*/ 5 h 13"/>
                <a:gd name="T18" fmla="*/ 6 w 7"/>
                <a:gd name="T19" fmla="*/ 3 h 13"/>
                <a:gd name="T20" fmla="*/ 6 w 7"/>
                <a:gd name="T21" fmla="*/ 5 h 13"/>
                <a:gd name="T22" fmla="*/ 3 w 7"/>
                <a:gd name="T23" fmla="*/ 8 h 13"/>
                <a:gd name="T24" fmla="*/ 3 w 7"/>
                <a:gd name="T25" fmla="*/ 9 h 13"/>
                <a:gd name="T26" fmla="*/ 5 w 7"/>
                <a:gd name="T27" fmla="*/ 10 h 13"/>
                <a:gd name="T28" fmla="*/ 7 w 7"/>
                <a:gd name="T2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7" y="10"/>
                  </a:moveTo>
                  <a:cubicBezTo>
                    <a:pt x="7" y="10"/>
                    <a:pt x="7" y="11"/>
                    <a:pt x="7" y="11"/>
                  </a:cubicBezTo>
                  <a:cubicBezTo>
                    <a:pt x="6" y="12"/>
                    <a:pt x="6" y="12"/>
                    <a:pt x="6" y="12"/>
                  </a:cubicBezTo>
                  <a:cubicBezTo>
                    <a:pt x="4" y="13"/>
                    <a:pt x="2" y="12"/>
                    <a:pt x="1" y="10"/>
                  </a:cubicBezTo>
                  <a:cubicBezTo>
                    <a:pt x="1" y="9"/>
                    <a:pt x="0" y="8"/>
                    <a:pt x="0" y="7"/>
                  </a:cubicBezTo>
                  <a:cubicBezTo>
                    <a:pt x="0" y="5"/>
                    <a:pt x="1" y="3"/>
                    <a:pt x="1" y="2"/>
                  </a:cubicBezTo>
                  <a:cubicBezTo>
                    <a:pt x="2" y="0"/>
                    <a:pt x="3" y="0"/>
                    <a:pt x="3" y="1"/>
                  </a:cubicBezTo>
                  <a:cubicBezTo>
                    <a:pt x="3" y="3"/>
                    <a:pt x="2" y="4"/>
                    <a:pt x="2" y="5"/>
                  </a:cubicBezTo>
                  <a:cubicBezTo>
                    <a:pt x="2" y="5"/>
                    <a:pt x="3" y="5"/>
                    <a:pt x="3" y="5"/>
                  </a:cubicBezTo>
                  <a:cubicBezTo>
                    <a:pt x="3" y="3"/>
                    <a:pt x="5" y="3"/>
                    <a:pt x="6" y="3"/>
                  </a:cubicBezTo>
                  <a:cubicBezTo>
                    <a:pt x="6" y="4"/>
                    <a:pt x="6" y="4"/>
                    <a:pt x="6" y="5"/>
                  </a:cubicBezTo>
                  <a:cubicBezTo>
                    <a:pt x="5" y="6"/>
                    <a:pt x="4" y="7"/>
                    <a:pt x="3" y="8"/>
                  </a:cubicBezTo>
                  <a:cubicBezTo>
                    <a:pt x="2" y="8"/>
                    <a:pt x="2" y="9"/>
                    <a:pt x="3" y="9"/>
                  </a:cubicBezTo>
                  <a:cubicBezTo>
                    <a:pt x="4" y="10"/>
                    <a:pt x="4" y="11"/>
                    <a:pt x="5" y="10"/>
                  </a:cubicBezTo>
                  <a:cubicBezTo>
                    <a:pt x="6" y="9"/>
                    <a:pt x="6"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7" name="Freeform 268"/>
            <p:cNvSpPr>
              <a:spLocks noEditPoints="1"/>
            </p:cNvSpPr>
            <p:nvPr/>
          </p:nvSpPr>
          <p:spPr bwMode="auto">
            <a:xfrm>
              <a:off x="6394450" y="4002088"/>
              <a:ext cx="28575" cy="44450"/>
            </a:xfrm>
            <a:custGeom>
              <a:avLst/>
              <a:gdLst>
                <a:gd name="T0" fmla="*/ 7 w 7"/>
                <a:gd name="T1" fmla="*/ 4 h 11"/>
                <a:gd name="T2" fmla="*/ 5 w 7"/>
                <a:gd name="T3" fmla="*/ 10 h 11"/>
                <a:gd name="T4" fmla="*/ 4 w 7"/>
                <a:gd name="T5" fmla="*/ 11 h 11"/>
                <a:gd name="T6" fmla="*/ 2 w 7"/>
                <a:gd name="T7" fmla="*/ 10 h 11"/>
                <a:gd name="T8" fmla="*/ 1 w 7"/>
                <a:gd name="T9" fmla="*/ 3 h 11"/>
                <a:gd name="T10" fmla="*/ 4 w 7"/>
                <a:gd name="T11" fmla="*/ 0 h 11"/>
                <a:gd name="T12" fmla="*/ 7 w 7"/>
                <a:gd name="T13" fmla="*/ 2 h 11"/>
                <a:gd name="T14" fmla="*/ 7 w 7"/>
                <a:gd name="T15" fmla="*/ 4 h 11"/>
                <a:gd name="T16" fmla="*/ 4 w 7"/>
                <a:gd name="T17" fmla="*/ 2 h 11"/>
                <a:gd name="T18" fmla="*/ 3 w 7"/>
                <a:gd name="T19" fmla="*/ 8 h 11"/>
                <a:gd name="T20" fmla="*/ 4 w 7"/>
                <a:gd name="T21" fmla="*/ 9 h 11"/>
                <a:gd name="T22" fmla="*/ 5 w 7"/>
                <a:gd name="T23" fmla="*/ 6 h 11"/>
                <a:gd name="T24" fmla="*/ 4 w 7"/>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1">
                  <a:moveTo>
                    <a:pt x="7" y="4"/>
                  </a:moveTo>
                  <a:cubicBezTo>
                    <a:pt x="7" y="6"/>
                    <a:pt x="6" y="8"/>
                    <a:pt x="5" y="10"/>
                  </a:cubicBezTo>
                  <a:cubicBezTo>
                    <a:pt x="5" y="10"/>
                    <a:pt x="4" y="11"/>
                    <a:pt x="4" y="11"/>
                  </a:cubicBezTo>
                  <a:cubicBezTo>
                    <a:pt x="3" y="11"/>
                    <a:pt x="2" y="11"/>
                    <a:pt x="2" y="10"/>
                  </a:cubicBezTo>
                  <a:cubicBezTo>
                    <a:pt x="1" y="8"/>
                    <a:pt x="0" y="5"/>
                    <a:pt x="1" y="3"/>
                  </a:cubicBezTo>
                  <a:cubicBezTo>
                    <a:pt x="1" y="1"/>
                    <a:pt x="2" y="0"/>
                    <a:pt x="4" y="0"/>
                  </a:cubicBezTo>
                  <a:cubicBezTo>
                    <a:pt x="5" y="0"/>
                    <a:pt x="6" y="0"/>
                    <a:pt x="7" y="2"/>
                  </a:cubicBezTo>
                  <a:cubicBezTo>
                    <a:pt x="7" y="2"/>
                    <a:pt x="7" y="3"/>
                    <a:pt x="7" y="4"/>
                  </a:cubicBezTo>
                  <a:close/>
                  <a:moveTo>
                    <a:pt x="4" y="2"/>
                  </a:moveTo>
                  <a:cubicBezTo>
                    <a:pt x="2" y="3"/>
                    <a:pt x="2" y="6"/>
                    <a:pt x="3" y="8"/>
                  </a:cubicBezTo>
                  <a:cubicBezTo>
                    <a:pt x="3" y="8"/>
                    <a:pt x="4" y="8"/>
                    <a:pt x="4" y="9"/>
                  </a:cubicBezTo>
                  <a:cubicBezTo>
                    <a:pt x="4" y="8"/>
                    <a:pt x="4" y="7"/>
                    <a:pt x="5" y="6"/>
                  </a:cubicBezTo>
                  <a:cubicBezTo>
                    <a:pt x="6" y="5"/>
                    <a:pt x="5"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8" name="Freeform 269"/>
            <p:cNvSpPr>
              <a:spLocks/>
            </p:cNvSpPr>
            <p:nvPr/>
          </p:nvSpPr>
          <p:spPr bwMode="auto">
            <a:xfrm>
              <a:off x="6508750" y="3975101"/>
              <a:ext cx="42863" cy="50800"/>
            </a:xfrm>
            <a:custGeom>
              <a:avLst/>
              <a:gdLst>
                <a:gd name="T0" fmla="*/ 6 w 11"/>
                <a:gd name="T1" fmla="*/ 13 h 13"/>
                <a:gd name="T2" fmla="*/ 6 w 11"/>
                <a:gd name="T3" fmla="*/ 8 h 13"/>
                <a:gd name="T4" fmla="*/ 5 w 11"/>
                <a:gd name="T5" fmla="*/ 5 h 13"/>
                <a:gd name="T6" fmla="*/ 2 w 11"/>
                <a:gd name="T7" fmla="*/ 4 h 13"/>
                <a:gd name="T8" fmla="*/ 0 w 11"/>
                <a:gd name="T9" fmla="*/ 3 h 13"/>
                <a:gd name="T10" fmla="*/ 5 w 11"/>
                <a:gd name="T11" fmla="*/ 1 h 13"/>
                <a:gd name="T12" fmla="*/ 8 w 11"/>
                <a:gd name="T13" fmla="*/ 1 h 13"/>
                <a:gd name="T14" fmla="*/ 11 w 11"/>
                <a:gd name="T15" fmla="*/ 0 h 13"/>
                <a:gd name="T16" fmla="*/ 7 w 11"/>
                <a:gd name="T17" fmla="*/ 3 h 13"/>
                <a:gd name="T18" fmla="*/ 7 w 11"/>
                <a:gd name="T19" fmla="*/ 5 h 13"/>
                <a:gd name="T20" fmla="*/ 8 w 11"/>
                <a:gd name="T21" fmla="*/ 9 h 13"/>
                <a:gd name="T22" fmla="*/ 8 w 11"/>
                <a:gd name="T23" fmla="*/ 10 h 13"/>
                <a:gd name="T24" fmla="*/ 6 w 11"/>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6" y="13"/>
                  </a:moveTo>
                  <a:cubicBezTo>
                    <a:pt x="6" y="11"/>
                    <a:pt x="6" y="10"/>
                    <a:pt x="6" y="8"/>
                  </a:cubicBezTo>
                  <a:cubicBezTo>
                    <a:pt x="5" y="7"/>
                    <a:pt x="5" y="6"/>
                    <a:pt x="5" y="5"/>
                  </a:cubicBezTo>
                  <a:cubicBezTo>
                    <a:pt x="5" y="4"/>
                    <a:pt x="3" y="3"/>
                    <a:pt x="2" y="4"/>
                  </a:cubicBezTo>
                  <a:cubicBezTo>
                    <a:pt x="1" y="5"/>
                    <a:pt x="0" y="4"/>
                    <a:pt x="0" y="3"/>
                  </a:cubicBezTo>
                  <a:cubicBezTo>
                    <a:pt x="1" y="2"/>
                    <a:pt x="3" y="1"/>
                    <a:pt x="5" y="1"/>
                  </a:cubicBezTo>
                  <a:cubicBezTo>
                    <a:pt x="6" y="1"/>
                    <a:pt x="7" y="1"/>
                    <a:pt x="8" y="1"/>
                  </a:cubicBezTo>
                  <a:cubicBezTo>
                    <a:pt x="9" y="0"/>
                    <a:pt x="10" y="0"/>
                    <a:pt x="11" y="0"/>
                  </a:cubicBezTo>
                  <a:cubicBezTo>
                    <a:pt x="11" y="2"/>
                    <a:pt x="11" y="3"/>
                    <a:pt x="7" y="3"/>
                  </a:cubicBezTo>
                  <a:cubicBezTo>
                    <a:pt x="7" y="4"/>
                    <a:pt x="7" y="4"/>
                    <a:pt x="7" y="5"/>
                  </a:cubicBezTo>
                  <a:cubicBezTo>
                    <a:pt x="8" y="7"/>
                    <a:pt x="8" y="8"/>
                    <a:pt x="8" y="9"/>
                  </a:cubicBezTo>
                  <a:cubicBezTo>
                    <a:pt x="8" y="9"/>
                    <a:pt x="8" y="10"/>
                    <a:pt x="8" y="10"/>
                  </a:cubicBezTo>
                  <a:cubicBezTo>
                    <a:pt x="9" y="12"/>
                    <a:pt x="8"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69" name="Freeform 270"/>
            <p:cNvSpPr>
              <a:spLocks/>
            </p:cNvSpPr>
            <p:nvPr/>
          </p:nvSpPr>
          <p:spPr bwMode="auto">
            <a:xfrm>
              <a:off x="6340475" y="3994151"/>
              <a:ext cx="26988" cy="52388"/>
            </a:xfrm>
            <a:custGeom>
              <a:avLst/>
              <a:gdLst>
                <a:gd name="T0" fmla="*/ 2 w 7"/>
                <a:gd name="T1" fmla="*/ 8 h 13"/>
                <a:gd name="T2" fmla="*/ 2 w 7"/>
                <a:gd name="T3" fmla="*/ 5 h 13"/>
                <a:gd name="T4" fmla="*/ 4 w 7"/>
                <a:gd name="T5" fmla="*/ 6 h 13"/>
                <a:gd name="T6" fmla="*/ 5 w 7"/>
                <a:gd name="T7" fmla="*/ 6 h 13"/>
                <a:gd name="T8" fmla="*/ 6 w 7"/>
                <a:gd name="T9" fmla="*/ 9 h 13"/>
                <a:gd name="T10" fmla="*/ 5 w 7"/>
                <a:gd name="T11" fmla="*/ 13 h 13"/>
                <a:gd name="T12" fmla="*/ 1 w 7"/>
                <a:gd name="T13" fmla="*/ 13 h 13"/>
                <a:gd name="T14" fmla="*/ 0 w 7"/>
                <a:gd name="T15" fmla="*/ 9 h 13"/>
                <a:gd name="T16" fmla="*/ 0 w 7"/>
                <a:gd name="T17" fmla="*/ 5 h 13"/>
                <a:gd name="T18" fmla="*/ 1 w 7"/>
                <a:gd name="T19" fmla="*/ 2 h 13"/>
                <a:gd name="T20" fmla="*/ 3 w 7"/>
                <a:gd name="T21" fmla="*/ 0 h 13"/>
                <a:gd name="T22" fmla="*/ 3 w 7"/>
                <a:gd name="T23" fmla="*/ 2 h 13"/>
                <a:gd name="T24" fmla="*/ 1 w 7"/>
                <a:gd name="T25" fmla="*/ 8 h 13"/>
                <a:gd name="T26" fmla="*/ 2 w 7"/>
                <a:gd name="T27" fmla="*/ 8 h 13"/>
                <a:gd name="T28" fmla="*/ 2 w 7"/>
                <a:gd name="T29" fmla="*/ 12 h 13"/>
                <a:gd name="T30" fmla="*/ 3 w 7"/>
                <a:gd name="T31" fmla="*/ 12 h 13"/>
                <a:gd name="T32" fmla="*/ 4 w 7"/>
                <a:gd name="T33" fmla="*/ 9 h 13"/>
                <a:gd name="T34" fmla="*/ 2 w 7"/>
                <a:gd name="T3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3">
                  <a:moveTo>
                    <a:pt x="2" y="8"/>
                  </a:moveTo>
                  <a:cubicBezTo>
                    <a:pt x="2" y="7"/>
                    <a:pt x="2" y="6"/>
                    <a:pt x="2" y="5"/>
                  </a:cubicBezTo>
                  <a:cubicBezTo>
                    <a:pt x="3" y="5"/>
                    <a:pt x="3" y="5"/>
                    <a:pt x="4" y="6"/>
                  </a:cubicBezTo>
                  <a:cubicBezTo>
                    <a:pt x="4" y="6"/>
                    <a:pt x="4" y="6"/>
                    <a:pt x="5" y="6"/>
                  </a:cubicBezTo>
                  <a:cubicBezTo>
                    <a:pt x="6" y="7"/>
                    <a:pt x="7" y="8"/>
                    <a:pt x="6" y="9"/>
                  </a:cubicBezTo>
                  <a:cubicBezTo>
                    <a:pt x="6" y="11"/>
                    <a:pt x="5" y="12"/>
                    <a:pt x="5" y="13"/>
                  </a:cubicBezTo>
                  <a:cubicBezTo>
                    <a:pt x="3" y="13"/>
                    <a:pt x="2" y="13"/>
                    <a:pt x="1" y="13"/>
                  </a:cubicBezTo>
                  <a:cubicBezTo>
                    <a:pt x="0" y="12"/>
                    <a:pt x="0" y="10"/>
                    <a:pt x="0" y="9"/>
                  </a:cubicBezTo>
                  <a:cubicBezTo>
                    <a:pt x="0" y="8"/>
                    <a:pt x="0" y="6"/>
                    <a:pt x="0" y="5"/>
                  </a:cubicBezTo>
                  <a:cubicBezTo>
                    <a:pt x="0" y="4"/>
                    <a:pt x="0" y="3"/>
                    <a:pt x="1" y="2"/>
                  </a:cubicBezTo>
                  <a:cubicBezTo>
                    <a:pt x="1" y="0"/>
                    <a:pt x="1" y="0"/>
                    <a:pt x="3" y="0"/>
                  </a:cubicBezTo>
                  <a:cubicBezTo>
                    <a:pt x="3" y="1"/>
                    <a:pt x="3" y="1"/>
                    <a:pt x="3" y="2"/>
                  </a:cubicBezTo>
                  <a:cubicBezTo>
                    <a:pt x="1" y="4"/>
                    <a:pt x="2" y="6"/>
                    <a:pt x="1" y="8"/>
                  </a:cubicBezTo>
                  <a:cubicBezTo>
                    <a:pt x="1" y="8"/>
                    <a:pt x="2" y="8"/>
                    <a:pt x="2" y="8"/>
                  </a:cubicBezTo>
                  <a:cubicBezTo>
                    <a:pt x="2" y="9"/>
                    <a:pt x="2" y="11"/>
                    <a:pt x="2" y="12"/>
                  </a:cubicBezTo>
                  <a:cubicBezTo>
                    <a:pt x="2" y="12"/>
                    <a:pt x="3" y="12"/>
                    <a:pt x="3" y="12"/>
                  </a:cubicBezTo>
                  <a:cubicBezTo>
                    <a:pt x="3" y="11"/>
                    <a:pt x="4" y="10"/>
                    <a:pt x="4" y="9"/>
                  </a:cubicBezTo>
                  <a:cubicBezTo>
                    <a:pt x="4" y="9"/>
                    <a:pt x="3"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0" name="Freeform 271"/>
            <p:cNvSpPr>
              <a:spLocks noEditPoints="1"/>
            </p:cNvSpPr>
            <p:nvPr/>
          </p:nvSpPr>
          <p:spPr bwMode="auto">
            <a:xfrm>
              <a:off x="6426200" y="3994151"/>
              <a:ext cx="31750" cy="44450"/>
            </a:xfrm>
            <a:custGeom>
              <a:avLst/>
              <a:gdLst>
                <a:gd name="T0" fmla="*/ 0 w 8"/>
                <a:gd name="T1" fmla="*/ 10 h 11"/>
                <a:gd name="T2" fmla="*/ 1 w 8"/>
                <a:gd name="T3" fmla="*/ 9 h 11"/>
                <a:gd name="T4" fmla="*/ 1 w 8"/>
                <a:gd name="T5" fmla="*/ 8 h 11"/>
                <a:gd name="T6" fmla="*/ 0 w 8"/>
                <a:gd name="T7" fmla="*/ 3 h 11"/>
                <a:gd name="T8" fmla="*/ 1 w 8"/>
                <a:gd name="T9" fmla="*/ 1 h 11"/>
                <a:gd name="T10" fmla="*/ 4 w 8"/>
                <a:gd name="T11" fmla="*/ 1 h 11"/>
                <a:gd name="T12" fmla="*/ 5 w 8"/>
                <a:gd name="T13" fmla="*/ 1 h 11"/>
                <a:gd name="T14" fmla="*/ 7 w 8"/>
                <a:gd name="T15" fmla="*/ 6 h 11"/>
                <a:gd name="T16" fmla="*/ 3 w 8"/>
                <a:gd name="T17" fmla="*/ 10 h 11"/>
                <a:gd name="T18" fmla="*/ 0 w 8"/>
                <a:gd name="T19" fmla="*/ 10 h 11"/>
                <a:gd name="T20" fmla="*/ 2 w 8"/>
                <a:gd name="T21" fmla="*/ 3 h 11"/>
                <a:gd name="T22" fmla="*/ 3 w 8"/>
                <a:gd name="T23" fmla="*/ 7 h 11"/>
                <a:gd name="T24" fmla="*/ 3 w 8"/>
                <a:gd name="T25" fmla="*/ 7 h 11"/>
                <a:gd name="T26" fmla="*/ 4 w 8"/>
                <a:gd name="T27" fmla="*/ 7 h 11"/>
                <a:gd name="T28" fmla="*/ 5 w 8"/>
                <a:gd name="T29" fmla="*/ 3 h 11"/>
                <a:gd name="T30" fmla="*/ 2 w 8"/>
                <a:gd name="T3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1">
                  <a:moveTo>
                    <a:pt x="0" y="10"/>
                  </a:moveTo>
                  <a:cubicBezTo>
                    <a:pt x="0" y="10"/>
                    <a:pt x="0" y="9"/>
                    <a:pt x="1" y="9"/>
                  </a:cubicBezTo>
                  <a:cubicBezTo>
                    <a:pt x="1" y="9"/>
                    <a:pt x="1" y="9"/>
                    <a:pt x="1" y="8"/>
                  </a:cubicBezTo>
                  <a:cubicBezTo>
                    <a:pt x="1" y="7"/>
                    <a:pt x="1" y="5"/>
                    <a:pt x="0" y="3"/>
                  </a:cubicBezTo>
                  <a:cubicBezTo>
                    <a:pt x="0" y="2"/>
                    <a:pt x="0" y="2"/>
                    <a:pt x="1" y="1"/>
                  </a:cubicBezTo>
                  <a:cubicBezTo>
                    <a:pt x="2" y="0"/>
                    <a:pt x="3" y="0"/>
                    <a:pt x="4" y="1"/>
                  </a:cubicBezTo>
                  <a:cubicBezTo>
                    <a:pt x="4" y="1"/>
                    <a:pt x="4" y="1"/>
                    <a:pt x="5" y="1"/>
                  </a:cubicBezTo>
                  <a:cubicBezTo>
                    <a:pt x="7" y="1"/>
                    <a:pt x="8" y="4"/>
                    <a:pt x="7" y="6"/>
                  </a:cubicBezTo>
                  <a:cubicBezTo>
                    <a:pt x="6" y="8"/>
                    <a:pt x="5" y="9"/>
                    <a:pt x="3" y="10"/>
                  </a:cubicBezTo>
                  <a:cubicBezTo>
                    <a:pt x="3" y="11"/>
                    <a:pt x="1" y="10"/>
                    <a:pt x="0" y="10"/>
                  </a:cubicBezTo>
                  <a:close/>
                  <a:moveTo>
                    <a:pt x="2" y="3"/>
                  </a:moveTo>
                  <a:cubicBezTo>
                    <a:pt x="2" y="4"/>
                    <a:pt x="3" y="5"/>
                    <a:pt x="3" y="7"/>
                  </a:cubicBezTo>
                  <a:cubicBezTo>
                    <a:pt x="3" y="7"/>
                    <a:pt x="3" y="7"/>
                    <a:pt x="3" y="7"/>
                  </a:cubicBezTo>
                  <a:cubicBezTo>
                    <a:pt x="3" y="7"/>
                    <a:pt x="4" y="7"/>
                    <a:pt x="4" y="7"/>
                  </a:cubicBezTo>
                  <a:cubicBezTo>
                    <a:pt x="5" y="6"/>
                    <a:pt x="5" y="4"/>
                    <a:pt x="5" y="3"/>
                  </a:cubicBezTo>
                  <a:cubicBezTo>
                    <a:pt x="4" y="3"/>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1" name="Freeform 272"/>
            <p:cNvSpPr>
              <a:spLocks/>
            </p:cNvSpPr>
            <p:nvPr/>
          </p:nvSpPr>
          <p:spPr bwMode="auto">
            <a:xfrm>
              <a:off x="6489700" y="3987801"/>
              <a:ext cx="26988" cy="38100"/>
            </a:xfrm>
            <a:custGeom>
              <a:avLst/>
              <a:gdLst>
                <a:gd name="T0" fmla="*/ 1 w 7"/>
                <a:gd name="T1" fmla="*/ 8 h 10"/>
                <a:gd name="T2" fmla="*/ 5 w 7"/>
                <a:gd name="T3" fmla="*/ 8 h 10"/>
                <a:gd name="T4" fmla="*/ 5 w 7"/>
                <a:gd name="T5" fmla="*/ 7 h 10"/>
                <a:gd name="T6" fmla="*/ 5 w 7"/>
                <a:gd name="T7" fmla="*/ 6 h 10"/>
                <a:gd name="T8" fmla="*/ 3 w 7"/>
                <a:gd name="T9" fmla="*/ 6 h 10"/>
                <a:gd name="T10" fmla="*/ 0 w 7"/>
                <a:gd name="T11" fmla="*/ 4 h 10"/>
                <a:gd name="T12" fmla="*/ 2 w 7"/>
                <a:gd name="T13" fmla="*/ 0 h 10"/>
                <a:gd name="T14" fmla="*/ 3 w 7"/>
                <a:gd name="T15" fmla="*/ 0 h 10"/>
                <a:gd name="T16" fmla="*/ 4 w 7"/>
                <a:gd name="T17" fmla="*/ 0 h 10"/>
                <a:gd name="T18" fmla="*/ 5 w 7"/>
                <a:gd name="T19" fmla="*/ 1 h 10"/>
                <a:gd name="T20" fmla="*/ 3 w 7"/>
                <a:gd name="T21" fmla="*/ 2 h 10"/>
                <a:gd name="T22" fmla="*/ 2 w 7"/>
                <a:gd name="T23" fmla="*/ 3 h 10"/>
                <a:gd name="T24" fmla="*/ 5 w 7"/>
                <a:gd name="T25" fmla="*/ 4 h 10"/>
                <a:gd name="T26" fmla="*/ 7 w 7"/>
                <a:gd name="T27" fmla="*/ 7 h 10"/>
                <a:gd name="T28" fmla="*/ 4 w 7"/>
                <a:gd name="T29" fmla="*/ 10 h 10"/>
                <a:gd name="T30" fmla="*/ 1 w 7"/>
                <a:gd name="T31" fmla="*/ 10 h 10"/>
                <a:gd name="T32" fmla="*/ 1 w 7"/>
                <a:gd name="T3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0">
                  <a:moveTo>
                    <a:pt x="1" y="8"/>
                  </a:moveTo>
                  <a:cubicBezTo>
                    <a:pt x="2" y="8"/>
                    <a:pt x="3" y="8"/>
                    <a:pt x="5" y="8"/>
                  </a:cubicBezTo>
                  <a:cubicBezTo>
                    <a:pt x="5" y="8"/>
                    <a:pt x="5" y="7"/>
                    <a:pt x="5" y="7"/>
                  </a:cubicBezTo>
                  <a:cubicBezTo>
                    <a:pt x="5" y="7"/>
                    <a:pt x="5" y="6"/>
                    <a:pt x="5" y="6"/>
                  </a:cubicBezTo>
                  <a:cubicBezTo>
                    <a:pt x="4" y="6"/>
                    <a:pt x="3" y="6"/>
                    <a:pt x="3" y="6"/>
                  </a:cubicBezTo>
                  <a:cubicBezTo>
                    <a:pt x="1" y="6"/>
                    <a:pt x="0" y="5"/>
                    <a:pt x="0" y="4"/>
                  </a:cubicBezTo>
                  <a:cubicBezTo>
                    <a:pt x="0" y="3"/>
                    <a:pt x="1" y="1"/>
                    <a:pt x="2" y="0"/>
                  </a:cubicBezTo>
                  <a:cubicBezTo>
                    <a:pt x="2" y="0"/>
                    <a:pt x="3" y="0"/>
                    <a:pt x="3" y="0"/>
                  </a:cubicBezTo>
                  <a:cubicBezTo>
                    <a:pt x="3" y="0"/>
                    <a:pt x="4" y="0"/>
                    <a:pt x="4" y="0"/>
                  </a:cubicBezTo>
                  <a:cubicBezTo>
                    <a:pt x="4" y="0"/>
                    <a:pt x="5" y="1"/>
                    <a:pt x="5" y="1"/>
                  </a:cubicBezTo>
                  <a:cubicBezTo>
                    <a:pt x="4" y="1"/>
                    <a:pt x="4" y="2"/>
                    <a:pt x="3" y="2"/>
                  </a:cubicBezTo>
                  <a:cubicBezTo>
                    <a:pt x="2" y="2"/>
                    <a:pt x="2" y="2"/>
                    <a:pt x="2" y="3"/>
                  </a:cubicBezTo>
                  <a:cubicBezTo>
                    <a:pt x="3" y="3"/>
                    <a:pt x="4" y="4"/>
                    <a:pt x="5" y="4"/>
                  </a:cubicBezTo>
                  <a:cubicBezTo>
                    <a:pt x="6" y="5"/>
                    <a:pt x="7" y="6"/>
                    <a:pt x="7" y="7"/>
                  </a:cubicBezTo>
                  <a:cubicBezTo>
                    <a:pt x="7" y="8"/>
                    <a:pt x="5" y="10"/>
                    <a:pt x="4" y="10"/>
                  </a:cubicBezTo>
                  <a:cubicBezTo>
                    <a:pt x="3" y="10"/>
                    <a:pt x="2" y="10"/>
                    <a:pt x="1" y="10"/>
                  </a:cubicBezTo>
                  <a:cubicBezTo>
                    <a:pt x="1" y="9"/>
                    <a:pt x="1" y="9"/>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2" name="Freeform 273"/>
            <p:cNvSpPr>
              <a:spLocks noEditPoints="1"/>
            </p:cNvSpPr>
            <p:nvPr/>
          </p:nvSpPr>
          <p:spPr bwMode="auto">
            <a:xfrm>
              <a:off x="6370638" y="3998913"/>
              <a:ext cx="20638" cy="42863"/>
            </a:xfrm>
            <a:custGeom>
              <a:avLst/>
              <a:gdLst>
                <a:gd name="T0" fmla="*/ 2 w 5"/>
                <a:gd name="T1" fmla="*/ 0 h 11"/>
                <a:gd name="T2" fmla="*/ 4 w 5"/>
                <a:gd name="T3" fmla="*/ 9 h 11"/>
                <a:gd name="T4" fmla="*/ 2 w 5"/>
                <a:gd name="T5" fmla="*/ 11 h 11"/>
                <a:gd name="T6" fmla="*/ 0 w 5"/>
                <a:gd name="T7" fmla="*/ 10 h 11"/>
                <a:gd name="T8" fmla="*/ 0 w 5"/>
                <a:gd name="T9" fmla="*/ 4 h 11"/>
                <a:gd name="T10" fmla="*/ 0 w 5"/>
                <a:gd name="T11" fmla="*/ 2 h 11"/>
                <a:gd name="T12" fmla="*/ 2 w 5"/>
                <a:gd name="T13" fmla="*/ 0 h 11"/>
                <a:gd name="T14" fmla="*/ 2 w 5"/>
                <a:gd name="T15" fmla="*/ 4 h 11"/>
                <a:gd name="T16" fmla="*/ 1 w 5"/>
                <a:gd name="T17" fmla="*/ 8 h 11"/>
                <a:gd name="T18" fmla="*/ 2 w 5"/>
                <a:gd name="T19" fmla="*/ 8 h 11"/>
                <a:gd name="T20" fmla="*/ 3 w 5"/>
                <a:gd name="T21" fmla="*/ 8 h 11"/>
                <a:gd name="T22" fmla="*/ 2 w 5"/>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1">
                  <a:moveTo>
                    <a:pt x="2" y="0"/>
                  </a:moveTo>
                  <a:cubicBezTo>
                    <a:pt x="5" y="3"/>
                    <a:pt x="5" y="6"/>
                    <a:pt x="4" y="9"/>
                  </a:cubicBezTo>
                  <a:cubicBezTo>
                    <a:pt x="4" y="10"/>
                    <a:pt x="3" y="11"/>
                    <a:pt x="2" y="11"/>
                  </a:cubicBezTo>
                  <a:cubicBezTo>
                    <a:pt x="1" y="11"/>
                    <a:pt x="0" y="11"/>
                    <a:pt x="0" y="10"/>
                  </a:cubicBezTo>
                  <a:cubicBezTo>
                    <a:pt x="0" y="8"/>
                    <a:pt x="0" y="6"/>
                    <a:pt x="0" y="4"/>
                  </a:cubicBezTo>
                  <a:cubicBezTo>
                    <a:pt x="0" y="3"/>
                    <a:pt x="0" y="3"/>
                    <a:pt x="0" y="2"/>
                  </a:cubicBezTo>
                  <a:cubicBezTo>
                    <a:pt x="1" y="1"/>
                    <a:pt x="1" y="1"/>
                    <a:pt x="2" y="0"/>
                  </a:cubicBezTo>
                  <a:close/>
                  <a:moveTo>
                    <a:pt x="2" y="4"/>
                  </a:moveTo>
                  <a:cubicBezTo>
                    <a:pt x="2" y="5"/>
                    <a:pt x="2" y="7"/>
                    <a:pt x="1" y="8"/>
                  </a:cubicBezTo>
                  <a:cubicBezTo>
                    <a:pt x="1" y="8"/>
                    <a:pt x="2" y="8"/>
                    <a:pt x="2" y="8"/>
                  </a:cubicBezTo>
                  <a:cubicBezTo>
                    <a:pt x="2" y="8"/>
                    <a:pt x="2" y="8"/>
                    <a:pt x="3" y="8"/>
                  </a:cubicBezTo>
                  <a:cubicBezTo>
                    <a:pt x="3" y="7"/>
                    <a:pt x="3"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3" name="Freeform 274"/>
            <p:cNvSpPr>
              <a:spLocks/>
            </p:cNvSpPr>
            <p:nvPr/>
          </p:nvSpPr>
          <p:spPr bwMode="auto">
            <a:xfrm>
              <a:off x="6461125" y="3987801"/>
              <a:ext cx="23813" cy="46038"/>
            </a:xfrm>
            <a:custGeom>
              <a:avLst/>
              <a:gdLst>
                <a:gd name="T0" fmla="*/ 3 w 6"/>
                <a:gd name="T1" fmla="*/ 1 h 12"/>
                <a:gd name="T2" fmla="*/ 1 w 6"/>
                <a:gd name="T3" fmla="*/ 5 h 12"/>
                <a:gd name="T4" fmla="*/ 6 w 6"/>
                <a:gd name="T5" fmla="*/ 3 h 12"/>
                <a:gd name="T6" fmla="*/ 5 w 6"/>
                <a:gd name="T7" fmla="*/ 5 h 12"/>
                <a:gd name="T8" fmla="*/ 2 w 6"/>
                <a:gd name="T9" fmla="*/ 7 h 12"/>
                <a:gd name="T10" fmla="*/ 2 w 6"/>
                <a:gd name="T11" fmla="*/ 9 h 12"/>
                <a:gd name="T12" fmla="*/ 4 w 6"/>
                <a:gd name="T13" fmla="*/ 10 h 12"/>
                <a:gd name="T14" fmla="*/ 6 w 6"/>
                <a:gd name="T15" fmla="*/ 9 h 12"/>
                <a:gd name="T16" fmla="*/ 6 w 6"/>
                <a:gd name="T17" fmla="*/ 11 h 12"/>
                <a:gd name="T18" fmla="*/ 2 w 6"/>
                <a:gd name="T19" fmla="*/ 11 h 12"/>
                <a:gd name="T20" fmla="*/ 0 w 6"/>
                <a:gd name="T21" fmla="*/ 9 h 12"/>
                <a:gd name="T22" fmla="*/ 0 w 6"/>
                <a:gd name="T23" fmla="*/ 2 h 12"/>
                <a:gd name="T24" fmla="*/ 2 w 6"/>
                <a:gd name="T25" fmla="*/ 0 h 12"/>
                <a:gd name="T26" fmla="*/ 3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3" y="1"/>
                  </a:moveTo>
                  <a:cubicBezTo>
                    <a:pt x="2" y="2"/>
                    <a:pt x="2" y="3"/>
                    <a:pt x="1" y="5"/>
                  </a:cubicBezTo>
                  <a:cubicBezTo>
                    <a:pt x="3" y="4"/>
                    <a:pt x="4" y="2"/>
                    <a:pt x="6" y="3"/>
                  </a:cubicBezTo>
                  <a:cubicBezTo>
                    <a:pt x="5" y="4"/>
                    <a:pt x="5" y="4"/>
                    <a:pt x="5" y="5"/>
                  </a:cubicBezTo>
                  <a:cubicBezTo>
                    <a:pt x="4" y="5"/>
                    <a:pt x="3" y="6"/>
                    <a:pt x="2" y="7"/>
                  </a:cubicBezTo>
                  <a:cubicBezTo>
                    <a:pt x="2" y="8"/>
                    <a:pt x="2" y="8"/>
                    <a:pt x="2" y="9"/>
                  </a:cubicBezTo>
                  <a:cubicBezTo>
                    <a:pt x="2" y="9"/>
                    <a:pt x="3" y="10"/>
                    <a:pt x="4" y="10"/>
                  </a:cubicBezTo>
                  <a:cubicBezTo>
                    <a:pt x="5" y="9"/>
                    <a:pt x="5" y="10"/>
                    <a:pt x="6" y="9"/>
                  </a:cubicBezTo>
                  <a:cubicBezTo>
                    <a:pt x="6" y="10"/>
                    <a:pt x="6" y="11"/>
                    <a:pt x="6" y="11"/>
                  </a:cubicBezTo>
                  <a:cubicBezTo>
                    <a:pt x="4" y="12"/>
                    <a:pt x="3" y="12"/>
                    <a:pt x="2" y="11"/>
                  </a:cubicBezTo>
                  <a:cubicBezTo>
                    <a:pt x="1" y="10"/>
                    <a:pt x="0" y="9"/>
                    <a:pt x="0" y="9"/>
                  </a:cubicBezTo>
                  <a:cubicBezTo>
                    <a:pt x="0" y="6"/>
                    <a:pt x="0" y="4"/>
                    <a:pt x="0" y="2"/>
                  </a:cubicBezTo>
                  <a:cubicBezTo>
                    <a:pt x="0" y="1"/>
                    <a:pt x="1" y="1"/>
                    <a:pt x="2" y="0"/>
                  </a:cubicBezTo>
                  <a:cubicBezTo>
                    <a:pt x="2" y="0"/>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4" name="Freeform 275"/>
            <p:cNvSpPr>
              <a:spLocks/>
            </p:cNvSpPr>
            <p:nvPr/>
          </p:nvSpPr>
          <p:spPr bwMode="auto">
            <a:xfrm>
              <a:off x="5997575" y="4006851"/>
              <a:ext cx="26988" cy="55563"/>
            </a:xfrm>
            <a:custGeom>
              <a:avLst/>
              <a:gdLst>
                <a:gd name="T0" fmla="*/ 3 w 7"/>
                <a:gd name="T1" fmla="*/ 8 h 14"/>
                <a:gd name="T2" fmla="*/ 3 w 7"/>
                <a:gd name="T3" fmla="*/ 5 h 14"/>
                <a:gd name="T4" fmla="*/ 4 w 7"/>
                <a:gd name="T5" fmla="*/ 5 h 14"/>
                <a:gd name="T6" fmla="*/ 6 w 7"/>
                <a:gd name="T7" fmla="*/ 6 h 14"/>
                <a:gd name="T8" fmla="*/ 7 w 7"/>
                <a:gd name="T9" fmla="*/ 9 h 14"/>
                <a:gd name="T10" fmla="*/ 6 w 7"/>
                <a:gd name="T11" fmla="*/ 13 h 14"/>
                <a:gd name="T12" fmla="*/ 5 w 7"/>
                <a:gd name="T13" fmla="*/ 14 h 14"/>
                <a:gd name="T14" fmla="*/ 3 w 7"/>
                <a:gd name="T15" fmla="*/ 14 h 14"/>
                <a:gd name="T16" fmla="*/ 1 w 7"/>
                <a:gd name="T17" fmla="*/ 10 h 14"/>
                <a:gd name="T18" fmla="*/ 0 w 7"/>
                <a:gd name="T19" fmla="*/ 7 h 14"/>
                <a:gd name="T20" fmla="*/ 0 w 7"/>
                <a:gd name="T21" fmla="*/ 6 h 14"/>
                <a:gd name="T22" fmla="*/ 1 w 7"/>
                <a:gd name="T23" fmla="*/ 1 h 14"/>
                <a:gd name="T24" fmla="*/ 4 w 7"/>
                <a:gd name="T25" fmla="*/ 0 h 14"/>
                <a:gd name="T26" fmla="*/ 3 w 7"/>
                <a:gd name="T27" fmla="*/ 3 h 14"/>
                <a:gd name="T28" fmla="*/ 2 w 7"/>
                <a:gd name="T29" fmla="*/ 8 h 14"/>
                <a:gd name="T30" fmla="*/ 3 w 7"/>
                <a:gd name="T31" fmla="*/ 8 h 14"/>
                <a:gd name="T32" fmla="*/ 4 w 7"/>
                <a:gd name="T33" fmla="*/ 12 h 14"/>
                <a:gd name="T34" fmla="*/ 5 w 7"/>
                <a:gd name="T35" fmla="*/ 9 h 14"/>
                <a:gd name="T36" fmla="*/ 3 w 7"/>
                <a:gd name="T3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4">
                  <a:moveTo>
                    <a:pt x="3" y="8"/>
                  </a:moveTo>
                  <a:cubicBezTo>
                    <a:pt x="3" y="7"/>
                    <a:pt x="3" y="6"/>
                    <a:pt x="3" y="5"/>
                  </a:cubicBezTo>
                  <a:cubicBezTo>
                    <a:pt x="3" y="5"/>
                    <a:pt x="4" y="5"/>
                    <a:pt x="4" y="5"/>
                  </a:cubicBezTo>
                  <a:cubicBezTo>
                    <a:pt x="5" y="6"/>
                    <a:pt x="5" y="6"/>
                    <a:pt x="6" y="6"/>
                  </a:cubicBezTo>
                  <a:cubicBezTo>
                    <a:pt x="7" y="6"/>
                    <a:pt x="7" y="8"/>
                    <a:pt x="7" y="9"/>
                  </a:cubicBezTo>
                  <a:cubicBezTo>
                    <a:pt x="7" y="10"/>
                    <a:pt x="7" y="11"/>
                    <a:pt x="6" y="13"/>
                  </a:cubicBezTo>
                  <a:cubicBezTo>
                    <a:pt x="6" y="13"/>
                    <a:pt x="5" y="14"/>
                    <a:pt x="5" y="14"/>
                  </a:cubicBezTo>
                  <a:cubicBezTo>
                    <a:pt x="4" y="14"/>
                    <a:pt x="3" y="14"/>
                    <a:pt x="3" y="14"/>
                  </a:cubicBezTo>
                  <a:cubicBezTo>
                    <a:pt x="2" y="13"/>
                    <a:pt x="1" y="12"/>
                    <a:pt x="1" y="10"/>
                  </a:cubicBezTo>
                  <a:cubicBezTo>
                    <a:pt x="1" y="9"/>
                    <a:pt x="0" y="8"/>
                    <a:pt x="0" y="7"/>
                  </a:cubicBezTo>
                  <a:cubicBezTo>
                    <a:pt x="0" y="7"/>
                    <a:pt x="0" y="7"/>
                    <a:pt x="0" y="6"/>
                  </a:cubicBezTo>
                  <a:cubicBezTo>
                    <a:pt x="0" y="4"/>
                    <a:pt x="1" y="3"/>
                    <a:pt x="1" y="1"/>
                  </a:cubicBezTo>
                  <a:cubicBezTo>
                    <a:pt x="1" y="0"/>
                    <a:pt x="2" y="0"/>
                    <a:pt x="4" y="0"/>
                  </a:cubicBezTo>
                  <a:cubicBezTo>
                    <a:pt x="3" y="1"/>
                    <a:pt x="3" y="2"/>
                    <a:pt x="3" y="3"/>
                  </a:cubicBezTo>
                  <a:cubicBezTo>
                    <a:pt x="2" y="4"/>
                    <a:pt x="2" y="6"/>
                    <a:pt x="2" y="8"/>
                  </a:cubicBezTo>
                  <a:cubicBezTo>
                    <a:pt x="2" y="8"/>
                    <a:pt x="3" y="8"/>
                    <a:pt x="3" y="8"/>
                  </a:cubicBezTo>
                  <a:cubicBezTo>
                    <a:pt x="3" y="9"/>
                    <a:pt x="2" y="11"/>
                    <a:pt x="4" y="12"/>
                  </a:cubicBezTo>
                  <a:cubicBezTo>
                    <a:pt x="5" y="11"/>
                    <a:pt x="5" y="10"/>
                    <a:pt x="5" y="9"/>
                  </a:cubicBezTo>
                  <a:cubicBezTo>
                    <a:pt x="4" y="8"/>
                    <a:pt x="3"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5" name="Freeform 276"/>
            <p:cNvSpPr>
              <a:spLocks noEditPoints="1"/>
            </p:cNvSpPr>
            <p:nvPr/>
          </p:nvSpPr>
          <p:spPr bwMode="auto">
            <a:xfrm>
              <a:off x="6064250" y="4006851"/>
              <a:ext cx="26988" cy="47625"/>
            </a:xfrm>
            <a:custGeom>
              <a:avLst/>
              <a:gdLst>
                <a:gd name="T0" fmla="*/ 7 w 7"/>
                <a:gd name="T1" fmla="*/ 5 h 12"/>
                <a:gd name="T2" fmla="*/ 6 w 7"/>
                <a:gd name="T3" fmla="*/ 11 h 12"/>
                <a:gd name="T4" fmla="*/ 2 w 7"/>
                <a:gd name="T5" fmla="*/ 11 h 12"/>
                <a:gd name="T6" fmla="*/ 0 w 7"/>
                <a:gd name="T7" fmla="*/ 3 h 12"/>
                <a:gd name="T8" fmla="*/ 5 w 7"/>
                <a:gd name="T9" fmla="*/ 1 h 12"/>
                <a:gd name="T10" fmla="*/ 7 w 7"/>
                <a:gd name="T11" fmla="*/ 5 h 12"/>
                <a:gd name="T12" fmla="*/ 4 w 7"/>
                <a:gd name="T13" fmla="*/ 9 h 12"/>
                <a:gd name="T14" fmla="*/ 4 w 7"/>
                <a:gd name="T15" fmla="*/ 7 h 12"/>
                <a:gd name="T16" fmla="*/ 3 w 7"/>
                <a:gd name="T17" fmla="*/ 2 h 12"/>
                <a:gd name="T18" fmla="*/ 2 w 7"/>
                <a:gd name="T19" fmla="*/ 6 h 12"/>
                <a:gd name="T20" fmla="*/ 4 w 7"/>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7" y="5"/>
                  </a:moveTo>
                  <a:cubicBezTo>
                    <a:pt x="7" y="7"/>
                    <a:pt x="6" y="9"/>
                    <a:pt x="6" y="11"/>
                  </a:cubicBezTo>
                  <a:cubicBezTo>
                    <a:pt x="5" y="12"/>
                    <a:pt x="3" y="12"/>
                    <a:pt x="2" y="11"/>
                  </a:cubicBezTo>
                  <a:cubicBezTo>
                    <a:pt x="0" y="9"/>
                    <a:pt x="0" y="6"/>
                    <a:pt x="0" y="3"/>
                  </a:cubicBezTo>
                  <a:cubicBezTo>
                    <a:pt x="0" y="1"/>
                    <a:pt x="3" y="0"/>
                    <a:pt x="5" y="1"/>
                  </a:cubicBezTo>
                  <a:cubicBezTo>
                    <a:pt x="7" y="2"/>
                    <a:pt x="7" y="3"/>
                    <a:pt x="7" y="5"/>
                  </a:cubicBezTo>
                  <a:close/>
                  <a:moveTo>
                    <a:pt x="4" y="9"/>
                  </a:moveTo>
                  <a:cubicBezTo>
                    <a:pt x="4" y="8"/>
                    <a:pt x="4" y="8"/>
                    <a:pt x="4" y="7"/>
                  </a:cubicBezTo>
                  <a:cubicBezTo>
                    <a:pt x="5" y="4"/>
                    <a:pt x="5" y="4"/>
                    <a:pt x="3" y="2"/>
                  </a:cubicBezTo>
                  <a:cubicBezTo>
                    <a:pt x="3" y="4"/>
                    <a:pt x="1" y="4"/>
                    <a:pt x="2" y="6"/>
                  </a:cubicBezTo>
                  <a:cubicBezTo>
                    <a:pt x="3" y="7"/>
                    <a:pt x="2"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6" name="Freeform 277"/>
            <p:cNvSpPr>
              <a:spLocks noEditPoints="1"/>
            </p:cNvSpPr>
            <p:nvPr/>
          </p:nvSpPr>
          <p:spPr bwMode="auto">
            <a:xfrm>
              <a:off x="6099175" y="4002088"/>
              <a:ext cx="31750" cy="39688"/>
            </a:xfrm>
            <a:custGeom>
              <a:avLst/>
              <a:gdLst>
                <a:gd name="T0" fmla="*/ 1 w 8"/>
                <a:gd name="T1" fmla="*/ 9 h 10"/>
                <a:gd name="T2" fmla="*/ 1 w 8"/>
                <a:gd name="T3" fmla="*/ 7 h 10"/>
                <a:gd name="T4" fmla="*/ 0 w 8"/>
                <a:gd name="T5" fmla="*/ 4 h 10"/>
                <a:gd name="T6" fmla="*/ 0 w 8"/>
                <a:gd name="T7" fmla="*/ 2 h 10"/>
                <a:gd name="T8" fmla="*/ 1 w 8"/>
                <a:gd name="T9" fmla="*/ 0 h 10"/>
                <a:gd name="T10" fmla="*/ 4 w 8"/>
                <a:gd name="T11" fmla="*/ 0 h 10"/>
                <a:gd name="T12" fmla="*/ 4 w 8"/>
                <a:gd name="T13" fmla="*/ 0 h 10"/>
                <a:gd name="T14" fmla="*/ 7 w 8"/>
                <a:gd name="T15" fmla="*/ 2 h 10"/>
                <a:gd name="T16" fmla="*/ 6 w 8"/>
                <a:gd name="T17" fmla="*/ 7 h 10"/>
                <a:gd name="T18" fmla="*/ 5 w 8"/>
                <a:gd name="T19" fmla="*/ 8 h 10"/>
                <a:gd name="T20" fmla="*/ 1 w 8"/>
                <a:gd name="T21" fmla="*/ 9 h 10"/>
                <a:gd name="T22" fmla="*/ 3 w 8"/>
                <a:gd name="T23" fmla="*/ 7 h 10"/>
                <a:gd name="T24" fmla="*/ 5 w 8"/>
                <a:gd name="T25" fmla="*/ 6 h 10"/>
                <a:gd name="T26" fmla="*/ 5 w 8"/>
                <a:gd name="T27" fmla="*/ 2 h 10"/>
                <a:gd name="T28" fmla="*/ 2 w 8"/>
                <a:gd name="T29" fmla="*/ 2 h 10"/>
                <a:gd name="T30" fmla="*/ 3 w 8"/>
                <a:gd name="T3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1" y="9"/>
                  </a:moveTo>
                  <a:cubicBezTo>
                    <a:pt x="1" y="8"/>
                    <a:pt x="1" y="8"/>
                    <a:pt x="1" y="7"/>
                  </a:cubicBezTo>
                  <a:cubicBezTo>
                    <a:pt x="1" y="6"/>
                    <a:pt x="1" y="5"/>
                    <a:pt x="0" y="4"/>
                  </a:cubicBezTo>
                  <a:cubicBezTo>
                    <a:pt x="0" y="4"/>
                    <a:pt x="0" y="3"/>
                    <a:pt x="0" y="2"/>
                  </a:cubicBezTo>
                  <a:cubicBezTo>
                    <a:pt x="0" y="1"/>
                    <a:pt x="0" y="0"/>
                    <a:pt x="1" y="0"/>
                  </a:cubicBezTo>
                  <a:cubicBezTo>
                    <a:pt x="2" y="0"/>
                    <a:pt x="3" y="0"/>
                    <a:pt x="4" y="0"/>
                  </a:cubicBezTo>
                  <a:cubicBezTo>
                    <a:pt x="4" y="0"/>
                    <a:pt x="4" y="0"/>
                    <a:pt x="4" y="0"/>
                  </a:cubicBezTo>
                  <a:cubicBezTo>
                    <a:pt x="6" y="0"/>
                    <a:pt x="7" y="1"/>
                    <a:pt x="7" y="2"/>
                  </a:cubicBezTo>
                  <a:cubicBezTo>
                    <a:pt x="8" y="4"/>
                    <a:pt x="8" y="5"/>
                    <a:pt x="6" y="7"/>
                  </a:cubicBezTo>
                  <a:cubicBezTo>
                    <a:pt x="6" y="7"/>
                    <a:pt x="5" y="7"/>
                    <a:pt x="5" y="8"/>
                  </a:cubicBezTo>
                  <a:cubicBezTo>
                    <a:pt x="4" y="10"/>
                    <a:pt x="2" y="10"/>
                    <a:pt x="1" y="9"/>
                  </a:cubicBezTo>
                  <a:close/>
                  <a:moveTo>
                    <a:pt x="3" y="7"/>
                  </a:moveTo>
                  <a:cubicBezTo>
                    <a:pt x="4" y="6"/>
                    <a:pt x="4" y="6"/>
                    <a:pt x="5" y="6"/>
                  </a:cubicBezTo>
                  <a:cubicBezTo>
                    <a:pt x="6" y="4"/>
                    <a:pt x="6" y="3"/>
                    <a:pt x="5" y="2"/>
                  </a:cubicBezTo>
                  <a:cubicBezTo>
                    <a:pt x="4" y="2"/>
                    <a:pt x="3" y="2"/>
                    <a:pt x="2" y="2"/>
                  </a:cubicBezTo>
                  <a:cubicBezTo>
                    <a:pt x="3" y="3"/>
                    <a:pt x="3" y="5"/>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7" name="Freeform 278"/>
            <p:cNvSpPr>
              <a:spLocks noEditPoints="1"/>
            </p:cNvSpPr>
            <p:nvPr/>
          </p:nvSpPr>
          <p:spPr bwMode="auto">
            <a:xfrm>
              <a:off x="6037263" y="4006851"/>
              <a:ext cx="23813" cy="47625"/>
            </a:xfrm>
            <a:custGeom>
              <a:avLst/>
              <a:gdLst>
                <a:gd name="T0" fmla="*/ 2 w 6"/>
                <a:gd name="T1" fmla="*/ 0 h 12"/>
                <a:gd name="T2" fmla="*/ 5 w 6"/>
                <a:gd name="T3" fmla="*/ 4 h 12"/>
                <a:gd name="T4" fmla="*/ 5 w 6"/>
                <a:gd name="T5" fmla="*/ 4 h 12"/>
                <a:gd name="T6" fmla="*/ 4 w 6"/>
                <a:gd name="T7" fmla="*/ 10 h 12"/>
                <a:gd name="T8" fmla="*/ 2 w 6"/>
                <a:gd name="T9" fmla="*/ 12 h 12"/>
                <a:gd name="T10" fmla="*/ 1 w 6"/>
                <a:gd name="T11" fmla="*/ 10 h 12"/>
                <a:gd name="T12" fmla="*/ 0 w 6"/>
                <a:gd name="T13" fmla="*/ 4 h 12"/>
                <a:gd name="T14" fmla="*/ 1 w 6"/>
                <a:gd name="T15" fmla="*/ 2 h 12"/>
                <a:gd name="T16" fmla="*/ 2 w 6"/>
                <a:gd name="T17" fmla="*/ 0 h 12"/>
                <a:gd name="T18" fmla="*/ 2 w 6"/>
                <a:gd name="T19" fmla="*/ 4 h 12"/>
                <a:gd name="T20" fmla="*/ 3 w 6"/>
                <a:gd name="T21" fmla="*/ 8 h 12"/>
                <a:gd name="T22" fmla="*/ 2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2" y="0"/>
                  </a:moveTo>
                  <a:cubicBezTo>
                    <a:pt x="3" y="1"/>
                    <a:pt x="4" y="2"/>
                    <a:pt x="5" y="4"/>
                  </a:cubicBezTo>
                  <a:cubicBezTo>
                    <a:pt x="5" y="4"/>
                    <a:pt x="5" y="4"/>
                    <a:pt x="5" y="4"/>
                  </a:cubicBezTo>
                  <a:cubicBezTo>
                    <a:pt x="5" y="6"/>
                    <a:pt x="6" y="8"/>
                    <a:pt x="4" y="10"/>
                  </a:cubicBezTo>
                  <a:cubicBezTo>
                    <a:pt x="4" y="11"/>
                    <a:pt x="3" y="12"/>
                    <a:pt x="2" y="12"/>
                  </a:cubicBezTo>
                  <a:cubicBezTo>
                    <a:pt x="2" y="12"/>
                    <a:pt x="1" y="11"/>
                    <a:pt x="1" y="10"/>
                  </a:cubicBezTo>
                  <a:cubicBezTo>
                    <a:pt x="0" y="8"/>
                    <a:pt x="0" y="6"/>
                    <a:pt x="0" y="4"/>
                  </a:cubicBezTo>
                  <a:cubicBezTo>
                    <a:pt x="0" y="4"/>
                    <a:pt x="0" y="3"/>
                    <a:pt x="1" y="2"/>
                  </a:cubicBezTo>
                  <a:cubicBezTo>
                    <a:pt x="1" y="1"/>
                    <a:pt x="1" y="1"/>
                    <a:pt x="2" y="0"/>
                  </a:cubicBezTo>
                  <a:close/>
                  <a:moveTo>
                    <a:pt x="2" y="4"/>
                  </a:moveTo>
                  <a:cubicBezTo>
                    <a:pt x="2" y="8"/>
                    <a:pt x="2" y="9"/>
                    <a:pt x="3" y="8"/>
                  </a:cubicBezTo>
                  <a:cubicBezTo>
                    <a:pt x="3" y="7"/>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8" name="Freeform 279"/>
            <p:cNvSpPr>
              <a:spLocks/>
            </p:cNvSpPr>
            <p:nvPr/>
          </p:nvSpPr>
          <p:spPr bwMode="auto">
            <a:xfrm>
              <a:off x="6127750" y="3881438"/>
              <a:ext cx="11113" cy="15875"/>
            </a:xfrm>
            <a:custGeom>
              <a:avLst/>
              <a:gdLst>
                <a:gd name="T0" fmla="*/ 1 w 3"/>
                <a:gd name="T1" fmla="*/ 0 h 4"/>
                <a:gd name="T2" fmla="*/ 2 w 3"/>
                <a:gd name="T3" fmla="*/ 1 h 4"/>
                <a:gd name="T4" fmla="*/ 1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2" y="1"/>
                    <a:pt x="2" y="1"/>
                  </a:cubicBezTo>
                  <a:cubicBezTo>
                    <a:pt x="3" y="2"/>
                    <a:pt x="3" y="3"/>
                    <a:pt x="1" y="4"/>
                  </a:cubicBezTo>
                  <a:cubicBezTo>
                    <a:pt x="0" y="3"/>
                    <a:pt x="1"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79" name="Freeform 280"/>
            <p:cNvSpPr>
              <a:spLocks/>
            </p:cNvSpPr>
            <p:nvPr/>
          </p:nvSpPr>
          <p:spPr bwMode="auto">
            <a:xfrm>
              <a:off x="6194425" y="3860801"/>
              <a:ext cx="11113" cy="28575"/>
            </a:xfrm>
            <a:custGeom>
              <a:avLst/>
              <a:gdLst>
                <a:gd name="T0" fmla="*/ 1 w 3"/>
                <a:gd name="T1" fmla="*/ 0 h 7"/>
                <a:gd name="T2" fmla="*/ 2 w 3"/>
                <a:gd name="T3" fmla="*/ 4 h 7"/>
                <a:gd name="T4" fmla="*/ 2 w 3"/>
                <a:gd name="T5" fmla="*/ 6 h 7"/>
                <a:gd name="T6" fmla="*/ 0 w 3"/>
                <a:gd name="T7" fmla="*/ 5 h 7"/>
                <a:gd name="T8" fmla="*/ 0 w 3"/>
                <a:gd name="T9" fmla="*/ 2 h 7"/>
                <a:gd name="T10" fmla="*/ 1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1" y="0"/>
                  </a:moveTo>
                  <a:cubicBezTo>
                    <a:pt x="3" y="1"/>
                    <a:pt x="3" y="2"/>
                    <a:pt x="2" y="4"/>
                  </a:cubicBezTo>
                  <a:cubicBezTo>
                    <a:pt x="2" y="5"/>
                    <a:pt x="2" y="6"/>
                    <a:pt x="2" y="6"/>
                  </a:cubicBezTo>
                  <a:cubicBezTo>
                    <a:pt x="1" y="7"/>
                    <a:pt x="0" y="6"/>
                    <a:pt x="0" y="5"/>
                  </a:cubicBezTo>
                  <a:cubicBezTo>
                    <a:pt x="0" y="4"/>
                    <a:pt x="0" y="3"/>
                    <a:pt x="0" y="2"/>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0" name="Freeform 281"/>
            <p:cNvSpPr>
              <a:spLocks/>
            </p:cNvSpPr>
            <p:nvPr/>
          </p:nvSpPr>
          <p:spPr bwMode="auto">
            <a:xfrm>
              <a:off x="6229350" y="3852863"/>
              <a:ext cx="12700" cy="20638"/>
            </a:xfrm>
            <a:custGeom>
              <a:avLst/>
              <a:gdLst>
                <a:gd name="T0" fmla="*/ 0 w 3"/>
                <a:gd name="T1" fmla="*/ 0 h 5"/>
                <a:gd name="T2" fmla="*/ 2 w 3"/>
                <a:gd name="T3" fmla="*/ 0 h 5"/>
                <a:gd name="T4" fmla="*/ 3 w 3"/>
                <a:gd name="T5" fmla="*/ 4 h 5"/>
                <a:gd name="T6" fmla="*/ 1 w 3"/>
                <a:gd name="T7" fmla="*/ 5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1" y="0"/>
                    <a:pt x="2" y="0"/>
                    <a:pt x="2" y="0"/>
                  </a:cubicBezTo>
                  <a:cubicBezTo>
                    <a:pt x="3" y="1"/>
                    <a:pt x="3" y="3"/>
                    <a:pt x="3" y="4"/>
                  </a:cubicBezTo>
                  <a:cubicBezTo>
                    <a:pt x="2" y="4"/>
                    <a:pt x="2" y="5"/>
                    <a:pt x="1" y="5"/>
                  </a:cubicBezTo>
                  <a:cubicBezTo>
                    <a:pt x="1" y="3"/>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1" name="Freeform 282"/>
            <p:cNvSpPr>
              <a:spLocks/>
            </p:cNvSpPr>
            <p:nvPr/>
          </p:nvSpPr>
          <p:spPr bwMode="auto">
            <a:xfrm>
              <a:off x="6162675" y="3865563"/>
              <a:ext cx="7938" cy="19050"/>
            </a:xfrm>
            <a:custGeom>
              <a:avLst/>
              <a:gdLst>
                <a:gd name="T0" fmla="*/ 1 w 2"/>
                <a:gd name="T1" fmla="*/ 0 h 5"/>
                <a:gd name="T2" fmla="*/ 2 w 2"/>
                <a:gd name="T3" fmla="*/ 5 h 5"/>
                <a:gd name="T4" fmla="*/ 1 w 2"/>
                <a:gd name="T5" fmla="*/ 0 h 5"/>
              </a:gdLst>
              <a:ahLst/>
              <a:cxnLst>
                <a:cxn ang="0">
                  <a:pos x="T0" y="T1"/>
                </a:cxn>
                <a:cxn ang="0">
                  <a:pos x="T2" y="T3"/>
                </a:cxn>
                <a:cxn ang="0">
                  <a:pos x="T4" y="T5"/>
                </a:cxn>
              </a:cxnLst>
              <a:rect l="0" t="0" r="r" b="b"/>
              <a:pathLst>
                <a:path w="2" h="5">
                  <a:moveTo>
                    <a:pt x="1" y="0"/>
                  </a:moveTo>
                  <a:cubicBezTo>
                    <a:pt x="2" y="2"/>
                    <a:pt x="1" y="3"/>
                    <a:pt x="2" y="5"/>
                  </a:cubicBezTo>
                  <a:cubicBezTo>
                    <a:pt x="0" y="5"/>
                    <a:pt x="0" y="5"/>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2" name="Freeform 283"/>
            <p:cNvSpPr>
              <a:spLocks/>
            </p:cNvSpPr>
            <p:nvPr/>
          </p:nvSpPr>
          <p:spPr bwMode="auto">
            <a:xfrm>
              <a:off x="6402388" y="4010026"/>
              <a:ext cx="15875" cy="28575"/>
            </a:xfrm>
            <a:custGeom>
              <a:avLst/>
              <a:gdLst>
                <a:gd name="T0" fmla="*/ 2 w 4"/>
                <a:gd name="T1" fmla="*/ 0 h 7"/>
                <a:gd name="T2" fmla="*/ 3 w 4"/>
                <a:gd name="T3" fmla="*/ 4 h 7"/>
                <a:gd name="T4" fmla="*/ 2 w 4"/>
                <a:gd name="T5" fmla="*/ 7 h 7"/>
                <a:gd name="T6" fmla="*/ 1 w 4"/>
                <a:gd name="T7" fmla="*/ 6 h 7"/>
                <a:gd name="T8" fmla="*/ 2 w 4"/>
                <a:gd name="T9" fmla="*/ 0 h 7"/>
              </a:gdLst>
              <a:ahLst/>
              <a:cxnLst>
                <a:cxn ang="0">
                  <a:pos x="T0" y="T1"/>
                </a:cxn>
                <a:cxn ang="0">
                  <a:pos x="T2" y="T3"/>
                </a:cxn>
                <a:cxn ang="0">
                  <a:pos x="T4" y="T5"/>
                </a:cxn>
                <a:cxn ang="0">
                  <a:pos x="T6" y="T7"/>
                </a:cxn>
                <a:cxn ang="0">
                  <a:pos x="T8" y="T9"/>
                </a:cxn>
              </a:cxnLst>
              <a:rect l="0" t="0" r="r" b="b"/>
              <a:pathLst>
                <a:path w="4" h="7">
                  <a:moveTo>
                    <a:pt x="2" y="0"/>
                  </a:moveTo>
                  <a:cubicBezTo>
                    <a:pt x="3" y="1"/>
                    <a:pt x="4" y="3"/>
                    <a:pt x="3" y="4"/>
                  </a:cubicBezTo>
                  <a:cubicBezTo>
                    <a:pt x="2" y="5"/>
                    <a:pt x="2" y="6"/>
                    <a:pt x="2" y="7"/>
                  </a:cubicBezTo>
                  <a:cubicBezTo>
                    <a:pt x="2" y="6"/>
                    <a:pt x="1" y="6"/>
                    <a:pt x="1" y="6"/>
                  </a:cubicBezTo>
                  <a:cubicBezTo>
                    <a:pt x="0" y="4"/>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3" name="Freeform 284"/>
            <p:cNvSpPr>
              <a:spLocks/>
            </p:cNvSpPr>
            <p:nvPr/>
          </p:nvSpPr>
          <p:spPr bwMode="auto">
            <a:xfrm>
              <a:off x="6348413" y="4025901"/>
              <a:ext cx="6350" cy="15875"/>
            </a:xfrm>
            <a:custGeom>
              <a:avLst/>
              <a:gdLst>
                <a:gd name="T0" fmla="*/ 0 w 2"/>
                <a:gd name="T1" fmla="*/ 0 h 4"/>
                <a:gd name="T2" fmla="*/ 2 w 2"/>
                <a:gd name="T3" fmla="*/ 1 h 4"/>
                <a:gd name="T4" fmla="*/ 1 w 2"/>
                <a:gd name="T5" fmla="*/ 4 h 4"/>
                <a:gd name="T6" fmla="*/ 0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1" y="0"/>
                    <a:pt x="2" y="1"/>
                    <a:pt x="2" y="1"/>
                  </a:cubicBezTo>
                  <a:cubicBezTo>
                    <a:pt x="2" y="2"/>
                    <a:pt x="1" y="3"/>
                    <a:pt x="1" y="4"/>
                  </a:cubicBezTo>
                  <a:cubicBezTo>
                    <a:pt x="1" y="4"/>
                    <a:pt x="0" y="4"/>
                    <a:pt x="0" y="4"/>
                  </a:cubicBezTo>
                  <a:cubicBezTo>
                    <a:pt x="0" y="3"/>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4" name="Freeform 285"/>
            <p:cNvSpPr>
              <a:spLocks/>
            </p:cNvSpPr>
            <p:nvPr/>
          </p:nvSpPr>
          <p:spPr bwMode="auto">
            <a:xfrm>
              <a:off x="6434138" y="4006851"/>
              <a:ext cx="11113" cy="15875"/>
            </a:xfrm>
            <a:custGeom>
              <a:avLst/>
              <a:gdLst>
                <a:gd name="T0" fmla="*/ 0 w 3"/>
                <a:gd name="T1" fmla="*/ 0 h 4"/>
                <a:gd name="T2" fmla="*/ 3 w 3"/>
                <a:gd name="T3" fmla="*/ 0 h 4"/>
                <a:gd name="T4" fmla="*/ 2 w 3"/>
                <a:gd name="T5" fmla="*/ 4 h 4"/>
                <a:gd name="T6" fmla="*/ 1 w 3"/>
                <a:gd name="T7" fmla="*/ 4 h 4"/>
                <a:gd name="T8" fmla="*/ 1 w 3"/>
                <a:gd name="T9" fmla="*/ 4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0"/>
                    <a:pt x="2" y="0"/>
                    <a:pt x="3" y="0"/>
                  </a:cubicBezTo>
                  <a:cubicBezTo>
                    <a:pt x="3" y="1"/>
                    <a:pt x="3" y="3"/>
                    <a:pt x="2" y="4"/>
                  </a:cubicBezTo>
                  <a:cubicBezTo>
                    <a:pt x="2" y="4"/>
                    <a:pt x="1" y="4"/>
                    <a:pt x="1" y="4"/>
                  </a:cubicBezTo>
                  <a:cubicBezTo>
                    <a:pt x="1" y="4"/>
                    <a:pt x="1" y="4"/>
                    <a:pt x="1" y="4"/>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5" name="Freeform 286"/>
            <p:cNvSpPr>
              <a:spLocks/>
            </p:cNvSpPr>
            <p:nvPr/>
          </p:nvSpPr>
          <p:spPr bwMode="auto">
            <a:xfrm>
              <a:off x="6375400" y="4014788"/>
              <a:ext cx="7938" cy="15875"/>
            </a:xfrm>
            <a:custGeom>
              <a:avLst/>
              <a:gdLst>
                <a:gd name="T0" fmla="*/ 1 w 2"/>
                <a:gd name="T1" fmla="*/ 0 h 4"/>
                <a:gd name="T2" fmla="*/ 2 w 2"/>
                <a:gd name="T3" fmla="*/ 4 h 4"/>
                <a:gd name="T4" fmla="*/ 1 w 2"/>
                <a:gd name="T5" fmla="*/ 4 h 4"/>
                <a:gd name="T6" fmla="*/ 0 w 2"/>
                <a:gd name="T7" fmla="*/ 4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2" y="1"/>
                    <a:pt x="2" y="3"/>
                    <a:pt x="2" y="4"/>
                  </a:cubicBezTo>
                  <a:cubicBezTo>
                    <a:pt x="1" y="4"/>
                    <a:pt x="1" y="4"/>
                    <a:pt x="1" y="4"/>
                  </a:cubicBezTo>
                  <a:cubicBezTo>
                    <a:pt x="1" y="4"/>
                    <a:pt x="0" y="4"/>
                    <a:pt x="0" y="4"/>
                  </a:cubicBezTo>
                  <a:cubicBezTo>
                    <a:pt x="1"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6" name="Freeform 287"/>
            <p:cNvSpPr>
              <a:spLocks/>
            </p:cNvSpPr>
            <p:nvPr/>
          </p:nvSpPr>
          <p:spPr bwMode="auto">
            <a:xfrm>
              <a:off x="6005513" y="4038601"/>
              <a:ext cx="11113" cy="15875"/>
            </a:xfrm>
            <a:custGeom>
              <a:avLst/>
              <a:gdLst>
                <a:gd name="T0" fmla="*/ 1 w 3"/>
                <a:gd name="T1" fmla="*/ 0 h 4"/>
                <a:gd name="T2" fmla="*/ 3 w 3"/>
                <a:gd name="T3" fmla="*/ 1 h 4"/>
                <a:gd name="T4" fmla="*/ 2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1" y="0"/>
                    <a:pt x="2" y="0"/>
                    <a:pt x="3" y="1"/>
                  </a:cubicBezTo>
                  <a:cubicBezTo>
                    <a:pt x="3" y="2"/>
                    <a:pt x="3" y="3"/>
                    <a:pt x="2" y="4"/>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7" name="Freeform 288"/>
            <p:cNvSpPr>
              <a:spLocks/>
            </p:cNvSpPr>
            <p:nvPr/>
          </p:nvSpPr>
          <p:spPr bwMode="auto">
            <a:xfrm>
              <a:off x="6069013" y="4014788"/>
              <a:ext cx="15875" cy="26988"/>
            </a:xfrm>
            <a:custGeom>
              <a:avLst/>
              <a:gdLst>
                <a:gd name="T0" fmla="*/ 3 w 4"/>
                <a:gd name="T1" fmla="*/ 7 h 7"/>
                <a:gd name="T2" fmla="*/ 1 w 4"/>
                <a:gd name="T3" fmla="*/ 4 h 7"/>
                <a:gd name="T4" fmla="*/ 2 w 4"/>
                <a:gd name="T5" fmla="*/ 0 h 7"/>
                <a:gd name="T6" fmla="*/ 3 w 4"/>
                <a:gd name="T7" fmla="*/ 5 h 7"/>
                <a:gd name="T8" fmla="*/ 3 w 4"/>
                <a:gd name="T9" fmla="*/ 7 h 7"/>
              </a:gdLst>
              <a:ahLst/>
              <a:cxnLst>
                <a:cxn ang="0">
                  <a:pos x="T0" y="T1"/>
                </a:cxn>
                <a:cxn ang="0">
                  <a:pos x="T2" y="T3"/>
                </a:cxn>
                <a:cxn ang="0">
                  <a:pos x="T4" y="T5"/>
                </a:cxn>
                <a:cxn ang="0">
                  <a:pos x="T6" y="T7"/>
                </a:cxn>
                <a:cxn ang="0">
                  <a:pos x="T8" y="T9"/>
                </a:cxn>
              </a:cxnLst>
              <a:rect l="0" t="0" r="r" b="b"/>
              <a:pathLst>
                <a:path w="4" h="7">
                  <a:moveTo>
                    <a:pt x="3" y="7"/>
                  </a:moveTo>
                  <a:cubicBezTo>
                    <a:pt x="1" y="7"/>
                    <a:pt x="2" y="5"/>
                    <a:pt x="1" y="4"/>
                  </a:cubicBezTo>
                  <a:cubicBezTo>
                    <a:pt x="0" y="2"/>
                    <a:pt x="2" y="2"/>
                    <a:pt x="2" y="0"/>
                  </a:cubicBezTo>
                  <a:cubicBezTo>
                    <a:pt x="4" y="2"/>
                    <a:pt x="4" y="2"/>
                    <a:pt x="3" y="5"/>
                  </a:cubicBezTo>
                  <a:cubicBezTo>
                    <a:pt x="3" y="6"/>
                    <a:pt x="3"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8" name="Freeform 289"/>
            <p:cNvSpPr>
              <a:spLocks/>
            </p:cNvSpPr>
            <p:nvPr/>
          </p:nvSpPr>
          <p:spPr bwMode="auto">
            <a:xfrm>
              <a:off x="6107113" y="4010026"/>
              <a:ext cx="15875" cy="20638"/>
            </a:xfrm>
            <a:custGeom>
              <a:avLst/>
              <a:gdLst>
                <a:gd name="T0" fmla="*/ 1 w 4"/>
                <a:gd name="T1" fmla="*/ 5 h 5"/>
                <a:gd name="T2" fmla="*/ 0 w 4"/>
                <a:gd name="T3" fmla="*/ 0 h 5"/>
                <a:gd name="T4" fmla="*/ 3 w 4"/>
                <a:gd name="T5" fmla="*/ 0 h 5"/>
                <a:gd name="T6" fmla="*/ 3 w 4"/>
                <a:gd name="T7" fmla="*/ 4 h 5"/>
                <a:gd name="T8" fmla="*/ 1 w 4"/>
                <a:gd name="T9" fmla="*/ 5 h 5"/>
              </a:gdLst>
              <a:ahLst/>
              <a:cxnLst>
                <a:cxn ang="0">
                  <a:pos x="T0" y="T1"/>
                </a:cxn>
                <a:cxn ang="0">
                  <a:pos x="T2" y="T3"/>
                </a:cxn>
                <a:cxn ang="0">
                  <a:pos x="T4" y="T5"/>
                </a:cxn>
                <a:cxn ang="0">
                  <a:pos x="T6" y="T7"/>
                </a:cxn>
                <a:cxn ang="0">
                  <a:pos x="T8" y="T9"/>
                </a:cxn>
              </a:cxnLst>
              <a:rect l="0" t="0" r="r" b="b"/>
              <a:pathLst>
                <a:path w="4" h="5">
                  <a:moveTo>
                    <a:pt x="1" y="5"/>
                  </a:moveTo>
                  <a:cubicBezTo>
                    <a:pt x="1" y="3"/>
                    <a:pt x="1" y="1"/>
                    <a:pt x="0" y="0"/>
                  </a:cubicBezTo>
                  <a:cubicBezTo>
                    <a:pt x="1" y="0"/>
                    <a:pt x="2" y="0"/>
                    <a:pt x="3" y="0"/>
                  </a:cubicBezTo>
                  <a:cubicBezTo>
                    <a:pt x="4" y="1"/>
                    <a:pt x="4" y="2"/>
                    <a:pt x="3" y="4"/>
                  </a:cubicBezTo>
                  <a:cubicBezTo>
                    <a:pt x="2" y="4"/>
                    <a:pt x="2"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89" name="Freeform 290"/>
            <p:cNvSpPr>
              <a:spLocks/>
            </p:cNvSpPr>
            <p:nvPr/>
          </p:nvSpPr>
          <p:spPr bwMode="auto">
            <a:xfrm>
              <a:off x="6045200" y="4022726"/>
              <a:ext cx="7938" cy="19050"/>
            </a:xfrm>
            <a:custGeom>
              <a:avLst/>
              <a:gdLst>
                <a:gd name="T0" fmla="*/ 0 w 2"/>
                <a:gd name="T1" fmla="*/ 0 h 5"/>
                <a:gd name="T2" fmla="*/ 1 w 2"/>
                <a:gd name="T3" fmla="*/ 4 h 5"/>
                <a:gd name="T4" fmla="*/ 0 w 2"/>
                <a:gd name="T5" fmla="*/ 0 h 5"/>
              </a:gdLst>
              <a:ahLst/>
              <a:cxnLst>
                <a:cxn ang="0">
                  <a:pos x="T0" y="T1"/>
                </a:cxn>
                <a:cxn ang="0">
                  <a:pos x="T2" y="T3"/>
                </a:cxn>
                <a:cxn ang="0">
                  <a:pos x="T4" y="T5"/>
                </a:cxn>
              </a:cxnLst>
              <a:rect l="0" t="0" r="r" b="b"/>
              <a:pathLst>
                <a:path w="2" h="5">
                  <a:moveTo>
                    <a:pt x="0" y="0"/>
                  </a:moveTo>
                  <a:cubicBezTo>
                    <a:pt x="2" y="1"/>
                    <a:pt x="1" y="3"/>
                    <a:pt x="1" y="4"/>
                  </a:cubicBezTo>
                  <a:cubicBezTo>
                    <a:pt x="0"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291" name="Freeform 37"/>
          <p:cNvSpPr>
            <a:spLocks noEditPoints="1"/>
          </p:cNvSpPr>
          <p:nvPr>
            <p:custDataLst>
              <p:tags r:id="rId9"/>
            </p:custDataLst>
          </p:nvPr>
        </p:nvSpPr>
        <p:spPr bwMode="auto">
          <a:xfrm>
            <a:off x="298800" y="1008000"/>
            <a:ext cx="252000" cy="288000"/>
          </a:xfrm>
          <a:custGeom>
            <a:avLst/>
            <a:gdLst>
              <a:gd name="T0" fmla="*/ 622 w 976"/>
              <a:gd name="T1" fmla="*/ 134 h 1186"/>
              <a:gd name="T2" fmla="*/ 606 w 976"/>
              <a:gd name="T3" fmla="*/ 70 h 1186"/>
              <a:gd name="T4" fmla="*/ 552 w 976"/>
              <a:gd name="T5" fmla="*/ 16 h 1186"/>
              <a:gd name="T6" fmla="*/ 488 w 976"/>
              <a:gd name="T7" fmla="*/ 0 h 1186"/>
              <a:gd name="T8" fmla="*/ 414 w 976"/>
              <a:gd name="T9" fmla="*/ 22 h 1186"/>
              <a:gd name="T10" fmla="*/ 366 w 976"/>
              <a:gd name="T11" fmla="*/ 82 h 1186"/>
              <a:gd name="T12" fmla="*/ 358 w 976"/>
              <a:gd name="T13" fmla="*/ 158 h 1186"/>
              <a:gd name="T14" fmla="*/ 308 w 976"/>
              <a:gd name="T15" fmla="*/ 246 h 1186"/>
              <a:gd name="T16" fmla="*/ 110 w 976"/>
              <a:gd name="T17" fmla="*/ 390 h 1186"/>
              <a:gd name="T18" fmla="*/ 8 w 976"/>
              <a:gd name="T19" fmla="*/ 612 h 1186"/>
              <a:gd name="T20" fmla="*/ 6 w 976"/>
              <a:gd name="T21" fmla="*/ 774 h 1186"/>
              <a:gd name="T22" fmla="*/ 84 w 976"/>
              <a:gd name="T23" fmla="*/ 972 h 1186"/>
              <a:gd name="T24" fmla="*/ 298 w 976"/>
              <a:gd name="T25" fmla="*/ 1148 h 1186"/>
              <a:gd name="T26" fmla="*/ 462 w 976"/>
              <a:gd name="T27" fmla="*/ 1186 h 1186"/>
              <a:gd name="T28" fmla="*/ 586 w 976"/>
              <a:gd name="T29" fmla="*/ 1176 h 1186"/>
              <a:gd name="T30" fmla="*/ 798 w 976"/>
              <a:gd name="T31" fmla="*/ 1076 h 1186"/>
              <a:gd name="T32" fmla="*/ 954 w 976"/>
              <a:gd name="T33" fmla="*/ 844 h 1186"/>
              <a:gd name="T34" fmla="*/ 976 w 976"/>
              <a:gd name="T35" fmla="*/ 700 h 1186"/>
              <a:gd name="T36" fmla="*/ 930 w 976"/>
              <a:gd name="T37" fmla="*/ 494 h 1186"/>
              <a:gd name="T38" fmla="*/ 776 w 976"/>
              <a:gd name="T39" fmla="*/ 306 h 1186"/>
              <a:gd name="T40" fmla="*/ 590 w 976"/>
              <a:gd name="T41" fmla="*/ 222 h 1186"/>
              <a:gd name="T42" fmla="*/ 538 w 976"/>
              <a:gd name="T43" fmla="*/ 84 h 1186"/>
              <a:gd name="T44" fmla="*/ 558 w 976"/>
              <a:gd name="T45" fmla="*/ 148 h 1186"/>
              <a:gd name="T46" fmla="*/ 502 w 976"/>
              <a:gd name="T47" fmla="*/ 202 h 1186"/>
              <a:gd name="T48" fmla="*/ 440 w 976"/>
              <a:gd name="T49" fmla="*/ 184 h 1186"/>
              <a:gd name="T50" fmla="*/ 420 w 976"/>
              <a:gd name="T51" fmla="*/ 120 h 1186"/>
              <a:gd name="T52" fmla="*/ 474 w 976"/>
              <a:gd name="T53" fmla="*/ 66 h 1186"/>
              <a:gd name="T54" fmla="*/ 406 w 976"/>
              <a:gd name="T55" fmla="*/ 1092 h 1186"/>
              <a:gd name="T56" fmla="*/ 204 w 976"/>
              <a:gd name="T57" fmla="*/ 984 h 1186"/>
              <a:gd name="T58" fmla="*/ 94 w 976"/>
              <a:gd name="T59" fmla="*/ 780 h 1186"/>
              <a:gd name="T60" fmla="*/ 104 w 976"/>
              <a:gd name="T61" fmla="*/ 580 h 1186"/>
              <a:gd name="T62" fmla="*/ 232 w 976"/>
              <a:gd name="T63" fmla="*/ 388 h 1186"/>
              <a:gd name="T64" fmla="*/ 446 w 976"/>
              <a:gd name="T65" fmla="*/ 300 h 1186"/>
              <a:gd name="T66" fmla="*/ 644 w 976"/>
              <a:gd name="T67" fmla="*/ 328 h 1186"/>
              <a:gd name="T68" fmla="*/ 822 w 976"/>
              <a:gd name="T69" fmla="*/ 474 h 1186"/>
              <a:gd name="T70" fmla="*/ 890 w 976"/>
              <a:gd name="T71" fmla="*/ 700 h 1186"/>
              <a:gd name="T72" fmla="*/ 842 w 976"/>
              <a:gd name="T73" fmla="*/ 890 h 1186"/>
              <a:gd name="T74" fmla="*/ 680 w 976"/>
              <a:gd name="T75" fmla="*/ 1052 h 1186"/>
              <a:gd name="T76" fmla="*/ 488 w 976"/>
              <a:gd name="T77" fmla="*/ 1100 h 1186"/>
              <a:gd name="T78" fmla="*/ 784 w 976"/>
              <a:gd name="T79" fmla="*/ 548 h 1186"/>
              <a:gd name="T80" fmla="*/ 682 w 976"/>
              <a:gd name="T81" fmla="*/ 430 h 1186"/>
              <a:gd name="T82" fmla="*/ 534 w 976"/>
              <a:gd name="T83" fmla="*/ 370 h 1186"/>
              <a:gd name="T84" fmla="*/ 360 w 976"/>
              <a:gd name="T85" fmla="*/ 392 h 1186"/>
              <a:gd name="T86" fmla="*/ 232 w 976"/>
              <a:gd name="T87" fmla="*/ 484 h 1186"/>
              <a:gd name="T88" fmla="*/ 162 w 976"/>
              <a:gd name="T89" fmla="*/ 628 h 1186"/>
              <a:gd name="T90" fmla="*/ 158 w 976"/>
              <a:gd name="T91" fmla="*/ 752 h 1186"/>
              <a:gd name="T92" fmla="*/ 220 w 976"/>
              <a:gd name="T93" fmla="*/ 896 h 1186"/>
              <a:gd name="T94" fmla="*/ 338 w 976"/>
              <a:gd name="T95" fmla="*/ 996 h 1186"/>
              <a:gd name="T96" fmla="*/ 536 w 976"/>
              <a:gd name="T97" fmla="*/ 1028 h 1186"/>
              <a:gd name="T98" fmla="*/ 660 w 976"/>
              <a:gd name="T99" fmla="*/ 982 h 1186"/>
              <a:gd name="T100" fmla="*/ 770 w 976"/>
              <a:gd name="T101" fmla="*/ 872 h 1186"/>
              <a:gd name="T102" fmla="*/ 758 w 976"/>
              <a:gd name="T103" fmla="*/ 700 h 1186"/>
              <a:gd name="T104" fmla="*/ 574 w 976"/>
              <a:gd name="T105" fmla="*/ 762 h 1186"/>
              <a:gd name="T106" fmla="*/ 308 w 976"/>
              <a:gd name="T107" fmla="*/ 876 h 1186"/>
              <a:gd name="T108" fmla="*/ 410 w 976"/>
              <a:gd name="T109" fmla="*/ 624 h 1186"/>
              <a:gd name="T110" fmla="*/ 594 w 976"/>
              <a:gd name="T111" fmla="*/ 708 h 1186"/>
              <a:gd name="T112" fmla="*/ 486 w 976"/>
              <a:gd name="T113" fmla="*/ 726 h 1186"/>
              <a:gd name="T114" fmla="*/ 514 w 976"/>
              <a:gd name="T115" fmla="*/ 700 h 1186"/>
              <a:gd name="T116" fmla="*/ 476 w 976"/>
              <a:gd name="T117" fmla="*/ 67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6" h="1186">
                <a:moveTo>
                  <a:pt x="590" y="222"/>
                </a:moveTo>
                <a:lnTo>
                  <a:pt x="590" y="222"/>
                </a:lnTo>
                <a:lnTo>
                  <a:pt x="604" y="204"/>
                </a:lnTo>
                <a:lnTo>
                  <a:pt x="614" y="182"/>
                </a:lnTo>
                <a:lnTo>
                  <a:pt x="620" y="158"/>
                </a:lnTo>
                <a:lnTo>
                  <a:pt x="622" y="134"/>
                </a:lnTo>
                <a:lnTo>
                  <a:pt x="622" y="134"/>
                </a:lnTo>
                <a:lnTo>
                  <a:pt x="622" y="120"/>
                </a:lnTo>
                <a:lnTo>
                  <a:pt x="620" y="106"/>
                </a:lnTo>
                <a:lnTo>
                  <a:pt x="616" y="94"/>
                </a:lnTo>
                <a:lnTo>
                  <a:pt x="612" y="82"/>
                </a:lnTo>
                <a:lnTo>
                  <a:pt x="606" y="70"/>
                </a:lnTo>
                <a:lnTo>
                  <a:pt x="600" y="58"/>
                </a:lnTo>
                <a:lnTo>
                  <a:pt x="592" y="48"/>
                </a:lnTo>
                <a:lnTo>
                  <a:pt x="584" y="38"/>
                </a:lnTo>
                <a:lnTo>
                  <a:pt x="574" y="30"/>
                </a:lnTo>
                <a:lnTo>
                  <a:pt x="564" y="22"/>
                </a:lnTo>
                <a:lnTo>
                  <a:pt x="552" y="16"/>
                </a:lnTo>
                <a:lnTo>
                  <a:pt x="542" y="10"/>
                </a:lnTo>
                <a:lnTo>
                  <a:pt x="528" y="6"/>
                </a:lnTo>
                <a:lnTo>
                  <a:pt x="516" y="2"/>
                </a:lnTo>
                <a:lnTo>
                  <a:pt x="502" y="0"/>
                </a:lnTo>
                <a:lnTo>
                  <a:pt x="488" y="0"/>
                </a:lnTo>
                <a:lnTo>
                  <a:pt x="488" y="0"/>
                </a:lnTo>
                <a:lnTo>
                  <a:pt x="476" y="0"/>
                </a:lnTo>
                <a:lnTo>
                  <a:pt x="462" y="2"/>
                </a:lnTo>
                <a:lnTo>
                  <a:pt x="450" y="6"/>
                </a:lnTo>
                <a:lnTo>
                  <a:pt x="436" y="10"/>
                </a:lnTo>
                <a:lnTo>
                  <a:pt x="426" y="16"/>
                </a:lnTo>
                <a:lnTo>
                  <a:pt x="414" y="22"/>
                </a:lnTo>
                <a:lnTo>
                  <a:pt x="404" y="30"/>
                </a:lnTo>
                <a:lnTo>
                  <a:pt x="394" y="38"/>
                </a:lnTo>
                <a:lnTo>
                  <a:pt x="386" y="48"/>
                </a:lnTo>
                <a:lnTo>
                  <a:pt x="378" y="58"/>
                </a:lnTo>
                <a:lnTo>
                  <a:pt x="372" y="70"/>
                </a:lnTo>
                <a:lnTo>
                  <a:pt x="366" y="82"/>
                </a:lnTo>
                <a:lnTo>
                  <a:pt x="360" y="94"/>
                </a:lnTo>
                <a:lnTo>
                  <a:pt x="358" y="106"/>
                </a:lnTo>
                <a:lnTo>
                  <a:pt x="356" y="120"/>
                </a:lnTo>
                <a:lnTo>
                  <a:pt x="354" y="134"/>
                </a:lnTo>
                <a:lnTo>
                  <a:pt x="354" y="134"/>
                </a:lnTo>
                <a:lnTo>
                  <a:pt x="358" y="158"/>
                </a:lnTo>
                <a:lnTo>
                  <a:pt x="364" y="182"/>
                </a:lnTo>
                <a:lnTo>
                  <a:pt x="374" y="202"/>
                </a:lnTo>
                <a:lnTo>
                  <a:pt x="388" y="222"/>
                </a:lnTo>
                <a:lnTo>
                  <a:pt x="388" y="222"/>
                </a:lnTo>
                <a:lnTo>
                  <a:pt x="348" y="232"/>
                </a:lnTo>
                <a:lnTo>
                  <a:pt x="308" y="246"/>
                </a:lnTo>
                <a:lnTo>
                  <a:pt x="270" y="262"/>
                </a:lnTo>
                <a:lnTo>
                  <a:pt x="234" y="282"/>
                </a:lnTo>
                <a:lnTo>
                  <a:pt x="200" y="306"/>
                </a:lnTo>
                <a:lnTo>
                  <a:pt x="168" y="330"/>
                </a:lnTo>
                <a:lnTo>
                  <a:pt x="138" y="358"/>
                </a:lnTo>
                <a:lnTo>
                  <a:pt x="110" y="390"/>
                </a:lnTo>
                <a:lnTo>
                  <a:pt x="86" y="422"/>
                </a:lnTo>
                <a:lnTo>
                  <a:pt x="64" y="456"/>
                </a:lnTo>
                <a:lnTo>
                  <a:pt x="46" y="494"/>
                </a:lnTo>
                <a:lnTo>
                  <a:pt x="30" y="532"/>
                </a:lnTo>
                <a:lnTo>
                  <a:pt x="16" y="572"/>
                </a:lnTo>
                <a:lnTo>
                  <a:pt x="8" y="612"/>
                </a:lnTo>
                <a:lnTo>
                  <a:pt x="2" y="656"/>
                </a:lnTo>
                <a:lnTo>
                  <a:pt x="0" y="700"/>
                </a:lnTo>
                <a:lnTo>
                  <a:pt x="0" y="700"/>
                </a:lnTo>
                <a:lnTo>
                  <a:pt x="0" y="724"/>
                </a:lnTo>
                <a:lnTo>
                  <a:pt x="2" y="748"/>
                </a:lnTo>
                <a:lnTo>
                  <a:pt x="6" y="774"/>
                </a:lnTo>
                <a:lnTo>
                  <a:pt x="10" y="798"/>
                </a:lnTo>
                <a:lnTo>
                  <a:pt x="16" y="820"/>
                </a:lnTo>
                <a:lnTo>
                  <a:pt x="22" y="844"/>
                </a:lnTo>
                <a:lnTo>
                  <a:pt x="38" y="888"/>
                </a:lnTo>
                <a:lnTo>
                  <a:pt x="58" y="932"/>
                </a:lnTo>
                <a:lnTo>
                  <a:pt x="84" y="972"/>
                </a:lnTo>
                <a:lnTo>
                  <a:pt x="112" y="1010"/>
                </a:lnTo>
                <a:lnTo>
                  <a:pt x="142" y="1044"/>
                </a:lnTo>
                <a:lnTo>
                  <a:pt x="178" y="1076"/>
                </a:lnTo>
                <a:lnTo>
                  <a:pt x="216" y="1104"/>
                </a:lnTo>
                <a:lnTo>
                  <a:pt x="256" y="1128"/>
                </a:lnTo>
                <a:lnTo>
                  <a:pt x="298" y="1148"/>
                </a:lnTo>
                <a:lnTo>
                  <a:pt x="342" y="1164"/>
                </a:lnTo>
                <a:lnTo>
                  <a:pt x="366" y="1172"/>
                </a:lnTo>
                <a:lnTo>
                  <a:pt x="390" y="1176"/>
                </a:lnTo>
                <a:lnTo>
                  <a:pt x="414" y="1182"/>
                </a:lnTo>
                <a:lnTo>
                  <a:pt x="438" y="1184"/>
                </a:lnTo>
                <a:lnTo>
                  <a:pt x="462" y="1186"/>
                </a:lnTo>
                <a:lnTo>
                  <a:pt x="488" y="1186"/>
                </a:lnTo>
                <a:lnTo>
                  <a:pt x="488" y="1186"/>
                </a:lnTo>
                <a:lnTo>
                  <a:pt x="512" y="1186"/>
                </a:lnTo>
                <a:lnTo>
                  <a:pt x="538" y="1184"/>
                </a:lnTo>
                <a:lnTo>
                  <a:pt x="562" y="1182"/>
                </a:lnTo>
                <a:lnTo>
                  <a:pt x="586" y="1176"/>
                </a:lnTo>
                <a:lnTo>
                  <a:pt x="610" y="1172"/>
                </a:lnTo>
                <a:lnTo>
                  <a:pt x="632" y="1164"/>
                </a:lnTo>
                <a:lnTo>
                  <a:pt x="678" y="1148"/>
                </a:lnTo>
                <a:lnTo>
                  <a:pt x="720" y="1128"/>
                </a:lnTo>
                <a:lnTo>
                  <a:pt x="760" y="1104"/>
                </a:lnTo>
                <a:lnTo>
                  <a:pt x="798" y="1076"/>
                </a:lnTo>
                <a:lnTo>
                  <a:pt x="832" y="1044"/>
                </a:lnTo>
                <a:lnTo>
                  <a:pt x="864" y="1010"/>
                </a:lnTo>
                <a:lnTo>
                  <a:pt x="892" y="972"/>
                </a:lnTo>
                <a:lnTo>
                  <a:pt x="916" y="932"/>
                </a:lnTo>
                <a:lnTo>
                  <a:pt x="938" y="888"/>
                </a:lnTo>
                <a:lnTo>
                  <a:pt x="954" y="844"/>
                </a:lnTo>
                <a:lnTo>
                  <a:pt x="960" y="820"/>
                </a:lnTo>
                <a:lnTo>
                  <a:pt x="966" y="798"/>
                </a:lnTo>
                <a:lnTo>
                  <a:pt x="970" y="774"/>
                </a:lnTo>
                <a:lnTo>
                  <a:pt x="972" y="748"/>
                </a:lnTo>
                <a:lnTo>
                  <a:pt x="974" y="724"/>
                </a:lnTo>
                <a:lnTo>
                  <a:pt x="976" y="700"/>
                </a:lnTo>
                <a:lnTo>
                  <a:pt x="976" y="700"/>
                </a:lnTo>
                <a:lnTo>
                  <a:pt x="974" y="656"/>
                </a:lnTo>
                <a:lnTo>
                  <a:pt x="968" y="614"/>
                </a:lnTo>
                <a:lnTo>
                  <a:pt x="958" y="572"/>
                </a:lnTo>
                <a:lnTo>
                  <a:pt x="946" y="532"/>
                </a:lnTo>
                <a:lnTo>
                  <a:pt x="930" y="494"/>
                </a:lnTo>
                <a:lnTo>
                  <a:pt x="912" y="458"/>
                </a:lnTo>
                <a:lnTo>
                  <a:pt x="890" y="422"/>
                </a:lnTo>
                <a:lnTo>
                  <a:pt x="866" y="390"/>
                </a:lnTo>
                <a:lnTo>
                  <a:pt x="838" y="360"/>
                </a:lnTo>
                <a:lnTo>
                  <a:pt x="808" y="332"/>
                </a:lnTo>
                <a:lnTo>
                  <a:pt x="776" y="306"/>
                </a:lnTo>
                <a:lnTo>
                  <a:pt x="742" y="284"/>
                </a:lnTo>
                <a:lnTo>
                  <a:pt x="706" y="264"/>
                </a:lnTo>
                <a:lnTo>
                  <a:pt x="670" y="246"/>
                </a:lnTo>
                <a:lnTo>
                  <a:pt x="630" y="232"/>
                </a:lnTo>
                <a:lnTo>
                  <a:pt x="590" y="222"/>
                </a:lnTo>
                <a:lnTo>
                  <a:pt x="590" y="222"/>
                </a:lnTo>
                <a:close/>
                <a:moveTo>
                  <a:pt x="488" y="64"/>
                </a:moveTo>
                <a:lnTo>
                  <a:pt x="488" y="64"/>
                </a:lnTo>
                <a:lnTo>
                  <a:pt x="502" y="66"/>
                </a:lnTo>
                <a:lnTo>
                  <a:pt x="516" y="70"/>
                </a:lnTo>
                <a:lnTo>
                  <a:pt x="528" y="76"/>
                </a:lnTo>
                <a:lnTo>
                  <a:pt x="538" y="84"/>
                </a:lnTo>
                <a:lnTo>
                  <a:pt x="546" y="94"/>
                </a:lnTo>
                <a:lnTo>
                  <a:pt x="554" y="106"/>
                </a:lnTo>
                <a:lnTo>
                  <a:pt x="558" y="120"/>
                </a:lnTo>
                <a:lnTo>
                  <a:pt x="558" y="134"/>
                </a:lnTo>
                <a:lnTo>
                  <a:pt x="558" y="134"/>
                </a:lnTo>
                <a:lnTo>
                  <a:pt x="558" y="148"/>
                </a:lnTo>
                <a:lnTo>
                  <a:pt x="554" y="160"/>
                </a:lnTo>
                <a:lnTo>
                  <a:pt x="546" y="172"/>
                </a:lnTo>
                <a:lnTo>
                  <a:pt x="538" y="184"/>
                </a:lnTo>
                <a:lnTo>
                  <a:pt x="528" y="192"/>
                </a:lnTo>
                <a:lnTo>
                  <a:pt x="516" y="198"/>
                </a:lnTo>
                <a:lnTo>
                  <a:pt x="502" y="202"/>
                </a:lnTo>
                <a:lnTo>
                  <a:pt x="488" y="204"/>
                </a:lnTo>
                <a:lnTo>
                  <a:pt x="488" y="204"/>
                </a:lnTo>
                <a:lnTo>
                  <a:pt x="474" y="202"/>
                </a:lnTo>
                <a:lnTo>
                  <a:pt x="462" y="198"/>
                </a:lnTo>
                <a:lnTo>
                  <a:pt x="450" y="192"/>
                </a:lnTo>
                <a:lnTo>
                  <a:pt x="440" y="184"/>
                </a:lnTo>
                <a:lnTo>
                  <a:pt x="430" y="172"/>
                </a:lnTo>
                <a:lnTo>
                  <a:pt x="424" y="160"/>
                </a:lnTo>
                <a:lnTo>
                  <a:pt x="420" y="148"/>
                </a:lnTo>
                <a:lnTo>
                  <a:pt x="420" y="134"/>
                </a:lnTo>
                <a:lnTo>
                  <a:pt x="420" y="134"/>
                </a:lnTo>
                <a:lnTo>
                  <a:pt x="420" y="120"/>
                </a:lnTo>
                <a:lnTo>
                  <a:pt x="424" y="106"/>
                </a:lnTo>
                <a:lnTo>
                  <a:pt x="430" y="94"/>
                </a:lnTo>
                <a:lnTo>
                  <a:pt x="440" y="84"/>
                </a:lnTo>
                <a:lnTo>
                  <a:pt x="450" y="76"/>
                </a:lnTo>
                <a:lnTo>
                  <a:pt x="462" y="70"/>
                </a:lnTo>
                <a:lnTo>
                  <a:pt x="474" y="66"/>
                </a:lnTo>
                <a:lnTo>
                  <a:pt x="488" y="64"/>
                </a:lnTo>
                <a:lnTo>
                  <a:pt x="488" y="64"/>
                </a:lnTo>
                <a:close/>
                <a:moveTo>
                  <a:pt x="488" y="1100"/>
                </a:moveTo>
                <a:lnTo>
                  <a:pt x="488" y="1100"/>
                </a:lnTo>
                <a:lnTo>
                  <a:pt x="446" y="1098"/>
                </a:lnTo>
                <a:lnTo>
                  <a:pt x="406" y="1092"/>
                </a:lnTo>
                <a:lnTo>
                  <a:pt x="368" y="1082"/>
                </a:lnTo>
                <a:lnTo>
                  <a:pt x="332" y="1070"/>
                </a:lnTo>
                <a:lnTo>
                  <a:pt x="296" y="1052"/>
                </a:lnTo>
                <a:lnTo>
                  <a:pt x="264" y="1032"/>
                </a:lnTo>
                <a:lnTo>
                  <a:pt x="232" y="1010"/>
                </a:lnTo>
                <a:lnTo>
                  <a:pt x="204" y="984"/>
                </a:lnTo>
                <a:lnTo>
                  <a:pt x="178" y="954"/>
                </a:lnTo>
                <a:lnTo>
                  <a:pt x="154" y="924"/>
                </a:lnTo>
                <a:lnTo>
                  <a:pt x="134" y="890"/>
                </a:lnTo>
                <a:lnTo>
                  <a:pt x="118" y="856"/>
                </a:lnTo>
                <a:lnTo>
                  <a:pt x="104" y="818"/>
                </a:lnTo>
                <a:lnTo>
                  <a:pt x="94" y="780"/>
                </a:lnTo>
                <a:lnTo>
                  <a:pt x="88" y="740"/>
                </a:lnTo>
                <a:lnTo>
                  <a:pt x="86" y="700"/>
                </a:lnTo>
                <a:lnTo>
                  <a:pt x="86" y="700"/>
                </a:lnTo>
                <a:lnTo>
                  <a:pt x="88" y="658"/>
                </a:lnTo>
                <a:lnTo>
                  <a:pt x="94" y="618"/>
                </a:lnTo>
                <a:lnTo>
                  <a:pt x="104" y="580"/>
                </a:lnTo>
                <a:lnTo>
                  <a:pt x="118" y="542"/>
                </a:lnTo>
                <a:lnTo>
                  <a:pt x="134" y="508"/>
                </a:lnTo>
                <a:lnTo>
                  <a:pt x="154" y="474"/>
                </a:lnTo>
                <a:lnTo>
                  <a:pt x="178" y="444"/>
                </a:lnTo>
                <a:lnTo>
                  <a:pt x="204" y="414"/>
                </a:lnTo>
                <a:lnTo>
                  <a:pt x="232" y="388"/>
                </a:lnTo>
                <a:lnTo>
                  <a:pt x="264" y="366"/>
                </a:lnTo>
                <a:lnTo>
                  <a:pt x="296" y="346"/>
                </a:lnTo>
                <a:lnTo>
                  <a:pt x="332" y="328"/>
                </a:lnTo>
                <a:lnTo>
                  <a:pt x="368" y="316"/>
                </a:lnTo>
                <a:lnTo>
                  <a:pt x="406" y="306"/>
                </a:lnTo>
                <a:lnTo>
                  <a:pt x="446" y="300"/>
                </a:lnTo>
                <a:lnTo>
                  <a:pt x="488" y="298"/>
                </a:lnTo>
                <a:lnTo>
                  <a:pt x="488" y="298"/>
                </a:lnTo>
                <a:lnTo>
                  <a:pt x="528" y="300"/>
                </a:lnTo>
                <a:lnTo>
                  <a:pt x="568" y="306"/>
                </a:lnTo>
                <a:lnTo>
                  <a:pt x="608" y="316"/>
                </a:lnTo>
                <a:lnTo>
                  <a:pt x="644" y="328"/>
                </a:lnTo>
                <a:lnTo>
                  <a:pt x="680" y="346"/>
                </a:lnTo>
                <a:lnTo>
                  <a:pt x="712" y="366"/>
                </a:lnTo>
                <a:lnTo>
                  <a:pt x="744" y="388"/>
                </a:lnTo>
                <a:lnTo>
                  <a:pt x="772" y="414"/>
                </a:lnTo>
                <a:lnTo>
                  <a:pt x="798" y="444"/>
                </a:lnTo>
                <a:lnTo>
                  <a:pt x="822" y="474"/>
                </a:lnTo>
                <a:lnTo>
                  <a:pt x="842" y="508"/>
                </a:lnTo>
                <a:lnTo>
                  <a:pt x="858" y="542"/>
                </a:lnTo>
                <a:lnTo>
                  <a:pt x="872" y="580"/>
                </a:lnTo>
                <a:lnTo>
                  <a:pt x="882" y="618"/>
                </a:lnTo>
                <a:lnTo>
                  <a:pt x="888" y="658"/>
                </a:lnTo>
                <a:lnTo>
                  <a:pt x="890" y="700"/>
                </a:lnTo>
                <a:lnTo>
                  <a:pt x="890" y="700"/>
                </a:lnTo>
                <a:lnTo>
                  <a:pt x="888" y="740"/>
                </a:lnTo>
                <a:lnTo>
                  <a:pt x="882" y="780"/>
                </a:lnTo>
                <a:lnTo>
                  <a:pt x="872" y="818"/>
                </a:lnTo>
                <a:lnTo>
                  <a:pt x="858" y="856"/>
                </a:lnTo>
                <a:lnTo>
                  <a:pt x="842" y="890"/>
                </a:lnTo>
                <a:lnTo>
                  <a:pt x="822" y="924"/>
                </a:lnTo>
                <a:lnTo>
                  <a:pt x="798" y="954"/>
                </a:lnTo>
                <a:lnTo>
                  <a:pt x="772" y="984"/>
                </a:lnTo>
                <a:lnTo>
                  <a:pt x="744" y="1010"/>
                </a:lnTo>
                <a:lnTo>
                  <a:pt x="712" y="1032"/>
                </a:lnTo>
                <a:lnTo>
                  <a:pt x="680" y="1052"/>
                </a:lnTo>
                <a:lnTo>
                  <a:pt x="644" y="1070"/>
                </a:lnTo>
                <a:lnTo>
                  <a:pt x="608" y="1082"/>
                </a:lnTo>
                <a:lnTo>
                  <a:pt x="568" y="1092"/>
                </a:lnTo>
                <a:lnTo>
                  <a:pt x="528" y="1098"/>
                </a:lnTo>
                <a:lnTo>
                  <a:pt x="488" y="1100"/>
                </a:lnTo>
                <a:lnTo>
                  <a:pt x="488" y="1100"/>
                </a:lnTo>
                <a:close/>
                <a:moveTo>
                  <a:pt x="816" y="650"/>
                </a:moveTo>
                <a:lnTo>
                  <a:pt x="816" y="650"/>
                </a:lnTo>
                <a:lnTo>
                  <a:pt x="810" y="624"/>
                </a:lnTo>
                <a:lnTo>
                  <a:pt x="804" y="598"/>
                </a:lnTo>
                <a:lnTo>
                  <a:pt x="794" y="572"/>
                </a:lnTo>
                <a:lnTo>
                  <a:pt x="784" y="548"/>
                </a:lnTo>
                <a:lnTo>
                  <a:pt x="770" y="526"/>
                </a:lnTo>
                <a:lnTo>
                  <a:pt x="756" y="504"/>
                </a:lnTo>
                <a:lnTo>
                  <a:pt x="740" y="484"/>
                </a:lnTo>
                <a:lnTo>
                  <a:pt x="722" y="464"/>
                </a:lnTo>
                <a:lnTo>
                  <a:pt x="702" y="446"/>
                </a:lnTo>
                <a:lnTo>
                  <a:pt x="682" y="430"/>
                </a:lnTo>
                <a:lnTo>
                  <a:pt x="660" y="416"/>
                </a:lnTo>
                <a:lnTo>
                  <a:pt x="636" y="402"/>
                </a:lnTo>
                <a:lnTo>
                  <a:pt x="612" y="392"/>
                </a:lnTo>
                <a:lnTo>
                  <a:pt x="588" y="382"/>
                </a:lnTo>
                <a:lnTo>
                  <a:pt x="562" y="376"/>
                </a:lnTo>
                <a:lnTo>
                  <a:pt x="534" y="370"/>
                </a:lnTo>
                <a:lnTo>
                  <a:pt x="486" y="426"/>
                </a:lnTo>
                <a:lnTo>
                  <a:pt x="440" y="370"/>
                </a:lnTo>
                <a:lnTo>
                  <a:pt x="440" y="370"/>
                </a:lnTo>
                <a:lnTo>
                  <a:pt x="412" y="376"/>
                </a:lnTo>
                <a:lnTo>
                  <a:pt x="386" y="382"/>
                </a:lnTo>
                <a:lnTo>
                  <a:pt x="360" y="392"/>
                </a:lnTo>
                <a:lnTo>
                  <a:pt x="336" y="402"/>
                </a:lnTo>
                <a:lnTo>
                  <a:pt x="312" y="416"/>
                </a:lnTo>
                <a:lnTo>
                  <a:pt x="290" y="430"/>
                </a:lnTo>
                <a:lnTo>
                  <a:pt x="270" y="448"/>
                </a:lnTo>
                <a:lnTo>
                  <a:pt x="250" y="466"/>
                </a:lnTo>
                <a:lnTo>
                  <a:pt x="232" y="484"/>
                </a:lnTo>
                <a:lnTo>
                  <a:pt x="216" y="506"/>
                </a:lnTo>
                <a:lnTo>
                  <a:pt x="202" y="528"/>
                </a:lnTo>
                <a:lnTo>
                  <a:pt x="188" y="552"/>
                </a:lnTo>
                <a:lnTo>
                  <a:pt x="178" y="576"/>
                </a:lnTo>
                <a:lnTo>
                  <a:pt x="168" y="602"/>
                </a:lnTo>
                <a:lnTo>
                  <a:pt x="162" y="628"/>
                </a:lnTo>
                <a:lnTo>
                  <a:pt x="158" y="656"/>
                </a:lnTo>
                <a:lnTo>
                  <a:pt x="158" y="656"/>
                </a:lnTo>
                <a:lnTo>
                  <a:pt x="156" y="656"/>
                </a:lnTo>
                <a:lnTo>
                  <a:pt x="216" y="706"/>
                </a:lnTo>
                <a:lnTo>
                  <a:pt x="158" y="752"/>
                </a:lnTo>
                <a:lnTo>
                  <a:pt x="158" y="752"/>
                </a:lnTo>
                <a:lnTo>
                  <a:pt x="164" y="780"/>
                </a:lnTo>
                <a:lnTo>
                  <a:pt x="172" y="804"/>
                </a:lnTo>
                <a:lnTo>
                  <a:pt x="180" y="830"/>
                </a:lnTo>
                <a:lnTo>
                  <a:pt x="192" y="852"/>
                </a:lnTo>
                <a:lnTo>
                  <a:pt x="206" y="876"/>
                </a:lnTo>
                <a:lnTo>
                  <a:pt x="220" y="896"/>
                </a:lnTo>
                <a:lnTo>
                  <a:pt x="236" y="918"/>
                </a:lnTo>
                <a:lnTo>
                  <a:pt x="254" y="936"/>
                </a:lnTo>
                <a:lnTo>
                  <a:pt x="272" y="954"/>
                </a:lnTo>
                <a:lnTo>
                  <a:pt x="294" y="970"/>
                </a:lnTo>
                <a:lnTo>
                  <a:pt x="314" y="984"/>
                </a:lnTo>
                <a:lnTo>
                  <a:pt x="338" y="996"/>
                </a:lnTo>
                <a:lnTo>
                  <a:pt x="362" y="1006"/>
                </a:lnTo>
                <a:lnTo>
                  <a:pt x="386" y="1016"/>
                </a:lnTo>
                <a:lnTo>
                  <a:pt x="412" y="1022"/>
                </a:lnTo>
                <a:lnTo>
                  <a:pt x="438" y="1028"/>
                </a:lnTo>
                <a:lnTo>
                  <a:pt x="486" y="970"/>
                </a:lnTo>
                <a:lnTo>
                  <a:pt x="536" y="1028"/>
                </a:lnTo>
                <a:lnTo>
                  <a:pt x="536" y="1028"/>
                </a:lnTo>
                <a:lnTo>
                  <a:pt x="562" y="1022"/>
                </a:lnTo>
                <a:lnTo>
                  <a:pt x="588" y="1016"/>
                </a:lnTo>
                <a:lnTo>
                  <a:pt x="614" y="1006"/>
                </a:lnTo>
                <a:lnTo>
                  <a:pt x="638" y="996"/>
                </a:lnTo>
                <a:lnTo>
                  <a:pt x="660" y="982"/>
                </a:lnTo>
                <a:lnTo>
                  <a:pt x="682" y="968"/>
                </a:lnTo>
                <a:lnTo>
                  <a:pt x="702" y="952"/>
                </a:lnTo>
                <a:lnTo>
                  <a:pt x="722" y="934"/>
                </a:lnTo>
                <a:lnTo>
                  <a:pt x="740" y="914"/>
                </a:lnTo>
                <a:lnTo>
                  <a:pt x="756" y="894"/>
                </a:lnTo>
                <a:lnTo>
                  <a:pt x="770" y="872"/>
                </a:lnTo>
                <a:lnTo>
                  <a:pt x="784" y="850"/>
                </a:lnTo>
                <a:lnTo>
                  <a:pt x="794" y="826"/>
                </a:lnTo>
                <a:lnTo>
                  <a:pt x="804" y="800"/>
                </a:lnTo>
                <a:lnTo>
                  <a:pt x="810" y="774"/>
                </a:lnTo>
                <a:lnTo>
                  <a:pt x="816" y="748"/>
                </a:lnTo>
                <a:lnTo>
                  <a:pt x="758" y="700"/>
                </a:lnTo>
                <a:lnTo>
                  <a:pt x="816" y="650"/>
                </a:lnTo>
                <a:close/>
                <a:moveTo>
                  <a:pt x="594" y="708"/>
                </a:moveTo>
                <a:lnTo>
                  <a:pt x="594" y="708"/>
                </a:lnTo>
                <a:lnTo>
                  <a:pt x="590" y="728"/>
                </a:lnTo>
                <a:lnTo>
                  <a:pt x="584" y="746"/>
                </a:lnTo>
                <a:lnTo>
                  <a:pt x="574" y="762"/>
                </a:lnTo>
                <a:lnTo>
                  <a:pt x="562" y="776"/>
                </a:lnTo>
                <a:lnTo>
                  <a:pt x="548" y="788"/>
                </a:lnTo>
                <a:lnTo>
                  <a:pt x="532" y="796"/>
                </a:lnTo>
                <a:lnTo>
                  <a:pt x="514" y="802"/>
                </a:lnTo>
                <a:lnTo>
                  <a:pt x="496" y="806"/>
                </a:lnTo>
                <a:lnTo>
                  <a:pt x="308" y="876"/>
                </a:lnTo>
                <a:lnTo>
                  <a:pt x="380" y="688"/>
                </a:lnTo>
                <a:lnTo>
                  <a:pt x="380" y="688"/>
                </a:lnTo>
                <a:lnTo>
                  <a:pt x="384" y="670"/>
                </a:lnTo>
                <a:lnTo>
                  <a:pt x="390" y="654"/>
                </a:lnTo>
                <a:lnTo>
                  <a:pt x="398" y="638"/>
                </a:lnTo>
                <a:lnTo>
                  <a:pt x="410" y="624"/>
                </a:lnTo>
                <a:lnTo>
                  <a:pt x="424" y="612"/>
                </a:lnTo>
                <a:lnTo>
                  <a:pt x="438" y="604"/>
                </a:lnTo>
                <a:lnTo>
                  <a:pt x="456" y="596"/>
                </a:lnTo>
                <a:lnTo>
                  <a:pt x="474" y="592"/>
                </a:lnTo>
                <a:lnTo>
                  <a:pt x="666" y="520"/>
                </a:lnTo>
                <a:lnTo>
                  <a:pt x="594" y="708"/>
                </a:lnTo>
                <a:close/>
                <a:moveTo>
                  <a:pt x="458" y="700"/>
                </a:moveTo>
                <a:lnTo>
                  <a:pt x="458" y="700"/>
                </a:lnTo>
                <a:lnTo>
                  <a:pt x="460" y="710"/>
                </a:lnTo>
                <a:lnTo>
                  <a:pt x="466" y="718"/>
                </a:lnTo>
                <a:lnTo>
                  <a:pt x="476" y="724"/>
                </a:lnTo>
                <a:lnTo>
                  <a:pt x="486" y="726"/>
                </a:lnTo>
                <a:lnTo>
                  <a:pt x="486" y="726"/>
                </a:lnTo>
                <a:lnTo>
                  <a:pt x="498" y="724"/>
                </a:lnTo>
                <a:lnTo>
                  <a:pt x="506" y="718"/>
                </a:lnTo>
                <a:lnTo>
                  <a:pt x="512" y="710"/>
                </a:lnTo>
                <a:lnTo>
                  <a:pt x="514" y="700"/>
                </a:lnTo>
                <a:lnTo>
                  <a:pt x="514" y="700"/>
                </a:lnTo>
                <a:lnTo>
                  <a:pt x="512" y="688"/>
                </a:lnTo>
                <a:lnTo>
                  <a:pt x="506" y="680"/>
                </a:lnTo>
                <a:lnTo>
                  <a:pt x="498" y="674"/>
                </a:lnTo>
                <a:lnTo>
                  <a:pt x="486" y="672"/>
                </a:lnTo>
                <a:lnTo>
                  <a:pt x="486" y="672"/>
                </a:lnTo>
                <a:lnTo>
                  <a:pt x="476" y="674"/>
                </a:lnTo>
                <a:lnTo>
                  <a:pt x="466" y="680"/>
                </a:lnTo>
                <a:lnTo>
                  <a:pt x="460" y="688"/>
                </a:lnTo>
                <a:lnTo>
                  <a:pt x="458" y="700"/>
                </a:lnTo>
                <a:lnTo>
                  <a:pt x="458" y="7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CL" dirty="0">
              <a:solidFill>
                <a:srgbClr val="000000"/>
              </a:solidFill>
              <a:latin typeface="Arial"/>
            </a:endParaRPr>
          </a:p>
        </p:txBody>
      </p:sp>
      <p:sp>
        <p:nvSpPr>
          <p:cNvPr id="293" name="Rectangle 292"/>
          <p:cNvSpPr/>
          <p:nvPr/>
        </p:nvSpPr>
        <p:spPr>
          <a:xfrm>
            <a:off x="205458" y="1438722"/>
            <a:ext cx="702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FFFFFF"/>
                </a:solidFill>
              </a:rPr>
              <a:t>Objetivos</a:t>
            </a:r>
            <a:endParaRPr lang="es-CL" sz="1000" b="1" dirty="0">
              <a:solidFill>
                <a:srgbClr val="FFFFFF"/>
              </a:solidFill>
            </a:endParaRPr>
          </a:p>
        </p:txBody>
      </p:sp>
      <p:grpSp>
        <p:nvGrpSpPr>
          <p:cNvPr id="294" name="Group 293"/>
          <p:cNvGrpSpPr/>
          <p:nvPr/>
        </p:nvGrpSpPr>
        <p:grpSpPr>
          <a:xfrm>
            <a:off x="298674" y="1474722"/>
            <a:ext cx="252000" cy="288000"/>
            <a:chOff x="2244725" y="5132388"/>
            <a:chExt cx="444500" cy="790575"/>
          </a:xfrm>
          <a:solidFill>
            <a:schemeClr val="bg1"/>
          </a:solidFill>
        </p:grpSpPr>
        <p:sp>
          <p:nvSpPr>
            <p:cNvPr id="295" name="Freeform 213"/>
            <p:cNvSpPr>
              <a:spLocks/>
            </p:cNvSpPr>
            <p:nvPr/>
          </p:nvSpPr>
          <p:spPr bwMode="auto">
            <a:xfrm>
              <a:off x="2400300" y="5132388"/>
              <a:ext cx="112713" cy="98425"/>
            </a:xfrm>
            <a:custGeom>
              <a:avLst/>
              <a:gdLst>
                <a:gd name="T0" fmla="*/ 13 w 16"/>
                <a:gd name="T1" fmla="*/ 0 h 14"/>
                <a:gd name="T2" fmla="*/ 15 w 16"/>
                <a:gd name="T3" fmla="*/ 0 h 14"/>
                <a:gd name="T4" fmla="*/ 15 w 16"/>
                <a:gd name="T5" fmla="*/ 13 h 14"/>
                <a:gd name="T6" fmla="*/ 7 w 16"/>
                <a:gd name="T7" fmla="*/ 5 h 14"/>
                <a:gd name="T8" fmla="*/ 5 w 16"/>
                <a:gd name="T9" fmla="*/ 14 h 14"/>
                <a:gd name="T10" fmla="*/ 5 w 16"/>
                <a:gd name="T11" fmla="*/ 1 h 14"/>
                <a:gd name="T12" fmla="*/ 12 w 16"/>
                <a:gd name="T13" fmla="*/ 7 h 14"/>
                <a:gd name="T14" fmla="*/ 13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13" y="0"/>
                  </a:moveTo>
                  <a:cubicBezTo>
                    <a:pt x="14" y="0"/>
                    <a:pt x="14" y="0"/>
                    <a:pt x="15" y="0"/>
                  </a:cubicBezTo>
                  <a:cubicBezTo>
                    <a:pt x="14" y="5"/>
                    <a:pt x="16" y="10"/>
                    <a:pt x="15" y="13"/>
                  </a:cubicBezTo>
                  <a:cubicBezTo>
                    <a:pt x="11" y="12"/>
                    <a:pt x="9" y="8"/>
                    <a:pt x="7" y="5"/>
                  </a:cubicBezTo>
                  <a:cubicBezTo>
                    <a:pt x="6" y="8"/>
                    <a:pt x="7" y="13"/>
                    <a:pt x="5" y="14"/>
                  </a:cubicBezTo>
                  <a:cubicBezTo>
                    <a:pt x="0" y="12"/>
                    <a:pt x="5" y="5"/>
                    <a:pt x="5" y="1"/>
                  </a:cubicBezTo>
                  <a:cubicBezTo>
                    <a:pt x="9" y="2"/>
                    <a:pt x="9" y="6"/>
                    <a:pt x="12" y="7"/>
                  </a:cubicBezTo>
                  <a:cubicBezTo>
                    <a:pt x="13" y="5"/>
                    <a:pt x="12" y="2"/>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6" name="Freeform 219"/>
            <p:cNvSpPr>
              <a:spLocks noEditPoints="1"/>
            </p:cNvSpPr>
            <p:nvPr/>
          </p:nvSpPr>
          <p:spPr bwMode="auto">
            <a:xfrm>
              <a:off x="2287588" y="5259388"/>
              <a:ext cx="360363" cy="536575"/>
            </a:xfrm>
            <a:custGeom>
              <a:avLst/>
              <a:gdLst>
                <a:gd name="T0" fmla="*/ 51 w 51"/>
                <a:gd name="T1" fmla="*/ 0 h 76"/>
                <a:gd name="T2" fmla="*/ 42 w 51"/>
                <a:gd name="T3" fmla="*/ 19 h 76"/>
                <a:gd name="T4" fmla="*/ 32 w 51"/>
                <a:gd name="T5" fmla="*/ 43 h 76"/>
                <a:gd name="T6" fmla="*/ 0 w 51"/>
                <a:gd name="T7" fmla="*/ 76 h 76"/>
                <a:gd name="T8" fmla="*/ 12 w 51"/>
                <a:gd name="T9" fmla="*/ 45 h 76"/>
                <a:gd name="T10" fmla="*/ 18 w 51"/>
                <a:gd name="T11" fmla="*/ 32 h 76"/>
                <a:gd name="T12" fmla="*/ 26 w 51"/>
                <a:gd name="T13" fmla="*/ 25 h 76"/>
                <a:gd name="T14" fmla="*/ 40 w 51"/>
                <a:gd name="T15" fmla="*/ 10 h 76"/>
                <a:gd name="T16" fmla="*/ 49 w 51"/>
                <a:gd name="T17" fmla="*/ 0 h 76"/>
                <a:gd name="T18" fmla="*/ 51 w 51"/>
                <a:gd name="T19" fmla="*/ 0 h 76"/>
                <a:gd name="T20" fmla="*/ 41 w 51"/>
                <a:gd name="T21" fmla="*/ 16 h 76"/>
                <a:gd name="T22" fmla="*/ 44 w 51"/>
                <a:gd name="T23" fmla="*/ 9 h 76"/>
                <a:gd name="T24" fmla="*/ 41 w 51"/>
                <a:gd name="T25" fmla="*/ 16 h 76"/>
                <a:gd name="T26" fmla="*/ 39 w 51"/>
                <a:gd name="T27" fmla="*/ 22 h 76"/>
                <a:gd name="T28" fmla="*/ 38 w 51"/>
                <a:gd name="T29" fmla="*/ 16 h 76"/>
                <a:gd name="T30" fmla="*/ 39 w 51"/>
                <a:gd name="T31" fmla="*/ 22 h 76"/>
                <a:gd name="T32" fmla="*/ 32 w 51"/>
                <a:gd name="T33" fmla="*/ 22 h 76"/>
                <a:gd name="T34" fmla="*/ 35 w 51"/>
                <a:gd name="T35" fmla="*/ 28 h 76"/>
                <a:gd name="T36" fmla="*/ 35 w 51"/>
                <a:gd name="T37" fmla="*/ 19 h 76"/>
                <a:gd name="T38" fmla="*/ 32 w 51"/>
                <a:gd name="T39" fmla="*/ 22 h 76"/>
                <a:gd name="T40" fmla="*/ 32 w 51"/>
                <a:gd name="T41" fmla="*/ 35 h 76"/>
                <a:gd name="T42" fmla="*/ 30 w 51"/>
                <a:gd name="T43" fmla="*/ 23 h 76"/>
                <a:gd name="T44" fmla="*/ 32 w 51"/>
                <a:gd name="T45" fmla="*/ 35 h 76"/>
                <a:gd name="T46" fmla="*/ 30 w 51"/>
                <a:gd name="T47" fmla="*/ 39 h 76"/>
                <a:gd name="T48" fmla="*/ 27 w 51"/>
                <a:gd name="T49" fmla="*/ 27 h 76"/>
                <a:gd name="T50" fmla="*/ 30 w 51"/>
                <a:gd name="T51" fmla="*/ 39 h 76"/>
                <a:gd name="T52" fmla="*/ 26 w 51"/>
                <a:gd name="T53" fmla="*/ 35 h 76"/>
                <a:gd name="T54" fmla="*/ 24 w 51"/>
                <a:gd name="T55" fmla="*/ 30 h 76"/>
                <a:gd name="T56" fmla="*/ 26 w 51"/>
                <a:gd name="T57" fmla="*/ 35 h 76"/>
                <a:gd name="T58" fmla="*/ 21 w 51"/>
                <a:gd name="T59" fmla="*/ 34 h 76"/>
                <a:gd name="T60" fmla="*/ 23 w 51"/>
                <a:gd name="T61" fmla="*/ 34 h 76"/>
                <a:gd name="T62" fmla="*/ 21 w 51"/>
                <a:gd name="T63" fmla="*/ 32 h 76"/>
                <a:gd name="T64" fmla="*/ 21 w 51"/>
                <a:gd name="T65" fmla="*/ 34 h 76"/>
                <a:gd name="T66" fmla="*/ 16 w 51"/>
                <a:gd name="T67" fmla="*/ 44 h 76"/>
                <a:gd name="T68" fmla="*/ 5 w 51"/>
                <a:gd name="T69" fmla="*/ 70 h 76"/>
                <a:gd name="T70" fmla="*/ 30 w 51"/>
                <a:gd name="T71" fmla="*/ 42 h 76"/>
                <a:gd name="T72" fmla="*/ 22 w 51"/>
                <a:gd name="T73" fmla="*/ 44 h 76"/>
                <a:gd name="T74" fmla="*/ 20 w 51"/>
                <a:gd name="T75" fmla="*/ 35 h 76"/>
                <a:gd name="T76" fmla="*/ 16 w 51"/>
                <a:gd name="T77" fmla="*/ 44 h 76"/>
                <a:gd name="T78" fmla="*/ 26 w 51"/>
                <a:gd name="T79" fmla="*/ 41 h 76"/>
                <a:gd name="T80" fmla="*/ 23 w 51"/>
                <a:gd name="T81" fmla="*/ 37 h 76"/>
                <a:gd name="T82" fmla="*/ 26 w 51"/>
                <a:gd name="T8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76">
                  <a:moveTo>
                    <a:pt x="51" y="0"/>
                  </a:moveTo>
                  <a:cubicBezTo>
                    <a:pt x="49" y="7"/>
                    <a:pt x="45" y="13"/>
                    <a:pt x="42" y="19"/>
                  </a:cubicBezTo>
                  <a:cubicBezTo>
                    <a:pt x="39" y="27"/>
                    <a:pt x="34" y="33"/>
                    <a:pt x="32" y="43"/>
                  </a:cubicBezTo>
                  <a:cubicBezTo>
                    <a:pt x="22" y="54"/>
                    <a:pt x="12" y="68"/>
                    <a:pt x="0" y="76"/>
                  </a:cubicBezTo>
                  <a:cubicBezTo>
                    <a:pt x="4" y="65"/>
                    <a:pt x="8" y="55"/>
                    <a:pt x="12" y="45"/>
                  </a:cubicBezTo>
                  <a:cubicBezTo>
                    <a:pt x="14" y="41"/>
                    <a:pt x="15" y="35"/>
                    <a:pt x="18" y="32"/>
                  </a:cubicBezTo>
                  <a:cubicBezTo>
                    <a:pt x="20" y="30"/>
                    <a:pt x="23" y="28"/>
                    <a:pt x="26" y="25"/>
                  </a:cubicBezTo>
                  <a:cubicBezTo>
                    <a:pt x="30" y="20"/>
                    <a:pt x="35" y="15"/>
                    <a:pt x="40" y="10"/>
                  </a:cubicBezTo>
                  <a:cubicBezTo>
                    <a:pt x="43" y="6"/>
                    <a:pt x="48" y="5"/>
                    <a:pt x="49" y="0"/>
                  </a:cubicBezTo>
                  <a:cubicBezTo>
                    <a:pt x="50" y="0"/>
                    <a:pt x="51" y="0"/>
                    <a:pt x="51" y="0"/>
                  </a:cubicBezTo>
                  <a:close/>
                  <a:moveTo>
                    <a:pt x="41" y="16"/>
                  </a:moveTo>
                  <a:cubicBezTo>
                    <a:pt x="42" y="14"/>
                    <a:pt x="45" y="11"/>
                    <a:pt x="44" y="9"/>
                  </a:cubicBezTo>
                  <a:cubicBezTo>
                    <a:pt x="43" y="11"/>
                    <a:pt x="39" y="13"/>
                    <a:pt x="41" y="16"/>
                  </a:cubicBezTo>
                  <a:close/>
                  <a:moveTo>
                    <a:pt x="39" y="22"/>
                  </a:moveTo>
                  <a:cubicBezTo>
                    <a:pt x="39" y="20"/>
                    <a:pt x="40" y="17"/>
                    <a:pt x="38" y="16"/>
                  </a:cubicBezTo>
                  <a:cubicBezTo>
                    <a:pt x="36" y="17"/>
                    <a:pt x="37" y="21"/>
                    <a:pt x="39" y="22"/>
                  </a:cubicBezTo>
                  <a:close/>
                  <a:moveTo>
                    <a:pt x="32" y="22"/>
                  </a:moveTo>
                  <a:cubicBezTo>
                    <a:pt x="34" y="23"/>
                    <a:pt x="33" y="28"/>
                    <a:pt x="35" y="28"/>
                  </a:cubicBezTo>
                  <a:cubicBezTo>
                    <a:pt x="37" y="26"/>
                    <a:pt x="37" y="21"/>
                    <a:pt x="35" y="19"/>
                  </a:cubicBezTo>
                  <a:cubicBezTo>
                    <a:pt x="34" y="20"/>
                    <a:pt x="33" y="21"/>
                    <a:pt x="32" y="22"/>
                  </a:cubicBezTo>
                  <a:close/>
                  <a:moveTo>
                    <a:pt x="32" y="35"/>
                  </a:moveTo>
                  <a:cubicBezTo>
                    <a:pt x="34" y="31"/>
                    <a:pt x="32" y="26"/>
                    <a:pt x="30" y="23"/>
                  </a:cubicBezTo>
                  <a:cubicBezTo>
                    <a:pt x="28" y="26"/>
                    <a:pt x="32" y="31"/>
                    <a:pt x="32" y="35"/>
                  </a:cubicBezTo>
                  <a:close/>
                  <a:moveTo>
                    <a:pt x="30" y="39"/>
                  </a:moveTo>
                  <a:cubicBezTo>
                    <a:pt x="29" y="36"/>
                    <a:pt x="30" y="29"/>
                    <a:pt x="27" y="27"/>
                  </a:cubicBezTo>
                  <a:cubicBezTo>
                    <a:pt x="29" y="31"/>
                    <a:pt x="26" y="39"/>
                    <a:pt x="30" y="39"/>
                  </a:cubicBezTo>
                  <a:close/>
                  <a:moveTo>
                    <a:pt x="26" y="35"/>
                  </a:moveTo>
                  <a:cubicBezTo>
                    <a:pt x="25" y="34"/>
                    <a:pt x="26" y="31"/>
                    <a:pt x="24" y="30"/>
                  </a:cubicBezTo>
                  <a:cubicBezTo>
                    <a:pt x="23" y="31"/>
                    <a:pt x="23" y="36"/>
                    <a:pt x="26" y="35"/>
                  </a:cubicBezTo>
                  <a:close/>
                  <a:moveTo>
                    <a:pt x="21" y="34"/>
                  </a:moveTo>
                  <a:cubicBezTo>
                    <a:pt x="21" y="34"/>
                    <a:pt x="22" y="34"/>
                    <a:pt x="23" y="34"/>
                  </a:cubicBezTo>
                  <a:cubicBezTo>
                    <a:pt x="23" y="33"/>
                    <a:pt x="22" y="33"/>
                    <a:pt x="21" y="32"/>
                  </a:cubicBezTo>
                  <a:cubicBezTo>
                    <a:pt x="21" y="33"/>
                    <a:pt x="21" y="33"/>
                    <a:pt x="21" y="34"/>
                  </a:cubicBezTo>
                  <a:close/>
                  <a:moveTo>
                    <a:pt x="16" y="44"/>
                  </a:moveTo>
                  <a:cubicBezTo>
                    <a:pt x="12" y="53"/>
                    <a:pt x="7" y="62"/>
                    <a:pt x="5" y="70"/>
                  </a:cubicBezTo>
                  <a:cubicBezTo>
                    <a:pt x="13" y="61"/>
                    <a:pt x="22" y="52"/>
                    <a:pt x="30" y="42"/>
                  </a:cubicBezTo>
                  <a:cubicBezTo>
                    <a:pt x="27" y="40"/>
                    <a:pt x="26" y="45"/>
                    <a:pt x="22" y="44"/>
                  </a:cubicBezTo>
                  <a:cubicBezTo>
                    <a:pt x="19" y="43"/>
                    <a:pt x="19" y="39"/>
                    <a:pt x="20" y="35"/>
                  </a:cubicBezTo>
                  <a:cubicBezTo>
                    <a:pt x="17" y="37"/>
                    <a:pt x="17" y="41"/>
                    <a:pt x="16" y="44"/>
                  </a:cubicBezTo>
                  <a:close/>
                  <a:moveTo>
                    <a:pt x="26" y="41"/>
                  </a:moveTo>
                  <a:cubicBezTo>
                    <a:pt x="26" y="39"/>
                    <a:pt x="25" y="37"/>
                    <a:pt x="23" y="37"/>
                  </a:cubicBezTo>
                  <a:cubicBezTo>
                    <a:pt x="22" y="39"/>
                    <a:pt x="23" y="42"/>
                    <a:pt x="2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7" name="Freeform 220"/>
            <p:cNvSpPr>
              <a:spLocks/>
            </p:cNvSpPr>
            <p:nvPr/>
          </p:nvSpPr>
          <p:spPr bwMode="auto">
            <a:xfrm>
              <a:off x="2484438" y="5294313"/>
              <a:ext cx="36513" cy="63500"/>
            </a:xfrm>
            <a:custGeom>
              <a:avLst/>
              <a:gdLst>
                <a:gd name="T0" fmla="*/ 2 w 5"/>
                <a:gd name="T1" fmla="*/ 0 h 9"/>
                <a:gd name="T2" fmla="*/ 0 w 5"/>
                <a:gd name="T3" fmla="*/ 9 h 9"/>
                <a:gd name="T4" fmla="*/ 2 w 5"/>
                <a:gd name="T5" fmla="*/ 0 h 9"/>
              </a:gdLst>
              <a:ahLst/>
              <a:cxnLst>
                <a:cxn ang="0">
                  <a:pos x="T0" y="T1"/>
                </a:cxn>
                <a:cxn ang="0">
                  <a:pos x="T2" y="T3"/>
                </a:cxn>
                <a:cxn ang="0">
                  <a:pos x="T4" y="T5"/>
                </a:cxn>
              </a:cxnLst>
              <a:rect l="0" t="0" r="r" b="b"/>
              <a:pathLst>
                <a:path w="5" h="9">
                  <a:moveTo>
                    <a:pt x="2" y="0"/>
                  </a:moveTo>
                  <a:cubicBezTo>
                    <a:pt x="5" y="0"/>
                    <a:pt x="3" y="9"/>
                    <a:pt x="0" y="9"/>
                  </a:cubicBezTo>
                  <a:cubicBezTo>
                    <a:pt x="0" y="7"/>
                    <a:pt x="1" y="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8" name="Freeform 222"/>
            <p:cNvSpPr>
              <a:spLocks/>
            </p:cNvSpPr>
            <p:nvPr/>
          </p:nvSpPr>
          <p:spPr bwMode="auto">
            <a:xfrm>
              <a:off x="2420938" y="5294313"/>
              <a:ext cx="28575" cy="71438"/>
            </a:xfrm>
            <a:custGeom>
              <a:avLst/>
              <a:gdLst>
                <a:gd name="T0" fmla="*/ 0 w 4"/>
                <a:gd name="T1" fmla="*/ 0 h 10"/>
                <a:gd name="T2" fmla="*/ 2 w 4"/>
                <a:gd name="T3" fmla="*/ 0 h 10"/>
                <a:gd name="T4" fmla="*/ 2 w 4"/>
                <a:gd name="T5" fmla="*/ 10 h 10"/>
                <a:gd name="T6" fmla="*/ 0 w 4"/>
                <a:gd name="T7" fmla="*/ 0 h 10"/>
              </a:gdLst>
              <a:ahLst/>
              <a:cxnLst>
                <a:cxn ang="0">
                  <a:pos x="T0" y="T1"/>
                </a:cxn>
                <a:cxn ang="0">
                  <a:pos x="T2" y="T3"/>
                </a:cxn>
                <a:cxn ang="0">
                  <a:pos x="T4" y="T5"/>
                </a:cxn>
                <a:cxn ang="0">
                  <a:pos x="T6" y="T7"/>
                </a:cxn>
              </a:cxnLst>
              <a:rect l="0" t="0" r="r" b="b"/>
              <a:pathLst>
                <a:path w="4" h="10">
                  <a:moveTo>
                    <a:pt x="0" y="0"/>
                  </a:moveTo>
                  <a:cubicBezTo>
                    <a:pt x="1" y="0"/>
                    <a:pt x="1" y="0"/>
                    <a:pt x="2" y="0"/>
                  </a:cubicBezTo>
                  <a:cubicBezTo>
                    <a:pt x="3" y="3"/>
                    <a:pt x="4" y="7"/>
                    <a:pt x="2" y="10"/>
                  </a:cubicBezTo>
                  <a:cubicBezTo>
                    <a:pt x="0" y="9"/>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299" name="Freeform 225"/>
            <p:cNvSpPr>
              <a:spLocks/>
            </p:cNvSpPr>
            <p:nvPr/>
          </p:nvSpPr>
          <p:spPr bwMode="auto">
            <a:xfrm>
              <a:off x="2351088" y="5322888"/>
              <a:ext cx="34925" cy="57150"/>
            </a:xfrm>
            <a:custGeom>
              <a:avLst/>
              <a:gdLst>
                <a:gd name="T0" fmla="*/ 1 w 5"/>
                <a:gd name="T1" fmla="*/ 0 h 8"/>
                <a:gd name="T2" fmla="*/ 5 w 5"/>
                <a:gd name="T3" fmla="*/ 8 h 8"/>
                <a:gd name="T4" fmla="*/ 1 w 5"/>
                <a:gd name="T5" fmla="*/ 0 h 8"/>
              </a:gdLst>
              <a:ahLst/>
              <a:cxnLst>
                <a:cxn ang="0">
                  <a:pos x="T0" y="T1"/>
                </a:cxn>
                <a:cxn ang="0">
                  <a:pos x="T2" y="T3"/>
                </a:cxn>
                <a:cxn ang="0">
                  <a:pos x="T4" y="T5"/>
                </a:cxn>
              </a:cxnLst>
              <a:rect l="0" t="0" r="r" b="b"/>
              <a:pathLst>
                <a:path w="5" h="8">
                  <a:moveTo>
                    <a:pt x="1" y="0"/>
                  </a:moveTo>
                  <a:cubicBezTo>
                    <a:pt x="5" y="0"/>
                    <a:pt x="5" y="4"/>
                    <a:pt x="5" y="8"/>
                  </a:cubicBezTo>
                  <a:cubicBezTo>
                    <a:pt x="2" y="7"/>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0" name="Freeform 228"/>
            <p:cNvSpPr>
              <a:spLocks/>
            </p:cNvSpPr>
            <p:nvPr/>
          </p:nvSpPr>
          <p:spPr bwMode="auto">
            <a:xfrm>
              <a:off x="2308225" y="5372100"/>
              <a:ext cx="36513" cy="42863"/>
            </a:xfrm>
            <a:custGeom>
              <a:avLst/>
              <a:gdLst>
                <a:gd name="T0" fmla="*/ 0 w 5"/>
                <a:gd name="T1" fmla="*/ 0 h 6"/>
                <a:gd name="T2" fmla="*/ 5 w 5"/>
                <a:gd name="T3" fmla="*/ 6 h 6"/>
                <a:gd name="T4" fmla="*/ 0 w 5"/>
                <a:gd name="T5" fmla="*/ 0 h 6"/>
              </a:gdLst>
              <a:ahLst/>
              <a:cxnLst>
                <a:cxn ang="0">
                  <a:pos x="T0" y="T1"/>
                </a:cxn>
                <a:cxn ang="0">
                  <a:pos x="T2" y="T3"/>
                </a:cxn>
                <a:cxn ang="0">
                  <a:pos x="T4" y="T5"/>
                </a:cxn>
              </a:cxnLst>
              <a:rect l="0" t="0" r="r" b="b"/>
              <a:pathLst>
                <a:path w="5" h="6">
                  <a:moveTo>
                    <a:pt x="0" y="0"/>
                  </a:moveTo>
                  <a:cubicBezTo>
                    <a:pt x="3" y="0"/>
                    <a:pt x="5" y="3"/>
                    <a:pt x="5" y="6"/>
                  </a:cubicBezTo>
                  <a:cubicBezTo>
                    <a:pt x="2"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1" name="Freeform 229"/>
            <p:cNvSpPr>
              <a:spLocks/>
            </p:cNvSpPr>
            <p:nvPr/>
          </p:nvSpPr>
          <p:spPr bwMode="auto">
            <a:xfrm>
              <a:off x="2605088" y="5372100"/>
              <a:ext cx="42863" cy="34925"/>
            </a:xfrm>
            <a:custGeom>
              <a:avLst/>
              <a:gdLst>
                <a:gd name="T0" fmla="*/ 6 w 6"/>
                <a:gd name="T1" fmla="*/ 0 h 5"/>
                <a:gd name="T2" fmla="*/ 0 w 6"/>
                <a:gd name="T3" fmla="*/ 3 h 5"/>
                <a:gd name="T4" fmla="*/ 6 w 6"/>
                <a:gd name="T5" fmla="*/ 0 h 5"/>
              </a:gdLst>
              <a:ahLst/>
              <a:cxnLst>
                <a:cxn ang="0">
                  <a:pos x="T0" y="T1"/>
                </a:cxn>
                <a:cxn ang="0">
                  <a:pos x="T2" y="T3"/>
                </a:cxn>
                <a:cxn ang="0">
                  <a:pos x="T4" y="T5"/>
                </a:cxn>
              </a:cxnLst>
              <a:rect l="0" t="0" r="r" b="b"/>
              <a:pathLst>
                <a:path w="6" h="5">
                  <a:moveTo>
                    <a:pt x="6" y="0"/>
                  </a:moveTo>
                  <a:cubicBezTo>
                    <a:pt x="5" y="2"/>
                    <a:pt x="3" y="5"/>
                    <a:pt x="0" y="3"/>
                  </a:cubicBezTo>
                  <a:cubicBezTo>
                    <a:pt x="1" y="1"/>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2" name="Freeform 235"/>
            <p:cNvSpPr>
              <a:spLocks/>
            </p:cNvSpPr>
            <p:nvPr/>
          </p:nvSpPr>
          <p:spPr bwMode="auto">
            <a:xfrm>
              <a:off x="2259013" y="5421313"/>
              <a:ext cx="63500" cy="34925"/>
            </a:xfrm>
            <a:custGeom>
              <a:avLst/>
              <a:gdLst>
                <a:gd name="T0" fmla="*/ 0 w 9"/>
                <a:gd name="T1" fmla="*/ 0 h 5"/>
                <a:gd name="T2" fmla="*/ 9 w 9"/>
                <a:gd name="T3" fmla="*/ 5 h 5"/>
                <a:gd name="T4" fmla="*/ 0 w 9"/>
                <a:gd name="T5" fmla="*/ 0 h 5"/>
              </a:gdLst>
              <a:ahLst/>
              <a:cxnLst>
                <a:cxn ang="0">
                  <a:pos x="T0" y="T1"/>
                </a:cxn>
                <a:cxn ang="0">
                  <a:pos x="T2" y="T3"/>
                </a:cxn>
                <a:cxn ang="0">
                  <a:pos x="T4" y="T5"/>
                </a:cxn>
              </a:cxnLst>
              <a:rect l="0" t="0" r="r" b="b"/>
              <a:pathLst>
                <a:path w="9" h="5">
                  <a:moveTo>
                    <a:pt x="0" y="0"/>
                  </a:moveTo>
                  <a:cubicBezTo>
                    <a:pt x="4" y="0"/>
                    <a:pt x="9" y="3"/>
                    <a:pt x="9" y="5"/>
                  </a:cubicBezTo>
                  <a:cubicBezTo>
                    <a:pt x="5" y="4"/>
                    <a:pt x="1"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3" name="Freeform 237"/>
            <p:cNvSpPr>
              <a:spLocks/>
            </p:cNvSpPr>
            <p:nvPr/>
          </p:nvSpPr>
          <p:spPr bwMode="auto">
            <a:xfrm>
              <a:off x="2611438" y="5421313"/>
              <a:ext cx="57150" cy="42863"/>
            </a:xfrm>
            <a:custGeom>
              <a:avLst/>
              <a:gdLst>
                <a:gd name="T0" fmla="*/ 8 w 8"/>
                <a:gd name="T1" fmla="*/ 0 h 6"/>
                <a:gd name="T2" fmla="*/ 0 w 8"/>
                <a:gd name="T3" fmla="*/ 5 h 6"/>
                <a:gd name="T4" fmla="*/ 8 w 8"/>
                <a:gd name="T5" fmla="*/ 0 h 6"/>
              </a:gdLst>
              <a:ahLst/>
              <a:cxnLst>
                <a:cxn ang="0">
                  <a:pos x="T0" y="T1"/>
                </a:cxn>
                <a:cxn ang="0">
                  <a:pos x="T2" y="T3"/>
                </a:cxn>
                <a:cxn ang="0">
                  <a:pos x="T4" y="T5"/>
                </a:cxn>
              </a:cxnLst>
              <a:rect l="0" t="0" r="r" b="b"/>
              <a:pathLst>
                <a:path w="8" h="6">
                  <a:moveTo>
                    <a:pt x="8" y="0"/>
                  </a:moveTo>
                  <a:cubicBezTo>
                    <a:pt x="7" y="4"/>
                    <a:pt x="3" y="6"/>
                    <a:pt x="0" y="5"/>
                  </a:cubicBezTo>
                  <a:cubicBezTo>
                    <a:pt x="0"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4" name="Freeform 242"/>
            <p:cNvSpPr>
              <a:spLocks/>
            </p:cNvSpPr>
            <p:nvPr/>
          </p:nvSpPr>
          <p:spPr bwMode="auto">
            <a:xfrm>
              <a:off x="2244725" y="5484813"/>
              <a:ext cx="63500" cy="28575"/>
            </a:xfrm>
            <a:custGeom>
              <a:avLst/>
              <a:gdLst>
                <a:gd name="T0" fmla="*/ 0 w 9"/>
                <a:gd name="T1" fmla="*/ 0 h 4"/>
                <a:gd name="T2" fmla="*/ 9 w 9"/>
                <a:gd name="T3" fmla="*/ 3 h 4"/>
                <a:gd name="T4" fmla="*/ 0 w 9"/>
                <a:gd name="T5" fmla="*/ 0 h 4"/>
              </a:gdLst>
              <a:ahLst/>
              <a:cxnLst>
                <a:cxn ang="0">
                  <a:pos x="T0" y="T1"/>
                </a:cxn>
                <a:cxn ang="0">
                  <a:pos x="T2" y="T3"/>
                </a:cxn>
                <a:cxn ang="0">
                  <a:pos x="T4" y="T5"/>
                </a:cxn>
              </a:cxnLst>
              <a:rect l="0" t="0" r="r" b="b"/>
              <a:pathLst>
                <a:path w="9" h="4">
                  <a:moveTo>
                    <a:pt x="0" y="0"/>
                  </a:moveTo>
                  <a:cubicBezTo>
                    <a:pt x="3" y="0"/>
                    <a:pt x="8" y="0"/>
                    <a:pt x="9" y="3"/>
                  </a:cubicBezTo>
                  <a:cubicBezTo>
                    <a:pt x="5" y="3"/>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5" name="Freeform 245"/>
            <p:cNvSpPr>
              <a:spLocks/>
            </p:cNvSpPr>
            <p:nvPr/>
          </p:nvSpPr>
          <p:spPr bwMode="auto">
            <a:xfrm>
              <a:off x="2619375" y="5478463"/>
              <a:ext cx="69850" cy="41275"/>
            </a:xfrm>
            <a:custGeom>
              <a:avLst/>
              <a:gdLst>
                <a:gd name="T0" fmla="*/ 10 w 10"/>
                <a:gd name="T1" fmla="*/ 3 h 6"/>
                <a:gd name="T2" fmla="*/ 0 w 10"/>
                <a:gd name="T3" fmla="*/ 5 h 6"/>
                <a:gd name="T4" fmla="*/ 10 w 10"/>
                <a:gd name="T5" fmla="*/ 3 h 6"/>
              </a:gdLst>
              <a:ahLst/>
              <a:cxnLst>
                <a:cxn ang="0">
                  <a:pos x="T0" y="T1"/>
                </a:cxn>
                <a:cxn ang="0">
                  <a:pos x="T2" y="T3"/>
                </a:cxn>
                <a:cxn ang="0">
                  <a:pos x="T4" y="T5"/>
                </a:cxn>
              </a:cxnLst>
              <a:rect l="0" t="0" r="r" b="b"/>
              <a:pathLst>
                <a:path w="10" h="6">
                  <a:moveTo>
                    <a:pt x="10" y="3"/>
                  </a:moveTo>
                  <a:cubicBezTo>
                    <a:pt x="9" y="6"/>
                    <a:pt x="3" y="6"/>
                    <a:pt x="0" y="5"/>
                  </a:cubicBezTo>
                  <a:cubicBezTo>
                    <a:pt x="1" y="2"/>
                    <a:pt x="8"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6" name="Freeform 254"/>
            <p:cNvSpPr>
              <a:spLocks/>
            </p:cNvSpPr>
            <p:nvPr/>
          </p:nvSpPr>
          <p:spPr bwMode="auto">
            <a:xfrm>
              <a:off x="2252663" y="5534025"/>
              <a:ext cx="63500" cy="42863"/>
            </a:xfrm>
            <a:custGeom>
              <a:avLst/>
              <a:gdLst>
                <a:gd name="T0" fmla="*/ 8 w 9"/>
                <a:gd name="T1" fmla="*/ 0 h 6"/>
                <a:gd name="T2" fmla="*/ 0 w 9"/>
                <a:gd name="T3" fmla="*/ 4 h 6"/>
                <a:gd name="T4" fmla="*/ 8 w 9"/>
                <a:gd name="T5" fmla="*/ 0 h 6"/>
              </a:gdLst>
              <a:ahLst/>
              <a:cxnLst>
                <a:cxn ang="0">
                  <a:pos x="T0" y="T1"/>
                </a:cxn>
                <a:cxn ang="0">
                  <a:pos x="T2" y="T3"/>
                </a:cxn>
                <a:cxn ang="0">
                  <a:pos x="T4" y="T5"/>
                </a:cxn>
              </a:cxnLst>
              <a:rect l="0" t="0" r="r" b="b"/>
              <a:pathLst>
                <a:path w="9" h="6">
                  <a:moveTo>
                    <a:pt x="8" y="0"/>
                  </a:moveTo>
                  <a:cubicBezTo>
                    <a:pt x="9" y="4"/>
                    <a:pt x="2" y="6"/>
                    <a:pt x="0" y="4"/>
                  </a:cubicBezTo>
                  <a:cubicBezTo>
                    <a:pt x="1" y="0"/>
                    <a:pt x="5"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7" name="Freeform 255"/>
            <p:cNvSpPr>
              <a:spLocks/>
            </p:cNvSpPr>
            <p:nvPr/>
          </p:nvSpPr>
          <p:spPr bwMode="auto">
            <a:xfrm>
              <a:off x="2625725" y="5534025"/>
              <a:ext cx="63500" cy="36513"/>
            </a:xfrm>
            <a:custGeom>
              <a:avLst/>
              <a:gdLst>
                <a:gd name="T0" fmla="*/ 8 w 9"/>
                <a:gd name="T1" fmla="*/ 4 h 5"/>
                <a:gd name="T2" fmla="*/ 0 w 9"/>
                <a:gd name="T3" fmla="*/ 2 h 5"/>
                <a:gd name="T4" fmla="*/ 8 w 9"/>
                <a:gd name="T5" fmla="*/ 4 h 5"/>
              </a:gdLst>
              <a:ahLst/>
              <a:cxnLst>
                <a:cxn ang="0">
                  <a:pos x="T0" y="T1"/>
                </a:cxn>
                <a:cxn ang="0">
                  <a:pos x="T2" y="T3"/>
                </a:cxn>
                <a:cxn ang="0">
                  <a:pos x="T4" y="T5"/>
                </a:cxn>
              </a:cxnLst>
              <a:rect l="0" t="0" r="r" b="b"/>
              <a:pathLst>
                <a:path w="9" h="5">
                  <a:moveTo>
                    <a:pt x="8" y="4"/>
                  </a:moveTo>
                  <a:cubicBezTo>
                    <a:pt x="5" y="4"/>
                    <a:pt x="0" y="5"/>
                    <a:pt x="0" y="2"/>
                  </a:cubicBezTo>
                  <a:cubicBezTo>
                    <a:pt x="2" y="1"/>
                    <a:pt x="9" y="0"/>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8" name="Freeform 259"/>
            <p:cNvSpPr>
              <a:spLocks/>
            </p:cNvSpPr>
            <p:nvPr/>
          </p:nvSpPr>
          <p:spPr bwMode="auto">
            <a:xfrm>
              <a:off x="2590800" y="5597525"/>
              <a:ext cx="69850" cy="49213"/>
            </a:xfrm>
            <a:custGeom>
              <a:avLst/>
              <a:gdLst>
                <a:gd name="T0" fmla="*/ 10 w 10"/>
                <a:gd name="T1" fmla="*/ 6 h 7"/>
                <a:gd name="T2" fmla="*/ 0 w 10"/>
                <a:gd name="T3" fmla="*/ 0 h 7"/>
                <a:gd name="T4" fmla="*/ 10 w 10"/>
                <a:gd name="T5" fmla="*/ 6 h 7"/>
              </a:gdLst>
              <a:ahLst/>
              <a:cxnLst>
                <a:cxn ang="0">
                  <a:pos x="T0" y="T1"/>
                </a:cxn>
                <a:cxn ang="0">
                  <a:pos x="T2" y="T3"/>
                </a:cxn>
                <a:cxn ang="0">
                  <a:pos x="T4" y="T5"/>
                </a:cxn>
              </a:cxnLst>
              <a:rect l="0" t="0" r="r" b="b"/>
              <a:pathLst>
                <a:path w="10" h="7">
                  <a:moveTo>
                    <a:pt x="10" y="6"/>
                  </a:moveTo>
                  <a:cubicBezTo>
                    <a:pt x="6" y="7"/>
                    <a:pt x="2" y="3"/>
                    <a:pt x="0" y="0"/>
                  </a:cubicBezTo>
                  <a:cubicBezTo>
                    <a:pt x="4" y="0"/>
                    <a:pt x="8" y="3"/>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09" name="Freeform 262"/>
            <p:cNvSpPr>
              <a:spLocks/>
            </p:cNvSpPr>
            <p:nvPr/>
          </p:nvSpPr>
          <p:spPr bwMode="auto">
            <a:xfrm>
              <a:off x="2266950" y="5605463"/>
              <a:ext cx="55563" cy="34925"/>
            </a:xfrm>
            <a:custGeom>
              <a:avLst/>
              <a:gdLst>
                <a:gd name="T0" fmla="*/ 8 w 8"/>
                <a:gd name="T1" fmla="*/ 0 h 5"/>
                <a:gd name="T2" fmla="*/ 0 w 8"/>
                <a:gd name="T3" fmla="*/ 4 h 5"/>
                <a:gd name="T4" fmla="*/ 8 w 8"/>
                <a:gd name="T5" fmla="*/ 0 h 5"/>
              </a:gdLst>
              <a:ahLst/>
              <a:cxnLst>
                <a:cxn ang="0">
                  <a:pos x="T0" y="T1"/>
                </a:cxn>
                <a:cxn ang="0">
                  <a:pos x="T2" y="T3"/>
                </a:cxn>
                <a:cxn ang="0">
                  <a:pos x="T4" y="T5"/>
                </a:cxn>
              </a:cxnLst>
              <a:rect l="0" t="0" r="r" b="b"/>
              <a:pathLst>
                <a:path w="8" h="5">
                  <a:moveTo>
                    <a:pt x="8" y="0"/>
                  </a:moveTo>
                  <a:cubicBezTo>
                    <a:pt x="7" y="4"/>
                    <a:pt x="3" y="5"/>
                    <a:pt x="0" y="4"/>
                  </a:cubicBezTo>
                  <a:cubicBezTo>
                    <a:pt x="1" y="1"/>
                    <a:pt x="4"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0" name="Freeform 265"/>
            <p:cNvSpPr>
              <a:spLocks/>
            </p:cNvSpPr>
            <p:nvPr/>
          </p:nvSpPr>
          <p:spPr bwMode="auto">
            <a:xfrm>
              <a:off x="2570163" y="5646738"/>
              <a:ext cx="55563" cy="49213"/>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5" y="0"/>
                    <a:pt x="6" y="4"/>
                    <a:pt x="8" y="7"/>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1" name="Freeform 267"/>
            <p:cNvSpPr>
              <a:spLocks/>
            </p:cNvSpPr>
            <p:nvPr/>
          </p:nvSpPr>
          <p:spPr bwMode="auto">
            <a:xfrm>
              <a:off x="2527300" y="5675313"/>
              <a:ext cx="42863" cy="71438"/>
            </a:xfrm>
            <a:custGeom>
              <a:avLst/>
              <a:gdLst>
                <a:gd name="T0" fmla="*/ 1 w 6"/>
                <a:gd name="T1" fmla="*/ 0 h 10"/>
                <a:gd name="T2" fmla="*/ 6 w 6"/>
                <a:gd name="T3" fmla="*/ 10 h 10"/>
                <a:gd name="T4" fmla="*/ 1 w 6"/>
                <a:gd name="T5" fmla="*/ 0 h 10"/>
              </a:gdLst>
              <a:ahLst/>
              <a:cxnLst>
                <a:cxn ang="0">
                  <a:pos x="T0" y="T1"/>
                </a:cxn>
                <a:cxn ang="0">
                  <a:pos x="T2" y="T3"/>
                </a:cxn>
                <a:cxn ang="0">
                  <a:pos x="T4" y="T5"/>
                </a:cxn>
              </a:cxnLst>
              <a:rect l="0" t="0" r="r" b="b"/>
              <a:pathLst>
                <a:path w="6" h="10">
                  <a:moveTo>
                    <a:pt x="1" y="0"/>
                  </a:moveTo>
                  <a:cubicBezTo>
                    <a:pt x="5" y="1"/>
                    <a:pt x="6" y="5"/>
                    <a:pt x="6" y="10"/>
                  </a:cubicBezTo>
                  <a:cubicBezTo>
                    <a:pt x="3" y="9"/>
                    <a:pt x="0" y="3"/>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2" name="Freeform 268"/>
            <p:cNvSpPr>
              <a:spLocks/>
            </p:cNvSpPr>
            <p:nvPr/>
          </p:nvSpPr>
          <p:spPr bwMode="auto">
            <a:xfrm>
              <a:off x="2484438" y="5689600"/>
              <a:ext cx="28575" cy="77788"/>
            </a:xfrm>
            <a:custGeom>
              <a:avLst/>
              <a:gdLst>
                <a:gd name="T0" fmla="*/ 0 w 4"/>
                <a:gd name="T1" fmla="*/ 0 h 11"/>
                <a:gd name="T2" fmla="*/ 4 w 4"/>
                <a:gd name="T3" fmla="*/ 11 h 11"/>
                <a:gd name="T4" fmla="*/ 0 w 4"/>
                <a:gd name="T5" fmla="*/ 0 h 11"/>
              </a:gdLst>
              <a:ahLst/>
              <a:cxnLst>
                <a:cxn ang="0">
                  <a:pos x="T0" y="T1"/>
                </a:cxn>
                <a:cxn ang="0">
                  <a:pos x="T2" y="T3"/>
                </a:cxn>
                <a:cxn ang="0">
                  <a:pos x="T4" y="T5"/>
                </a:cxn>
              </a:cxnLst>
              <a:rect l="0" t="0" r="r" b="b"/>
              <a:pathLst>
                <a:path w="4" h="11">
                  <a:moveTo>
                    <a:pt x="0" y="0"/>
                  </a:moveTo>
                  <a:cubicBezTo>
                    <a:pt x="4" y="1"/>
                    <a:pt x="3" y="7"/>
                    <a:pt x="4" y="11"/>
                  </a:cubicBezTo>
                  <a:cubicBezTo>
                    <a:pt x="0" y="9"/>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3" name="Freeform 270"/>
            <p:cNvSpPr>
              <a:spLocks/>
            </p:cNvSpPr>
            <p:nvPr/>
          </p:nvSpPr>
          <p:spPr bwMode="auto">
            <a:xfrm>
              <a:off x="2420938" y="5710238"/>
              <a:ext cx="28575" cy="49213"/>
            </a:xfrm>
            <a:custGeom>
              <a:avLst/>
              <a:gdLst>
                <a:gd name="T0" fmla="*/ 1 w 4"/>
                <a:gd name="T1" fmla="*/ 0 h 7"/>
                <a:gd name="T2" fmla="*/ 3 w 4"/>
                <a:gd name="T3" fmla="*/ 0 h 7"/>
                <a:gd name="T4" fmla="*/ 1 w 4"/>
                <a:gd name="T5" fmla="*/ 7 h 7"/>
                <a:gd name="T6" fmla="*/ 1 w 4"/>
                <a:gd name="T7" fmla="*/ 0 h 7"/>
              </a:gdLst>
              <a:ahLst/>
              <a:cxnLst>
                <a:cxn ang="0">
                  <a:pos x="T0" y="T1"/>
                </a:cxn>
                <a:cxn ang="0">
                  <a:pos x="T2" y="T3"/>
                </a:cxn>
                <a:cxn ang="0">
                  <a:pos x="T4" y="T5"/>
                </a:cxn>
                <a:cxn ang="0">
                  <a:pos x="T6" y="T7"/>
                </a:cxn>
              </a:cxnLst>
              <a:rect l="0" t="0" r="r" b="b"/>
              <a:pathLst>
                <a:path w="4" h="7">
                  <a:moveTo>
                    <a:pt x="1" y="0"/>
                  </a:moveTo>
                  <a:cubicBezTo>
                    <a:pt x="2" y="0"/>
                    <a:pt x="2" y="0"/>
                    <a:pt x="3" y="0"/>
                  </a:cubicBezTo>
                  <a:cubicBezTo>
                    <a:pt x="4" y="2"/>
                    <a:pt x="4" y="7"/>
                    <a:pt x="1" y="7"/>
                  </a:cubicBezTo>
                  <a:cubicBezTo>
                    <a:pt x="0" y="6"/>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14" name="Freeform 283"/>
            <p:cNvSpPr>
              <a:spLocks/>
            </p:cNvSpPr>
            <p:nvPr/>
          </p:nvSpPr>
          <p:spPr bwMode="auto">
            <a:xfrm>
              <a:off x="2408238" y="5802313"/>
              <a:ext cx="84138" cy="120650"/>
            </a:xfrm>
            <a:custGeom>
              <a:avLst/>
              <a:gdLst>
                <a:gd name="T0" fmla="*/ 11 w 12"/>
                <a:gd name="T1" fmla="*/ 5 h 17"/>
                <a:gd name="T2" fmla="*/ 6 w 12"/>
                <a:gd name="T3" fmla="*/ 5 h 17"/>
                <a:gd name="T4" fmla="*/ 12 w 12"/>
                <a:gd name="T5" fmla="*/ 12 h 17"/>
                <a:gd name="T6" fmla="*/ 2 w 12"/>
                <a:gd name="T7" fmla="*/ 15 h 17"/>
                <a:gd name="T8" fmla="*/ 9 w 12"/>
                <a:gd name="T9" fmla="*/ 12 h 17"/>
                <a:gd name="T10" fmla="*/ 3 w 12"/>
                <a:gd name="T11" fmla="*/ 8 h 17"/>
                <a:gd name="T12" fmla="*/ 11 w 12"/>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12" h="17">
                  <a:moveTo>
                    <a:pt x="11" y="5"/>
                  </a:moveTo>
                  <a:cubicBezTo>
                    <a:pt x="10" y="5"/>
                    <a:pt x="8" y="5"/>
                    <a:pt x="6" y="5"/>
                  </a:cubicBezTo>
                  <a:cubicBezTo>
                    <a:pt x="8" y="8"/>
                    <a:pt x="11" y="8"/>
                    <a:pt x="12" y="12"/>
                  </a:cubicBezTo>
                  <a:cubicBezTo>
                    <a:pt x="11" y="15"/>
                    <a:pt x="5" y="17"/>
                    <a:pt x="2" y="15"/>
                  </a:cubicBezTo>
                  <a:cubicBezTo>
                    <a:pt x="3" y="13"/>
                    <a:pt x="7" y="13"/>
                    <a:pt x="9" y="12"/>
                  </a:cubicBezTo>
                  <a:cubicBezTo>
                    <a:pt x="8" y="9"/>
                    <a:pt x="5" y="9"/>
                    <a:pt x="3" y="8"/>
                  </a:cubicBezTo>
                  <a:cubicBezTo>
                    <a:pt x="0" y="2"/>
                    <a:pt x="10" y="0"/>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aphicFrame>
        <p:nvGraphicFramePr>
          <p:cNvPr id="362" name="Table 361"/>
          <p:cNvGraphicFramePr>
            <a:graphicFrameLocks noGrp="1"/>
          </p:cNvGraphicFramePr>
          <p:nvPr>
            <p:extLst/>
          </p:nvPr>
        </p:nvGraphicFramePr>
        <p:xfrm>
          <a:off x="205200" y="3238922"/>
          <a:ext cx="7015093" cy="3169920"/>
        </p:xfrm>
        <a:graphic>
          <a:graphicData uri="http://schemas.openxmlformats.org/drawingml/2006/table">
            <a:tbl>
              <a:tblPr firstRow="1" bandRow="1">
                <a:tableStyleId>{2D5ABB26-0587-4C30-8999-92F81FD0307C}</a:tableStyleId>
              </a:tblPr>
              <a:tblGrid>
                <a:gridCol w="7015093">
                  <a:extLst>
                    <a:ext uri="{9D8B030D-6E8A-4147-A177-3AD203B41FA5}">
                      <a16:colId xmlns="" xmlns:a16="http://schemas.microsoft.com/office/drawing/2014/main" val="20000"/>
                    </a:ext>
                  </a:extLst>
                </a:gridCol>
              </a:tblGrid>
              <a:tr h="214132">
                <a:tc>
                  <a:txBody>
                    <a:bodyPr/>
                    <a:lstStyle/>
                    <a:p>
                      <a:pPr marL="0" marR="0" lvl="0" indent="0" algn="l" defTabSz="913399" rtl="0" eaLnBrk="1" fontAlgn="base" latinLnBrk="0" hangingPunct="1">
                        <a:lnSpc>
                          <a:spcPct val="100000"/>
                        </a:lnSpc>
                        <a:spcBef>
                          <a:spcPct val="0"/>
                        </a:spcBef>
                        <a:spcAft>
                          <a:spcPct val="0"/>
                        </a:spcAft>
                        <a:buClrTx/>
                        <a:buSzTx/>
                        <a:buFontTx/>
                        <a:buNone/>
                        <a:tabLst/>
                        <a:defRPr/>
                      </a:pPr>
                      <a:r>
                        <a:rPr lang="es-CL" sz="800" kern="1200" dirty="0" smtClean="0">
                          <a:solidFill>
                            <a:srgbClr val="002776"/>
                          </a:solidFill>
                          <a:latin typeface="+mn-lt"/>
                          <a:ea typeface="+mn-ea"/>
                          <a:cs typeface="+mn-cs"/>
                        </a:rPr>
                        <a:t>1. Evaluación de la necesidad,</a:t>
                      </a:r>
                      <a:r>
                        <a:rPr lang="es-CL" sz="800" kern="1200" baseline="0" dirty="0" smtClean="0">
                          <a:solidFill>
                            <a:srgbClr val="002776"/>
                          </a:solidFill>
                          <a:latin typeface="+mn-lt"/>
                          <a:ea typeface="+mn-ea"/>
                          <a:cs typeface="+mn-cs"/>
                        </a:rPr>
                        <a:t> y en su caso, contratación de un consultor externo para asistir a la planificación y ejecución del Proyecto. Se sugiere negociar la financiación del estudio con los actores involucrados en el proyecto y a quien beneficiará la realización del referido estudio.</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93060">
                <a:tc>
                  <a:txBody>
                    <a:bodyPr/>
                    <a:lstStyle/>
                    <a:p>
                      <a:pPr marL="0" marR="0" lvl="0" indent="0" algn="just" defTabSz="913399" rtl="0" eaLnBrk="1" fontAlgn="base" latinLnBrk="0" hangingPunct="1">
                        <a:lnSpc>
                          <a:spcPct val="100000"/>
                        </a:lnSpc>
                        <a:spcBef>
                          <a:spcPct val="0"/>
                        </a:spcBef>
                        <a:spcAft>
                          <a:spcPct val="0"/>
                        </a:spcAft>
                        <a:buClrTx/>
                        <a:buSzTx/>
                        <a:buFontTx/>
                        <a:buNone/>
                        <a:tabLst/>
                        <a:defRPr/>
                      </a:pPr>
                      <a:r>
                        <a:rPr lang="es-CL" sz="800" kern="1200" dirty="0" smtClean="0">
                          <a:solidFill>
                            <a:srgbClr val="002776"/>
                          </a:solidFill>
                          <a:latin typeface="+mn-lt"/>
                          <a:ea typeface="+mn-ea"/>
                          <a:cs typeface="+mn-cs"/>
                        </a:rPr>
                        <a:t>2. </a:t>
                      </a:r>
                      <a:r>
                        <a:rPr lang="es-CL" sz="800" kern="1200" baseline="0" dirty="0" smtClean="0">
                          <a:solidFill>
                            <a:srgbClr val="002776"/>
                          </a:solidFill>
                          <a:latin typeface="+mn-lt"/>
                          <a:ea typeface="+mn-ea"/>
                          <a:cs typeface="+mn-cs"/>
                        </a:rPr>
                        <a:t>I</a:t>
                      </a:r>
                      <a:r>
                        <a:rPr lang="es-CL" sz="800" kern="1200" dirty="0" smtClean="0">
                          <a:solidFill>
                            <a:srgbClr val="002776"/>
                          </a:solidFill>
                          <a:latin typeface="+mn-lt"/>
                          <a:ea typeface="+mn-ea"/>
                          <a:cs typeface="+mn-cs"/>
                        </a:rPr>
                        <a:t>dentificación</a:t>
                      </a:r>
                      <a:r>
                        <a:rPr lang="es-CL" sz="800" kern="1200" baseline="0" dirty="0" smtClean="0">
                          <a:solidFill>
                            <a:srgbClr val="002776"/>
                          </a:solidFill>
                          <a:latin typeface="+mn-lt"/>
                          <a:ea typeface="+mn-ea"/>
                          <a:cs typeface="+mn-cs"/>
                        </a:rPr>
                        <a:t> de nuevos mercados/destinos que presenten una potencial demanda turística para Ecuador y carezcan de conexión en la actualidad. Compilación de aspectos relevantes para la materialización de posibles nuevas rutas con los éstos, con un enfoque particular en la factibilidad técnica y términos regulatorios (</a:t>
                      </a:r>
                      <a:r>
                        <a:rPr lang="es-CL" sz="800" kern="1200" baseline="0" dirty="0" err="1" smtClean="0">
                          <a:solidFill>
                            <a:srgbClr val="002776"/>
                          </a:solidFill>
                          <a:latin typeface="+mn-lt"/>
                          <a:ea typeface="+mn-ea"/>
                          <a:cs typeface="+mn-cs"/>
                        </a:rPr>
                        <a:t>ASAs</a:t>
                      </a:r>
                      <a:r>
                        <a:rPr lang="es-CL" sz="800" kern="1200" baseline="30000" dirty="0" smtClean="0">
                          <a:solidFill>
                            <a:srgbClr val="002776"/>
                          </a:solidFill>
                          <a:latin typeface="+mn-lt"/>
                          <a:ea typeface="+mn-ea"/>
                          <a:cs typeface="+mn-cs"/>
                        </a:rPr>
                        <a:t>(a) </a:t>
                      </a:r>
                      <a:r>
                        <a:rPr lang="es-CL" sz="800" kern="1200" baseline="0" dirty="0" smtClean="0">
                          <a:solidFill>
                            <a:srgbClr val="002776"/>
                          </a:solidFill>
                          <a:latin typeface="+mn-lt"/>
                          <a:ea typeface="+mn-ea"/>
                          <a:cs typeface="+mn-cs"/>
                        </a:rPr>
                        <a:t>).</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95631">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3. Identificación de mercados</a:t>
                      </a:r>
                      <a:r>
                        <a:rPr lang="es-CL" sz="800" kern="1200" baseline="0" dirty="0" smtClean="0">
                          <a:solidFill>
                            <a:srgbClr val="002776"/>
                          </a:solidFill>
                          <a:latin typeface="+mn-lt"/>
                          <a:ea typeface="+mn-ea"/>
                          <a:cs typeface="+mn-cs"/>
                        </a:rPr>
                        <a:t> a mejorar y/o potenciar en la red de internacional actual de UIO mediante el a</a:t>
                      </a:r>
                      <a:r>
                        <a:rPr lang="es-CL" sz="800" kern="1200" dirty="0" smtClean="0">
                          <a:solidFill>
                            <a:srgbClr val="002776"/>
                          </a:solidFill>
                          <a:latin typeface="+mn-lt"/>
                          <a:ea typeface="+mn-ea"/>
                          <a:cs typeface="+mn-cs"/>
                        </a:rPr>
                        <a:t>nálisis</a:t>
                      </a:r>
                      <a:r>
                        <a:rPr lang="es-CL" sz="800" kern="1200" baseline="0" dirty="0" smtClean="0">
                          <a:solidFill>
                            <a:srgbClr val="002776"/>
                          </a:solidFill>
                          <a:latin typeface="+mn-lt"/>
                          <a:ea typeface="+mn-ea"/>
                          <a:cs typeface="+mn-cs"/>
                        </a:rPr>
                        <a:t> de la oferta de rutas y frecuencias existentes y la realización de un estudio de mercado, </a:t>
                      </a:r>
                      <a:r>
                        <a:rPr lang="es-CL" sz="800" i="1" kern="1200" baseline="0" dirty="0" err="1" smtClean="0">
                          <a:solidFill>
                            <a:srgbClr val="002776"/>
                          </a:solidFill>
                          <a:latin typeface="+mn-lt"/>
                          <a:ea typeface="+mn-ea"/>
                          <a:cs typeface="+mn-cs"/>
                        </a:rPr>
                        <a:t>benchmark</a:t>
                      </a:r>
                      <a:r>
                        <a:rPr lang="es-CL" sz="800" i="1" kern="1200" baseline="0" dirty="0" smtClean="0">
                          <a:solidFill>
                            <a:srgbClr val="002776"/>
                          </a:solidFill>
                          <a:latin typeface="+mn-lt"/>
                          <a:ea typeface="+mn-ea"/>
                          <a:cs typeface="+mn-cs"/>
                        </a:rPr>
                        <a:t>, </a:t>
                      </a:r>
                      <a:r>
                        <a:rPr lang="es-CL" sz="800" i="0" kern="1200" baseline="0" dirty="0" smtClean="0">
                          <a:solidFill>
                            <a:srgbClr val="002776"/>
                          </a:solidFill>
                          <a:latin typeface="+mn-lt"/>
                          <a:ea typeface="+mn-ea"/>
                          <a:cs typeface="+mn-cs"/>
                        </a:rPr>
                        <a:t>con la red de conexiones de aeropuertos similares. Potencial uso de herramientas (TI) de inteligencia específicas (IATA </a:t>
                      </a:r>
                      <a:r>
                        <a:rPr lang="es-CL" sz="800" i="0" kern="1200" baseline="0" dirty="0" err="1" smtClean="0">
                          <a:solidFill>
                            <a:srgbClr val="002776"/>
                          </a:solidFill>
                          <a:latin typeface="+mn-lt"/>
                          <a:ea typeface="+mn-ea"/>
                          <a:cs typeface="+mn-cs"/>
                        </a:rPr>
                        <a:t>MarketIS</a:t>
                      </a:r>
                      <a:r>
                        <a:rPr lang="es-CL" sz="800" i="0" kern="1200" baseline="0" dirty="0" smtClean="0">
                          <a:solidFill>
                            <a:srgbClr val="002776"/>
                          </a:solidFill>
                          <a:latin typeface="+mn-lt"/>
                          <a:ea typeface="+mn-ea"/>
                          <a:cs typeface="+mn-cs"/>
                        </a:rPr>
                        <a:t>™, MIDT, etc.)</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95631">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4. Identificación</a:t>
                      </a:r>
                      <a:r>
                        <a:rPr lang="es-CL" sz="800" kern="1200" baseline="0" dirty="0" smtClean="0">
                          <a:solidFill>
                            <a:srgbClr val="002776"/>
                          </a:solidFill>
                          <a:latin typeface="+mn-lt"/>
                          <a:ea typeface="+mn-ea"/>
                          <a:cs typeface="+mn-cs"/>
                        </a:rPr>
                        <a:t> de actores y </a:t>
                      </a:r>
                      <a:r>
                        <a:rPr lang="es-CL" sz="800" i="1" kern="1200" baseline="0" dirty="0" err="1" smtClean="0">
                          <a:solidFill>
                            <a:srgbClr val="002776"/>
                          </a:solidFill>
                          <a:latin typeface="+mn-lt"/>
                          <a:ea typeface="+mn-ea"/>
                          <a:cs typeface="+mn-cs"/>
                        </a:rPr>
                        <a:t>stakeholders</a:t>
                      </a:r>
                      <a:r>
                        <a:rPr lang="es-CL" sz="800" i="1" kern="1200" baseline="0" dirty="0" smtClean="0">
                          <a:solidFill>
                            <a:srgbClr val="002776"/>
                          </a:solidFill>
                          <a:latin typeface="+mn-lt"/>
                          <a:ea typeface="+mn-ea"/>
                          <a:cs typeface="+mn-cs"/>
                        </a:rPr>
                        <a:t> </a:t>
                      </a:r>
                      <a:r>
                        <a:rPr lang="es-CL" sz="800" i="0" kern="1200" baseline="0" dirty="0" smtClean="0">
                          <a:solidFill>
                            <a:srgbClr val="002776"/>
                          </a:solidFill>
                          <a:latin typeface="+mn-lt"/>
                          <a:ea typeface="+mn-ea"/>
                          <a:cs typeface="+mn-cs"/>
                        </a:rPr>
                        <a:t>(Aeropuerto/</a:t>
                      </a:r>
                      <a:r>
                        <a:rPr lang="es-CL" sz="800" i="0" kern="1200" baseline="0" dirty="0" err="1" smtClean="0">
                          <a:solidFill>
                            <a:srgbClr val="002776"/>
                          </a:solidFill>
                          <a:latin typeface="+mn-lt"/>
                          <a:ea typeface="+mn-ea"/>
                          <a:cs typeface="+mn-cs"/>
                        </a:rPr>
                        <a:t>Quiport</a:t>
                      </a:r>
                      <a:r>
                        <a:rPr lang="es-CL" sz="800" i="0" kern="1200" baseline="0" dirty="0" smtClean="0">
                          <a:solidFill>
                            <a:srgbClr val="002776"/>
                          </a:solidFill>
                          <a:latin typeface="+mn-lt"/>
                          <a:ea typeface="+mn-ea"/>
                          <a:cs typeface="+mn-cs"/>
                        </a:rPr>
                        <a:t>, Dirección General de Aviación Civil, Organismos Regulatorios/Supervisores, Cámaras de Comercio, Ministerios de Infraestructura y Transporte de cada mercado objetivo identificado) </a:t>
                      </a:r>
                      <a:r>
                        <a:rPr lang="es-CL" sz="800" kern="1200" baseline="0" dirty="0" smtClean="0">
                          <a:solidFill>
                            <a:srgbClr val="002776"/>
                          </a:solidFill>
                          <a:latin typeface="+mn-lt"/>
                          <a:ea typeface="+mn-ea"/>
                          <a:cs typeface="+mn-cs"/>
                        </a:rPr>
                        <a:t>con capacidad de decisión a nivel regulatorio y de desarrollo de negocio en cada mercado objetivo (nuevo o existente).</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93060">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5. Evaluación del Marco</a:t>
                      </a:r>
                      <a:r>
                        <a:rPr lang="es-CL" sz="800" kern="1200" baseline="0" dirty="0" smtClean="0">
                          <a:solidFill>
                            <a:srgbClr val="002776"/>
                          </a:solidFill>
                          <a:latin typeface="+mn-lt"/>
                          <a:ea typeface="+mn-ea"/>
                          <a:cs typeface="+mn-cs"/>
                        </a:rPr>
                        <a:t> Regulatorio actual: análisis de libertades aprobadas y limitaciones de los servicios aéreos acordados con los distintos países, evaluación de posibles modificaciones para mejorar y/o ampliar las relaciones actuales y estudio de viabilidad para la firma de nuevos acuerdos </a:t>
                      </a:r>
                      <a:r>
                        <a:rPr lang="es-CL" sz="800" kern="1200" baseline="0" dirty="0" err="1" smtClean="0">
                          <a:solidFill>
                            <a:srgbClr val="002776"/>
                          </a:solidFill>
                          <a:latin typeface="+mn-lt"/>
                          <a:ea typeface="+mn-ea"/>
                          <a:cs typeface="+mn-cs"/>
                        </a:rPr>
                        <a:t>ASAs</a:t>
                      </a:r>
                      <a:r>
                        <a:rPr lang="es-CL" sz="800" kern="1200" baseline="0" dirty="0" smtClean="0">
                          <a:solidFill>
                            <a:srgbClr val="002776"/>
                          </a:solidFill>
                          <a:latin typeface="+mn-lt"/>
                          <a:ea typeface="+mn-ea"/>
                          <a:cs typeface="+mn-cs"/>
                        </a:rPr>
                        <a:t> con los países de interés identificados.</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93060">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baseline="0" dirty="0" smtClean="0">
                          <a:solidFill>
                            <a:srgbClr val="002776"/>
                          </a:solidFill>
                          <a:latin typeface="+mn-lt"/>
                          <a:ea typeface="+mn-ea"/>
                          <a:cs typeface="+mn-cs"/>
                        </a:rPr>
                        <a:t>6. Elaboración de un plan de acción que recoja las principales actuaciones en base a los análisis previos para comenzar y/o ampliar relaciones con los mercados objetivos: firma de nuevos acuerdos </a:t>
                      </a:r>
                      <a:r>
                        <a:rPr lang="es-CL" sz="800" kern="1200" baseline="0" dirty="0" err="1" smtClean="0">
                          <a:solidFill>
                            <a:srgbClr val="002776"/>
                          </a:solidFill>
                          <a:latin typeface="+mn-lt"/>
                          <a:ea typeface="+mn-ea"/>
                          <a:cs typeface="+mn-cs"/>
                        </a:rPr>
                        <a:t>ASAs</a:t>
                      </a:r>
                      <a:r>
                        <a:rPr lang="es-CL" sz="800" kern="1200" baseline="0" dirty="0" smtClean="0">
                          <a:solidFill>
                            <a:srgbClr val="002776"/>
                          </a:solidFill>
                          <a:latin typeface="+mn-lt"/>
                          <a:ea typeface="+mn-ea"/>
                          <a:cs typeface="+mn-cs"/>
                        </a:rPr>
                        <a:t>, modificación de acuerdos existentes, negociaciones con aerolíneas y establecimiento de relaciones con otros gobiernos. </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93060">
                <a:tc>
                  <a:txBody>
                    <a:bodyPr/>
                    <a:lstStyle/>
                    <a:p>
                      <a:pPr marL="0" marR="0" lvl="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7. Establecimiento</a:t>
                      </a:r>
                      <a:r>
                        <a:rPr lang="es-CL" sz="800" kern="1200" baseline="0" dirty="0" smtClean="0">
                          <a:solidFill>
                            <a:srgbClr val="002776"/>
                          </a:solidFill>
                          <a:latin typeface="+mn-lt"/>
                          <a:ea typeface="+mn-ea"/>
                          <a:cs typeface="+mn-cs"/>
                        </a:rPr>
                        <a:t> de una agenda de reuniones y entrevistas con los actores y </a:t>
                      </a:r>
                      <a:r>
                        <a:rPr lang="es-CL" sz="800" i="1" kern="1200" baseline="0" dirty="0" err="1" smtClean="0">
                          <a:solidFill>
                            <a:srgbClr val="002776"/>
                          </a:solidFill>
                          <a:latin typeface="+mn-lt"/>
                          <a:ea typeface="+mn-ea"/>
                          <a:cs typeface="+mn-cs"/>
                        </a:rPr>
                        <a:t>stakeholders</a:t>
                      </a:r>
                      <a:r>
                        <a:rPr lang="es-CL" sz="800" kern="1200" baseline="0" dirty="0" smtClean="0">
                          <a:solidFill>
                            <a:srgbClr val="002776"/>
                          </a:solidFill>
                          <a:latin typeface="+mn-lt"/>
                          <a:ea typeface="+mn-ea"/>
                          <a:cs typeface="+mn-cs"/>
                        </a:rPr>
                        <a:t> identificados, con el propósito de alinear objetivos, negociar intereses, redefinir en común las ventajas/desventajas para cada parte involucrada y ejecutar el plan de acción. </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90489">
                <a:tc>
                  <a:txBody>
                    <a:bodyPr/>
                    <a:lstStyle/>
                    <a:p>
                      <a:pPr marL="0" marR="0" indent="0" algn="l" defTabSz="913399" rtl="0" eaLnBrk="1" fontAlgn="auto" latinLnBrk="0" hangingPunct="1">
                        <a:lnSpc>
                          <a:spcPct val="100000"/>
                        </a:lnSpc>
                        <a:spcBef>
                          <a:spcPts val="0"/>
                        </a:spcBef>
                        <a:spcAft>
                          <a:spcPts val="0"/>
                        </a:spcAft>
                        <a:buClrTx/>
                        <a:buSzTx/>
                        <a:buFontTx/>
                        <a:buNone/>
                        <a:tabLst/>
                        <a:defRPr/>
                      </a:pPr>
                      <a:r>
                        <a:rPr lang="es-CL" sz="800" kern="1200" dirty="0" smtClean="0">
                          <a:solidFill>
                            <a:srgbClr val="002776"/>
                          </a:solidFill>
                          <a:latin typeface="+mn-lt"/>
                          <a:ea typeface="+mn-ea"/>
                          <a:cs typeface="+mn-cs"/>
                        </a:rPr>
                        <a:t>8.</a:t>
                      </a:r>
                      <a:r>
                        <a:rPr lang="es-CL" sz="800" kern="1200" baseline="0" dirty="0" smtClean="0">
                          <a:solidFill>
                            <a:srgbClr val="002776"/>
                          </a:solidFill>
                          <a:latin typeface="+mn-lt"/>
                          <a:ea typeface="+mn-ea"/>
                          <a:cs typeface="+mn-cs"/>
                        </a:rPr>
                        <a:t> Seguimiento y participación activa de la plataforma común durante todas las etapas del plan de acción.</a:t>
                      </a:r>
                      <a:endParaRPr lang="es-CL" sz="800" kern="120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319" name="Rectangle 318"/>
          <p:cNvSpPr/>
          <p:nvPr/>
        </p:nvSpPr>
        <p:spPr>
          <a:xfrm>
            <a:off x="205458" y="3022898"/>
            <a:ext cx="7020000" cy="253979"/>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chemeClr val="bg2"/>
              </a:solidFill>
            </a:endParaRPr>
          </a:p>
        </p:txBody>
      </p:sp>
      <p:grpSp>
        <p:nvGrpSpPr>
          <p:cNvPr id="320" name="Group 319"/>
          <p:cNvGrpSpPr/>
          <p:nvPr/>
        </p:nvGrpSpPr>
        <p:grpSpPr>
          <a:xfrm>
            <a:off x="284762" y="3022898"/>
            <a:ext cx="249712" cy="245568"/>
            <a:chOff x="7307263" y="3144838"/>
            <a:chExt cx="550863" cy="609601"/>
          </a:xfrm>
          <a:solidFill>
            <a:schemeClr val="bg1"/>
          </a:solidFill>
        </p:grpSpPr>
        <p:sp>
          <p:nvSpPr>
            <p:cNvPr id="321"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2"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3"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4"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5"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6"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27"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28" name="TextBox 327"/>
          <p:cNvSpPr txBox="1"/>
          <p:nvPr/>
        </p:nvSpPr>
        <p:spPr>
          <a:xfrm>
            <a:off x="565498" y="3022898"/>
            <a:ext cx="2247246" cy="246221"/>
          </a:xfrm>
          <a:prstGeom prst="rect">
            <a:avLst/>
          </a:prstGeom>
          <a:noFill/>
        </p:spPr>
        <p:txBody>
          <a:bodyPr wrap="square" rtlCol="0">
            <a:spAutoFit/>
          </a:bodyPr>
          <a:lstStyle/>
          <a:p>
            <a:r>
              <a:rPr lang="es-CL" sz="1000" b="1" dirty="0" smtClean="0">
                <a:solidFill>
                  <a:schemeClr val="bg2"/>
                </a:solidFill>
                <a:latin typeface="+mn-lt"/>
              </a:rPr>
              <a:t>Plan de Trabajo Alto Nivel </a:t>
            </a:r>
            <a:endParaRPr lang="es-CL" sz="1000" b="1" dirty="0">
              <a:solidFill>
                <a:schemeClr val="bg2"/>
              </a:solidFill>
              <a:latin typeface="+mn-lt"/>
            </a:endParaRPr>
          </a:p>
        </p:txBody>
      </p:sp>
      <p:sp>
        <p:nvSpPr>
          <p:cNvPr id="256" name="Rectangle 255"/>
          <p:cNvSpPr/>
          <p:nvPr/>
        </p:nvSpPr>
        <p:spPr>
          <a:xfrm>
            <a:off x="7281138" y="2374826"/>
            <a:ext cx="2625312"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s-CL" sz="1000" b="1" dirty="0" smtClean="0">
                <a:solidFill>
                  <a:srgbClr val="FFFFFF"/>
                </a:solidFill>
              </a:rPr>
              <a:t>Factores Críticos de Éxito</a:t>
            </a:r>
            <a:endParaRPr lang="es-CL" sz="1000" b="1" dirty="0">
              <a:solidFill>
                <a:srgbClr val="FFFFFF"/>
              </a:solidFill>
            </a:endParaRPr>
          </a:p>
        </p:txBody>
      </p:sp>
      <p:grpSp>
        <p:nvGrpSpPr>
          <p:cNvPr id="116" name="Group 115"/>
          <p:cNvGrpSpPr/>
          <p:nvPr/>
        </p:nvGrpSpPr>
        <p:grpSpPr>
          <a:xfrm>
            <a:off x="7361045" y="2404648"/>
            <a:ext cx="288000" cy="288000"/>
            <a:chOff x="5714803" y="4244975"/>
            <a:chExt cx="415925" cy="498475"/>
          </a:xfrm>
          <a:solidFill>
            <a:schemeClr val="bg1"/>
          </a:solidFill>
        </p:grpSpPr>
        <p:sp>
          <p:nvSpPr>
            <p:cNvPr id="117" name="Freeform 582"/>
            <p:cNvSpPr>
              <a:spLocks noEditPoints="1"/>
            </p:cNvSpPr>
            <p:nvPr/>
          </p:nvSpPr>
          <p:spPr bwMode="auto">
            <a:xfrm>
              <a:off x="5883078" y="4324351"/>
              <a:ext cx="60325" cy="66675"/>
            </a:xfrm>
            <a:custGeom>
              <a:avLst/>
              <a:gdLst>
                <a:gd name="T0" fmla="*/ 17 w 17"/>
                <a:gd name="T1" fmla="*/ 8 h 19"/>
                <a:gd name="T2" fmla="*/ 3 w 17"/>
                <a:gd name="T3" fmla="*/ 16 h 19"/>
                <a:gd name="T4" fmla="*/ 17 w 17"/>
                <a:gd name="T5" fmla="*/ 8 h 19"/>
                <a:gd name="T6" fmla="*/ 6 w 17"/>
                <a:gd name="T7" fmla="*/ 14 h 19"/>
                <a:gd name="T8" fmla="*/ 12 w 17"/>
                <a:gd name="T9" fmla="*/ 10 h 19"/>
                <a:gd name="T10" fmla="*/ 6 w 17"/>
                <a:gd name="T11" fmla="*/ 14 h 19"/>
              </a:gdLst>
              <a:ahLst/>
              <a:cxnLst>
                <a:cxn ang="0">
                  <a:pos x="T0" y="T1"/>
                </a:cxn>
                <a:cxn ang="0">
                  <a:pos x="T2" y="T3"/>
                </a:cxn>
                <a:cxn ang="0">
                  <a:pos x="T4" y="T5"/>
                </a:cxn>
                <a:cxn ang="0">
                  <a:pos x="T6" y="T7"/>
                </a:cxn>
                <a:cxn ang="0">
                  <a:pos x="T8" y="T9"/>
                </a:cxn>
                <a:cxn ang="0">
                  <a:pos x="T10" y="T11"/>
                </a:cxn>
              </a:cxnLst>
              <a:rect l="0" t="0" r="r" b="b"/>
              <a:pathLst>
                <a:path w="17" h="19">
                  <a:moveTo>
                    <a:pt x="17" y="8"/>
                  </a:moveTo>
                  <a:cubicBezTo>
                    <a:pt x="17" y="16"/>
                    <a:pt x="9" y="19"/>
                    <a:pt x="3" y="16"/>
                  </a:cubicBezTo>
                  <a:cubicBezTo>
                    <a:pt x="0" y="7"/>
                    <a:pt x="12" y="0"/>
                    <a:pt x="17" y="8"/>
                  </a:cubicBezTo>
                  <a:close/>
                  <a:moveTo>
                    <a:pt x="6" y="14"/>
                  </a:moveTo>
                  <a:cubicBezTo>
                    <a:pt x="9" y="14"/>
                    <a:pt x="11" y="13"/>
                    <a:pt x="12" y="10"/>
                  </a:cubicBezTo>
                  <a:cubicBezTo>
                    <a:pt x="9" y="8"/>
                    <a:pt x="5" y="8"/>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8" name="Freeform 584"/>
            <p:cNvSpPr>
              <a:spLocks noEditPoints="1"/>
            </p:cNvSpPr>
            <p:nvPr/>
          </p:nvSpPr>
          <p:spPr bwMode="auto">
            <a:xfrm>
              <a:off x="5903716" y="4419601"/>
              <a:ext cx="57150" cy="125413"/>
            </a:xfrm>
            <a:custGeom>
              <a:avLst/>
              <a:gdLst>
                <a:gd name="T0" fmla="*/ 11 w 16"/>
                <a:gd name="T1" fmla="*/ 0 h 35"/>
                <a:gd name="T2" fmla="*/ 16 w 16"/>
                <a:gd name="T3" fmla="*/ 32 h 35"/>
                <a:gd name="T4" fmla="*/ 6 w 16"/>
                <a:gd name="T5" fmla="*/ 34 h 35"/>
                <a:gd name="T6" fmla="*/ 0 w 16"/>
                <a:gd name="T7" fmla="*/ 5 h 35"/>
                <a:gd name="T8" fmla="*/ 11 w 16"/>
                <a:gd name="T9" fmla="*/ 0 h 35"/>
                <a:gd name="T10" fmla="*/ 7 w 16"/>
                <a:gd name="T11" fmla="*/ 4 h 35"/>
                <a:gd name="T12" fmla="*/ 2 w 16"/>
                <a:gd name="T13" fmla="*/ 7 h 35"/>
                <a:gd name="T14" fmla="*/ 6 w 16"/>
                <a:gd name="T15" fmla="*/ 18 h 35"/>
                <a:gd name="T16" fmla="*/ 11 w 16"/>
                <a:gd name="T17" fmla="*/ 29 h 35"/>
                <a:gd name="T18" fmla="*/ 7 w 16"/>
                <a:gd name="T1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1" y="0"/>
                  </a:moveTo>
                  <a:cubicBezTo>
                    <a:pt x="14" y="9"/>
                    <a:pt x="15" y="22"/>
                    <a:pt x="16" y="32"/>
                  </a:cubicBezTo>
                  <a:cubicBezTo>
                    <a:pt x="14" y="34"/>
                    <a:pt x="9" y="35"/>
                    <a:pt x="6" y="34"/>
                  </a:cubicBezTo>
                  <a:cubicBezTo>
                    <a:pt x="3" y="26"/>
                    <a:pt x="1" y="14"/>
                    <a:pt x="0" y="5"/>
                  </a:cubicBezTo>
                  <a:cubicBezTo>
                    <a:pt x="2" y="2"/>
                    <a:pt x="6" y="0"/>
                    <a:pt x="11" y="0"/>
                  </a:cubicBezTo>
                  <a:close/>
                  <a:moveTo>
                    <a:pt x="7" y="4"/>
                  </a:moveTo>
                  <a:cubicBezTo>
                    <a:pt x="6" y="5"/>
                    <a:pt x="3" y="5"/>
                    <a:pt x="2" y="7"/>
                  </a:cubicBezTo>
                  <a:cubicBezTo>
                    <a:pt x="4" y="10"/>
                    <a:pt x="5" y="14"/>
                    <a:pt x="6" y="18"/>
                  </a:cubicBezTo>
                  <a:cubicBezTo>
                    <a:pt x="7" y="22"/>
                    <a:pt x="6" y="28"/>
                    <a:pt x="11" y="29"/>
                  </a:cubicBezTo>
                  <a:cubicBezTo>
                    <a:pt x="10" y="22"/>
                    <a:pt x="9" y="10"/>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119" name="Freeform 610"/>
            <p:cNvSpPr>
              <a:spLocks noEditPoints="1"/>
            </p:cNvSpPr>
            <p:nvPr/>
          </p:nvSpPr>
          <p:spPr bwMode="auto">
            <a:xfrm>
              <a:off x="5714803" y="4244975"/>
              <a:ext cx="415925" cy="498475"/>
            </a:xfrm>
            <a:custGeom>
              <a:avLst/>
              <a:gdLst>
                <a:gd name="T0" fmla="*/ 67 w 117"/>
                <a:gd name="T1" fmla="*/ 11 h 140"/>
                <a:gd name="T2" fmla="*/ 116 w 117"/>
                <a:gd name="T3" fmla="*/ 77 h 140"/>
                <a:gd name="T4" fmla="*/ 117 w 117"/>
                <a:gd name="T5" fmla="*/ 84 h 140"/>
                <a:gd name="T6" fmla="*/ 77 w 117"/>
                <a:gd name="T7" fmla="*/ 131 h 140"/>
                <a:gd name="T8" fmla="*/ 72 w 117"/>
                <a:gd name="T9" fmla="*/ 138 h 140"/>
                <a:gd name="T10" fmla="*/ 43 w 117"/>
                <a:gd name="T11" fmla="*/ 136 h 140"/>
                <a:gd name="T12" fmla="*/ 48 w 117"/>
                <a:gd name="T13" fmla="*/ 97 h 140"/>
                <a:gd name="T14" fmla="*/ 2 w 117"/>
                <a:gd name="T15" fmla="*/ 37 h 140"/>
                <a:gd name="T16" fmla="*/ 1 w 117"/>
                <a:gd name="T17" fmla="*/ 27 h 140"/>
                <a:gd name="T18" fmla="*/ 43 w 117"/>
                <a:gd name="T19" fmla="*/ 5 h 140"/>
                <a:gd name="T20" fmla="*/ 52 w 117"/>
                <a:gd name="T21" fmla="*/ 4 h 140"/>
                <a:gd name="T22" fmla="*/ 63 w 117"/>
                <a:gd name="T23" fmla="*/ 11 h 140"/>
                <a:gd name="T24" fmla="*/ 52 w 117"/>
                <a:gd name="T25" fmla="*/ 4 h 140"/>
                <a:gd name="T26" fmla="*/ 48 w 117"/>
                <a:gd name="T27" fmla="*/ 9 h 140"/>
                <a:gd name="T28" fmla="*/ 9 w 117"/>
                <a:gd name="T29" fmla="*/ 27 h 140"/>
                <a:gd name="T30" fmla="*/ 113 w 117"/>
                <a:gd name="T31" fmla="*/ 82 h 140"/>
                <a:gd name="T32" fmla="*/ 102 w 117"/>
                <a:gd name="T33" fmla="*/ 12 h 140"/>
                <a:gd name="T34" fmla="*/ 4 w 117"/>
                <a:gd name="T35" fmla="*/ 30 h 140"/>
                <a:gd name="T36" fmla="*/ 4 w 117"/>
                <a:gd name="T37" fmla="*/ 30 h 140"/>
                <a:gd name="T38" fmla="*/ 5 w 117"/>
                <a:gd name="T39" fmla="*/ 30 h 140"/>
                <a:gd name="T40" fmla="*/ 6 w 117"/>
                <a:gd name="T41" fmla="*/ 43 h 140"/>
                <a:gd name="T42" fmla="*/ 6 w 117"/>
                <a:gd name="T43" fmla="*/ 43 h 140"/>
                <a:gd name="T44" fmla="*/ 7 w 117"/>
                <a:gd name="T45" fmla="*/ 43 h 140"/>
                <a:gd name="T46" fmla="*/ 7 w 117"/>
                <a:gd name="T47" fmla="*/ 53 h 140"/>
                <a:gd name="T48" fmla="*/ 7 w 117"/>
                <a:gd name="T49" fmla="*/ 53 h 140"/>
                <a:gd name="T50" fmla="*/ 9 w 117"/>
                <a:gd name="T51" fmla="*/ 53 h 140"/>
                <a:gd name="T52" fmla="*/ 10 w 117"/>
                <a:gd name="T53" fmla="*/ 66 h 140"/>
                <a:gd name="T54" fmla="*/ 10 w 117"/>
                <a:gd name="T55" fmla="*/ 66 h 140"/>
                <a:gd name="T56" fmla="*/ 54 w 117"/>
                <a:gd name="T57" fmla="*/ 96 h 140"/>
                <a:gd name="T58" fmla="*/ 52 w 117"/>
                <a:gd name="T59" fmla="*/ 104 h 140"/>
                <a:gd name="T60" fmla="*/ 52 w 117"/>
                <a:gd name="T61" fmla="*/ 104 h 140"/>
                <a:gd name="T62" fmla="*/ 62 w 117"/>
                <a:gd name="T63" fmla="*/ 133 h 140"/>
                <a:gd name="T64" fmla="*/ 67 w 117"/>
                <a:gd name="T65" fmla="*/ 101 h 140"/>
                <a:gd name="T66" fmla="*/ 52 w 117"/>
                <a:gd name="T67" fmla="*/ 108 h 140"/>
                <a:gd name="T68" fmla="*/ 52 w 117"/>
                <a:gd name="T69" fmla="*/ 108 h 140"/>
                <a:gd name="T70" fmla="*/ 57 w 117"/>
                <a:gd name="T71" fmla="*/ 107 h 140"/>
                <a:gd name="T72" fmla="*/ 57 w 117"/>
                <a:gd name="T73" fmla="*/ 133 h 140"/>
                <a:gd name="T74" fmla="*/ 57 w 117"/>
                <a:gd name="T75" fmla="*/ 1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40">
                  <a:moveTo>
                    <a:pt x="63" y="0"/>
                  </a:moveTo>
                  <a:cubicBezTo>
                    <a:pt x="64" y="4"/>
                    <a:pt x="65" y="8"/>
                    <a:pt x="67" y="11"/>
                  </a:cubicBezTo>
                  <a:cubicBezTo>
                    <a:pt x="79" y="10"/>
                    <a:pt x="94" y="6"/>
                    <a:pt x="106" y="9"/>
                  </a:cubicBezTo>
                  <a:cubicBezTo>
                    <a:pt x="109" y="30"/>
                    <a:pt x="113" y="54"/>
                    <a:pt x="116" y="77"/>
                  </a:cubicBezTo>
                  <a:cubicBezTo>
                    <a:pt x="116" y="78"/>
                    <a:pt x="116" y="80"/>
                    <a:pt x="114" y="80"/>
                  </a:cubicBezTo>
                  <a:cubicBezTo>
                    <a:pt x="115" y="81"/>
                    <a:pt x="117" y="81"/>
                    <a:pt x="117" y="84"/>
                  </a:cubicBezTo>
                  <a:cubicBezTo>
                    <a:pt x="100" y="86"/>
                    <a:pt x="86" y="91"/>
                    <a:pt x="70" y="93"/>
                  </a:cubicBezTo>
                  <a:cubicBezTo>
                    <a:pt x="70" y="106"/>
                    <a:pt x="76" y="118"/>
                    <a:pt x="77" y="131"/>
                  </a:cubicBezTo>
                  <a:cubicBezTo>
                    <a:pt x="81" y="133"/>
                    <a:pt x="91" y="129"/>
                    <a:pt x="92" y="134"/>
                  </a:cubicBezTo>
                  <a:cubicBezTo>
                    <a:pt x="90" y="140"/>
                    <a:pt x="80" y="137"/>
                    <a:pt x="72" y="138"/>
                  </a:cubicBezTo>
                  <a:cubicBezTo>
                    <a:pt x="67" y="138"/>
                    <a:pt x="56" y="139"/>
                    <a:pt x="50" y="139"/>
                  </a:cubicBezTo>
                  <a:cubicBezTo>
                    <a:pt x="48" y="139"/>
                    <a:pt x="44" y="138"/>
                    <a:pt x="43" y="136"/>
                  </a:cubicBezTo>
                  <a:cubicBezTo>
                    <a:pt x="46" y="134"/>
                    <a:pt x="50" y="135"/>
                    <a:pt x="53" y="134"/>
                  </a:cubicBezTo>
                  <a:cubicBezTo>
                    <a:pt x="53" y="123"/>
                    <a:pt x="47" y="108"/>
                    <a:pt x="48" y="97"/>
                  </a:cubicBezTo>
                  <a:cubicBezTo>
                    <a:pt x="38" y="99"/>
                    <a:pt x="28" y="102"/>
                    <a:pt x="18" y="104"/>
                  </a:cubicBezTo>
                  <a:cubicBezTo>
                    <a:pt x="10" y="84"/>
                    <a:pt x="4" y="60"/>
                    <a:pt x="2" y="37"/>
                  </a:cubicBezTo>
                  <a:cubicBezTo>
                    <a:pt x="2" y="35"/>
                    <a:pt x="1" y="35"/>
                    <a:pt x="0" y="35"/>
                  </a:cubicBezTo>
                  <a:cubicBezTo>
                    <a:pt x="1" y="33"/>
                    <a:pt x="1" y="30"/>
                    <a:pt x="1" y="27"/>
                  </a:cubicBezTo>
                  <a:cubicBezTo>
                    <a:pt x="14" y="23"/>
                    <a:pt x="27" y="18"/>
                    <a:pt x="43" y="15"/>
                  </a:cubicBezTo>
                  <a:cubicBezTo>
                    <a:pt x="43" y="13"/>
                    <a:pt x="44" y="8"/>
                    <a:pt x="43" y="5"/>
                  </a:cubicBezTo>
                  <a:cubicBezTo>
                    <a:pt x="48" y="2"/>
                    <a:pt x="56" y="1"/>
                    <a:pt x="63" y="0"/>
                  </a:cubicBezTo>
                  <a:close/>
                  <a:moveTo>
                    <a:pt x="52" y="4"/>
                  </a:moveTo>
                  <a:cubicBezTo>
                    <a:pt x="52" y="8"/>
                    <a:pt x="53" y="10"/>
                    <a:pt x="53" y="13"/>
                  </a:cubicBezTo>
                  <a:cubicBezTo>
                    <a:pt x="57" y="13"/>
                    <a:pt x="61" y="13"/>
                    <a:pt x="63" y="11"/>
                  </a:cubicBezTo>
                  <a:cubicBezTo>
                    <a:pt x="61" y="9"/>
                    <a:pt x="60" y="6"/>
                    <a:pt x="60" y="3"/>
                  </a:cubicBezTo>
                  <a:cubicBezTo>
                    <a:pt x="58" y="3"/>
                    <a:pt x="56" y="4"/>
                    <a:pt x="52" y="4"/>
                  </a:cubicBezTo>
                  <a:close/>
                  <a:moveTo>
                    <a:pt x="47" y="14"/>
                  </a:moveTo>
                  <a:cubicBezTo>
                    <a:pt x="49" y="14"/>
                    <a:pt x="50" y="10"/>
                    <a:pt x="48" y="9"/>
                  </a:cubicBezTo>
                  <a:cubicBezTo>
                    <a:pt x="48" y="11"/>
                    <a:pt x="46" y="11"/>
                    <a:pt x="47" y="14"/>
                  </a:cubicBezTo>
                  <a:close/>
                  <a:moveTo>
                    <a:pt x="9" y="27"/>
                  </a:moveTo>
                  <a:cubicBezTo>
                    <a:pt x="14" y="50"/>
                    <a:pt x="22" y="76"/>
                    <a:pt x="18" y="101"/>
                  </a:cubicBezTo>
                  <a:cubicBezTo>
                    <a:pt x="45" y="89"/>
                    <a:pt x="79" y="86"/>
                    <a:pt x="113" y="82"/>
                  </a:cubicBezTo>
                  <a:cubicBezTo>
                    <a:pt x="108" y="72"/>
                    <a:pt x="109" y="57"/>
                    <a:pt x="107" y="44"/>
                  </a:cubicBezTo>
                  <a:cubicBezTo>
                    <a:pt x="105" y="33"/>
                    <a:pt x="103" y="23"/>
                    <a:pt x="102" y="12"/>
                  </a:cubicBezTo>
                  <a:cubicBezTo>
                    <a:pt x="68" y="14"/>
                    <a:pt x="38" y="21"/>
                    <a:pt x="9" y="27"/>
                  </a:cubicBezTo>
                  <a:close/>
                  <a:moveTo>
                    <a:pt x="4" y="30"/>
                  </a:moveTo>
                  <a:cubicBezTo>
                    <a:pt x="4" y="29"/>
                    <a:pt x="6" y="27"/>
                    <a:pt x="5" y="26"/>
                  </a:cubicBezTo>
                  <a:cubicBezTo>
                    <a:pt x="5" y="27"/>
                    <a:pt x="2" y="28"/>
                    <a:pt x="4" y="30"/>
                  </a:cubicBezTo>
                  <a:close/>
                  <a:moveTo>
                    <a:pt x="5" y="37"/>
                  </a:moveTo>
                  <a:cubicBezTo>
                    <a:pt x="7" y="36"/>
                    <a:pt x="6" y="32"/>
                    <a:pt x="5" y="30"/>
                  </a:cubicBezTo>
                  <a:cubicBezTo>
                    <a:pt x="4" y="32"/>
                    <a:pt x="3" y="35"/>
                    <a:pt x="5" y="37"/>
                  </a:cubicBezTo>
                  <a:close/>
                  <a:moveTo>
                    <a:pt x="6" y="43"/>
                  </a:moveTo>
                  <a:cubicBezTo>
                    <a:pt x="7" y="42"/>
                    <a:pt x="8" y="38"/>
                    <a:pt x="6" y="38"/>
                  </a:cubicBezTo>
                  <a:cubicBezTo>
                    <a:pt x="5" y="39"/>
                    <a:pt x="4" y="41"/>
                    <a:pt x="6" y="43"/>
                  </a:cubicBezTo>
                  <a:close/>
                  <a:moveTo>
                    <a:pt x="5" y="48"/>
                  </a:moveTo>
                  <a:cubicBezTo>
                    <a:pt x="7" y="48"/>
                    <a:pt x="8" y="44"/>
                    <a:pt x="7" y="43"/>
                  </a:cubicBezTo>
                  <a:cubicBezTo>
                    <a:pt x="7" y="45"/>
                    <a:pt x="5" y="45"/>
                    <a:pt x="5" y="48"/>
                  </a:cubicBezTo>
                  <a:close/>
                  <a:moveTo>
                    <a:pt x="7" y="53"/>
                  </a:moveTo>
                  <a:cubicBezTo>
                    <a:pt x="8" y="52"/>
                    <a:pt x="10" y="49"/>
                    <a:pt x="7" y="48"/>
                  </a:cubicBezTo>
                  <a:cubicBezTo>
                    <a:pt x="7" y="49"/>
                    <a:pt x="5" y="52"/>
                    <a:pt x="7" y="53"/>
                  </a:cubicBezTo>
                  <a:close/>
                  <a:moveTo>
                    <a:pt x="9" y="60"/>
                  </a:moveTo>
                  <a:cubicBezTo>
                    <a:pt x="10" y="58"/>
                    <a:pt x="10" y="55"/>
                    <a:pt x="9" y="53"/>
                  </a:cubicBezTo>
                  <a:cubicBezTo>
                    <a:pt x="7" y="54"/>
                    <a:pt x="7" y="58"/>
                    <a:pt x="9" y="60"/>
                  </a:cubicBezTo>
                  <a:close/>
                  <a:moveTo>
                    <a:pt x="10" y="66"/>
                  </a:moveTo>
                  <a:cubicBezTo>
                    <a:pt x="10" y="64"/>
                    <a:pt x="11" y="61"/>
                    <a:pt x="9" y="60"/>
                  </a:cubicBezTo>
                  <a:cubicBezTo>
                    <a:pt x="8" y="62"/>
                    <a:pt x="9" y="64"/>
                    <a:pt x="10" y="66"/>
                  </a:cubicBezTo>
                  <a:close/>
                  <a:moveTo>
                    <a:pt x="52" y="100"/>
                  </a:moveTo>
                  <a:cubicBezTo>
                    <a:pt x="52" y="98"/>
                    <a:pt x="54" y="98"/>
                    <a:pt x="54" y="96"/>
                  </a:cubicBezTo>
                  <a:cubicBezTo>
                    <a:pt x="53" y="96"/>
                    <a:pt x="51" y="99"/>
                    <a:pt x="52" y="100"/>
                  </a:cubicBezTo>
                  <a:close/>
                  <a:moveTo>
                    <a:pt x="52" y="104"/>
                  </a:moveTo>
                  <a:cubicBezTo>
                    <a:pt x="53" y="103"/>
                    <a:pt x="56" y="101"/>
                    <a:pt x="54" y="99"/>
                  </a:cubicBezTo>
                  <a:cubicBezTo>
                    <a:pt x="54" y="101"/>
                    <a:pt x="50" y="102"/>
                    <a:pt x="52" y="104"/>
                  </a:cubicBezTo>
                  <a:close/>
                  <a:moveTo>
                    <a:pt x="60" y="108"/>
                  </a:moveTo>
                  <a:cubicBezTo>
                    <a:pt x="60" y="117"/>
                    <a:pt x="64" y="126"/>
                    <a:pt x="62" y="133"/>
                  </a:cubicBezTo>
                  <a:cubicBezTo>
                    <a:pt x="65" y="132"/>
                    <a:pt x="69" y="132"/>
                    <a:pt x="72" y="132"/>
                  </a:cubicBezTo>
                  <a:cubicBezTo>
                    <a:pt x="70" y="122"/>
                    <a:pt x="70" y="111"/>
                    <a:pt x="67" y="101"/>
                  </a:cubicBezTo>
                  <a:cubicBezTo>
                    <a:pt x="65" y="104"/>
                    <a:pt x="65" y="108"/>
                    <a:pt x="60" y="108"/>
                  </a:cubicBezTo>
                  <a:close/>
                  <a:moveTo>
                    <a:pt x="52" y="108"/>
                  </a:moveTo>
                  <a:cubicBezTo>
                    <a:pt x="54" y="107"/>
                    <a:pt x="57" y="104"/>
                    <a:pt x="55" y="103"/>
                  </a:cubicBezTo>
                  <a:cubicBezTo>
                    <a:pt x="55" y="105"/>
                    <a:pt x="52" y="105"/>
                    <a:pt x="52" y="108"/>
                  </a:cubicBezTo>
                  <a:close/>
                  <a:moveTo>
                    <a:pt x="53" y="111"/>
                  </a:moveTo>
                  <a:cubicBezTo>
                    <a:pt x="55" y="111"/>
                    <a:pt x="56" y="109"/>
                    <a:pt x="57" y="107"/>
                  </a:cubicBezTo>
                  <a:cubicBezTo>
                    <a:pt x="55" y="107"/>
                    <a:pt x="55" y="110"/>
                    <a:pt x="53" y="111"/>
                  </a:cubicBezTo>
                  <a:close/>
                  <a:moveTo>
                    <a:pt x="57" y="133"/>
                  </a:moveTo>
                  <a:cubicBezTo>
                    <a:pt x="58" y="133"/>
                    <a:pt x="59" y="133"/>
                    <a:pt x="60" y="133"/>
                  </a:cubicBezTo>
                  <a:cubicBezTo>
                    <a:pt x="59" y="126"/>
                    <a:pt x="59" y="117"/>
                    <a:pt x="57" y="110"/>
                  </a:cubicBezTo>
                  <a:cubicBezTo>
                    <a:pt x="52" y="116"/>
                    <a:pt x="57" y="124"/>
                    <a:pt x="57"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sp>
        <p:nvSpPr>
          <p:cNvPr id="377" name="Freeform 368"/>
          <p:cNvSpPr>
            <a:spLocks noEditPoints="1"/>
          </p:cNvSpPr>
          <p:nvPr/>
        </p:nvSpPr>
        <p:spPr bwMode="auto">
          <a:xfrm>
            <a:off x="8756394" y="7055406"/>
            <a:ext cx="216000" cy="180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s-CL" dirty="0">
              <a:solidFill>
                <a:srgbClr val="000000"/>
              </a:solidFill>
              <a:cs typeface="Arial" charset="0"/>
            </a:endParaRPr>
          </a:p>
        </p:txBody>
      </p:sp>
      <p:sp>
        <p:nvSpPr>
          <p:cNvPr id="382" name="Rectangle 381"/>
          <p:cNvSpPr/>
          <p:nvPr>
            <p:custDataLst>
              <p:tags r:id="rId10"/>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s-CL" sz="1000" b="1" dirty="0">
              <a:solidFill>
                <a:srgbClr val="FFFFFF"/>
              </a:solidFill>
            </a:endParaRPr>
          </a:p>
        </p:txBody>
      </p:sp>
      <p:sp>
        <p:nvSpPr>
          <p:cNvPr id="383" name="TextBox 382"/>
          <p:cNvSpPr txBox="1"/>
          <p:nvPr/>
        </p:nvSpPr>
        <p:spPr>
          <a:xfrm>
            <a:off x="285608" y="965981"/>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S" dirty="0"/>
              <a:t>Expansión del mercado actual </a:t>
            </a:r>
            <a:r>
              <a:rPr lang="es-ES" dirty="0" smtClean="0"/>
              <a:t>de destinos</a:t>
            </a:r>
            <a:endParaRPr lang="es-CL" dirty="0"/>
          </a:p>
        </p:txBody>
      </p:sp>
      <p:grpSp>
        <p:nvGrpSpPr>
          <p:cNvPr id="384" name="Group 383"/>
          <p:cNvGrpSpPr/>
          <p:nvPr/>
        </p:nvGrpSpPr>
        <p:grpSpPr>
          <a:xfrm>
            <a:off x="7256357" y="1440165"/>
            <a:ext cx="2633101" cy="836705"/>
            <a:chOff x="3462357" y="6443378"/>
            <a:chExt cx="2082316" cy="900000"/>
          </a:xfrm>
        </p:grpSpPr>
        <p:sp>
          <p:nvSpPr>
            <p:cNvPr id="385" name="Rectangle 384"/>
            <p:cNvSpPr/>
            <p:nvPr/>
          </p:nvSpPr>
          <p:spPr>
            <a:xfrm>
              <a:off x="3462950" y="6443378"/>
              <a:ext cx="2081723" cy="360000"/>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s-CL" sz="1000" b="1" dirty="0" smtClean="0"/>
                <a:t>Impacto</a:t>
              </a:r>
              <a:endParaRPr lang="es-CL" sz="1000" b="1" dirty="0"/>
            </a:p>
          </p:txBody>
        </p:sp>
        <p:sp>
          <p:nvSpPr>
            <p:cNvPr id="386" name="Rectangle 385"/>
            <p:cNvSpPr/>
            <p:nvPr/>
          </p:nvSpPr>
          <p:spPr>
            <a:xfrm>
              <a:off x="3462357" y="6784252"/>
              <a:ext cx="2082316" cy="5591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grpSp>
          <p:nvGrpSpPr>
            <p:cNvPr id="387" name="Group 386"/>
            <p:cNvGrpSpPr/>
            <p:nvPr/>
          </p:nvGrpSpPr>
          <p:grpSpPr>
            <a:xfrm>
              <a:off x="3561117" y="6479378"/>
              <a:ext cx="295181" cy="288000"/>
              <a:chOff x="1738313" y="3406776"/>
              <a:chExt cx="644727" cy="615950"/>
            </a:xfrm>
            <a:solidFill>
              <a:srgbClr val="FFFF00"/>
            </a:solidFill>
          </p:grpSpPr>
          <p:sp>
            <p:nvSpPr>
              <p:cNvPr id="398" name="Freeform 98"/>
              <p:cNvSpPr>
                <a:spLocks/>
              </p:cNvSpPr>
              <p:nvPr/>
            </p:nvSpPr>
            <p:spPr bwMode="auto">
              <a:xfrm>
                <a:off x="2178252" y="3406776"/>
                <a:ext cx="204788" cy="615950"/>
              </a:xfrm>
              <a:custGeom>
                <a:avLst/>
                <a:gdLst>
                  <a:gd name="T0" fmla="*/ 9 w 29"/>
                  <a:gd name="T1" fmla="*/ 87 h 87"/>
                  <a:gd name="T2" fmla="*/ 15 w 29"/>
                  <a:gd name="T3" fmla="*/ 78 h 87"/>
                  <a:gd name="T4" fmla="*/ 6 w 29"/>
                  <a:gd name="T5" fmla="*/ 4 h 87"/>
                  <a:gd name="T6" fmla="*/ 0 w 29"/>
                  <a:gd name="T7" fmla="*/ 1 h 87"/>
                  <a:gd name="T8" fmla="*/ 20 w 29"/>
                  <a:gd name="T9" fmla="*/ 17 h 87"/>
                  <a:gd name="T10" fmla="*/ 9 w 29"/>
                  <a:gd name="T11" fmla="*/ 87 h 87"/>
                </a:gdLst>
                <a:ahLst/>
                <a:cxnLst>
                  <a:cxn ang="0">
                    <a:pos x="T0" y="T1"/>
                  </a:cxn>
                  <a:cxn ang="0">
                    <a:pos x="T2" y="T3"/>
                  </a:cxn>
                  <a:cxn ang="0">
                    <a:pos x="T4" y="T5"/>
                  </a:cxn>
                  <a:cxn ang="0">
                    <a:pos x="T6" y="T7"/>
                  </a:cxn>
                  <a:cxn ang="0">
                    <a:pos x="T8" y="T9"/>
                  </a:cxn>
                  <a:cxn ang="0">
                    <a:pos x="T10" y="T11"/>
                  </a:cxn>
                </a:cxnLst>
                <a:rect l="0" t="0" r="r" b="b"/>
                <a:pathLst>
                  <a:path w="29" h="87">
                    <a:moveTo>
                      <a:pt x="9" y="87"/>
                    </a:moveTo>
                    <a:cubicBezTo>
                      <a:pt x="9" y="83"/>
                      <a:pt x="13" y="81"/>
                      <a:pt x="15" y="78"/>
                    </a:cubicBezTo>
                    <a:cubicBezTo>
                      <a:pt x="25" y="58"/>
                      <a:pt x="26" y="13"/>
                      <a:pt x="6" y="4"/>
                    </a:cubicBezTo>
                    <a:cubicBezTo>
                      <a:pt x="4" y="3"/>
                      <a:pt x="1" y="5"/>
                      <a:pt x="0" y="1"/>
                    </a:cubicBezTo>
                    <a:cubicBezTo>
                      <a:pt x="9" y="0"/>
                      <a:pt x="17" y="9"/>
                      <a:pt x="20" y="17"/>
                    </a:cubicBezTo>
                    <a:cubicBezTo>
                      <a:pt x="29" y="38"/>
                      <a:pt x="25" y="77"/>
                      <a:pt x="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399" name="Freeform 99"/>
              <p:cNvSpPr>
                <a:spLocks/>
              </p:cNvSpPr>
              <p:nvPr/>
            </p:nvSpPr>
            <p:spPr bwMode="auto">
              <a:xfrm>
                <a:off x="2100465" y="3455988"/>
                <a:ext cx="141288" cy="560388"/>
              </a:xfrm>
              <a:custGeom>
                <a:avLst/>
                <a:gdLst>
                  <a:gd name="T0" fmla="*/ 3 w 20"/>
                  <a:gd name="T1" fmla="*/ 79 h 79"/>
                  <a:gd name="T2" fmla="*/ 18 w 20"/>
                  <a:gd name="T3" fmla="*/ 45 h 79"/>
                  <a:gd name="T4" fmla="*/ 8 w 20"/>
                  <a:gd name="T5" fmla="*/ 7 h 79"/>
                  <a:gd name="T6" fmla="*/ 0 w 20"/>
                  <a:gd name="T7" fmla="*/ 0 h 79"/>
                  <a:gd name="T8" fmla="*/ 10 w 20"/>
                  <a:gd name="T9" fmla="*/ 5 h 79"/>
                  <a:gd name="T10" fmla="*/ 19 w 20"/>
                  <a:gd name="T11" fmla="*/ 37 h 79"/>
                  <a:gd name="T12" fmla="*/ 11 w 20"/>
                  <a:gd name="T13" fmla="*/ 69 h 79"/>
                  <a:gd name="T14" fmla="*/ 8 w 20"/>
                  <a:gd name="T15" fmla="*/ 74 h 79"/>
                  <a:gd name="T16" fmla="*/ 3 w 2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9">
                    <a:moveTo>
                      <a:pt x="3" y="79"/>
                    </a:moveTo>
                    <a:cubicBezTo>
                      <a:pt x="7" y="69"/>
                      <a:pt x="17" y="58"/>
                      <a:pt x="18" y="45"/>
                    </a:cubicBezTo>
                    <a:cubicBezTo>
                      <a:pt x="19" y="30"/>
                      <a:pt x="15" y="15"/>
                      <a:pt x="8" y="7"/>
                    </a:cubicBezTo>
                    <a:cubicBezTo>
                      <a:pt x="6" y="4"/>
                      <a:pt x="2" y="4"/>
                      <a:pt x="0" y="0"/>
                    </a:cubicBezTo>
                    <a:cubicBezTo>
                      <a:pt x="4" y="0"/>
                      <a:pt x="8" y="3"/>
                      <a:pt x="10" y="5"/>
                    </a:cubicBezTo>
                    <a:cubicBezTo>
                      <a:pt x="16" y="13"/>
                      <a:pt x="19" y="25"/>
                      <a:pt x="19" y="37"/>
                    </a:cubicBezTo>
                    <a:cubicBezTo>
                      <a:pt x="20" y="50"/>
                      <a:pt x="16" y="59"/>
                      <a:pt x="11" y="69"/>
                    </a:cubicBezTo>
                    <a:cubicBezTo>
                      <a:pt x="10" y="71"/>
                      <a:pt x="9" y="73"/>
                      <a:pt x="8" y="74"/>
                    </a:cubicBezTo>
                    <a:cubicBezTo>
                      <a:pt x="6" y="76"/>
                      <a:pt x="6" y="79"/>
                      <a:pt x="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0" name="Freeform 100"/>
              <p:cNvSpPr>
                <a:spLocks/>
              </p:cNvSpPr>
              <p:nvPr/>
            </p:nvSpPr>
            <p:spPr bwMode="auto">
              <a:xfrm>
                <a:off x="2276475" y="3562351"/>
                <a:ext cx="84138" cy="290513"/>
              </a:xfrm>
              <a:custGeom>
                <a:avLst/>
                <a:gdLst>
                  <a:gd name="T0" fmla="*/ 0 w 12"/>
                  <a:gd name="T1" fmla="*/ 41 h 41"/>
                  <a:gd name="T2" fmla="*/ 8 w 12"/>
                  <a:gd name="T3" fmla="*/ 16 h 41"/>
                  <a:gd name="T4" fmla="*/ 2 w 12"/>
                  <a:gd name="T5" fmla="*/ 0 h 41"/>
                  <a:gd name="T6" fmla="*/ 6 w 12"/>
                  <a:gd name="T7" fmla="*/ 6 h 41"/>
                  <a:gd name="T8" fmla="*/ 10 w 12"/>
                  <a:gd name="T9" fmla="*/ 27 h 41"/>
                  <a:gd name="T10" fmla="*/ 5 w 12"/>
                  <a:gd name="T11" fmla="*/ 34 h 41"/>
                  <a:gd name="T12" fmla="*/ 0 w 1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2" h="41">
                    <a:moveTo>
                      <a:pt x="0" y="41"/>
                    </a:moveTo>
                    <a:cubicBezTo>
                      <a:pt x="2" y="34"/>
                      <a:pt x="11" y="27"/>
                      <a:pt x="8" y="16"/>
                    </a:cubicBezTo>
                    <a:cubicBezTo>
                      <a:pt x="6" y="10"/>
                      <a:pt x="1" y="5"/>
                      <a:pt x="2" y="0"/>
                    </a:cubicBezTo>
                    <a:cubicBezTo>
                      <a:pt x="5" y="0"/>
                      <a:pt x="5" y="4"/>
                      <a:pt x="6" y="6"/>
                    </a:cubicBezTo>
                    <a:cubicBezTo>
                      <a:pt x="8" y="12"/>
                      <a:pt x="12" y="18"/>
                      <a:pt x="10" y="27"/>
                    </a:cubicBezTo>
                    <a:cubicBezTo>
                      <a:pt x="9" y="29"/>
                      <a:pt x="7" y="32"/>
                      <a:pt x="5" y="34"/>
                    </a:cubicBezTo>
                    <a:cubicBezTo>
                      <a:pt x="4" y="37"/>
                      <a:pt x="3" y="40"/>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1" name="Freeform 101"/>
              <p:cNvSpPr>
                <a:spLocks noEditPoints="1"/>
              </p:cNvSpPr>
              <p:nvPr/>
            </p:nvSpPr>
            <p:spPr bwMode="auto">
              <a:xfrm>
                <a:off x="1738313" y="3498851"/>
                <a:ext cx="418916" cy="439739"/>
              </a:xfrm>
              <a:custGeom>
                <a:avLst/>
                <a:gdLst>
                  <a:gd name="T0" fmla="*/ 71 w 80"/>
                  <a:gd name="T1" fmla="*/ 62 h 62"/>
                  <a:gd name="T2" fmla="*/ 34 w 80"/>
                  <a:gd name="T3" fmla="*/ 48 h 62"/>
                  <a:gd name="T4" fmla="*/ 6 w 80"/>
                  <a:gd name="T5" fmla="*/ 45 h 62"/>
                  <a:gd name="T6" fmla="*/ 6 w 80"/>
                  <a:gd name="T7" fmla="*/ 30 h 62"/>
                  <a:gd name="T8" fmla="*/ 52 w 80"/>
                  <a:gd name="T9" fmla="*/ 13 h 62"/>
                  <a:gd name="T10" fmla="*/ 59 w 80"/>
                  <a:gd name="T11" fmla="*/ 0 h 62"/>
                  <a:gd name="T12" fmla="*/ 71 w 80"/>
                  <a:gd name="T13" fmla="*/ 21 h 62"/>
                  <a:gd name="T14" fmla="*/ 71 w 80"/>
                  <a:gd name="T15" fmla="*/ 36 h 62"/>
                  <a:gd name="T16" fmla="*/ 71 w 80"/>
                  <a:gd name="T17" fmla="*/ 36 h 62"/>
                  <a:gd name="T18" fmla="*/ 69 w 80"/>
                  <a:gd name="T19" fmla="*/ 25 h 62"/>
                  <a:gd name="T20" fmla="*/ 64 w 80"/>
                  <a:gd name="T21" fmla="*/ 3 h 62"/>
                  <a:gd name="T22" fmla="*/ 68 w 80"/>
                  <a:gd name="T23" fmla="*/ 59 h 62"/>
                  <a:gd name="T24" fmla="*/ 59 w 80"/>
                  <a:gd name="T25" fmla="*/ 22 h 62"/>
                  <a:gd name="T26" fmla="*/ 59 w 80"/>
                  <a:gd name="T27" fmla="*/ 22 h 62"/>
                  <a:gd name="T28" fmla="*/ 60 w 80"/>
                  <a:gd name="T29" fmla="*/ 4 h 62"/>
                  <a:gd name="T30" fmla="*/ 57 w 80"/>
                  <a:gd name="T31" fmla="*/ 9 h 62"/>
                  <a:gd name="T32" fmla="*/ 57 w 80"/>
                  <a:gd name="T33" fmla="*/ 9 h 62"/>
                  <a:gd name="T34" fmla="*/ 57 w 80"/>
                  <a:gd name="T35" fmla="*/ 46 h 62"/>
                  <a:gd name="T36" fmla="*/ 54 w 80"/>
                  <a:gd name="T37" fmla="*/ 24 h 62"/>
                  <a:gd name="T38" fmla="*/ 55 w 80"/>
                  <a:gd name="T39" fmla="*/ 33 h 62"/>
                  <a:gd name="T40" fmla="*/ 54 w 80"/>
                  <a:gd name="T41" fmla="*/ 36 h 62"/>
                  <a:gd name="T42" fmla="*/ 54 w 80"/>
                  <a:gd name="T43" fmla="*/ 36 h 62"/>
                  <a:gd name="T44" fmla="*/ 54 w 80"/>
                  <a:gd name="T45" fmla="*/ 36 h 62"/>
                  <a:gd name="T46" fmla="*/ 54 w 80"/>
                  <a:gd name="T47" fmla="*/ 38 h 62"/>
                  <a:gd name="T48" fmla="*/ 40 w 80"/>
                  <a:gd name="T49" fmla="*/ 23 h 62"/>
                  <a:gd name="T50" fmla="*/ 43 w 80"/>
                  <a:gd name="T51" fmla="*/ 22 h 62"/>
                  <a:gd name="T52" fmla="*/ 46 w 80"/>
                  <a:gd name="T53" fmla="*/ 21 h 62"/>
                  <a:gd name="T54" fmla="*/ 48 w 80"/>
                  <a:gd name="T55" fmla="*/ 20 h 62"/>
                  <a:gd name="T56" fmla="*/ 53 w 80"/>
                  <a:gd name="T57" fmla="*/ 19 h 62"/>
                  <a:gd name="T58" fmla="*/ 40 w 80"/>
                  <a:gd name="T59" fmla="*/ 23 h 62"/>
                  <a:gd name="T60" fmla="*/ 52 w 80"/>
                  <a:gd name="T61" fmla="*/ 45 h 62"/>
                  <a:gd name="T62" fmla="*/ 49 w 80"/>
                  <a:gd name="T63" fmla="*/ 45 h 62"/>
                  <a:gd name="T64" fmla="*/ 49 w 80"/>
                  <a:gd name="T65" fmla="*/ 44 h 62"/>
                  <a:gd name="T66" fmla="*/ 47 w 80"/>
                  <a:gd name="T67" fmla="*/ 29 h 62"/>
                  <a:gd name="T68" fmla="*/ 41 w 80"/>
                  <a:gd name="T69" fmla="*/ 38 h 62"/>
                  <a:gd name="T70" fmla="*/ 41 w 80"/>
                  <a:gd name="T71" fmla="*/ 38 h 62"/>
                  <a:gd name="T72" fmla="*/ 36 w 80"/>
                  <a:gd name="T73" fmla="*/ 42 h 62"/>
                  <a:gd name="T74" fmla="*/ 30 w 80"/>
                  <a:gd name="T75" fmla="*/ 26 h 62"/>
                  <a:gd name="T76" fmla="*/ 31 w 80"/>
                  <a:gd name="T77" fmla="*/ 28 h 62"/>
                  <a:gd name="T78" fmla="*/ 30 w 80"/>
                  <a:gd name="T79" fmla="*/ 26 h 62"/>
                  <a:gd name="T80" fmla="*/ 23 w 80"/>
                  <a:gd name="T81" fmla="*/ 45 h 62"/>
                  <a:gd name="T82" fmla="*/ 27 w 80"/>
                  <a:gd name="T83" fmla="*/ 25 h 62"/>
                  <a:gd name="T84" fmla="*/ 20 w 80"/>
                  <a:gd name="T85" fmla="*/ 45 h 62"/>
                  <a:gd name="T86" fmla="*/ 22 w 80"/>
                  <a:gd name="T87" fmla="*/ 46 h 62"/>
                  <a:gd name="T88" fmla="*/ 20 w 80"/>
                  <a:gd name="T89" fmla="*/ 45 h 62"/>
                  <a:gd name="T90" fmla="*/ 13 w 80"/>
                  <a:gd name="T91" fmla="*/ 47 h 62"/>
                  <a:gd name="T92" fmla="*/ 16 w 80"/>
                  <a:gd name="T93" fmla="*/ 44 h 62"/>
                  <a:gd name="T94" fmla="*/ 9 w 80"/>
                  <a:gd name="T95" fmla="*/ 47 h 62"/>
                  <a:gd name="T96" fmla="*/ 10 w 80"/>
                  <a:gd name="T97" fmla="*/ 44 h 62"/>
                  <a:gd name="T98" fmla="*/ 8 w 80"/>
                  <a:gd name="T99" fmla="*/ 28 h 62"/>
                  <a:gd name="T100" fmla="*/ 9 w 80"/>
                  <a:gd name="T101" fmla="*/ 27 h 62"/>
                  <a:gd name="T102" fmla="*/ 5 w 80"/>
                  <a:gd name="T103" fmla="*/ 39 h 62"/>
                  <a:gd name="T104" fmla="*/ 6 w 80"/>
                  <a:gd name="T105"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62">
                    <a:moveTo>
                      <a:pt x="71" y="39"/>
                    </a:moveTo>
                    <a:cubicBezTo>
                      <a:pt x="70" y="48"/>
                      <a:pt x="72" y="54"/>
                      <a:pt x="71" y="62"/>
                    </a:cubicBezTo>
                    <a:cubicBezTo>
                      <a:pt x="68" y="61"/>
                      <a:pt x="66" y="62"/>
                      <a:pt x="62" y="62"/>
                    </a:cubicBezTo>
                    <a:cubicBezTo>
                      <a:pt x="61" y="50"/>
                      <a:pt x="46" y="44"/>
                      <a:pt x="34" y="48"/>
                    </a:cubicBezTo>
                    <a:cubicBezTo>
                      <a:pt x="27" y="44"/>
                      <a:pt x="17" y="51"/>
                      <a:pt x="8" y="51"/>
                    </a:cubicBezTo>
                    <a:cubicBezTo>
                      <a:pt x="6" y="50"/>
                      <a:pt x="7" y="47"/>
                      <a:pt x="6" y="45"/>
                    </a:cubicBezTo>
                    <a:cubicBezTo>
                      <a:pt x="5" y="43"/>
                      <a:pt x="1" y="43"/>
                      <a:pt x="0" y="41"/>
                    </a:cubicBezTo>
                    <a:cubicBezTo>
                      <a:pt x="0" y="35"/>
                      <a:pt x="3" y="33"/>
                      <a:pt x="6" y="30"/>
                    </a:cubicBezTo>
                    <a:cubicBezTo>
                      <a:pt x="6" y="27"/>
                      <a:pt x="5" y="24"/>
                      <a:pt x="6" y="22"/>
                    </a:cubicBezTo>
                    <a:cubicBezTo>
                      <a:pt x="20" y="23"/>
                      <a:pt x="44" y="23"/>
                      <a:pt x="52" y="13"/>
                    </a:cubicBezTo>
                    <a:cubicBezTo>
                      <a:pt x="54" y="11"/>
                      <a:pt x="54" y="8"/>
                      <a:pt x="54" y="4"/>
                    </a:cubicBezTo>
                    <a:cubicBezTo>
                      <a:pt x="56" y="2"/>
                      <a:pt x="59" y="2"/>
                      <a:pt x="59" y="0"/>
                    </a:cubicBezTo>
                    <a:cubicBezTo>
                      <a:pt x="62" y="2"/>
                      <a:pt x="66" y="0"/>
                      <a:pt x="70" y="1"/>
                    </a:cubicBezTo>
                    <a:cubicBezTo>
                      <a:pt x="72" y="5"/>
                      <a:pt x="71" y="14"/>
                      <a:pt x="71" y="21"/>
                    </a:cubicBezTo>
                    <a:cubicBezTo>
                      <a:pt x="80" y="22"/>
                      <a:pt x="78" y="37"/>
                      <a:pt x="71" y="39"/>
                    </a:cubicBezTo>
                    <a:close/>
                    <a:moveTo>
                      <a:pt x="71" y="36"/>
                    </a:moveTo>
                    <a:cubicBezTo>
                      <a:pt x="73" y="36"/>
                      <a:pt x="73" y="35"/>
                      <a:pt x="74" y="34"/>
                    </a:cubicBezTo>
                    <a:cubicBezTo>
                      <a:pt x="72" y="34"/>
                      <a:pt x="71" y="35"/>
                      <a:pt x="71" y="36"/>
                    </a:cubicBezTo>
                    <a:close/>
                    <a:moveTo>
                      <a:pt x="69" y="48"/>
                    </a:moveTo>
                    <a:cubicBezTo>
                      <a:pt x="69" y="41"/>
                      <a:pt x="69" y="33"/>
                      <a:pt x="69" y="25"/>
                    </a:cubicBezTo>
                    <a:cubicBezTo>
                      <a:pt x="69" y="18"/>
                      <a:pt x="71" y="9"/>
                      <a:pt x="68" y="3"/>
                    </a:cubicBezTo>
                    <a:cubicBezTo>
                      <a:pt x="67" y="2"/>
                      <a:pt x="64" y="3"/>
                      <a:pt x="64" y="3"/>
                    </a:cubicBezTo>
                    <a:cubicBezTo>
                      <a:pt x="60" y="13"/>
                      <a:pt x="62" y="29"/>
                      <a:pt x="63" y="42"/>
                    </a:cubicBezTo>
                    <a:cubicBezTo>
                      <a:pt x="63" y="49"/>
                      <a:pt x="61" y="58"/>
                      <a:pt x="68" y="59"/>
                    </a:cubicBezTo>
                    <a:cubicBezTo>
                      <a:pt x="70" y="56"/>
                      <a:pt x="69" y="52"/>
                      <a:pt x="69" y="48"/>
                    </a:cubicBezTo>
                    <a:close/>
                    <a:moveTo>
                      <a:pt x="59" y="22"/>
                    </a:moveTo>
                    <a:cubicBezTo>
                      <a:pt x="59" y="28"/>
                      <a:pt x="59" y="38"/>
                      <a:pt x="60" y="45"/>
                    </a:cubicBezTo>
                    <a:cubicBezTo>
                      <a:pt x="61" y="39"/>
                      <a:pt x="60" y="28"/>
                      <a:pt x="59" y="22"/>
                    </a:cubicBezTo>
                    <a:close/>
                    <a:moveTo>
                      <a:pt x="60" y="21"/>
                    </a:moveTo>
                    <a:cubicBezTo>
                      <a:pt x="60" y="14"/>
                      <a:pt x="60" y="10"/>
                      <a:pt x="60" y="4"/>
                    </a:cubicBezTo>
                    <a:cubicBezTo>
                      <a:pt x="59" y="8"/>
                      <a:pt x="58" y="17"/>
                      <a:pt x="60" y="21"/>
                    </a:cubicBezTo>
                    <a:close/>
                    <a:moveTo>
                      <a:pt x="57" y="9"/>
                    </a:moveTo>
                    <a:cubicBezTo>
                      <a:pt x="57" y="8"/>
                      <a:pt x="58" y="7"/>
                      <a:pt x="57" y="7"/>
                    </a:cubicBezTo>
                    <a:cubicBezTo>
                      <a:pt x="58" y="8"/>
                      <a:pt x="56" y="9"/>
                      <a:pt x="57" y="9"/>
                    </a:cubicBezTo>
                    <a:close/>
                    <a:moveTo>
                      <a:pt x="57" y="35"/>
                    </a:moveTo>
                    <a:cubicBezTo>
                      <a:pt x="57" y="38"/>
                      <a:pt x="56" y="44"/>
                      <a:pt x="57" y="46"/>
                    </a:cubicBezTo>
                    <a:cubicBezTo>
                      <a:pt x="57" y="42"/>
                      <a:pt x="58" y="36"/>
                      <a:pt x="57" y="35"/>
                    </a:cubicBezTo>
                    <a:close/>
                    <a:moveTo>
                      <a:pt x="54" y="24"/>
                    </a:moveTo>
                    <a:cubicBezTo>
                      <a:pt x="54" y="24"/>
                      <a:pt x="54" y="24"/>
                      <a:pt x="54" y="24"/>
                    </a:cubicBezTo>
                    <a:close/>
                    <a:moveTo>
                      <a:pt x="55" y="33"/>
                    </a:moveTo>
                    <a:cubicBezTo>
                      <a:pt x="55" y="30"/>
                      <a:pt x="53" y="32"/>
                      <a:pt x="55" y="33"/>
                    </a:cubicBezTo>
                    <a:close/>
                    <a:moveTo>
                      <a:pt x="54" y="36"/>
                    </a:moveTo>
                    <a:cubicBezTo>
                      <a:pt x="55" y="36"/>
                      <a:pt x="55" y="35"/>
                      <a:pt x="54" y="35"/>
                    </a:cubicBezTo>
                    <a:cubicBezTo>
                      <a:pt x="54" y="35"/>
                      <a:pt x="53" y="35"/>
                      <a:pt x="54" y="36"/>
                    </a:cubicBezTo>
                    <a:close/>
                    <a:moveTo>
                      <a:pt x="54" y="36"/>
                    </a:moveTo>
                    <a:cubicBezTo>
                      <a:pt x="54" y="37"/>
                      <a:pt x="54" y="36"/>
                      <a:pt x="54" y="36"/>
                    </a:cubicBezTo>
                    <a:close/>
                    <a:moveTo>
                      <a:pt x="54" y="39"/>
                    </a:moveTo>
                    <a:cubicBezTo>
                      <a:pt x="55" y="39"/>
                      <a:pt x="55" y="38"/>
                      <a:pt x="54" y="38"/>
                    </a:cubicBezTo>
                    <a:cubicBezTo>
                      <a:pt x="54" y="39"/>
                      <a:pt x="53" y="39"/>
                      <a:pt x="54" y="39"/>
                    </a:cubicBezTo>
                    <a:close/>
                    <a:moveTo>
                      <a:pt x="40" y="23"/>
                    </a:moveTo>
                    <a:cubicBezTo>
                      <a:pt x="40" y="25"/>
                      <a:pt x="40" y="24"/>
                      <a:pt x="40" y="25"/>
                    </a:cubicBezTo>
                    <a:cubicBezTo>
                      <a:pt x="41" y="31"/>
                      <a:pt x="40" y="24"/>
                      <a:pt x="43" y="22"/>
                    </a:cubicBezTo>
                    <a:cubicBezTo>
                      <a:pt x="45" y="24"/>
                      <a:pt x="43" y="27"/>
                      <a:pt x="44" y="29"/>
                    </a:cubicBezTo>
                    <a:cubicBezTo>
                      <a:pt x="45" y="27"/>
                      <a:pt x="44" y="22"/>
                      <a:pt x="46" y="21"/>
                    </a:cubicBezTo>
                    <a:cubicBezTo>
                      <a:pt x="47" y="23"/>
                      <a:pt x="47" y="27"/>
                      <a:pt x="46" y="28"/>
                    </a:cubicBezTo>
                    <a:cubicBezTo>
                      <a:pt x="49" y="26"/>
                      <a:pt x="46" y="23"/>
                      <a:pt x="48" y="20"/>
                    </a:cubicBezTo>
                    <a:cubicBezTo>
                      <a:pt x="49" y="19"/>
                      <a:pt x="50" y="20"/>
                      <a:pt x="50" y="20"/>
                    </a:cubicBezTo>
                    <a:cubicBezTo>
                      <a:pt x="51" y="20"/>
                      <a:pt x="51" y="17"/>
                      <a:pt x="53" y="19"/>
                    </a:cubicBezTo>
                    <a:cubicBezTo>
                      <a:pt x="52" y="17"/>
                      <a:pt x="54" y="16"/>
                      <a:pt x="53" y="16"/>
                    </a:cubicBezTo>
                    <a:cubicBezTo>
                      <a:pt x="49" y="18"/>
                      <a:pt x="45" y="21"/>
                      <a:pt x="40" y="23"/>
                    </a:cubicBezTo>
                    <a:close/>
                    <a:moveTo>
                      <a:pt x="52" y="45"/>
                    </a:moveTo>
                    <a:cubicBezTo>
                      <a:pt x="52" y="46"/>
                      <a:pt x="53" y="45"/>
                      <a:pt x="52" y="45"/>
                    </a:cubicBezTo>
                    <a:close/>
                    <a:moveTo>
                      <a:pt x="49" y="44"/>
                    </a:moveTo>
                    <a:cubicBezTo>
                      <a:pt x="49" y="44"/>
                      <a:pt x="49" y="45"/>
                      <a:pt x="49" y="45"/>
                    </a:cubicBezTo>
                    <a:cubicBezTo>
                      <a:pt x="50" y="46"/>
                      <a:pt x="50" y="44"/>
                      <a:pt x="49" y="44"/>
                    </a:cubicBezTo>
                    <a:cubicBezTo>
                      <a:pt x="49" y="44"/>
                      <a:pt x="49" y="44"/>
                      <a:pt x="49" y="44"/>
                    </a:cubicBezTo>
                    <a:close/>
                    <a:moveTo>
                      <a:pt x="47" y="33"/>
                    </a:moveTo>
                    <a:cubicBezTo>
                      <a:pt x="47" y="31"/>
                      <a:pt x="48" y="31"/>
                      <a:pt x="47" y="29"/>
                    </a:cubicBezTo>
                    <a:cubicBezTo>
                      <a:pt x="46" y="31"/>
                      <a:pt x="46" y="39"/>
                      <a:pt x="47" y="33"/>
                    </a:cubicBezTo>
                    <a:close/>
                    <a:moveTo>
                      <a:pt x="41" y="38"/>
                    </a:moveTo>
                    <a:cubicBezTo>
                      <a:pt x="41" y="38"/>
                      <a:pt x="40" y="44"/>
                      <a:pt x="41" y="44"/>
                    </a:cubicBezTo>
                    <a:cubicBezTo>
                      <a:pt x="42" y="42"/>
                      <a:pt x="42" y="38"/>
                      <a:pt x="41" y="38"/>
                    </a:cubicBezTo>
                    <a:close/>
                    <a:moveTo>
                      <a:pt x="35" y="44"/>
                    </a:moveTo>
                    <a:cubicBezTo>
                      <a:pt x="36" y="44"/>
                      <a:pt x="36" y="43"/>
                      <a:pt x="36" y="42"/>
                    </a:cubicBezTo>
                    <a:cubicBezTo>
                      <a:pt x="34" y="42"/>
                      <a:pt x="34" y="44"/>
                      <a:pt x="35" y="44"/>
                    </a:cubicBezTo>
                    <a:close/>
                    <a:moveTo>
                      <a:pt x="30" y="26"/>
                    </a:moveTo>
                    <a:cubicBezTo>
                      <a:pt x="30" y="32"/>
                      <a:pt x="30" y="42"/>
                      <a:pt x="30" y="44"/>
                    </a:cubicBezTo>
                    <a:cubicBezTo>
                      <a:pt x="34" y="42"/>
                      <a:pt x="33" y="31"/>
                      <a:pt x="31" y="28"/>
                    </a:cubicBezTo>
                    <a:cubicBezTo>
                      <a:pt x="32" y="27"/>
                      <a:pt x="33" y="27"/>
                      <a:pt x="33" y="25"/>
                    </a:cubicBezTo>
                    <a:cubicBezTo>
                      <a:pt x="32" y="25"/>
                      <a:pt x="31" y="26"/>
                      <a:pt x="30" y="26"/>
                    </a:cubicBezTo>
                    <a:close/>
                    <a:moveTo>
                      <a:pt x="24" y="25"/>
                    </a:moveTo>
                    <a:cubicBezTo>
                      <a:pt x="23" y="30"/>
                      <a:pt x="23" y="40"/>
                      <a:pt x="23" y="45"/>
                    </a:cubicBezTo>
                    <a:cubicBezTo>
                      <a:pt x="25" y="45"/>
                      <a:pt x="25" y="44"/>
                      <a:pt x="26" y="45"/>
                    </a:cubicBezTo>
                    <a:cubicBezTo>
                      <a:pt x="27" y="40"/>
                      <a:pt x="27" y="32"/>
                      <a:pt x="27" y="25"/>
                    </a:cubicBezTo>
                    <a:cubicBezTo>
                      <a:pt x="26" y="25"/>
                      <a:pt x="25" y="25"/>
                      <a:pt x="24" y="25"/>
                    </a:cubicBezTo>
                    <a:close/>
                    <a:moveTo>
                      <a:pt x="20" y="45"/>
                    </a:moveTo>
                    <a:cubicBezTo>
                      <a:pt x="20" y="45"/>
                      <a:pt x="20" y="46"/>
                      <a:pt x="20" y="46"/>
                    </a:cubicBezTo>
                    <a:cubicBezTo>
                      <a:pt x="21" y="46"/>
                      <a:pt x="21" y="46"/>
                      <a:pt x="22" y="46"/>
                    </a:cubicBezTo>
                    <a:cubicBezTo>
                      <a:pt x="22" y="46"/>
                      <a:pt x="22" y="45"/>
                      <a:pt x="22" y="45"/>
                    </a:cubicBezTo>
                    <a:cubicBezTo>
                      <a:pt x="21" y="45"/>
                      <a:pt x="21" y="45"/>
                      <a:pt x="20" y="45"/>
                    </a:cubicBezTo>
                    <a:close/>
                    <a:moveTo>
                      <a:pt x="16" y="44"/>
                    </a:moveTo>
                    <a:cubicBezTo>
                      <a:pt x="15" y="43"/>
                      <a:pt x="14" y="46"/>
                      <a:pt x="13" y="47"/>
                    </a:cubicBezTo>
                    <a:cubicBezTo>
                      <a:pt x="15" y="47"/>
                      <a:pt x="15" y="47"/>
                      <a:pt x="16" y="47"/>
                    </a:cubicBezTo>
                    <a:cubicBezTo>
                      <a:pt x="16" y="45"/>
                      <a:pt x="17" y="45"/>
                      <a:pt x="16" y="44"/>
                    </a:cubicBezTo>
                    <a:close/>
                    <a:moveTo>
                      <a:pt x="10" y="44"/>
                    </a:moveTo>
                    <a:cubicBezTo>
                      <a:pt x="10" y="45"/>
                      <a:pt x="9" y="46"/>
                      <a:pt x="9" y="47"/>
                    </a:cubicBezTo>
                    <a:cubicBezTo>
                      <a:pt x="10" y="47"/>
                      <a:pt x="10" y="48"/>
                      <a:pt x="11" y="48"/>
                    </a:cubicBezTo>
                    <a:cubicBezTo>
                      <a:pt x="10" y="46"/>
                      <a:pt x="12" y="45"/>
                      <a:pt x="10" y="44"/>
                    </a:cubicBezTo>
                    <a:close/>
                    <a:moveTo>
                      <a:pt x="8" y="27"/>
                    </a:moveTo>
                    <a:cubicBezTo>
                      <a:pt x="8" y="27"/>
                      <a:pt x="8" y="27"/>
                      <a:pt x="8" y="28"/>
                    </a:cubicBezTo>
                    <a:cubicBezTo>
                      <a:pt x="9" y="28"/>
                      <a:pt x="9" y="28"/>
                      <a:pt x="9" y="28"/>
                    </a:cubicBezTo>
                    <a:cubicBezTo>
                      <a:pt x="9" y="27"/>
                      <a:pt x="9" y="27"/>
                      <a:pt x="9" y="27"/>
                    </a:cubicBezTo>
                    <a:cubicBezTo>
                      <a:pt x="9" y="27"/>
                      <a:pt x="9" y="27"/>
                      <a:pt x="8" y="27"/>
                    </a:cubicBezTo>
                    <a:close/>
                    <a:moveTo>
                      <a:pt x="5" y="39"/>
                    </a:moveTo>
                    <a:cubicBezTo>
                      <a:pt x="4" y="39"/>
                      <a:pt x="4" y="40"/>
                      <a:pt x="4" y="40"/>
                    </a:cubicBezTo>
                    <a:cubicBezTo>
                      <a:pt x="4" y="41"/>
                      <a:pt x="4" y="41"/>
                      <a:pt x="6" y="41"/>
                    </a:cubicBezTo>
                    <a:cubicBezTo>
                      <a:pt x="6" y="40"/>
                      <a:pt x="5" y="40"/>
                      <a:pt x="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388" name="Group 387"/>
            <p:cNvGrpSpPr/>
            <p:nvPr/>
          </p:nvGrpSpPr>
          <p:grpSpPr>
            <a:xfrm>
              <a:off x="3582872" y="6818591"/>
              <a:ext cx="468000" cy="432933"/>
              <a:chOff x="3605314" y="6801213"/>
              <a:chExt cx="468000" cy="432933"/>
            </a:xfrm>
          </p:grpSpPr>
          <p:sp>
            <p:nvSpPr>
              <p:cNvPr id="396" name="Rectangle 395"/>
              <p:cNvSpPr/>
              <p:nvPr>
                <p:custDataLst>
                  <p:tags r:id="rId20"/>
                </p:custDataLst>
              </p:nvPr>
            </p:nvSpPr>
            <p:spPr>
              <a:xfrm>
                <a:off x="3605314"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chemeClr val="tx2"/>
                  </a:solidFill>
                </a:endParaRPr>
              </a:p>
            </p:txBody>
          </p:sp>
          <p:sp>
            <p:nvSpPr>
              <p:cNvPr id="397" name="TextBox 396"/>
              <p:cNvSpPr txBox="1"/>
              <p:nvPr>
                <p:custDataLst>
                  <p:tags r:id="rId21"/>
                </p:custDataLst>
              </p:nvPr>
            </p:nvSpPr>
            <p:spPr>
              <a:xfrm>
                <a:off x="3605314" y="6801213"/>
                <a:ext cx="468000" cy="231742"/>
              </a:xfrm>
              <a:prstGeom prst="rect">
                <a:avLst/>
              </a:prstGeom>
              <a:noFill/>
            </p:spPr>
            <p:txBody>
              <a:bodyPr wrap="square" rtlCol="0">
                <a:spAutoFit/>
              </a:bodyPr>
              <a:lstStyle/>
              <a:p>
                <a:pPr algn="ctr" defTabSz="1005600"/>
                <a:r>
                  <a:rPr lang="es-CL" sz="800" dirty="0" smtClean="0">
                    <a:solidFill>
                      <a:srgbClr val="002776"/>
                    </a:solidFill>
                  </a:rPr>
                  <a:t>Alto</a:t>
                </a:r>
                <a:endParaRPr lang="es-CL" sz="800" dirty="0">
                  <a:solidFill>
                    <a:srgbClr val="002776"/>
                  </a:solidFill>
                </a:endParaRPr>
              </a:p>
            </p:txBody>
          </p:sp>
        </p:grpSp>
        <p:grpSp>
          <p:nvGrpSpPr>
            <p:cNvPr id="389" name="Group 388"/>
            <p:cNvGrpSpPr/>
            <p:nvPr/>
          </p:nvGrpSpPr>
          <p:grpSpPr>
            <a:xfrm>
              <a:off x="4277236" y="6818591"/>
              <a:ext cx="468000" cy="432933"/>
              <a:chOff x="4217406" y="6801213"/>
              <a:chExt cx="468000" cy="432933"/>
            </a:xfrm>
          </p:grpSpPr>
          <p:sp>
            <p:nvSpPr>
              <p:cNvPr id="394" name="Rectangle 393"/>
              <p:cNvSpPr/>
              <p:nvPr>
                <p:custDataLst>
                  <p:tags r:id="rId18"/>
                </p:custDataLst>
              </p:nvPr>
            </p:nvSpPr>
            <p:spPr>
              <a:xfrm>
                <a:off x="4217406"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395" name="TextBox 394"/>
              <p:cNvSpPr txBox="1"/>
              <p:nvPr>
                <p:custDataLst>
                  <p:tags r:id="rId19"/>
                </p:custDataLst>
              </p:nvPr>
            </p:nvSpPr>
            <p:spPr>
              <a:xfrm>
                <a:off x="4217406" y="6801213"/>
                <a:ext cx="468000" cy="231742"/>
              </a:xfrm>
              <a:prstGeom prst="rect">
                <a:avLst/>
              </a:prstGeom>
              <a:noFill/>
            </p:spPr>
            <p:txBody>
              <a:bodyPr wrap="square" rtlCol="0">
                <a:spAutoFit/>
              </a:bodyPr>
              <a:lstStyle/>
              <a:p>
                <a:pPr algn="ctr" defTabSz="1005600"/>
                <a:r>
                  <a:rPr lang="es-CL" sz="800" dirty="0" smtClean="0">
                    <a:solidFill>
                      <a:srgbClr val="002776"/>
                    </a:solidFill>
                  </a:rPr>
                  <a:t>Medio</a:t>
                </a:r>
                <a:endParaRPr lang="es-CL" sz="800" dirty="0">
                  <a:solidFill>
                    <a:srgbClr val="002776"/>
                  </a:solidFill>
                </a:endParaRPr>
              </a:p>
            </p:txBody>
          </p:sp>
        </p:grpSp>
        <p:grpSp>
          <p:nvGrpSpPr>
            <p:cNvPr id="390" name="Group 389"/>
            <p:cNvGrpSpPr/>
            <p:nvPr/>
          </p:nvGrpSpPr>
          <p:grpSpPr>
            <a:xfrm>
              <a:off x="4971600" y="6818591"/>
              <a:ext cx="468000" cy="432933"/>
              <a:chOff x="4829498" y="6801213"/>
              <a:chExt cx="468000" cy="432933"/>
            </a:xfrm>
          </p:grpSpPr>
          <p:sp>
            <p:nvSpPr>
              <p:cNvPr id="392" name="Rectangle 391"/>
              <p:cNvSpPr/>
              <p:nvPr>
                <p:custDataLst>
                  <p:tags r:id="rId16"/>
                </p:custDataLst>
              </p:nvPr>
            </p:nvSpPr>
            <p:spPr>
              <a:xfrm>
                <a:off x="4829498" y="7018146"/>
                <a:ext cx="468000" cy="21600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00"/>
                <a:endParaRPr lang="es-CL" dirty="0">
                  <a:solidFill>
                    <a:srgbClr val="FFFFFF"/>
                  </a:solidFill>
                </a:endParaRPr>
              </a:p>
            </p:txBody>
          </p:sp>
          <p:sp>
            <p:nvSpPr>
              <p:cNvPr id="393" name="TextBox 392"/>
              <p:cNvSpPr txBox="1"/>
              <p:nvPr>
                <p:custDataLst>
                  <p:tags r:id="rId17"/>
                </p:custDataLst>
              </p:nvPr>
            </p:nvSpPr>
            <p:spPr>
              <a:xfrm>
                <a:off x="4829498" y="6801213"/>
                <a:ext cx="468000" cy="231742"/>
              </a:xfrm>
              <a:prstGeom prst="rect">
                <a:avLst/>
              </a:prstGeom>
              <a:noFill/>
            </p:spPr>
            <p:txBody>
              <a:bodyPr wrap="square" rtlCol="0">
                <a:spAutoFit/>
              </a:bodyPr>
              <a:lstStyle/>
              <a:p>
                <a:pPr algn="ctr" defTabSz="1005600"/>
                <a:r>
                  <a:rPr lang="es-CL" sz="800" dirty="0" smtClean="0">
                    <a:solidFill>
                      <a:srgbClr val="002776"/>
                    </a:solidFill>
                  </a:rPr>
                  <a:t>Bajo</a:t>
                </a:r>
                <a:endParaRPr lang="es-CL" sz="800" dirty="0">
                  <a:solidFill>
                    <a:srgbClr val="002776"/>
                  </a:solidFill>
                </a:endParaRPr>
              </a:p>
            </p:txBody>
          </p:sp>
        </p:grpSp>
        <p:sp>
          <p:nvSpPr>
            <p:cNvPr id="391" name="Freeform 368"/>
            <p:cNvSpPr>
              <a:spLocks noEditPoints="1"/>
            </p:cNvSpPr>
            <p:nvPr/>
          </p:nvSpPr>
          <p:spPr bwMode="auto">
            <a:xfrm>
              <a:off x="4424914" y="7055406"/>
              <a:ext cx="181008" cy="19321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grpSp>
        <p:nvGrpSpPr>
          <p:cNvPr id="402" name="Group 401"/>
          <p:cNvGrpSpPr/>
          <p:nvPr/>
        </p:nvGrpSpPr>
        <p:grpSpPr>
          <a:xfrm>
            <a:off x="205458" y="6443378"/>
            <a:ext cx="3169298" cy="942946"/>
            <a:chOff x="205458" y="6443378"/>
            <a:chExt cx="3273816" cy="942946"/>
          </a:xfrm>
        </p:grpSpPr>
        <p:sp>
          <p:nvSpPr>
            <p:cNvPr id="403" name="Rectangle 402"/>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Recursos Necesarios</a:t>
              </a:r>
              <a:endParaRPr lang="es-CL" sz="1000" b="1" dirty="0"/>
            </a:p>
          </p:txBody>
        </p:sp>
        <p:sp>
          <p:nvSpPr>
            <p:cNvPr id="404" name="Rectangle 403"/>
            <p:cNvSpPr/>
            <p:nvPr/>
          </p:nvSpPr>
          <p:spPr>
            <a:xfrm>
              <a:off x="205458" y="6784062"/>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000">
                <a:solidFill>
                  <a:schemeClr val="tx2"/>
                </a:solidFill>
              </a:endParaRPr>
            </a:p>
          </p:txBody>
        </p:sp>
        <p:sp>
          <p:nvSpPr>
            <p:cNvPr id="405"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6" name="Rectangle 405"/>
            <p:cNvSpPr/>
            <p:nvPr/>
          </p:nvSpPr>
          <p:spPr>
            <a:xfrm>
              <a:off x="205459" y="6443378"/>
              <a:ext cx="3204000"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Presupuesto total proyecto</a:t>
              </a:r>
              <a:endParaRPr lang="es-CL" sz="1000" b="1" dirty="0"/>
            </a:p>
          </p:txBody>
        </p:sp>
        <p:sp>
          <p:nvSpPr>
            <p:cNvPr id="407" name="Freeform 191"/>
            <p:cNvSpPr>
              <a:spLocks noEditPoints="1"/>
            </p:cNvSpPr>
            <p:nvPr/>
          </p:nvSpPr>
          <p:spPr bwMode="auto">
            <a:xfrm>
              <a:off x="258950" y="6461378"/>
              <a:ext cx="331448" cy="324000"/>
            </a:xfrm>
            <a:custGeom>
              <a:avLst/>
              <a:gdLst>
                <a:gd name="T0" fmla="*/ 61 w 88"/>
                <a:gd name="T1" fmla="*/ 25 h 100"/>
                <a:gd name="T2" fmla="*/ 84 w 88"/>
                <a:gd name="T3" fmla="*/ 50 h 100"/>
                <a:gd name="T4" fmla="*/ 63 w 88"/>
                <a:gd name="T5" fmla="*/ 100 h 100"/>
                <a:gd name="T6" fmla="*/ 22 w 88"/>
                <a:gd name="T7" fmla="*/ 75 h 100"/>
                <a:gd name="T8" fmla="*/ 4 w 88"/>
                <a:gd name="T9" fmla="*/ 46 h 100"/>
                <a:gd name="T10" fmla="*/ 17 w 88"/>
                <a:gd name="T11" fmla="*/ 10 h 100"/>
                <a:gd name="T12" fmla="*/ 2 w 88"/>
                <a:gd name="T13" fmla="*/ 43 h 100"/>
                <a:gd name="T14" fmla="*/ 20 w 88"/>
                <a:gd name="T15" fmla="*/ 45 h 100"/>
                <a:gd name="T16" fmla="*/ 31 w 88"/>
                <a:gd name="T17" fmla="*/ 61 h 100"/>
                <a:gd name="T18" fmla="*/ 76 w 88"/>
                <a:gd name="T19" fmla="*/ 38 h 100"/>
                <a:gd name="T20" fmla="*/ 51 w 88"/>
                <a:gd name="T21" fmla="*/ 36 h 100"/>
                <a:gd name="T22" fmla="*/ 45 w 88"/>
                <a:gd name="T23" fmla="*/ 21 h 100"/>
                <a:gd name="T24" fmla="*/ 41 w 88"/>
                <a:gd name="T25" fmla="*/ 27 h 100"/>
                <a:gd name="T26" fmla="*/ 57 w 88"/>
                <a:gd name="T27" fmla="*/ 21 h 100"/>
                <a:gd name="T28" fmla="*/ 50 w 88"/>
                <a:gd name="T29" fmla="*/ 11 h 100"/>
                <a:gd name="T30" fmla="*/ 38 w 88"/>
                <a:gd name="T31" fmla="*/ 26 h 100"/>
                <a:gd name="T32" fmla="*/ 2 w 88"/>
                <a:gd name="T33" fmla="*/ 43 h 100"/>
                <a:gd name="T34" fmla="*/ 54 w 88"/>
                <a:gd name="T35" fmla="*/ 23 h 100"/>
                <a:gd name="T36" fmla="*/ 73 w 88"/>
                <a:gd name="T37" fmla="*/ 41 h 100"/>
                <a:gd name="T38" fmla="*/ 23 w 88"/>
                <a:gd name="T39" fmla="*/ 45 h 100"/>
                <a:gd name="T40" fmla="*/ 28 w 88"/>
                <a:gd name="T41" fmla="*/ 55 h 100"/>
                <a:gd name="T42" fmla="*/ 22 w 88"/>
                <a:gd name="T43" fmla="*/ 50 h 100"/>
                <a:gd name="T44" fmla="*/ 26 w 88"/>
                <a:gd name="T45" fmla="*/ 65 h 100"/>
                <a:gd name="T46" fmla="*/ 23 w 88"/>
                <a:gd name="T47" fmla="*/ 45 h 100"/>
                <a:gd name="T48" fmla="*/ 77 w 88"/>
                <a:gd name="T49" fmla="*/ 45 h 100"/>
                <a:gd name="T50" fmla="*/ 63 w 88"/>
                <a:gd name="T51" fmla="*/ 46 h 100"/>
                <a:gd name="T52" fmla="*/ 82 w 88"/>
                <a:gd name="T53" fmla="*/ 88 h 100"/>
                <a:gd name="T54" fmla="*/ 76 w 88"/>
                <a:gd name="T55" fmla="*/ 48 h 100"/>
                <a:gd name="T56" fmla="*/ 82 w 88"/>
                <a:gd name="T57" fmla="*/ 88 h 100"/>
                <a:gd name="T58" fmla="*/ 43 w 88"/>
                <a:gd name="T59" fmla="*/ 85 h 100"/>
                <a:gd name="T60" fmla="*/ 45 w 88"/>
                <a:gd name="T61" fmla="*/ 86 h 100"/>
                <a:gd name="T62" fmla="*/ 48 w 88"/>
                <a:gd name="T63" fmla="*/ 88 h 100"/>
                <a:gd name="T64" fmla="*/ 50 w 88"/>
                <a:gd name="T65" fmla="*/ 90 h 100"/>
                <a:gd name="T66" fmla="*/ 51 w 88"/>
                <a:gd name="T67" fmla="*/ 91 h 100"/>
                <a:gd name="T68" fmla="*/ 65 w 88"/>
                <a:gd name="T69" fmla="*/ 57 h 100"/>
                <a:gd name="T70" fmla="*/ 52 w 88"/>
                <a:gd name="T71" fmla="*/ 76 h 100"/>
                <a:gd name="T72" fmla="*/ 19 w 88"/>
                <a:gd name="T73" fmla="*/ 56 h 100"/>
                <a:gd name="T74" fmla="*/ 6 w 88"/>
                <a:gd name="T75" fmla="*/ 65 h 100"/>
                <a:gd name="T76" fmla="*/ 71 w 88"/>
                <a:gd name="T77" fmla="*/ 91 h 100"/>
                <a:gd name="T78" fmla="*/ 66 w 88"/>
                <a:gd name="T79" fmla="*/ 57 h 100"/>
                <a:gd name="T80" fmla="*/ 65 w 88"/>
                <a:gd name="T81" fmla="*/ 97 h 100"/>
                <a:gd name="T82" fmla="*/ 74 w 88"/>
                <a:gd name="T83" fmla="*/ 50 h 100"/>
                <a:gd name="T84" fmla="*/ 59 w 88"/>
                <a:gd name="T85" fmla="*/ 53 h 100"/>
                <a:gd name="T86" fmla="*/ 60 w 88"/>
                <a:gd name="T87" fmla="*/ 50 h 100"/>
                <a:gd name="T88" fmla="*/ 65 w 88"/>
                <a:gd name="T89"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00">
                  <a:moveTo>
                    <a:pt x="40" y="14"/>
                  </a:moveTo>
                  <a:cubicBezTo>
                    <a:pt x="47" y="4"/>
                    <a:pt x="66" y="10"/>
                    <a:pt x="61" y="25"/>
                  </a:cubicBezTo>
                  <a:cubicBezTo>
                    <a:pt x="66" y="28"/>
                    <a:pt x="69" y="30"/>
                    <a:pt x="74" y="34"/>
                  </a:cubicBezTo>
                  <a:cubicBezTo>
                    <a:pt x="80" y="38"/>
                    <a:pt x="82" y="41"/>
                    <a:pt x="84" y="50"/>
                  </a:cubicBezTo>
                  <a:cubicBezTo>
                    <a:pt x="88" y="62"/>
                    <a:pt x="86" y="77"/>
                    <a:pt x="84" y="90"/>
                  </a:cubicBezTo>
                  <a:cubicBezTo>
                    <a:pt x="76" y="92"/>
                    <a:pt x="70" y="96"/>
                    <a:pt x="63" y="100"/>
                  </a:cubicBezTo>
                  <a:cubicBezTo>
                    <a:pt x="54" y="97"/>
                    <a:pt x="48" y="90"/>
                    <a:pt x="40" y="86"/>
                  </a:cubicBezTo>
                  <a:cubicBezTo>
                    <a:pt x="34" y="82"/>
                    <a:pt x="29" y="78"/>
                    <a:pt x="22" y="75"/>
                  </a:cubicBezTo>
                  <a:cubicBezTo>
                    <a:pt x="17" y="72"/>
                    <a:pt x="11" y="69"/>
                    <a:pt x="4" y="67"/>
                  </a:cubicBezTo>
                  <a:cubicBezTo>
                    <a:pt x="5" y="62"/>
                    <a:pt x="5" y="53"/>
                    <a:pt x="4" y="46"/>
                  </a:cubicBezTo>
                  <a:cubicBezTo>
                    <a:pt x="3" y="44"/>
                    <a:pt x="1" y="44"/>
                    <a:pt x="0" y="43"/>
                  </a:cubicBezTo>
                  <a:cubicBezTo>
                    <a:pt x="1" y="29"/>
                    <a:pt x="7" y="15"/>
                    <a:pt x="17" y="10"/>
                  </a:cubicBezTo>
                  <a:cubicBezTo>
                    <a:pt x="25" y="6"/>
                    <a:pt x="33" y="10"/>
                    <a:pt x="40" y="14"/>
                  </a:cubicBezTo>
                  <a:close/>
                  <a:moveTo>
                    <a:pt x="2" y="43"/>
                  </a:moveTo>
                  <a:cubicBezTo>
                    <a:pt x="9" y="46"/>
                    <a:pt x="13" y="51"/>
                    <a:pt x="20" y="53"/>
                  </a:cubicBezTo>
                  <a:cubicBezTo>
                    <a:pt x="20" y="50"/>
                    <a:pt x="21" y="48"/>
                    <a:pt x="20" y="45"/>
                  </a:cubicBezTo>
                  <a:cubicBezTo>
                    <a:pt x="22" y="39"/>
                    <a:pt x="31" y="40"/>
                    <a:pt x="35" y="44"/>
                  </a:cubicBezTo>
                  <a:cubicBezTo>
                    <a:pt x="35" y="50"/>
                    <a:pt x="32" y="55"/>
                    <a:pt x="31" y="61"/>
                  </a:cubicBezTo>
                  <a:cubicBezTo>
                    <a:pt x="38" y="65"/>
                    <a:pt x="45" y="69"/>
                    <a:pt x="52" y="73"/>
                  </a:cubicBezTo>
                  <a:cubicBezTo>
                    <a:pt x="55" y="57"/>
                    <a:pt x="58" y="39"/>
                    <a:pt x="76" y="38"/>
                  </a:cubicBezTo>
                  <a:cubicBezTo>
                    <a:pt x="73" y="34"/>
                    <a:pt x="67" y="30"/>
                    <a:pt x="61" y="28"/>
                  </a:cubicBezTo>
                  <a:cubicBezTo>
                    <a:pt x="60" y="32"/>
                    <a:pt x="56" y="40"/>
                    <a:pt x="51" y="36"/>
                  </a:cubicBezTo>
                  <a:cubicBezTo>
                    <a:pt x="50" y="31"/>
                    <a:pt x="53" y="29"/>
                    <a:pt x="54" y="25"/>
                  </a:cubicBezTo>
                  <a:cubicBezTo>
                    <a:pt x="51" y="24"/>
                    <a:pt x="47" y="21"/>
                    <a:pt x="45" y="21"/>
                  </a:cubicBezTo>
                  <a:cubicBezTo>
                    <a:pt x="45" y="24"/>
                    <a:pt x="40" y="34"/>
                    <a:pt x="38" y="27"/>
                  </a:cubicBezTo>
                  <a:cubicBezTo>
                    <a:pt x="39" y="27"/>
                    <a:pt x="40" y="27"/>
                    <a:pt x="41" y="27"/>
                  </a:cubicBezTo>
                  <a:cubicBezTo>
                    <a:pt x="43" y="22"/>
                    <a:pt x="44" y="17"/>
                    <a:pt x="48" y="15"/>
                  </a:cubicBezTo>
                  <a:cubicBezTo>
                    <a:pt x="53" y="15"/>
                    <a:pt x="57" y="17"/>
                    <a:pt x="57" y="21"/>
                  </a:cubicBezTo>
                  <a:cubicBezTo>
                    <a:pt x="58" y="26"/>
                    <a:pt x="51" y="31"/>
                    <a:pt x="54" y="36"/>
                  </a:cubicBezTo>
                  <a:cubicBezTo>
                    <a:pt x="62" y="30"/>
                    <a:pt x="63" y="11"/>
                    <a:pt x="50" y="11"/>
                  </a:cubicBezTo>
                  <a:cubicBezTo>
                    <a:pt x="48" y="11"/>
                    <a:pt x="48" y="11"/>
                    <a:pt x="45" y="12"/>
                  </a:cubicBezTo>
                  <a:cubicBezTo>
                    <a:pt x="42" y="15"/>
                    <a:pt x="39" y="20"/>
                    <a:pt x="38" y="26"/>
                  </a:cubicBezTo>
                  <a:cubicBezTo>
                    <a:pt x="35" y="23"/>
                    <a:pt x="38" y="19"/>
                    <a:pt x="39" y="16"/>
                  </a:cubicBezTo>
                  <a:cubicBezTo>
                    <a:pt x="21" y="0"/>
                    <a:pt x="1" y="23"/>
                    <a:pt x="2" y="43"/>
                  </a:cubicBezTo>
                  <a:close/>
                  <a:moveTo>
                    <a:pt x="46" y="19"/>
                  </a:moveTo>
                  <a:cubicBezTo>
                    <a:pt x="49" y="20"/>
                    <a:pt x="51" y="22"/>
                    <a:pt x="54" y="23"/>
                  </a:cubicBezTo>
                  <a:cubicBezTo>
                    <a:pt x="57" y="18"/>
                    <a:pt x="47" y="13"/>
                    <a:pt x="46" y="19"/>
                  </a:cubicBezTo>
                  <a:close/>
                  <a:moveTo>
                    <a:pt x="73" y="41"/>
                  </a:moveTo>
                  <a:cubicBezTo>
                    <a:pt x="73" y="41"/>
                    <a:pt x="73" y="41"/>
                    <a:pt x="73" y="41"/>
                  </a:cubicBezTo>
                  <a:close/>
                  <a:moveTo>
                    <a:pt x="23" y="45"/>
                  </a:moveTo>
                  <a:cubicBezTo>
                    <a:pt x="26" y="45"/>
                    <a:pt x="29" y="45"/>
                    <a:pt x="31" y="46"/>
                  </a:cubicBezTo>
                  <a:cubicBezTo>
                    <a:pt x="30" y="50"/>
                    <a:pt x="30" y="53"/>
                    <a:pt x="28" y="55"/>
                  </a:cubicBezTo>
                  <a:cubicBezTo>
                    <a:pt x="27" y="55"/>
                    <a:pt x="27" y="56"/>
                    <a:pt x="27" y="56"/>
                  </a:cubicBezTo>
                  <a:cubicBezTo>
                    <a:pt x="24" y="55"/>
                    <a:pt x="23" y="53"/>
                    <a:pt x="22" y="50"/>
                  </a:cubicBezTo>
                  <a:cubicBezTo>
                    <a:pt x="20" y="54"/>
                    <a:pt x="20" y="61"/>
                    <a:pt x="22" y="64"/>
                  </a:cubicBezTo>
                  <a:cubicBezTo>
                    <a:pt x="23" y="65"/>
                    <a:pt x="24" y="65"/>
                    <a:pt x="26" y="65"/>
                  </a:cubicBezTo>
                  <a:cubicBezTo>
                    <a:pt x="30" y="60"/>
                    <a:pt x="31" y="52"/>
                    <a:pt x="33" y="45"/>
                  </a:cubicBezTo>
                  <a:cubicBezTo>
                    <a:pt x="31" y="43"/>
                    <a:pt x="23" y="39"/>
                    <a:pt x="23" y="45"/>
                  </a:cubicBezTo>
                  <a:close/>
                  <a:moveTo>
                    <a:pt x="77" y="45"/>
                  </a:moveTo>
                  <a:cubicBezTo>
                    <a:pt x="77" y="47"/>
                    <a:pt x="77" y="43"/>
                    <a:pt x="77" y="45"/>
                  </a:cubicBezTo>
                  <a:close/>
                  <a:moveTo>
                    <a:pt x="63" y="49"/>
                  </a:moveTo>
                  <a:cubicBezTo>
                    <a:pt x="63" y="49"/>
                    <a:pt x="64" y="47"/>
                    <a:pt x="63" y="46"/>
                  </a:cubicBezTo>
                  <a:cubicBezTo>
                    <a:pt x="62" y="47"/>
                    <a:pt x="61" y="49"/>
                    <a:pt x="63" y="49"/>
                  </a:cubicBezTo>
                  <a:close/>
                  <a:moveTo>
                    <a:pt x="82" y="88"/>
                  </a:moveTo>
                  <a:cubicBezTo>
                    <a:pt x="85" y="75"/>
                    <a:pt x="87" y="56"/>
                    <a:pt x="80" y="46"/>
                  </a:cubicBezTo>
                  <a:cubicBezTo>
                    <a:pt x="78" y="47"/>
                    <a:pt x="78" y="48"/>
                    <a:pt x="76" y="48"/>
                  </a:cubicBezTo>
                  <a:cubicBezTo>
                    <a:pt x="78" y="61"/>
                    <a:pt x="81" y="75"/>
                    <a:pt x="79" y="90"/>
                  </a:cubicBezTo>
                  <a:cubicBezTo>
                    <a:pt x="81" y="90"/>
                    <a:pt x="81" y="88"/>
                    <a:pt x="82" y="88"/>
                  </a:cubicBezTo>
                  <a:close/>
                  <a:moveTo>
                    <a:pt x="6" y="65"/>
                  </a:moveTo>
                  <a:cubicBezTo>
                    <a:pt x="19" y="71"/>
                    <a:pt x="31" y="79"/>
                    <a:pt x="43" y="85"/>
                  </a:cubicBezTo>
                  <a:cubicBezTo>
                    <a:pt x="44" y="82"/>
                    <a:pt x="46" y="78"/>
                    <a:pt x="48" y="78"/>
                  </a:cubicBezTo>
                  <a:cubicBezTo>
                    <a:pt x="48" y="80"/>
                    <a:pt x="44" y="82"/>
                    <a:pt x="45" y="86"/>
                  </a:cubicBezTo>
                  <a:cubicBezTo>
                    <a:pt x="48" y="86"/>
                    <a:pt x="47" y="80"/>
                    <a:pt x="51" y="80"/>
                  </a:cubicBezTo>
                  <a:cubicBezTo>
                    <a:pt x="50" y="82"/>
                    <a:pt x="47" y="85"/>
                    <a:pt x="48" y="88"/>
                  </a:cubicBezTo>
                  <a:cubicBezTo>
                    <a:pt x="51" y="87"/>
                    <a:pt x="49" y="82"/>
                    <a:pt x="53" y="81"/>
                  </a:cubicBezTo>
                  <a:cubicBezTo>
                    <a:pt x="52" y="84"/>
                    <a:pt x="50" y="86"/>
                    <a:pt x="50" y="90"/>
                  </a:cubicBezTo>
                  <a:cubicBezTo>
                    <a:pt x="52" y="89"/>
                    <a:pt x="52" y="84"/>
                    <a:pt x="54" y="84"/>
                  </a:cubicBezTo>
                  <a:cubicBezTo>
                    <a:pt x="53" y="87"/>
                    <a:pt x="52" y="88"/>
                    <a:pt x="51" y="91"/>
                  </a:cubicBezTo>
                  <a:cubicBezTo>
                    <a:pt x="54" y="93"/>
                    <a:pt x="57" y="95"/>
                    <a:pt x="61" y="96"/>
                  </a:cubicBezTo>
                  <a:cubicBezTo>
                    <a:pt x="63" y="85"/>
                    <a:pt x="66" y="71"/>
                    <a:pt x="65" y="57"/>
                  </a:cubicBezTo>
                  <a:cubicBezTo>
                    <a:pt x="63" y="56"/>
                    <a:pt x="59" y="55"/>
                    <a:pt x="58" y="55"/>
                  </a:cubicBezTo>
                  <a:cubicBezTo>
                    <a:pt x="55" y="62"/>
                    <a:pt x="56" y="71"/>
                    <a:pt x="52" y="76"/>
                  </a:cubicBezTo>
                  <a:cubicBezTo>
                    <a:pt x="46" y="71"/>
                    <a:pt x="38" y="67"/>
                    <a:pt x="30" y="63"/>
                  </a:cubicBezTo>
                  <a:cubicBezTo>
                    <a:pt x="26" y="73"/>
                    <a:pt x="16" y="66"/>
                    <a:pt x="19" y="56"/>
                  </a:cubicBezTo>
                  <a:cubicBezTo>
                    <a:pt x="15" y="53"/>
                    <a:pt x="11" y="50"/>
                    <a:pt x="7" y="48"/>
                  </a:cubicBezTo>
                  <a:cubicBezTo>
                    <a:pt x="6" y="53"/>
                    <a:pt x="6" y="59"/>
                    <a:pt x="6" y="65"/>
                  </a:cubicBezTo>
                  <a:close/>
                  <a:moveTo>
                    <a:pt x="71" y="50"/>
                  </a:moveTo>
                  <a:cubicBezTo>
                    <a:pt x="73" y="61"/>
                    <a:pt x="75" y="78"/>
                    <a:pt x="71" y="91"/>
                  </a:cubicBezTo>
                  <a:cubicBezTo>
                    <a:pt x="71" y="80"/>
                    <a:pt x="74" y="62"/>
                    <a:pt x="69" y="52"/>
                  </a:cubicBezTo>
                  <a:cubicBezTo>
                    <a:pt x="66" y="53"/>
                    <a:pt x="66" y="55"/>
                    <a:pt x="66" y="57"/>
                  </a:cubicBezTo>
                  <a:cubicBezTo>
                    <a:pt x="66" y="63"/>
                    <a:pt x="67" y="70"/>
                    <a:pt x="67" y="77"/>
                  </a:cubicBezTo>
                  <a:cubicBezTo>
                    <a:pt x="66" y="85"/>
                    <a:pt x="61" y="92"/>
                    <a:pt x="65" y="97"/>
                  </a:cubicBezTo>
                  <a:cubicBezTo>
                    <a:pt x="69" y="95"/>
                    <a:pt x="72" y="92"/>
                    <a:pt x="77" y="91"/>
                  </a:cubicBezTo>
                  <a:cubicBezTo>
                    <a:pt x="80" y="78"/>
                    <a:pt x="78" y="61"/>
                    <a:pt x="74" y="50"/>
                  </a:cubicBezTo>
                  <a:cubicBezTo>
                    <a:pt x="73" y="49"/>
                    <a:pt x="73" y="51"/>
                    <a:pt x="71" y="50"/>
                  </a:cubicBezTo>
                  <a:close/>
                  <a:moveTo>
                    <a:pt x="59" y="53"/>
                  </a:moveTo>
                  <a:cubicBezTo>
                    <a:pt x="61" y="54"/>
                    <a:pt x="62" y="54"/>
                    <a:pt x="64" y="55"/>
                  </a:cubicBezTo>
                  <a:cubicBezTo>
                    <a:pt x="63" y="52"/>
                    <a:pt x="62" y="51"/>
                    <a:pt x="60" y="50"/>
                  </a:cubicBezTo>
                  <a:cubicBezTo>
                    <a:pt x="60" y="51"/>
                    <a:pt x="59" y="52"/>
                    <a:pt x="59" y="53"/>
                  </a:cubicBezTo>
                  <a:close/>
                  <a:moveTo>
                    <a:pt x="65" y="51"/>
                  </a:moveTo>
                  <a:cubicBezTo>
                    <a:pt x="66" y="51"/>
                    <a:pt x="65" y="51"/>
                    <a:pt x="65" y="51"/>
                  </a:cubicBezTo>
                  <a:close/>
                </a:path>
              </a:pathLst>
            </a:custGeom>
            <a:solidFill>
              <a:srgbClr val="FFFF00"/>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08" name="Rectangle 407"/>
            <p:cNvSpPr/>
            <p:nvPr/>
          </p:nvSpPr>
          <p:spPr>
            <a:xfrm>
              <a:off x="274783" y="6827008"/>
              <a:ext cx="3204491" cy="559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smtClean="0">
                  <a:solidFill>
                    <a:schemeClr val="tx2"/>
                  </a:solidFill>
                </a:rPr>
                <a:t>$ 60.000 USD </a:t>
              </a:r>
            </a:p>
          </p:txBody>
        </p:sp>
      </p:grpSp>
      <p:sp>
        <p:nvSpPr>
          <p:cNvPr id="409" name="Rectangle 408"/>
          <p:cNvSpPr/>
          <p:nvPr/>
        </p:nvSpPr>
        <p:spPr>
          <a:xfrm>
            <a:off x="3373814" y="6443378"/>
            <a:ext cx="2189001"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t>Calendario</a:t>
            </a:r>
            <a:endParaRPr lang="es-CL" sz="1000" b="1" dirty="0"/>
          </a:p>
        </p:txBody>
      </p:sp>
      <p:graphicFrame>
        <p:nvGraphicFramePr>
          <p:cNvPr id="410" name="Table 409"/>
          <p:cNvGraphicFramePr>
            <a:graphicFrameLocks noGrp="1"/>
          </p:cNvGraphicFramePr>
          <p:nvPr>
            <p:extLst/>
          </p:nvPr>
        </p:nvGraphicFramePr>
        <p:xfrm>
          <a:off x="3373810" y="6873220"/>
          <a:ext cx="2189004" cy="381000"/>
        </p:xfrm>
        <a:graphic>
          <a:graphicData uri="http://schemas.openxmlformats.org/drawingml/2006/table">
            <a:tbl>
              <a:tblPr firstRow="1" bandRow="1">
                <a:tableStyleId>{5C22544A-7EE6-4342-B048-85BDC9FD1C3A}</a:tableStyleId>
              </a:tblPr>
              <a:tblGrid>
                <a:gridCol w="364834">
                  <a:extLst>
                    <a:ext uri="{9D8B030D-6E8A-4147-A177-3AD203B41FA5}">
                      <a16:colId xmlns="" xmlns:a16="http://schemas.microsoft.com/office/drawing/2014/main" val="1911516659"/>
                    </a:ext>
                  </a:extLst>
                </a:gridCol>
                <a:gridCol w="364834">
                  <a:extLst>
                    <a:ext uri="{9D8B030D-6E8A-4147-A177-3AD203B41FA5}">
                      <a16:colId xmlns="" xmlns:a16="http://schemas.microsoft.com/office/drawing/2014/main" val="476114897"/>
                    </a:ext>
                  </a:extLst>
                </a:gridCol>
                <a:gridCol w="364834">
                  <a:extLst>
                    <a:ext uri="{9D8B030D-6E8A-4147-A177-3AD203B41FA5}">
                      <a16:colId xmlns="" xmlns:a16="http://schemas.microsoft.com/office/drawing/2014/main" val="1399813028"/>
                    </a:ext>
                  </a:extLst>
                </a:gridCol>
                <a:gridCol w="364834">
                  <a:extLst>
                    <a:ext uri="{9D8B030D-6E8A-4147-A177-3AD203B41FA5}">
                      <a16:colId xmlns="" xmlns:a16="http://schemas.microsoft.com/office/drawing/2014/main" val="3069789400"/>
                    </a:ext>
                  </a:extLst>
                </a:gridCol>
                <a:gridCol w="364834">
                  <a:extLst>
                    <a:ext uri="{9D8B030D-6E8A-4147-A177-3AD203B41FA5}">
                      <a16:colId xmlns="" xmlns:a16="http://schemas.microsoft.com/office/drawing/2014/main" val="1920847690"/>
                    </a:ext>
                  </a:extLst>
                </a:gridCol>
                <a:gridCol w="364834">
                  <a:extLst>
                    <a:ext uri="{9D8B030D-6E8A-4147-A177-3AD203B41FA5}">
                      <a16:colId xmlns="" xmlns:a16="http://schemas.microsoft.com/office/drawing/2014/main" val="2806461673"/>
                    </a:ext>
                  </a:extLst>
                </a:gridCol>
              </a:tblGrid>
              <a:tr h="178060">
                <a:tc>
                  <a:txBody>
                    <a:bodyPr/>
                    <a:lstStyle/>
                    <a:p>
                      <a:pPr algn="ctr"/>
                      <a:r>
                        <a:rPr lang="es-ES_tradnl" sz="600" dirty="0" smtClean="0">
                          <a:solidFill>
                            <a:schemeClr val="bg1"/>
                          </a:solidFill>
                        </a:rPr>
                        <a:t>2016</a:t>
                      </a:r>
                      <a:endParaRPr lang="es-ES" sz="600" dirty="0">
                        <a:solidFill>
                          <a:schemeClr val="bg1"/>
                        </a:solidFill>
                      </a:endParaRPr>
                    </a:p>
                  </a:txBody>
                  <a:tcPr/>
                </a:tc>
                <a:tc>
                  <a:txBody>
                    <a:bodyPr/>
                    <a:lstStyle/>
                    <a:p>
                      <a:pPr algn="ctr"/>
                      <a:r>
                        <a:rPr lang="es-ES_tradnl" sz="600" dirty="0" smtClean="0">
                          <a:solidFill>
                            <a:schemeClr val="bg1"/>
                          </a:solidFill>
                        </a:rPr>
                        <a:t>2017</a:t>
                      </a:r>
                      <a:endParaRPr lang="es-ES" sz="600" dirty="0">
                        <a:solidFill>
                          <a:schemeClr val="bg1"/>
                        </a:solidFill>
                      </a:endParaRPr>
                    </a:p>
                  </a:txBody>
                  <a:tcPr/>
                </a:tc>
                <a:tc>
                  <a:txBody>
                    <a:bodyPr/>
                    <a:lstStyle/>
                    <a:p>
                      <a:pPr algn="ctr"/>
                      <a:r>
                        <a:rPr lang="es-ES_tradnl" sz="600" dirty="0" smtClean="0">
                          <a:solidFill>
                            <a:schemeClr val="bg1"/>
                          </a:solidFill>
                        </a:rPr>
                        <a:t>2018</a:t>
                      </a:r>
                      <a:endParaRPr lang="es-ES" sz="600" dirty="0">
                        <a:solidFill>
                          <a:schemeClr val="bg1"/>
                        </a:solidFill>
                      </a:endParaRPr>
                    </a:p>
                  </a:txBody>
                  <a:tcPr/>
                </a:tc>
                <a:tc>
                  <a:txBody>
                    <a:bodyPr/>
                    <a:lstStyle/>
                    <a:p>
                      <a:pPr algn="ctr"/>
                      <a:r>
                        <a:rPr lang="es-ES_tradnl" sz="600" dirty="0" smtClean="0">
                          <a:solidFill>
                            <a:schemeClr val="bg1"/>
                          </a:solidFill>
                        </a:rPr>
                        <a:t>2019</a:t>
                      </a:r>
                      <a:endParaRPr lang="es-ES" sz="600" dirty="0">
                        <a:solidFill>
                          <a:schemeClr val="bg1"/>
                        </a:solidFill>
                      </a:endParaRPr>
                    </a:p>
                  </a:txBody>
                  <a:tcPr/>
                </a:tc>
                <a:tc>
                  <a:txBody>
                    <a:bodyPr/>
                    <a:lstStyle/>
                    <a:p>
                      <a:pPr algn="ctr"/>
                      <a:r>
                        <a:rPr lang="es-ES_tradnl" sz="600" dirty="0" smtClean="0">
                          <a:solidFill>
                            <a:schemeClr val="bg1"/>
                          </a:solidFill>
                        </a:rPr>
                        <a:t>2020</a:t>
                      </a:r>
                      <a:endParaRPr lang="es-ES" sz="600" dirty="0">
                        <a:solidFill>
                          <a:schemeClr val="bg1"/>
                        </a:solidFill>
                      </a:endParaRPr>
                    </a:p>
                  </a:txBody>
                  <a:tcPr/>
                </a:tc>
                <a:tc>
                  <a:txBody>
                    <a:bodyPr/>
                    <a:lstStyle/>
                    <a:p>
                      <a:pPr algn="ctr"/>
                      <a:r>
                        <a:rPr lang="es-ES_tradnl" sz="600" dirty="0" smtClean="0">
                          <a:solidFill>
                            <a:schemeClr val="bg1"/>
                          </a:solidFill>
                        </a:rPr>
                        <a:t>2021</a:t>
                      </a:r>
                      <a:endParaRPr lang="es-ES" sz="600" dirty="0">
                        <a:solidFill>
                          <a:schemeClr val="bg1"/>
                        </a:solidFill>
                      </a:endParaRPr>
                    </a:p>
                  </a:txBody>
                  <a:tcPr/>
                </a:tc>
                <a:extLst>
                  <a:ext uri="{0D108BD9-81ED-4DB2-BD59-A6C34878D82A}">
                    <a16:rowId xmlns="" xmlns:a16="http://schemas.microsoft.com/office/drawing/2014/main" val="813404064"/>
                  </a:ext>
                </a:extLst>
              </a:tr>
              <a:tr h="184565">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tc>
                  <a:txBody>
                    <a:bodyPr/>
                    <a:lstStyle/>
                    <a:p>
                      <a:pPr algn="ctr"/>
                      <a:endParaRPr lang="es-ES" sz="700" dirty="0">
                        <a:solidFill>
                          <a:srgbClr val="002776"/>
                        </a:solidFill>
                      </a:endParaRPr>
                    </a:p>
                  </a:txBody>
                  <a:tcPr/>
                </a:tc>
                <a:extLst>
                  <a:ext uri="{0D108BD9-81ED-4DB2-BD59-A6C34878D82A}">
                    <a16:rowId xmlns="" xmlns:a16="http://schemas.microsoft.com/office/drawing/2014/main" val="4224239378"/>
                  </a:ext>
                </a:extLst>
              </a:tr>
            </a:tbl>
          </a:graphicData>
        </a:graphic>
      </p:graphicFrame>
      <p:sp>
        <p:nvSpPr>
          <p:cNvPr id="411" name="Freeform 368"/>
          <p:cNvSpPr>
            <a:spLocks noEditPoints="1"/>
          </p:cNvSpPr>
          <p:nvPr/>
        </p:nvSpPr>
        <p:spPr bwMode="auto">
          <a:xfrm>
            <a:off x="423638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2" name="Freeform 368"/>
          <p:cNvSpPr>
            <a:spLocks noEditPoints="1"/>
          </p:cNvSpPr>
          <p:nvPr/>
        </p:nvSpPr>
        <p:spPr bwMode="auto">
          <a:xfrm>
            <a:off x="4596436"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3" name="Freeform 368"/>
          <p:cNvSpPr>
            <a:spLocks noEditPoints="1"/>
          </p:cNvSpPr>
          <p:nvPr/>
        </p:nvSpPr>
        <p:spPr bwMode="auto">
          <a:xfrm>
            <a:off x="495646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sp>
        <p:nvSpPr>
          <p:cNvPr id="414" name="Freeform 368"/>
          <p:cNvSpPr>
            <a:spLocks noEditPoints="1"/>
          </p:cNvSpPr>
          <p:nvPr/>
        </p:nvSpPr>
        <p:spPr bwMode="auto">
          <a:xfrm>
            <a:off x="531650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15" name="Group 414"/>
          <p:cNvGrpSpPr/>
          <p:nvPr/>
        </p:nvGrpSpPr>
        <p:grpSpPr>
          <a:xfrm>
            <a:off x="3415891" y="6485819"/>
            <a:ext cx="256421" cy="252000"/>
            <a:chOff x="3417417" y="6485819"/>
            <a:chExt cx="256421" cy="252000"/>
          </a:xfrm>
        </p:grpSpPr>
        <p:sp>
          <p:nvSpPr>
            <p:cNvPr id="416" name="Freeform 94"/>
            <p:cNvSpPr>
              <a:spLocks/>
            </p:cNvSpPr>
            <p:nvPr/>
          </p:nvSpPr>
          <p:spPr bwMode="auto">
            <a:xfrm>
              <a:off x="3417417" y="6504885"/>
              <a:ext cx="256421" cy="232934"/>
            </a:xfrm>
            <a:custGeom>
              <a:avLst/>
              <a:gdLst>
                <a:gd name="T0" fmla="*/ 58 w 61"/>
                <a:gd name="T1" fmla="*/ 73 h 76"/>
                <a:gd name="T2" fmla="*/ 4 w 61"/>
                <a:gd name="T3" fmla="*/ 76 h 76"/>
                <a:gd name="T4" fmla="*/ 0 w 61"/>
                <a:gd name="T5" fmla="*/ 5 h 76"/>
                <a:gd name="T6" fmla="*/ 5 w 61"/>
                <a:gd name="T7" fmla="*/ 4 h 76"/>
                <a:gd name="T8" fmla="*/ 3 w 61"/>
                <a:gd name="T9" fmla="*/ 7 h 76"/>
                <a:gd name="T10" fmla="*/ 6 w 61"/>
                <a:gd name="T11" fmla="*/ 72 h 76"/>
                <a:gd name="T12" fmla="*/ 58 w 61"/>
                <a:gd name="T13" fmla="*/ 70 h 76"/>
                <a:gd name="T14" fmla="*/ 58 w 61"/>
                <a:gd name="T15" fmla="*/ 13 h 76"/>
                <a:gd name="T16" fmla="*/ 58 w 61"/>
                <a:gd name="T17" fmla="*/ 4 h 76"/>
                <a:gd name="T18" fmla="*/ 54 w 61"/>
                <a:gd name="T19" fmla="*/ 3 h 76"/>
                <a:gd name="T20" fmla="*/ 60 w 61"/>
                <a:gd name="T21" fmla="*/ 1 h 76"/>
                <a:gd name="T22" fmla="*/ 61 w 61"/>
                <a:gd name="T23" fmla="*/ 51 h 76"/>
                <a:gd name="T24" fmla="*/ 58 w 61"/>
                <a:gd name="T25" fmla="*/ 7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6">
                  <a:moveTo>
                    <a:pt x="58" y="73"/>
                  </a:moveTo>
                  <a:cubicBezTo>
                    <a:pt x="40" y="73"/>
                    <a:pt x="17" y="69"/>
                    <a:pt x="4" y="76"/>
                  </a:cubicBezTo>
                  <a:cubicBezTo>
                    <a:pt x="4" y="54"/>
                    <a:pt x="4" y="26"/>
                    <a:pt x="0" y="5"/>
                  </a:cubicBezTo>
                  <a:cubicBezTo>
                    <a:pt x="1" y="4"/>
                    <a:pt x="4" y="3"/>
                    <a:pt x="5" y="4"/>
                  </a:cubicBezTo>
                  <a:cubicBezTo>
                    <a:pt x="6" y="6"/>
                    <a:pt x="3" y="6"/>
                    <a:pt x="3" y="7"/>
                  </a:cubicBezTo>
                  <a:cubicBezTo>
                    <a:pt x="6" y="26"/>
                    <a:pt x="6" y="52"/>
                    <a:pt x="6" y="72"/>
                  </a:cubicBezTo>
                  <a:cubicBezTo>
                    <a:pt x="22" y="67"/>
                    <a:pt x="43" y="72"/>
                    <a:pt x="58" y="70"/>
                  </a:cubicBezTo>
                  <a:cubicBezTo>
                    <a:pt x="59" y="52"/>
                    <a:pt x="60" y="31"/>
                    <a:pt x="58" y="13"/>
                  </a:cubicBezTo>
                  <a:cubicBezTo>
                    <a:pt x="58" y="10"/>
                    <a:pt x="56" y="7"/>
                    <a:pt x="58" y="4"/>
                  </a:cubicBezTo>
                  <a:cubicBezTo>
                    <a:pt x="58" y="2"/>
                    <a:pt x="55" y="4"/>
                    <a:pt x="54" y="3"/>
                  </a:cubicBezTo>
                  <a:cubicBezTo>
                    <a:pt x="54" y="0"/>
                    <a:pt x="59" y="1"/>
                    <a:pt x="60" y="1"/>
                  </a:cubicBezTo>
                  <a:cubicBezTo>
                    <a:pt x="60" y="14"/>
                    <a:pt x="61" y="34"/>
                    <a:pt x="61" y="51"/>
                  </a:cubicBezTo>
                  <a:cubicBezTo>
                    <a:pt x="61" y="59"/>
                    <a:pt x="61" y="67"/>
                    <a:pt x="58" y="73"/>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7" name="Freeform 95"/>
            <p:cNvSpPr>
              <a:spLocks noEditPoints="1"/>
            </p:cNvSpPr>
            <p:nvPr/>
          </p:nvSpPr>
          <p:spPr bwMode="auto">
            <a:xfrm>
              <a:off x="3437840" y="6485819"/>
              <a:ext cx="214441" cy="64658"/>
            </a:xfrm>
            <a:custGeom>
              <a:avLst/>
              <a:gdLst>
                <a:gd name="T0" fmla="*/ 43 w 51"/>
                <a:gd name="T1" fmla="*/ 20 h 21"/>
                <a:gd name="T2" fmla="*/ 41 w 51"/>
                <a:gd name="T3" fmla="*/ 10 h 21"/>
                <a:gd name="T4" fmla="*/ 37 w 51"/>
                <a:gd name="T5" fmla="*/ 10 h 21"/>
                <a:gd name="T6" fmla="*/ 39 w 51"/>
                <a:gd name="T7" fmla="*/ 17 h 21"/>
                <a:gd name="T8" fmla="*/ 31 w 51"/>
                <a:gd name="T9" fmla="*/ 21 h 21"/>
                <a:gd name="T10" fmla="*/ 30 w 51"/>
                <a:gd name="T11" fmla="*/ 11 h 21"/>
                <a:gd name="T12" fmla="*/ 24 w 51"/>
                <a:gd name="T13" fmla="*/ 10 h 21"/>
                <a:gd name="T14" fmla="*/ 20 w 51"/>
                <a:gd name="T15" fmla="*/ 20 h 21"/>
                <a:gd name="T16" fmla="*/ 15 w 51"/>
                <a:gd name="T17" fmla="*/ 11 h 21"/>
                <a:gd name="T18" fmla="*/ 10 w 51"/>
                <a:gd name="T19" fmla="*/ 11 h 21"/>
                <a:gd name="T20" fmla="*/ 11 w 51"/>
                <a:gd name="T21" fmla="*/ 15 h 21"/>
                <a:gd name="T22" fmla="*/ 6 w 51"/>
                <a:gd name="T23" fmla="*/ 19 h 21"/>
                <a:gd name="T24" fmla="*/ 3 w 51"/>
                <a:gd name="T25" fmla="*/ 3 h 21"/>
                <a:gd name="T26" fmla="*/ 6 w 51"/>
                <a:gd name="T27" fmla="*/ 16 h 21"/>
                <a:gd name="T28" fmla="*/ 9 w 51"/>
                <a:gd name="T29" fmla="*/ 14 h 21"/>
                <a:gd name="T30" fmla="*/ 4 w 51"/>
                <a:gd name="T31" fmla="*/ 2 h 21"/>
                <a:gd name="T32" fmla="*/ 8 w 51"/>
                <a:gd name="T33" fmla="*/ 9 h 21"/>
                <a:gd name="T34" fmla="*/ 14 w 51"/>
                <a:gd name="T35" fmla="*/ 9 h 21"/>
                <a:gd name="T36" fmla="*/ 15 w 51"/>
                <a:gd name="T37" fmla="*/ 4 h 21"/>
                <a:gd name="T38" fmla="*/ 19 w 51"/>
                <a:gd name="T39" fmla="*/ 17 h 21"/>
                <a:gd name="T40" fmla="*/ 21 w 51"/>
                <a:gd name="T41" fmla="*/ 5 h 21"/>
                <a:gd name="T42" fmla="*/ 19 w 51"/>
                <a:gd name="T43" fmla="*/ 6 h 21"/>
                <a:gd name="T44" fmla="*/ 20 w 51"/>
                <a:gd name="T45" fmla="*/ 0 h 21"/>
                <a:gd name="T46" fmla="*/ 24 w 51"/>
                <a:gd name="T47" fmla="*/ 8 h 21"/>
                <a:gd name="T48" fmla="*/ 29 w 51"/>
                <a:gd name="T49" fmla="*/ 8 h 21"/>
                <a:gd name="T50" fmla="*/ 33 w 51"/>
                <a:gd name="T51" fmla="*/ 1 h 21"/>
                <a:gd name="T52" fmla="*/ 37 w 51"/>
                <a:gd name="T53" fmla="*/ 2 h 21"/>
                <a:gd name="T54" fmla="*/ 38 w 51"/>
                <a:gd name="T55" fmla="*/ 7 h 21"/>
                <a:gd name="T56" fmla="*/ 41 w 51"/>
                <a:gd name="T57" fmla="*/ 7 h 21"/>
                <a:gd name="T58" fmla="*/ 41 w 51"/>
                <a:gd name="T59" fmla="*/ 4 h 21"/>
                <a:gd name="T60" fmla="*/ 47 w 51"/>
                <a:gd name="T61" fmla="*/ 1 h 21"/>
                <a:gd name="T62" fmla="*/ 43 w 51"/>
                <a:gd name="T63" fmla="*/ 20 h 21"/>
                <a:gd name="T64" fmla="*/ 46 w 51"/>
                <a:gd name="T65" fmla="*/ 4 h 21"/>
                <a:gd name="T66" fmla="*/ 43 w 51"/>
                <a:gd name="T67" fmla="*/ 4 h 21"/>
                <a:gd name="T68" fmla="*/ 45 w 51"/>
                <a:gd name="T69" fmla="*/ 16 h 21"/>
                <a:gd name="T70" fmla="*/ 46 w 51"/>
                <a:gd name="T71" fmla="*/ 4 h 21"/>
                <a:gd name="T72" fmla="*/ 34 w 51"/>
                <a:gd name="T73" fmla="*/ 2 h 21"/>
                <a:gd name="T74" fmla="*/ 33 w 51"/>
                <a:gd name="T75" fmla="*/ 18 h 21"/>
                <a:gd name="T76" fmla="*/ 34 w 51"/>
                <a:gd name="T7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 h="21">
                  <a:moveTo>
                    <a:pt x="43" y="20"/>
                  </a:moveTo>
                  <a:cubicBezTo>
                    <a:pt x="41" y="17"/>
                    <a:pt x="41" y="12"/>
                    <a:pt x="41" y="10"/>
                  </a:cubicBezTo>
                  <a:cubicBezTo>
                    <a:pt x="41" y="9"/>
                    <a:pt x="38" y="9"/>
                    <a:pt x="37" y="10"/>
                  </a:cubicBezTo>
                  <a:cubicBezTo>
                    <a:pt x="37" y="13"/>
                    <a:pt x="38" y="14"/>
                    <a:pt x="39" y="17"/>
                  </a:cubicBezTo>
                  <a:cubicBezTo>
                    <a:pt x="37" y="19"/>
                    <a:pt x="35" y="21"/>
                    <a:pt x="31" y="21"/>
                  </a:cubicBezTo>
                  <a:cubicBezTo>
                    <a:pt x="30" y="18"/>
                    <a:pt x="30" y="14"/>
                    <a:pt x="30" y="11"/>
                  </a:cubicBezTo>
                  <a:cubicBezTo>
                    <a:pt x="29" y="10"/>
                    <a:pt x="26" y="10"/>
                    <a:pt x="24" y="10"/>
                  </a:cubicBezTo>
                  <a:cubicBezTo>
                    <a:pt x="23" y="14"/>
                    <a:pt x="23" y="18"/>
                    <a:pt x="20" y="20"/>
                  </a:cubicBezTo>
                  <a:cubicBezTo>
                    <a:pt x="16" y="19"/>
                    <a:pt x="15" y="15"/>
                    <a:pt x="15" y="11"/>
                  </a:cubicBezTo>
                  <a:cubicBezTo>
                    <a:pt x="14" y="11"/>
                    <a:pt x="12" y="11"/>
                    <a:pt x="10" y="11"/>
                  </a:cubicBezTo>
                  <a:cubicBezTo>
                    <a:pt x="10" y="12"/>
                    <a:pt x="11" y="14"/>
                    <a:pt x="11" y="15"/>
                  </a:cubicBezTo>
                  <a:cubicBezTo>
                    <a:pt x="10" y="17"/>
                    <a:pt x="8" y="18"/>
                    <a:pt x="6" y="19"/>
                  </a:cubicBezTo>
                  <a:cubicBezTo>
                    <a:pt x="1" y="18"/>
                    <a:pt x="0" y="6"/>
                    <a:pt x="3" y="3"/>
                  </a:cubicBezTo>
                  <a:cubicBezTo>
                    <a:pt x="4" y="8"/>
                    <a:pt x="3" y="13"/>
                    <a:pt x="6" y="16"/>
                  </a:cubicBezTo>
                  <a:cubicBezTo>
                    <a:pt x="8" y="16"/>
                    <a:pt x="8" y="15"/>
                    <a:pt x="9" y="14"/>
                  </a:cubicBezTo>
                  <a:cubicBezTo>
                    <a:pt x="8" y="9"/>
                    <a:pt x="4" y="8"/>
                    <a:pt x="4" y="2"/>
                  </a:cubicBezTo>
                  <a:cubicBezTo>
                    <a:pt x="8" y="2"/>
                    <a:pt x="7" y="7"/>
                    <a:pt x="8" y="9"/>
                  </a:cubicBezTo>
                  <a:cubicBezTo>
                    <a:pt x="11" y="8"/>
                    <a:pt x="12" y="8"/>
                    <a:pt x="14" y="9"/>
                  </a:cubicBezTo>
                  <a:cubicBezTo>
                    <a:pt x="16" y="8"/>
                    <a:pt x="14" y="5"/>
                    <a:pt x="15" y="4"/>
                  </a:cubicBezTo>
                  <a:cubicBezTo>
                    <a:pt x="19" y="6"/>
                    <a:pt x="16" y="14"/>
                    <a:pt x="19" y="17"/>
                  </a:cubicBezTo>
                  <a:cubicBezTo>
                    <a:pt x="22" y="16"/>
                    <a:pt x="23" y="9"/>
                    <a:pt x="21" y="5"/>
                  </a:cubicBezTo>
                  <a:cubicBezTo>
                    <a:pt x="19" y="5"/>
                    <a:pt x="20" y="7"/>
                    <a:pt x="19" y="6"/>
                  </a:cubicBezTo>
                  <a:cubicBezTo>
                    <a:pt x="19" y="4"/>
                    <a:pt x="18" y="1"/>
                    <a:pt x="20" y="0"/>
                  </a:cubicBezTo>
                  <a:cubicBezTo>
                    <a:pt x="22" y="2"/>
                    <a:pt x="22" y="6"/>
                    <a:pt x="24" y="8"/>
                  </a:cubicBezTo>
                  <a:cubicBezTo>
                    <a:pt x="26" y="7"/>
                    <a:pt x="28" y="8"/>
                    <a:pt x="29" y="8"/>
                  </a:cubicBezTo>
                  <a:cubicBezTo>
                    <a:pt x="30" y="5"/>
                    <a:pt x="30" y="2"/>
                    <a:pt x="33" y="1"/>
                  </a:cubicBezTo>
                  <a:cubicBezTo>
                    <a:pt x="35" y="0"/>
                    <a:pt x="34" y="2"/>
                    <a:pt x="37" y="2"/>
                  </a:cubicBezTo>
                  <a:cubicBezTo>
                    <a:pt x="37" y="4"/>
                    <a:pt x="37" y="6"/>
                    <a:pt x="38" y="7"/>
                  </a:cubicBezTo>
                  <a:cubicBezTo>
                    <a:pt x="39" y="7"/>
                    <a:pt x="40" y="7"/>
                    <a:pt x="41" y="7"/>
                  </a:cubicBezTo>
                  <a:cubicBezTo>
                    <a:pt x="42" y="7"/>
                    <a:pt x="40" y="5"/>
                    <a:pt x="41" y="4"/>
                  </a:cubicBezTo>
                  <a:cubicBezTo>
                    <a:pt x="43" y="3"/>
                    <a:pt x="44" y="0"/>
                    <a:pt x="47" y="1"/>
                  </a:cubicBezTo>
                  <a:cubicBezTo>
                    <a:pt x="48" y="10"/>
                    <a:pt x="51" y="18"/>
                    <a:pt x="43" y="20"/>
                  </a:cubicBezTo>
                  <a:close/>
                  <a:moveTo>
                    <a:pt x="46" y="4"/>
                  </a:moveTo>
                  <a:cubicBezTo>
                    <a:pt x="45" y="4"/>
                    <a:pt x="44" y="4"/>
                    <a:pt x="43" y="4"/>
                  </a:cubicBezTo>
                  <a:cubicBezTo>
                    <a:pt x="44" y="7"/>
                    <a:pt x="43" y="13"/>
                    <a:pt x="45" y="16"/>
                  </a:cubicBezTo>
                  <a:cubicBezTo>
                    <a:pt x="50" y="14"/>
                    <a:pt x="44" y="8"/>
                    <a:pt x="46" y="4"/>
                  </a:cubicBezTo>
                  <a:close/>
                  <a:moveTo>
                    <a:pt x="34" y="2"/>
                  </a:moveTo>
                  <a:cubicBezTo>
                    <a:pt x="30" y="4"/>
                    <a:pt x="32" y="14"/>
                    <a:pt x="33" y="18"/>
                  </a:cubicBezTo>
                  <a:cubicBezTo>
                    <a:pt x="38" y="17"/>
                    <a:pt x="36" y="5"/>
                    <a:pt x="34" y="2"/>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18" name="Freeform 96"/>
            <p:cNvSpPr>
              <a:spLocks noEditPoints="1"/>
            </p:cNvSpPr>
            <p:nvPr/>
          </p:nvSpPr>
          <p:spPr bwMode="auto">
            <a:xfrm>
              <a:off x="3484358" y="6568714"/>
              <a:ext cx="113461" cy="116882"/>
            </a:xfrm>
            <a:custGeom>
              <a:avLst/>
              <a:gdLst>
                <a:gd name="T0" fmla="*/ 22 w 27"/>
                <a:gd name="T1" fmla="*/ 38 h 38"/>
                <a:gd name="T2" fmla="*/ 13 w 27"/>
                <a:gd name="T3" fmla="*/ 38 h 38"/>
                <a:gd name="T4" fmla="*/ 11 w 27"/>
                <a:gd name="T5" fmla="*/ 21 h 38"/>
                <a:gd name="T6" fmla="*/ 3 w 27"/>
                <a:gd name="T7" fmla="*/ 22 h 38"/>
                <a:gd name="T8" fmla="*/ 13 w 27"/>
                <a:gd name="T9" fmla="*/ 2 h 38"/>
                <a:gd name="T10" fmla="*/ 21 w 27"/>
                <a:gd name="T11" fmla="*/ 0 h 38"/>
                <a:gd name="T12" fmla="*/ 22 w 27"/>
                <a:gd name="T13" fmla="*/ 38 h 38"/>
                <a:gd name="T14" fmla="*/ 21 w 27"/>
                <a:gd name="T15" fmla="*/ 34 h 38"/>
                <a:gd name="T16" fmla="*/ 21 w 27"/>
                <a:gd name="T17" fmla="*/ 32 h 38"/>
                <a:gd name="T18" fmla="*/ 21 w 27"/>
                <a:gd name="T19" fmla="*/ 34 h 38"/>
                <a:gd name="T20" fmla="*/ 16 w 27"/>
                <a:gd name="T21" fmla="*/ 18 h 38"/>
                <a:gd name="T22" fmla="*/ 17 w 27"/>
                <a:gd name="T23" fmla="*/ 11 h 38"/>
                <a:gd name="T24" fmla="*/ 16 w 27"/>
                <a:gd name="T25" fmla="*/ 18 h 38"/>
                <a:gd name="T26" fmla="*/ 11 w 27"/>
                <a:gd name="T27" fmla="*/ 18 h 38"/>
                <a:gd name="T28" fmla="*/ 11 w 27"/>
                <a:gd name="T2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8">
                  <a:moveTo>
                    <a:pt x="22" y="38"/>
                  </a:moveTo>
                  <a:cubicBezTo>
                    <a:pt x="20" y="36"/>
                    <a:pt x="15" y="38"/>
                    <a:pt x="13" y="38"/>
                  </a:cubicBezTo>
                  <a:cubicBezTo>
                    <a:pt x="15" y="31"/>
                    <a:pt x="12" y="27"/>
                    <a:pt x="11" y="21"/>
                  </a:cubicBezTo>
                  <a:cubicBezTo>
                    <a:pt x="9" y="21"/>
                    <a:pt x="6" y="22"/>
                    <a:pt x="3" y="22"/>
                  </a:cubicBezTo>
                  <a:cubicBezTo>
                    <a:pt x="0" y="11"/>
                    <a:pt x="17" y="12"/>
                    <a:pt x="13" y="2"/>
                  </a:cubicBezTo>
                  <a:cubicBezTo>
                    <a:pt x="15" y="1"/>
                    <a:pt x="19" y="1"/>
                    <a:pt x="21" y="0"/>
                  </a:cubicBezTo>
                  <a:cubicBezTo>
                    <a:pt x="23" y="13"/>
                    <a:pt x="27" y="28"/>
                    <a:pt x="22" y="38"/>
                  </a:cubicBezTo>
                  <a:close/>
                  <a:moveTo>
                    <a:pt x="21" y="34"/>
                  </a:moveTo>
                  <a:cubicBezTo>
                    <a:pt x="22" y="35"/>
                    <a:pt x="22" y="32"/>
                    <a:pt x="21" y="32"/>
                  </a:cubicBezTo>
                  <a:cubicBezTo>
                    <a:pt x="21" y="33"/>
                    <a:pt x="20" y="33"/>
                    <a:pt x="21" y="34"/>
                  </a:cubicBezTo>
                  <a:close/>
                  <a:moveTo>
                    <a:pt x="16" y="18"/>
                  </a:moveTo>
                  <a:cubicBezTo>
                    <a:pt x="17" y="17"/>
                    <a:pt x="17" y="13"/>
                    <a:pt x="17" y="11"/>
                  </a:cubicBezTo>
                  <a:cubicBezTo>
                    <a:pt x="17" y="13"/>
                    <a:pt x="15" y="15"/>
                    <a:pt x="16" y="18"/>
                  </a:cubicBezTo>
                  <a:close/>
                  <a:moveTo>
                    <a:pt x="11" y="18"/>
                  </a:moveTo>
                  <a:cubicBezTo>
                    <a:pt x="7" y="17"/>
                    <a:pt x="12" y="19"/>
                    <a:pt x="11" y="18"/>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19" name="Freeform 368"/>
          <p:cNvSpPr>
            <a:spLocks noEditPoints="1"/>
          </p:cNvSpPr>
          <p:nvPr/>
        </p:nvSpPr>
        <p:spPr bwMode="auto">
          <a:xfrm>
            <a:off x="3876340" y="7091362"/>
            <a:ext cx="144000" cy="108000"/>
          </a:xfrm>
          <a:custGeom>
            <a:avLst/>
            <a:gdLst>
              <a:gd name="T0" fmla="*/ 65 w 79"/>
              <a:gd name="T1" fmla="*/ 29 h 93"/>
              <a:gd name="T2" fmla="*/ 35 w 79"/>
              <a:gd name="T3" fmla="*/ 93 h 93"/>
              <a:gd name="T4" fmla="*/ 0 w 79"/>
              <a:gd name="T5" fmla="*/ 62 h 93"/>
              <a:gd name="T6" fmla="*/ 15 w 79"/>
              <a:gd name="T7" fmla="*/ 40 h 93"/>
              <a:gd name="T8" fmla="*/ 40 w 79"/>
              <a:gd name="T9" fmla="*/ 43 h 93"/>
              <a:gd name="T10" fmla="*/ 79 w 79"/>
              <a:gd name="T11" fmla="*/ 6 h 93"/>
              <a:gd name="T12" fmla="*/ 56 w 79"/>
              <a:gd name="T13" fmla="*/ 22 h 93"/>
              <a:gd name="T14" fmla="*/ 38 w 79"/>
              <a:gd name="T15" fmla="*/ 54 h 93"/>
              <a:gd name="T16" fmla="*/ 17 w 79"/>
              <a:gd name="T17" fmla="*/ 43 h 93"/>
              <a:gd name="T18" fmla="*/ 18 w 79"/>
              <a:gd name="T19" fmla="*/ 58 h 93"/>
              <a:gd name="T20" fmla="*/ 39 w 79"/>
              <a:gd name="T21" fmla="*/ 74 h 93"/>
              <a:gd name="T22" fmla="*/ 69 w 79"/>
              <a:gd name="T23" fmla="*/ 3 h 93"/>
              <a:gd name="T24" fmla="*/ 36 w 79"/>
              <a:gd name="T25" fmla="*/ 50 h 93"/>
              <a:gd name="T26" fmla="*/ 7 w 79"/>
              <a:gd name="T27" fmla="*/ 54 h 93"/>
              <a:gd name="T28" fmla="*/ 7 w 79"/>
              <a:gd name="T29" fmla="*/ 54 h 93"/>
              <a:gd name="T30" fmla="*/ 8 w 79"/>
              <a:gd name="T31" fmla="*/ 56 h 93"/>
              <a:gd name="T32" fmla="*/ 7 w 79"/>
              <a:gd name="T33" fmla="*/ 64 h 93"/>
              <a:gd name="T34" fmla="*/ 12 w 79"/>
              <a:gd name="T35" fmla="*/ 56 h 93"/>
              <a:gd name="T36" fmla="*/ 12 w 79"/>
              <a:gd name="T37" fmla="*/ 68 h 93"/>
              <a:gd name="T38" fmla="*/ 18 w 79"/>
              <a:gd name="T39" fmla="*/ 61 h 93"/>
              <a:gd name="T40" fmla="*/ 14 w 79"/>
              <a:gd name="T41" fmla="*/ 58 h 93"/>
              <a:gd name="T42" fmla="*/ 12 w 79"/>
              <a:gd name="T43" fmla="*/ 69 h 93"/>
              <a:gd name="T44" fmla="*/ 15 w 79"/>
              <a:gd name="T45" fmla="*/ 75 h 93"/>
              <a:gd name="T46" fmla="*/ 19 w 79"/>
              <a:gd name="T47" fmla="*/ 65 h 93"/>
              <a:gd name="T48" fmla="*/ 18 w 79"/>
              <a:gd name="T49" fmla="*/ 78 h 93"/>
              <a:gd name="T50" fmla="*/ 22 w 79"/>
              <a:gd name="T51" fmla="*/ 69 h 93"/>
              <a:gd name="T52" fmla="*/ 19 w 79"/>
              <a:gd name="T53" fmla="*/ 81 h 93"/>
              <a:gd name="T54" fmla="*/ 24 w 79"/>
              <a:gd name="T55" fmla="*/ 71 h 93"/>
              <a:gd name="T56" fmla="*/ 22 w 79"/>
              <a:gd name="T57" fmla="*/ 85 h 93"/>
              <a:gd name="T58" fmla="*/ 22 w 79"/>
              <a:gd name="T59" fmla="*/ 85 h 93"/>
              <a:gd name="T60" fmla="*/ 35 w 79"/>
              <a:gd name="T61" fmla="*/ 78 h 93"/>
              <a:gd name="T62" fmla="*/ 36 w 79"/>
              <a:gd name="T63" fmla="*/ 77 h 93"/>
              <a:gd name="T64" fmla="*/ 26 w 79"/>
              <a:gd name="T65" fmla="*/ 90 h 93"/>
              <a:gd name="T66" fmla="*/ 32 w 79"/>
              <a:gd name="T67" fmla="*/ 77 h 93"/>
              <a:gd name="T68" fmla="*/ 34 w 79"/>
              <a:gd name="T69" fmla="*/ 80 h 93"/>
              <a:gd name="T70" fmla="*/ 34 w 79"/>
              <a:gd name="T71" fmla="*/ 80 h 93"/>
              <a:gd name="T72" fmla="*/ 33 w 79"/>
              <a:gd name="T73" fmla="*/ 83 h 93"/>
              <a:gd name="T74" fmla="*/ 33 w 79"/>
              <a:gd name="T75" fmla="*/ 90 h 93"/>
              <a:gd name="T76" fmla="*/ 33 w 79"/>
              <a:gd name="T7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93">
                <a:moveTo>
                  <a:pt x="79" y="6"/>
                </a:moveTo>
                <a:cubicBezTo>
                  <a:pt x="76" y="14"/>
                  <a:pt x="69" y="21"/>
                  <a:pt x="65" y="29"/>
                </a:cubicBezTo>
                <a:cubicBezTo>
                  <a:pt x="59" y="42"/>
                  <a:pt x="54" y="56"/>
                  <a:pt x="45" y="66"/>
                </a:cubicBezTo>
                <a:cubicBezTo>
                  <a:pt x="43" y="77"/>
                  <a:pt x="38" y="83"/>
                  <a:pt x="35" y="93"/>
                </a:cubicBezTo>
                <a:cubicBezTo>
                  <a:pt x="32" y="91"/>
                  <a:pt x="27" y="93"/>
                  <a:pt x="23" y="92"/>
                </a:cubicBezTo>
                <a:cubicBezTo>
                  <a:pt x="15" y="81"/>
                  <a:pt x="11" y="69"/>
                  <a:pt x="0" y="62"/>
                </a:cubicBezTo>
                <a:cubicBezTo>
                  <a:pt x="1" y="57"/>
                  <a:pt x="6" y="53"/>
                  <a:pt x="5" y="47"/>
                </a:cubicBezTo>
                <a:cubicBezTo>
                  <a:pt x="10" y="46"/>
                  <a:pt x="11" y="42"/>
                  <a:pt x="15" y="40"/>
                </a:cubicBezTo>
                <a:cubicBezTo>
                  <a:pt x="24" y="41"/>
                  <a:pt x="26" y="49"/>
                  <a:pt x="32" y="54"/>
                </a:cubicBezTo>
                <a:cubicBezTo>
                  <a:pt x="35" y="50"/>
                  <a:pt x="36" y="45"/>
                  <a:pt x="40" y="43"/>
                </a:cubicBezTo>
                <a:cubicBezTo>
                  <a:pt x="47" y="27"/>
                  <a:pt x="59" y="15"/>
                  <a:pt x="68" y="0"/>
                </a:cubicBezTo>
                <a:cubicBezTo>
                  <a:pt x="72" y="1"/>
                  <a:pt x="76" y="3"/>
                  <a:pt x="79" y="6"/>
                </a:cubicBezTo>
                <a:close/>
                <a:moveTo>
                  <a:pt x="69" y="3"/>
                </a:moveTo>
                <a:cubicBezTo>
                  <a:pt x="64" y="9"/>
                  <a:pt x="61" y="16"/>
                  <a:pt x="56" y="22"/>
                </a:cubicBezTo>
                <a:cubicBezTo>
                  <a:pt x="53" y="26"/>
                  <a:pt x="48" y="30"/>
                  <a:pt x="45" y="36"/>
                </a:cubicBezTo>
                <a:cubicBezTo>
                  <a:pt x="42" y="41"/>
                  <a:pt x="39" y="47"/>
                  <a:pt x="38" y="54"/>
                </a:cubicBezTo>
                <a:cubicBezTo>
                  <a:pt x="37" y="56"/>
                  <a:pt x="39" y="59"/>
                  <a:pt x="35" y="61"/>
                </a:cubicBezTo>
                <a:cubicBezTo>
                  <a:pt x="30" y="59"/>
                  <a:pt x="24" y="42"/>
                  <a:pt x="17" y="43"/>
                </a:cubicBezTo>
                <a:cubicBezTo>
                  <a:pt x="14" y="43"/>
                  <a:pt x="10" y="46"/>
                  <a:pt x="10" y="49"/>
                </a:cubicBezTo>
                <a:cubicBezTo>
                  <a:pt x="10" y="51"/>
                  <a:pt x="16" y="56"/>
                  <a:pt x="18" y="58"/>
                </a:cubicBezTo>
                <a:cubicBezTo>
                  <a:pt x="22" y="63"/>
                  <a:pt x="26" y="74"/>
                  <a:pt x="31" y="75"/>
                </a:cubicBezTo>
                <a:cubicBezTo>
                  <a:pt x="33" y="75"/>
                  <a:pt x="37" y="73"/>
                  <a:pt x="39" y="74"/>
                </a:cubicBezTo>
                <a:cubicBezTo>
                  <a:pt x="52" y="52"/>
                  <a:pt x="63" y="29"/>
                  <a:pt x="75" y="7"/>
                </a:cubicBezTo>
                <a:cubicBezTo>
                  <a:pt x="74" y="5"/>
                  <a:pt x="72" y="3"/>
                  <a:pt x="69" y="3"/>
                </a:cubicBezTo>
                <a:close/>
                <a:moveTo>
                  <a:pt x="35" y="56"/>
                </a:moveTo>
                <a:cubicBezTo>
                  <a:pt x="36" y="55"/>
                  <a:pt x="37" y="51"/>
                  <a:pt x="36" y="50"/>
                </a:cubicBezTo>
                <a:cubicBezTo>
                  <a:pt x="36" y="51"/>
                  <a:pt x="33" y="55"/>
                  <a:pt x="35" y="56"/>
                </a:cubicBezTo>
                <a:close/>
                <a:moveTo>
                  <a:pt x="7" y="54"/>
                </a:moveTo>
                <a:cubicBezTo>
                  <a:pt x="7" y="53"/>
                  <a:pt x="9" y="53"/>
                  <a:pt x="9" y="52"/>
                </a:cubicBezTo>
                <a:cubicBezTo>
                  <a:pt x="7" y="52"/>
                  <a:pt x="6" y="54"/>
                  <a:pt x="7" y="54"/>
                </a:cubicBezTo>
                <a:close/>
                <a:moveTo>
                  <a:pt x="5" y="63"/>
                </a:moveTo>
                <a:cubicBezTo>
                  <a:pt x="7" y="62"/>
                  <a:pt x="9" y="57"/>
                  <a:pt x="8" y="56"/>
                </a:cubicBezTo>
                <a:cubicBezTo>
                  <a:pt x="7" y="58"/>
                  <a:pt x="3" y="60"/>
                  <a:pt x="5" y="63"/>
                </a:cubicBezTo>
                <a:close/>
                <a:moveTo>
                  <a:pt x="7" y="64"/>
                </a:moveTo>
                <a:cubicBezTo>
                  <a:pt x="10" y="63"/>
                  <a:pt x="12" y="59"/>
                  <a:pt x="13" y="56"/>
                </a:cubicBezTo>
                <a:cubicBezTo>
                  <a:pt x="12" y="56"/>
                  <a:pt x="12" y="56"/>
                  <a:pt x="12" y="56"/>
                </a:cubicBezTo>
                <a:cubicBezTo>
                  <a:pt x="10" y="59"/>
                  <a:pt x="9" y="61"/>
                  <a:pt x="7" y="64"/>
                </a:cubicBezTo>
                <a:close/>
                <a:moveTo>
                  <a:pt x="12" y="68"/>
                </a:moveTo>
                <a:cubicBezTo>
                  <a:pt x="12" y="69"/>
                  <a:pt x="12" y="70"/>
                  <a:pt x="12" y="71"/>
                </a:cubicBezTo>
                <a:cubicBezTo>
                  <a:pt x="16" y="69"/>
                  <a:pt x="19" y="65"/>
                  <a:pt x="18" y="61"/>
                </a:cubicBezTo>
                <a:cubicBezTo>
                  <a:pt x="15" y="62"/>
                  <a:pt x="15" y="66"/>
                  <a:pt x="12" y="68"/>
                </a:cubicBezTo>
                <a:cubicBezTo>
                  <a:pt x="12" y="64"/>
                  <a:pt x="18" y="61"/>
                  <a:pt x="14" y="58"/>
                </a:cubicBezTo>
                <a:cubicBezTo>
                  <a:pt x="13" y="61"/>
                  <a:pt x="10" y="63"/>
                  <a:pt x="9" y="66"/>
                </a:cubicBezTo>
                <a:cubicBezTo>
                  <a:pt x="10" y="67"/>
                  <a:pt x="10" y="68"/>
                  <a:pt x="12" y="69"/>
                </a:cubicBezTo>
                <a:cubicBezTo>
                  <a:pt x="11" y="68"/>
                  <a:pt x="12" y="68"/>
                  <a:pt x="12" y="68"/>
                </a:cubicBezTo>
                <a:close/>
                <a:moveTo>
                  <a:pt x="15" y="75"/>
                </a:moveTo>
                <a:cubicBezTo>
                  <a:pt x="18" y="72"/>
                  <a:pt x="21" y="69"/>
                  <a:pt x="20" y="65"/>
                </a:cubicBezTo>
                <a:cubicBezTo>
                  <a:pt x="20" y="65"/>
                  <a:pt x="20" y="65"/>
                  <a:pt x="19" y="65"/>
                </a:cubicBezTo>
                <a:cubicBezTo>
                  <a:pt x="18" y="68"/>
                  <a:pt x="13" y="70"/>
                  <a:pt x="15" y="75"/>
                </a:cubicBezTo>
                <a:close/>
                <a:moveTo>
                  <a:pt x="18" y="78"/>
                </a:moveTo>
                <a:cubicBezTo>
                  <a:pt x="19" y="75"/>
                  <a:pt x="22" y="73"/>
                  <a:pt x="23" y="69"/>
                </a:cubicBezTo>
                <a:cubicBezTo>
                  <a:pt x="23" y="69"/>
                  <a:pt x="23" y="68"/>
                  <a:pt x="22" y="69"/>
                </a:cubicBezTo>
                <a:cubicBezTo>
                  <a:pt x="20" y="71"/>
                  <a:pt x="15" y="74"/>
                  <a:pt x="18" y="78"/>
                </a:cubicBezTo>
                <a:close/>
                <a:moveTo>
                  <a:pt x="19" y="81"/>
                </a:moveTo>
                <a:cubicBezTo>
                  <a:pt x="22" y="79"/>
                  <a:pt x="24" y="76"/>
                  <a:pt x="25" y="73"/>
                </a:cubicBezTo>
                <a:cubicBezTo>
                  <a:pt x="24" y="73"/>
                  <a:pt x="25" y="71"/>
                  <a:pt x="24" y="71"/>
                </a:cubicBezTo>
                <a:cubicBezTo>
                  <a:pt x="23" y="75"/>
                  <a:pt x="18" y="77"/>
                  <a:pt x="19" y="81"/>
                </a:cubicBezTo>
                <a:close/>
                <a:moveTo>
                  <a:pt x="22" y="85"/>
                </a:moveTo>
                <a:cubicBezTo>
                  <a:pt x="23" y="82"/>
                  <a:pt x="27" y="79"/>
                  <a:pt x="26" y="75"/>
                </a:cubicBezTo>
                <a:cubicBezTo>
                  <a:pt x="25" y="78"/>
                  <a:pt x="19" y="81"/>
                  <a:pt x="22" y="85"/>
                </a:cubicBezTo>
                <a:close/>
                <a:moveTo>
                  <a:pt x="35" y="78"/>
                </a:moveTo>
                <a:cubicBezTo>
                  <a:pt x="35" y="79"/>
                  <a:pt x="35" y="79"/>
                  <a:pt x="35" y="78"/>
                </a:cubicBezTo>
                <a:cubicBezTo>
                  <a:pt x="36" y="78"/>
                  <a:pt x="36" y="78"/>
                  <a:pt x="36" y="78"/>
                </a:cubicBezTo>
                <a:cubicBezTo>
                  <a:pt x="36" y="78"/>
                  <a:pt x="37" y="77"/>
                  <a:pt x="36" y="77"/>
                </a:cubicBezTo>
                <a:cubicBezTo>
                  <a:pt x="36" y="77"/>
                  <a:pt x="35" y="78"/>
                  <a:pt x="35" y="78"/>
                </a:cubicBezTo>
                <a:close/>
                <a:moveTo>
                  <a:pt x="26" y="90"/>
                </a:moveTo>
                <a:cubicBezTo>
                  <a:pt x="31" y="89"/>
                  <a:pt x="31" y="81"/>
                  <a:pt x="33" y="77"/>
                </a:cubicBezTo>
                <a:cubicBezTo>
                  <a:pt x="33" y="77"/>
                  <a:pt x="33" y="77"/>
                  <a:pt x="32" y="77"/>
                </a:cubicBezTo>
                <a:cubicBezTo>
                  <a:pt x="31" y="82"/>
                  <a:pt x="27" y="85"/>
                  <a:pt x="26" y="90"/>
                </a:cubicBezTo>
                <a:close/>
                <a:moveTo>
                  <a:pt x="34" y="80"/>
                </a:moveTo>
                <a:cubicBezTo>
                  <a:pt x="34" y="80"/>
                  <a:pt x="33" y="82"/>
                  <a:pt x="34" y="82"/>
                </a:cubicBezTo>
                <a:cubicBezTo>
                  <a:pt x="34" y="82"/>
                  <a:pt x="34" y="81"/>
                  <a:pt x="34" y="80"/>
                </a:cubicBezTo>
                <a:cubicBezTo>
                  <a:pt x="35" y="80"/>
                  <a:pt x="34" y="80"/>
                  <a:pt x="34" y="80"/>
                </a:cubicBezTo>
                <a:close/>
                <a:moveTo>
                  <a:pt x="33" y="83"/>
                </a:moveTo>
                <a:cubicBezTo>
                  <a:pt x="34" y="85"/>
                  <a:pt x="34" y="81"/>
                  <a:pt x="33" y="83"/>
                </a:cubicBezTo>
                <a:close/>
                <a:moveTo>
                  <a:pt x="33" y="90"/>
                </a:moveTo>
                <a:cubicBezTo>
                  <a:pt x="34" y="88"/>
                  <a:pt x="37" y="84"/>
                  <a:pt x="35" y="83"/>
                </a:cubicBezTo>
                <a:cubicBezTo>
                  <a:pt x="35" y="86"/>
                  <a:pt x="32" y="88"/>
                  <a:pt x="33" y="90"/>
                </a:cubicBezTo>
                <a:close/>
              </a:path>
            </a:pathLst>
          </a:custGeom>
          <a:solidFill>
            <a:schemeClr val="accent1"/>
          </a:solidFill>
          <a:ln>
            <a:noFill/>
          </a:ln>
        </p:spPr>
        <p:txBody>
          <a:bodyPr vert="horz" wrap="square" lIns="91411" tIns="45704" rIns="91411" bIns="45704" numCol="1" anchor="t" anchorCtr="0" compatLnSpc="1">
            <a:prstTxWarp prst="textNoShape">
              <a:avLst/>
            </a:prstTxWarp>
          </a:bodyPr>
          <a:lstStyle/>
          <a:p>
            <a:pPr fontAlgn="base">
              <a:spcBef>
                <a:spcPct val="0"/>
              </a:spcBef>
              <a:spcAft>
                <a:spcPct val="0"/>
              </a:spcAft>
            </a:pPr>
            <a:endParaRPr lang="en-US">
              <a:solidFill>
                <a:srgbClr val="000000"/>
              </a:solidFill>
              <a:cs typeface="Arial" charset="0"/>
            </a:endParaRPr>
          </a:p>
        </p:txBody>
      </p:sp>
      <p:grpSp>
        <p:nvGrpSpPr>
          <p:cNvPr id="420" name="Group 419"/>
          <p:cNvGrpSpPr/>
          <p:nvPr/>
        </p:nvGrpSpPr>
        <p:grpSpPr>
          <a:xfrm>
            <a:off x="4761313" y="7487394"/>
            <a:ext cx="4332885" cy="188648"/>
            <a:chOff x="565498" y="7511262"/>
            <a:chExt cx="4332885" cy="188648"/>
          </a:xfrm>
        </p:grpSpPr>
        <p:grpSp>
          <p:nvGrpSpPr>
            <p:cNvPr id="421" name="Group 420"/>
            <p:cNvGrpSpPr/>
            <p:nvPr/>
          </p:nvGrpSpPr>
          <p:grpSpPr>
            <a:xfrm>
              <a:off x="565498" y="7511262"/>
              <a:ext cx="3104467" cy="184666"/>
              <a:chOff x="615275" y="7511262"/>
              <a:chExt cx="3104467" cy="184666"/>
            </a:xfrm>
          </p:grpSpPr>
          <p:sp>
            <p:nvSpPr>
              <p:cNvPr id="424" name="TextBox 423"/>
              <p:cNvSpPr txBox="1"/>
              <p:nvPr/>
            </p:nvSpPr>
            <p:spPr>
              <a:xfrm>
                <a:off x="926425" y="7511262"/>
                <a:ext cx="1291297" cy="184666"/>
              </a:xfrm>
              <a:prstGeom prst="rect">
                <a:avLst/>
              </a:prstGeom>
              <a:noFill/>
            </p:spPr>
            <p:txBody>
              <a:bodyPr wrap="square" rtlCol="0">
                <a:spAutoFit/>
              </a:bodyPr>
              <a:lstStyle/>
              <a:p>
                <a:r>
                  <a:rPr lang="es-CL" sz="600" dirty="0" smtClean="0">
                    <a:solidFill>
                      <a:schemeClr val="tx2"/>
                    </a:solidFill>
                  </a:rPr>
                  <a:t>A comenzar en S2 2016</a:t>
                </a:r>
                <a:endParaRPr lang="es-CL" sz="600" dirty="0">
                  <a:solidFill>
                    <a:schemeClr val="tx2"/>
                  </a:solidFill>
                </a:endParaRPr>
              </a:p>
            </p:txBody>
          </p:sp>
          <p:sp>
            <p:nvSpPr>
              <p:cNvPr id="425" name="Rectangle 424"/>
              <p:cNvSpPr/>
              <p:nvPr>
                <p:custDataLst>
                  <p:tags r:id="rId13"/>
                </p:custDataLst>
              </p:nvPr>
            </p:nvSpPr>
            <p:spPr>
              <a:xfrm>
                <a:off x="615275" y="7541031"/>
                <a:ext cx="350121" cy="126370"/>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Corto</a:t>
                </a:r>
              </a:p>
            </p:txBody>
          </p:sp>
          <p:sp>
            <p:nvSpPr>
              <p:cNvPr id="426" name="Rectangle 425"/>
              <p:cNvSpPr/>
              <p:nvPr>
                <p:custDataLst>
                  <p:tags r:id="rId14"/>
                </p:custDataLst>
              </p:nvPr>
            </p:nvSpPr>
            <p:spPr>
              <a:xfrm>
                <a:off x="1933650" y="7540067"/>
                <a:ext cx="359873" cy="124342"/>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smtClean="0">
                    <a:solidFill>
                      <a:srgbClr val="002776"/>
                    </a:solidFill>
                  </a:rPr>
                  <a:t>Mediano</a:t>
                </a:r>
                <a:endParaRPr lang="es-CL" sz="1100" dirty="0">
                  <a:solidFill>
                    <a:srgbClr val="002776"/>
                  </a:solidFill>
                </a:endParaRPr>
              </a:p>
            </p:txBody>
          </p:sp>
          <p:sp>
            <p:nvSpPr>
              <p:cNvPr id="427" name="Rectangle 426"/>
              <p:cNvSpPr/>
              <p:nvPr>
                <p:custDataLst>
                  <p:tags r:id="rId15"/>
                </p:custDataLst>
              </p:nvPr>
            </p:nvSpPr>
            <p:spPr>
              <a:xfrm>
                <a:off x="3346036" y="7540067"/>
                <a:ext cx="373706" cy="125518"/>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005600"/>
                <a:r>
                  <a:rPr lang="es-CL" sz="600" dirty="0">
                    <a:solidFill>
                      <a:srgbClr val="002776"/>
                    </a:solidFill>
                  </a:rPr>
                  <a:t>Largo</a:t>
                </a:r>
              </a:p>
            </p:txBody>
          </p:sp>
        </p:grpSp>
        <p:sp>
          <p:nvSpPr>
            <p:cNvPr id="422" name="TextBox 421"/>
            <p:cNvSpPr txBox="1"/>
            <p:nvPr/>
          </p:nvSpPr>
          <p:spPr>
            <a:xfrm>
              <a:off x="2173095" y="7511262"/>
              <a:ext cx="1291297" cy="184666"/>
            </a:xfrm>
            <a:prstGeom prst="rect">
              <a:avLst/>
            </a:prstGeom>
            <a:noFill/>
          </p:spPr>
          <p:txBody>
            <a:bodyPr wrap="square" rtlCol="0">
              <a:spAutoFit/>
            </a:bodyPr>
            <a:lstStyle/>
            <a:p>
              <a:r>
                <a:rPr lang="es-CL" sz="600" dirty="0" smtClean="0">
                  <a:solidFill>
                    <a:schemeClr val="tx2"/>
                  </a:solidFill>
                </a:rPr>
                <a:t>A comenzar en S1/S2 2017</a:t>
              </a:r>
            </a:p>
          </p:txBody>
        </p:sp>
        <p:sp>
          <p:nvSpPr>
            <p:cNvPr id="423" name="TextBox 422"/>
            <p:cNvSpPr txBox="1"/>
            <p:nvPr/>
          </p:nvSpPr>
          <p:spPr>
            <a:xfrm>
              <a:off x="3607086" y="7515244"/>
              <a:ext cx="1291297" cy="184666"/>
            </a:xfrm>
            <a:prstGeom prst="rect">
              <a:avLst/>
            </a:prstGeom>
            <a:noFill/>
          </p:spPr>
          <p:txBody>
            <a:bodyPr wrap="square" rtlCol="0">
              <a:spAutoFit/>
            </a:bodyPr>
            <a:lstStyle/>
            <a:p>
              <a:r>
                <a:rPr lang="es-CL" sz="600" dirty="0" smtClean="0">
                  <a:solidFill>
                    <a:schemeClr val="tx2"/>
                  </a:solidFill>
                </a:rPr>
                <a:t>A comenzar en S1 2018</a:t>
              </a:r>
            </a:p>
          </p:txBody>
        </p:sp>
      </p:grpSp>
      <p:grpSp>
        <p:nvGrpSpPr>
          <p:cNvPr id="428" name="Group 427"/>
          <p:cNvGrpSpPr/>
          <p:nvPr/>
        </p:nvGrpSpPr>
        <p:grpSpPr>
          <a:xfrm>
            <a:off x="187198" y="2309894"/>
            <a:ext cx="7036540" cy="696031"/>
            <a:chOff x="187198" y="2374825"/>
            <a:chExt cx="7036540" cy="945952"/>
          </a:xfrm>
        </p:grpSpPr>
        <p:sp>
          <p:nvSpPr>
            <p:cNvPr id="429" name="Rectangle 428"/>
            <p:cNvSpPr/>
            <p:nvPr/>
          </p:nvSpPr>
          <p:spPr>
            <a:xfrm>
              <a:off x="5407434" y="2727729"/>
              <a:ext cx="1807278" cy="58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900" dirty="0" smtClean="0">
                  <a:solidFill>
                    <a:srgbClr val="002776"/>
                  </a:solidFill>
                </a:rPr>
                <a:t>Organismos </a:t>
              </a:r>
              <a:r>
                <a:rPr lang="es-CL" sz="900" dirty="0">
                  <a:solidFill>
                    <a:srgbClr val="002776"/>
                  </a:solidFill>
                </a:rPr>
                <a:t>nacionales de los mercados </a:t>
              </a:r>
              <a:r>
                <a:rPr lang="es-CL" sz="900" dirty="0" smtClean="0">
                  <a:solidFill>
                    <a:srgbClr val="002776"/>
                  </a:solidFill>
                </a:rPr>
                <a:t>objetivo</a:t>
              </a:r>
              <a:endParaRPr lang="es-CL" sz="900" dirty="0">
                <a:solidFill>
                  <a:srgbClr val="002776"/>
                </a:solidFill>
              </a:endParaRPr>
            </a:p>
          </p:txBody>
        </p:sp>
        <p:sp>
          <p:nvSpPr>
            <p:cNvPr id="430" name="TextBox 429"/>
            <p:cNvSpPr txBox="1"/>
            <p:nvPr/>
          </p:nvSpPr>
          <p:spPr>
            <a:xfrm>
              <a:off x="4354903" y="2416637"/>
              <a:ext cx="1491114" cy="246221"/>
            </a:xfrm>
            <a:prstGeom prst="rect">
              <a:avLst/>
            </a:prstGeom>
            <a:noFill/>
          </p:spPr>
          <p:txBody>
            <a:bodyPr wrap="none" rtlCol="0">
              <a:spAutoFit/>
            </a:bodyPr>
            <a:lstStyle/>
            <a:p>
              <a:r>
                <a:rPr lang="es-ES_tradnl" sz="1000" b="1" dirty="0">
                  <a:solidFill>
                    <a:schemeClr val="lt1"/>
                  </a:solidFill>
                  <a:latin typeface="+mn-lt"/>
                  <a:cs typeface="+mn-cs"/>
                </a:rPr>
                <a:t>Actores involucrados</a:t>
              </a:r>
              <a:endParaRPr lang="es-ES" sz="1000" b="1" dirty="0">
                <a:solidFill>
                  <a:schemeClr val="lt1"/>
                </a:solidFill>
                <a:latin typeface="+mn-lt"/>
                <a:cs typeface="+mn-cs"/>
              </a:endParaRPr>
            </a:p>
          </p:txBody>
        </p:sp>
        <p:grpSp>
          <p:nvGrpSpPr>
            <p:cNvPr id="431" name="Group 430"/>
            <p:cNvGrpSpPr/>
            <p:nvPr/>
          </p:nvGrpSpPr>
          <p:grpSpPr>
            <a:xfrm>
              <a:off x="187198" y="2374826"/>
              <a:ext cx="7036540" cy="945951"/>
              <a:chOff x="187198" y="2374826"/>
              <a:chExt cx="7036540" cy="945951"/>
            </a:xfrm>
          </p:grpSpPr>
          <p:grpSp>
            <p:nvGrpSpPr>
              <p:cNvPr id="433" name="Group 432"/>
              <p:cNvGrpSpPr/>
              <p:nvPr/>
            </p:nvGrpSpPr>
            <p:grpSpPr>
              <a:xfrm>
                <a:off x="187198" y="2374826"/>
                <a:ext cx="7036540" cy="945951"/>
                <a:chOff x="187198" y="2693266"/>
                <a:chExt cx="7036540" cy="983436"/>
              </a:xfrm>
            </p:grpSpPr>
            <p:sp>
              <p:nvSpPr>
                <p:cNvPr id="435" name="Rectangle 314"/>
                <p:cNvSpPr/>
                <p:nvPr>
                  <p:custDataLst>
                    <p:tags r:id="rId11"/>
                  </p:custDataLst>
                </p:nvPr>
              </p:nvSpPr>
              <p:spPr>
                <a:xfrm>
                  <a:off x="205458" y="2693266"/>
                  <a:ext cx="701828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es-CL" sz="1000" b="1" dirty="0" smtClean="0">
                      <a:solidFill>
                        <a:srgbClr val="002776"/>
                      </a:solidFill>
                    </a:rPr>
                    <a:t>Responsables                                                              Actores Involucrados</a:t>
                  </a:r>
                  <a:endParaRPr lang="es-CL" sz="1000" b="1" dirty="0">
                    <a:solidFill>
                      <a:srgbClr val="002776"/>
                    </a:solidFill>
                  </a:endParaRPr>
                </a:p>
              </p:txBody>
            </p:sp>
            <p:grpSp>
              <p:nvGrpSpPr>
                <p:cNvPr id="436" name="Group 315"/>
                <p:cNvGrpSpPr/>
                <p:nvPr>
                  <p:custDataLst>
                    <p:tags r:id="rId12"/>
                  </p:custDataLst>
                </p:nvPr>
              </p:nvGrpSpPr>
              <p:grpSpPr>
                <a:xfrm>
                  <a:off x="316674" y="2734898"/>
                  <a:ext cx="216000" cy="288000"/>
                  <a:chOff x="391339" y="1340959"/>
                  <a:chExt cx="382588" cy="609600"/>
                </a:xfrm>
              </p:grpSpPr>
              <p:sp>
                <p:nvSpPr>
                  <p:cNvPr id="439" name="Freeform 148"/>
                  <p:cNvSpPr>
                    <a:spLocks/>
                  </p:cNvSpPr>
                  <p:nvPr/>
                </p:nvSpPr>
                <p:spPr bwMode="auto">
                  <a:xfrm>
                    <a:off x="391339" y="1340959"/>
                    <a:ext cx="382588" cy="609600"/>
                  </a:xfrm>
                  <a:custGeom>
                    <a:avLst/>
                    <a:gdLst>
                      <a:gd name="T0" fmla="*/ 31 w 54"/>
                      <a:gd name="T1" fmla="*/ 86 h 86"/>
                      <a:gd name="T2" fmla="*/ 29 w 54"/>
                      <a:gd name="T3" fmla="*/ 69 h 86"/>
                      <a:gd name="T4" fmla="*/ 28 w 54"/>
                      <a:gd name="T5" fmla="*/ 56 h 86"/>
                      <a:gd name="T6" fmla="*/ 25 w 54"/>
                      <a:gd name="T7" fmla="*/ 50 h 86"/>
                      <a:gd name="T8" fmla="*/ 23 w 54"/>
                      <a:gd name="T9" fmla="*/ 57 h 86"/>
                      <a:gd name="T10" fmla="*/ 20 w 54"/>
                      <a:gd name="T11" fmla="*/ 80 h 86"/>
                      <a:gd name="T12" fmla="*/ 16 w 54"/>
                      <a:gd name="T13" fmla="*/ 85 h 86"/>
                      <a:gd name="T14" fmla="*/ 17 w 54"/>
                      <a:gd name="T15" fmla="*/ 70 h 86"/>
                      <a:gd name="T16" fmla="*/ 17 w 54"/>
                      <a:gd name="T17" fmla="*/ 36 h 86"/>
                      <a:gd name="T18" fmla="*/ 17 w 54"/>
                      <a:gd name="T19" fmla="*/ 29 h 86"/>
                      <a:gd name="T20" fmla="*/ 12 w 54"/>
                      <a:gd name="T21" fmla="*/ 22 h 86"/>
                      <a:gd name="T22" fmla="*/ 6 w 54"/>
                      <a:gd name="T23" fmla="*/ 15 h 86"/>
                      <a:gd name="T24" fmla="*/ 2 w 54"/>
                      <a:gd name="T25" fmla="*/ 7 h 86"/>
                      <a:gd name="T26" fmla="*/ 1 w 54"/>
                      <a:gd name="T27" fmla="*/ 2 h 86"/>
                      <a:gd name="T28" fmla="*/ 6 w 54"/>
                      <a:gd name="T29" fmla="*/ 5 h 86"/>
                      <a:gd name="T30" fmla="*/ 10 w 54"/>
                      <a:gd name="T31" fmla="*/ 10 h 86"/>
                      <a:gd name="T32" fmla="*/ 20 w 54"/>
                      <a:gd name="T33" fmla="*/ 20 h 86"/>
                      <a:gd name="T34" fmla="*/ 33 w 54"/>
                      <a:gd name="T35" fmla="*/ 21 h 86"/>
                      <a:gd name="T36" fmla="*/ 40 w 54"/>
                      <a:gd name="T37" fmla="*/ 15 h 86"/>
                      <a:gd name="T38" fmla="*/ 44 w 54"/>
                      <a:gd name="T39" fmla="*/ 7 h 86"/>
                      <a:gd name="T40" fmla="*/ 50 w 54"/>
                      <a:gd name="T41" fmla="*/ 0 h 86"/>
                      <a:gd name="T42" fmla="*/ 53 w 54"/>
                      <a:gd name="T43" fmla="*/ 7 h 86"/>
                      <a:gd name="T44" fmla="*/ 45 w 54"/>
                      <a:gd name="T45" fmla="*/ 20 h 86"/>
                      <a:gd name="T46" fmla="*/ 35 w 54"/>
                      <a:gd name="T47" fmla="*/ 45 h 86"/>
                      <a:gd name="T48" fmla="*/ 36 w 54"/>
                      <a:gd name="T49" fmla="*/ 70 h 86"/>
                      <a:gd name="T50" fmla="*/ 31 w 54"/>
                      <a:gd name="T5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86">
                        <a:moveTo>
                          <a:pt x="31" y="86"/>
                        </a:moveTo>
                        <a:cubicBezTo>
                          <a:pt x="29" y="81"/>
                          <a:pt x="29" y="75"/>
                          <a:pt x="29" y="69"/>
                        </a:cubicBezTo>
                        <a:cubicBezTo>
                          <a:pt x="28" y="63"/>
                          <a:pt x="28" y="61"/>
                          <a:pt x="28" y="56"/>
                        </a:cubicBezTo>
                        <a:cubicBezTo>
                          <a:pt x="27" y="54"/>
                          <a:pt x="27" y="51"/>
                          <a:pt x="25" y="50"/>
                        </a:cubicBezTo>
                        <a:cubicBezTo>
                          <a:pt x="23" y="52"/>
                          <a:pt x="23" y="55"/>
                          <a:pt x="23" y="57"/>
                        </a:cubicBezTo>
                        <a:cubicBezTo>
                          <a:pt x="22" y="66"/>
                          <a:pt x="22" y="71"/>
                          <a:pt x="20" y="80"/>
                        </a:cubicBezTo>
                        <a:cubicBezTo>
                          <a:pt x="20" y="82"/>
                          <a:pt x="19" y="86"/>
                          <a:pt x="16" y="85"/>
                        </a:cubicBezTo>
                        <a:cubicBezTo>
                          <a:pt x="16" y="80"/>
                          <a:pt x="17" y="75"/>
                          <a:pt x="17" y="70"/>
                        </a:cubicBezTo>
                        <a:cubicBezTo>
                          <a:pt x="17" y="59"/>
                          <a:pt x="17" y="47"/>
                          <a:pt x="17" y="36"/>
                        </a:cubicBezTo>
                        <a:cubicBezTo>
                          <a:pt x="17" y="34"/>
                          <a:pt x="17" y="31"/>
                          <a:pt x="17" y="29"/>
                        </a:cubicBezTo>
                        <a:cubicBezTo>
                          <a:pt x="16" y="27"/>
                          <a:pt x="14" y="24"/>
                          <a:pt x="12" y="22"/>
                        </a:cubicBezTo>
                        <a:cubicBezTo>
                          <a:pt x="10" y="19"/>
                          <a:pt x="8" y="17"/>
                          <a:pt x="6" y="15"/>
                        </a:cubicBezTo>
                        <a:cubicBezTo>
                          <a:pt x="5" y="13"/>
                          <a:pt x="6" y="15"/>
                          <a:pt x="2" y="7"/>
                        </a:cubicBezTo>
                        <a:cubicBezTo>
                          <a:pt x="1" y="6"/>
                          <a:pt x="0" y="3"/>
                          <a:pt x="1" y="2"/>
                        </a:cubicBezTo>
                        <a:cubicBezTo>
                          <a:pt x="4" y="1"/>
                          <a:pt x="5" y="4"/>
                          <a:pt x="6" y="5"/>
                        </a:cubicBezTo>
                        <a:cubicBezTo>
                          <a:pt x="7" y="7"/>
                          <a:pt x="9" y="8"/>
                          <a:pt x="10" y="10"/>
                        </a:cubicBezTo>
                        <a:cubicBezTo>
                          <a:pt x="13" y="13"/>
                          <a:pt x="16" y="19"/>
                          <a:pt x="20" y="20"/>
                        </a:cubicBezTo>
                        <a:cubicBezTo>
                          <a:pt x="22" y="22"/>
                          <a:pt x="30" y="23"/>
                          <a:pt x="33" y="21"/>
                        </a:cubicBezTo>
                        <a:cubicBezTo>
                          <a:pt x="35" y="21"/>
                          <a:pt x="38" y="17"/>
                          <a:pt x="40" y="15"/>
                        </a:cubicBezTo>
                        <a:cubicBezTo>
                          <a:pt x="41" y="13"/>
                          <a:pt x="43" y="10"/>
                          <a:pt x="44" y="7"/>
                        </a:cubicBezTo>
                        <a:cubicBezTo>
                          <a:pt x="46" y="5"/>
                          <a:pt x="48" y="1"/>
                          <a:pt x="50" y="0"/>
                        </a:cubicBezTo>
                        <a:cubicBezTo>
                          <a:pt x="53" y="0"/>
                          <a:pt x="54" y="4"/>
                          <a:pt x="53" y="7"/>
                        </a:cubicBezTo>
                        <a:cubicBezTo>
                          <a:pt x="51" y="11"/>
                          <a:pt x="47" y="16"/>
                          <a:pt x="45" y="20"/>
                        </a:cubicBezTo>
                        <a:cubicBezTo>
                          <a:pt x="37" y="33"/>
                          <a:pt x="35" y="30"/>
                          <a:pt x="35" y="45"/>
                        </a:cubicBezTo>
                        <a:cubicBezTo>
                          <a:pt x="35" y="53"/>
                          <a:pt x="36" y="61"/>
                          <a:pt x="36" y="70"/>
                        </a:cubicBezTo>
                        <a:cubicBezTo>
                          <a:pt x="36" y="77"/>
                          <a:pt x="36" y="84"/>
                          <a:pt x="31" y="86"/>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sp>
                <p:nvSpPr>
                  <p:cNvPr id="440" name="Freeform 149"/>
                  <p:cNvSpPr>
                    <a:spLocks/>
                  </p:cNvSpPr>
                  <p:nvPr/>
                </p:nvSpPr>
                <p:spPr bwMode="auto">
                  <a:xfrm>
                    <a:off x="518338" y="1361598"/>
                    <a:ext cx="112713" cy="106363"/>
                  </a:xfrm>
                  <a:custGeom>
                    <a:avLst/>
                    <a:gdLst>
                      <a:gd name="T0" fmla="*/ 13 w 16"/>
                      <a:gd name="T1" fmla="*/ 13 h 15"/>
                      <a:gd name="T2" fmla="*/ 8 w 16"/>
                      <a:gd name="T3" fmla="*/ 15 h 15"/>
                      <a:gd name="T4" fmla="*/ 9 w 16"/>
                      <a:gd name="T5" fmla="*/ 1 h 15"/>
                      <a:gd name="T6" fmla="*/ 13 w 16"/>
                      <a:gd name="T7" fmla="*/ 13 h 15"/>
                    </a:gdLst>
                    <a:ahLst/>
                    <a:cxnLst>
                      <a:cxn ang="0">
                        <a:pos x="T0" y="T1"/>
                      </a:cxn>
                      <a:cxn ang="0">
                        <a:pos x="T2" y="T3"/>
                      </a:cxn>
                      <a:cxn ang="0">
                        <a:pos x="T4" y="T5"/>
                      </a:cxn>
                      <a:cxn ang="0">
                        <a:pos x="T6" y="T7"/>
                      </a:cxn>
                    </a:cxnLst>
                    <a:rect l="0" t="0" r="r" b="b"/>
                    <a:pathLst>
                      <a:path w="16" h="15">
                        <a:moveTo>
                          <a:pt x="13" y="13"/>
                        </a:moveTo>
                        <a:cubicBezTo>
                          <a:pt x="11" y="14"/>
                          <a:pt x="9" y="14"/>
                          <a:pt x="8" y="15"/>
                        </a:cubicBezTo>
                        <a:cubicBezTo>
                          <a:pt x="0" y="14"/>
                          <a:pt x="0" y="0"/>
                          <a:pt x="9" y="1"/>
                        </a:cubicBezTo>
                        <a:cubicBezTo>
                          <a:pt x="14" y="1"/>
                          <a:pt x="16" y="8"/>
                          <a:pt x="13" y="13"/>
                        </a:cubicBezTo>
                        <a:close/>
                      </a:path>
                    </a:pathLst>
                  </a:custGeom>
                  <a:solidFill>
                    <a:schemeClr val="bg2"/>
                  </a:solidFill>
                  <a:ln>
                    <a:noFill/>
                  </a:ln>
                </p:spPr>
                <p:txBody>
                  <a:bodyPr vert="horz" wrap="square" lIns="91411" tIns="45704" rIns="91411" bIns="45704" numCol="1" anchor="t" anchorCtr="0" compatLnSpc="1">
                    <a:prstTxWarp prst="textNoShape">
                      <a:avLst/>
                    </a:prstTxWarp>
                  </a:bodyPr>
                  <a:lstStyle/>
                  <a:p>
                    <a:endParaRPr lang="en-US">
                      <a:solidFill>
                        <a:srgbClr val="002776"/>
                      </a:solidFill>
                    </a:endParaRPr>
                  </a:p>
                </p:txBody>
              </p:sp>
            </p:grpSp>
            <p:sp>
              <p:nvSpPr>
                <p:cNvPr id="437" name="Rectangle 436"/>
                <p:cNvSpPr/>
                <p:nvPr/>
              </p:nvSpPr>
              <p:spPr>
                <a:xfrm>
                  <a:off x="3631554" y="3059282"/>
                  <a:ext cx="1830472" cy="60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900" dirty="0">
                      <a:solidFill>
                        <a:srgbClr val="002776"/>
                      </a:solidFill>
                    </a:rPr>
                    <a:t>Gobierno Nacional (Relaciones Exteriores</a:t>
                  </a:r>
                  <a:r>
                    <a:rPr lang="es-CL" sz="900" dirty="0" smtClean="0">
                      <a:solidFill>
                        <a:srgbClr val="002776"/>
                      </a:solidFill>
                    </a:rPr>
                    <a:t>)</a:t>
                  </a:r>
                  <a:endParaRPr lang="es-CL" sz="900" dirty="0">
                    <a:solidFill>
                      <a:srgbClr val="002776"/>
                    </a:solidFill>
                  </a:endParaRPr>
                </a:p>
              </p:txBody>
            </p:sp>
            <p:sp>
              <p:nvSpPr>
                <p:cNvPr id="438" name="Rectangle 437"/>
                <p:cNvSpPr/>
                <p:nvPr/>
              </p:nvSpPr>
              <p:spPr>
                <a:xfrm>
                  <a:off x="187198" y="3070905"/>
                  <a:ext cx="3418116" cy="60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900" b="1" dirty="0">
                      <a:solidFill>
                        <a:srgbClr val="002776"/>
                      </a:solidFill>
                    </a:rPr>
                    <a:t>Líder de </a:t>
                  </a:r>
                  <a:r>
                    <a:rPr lang="es-ES_tradnl" sz="900" b="1" dirty="0" smtClean="0">
                      <a:solidFill>
                        <a:srgbClr val="002776"/>
                      </a:solidFill>
                    </a:rPr>
                    <a:t>Proyecto: </a:t>
                  </a:r>
                  <a:r>
                    <a:rPr lang="es-ES_tradnl" sz="900" dirty="0" smtClean="0">
                      <a:solidFill>
                        <a:srgbClr val="002776"/>
                      </a:solidFill>
                    </a:rPr>
                    <a:t>Quito Turismo,</a:t>
                  </a:r>
                  <a:r>
                    <a:rPr lang="es-ES_tradnl" sz="900" b="1" dirty="0" smtClean="0">
                      <a:solidFill>
                        <a:srgbClr val="002776"/>
                      </a:solidFill>
                    </a:rPr>
                    <a:t> </a:t>
                  </a:r>
                  <a:r>
                    <a:rPr lang="es-CL" sz="900" dirty="0" smtClean="0">
                      <a:solidFill>
                        <a:srgbClr val="002776"/>
                      </a:solidFill>
                    </a:rPr>
                    <a:t>Compañía </a:t>
                  </a:r>
                  <a:r>
                    <a:rPr lang="es-CL" sz="900" dirty="0">
                      <a:solidFill>
                        <a:srgbClr val="002776"/>
                      </a:solidFill>
                    </a:rPr>
                    <a:t>gestora del Aeropuerto de </a:t>
                  </a:r>
                  <a:r>
                    <a:rPr lang="es-CL" sz="900" dirty="0" smtClean="0">
                      <a:solidFill>
                        <a:srgbClr val="002776"/>
                      </a:solidFill>
                    </a:rPr>
                    <a:t>Quito y </a:t>
                  </a:r>
                  <a:r>
                    <a:rPr lang="es-CL" sz="900" dirty="0" err="1" smtClean="0">
                      <a:solidFill>
                        <a:srgbClr val="002776"/>
                      </a:solidFill>
                    </a:rPr>
                    <a:t>Epmsa</a:t>
                  </a:r>
                  <a:endParaRPr lang="es-ES_tradnl" sz="900" dirty="0">
                    <a:solidFill>
                      <a:srgbClr val="002776"/>
                    </a:solidFill>
                  </a:endParaRPr>
                </a:p>
              </p:txBody>
            </p:sp>
          </p:grpSp>
          <p:sp>
            <p:nvSpPr>
              <p:cNvPr id="434" name="Rectangle 433"/>
              <p:cNvSpPr/>
              <p:nvPr/>
            </p:nvSpPr>
            <p:spPr>
              <a:xfrm>
                <a:off x="776088" y="2385955"/>
                <a:ext cx="1085554" cy="246221"/>
              </a:xfrm>
              <a:prstGeom prst="rect">
                <a:avLst/>
              </a:prstGeom>
            </p:spPr>
            <p:txBody>
              <a:bodyPr wrap="none">
                <a:spAutoFit/>
              </a:bodyPr>
              <a:lstStyle/>
              <a:p>
                <a:r>
                  <a:rPr lang="es-CL" sz="1000" b="1" dirty="0">
                    <a:solidFill>
                      <a:srgbClr val="FFFFFF"/>
                    </a:solidFill>
                  </a:rPr>
                  <a:t>Responsables </a:t>
                </a:r>
                <a:endParaRPr lang="es-ES" sz="1000" dirty="0"/>
              </a:p>
            </p:txBody>
          </p:sp>
        </p:grpSp>
        <p:sp>
          <p:nvSpPr>
            <p:cNvPr id="432" name="Rectangle 431"/>
            <p:cNvSpPr/>
            <p:nvPr/>
          </p:nvSpPr>
          <p:spPr>
            <a:xfrm>
              <a:off x="3650755" y="2374825"/>
              <a:ext cx="1491114" cy="246221"/>
            </a:xfrm>
            <a:prstGeom prst="rect">
              <a:avLst/>
            </a:prstGeom>
          </p:spPr>
          <p:txBody>
            <a:bodyPr wrap="none">
              <a:spAutoFit/>
            </a:bodyPr>
            <a:lstStyle/>
            <a:p>
              <a:r>
                <a:rPr lang="es-CL" sz="1000" b="1" dirty="0">
                  <a:solidFill>
                    <a:srgbClr val="FFFFFF"/>
                  </a:solidFill>
                </a:rPr>
                <a:t>Actores Involucrados</a:t>
              </a:r>
            </a:p>
          </p:txBody>
        </p:sp>
      </p:grpSp>
      <p:sp>
        <p:nvSpPr>
          <p:cNvPr id="441" name="Rounded Rectangle 440"/>
          <p:cNvSpPr/>
          <p:nvPr/>
        </p:nvSpPr>
        <p:spPr>
          <a:xfrm>
            <a:off x="265456" y="1045552"/>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E2</a:t>
            </a:r>
            <a:endParaRPr lang="es-ES" sz="1100" b="1" dirty="0">
              <a:solidFill>
                <a:srgbClr val="002060"/>
              </a:solidFill>
            </a:endParaRPr>
          </a:p>
        </p:txBody>
      </p:sp>
      <p:sp>
        <p:nvSpPr>
          <p:cNvPr id="181" name="Rounded Rectangle 180"/>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182" name="Freeform 181"/>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198631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6812F57-7A5F-4E8D-A60F-218CCB32CE6C}" type="slidenum">
              <a:rPr lang="es-CL" smtClean="0">
                <a:solidFill>
                  <a:srgbClr val="002776"/>
                </a:solidFill>
              </a:rPr>
              <a:pPr>
                <a:defRPr/>
              </a:pPr>
              <a:t>9</a:t>
            </a:fld>
            <a:endParaRPr lang="es-CL" dirty="0">
              <a:solidFill>
                <a:srgbClr val="002776"/>
              </a:solidFill>
            </a:endParaRPr>
          </a:p>
        </p:txBody>
      </p:sp>
      <p:sp>
        <p:nvSpPr>
          <p:cNvPr id="5" name="Freeform 4"/>
          <p:cNvSpPr>
            <a:spLocks/>
          </p:cNvSpPr>
          <p:nvPr>
            <p:custDataLst>
              <p:tags r:id="rId1"/>
            </p:custDataLst>
          </p:nvPr>
        </p:nvSpPr>
        <p:spPr bwMode="auto">
          <a:xfrm>
            <a:off x="133450" y="574626"/>
            <a:ext cx="9828000" cy="6840040"/>
          </a:xfrm>
          <a:custGeom>
            <a:avLst/>
            <a:gdLst>
              <a:gd name="T0" fmla="*/ 0 w 5023"/>
              <a:gd name="T1" fmla="*/ 160 h 3143"/>
              <a:gd name="T2" fmla="*/ 0 w 5023"/>
              <a:gd name="T3" fmla="*/ 3143 h 3143"/>
              <a:gd name="T4" fmla="*/ 5023 w 5023"/>
              <a:gd name="T5" fmla="*/ 3143 h 3143"/>
              <a:gd name="T6" fmla="*/ 5023 w 5023"/>
              <a:gd name="T7" fmla="*/ 151 h 3143"/>
              <a:gd name="T8" fmla="*/ 903 w 5023"/>
              <a:gd name="T9" fmla="*/ 151 h 3143"/>
              <a:gd name="T10" fmla="*/ 795 w 5023"/>
              <a:gd name="T11" fmla="*/ 0 h 3143"/>
              <a:gd name="T12" fmla="*/ 135 w 5023"/>
              <a:gd name="T13" fmla="*/ 0 h 3143"/>
              <a:gd name="T14" fmla="*/ 0 w 5023"/>
              <a:gd name="T15" fmla="*/ 160 h 3143"/>
              <a:gd name="T16" fmla="*/ 0 60000 65536"/>
              <a:gd name="T17" fmla="*/ 0 60000 65536"/>
              <a:gd name="T18" fmla="*/ 0 60000 65536"/>
              <a:gd name="T19" fmla="*/ 0 60000 65536"/>
              <a:gd name="T20" fmla="*/ 0 60000 65536"/>
              <a:gd name="T21" fmla="*/ 0 60000 65536"/>
              <a:gd name="T22" fmla="*/ 0 60000 65536"/>
              <a:gd name="T23" fmla="*/ 0 60000 65536"/>
              <a:gd name="T24" fmla="*/ 0 w 5023"/>
              <a:gd name="T25" fmla="*/ 0 h 3143"/>
              <a:gd name="T26" fmla="*/ 5023 w 5023"/>
              <a:gd name="T27" fmla="*/ 3143 h 3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23" h="3143">
                <a:moveTo>
                  <a:pt x="0" y="160"/>
                </a:moveTo>
                <a:lnTo>
                  <a:pt x="0" y="3143"/>
                </a:lnTo>
                <a:lnTo>
                  <a:pt x="5023" y="3143"/>
                </a:lnTo>
                <a:lnTo>
                  <a:pt x="5023" y="151"/>
                </a:lnTo>
                <a:lnTo>
                  <a:pt x="903" y="151"/>
                </a:lnTo>
                <a:lnTo>
                  <a:pt x="795" y="0"/>
                </a:lnTo>
                <a:lnTo>
                  <a:pt x="135" y="0"/>
                </a:lnTo>
                <a:lnTo>
                  <a:pt x="0" y="160"/>
                </a:lnTo>
                <a:close/>
              </a:path>
            </a:pathLst>
          </a:custGeom>
          <a:solidFill>
            <a:schemeClr val="bg1">
              <a:lumMod val="95000"/>
            </a:schemeClr>
          </a:solidFill>
          <a:ln w="3175">
            <a:noFill/>
            <a:round/>
            <a:headEnd/>
            <a:tailEnd/>
          </a:ln>
        </p:spPr>
        <p:txBody>
          <a:bodyPr lIns="90214" tIns="45109" rIns="90214" bIns="45109"/>
          <a:lstStyle/>
          <a:p>
            <a:pPr defTabSz="1005322"/>
            <a:endParaRPr lang="es-CL" dirty="0">
              <a:solidFill>
                <a:srgbClr val="002776"/>
              </a:solidFill>
            </a:endParaRPr>
          </a:p>
        </p:txBody>
      </p:sp>
      <p:graphicFrame>
        <p:nvGraphicFramePr>
          <p:cNvPr id="6" name="Table 5"/>
          <p:cNvGraphicFramePr>
            <a:graphicFrameLocks noGrp="1"/>
          </p:cNvGraphicFramePr>
          <p:nvPr>
            <p:extLst/>
          </p:nvPr>
        </p:nvGraphicFramePr>
        <p:xfrm>
          <a:off x="276950" y="1942778"/>
          <a:ext cx="9577322" cy="4089400"/>
        </p:xfrm>
        <a:graphic>
          <a:graphicData uri="http://schemas.openxmlformats.org/drawingml/2006/table">
            <a:tbl>
              <a:tblPr firstRow="1" bandRow="1">
                <a:tableStyleId>{2D5ABB26-0587-4C30-8999-92F81FD0307C}</a:tableStyleId>
              </a:tblPr>
              <a:tblGrid>
                <a:gridCol w="9577322">
                  <a:extLst>
                    <a:ext uri="{9D8B030D-6E8A-4147-A177-3AD203B41FA5}">
                      <a16:colId xmlns="" xmlns:a16="http://schemas.microsoft.com/office/drawing/2014/main" val="20000"/>
                    </a:ext>
                  </a:extLst>
                </a:gridCol>
              </a:tblGrid>
              <a:tr h="936104">
                <a:tc>
                  <a:txBody>
                    <a:bodyPr/>
                    <a:lstStyle/>
                    <a:p>
                      <a:pPr marL="228600" marR="0" lvl="0" indent="-228600" algn="just" defTabSz="913399" rtl="0" eaLnBrk="1" fontAlgn="base" latinLnBrk="0" hangingPunct="1">
                        <a:lnSpc>
                          <a:spcPct val="100000"/>
                        </a:lnSpc>
                        <a:spcBef>
                          <a:spcPct val="0"/>
                        </a:spcBef>
                        <a:spcAft>
                          <a:spcPct val="0"/>
                        </a:spcAft>
                        <a:buClrTx/>
                        <a:buSzTx/>
                        <a:buFont typeface="+mj-lt"/>
                        <a:buAutoNum type="alphaLcParenR"/>
                        <a:tabLst/>
                        <a:defRPr/>
                      </a:pPr>
                      <a:r>
                        <a:rPr lang="es-CL" sz="900" b="1" kern="1200" noProof="0" dirty="0" smtClean="0">
                          <a:solidFill>
                            <a:srgbClr val="002776"/>
                          </a:solidFill>
                          <a:latin typeface="+mn-lt"/>
                          <a:ea typeface="+mn-ea"/>
                          <a:cs typeface="+mn-cs"/>
                        </a:rPr>
                        <a:t>Los</a:t>
                      </a:r>
                      <a:r>
                        <a:rPr lang="es-CL" sz="900" kern="1200" baseline="0" noProof="0" dirty="0" smtClean="0">
                          <a:solidFill>
                            <a:srgbClr val="002776"/>
                          </a:solidFill>
                          <a:latin typeface="+mn-lt"/>
                          <a:ea typeface="+mn-ea"/>
                          <a:cs typeface="+mn-cs"/>
                        </a:rPr>
                        <a:t> </a:t>
                      </a:r>
                      <a:r>
                        <a:rPr lang="es-CL" sz="900" b="1" kern="1200" baseline="0" noProof="0" dirty="0" smtClean="0">
                          <a:solidFill>
                            <a:srgbClr val="002776"/>
                          </a:solidFill>
                          <a:latin typeface="+mn-lt"/>
                          <a:ea typeface="+mn-ea"/>
                          <a:cs typeface="+mn-cs"/>
                        </a:rPr>
                        <a:t>Acuerdos de Servicios Aéreos (</a:t>
                      </a:r>
                      <a:r>
                        <a:rPr lang="es-CL" sz="900" b="1" kern="1200" baseline="0" noProof="0" dirty="0" err="1" smtClean="0">
                          <a:solidFill>
                            <a:srgbClr val="002776"/>
                          </a:solidFill>
                          <a:latin typeface="+mn-lt"/>
                          <a:ea typeface="+mn-ea"/>
                          <a:cs typeface="+mn-cs"/>
                        </a:rPr>
                        <a:t>ASAs</a:t>
                      </a:r>
                      <a:r>
                        <a:rPr lang="es-CL" sz="900" b="1" kern="1200" baseline="0" noProof="0" dirty="0" smtClean="0">
                          <a:solidFill>
                            <a:srgbClr val="002776"/>
                          </a:solidFill>
                          <a:latin typeface="+mn-lt"/>
                          <a:ea typeface="+mn-ea"/>
                          <a:cs typeface="+mn-cs"/>
                        </a:rPr>
                        <a:t>) </a:t>
                      </a:r>
                      <a:r>
                        <a:rPr lang="es-CL" sz="900" kern="1200" baseline="0" noProof="0" dirty="0" smtClean="0">
                          <a:solidFill>
                            <a:srgbClr val="002776"/>
                          </a:solidFill>
                          <a:latin typeface="+mn-lt"/>
                          <a:ea typeface="+mn-ea"/>
                          <a:cs typeface="+mn-cs"/>
                        </a:rPr>
                        <a:t>entre países son una gran herramienta para el desarrollo de la conectividad aérea de un país, a nivel regional e internacional. </a:t>
                      </a:r>
                      <a:r>
                        <a:rPr lang="es-ES" sz="900" kern="1200" baseline="0" noProof="0" dirty="0" smtClean="0">
                          <a:solidFill>
                            <a:srgbClr val="002776"/>
                          </a:solidFill>
                          <a:latin typeface="+mn-lt"/>
                          <a:ea typeface="+mn-ea"/>
                          <a:cs typeface="+mn-cs"/>
                        </a:rPr>
                        <a:t>Estos acuerdos forman el marco jurídico a través del cual las aerolíneas nacionales e internacionales podrán fundamentar sus nuevas operaciones, creando oportunidades para el desarrollo de la conectividad, el incremento del turismo, el fortalecimiento del intercambio comercial de productos nacionales, convirtiendo al país en un centro clave de movilización de pasajeros, carga y correo a nivel global.</a:t>
                      </a:r>
                    </a:p>
                    <a:p>
                      <a:pPr marL="542925" marR="0" lvl="0" indent="-180975" algn="just" defTabSz="913399"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es-CL" sz="900" kern="1200" noProof="0" dirty="0" smtClean="0">
                          <a:solidFill>
                            <a:srgbClr val="002776"/>
                          </a:solidFill>
                          <a:latin typeface="+mn-lt"/>
                          <a:ea typeface="+mn-ea"/>
                          <a:cs typeface="+mn-cs"/>
                        </a:rPr>
                        <a:t>En</a:t>
                      </a:r>
                      <a:r>
                        <a:rPr lang="es-CL" sz="900" kern="1200" baseline="0" noProof="0" dirty="0" smtClean="0">
                          <a:solidFill>
                            <a:srgbClr val="002776"/>
                          </a:solidFill>
                          <a:latin typeface="+mn-lt"/>
                          <a:ea typeface="+mn-ea"/>
                          <a:cs typeface="+mn-cs"/>
                        </a:rPr>
                        <a:t> noviembre de 2014 se celebró la Conferencia Internacional de Negociaciones sobre Servicios Aéreos (ICAN) en Indonesia. La representación ecuatoriana presente en dicha conferencia obtuvo como resultado la firma de </a:t>
                      </a:r>
                      <a:r>
                        <a:rPr lang="es-CL" sz="900" kern="1200" baseline="0" noProof="0" dirty="0" err="1" smtClean="0">
                          <a:solidFill>
                            <a:srgbClr val="002776"/>
                          </a:solidFill>
                          <a:latin typeface="+mn-lt"/>
                          <a:ea typeface="+mn-ea"/>
                          <a:cs typeface="+mn-cs"/>
                        </a:rPr>
                        <a:t>ASAs</a:t>
                      </a:r>
                      <a:r>
                        <a:rPr lang="es-CL" sz="900" kern="1200" baseline="0" noProof="0" dirty="0" smtClean="0">
                          <a:solidFill>
                            <a:srgbClr val="002776"/>
                          </a:solidFill>
                          <a:latin typeface="+mn-lt"/>
                          <a:ea typeface="+mn-ea"/>
                          <a:cs typeface="+mn-cs"/>
                        </a:rPr>
                        <a:t> y Memorandos de Entendimiento (</a:t>
                      </a:r>
                      <a:r>
                        <a:rPr lang="es-CL" sz="900" kern="1200" baseline="0" noProof="0" dirty="0" err="1" smtClean="0">
                          <a:solidFill>
                            <a:srgbClr val="002776"/>
                          </a:solidFill>
                          <a:latin typeface="+mn-lt"/>
                          <a:ea typeface="+mn-ea"/>
                          <a:cs typeface="+mn-cs"/>
                        </a:rPr>
                        <a:t>MOUs</a:t>
                      </a:r>
                      <a:r>
                        <a:rPr lang="es-CL" sz="900" kern="1200" baseline="0" noProof="0" dirty="0" smtClean="0">
                          <a:solidFill>
                            <a:srgbClr val="002776"/>
                          </a:solidFill>
                          <a:latin typeface="+mn-lt"/>
                          <a:ea typeface="+mn-ea"/>
                          <a:cs typeface="+mn-cs"/>
                        </a:rPr>
                        <a:t>) con Jamaica, Canadá, Rusia, Arabia Saudita, Reino Unido, España, Qatar, Emiratos Árabes Unidos, Australia, Estados Unidos de América, Islandia, Curazao, los Países Bajos y con la Unión Europea.</a:t>
                      </a:r>
                      <a:endParaRPr lang="es-CL" sz="900" kern="1200" noProof="0" dirty="0" smtClean="0">
                        <a:solidFill>
                          <a:srgbClr val="002776"/>
                        </a:solidFill>
                        <a:latin typeface="+mn-lt"/>
                        <a:ea typeface="+mn-ea"/>
                        <a:cs typeface="+mn-cs"/>
                      </a:endParaRPr>
                    </a:p>
                    <a:p>
                      <a:pPr marL="542925" marR="0" lvl="0" indent="-180975" algn="just" defTabSz="913399"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es-CL" sz="900" kern="1200" noProof="0" dirty="0" smtClean="0">
                          <a:solidFill>
                            <a:srgbClr val="002776"/>
                          </a:solidFill>
                          <a:latin typeface="+mn-lt"/>
                          <a:ea typeface="+mn-ea"/>
                          <a:cs typeface="+mn-cs"/>
                        </a:rPr>
                        <a:t>Recientemente se ha firmado</a:t>
                      </a:r>
                      <a:r>
                        <a:rPr lang="es-CL" sz="900" kern="1200" baseline="0" noProof="0" dirty="0" smtClean="0">
                          <a:solidFill>
                            <a:srgbClr val="002776"/>
                          </a:solidFill>
                          <a:latin typeface="+mn-lt"/>
                          <a:ea typeface="+mn-ea"/>
                          <a:cs typeface="+mn-cs"/>
                        </a:rPr>
                        <a:t> con Turquía un Acuerdo de Operaciones y Servicios Aéreos. Según fuentes oficiales, </a:t>
                      </a:r>
                      <a:r>
                        <a:rPr lang="es-ES" sz="900" kern="1200" baseline="0" noProof="0" dirty="0" smtClean="0">
                          <a:solidFill>
                            <a:srgbClr val="002776"/>
                          </a:solidFill>
                          <a:latin typeface="+mn-lt"/>
                          <a:ea typeface="+mn-ea"/>
                          <a:cs typeface="+mn-cs"/>
                        </a:rPr>
                        <a:t>durante la firma ambas partes destacaron la voluntad de que se inicien operaciones aéreas entre Ecuador y Turquía en el menor tiempo posible, a fin de fomentar el turismo y el comercio bilateral. El instrumento fomentará la conectividad de viajeros y productos de exportación provenientes del Ecuador, con numerosas ciudades y mercados ubicados en países de Europa, Medio Oriente, Asia Central, África y Lejano Oriente a través de importantes centros de conexiones turcos, así como también facilitará el acceso de numerosos turistas y empresarios de dichas regiones hacia el Ecuador.</a:t>
                      </a:r>
                    </a:p>
                    <a:p>
                      <a:pPr marL="361950" marR="0" lvl="0" indent="0" algn="just" defTabSz="913399" rtl="0" eaLnBrk="1" fontAlgn="base" latinLnBrk="0" hangingPunct="1">
                        <a:lnSpc>
                          <a:spcPct val="100000"/>
                        </a:lnSpc>
                        <a:spcBef>
                          <a:spcPts val="400"/>
                        </a:spcBef>
                        <a:spcAft>
                          <a:spcPct val="0"/>
                        </a:spcAft>
                        <a:buClrTx/>
                        <a:buSzTx/>
                        <a:buFont typeface="Arial" panose="020B0604020202020204" pitchFamily="34" charset="0"/>
                        <a:buNone/>
                        <a:tabLst/>
                        <a:defRPr/>
                      </a:pPr>
                      <a:r>
                        <a:rPr lang="es-ES" sz="900" kern="1200" baseline="0" noProof="0" dirty="0" smtClean="0">
                          <a:solidFill>
                            <a:srgbClr val="002776"/>
                          </a:solidFill>
                          <a:latin typeface="+mn-lt"/>
                          <a:ea typeface="+mn-ea"/>
                          <a:cs typeface="+mn-cs"/>
                        </a:rPr>
                        <a:t>Las autoridades responsables de llevar a cabo las negociaciones y firma de los </a:t>
                      </a:r>
                      <a:r>
                        <a:rPr lang="es-ES" sz="900" kern="1200" baseline="0" noProof="0" dirty="0" err="1" smtClean="0">
                          <a:solidFill>
                            <a:srgbClr val="002776"/>
                          </a:solidFill>
                          <a:latin typeface="+mn-lt"/>
                          <a:ea typeface="+mn-ea"/>
                          <a:cs typeface="+mn-cs"/>
                        </a:rPr>
                        <a:t>ASAs</a:t>
                      </a:r>
                      <a:r>
                        <a:rPr lang="es-ES" sz="900" kern="1200" baseline="0" noProof="0" dirty="0" smtClean="0">
                          <a:solidFill>
                            <a:srgbClr val="002776"/>
                          </a:solidFill>
                          <a:latin typeface="+mn-lt"/>
                          <a:ea typeface="+mn-ea"/>
                          <a:cs typeface="+mn-cs"/>
                        </a:rPr>
                        <a:t> varían en función de la organización de cada país, en el caso de Ecuador, los responsables son el Ministerio de Transporte y Obras Públicas y la Dirección General de Aviación Civil.</a:t>
                      </a:r>
                    </a:p>
                    <a:p>
                      <a:pPr marL="361950" marR="0" lvl="0" indent="0" algn="just" defTabSz="913399" rtl="0" eaLnBrk="1" fontAlgn="base" latinLnBrk="0" hangingPunct="1">
                        <a:lnSpc>
                          <a:spcPct val="100000"/>
                        </a:lnSpc>
                        <a:spcBef>
                          <a:spcPts val="400"/>
                        </a:spcBef>
                        <a:spcAft>
                          <a:spcPct val="0"/>
                        </a:spcAft>
                        <a:buClrTx/>
                        <a:buSzTx/>
                        <a:buFont typeface="Arial" panose="020B0604020202020204" pitchFamily="34" charset="0"/>
                        <a:buNone/>
                        <a:tabLst/>
                        <a:defRPr/>
                      </a:pPr>
                      <a:r>
                        <a:rPr lang="es-ES" sz="900" kern="1200" baseline="0" noProof="0" dirty="0" smtClean="0">
                          <a:solidFill>
                            <a:schemeClr val="accent1"/>
                          </a:solidFill>
                          <a:latin typeface="+mn-lt"/>
                          <a:ea typeface="+mn-ea"/>
                          <a:cs typeface="+mn-cs"/>
                        </a:rPr>
                        <a:t>A nivel regional, en el Aeropuerto de Quito se pueden tomar medidas que sirvan como palanca para el establecimiento de nuevas rutas internacionales. Entre estas medidas, se incluye la reducción de las restricciones a operaciones internacionales. Estas restricciones dependen del Marco Regulatorio vigente, que el presente proyecto pretende mejorar de cara a la mejora de la conectividad internacional de UIO.</a:t>
                      </a:r>
                      <a:endParaRPr lang="es-ES" sz="900" kern="1200" noProof="0" dirty="0" smtClean="0">
                        <a:solidFill>
                          <a:schemeClr val="accent1"/>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solidFill>
                      <a:schemeClr val="accent6">
                        <a:lumMod val="20000"/>
                        <a:lumOff val="80000"/>
                      </a:schemeClr>
                    </a:solidFill>
                  </a:tcPr>
                </a:tc>
                <a:extLst>
                  <a:ext uri="{0D108BD9-81ED-4DB2-BD59-A6C34878D82A}">
                    <a16:rowId xmlns="" xmlns:a16="http://schemas.microsoft.com/office/drawing/2014/main" val="10000"/>
                  </a:ext>
                </a:extLst>
              </a:tr>
              <a:tr h="1184569">
                <a:tc>
                  <a:txBody>
                    <a:bodyPr/>
                    <a:lstStyle/>
                    <a:p>
                      <a:pPr marL="228600" marR="0" lvl="0" indent="-228600" algn="just" defTabSz="913399" rtl="0" eaLnBrk="1" fontAlgn="auto" latinLnBrk="0" hangingPunct="1">
                        <a:lnSpc>
                          <a:spcPct val="100000"/>
                        </a:lnSpc>
                        <a:spcBef>
                          <a:spcPts val="0"/>
                        </a:spcBef>
                        <a:spcAft>
                          <a:spcPts val="0"/>
                        </a:spcAft>
                        <a:buClrTx/>
                        <a:buSzTx/>
                        <a:buFont typeface="+mj-lt"/>
                        <a:buAutoNum type="alphaLcParenR" startAt="3"/>
                        <a:tabLst/>
                        <a:defRPr/>
                      </a:pPr>
                      <a:r>
                        <a:rPr lang="es-ES" sz="900" b="1" kern="1200" noProof="0" dirty="0" err="1" smtClean="0">
                          <a:solidFill>
                            <a:srgbClr val="002776"/>
                          </a:solidFill>
                          <a:latin typeface="+mn-lt"/>
                          <a:ea typeface="+mn-ea"/>
                          <a:cs typeface="+mn-cs"/>
                        </a:rPr>
                        <a:t>KPIs</a:t>
                      </a:r>
                      <a:r>
                        <a:rPr lang="es-ES" sz="900" b="1" kern="1200" noProof="0" dirty="0" smtClean="0">
                          <a:solidFill>
                            <a:srgbClr val="002776"/>
                          </a:solidFill>
                          <a:latin typeface="+mn-lt"/>
                          <a:ea typeface="+mn-ea"/>
                          <a:cs typeface="+mn-cs"/>
                        </a:rPr>
                        <a:t> Específicos</a:t>
                      </a:r>
                      <a:r>
                        <a:rPr lang="es-ES" sz="900" b="1" kern="1200" baseline="0" noProof="0" dirty="0" smtClean="0">
                          <a:solidFill>
                            <a:srgbClr val="002776"/>
                          </a:solidFill>
                          <a:latin typeface="+mn-lt"/>
                          <a:ea typeface="+mn-ea"/>
                          <a:cs typeface="+mn-cs"/>
                        </a:rPr>
                        <a:t>: </a:t>
                      </a:r>
                      <a:r>
                        <a:rPr lang="es-ES" sz="900" kern="1200" baseline="0" noProof="0" dirty="0" smtClean="0">
                          <a:solidFill>
                            <a:srgbClr val="002776"/>
                          </a:solidFill>
                          <a:latin typeface="+mn-lt"/>
                          <a:ea typeface="+mn-ea"/>
                          <a:cs typeface="+mn-cs"/>
                        </a:rPr>
                        <a:t>Los valores objetivo o </a:t>
                      </a:r>
                      <a:r>
                        <a:rPr lang="es-ES" sz="900" i="1" kern="1200" baseline="0" noProof="0" dirty="0" smtClean="0">
                          <a:solidFill>
                            <a:srgbClr val="002776"/>
                          </a:solidFill>
                          <a:latin typeface="+mn-lt"/>
                          <a:ea typeface="+mn-ea"/>
                          <a:cs typeface="+mn-cs"/>
                        </a:rPr>
                        <a:t>target</a:t>
                      </a:r>
                      <a:r>
                        <a:rPr lang="es-ES" sz="900" kern="1200" baseline="0" noProof="0" dirty="0" smtClean="0">
                          <a:solidFill>
                            <a:srgbClr val="002776"/>
                          </a:solidFill>
                          <a:latin typeface="+mn-lt"/>
                          <a:ea typeface="+mn-ea"/>
                          <a:cs typeface="+mn-cs"/>
                        </a:rPr>
                        <a:t> para los diferentes </a:t>
                      </a:r>
                      <a:r>
                        <a:rPr lang="es-ES" sz="900" kern="1200" baseline="0" noProof="0" dirty="0" err="1" smtClean="0">
                          <a:solidFill>
                            <a:srgbClr val="002776"/>
                          </a:solidFill>
                          <a:latin typeface="+mn-lt"/>
                          <a:ea typeface="+mn-ea"/>
                          <a:cs typeface="+mn-cs"/>
                        </a:rPr>
                        <a:t>KPIs</a:t>
                      </a:r>
                      <a:r>
                        <a:rPr lang="es-ES" sz="900" kern="1200" baseline="0" noProof="0" dirty="0" smtClean="0">
                          <a:solidFill>
                            <a:srgbClr val="002776"/>
                          </a:solidFill>
                          <a:latin typeface="+mn-lt"/>
                          <a:ea typeface="+mn-ea"/>
                          <a:cs typeface="+mn-cs"/>
                        </a:rPr>
                        <a:t> definidos deberán definirse en la fase inicial de la ejecución del propio proyecto, en base a las observaciones concretas realizadas en tal momento. No obstante, de manera preliminar pueden proponerse los siguientes valores indicativos, a utilizarse como referencia a la hora de definir los </a:t>
                      </a:r>
                      <a:r>
                        <a:rPr lang="es-ES" sz="900" i="1" kern="1200" baseline="0" noProof="0" dirty="0" smtClean="0">
                          <a:solidFill>
                            <a:srgbClr val="002776"/>
                          </a:solidFill>
                          <a:latin typeface="+mn-lt"/>
                          <a:ea typeface="+mn-ea"/>
                          <a:cs typeface="+mn-cs"/>
                        </a:rPr>
                        <a:t>targets</a:t>
                      </a:r>
                      <a:r>
                        <a:rPr lang="es-ES" sz="900" kern="1200" baseline="0" noProof="0" dirty="0" smtClean="0">
                          <a:solidFill>
                            <a:srgbClr val="002776"/>
                          </a:solidFill>
                          <a:latin typeface="+mn-lt"/>
                          <a:ea typeface="+mn-ea"/>
                          <a:cs typeface="+mn-cs"/>
                        </a:rPr>
                        <a:t> definitivos:</a:t>
                      </a: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mercados potenciales identificados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2 nuevos mercados factibles identificados al final del proyecto.</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actores y representantes con los que se han establecido negociaciones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2 actores/representantes en los primeros 3 meses, y al menos 5 al final del proyecto</a:t>
                      </a:r>
                      <a:r>
                        <a:rPr lang="es-ES" sz="900" i="0" u="none" kern="1200" baseline="0" noProof="0" dirty="0" smtClean="0">
                          <a:solidFill>
                            <a:srgbClr val="002776"/>
                          </a:solidFill>
                          <a:latin typeface="+mn-lt"/>
                          <a:ea typeface="+mn-ea"/>
                          <a:cs typeface="+mn-cs"/>
                        </a:rPr>
                        <a:t>.</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actuaciones para mejorar las relaciones con los mercados objetivo identificadas y ejecutadas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3 líneas de actuación identificadas y ejecutadas entre las que podrían considerarse las mencionadas en el proyecto: Firma de nuevos </a:t>
                      </a:r>
                      <a:r>
                        <a:rPr lang="es-ES" sz="900" u="none" kern="1200" baseline="0" noProof="0" dirty="0" err="1" smtClean="0">
                          <a:solidFill>
                            <a:srgbClr val="002776"/>
                          </a:solidFill>
                          <a:latin typeface="+mn-lt"/>
                          <a:ea typeface="+mn-ea"/>
                          <a:cs typeface="+mn-cs"/>
                        </a:rPr>
                        <a:t>ASAs</a:t>
                      </a:r>
                      <a:r>
                        <a:rPr lang="es-ES" sz="900" u="none" kern="1200" baseline="0" noProof="0" dirty="0" smtClean="0">
                          <a:solidFill>
                            <a:srgbClr val="002776"/>
                          </a:solidFill>
                          <a:latin typeface="+mn-lt"/>
                          <a:ea typeface="+mn-ea"/>
                          <a:cs typeface="+mn-cs"/>
                        </a:rPr>
                        <a:t>, establecimiento de nuevas relaciones con otros gobiernos, mejora de las relaciones y acuerdos existentes.</a:t>
                      </a:r>
                      <a:endParaRPr lang="es-ES" sz="900" u="sng" kern="1200" noProof="0" dirty="0" smtClean="0">
                        <a:solidFill>
                          <a:srgbClr val="002776"/>
                        </a:solidFill>
                        <a:latin typeface="+mn-lt"/>
                        <a:ea typeface="+mn-ea"/>
                        <a:cs typeface="+mn-cs"/>
                      </a:endParaRPr>
                    </a:p>
                    <a:p>
                      <a:pPr marL="628147" marR="0" lvl="1" indent="-171450" algn="just" defTabSz="9133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00" u="sng" kern="1200" noProof="0" dirty="0" smtClean="0">
                          <a:solidFill>
                            <a:srgbClr val="002776"/>
                          </a:solidFill>
                          <a:latin typeface="+mn-lt"/>
                          <a:ea typeface="+mn-ea"/>
                          <a:cs typeface="+mn-cs"/>
                        </a:rPr>
                        <a:t>Nº de </a:t>
                      </a:r>
                      <a:r>
                        <a:rPr lang="es-ES" sz="900" u="sng" kern="1200" noProof="0" dirty="0" err="1" smtClean="0">
                          <a:solidFill>
                            <a:srgbClr val="002776"/>
                          </a:solidFill>
                          <a:latin typeface="+mn-lt"/>
                          <a:ea typeface="+mn-ea"/>
                          <a:cs typeface="+mn-cs"/>
                        </a:rPr>
                        <a:t>ASAs</a:t>
                      </a:r>
                      <a:r>
                        <a:rPr lang="es-ES" sz="900" u="sng" kern="1200" noProof="0" dirty="0" smtClean="0">
                          <a:solidFill>
                            <a:srgbClr val="002776"/>
                          </a:solidFill>
                          <a:latin typeface="+mn-lt"/>
                          <a:ea typeface="+mn-ea"/>
                          <a:cs typeface="+mn-cs"/>
                        </a:rPr>
                        <a:t> firmados</a:t>
                      </a:r>
                      <a:r>
                        <a:rPr lang="es-ES" sz="900" u="none" kern="1200" noProof="0" dirty="0" smtClean="0">
                          <a:solidFill>
                            <a:srgbClr val="002776"/>
                          </a:solidFill>
                          <a:latin typeface="+mn-lt"/>
                          <a:ea typeface="+mn-ea"/>
                          <a:cs typeface="+mn-cs"/>
                        </a:rPr>
                        <a:t>:</a:t>
                      </a:r>
                      <a:r>
                        <a:rPr lang="es-ES" sz="900" u="none" kern="1200" baseline="0" noProof="0" dirty="0" smtClean="0">
                          <a:solidFill>
                            <a:srgbClr val="002776"/>
                          </a:solidFill>
                          <a:latin typeface="+mn-lt"/>
                          <a:ea typeface="+mn-ea"/>
                          <a:cs typeface="+mn-cs"/>
                        </a:rPr>
                        <a:t> Al menos 2 nuevos acuerdos de servicios aéreos al final del proyecto.</a:t>
                      </a:r>
                      <a:endParaRPr lang="es-ES" sz="900" u="sng" kern="1200" noProof="0" dirty="0" smtClean="0">
                        <a:solidFill>
                          <a:srgbClr val="002776"/>
                        </a:solidFill>
                        <a:latin typeface="+mn-lt"/>
                        <a:ea typeface="+mn-ea"/>
                        <a:cs typeface="+mn-cs"/>
                      </a:endParaRP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bl>
          </a:graphicData>
        </a:graphic>
      </p:graphicFrame>
      <p:sp>
        <p:nvSpPr>
          <p:cNvPr id="7" name="Rectangle 6"/>
          <p:cNvSpPr/>
          <p:nvPr/>
        </p:nvSpPr>
        <p:spPr>
          <a:xfrm>
            <a:off x="277208" y="1582739"/>
            <a:ext cx="9577322" cy="360000"/>
          </a:xfrm>
          <a:prstGeom prst="rect">
            <a:avLst/>
          </a:prstGeom>
          <a:solidFill>
            <a:srgbClr val="002776"/>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6" rtlCol="0" anchor="ctr"/>
          <a:lstStyle/>
          <a:p>
            <a:pPr algn="ctr"/>
            <a:endParaRPr lang="es-CL" sz="700" dirty="0">
              <a:solidFill>
                <a:srgbClr val="FFFFFF"/>
              </a:solidFill>
            </a:endParaRPr>
          </a:p>
        </p:txBody>
      </p:sp>
      <p:grpSp>
        <p:nvGrpSpPr>
          <p:cNvPr id="8" name="Group 7"/>
          <p:cNvGrpSpPr/>
          <p:nvPr/>
        </p:nvGrpSpPr>
        <p:grpSpPr>
          <a:xfrm>
            <a:off x="356512" y="1634096"/>
            <a:ext cx="252000" cy="252000"/>
            <a:chOff x="7307263" y="3144838"/>
            <a:chExt cx="550863" cy="609601"/>
          </a:xfrm>
          <a:solidFill>
            <a:schemeClr val="bg1"/>
          </a:solidFill>
        </p:grpSpPr>
        <p:sp>
          <p:nvSpPr>
            <p:cNvPr id="9" name="Freeform 616"/>
            <p:cNvSpPr>
              <a:spLocks noEditPoints="1"/>
            </p:cNvSpPr>
            <p:nvPr/>
          </p:nvSpPr>
          <p:spPr bwMode="auto">
            <a:xfrm>
              <a:off x="7307263" y="3144838"/>
              <a:ext cx="550863" cy="579438"/>
            </a:xfrm>
            <a:custGeom>
              <a:avLst/>
              <a:gdLst>
                <a:gd name="T0" fmla="*/ 120 w 140"/>
                <a:gd name="T1" fmla="*/ 42 h 147"/>
                <a:gd name="T2" fmla="*/ 119 w 140"/>
                <a:gd name="T3" fmla="*/ 51 h 147"/>
                <a:gd name="T4" fmla="*/ 112 w 140"/>
                <a:gd name="T5" fmla="*/ 53 h 147"/>
                <a:gd name="T6" fmla="*/ 107 w 140"/>
                <a:gd name="T7" fmla="*/ 52 h 147"/>
                <a:gd name="T8" fmla="*/ 82 w 140"/>
                <a:gd name="T9" fmla="*/ 51 h 147"/>
                <a:gd name="T10" fmla="*/ 69 w 140"/>
                <a:gd name="T11" fmla="*/ 51 h 147"/>
                <a:gd name="T12" fmla="*/ 46 w 140"/>
                <a:gd name="T13" fmla="*/ 51 h 147"/>
                <a:gd name="T14" fmla="*/ 22 w 140"/>
                <a:gd name="T15" fmla="*/ 49 h 147"/>
                <a:gd name="T16" fmla="*/ 15 w 140"/>
                <a:gd name="T17" fmla="*/ 44 h 147"/>
                <a:gd name="T18" fmla="*/ 15 w 140"/>
                <a:gd name="T19" fmla="*/ 37 h 147"/>
                <a:gd name="T20" fmla="*/ 6 w 140"/>
                <a:gd name="T21" fmla="*/ 40 h 147"/>
                <a:gd name="T22" fmla="*/ 7 w 140"/>
                <a:gd name="T23" fmla="*/ 67 h 147"/>
                <a:gd name="T24" fmla="*/ 7 w 140"/>
                <a:gd name="T25" fmla="*/ 83 h 147"/>
                <a:gd name="T26" fmla="*/ 9 w 140"/>
                <a:gd name="T27" fmla="*/ 108 h 147"/>
                <a:gd name="T28" fmla="*/ 11 w 140"/>
                <a:gd name="T29" fmla="*/ 131 h 147"/>
                <a:gd name="T30" fmla="*/ 12 w 140"/>
                <a:gd name="T31" fmla="*/ 141 h 147"/>
                <a:gd name="T32" fmla="*/ 10 w 140"/>
                <a:gd name="T33" fmla="*/ 147 h 147"/>
                <a:gd name="T34" fmla="*/ 7 w 140"/>
                <a:gd name="T35" fmla="*/ 140 h 147"/>
                <a:gd name="T36" fmla="*/ 5 w 140"/>
                <a:gd name="T37" fmla="*/ 115 h 147"/>
                <a:gd name="T38" fmla="*/ 2 w 140"/>
                <a:gd name="T39" fmla="*/ 61 h 147"/>
                <a:gd name="T40" fmla="*/ 0 w 140"/>
                <a:gd name="T41" fmla="*/ 39 h 147"/>
                <a:gd name="T42" fmla="*/ 9 w 140"/>
                <a:gd name="T43" fmla="*/ 33 h 147"/>
                <a:gd name="T44" fmla="*/ 15 w 140"/>
                <a:gd name="T45" fmla="*/ 32 h 147"/>
                <a:gd name="T46" fmla="*/ 27 w 140"/>
                <a:gd name="T47" fmla="*/ 22 h 147"/>
                <a:gd name="T48" fmla="*/ 38 w 140"/>
                <a:gd name="T49" fmla="*/ 18 h 147"/>
                <a:gd name="T50" fmla="*/ 48 w 140"/>
                <a:gd name="T51" fmla="*/ 15 h 147"/>
                <a:gd name="T52" fmla="*/ 56 w 140"/>
                <a:gd name="T53" fmla="*/ 3 h 147"/>
                <a:gd name="T54" fmla="*/ 71 w 140"/>
                <a:gd name="T55" fmla="*/ 1 h 147"/>
                <a:gd name="T56" fmla="*/ 83 w 140"/>
                <a:gd name="T57" fmla="*/ 9 h 147"/>
                <a:gd name="T58" fmla="*/ 90 w 140"/>
                <a:gd name="T59" fmla="*/ 19 h 147"/>
                <a:gd name="T60" fmla="*/ 104 w 140"/>
                <a:gd name="T61" fmla="*/ 21 h 147"/>
                <a:gd name="T62" fmla="*/ 116 w 140"/>
                <a:gd name="T63" fmla="*/ 30 h 147"/>
                <a:gd name="T64" fmla="*/ 133 w 140"/>
                <a:gd name="T65" fmla="*/ 30 h 147"/>
                <a:gd name="T66" fmla="*/ 140 w 140"/>
                <a:gd name="T67" fmla="*/ 34 h 147"/>
                <a:gd name="T68" fmla="*/ 137 w 140"/>
                <a:gd name="T69" fmla="*/ 36 h 147"/>
                <a:gd name="T70" fmla="*/ 118 w 140"/>
                <a:gd name="T71" fmla="*/ 35 h 147"/>
                <a:gd name="T72" fmla="*/ 115 w 140"/>
                <a:gd name="T73" fmla="*/ 41 h 147"/>
                <a:gd name="T74" fmla="*/ 109 w 140"/>
                <a:gd name="T75" fmla="*/ 30 h 147"/>
                <a:gd name="T76" fmla="*/ 92 w 140"/>
                <a:gd name="T77" fmla="*/ 24 h 147"/>
                <a:gd name="T78" fmla="*/ 86 w 140"/>
                <a:gd name="T79" fmla="*/ 25 h 147"/>
                <a:gd name="T80" fmla="*/ 79 w 140"/>
                <a:gd name="T81" fmla="*/ 14 h 147"/>
                <a:gd name="T82" fmla="*/ 74 w 140"/>
                <a:gd name="T83" fmla="*/ 9 h 147"/>
                <a:gd name="T84" fmla="*/ 55 w 140"/>
                <a:gd name="T85" fmla="*/ 14 h 147"/>
                <a:gd name="T86" fmla="*/ 45 w 140"/>
                <a:gd name="T87" fmla="*/ 24 h 147"/>
                <a:gd name="T88" fmla="*/ 37 w 140"/>
                <a:gd name="T89" fmla="*/ 24 h 147"/>
                <a:gd name="T90" fmla="*/ 28 w 140"/>
                <a:gd name="T91" fmla="*/ 29 h 147"/>
                <a:gd name="T92" fmla="*/ 18 w 140"/>
                <a:gd name="T93" fmla="*/ 44 h 147"/>
                <a:gd name="T94" fmla="*/ 23 w 140"/>
                <a:gd name="T95" fmla="*/ 43 h 147"/>
                <a:gd name="T96" fmla="*/ 52 w 140"/>
                <a:gd name="T97" fmla="*/ 47 h 147"/>
                <a:gd name="T98" fmla="*/ 84 w 140"/>
                <a:gd name="T99" fmla="*/ 46 h 147"/>
                <a:gd name="T100" fmla="*/ 95 w 140"/>
                <a:gd name="T101" fmla="*/ 46 h 147"/>
                <a:gd name="T102" fmla="*/ 113 w 140"/>
                <a:gd name="T10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47">
                  <a:moveTo>
                    <a:pt x="118" y="35"/>
                  </a:moveTo>
                  <a:cubicBezTo>
                    <a:pt x="119" y="38"/>
                    <a:pt x="119" y="40"/>
                    <a:pt x="120" y="42"/>
                  </a:cubicBezTo>
                  <a:cubicBezTo>
                    <a:pt x="121" y="44"/>
                    <a:pt x="121" y="46"/>
                    <a:pt x="121" y="48"/>
                  </a:cubicBezTo>
                  <a:cubicBezTo>
                    <a:pt x="121" y="49"/>
                    <a:pt x="120" y="50"/>
                    <a:pt x="119" y="51"/>
                  </a:cubicBezTo>
                  <a:cubicBezTo>
                    <a:pt x="118" y="50"/>
                    <a:pt x="117" y="51"/>
                    <a:pt x="116" y="52"/>
                  </a:cubicBezTo>
                  <a:cubicBezTo>
                    <a:pt x="115" y="53"/>
                    <a:pt x="114" y="54"/>
                    <a:pt x="112" y="53"/>
                  </a:cubicBezTo>
                  <a:cubicBezTo>
                    <a:pt x="111" y="52"/>
                    <a:pt x="110" y="52"/>
                    <a:pt x="109" y="52"/>
                  </a:cubicBezTo>
                  <a:cubicBezTo>
                    <a:pt x="109" y="52"/>
                    <a:pt x="108" y="52"/>
                    <a:pt x="107" y="52"/>
                  </a:cubicBezTo>
                  <a:cubicBezTo>
                    <a:pt x="105" y="51"/>
                    <a:pt x="102" y="51"/>
                    <a:pt x="99" y="51"/>
                  </a:cubicBezTo>
                  <a:cubicBezTo>
                    <a:pt x="94" y="52"/>
                    <a:pt x="88" y="52"/>
                    <a:pt x="82" y="51"/>
                  </a:cubicBezTo>
                  <a:cubicBezTo>
                    <a:pt x="80" y="51"/>
                    <a:pt x="78" y="51"/>
                    <a:pt x="76" y="51"/>
                  </a:cubicBezTo>
                  <a:cubicBezTo>
                    <a:pt x="74" y="51"/>
                    <a:pt x="71" y="51"/>
                    <a:pt x="69" y="51"/>
                  </a:cubicBezTo>
                  <a:cubicBezTo>
                    <a:pt x="66" y="52"/>
                    <a:pt x="63" y="52"/>
                    <a:pt x="60" y="52"/>
                  </a:cubicBezTo>
                  <a:cubicBezTo>
                    <a:pt x="55" y="51"/>
                    <a:pt x="51" y="51"/>
                    <a:pt x="46" y="51"/>
                  </a:cubicBezTo>
                  <a:cubicBezTo>
                    <a:pt x="41" y="51"/>
                    <a:pt x="37" y="50"/>
                    <a:pt x="32" y="50"/>
                  </a:cubicBezTo>
                  <a:cubicBezTo>
                    <a:pt x="29" y="50"/>
                    <a:pt x="26" y="49"/>
                    <a:pt x="22" y="49"/>
                  </a:cubicBezTo>
                  <a:cubicBezTo>
                    <a:pt x="21" y="49"/>
                    <a:pt x="20" y="49"/>
                    <a:pt x="19" y="49"/>
                  </a:cubicBezTo>
                  <a:cubicBezTo>
                    <a:pt x="16" y="49"/>
                    <a:pt x="15" y="47"/>
                    <a:pt x="15" y="44"/>
                  </a:cubicBezTo>
                  <a:cubicBezTo>
                    <a:pt x="15" y="43"/>
                    <a:pt x="15" y="41"/>
                    <a:pt x="15" y="39"/>
                  </a:cubicBezTo>
                  <a:cubicBezTo>
                    <a:pt x="15" y="39"/>
                    <a:pt x="15" y="38"/>
                    <a:pt x="15" y="37"/>
                  </a:cubicBezTo>
                  <a:cubicBezTo>
                    <a:pt x="12" y="38"/>
                    <a:pt x="9" y="39"/>
                    <a:pt x="7" y="39"/>
                  </a:cubicBezTo>
                  <a:cubicBezTo>
                    <a:pt x="6" y="39"/>
                    <a:pt x="6" y="40"/>
                    <a:pt x="6" y="40"/>
                  </a:cubicBezTo>
                  <a:cubicBezTo>
                    <a:pt x="6" y="43"/>
                    <a:pt x="5" y="46"/>
                    <a:pt x="6" y="49"/>
                  </a:cubicBezTo>
                  <a:cubicBezTo>
                    <a:pt x="6" y="55"/>
                    <a:pt x="6" y="61"/>
                    <a:pt x="7" y="67"/>
                  </a:cubicBezTo>
                  <a:cubicBezTo>
                    <a:pt x="7" y="70"/>
                    <a:pt x="7" y="73"/>
                    <a:pt x="7" y="77"/>
                  </a:cubicBezTo>
                  <a:cubicBezTo>
                    <a:pt x="7" y="79"/>
                    <a:pt x="7" y="81"/>
                    <a:pt x="7" y="83"/>
                  </a:cubicBezTo>
                  <a:cubicBezTo>
                    <a:pt x="7" y="88"/>
                    <a:pt x="8" y="93"/>
                    <a:pt x="8" y="98"/>
                  </a:cubicBezTo>
                  <a:cubicBezTo>
                    <a:pt x="8" y="101"/>
                    <a:pt x="9" y="105"/>
                    <a:pt x="9" y="108"/>
                  </a:cubicBezTo>
                  <a:cubicBezTo>
                    <a:pt x="9" y="111"/>
                    <a:pt x="9" y="115"/>
                    <a:pt x="10" y="118"/>
                  </a:cubicBezTo>
                  <a:cubicBezTo>
                    <a:pt x="10" y="122"/>
                    <a:pt x="10" y="127"/>
                    <a:pt x="11" y="131"/>
                  </a:cubicBezTo>
                  <a:cubicBezTo>
                    <a:pt x="11" y="133"/>
                    <a:pt x="11" y="135"/>
                    <a:pt x="11" y="137"/>
                  </a:cubicBezTo>
                  <a:cubicBezTo>
                    <a:pt x="11" y="138"/>
                    <a:pt x="12" y="139"/>
                    <a:pt x="12" y="141"/>
                  </a:cubicBezTo>
                  <a:cubicBezTo>
                    <a:pt x="12" y="142"/>
                    <a:pt x="12" y="144"/>
                    <a:pt x="12" y="145"/>
                  </a:cubicBezTo>
                  <a:cubicBezTo>
                    <a:pt x="12" y="146"/>
                    <a:pt x="11" y="147"/>
                    <a:pt x="10" y="147"/>
                  </a:cubicBezTo>
                  <a:cubicBezTo>
                    <a:pt x="9" y="147"/>
                    <a:pt x="8" y="146"/>
                    <a:pt x="7" y="145"/>
                  </a:cubicBezTo>
                  <a:cubicBezTo>
                    <a:pt x="7" y="144"/>
                    <a:pt x="7" y="142"/>
                    <a:pt x="7" y="140"/>
                  </a:cubicBezTo>
                  <a:cubicBezTo>
                    <a:pt x="7" y="136"/>
                    <a:pt x="6" y="131"/>
                    <a:pt x="6" y="127"/>
                  </a:cubicBezTo>
                  <a:cubicBezTo>
                    <a:pt x="6" y="123"/>
                    <a:pt x="6" y="119"/>
                    <a:pt x="5" y="115"/>
                  </a:cubicBezTo>
                  <a:cubicBezTo>
                    <a:pt x="5" y="103"/>
                    <a:pt x="4" y="91"/>
                    <a:pt x="3" y="79"/>
                  </a:cubicBezTo>
                  <a:cubicBezTo>
                    <a:pt x="3" y="73"/>
                    <a:pt x="2" y="67"/>
                    <a:pt x="2" y="61"/>
                  </a:cubicBezTo>
                  <a:cubicBezTo>
                    <a:pt x="2" y="55"/>
                    <a:pt x="1" y="49"/>
                    <a:pt x="1" y="42"/>
                  </a:cubicBezTo>
                  <a:cubicBezTo>
                    <a:pt x="1" y="41"/>
                    <a:pt x="1" y="40"/>
                    <a:pt x="0" y="39"/>
                  </a:cubicBezTo>
                  <a:cubicBezTo>
                    <a:pt x="0" y="36"/>
                    <a:pt x="0" y="36"/>
                    <a:pt x="3" y="35"/>
                  </a:cubicBezTo>
                  <a:cubicBezTo>
                    <a:pt x="5" y="34"/>
                    <a:pt x="7" y="34"/>
                    <a:pt x="9" y="33"/>
                  </a:cubicBezTo>
                  <a:cubicBezTo>
                    <a:pt x="10" y="33"/>
                    <a:pt x="10" y="33"/>
                    <a:pt x="10" y="33"/>
                  </a:cubicBezTo>
                  <a:cubicBezTo>
                    <a:pt x="12" y="33"/>
                    <a:pt x="14" y="33"/>
                    <a:pt x="15" y="32"/>
                  </a:cubicBezTo>
                  <a:cubicBezTo>
                    <a:pt x="18" y="32"/>
                    <a:pt x="19" y="30"/>
                    <a:pt x="21" y="28"/>
                  </a:cubicBezTo>
                  <a:cubicBezTo>
                    <a:pt x="22" y="26"/>
                    <a:pt x="25" y="24"/>
                    <a:pt x="27" y="22"/>
                  </a:cubicBezTo>
                  <a:cubicBezTo>
                    <a:pt x="28" y="21"/>
                    <a:pt x="30" y="20"/>
                    <a:pt x="32" y="20"/>
                  </a:cubicBezTo>
                  <a:cubicBezTo>
                    <a:pt x="34" y="19"/>
                    <a:pt x="36" y="18"/>
                    <a:pt x="38" y="18"/>
                  </a:cubicBezTo>
                  <a:cubicBezTo>
                    <a:pt x="39" y="18"/>
                    <a:pt x="40" y="18"/>
                    <a:pt x="41" y="18"/>
                  </a:cubicBezTo>
                  <a:cubicBezTo>
                    <a:pt x="43" y="17"/>
                    <a:pt x="46" y="16"/>
                    <a:pt x="48" y="15"/>
                  </a:cubicBezTo>
                  <a:cubicBezTo>
                    <a:pt x="50" y="13"/>
                    <a:pt x="51" y="11"/>
                    <a:pt x="52" y="9"/>
                  </a:cubicBezTo>
                  <a:cubicBezTo>
                    <a:pt x="54" y="7"/>
                    <a:pt x="55" y="5"/>
                    <a:pt x="56" y="3"/>
                  </a:cubicBezTo>
                  <a:cubicBezTo>
                    <a:pt x="57" y="3"/>
                    <a:pt x="58" y="3"/>
                    <a:pt x="59" y="3"/>
                  </a:cubicBezTo>
                  <a:cubicBezTo>
                    <a:pt x="63" y="1"/>
                    <a:pt x="66" y="0"/>
                    <a:pt x="71" y="1"/>
                  </a:cubicBezTo>
                  <a:cubicBezTo>
                    <a:pt x="73" y="1"/>
                    <a:pt x="75" y="1"/>
                    <a:pt x="77" y="3"/>
                  </a:cubicBezTo>
                  <a:cubicBezTo>
                    <a:pt x="80" y="5"/>
                    <a:pt x="81" y="7"/>
                    <a:pt x="83" y="9"/>
                  </a:cubicBezTo>
                  <a:cubicBezTo>
                    <a:pt x="84" y="12"/>
                    <a:pt x="85" y="15"/>
                    <a:pt x="87" y="17"/>
                  </a:cubicBezTo>
                  <a:cubicBezTo>
                    <a:pt x="88" y="18"/>
                    <a:pt x="89" y="18"/>
                    <a:pt x="90" y="19"/>
                  </a:cubicBezTo>
                  <a:cubicBezTo>
                    <a:pt x="91" y="19"/>
                    <a:pt x="93" y="19"/>
                    <a:pt x="95" y="19"/>
                  </a:cubicBezTo>
                  <a:cubicBezTo>
                    <a:pt x="98" y="20"/>
                    <a:pt x="101" y="20"/>
                    <a:pt x="104" y="21"/>
                  </a:cubicBezTo>
                  <a:cubicBezTo>
                    <a:pt x="108" y="23"/>
                    <a:pt x="112" y="25"/>
                    <a:pt x="115" y="29"/>
                  </a:cubicBezTo>
                  <a:cubicBezTo>
                    <a:pt x="115" y="29"/>
                    <a:pt x="115" y="30"/>
                    <a:pt x="116" y="30"/>
                  </a:cubicBezTo>
                  <a:cubicBezTo>
                    <a:pt x="118" y="30"/>
                    <a:pt x="121" y="30"/>
                    <a:pt x="123" y="30"/>
                  </a:cubicBezTo>
                  <a:cubicBezTo>
                    <a:pt x="126" y="30"/>
                    <a:pt x="130" y="31"/>
                    <a:pt x="133" y="30"/>
                  </a:cubicBezTo>
                  <a:cubicBezTo>
                    <a:pt x="135" y="30"/>
                    <a:pt x="137" y="31"/>
                    <a:pt x="138" y="32"/>
                  </a:cubicBezTo>
                  <a:cubicBezTo>
                    <a:pt x="139" y="32"/>
                    <a:pt x="140" y="33"/>
                    <a:pt x="140" y="34"/>
                  </a:cubicBezTo>
                  <a:cubicBezTo>
                    <a:pt x="140" y="35"/>
                    <a:pt x="140" y="36"/>
                    <a:pt x="139" y="36"/>
                  </a:cubicBezTo>
                  <a:cubicBezTo>
                    <a:pt x="139" y="37"/>
                    <a:pt x="138" y="36"/>
                    <a:pt x="137" y="36"/>
                  </a:cubicBezTo>
                  <a:cubicBezTo>
                    <a:pt x="134" y="36"/>
                    <a:pt x="131" y="35"/>
                    <a:pt x="127" y="35"/>
                  </a:cubicBezTo>
                  <a:cubicBezTo>
                    <a:pt x="124" y="35"/>
                    <a:pt x="121" y="35"/>
                    <a:pt x="118" y="35"/>
                  </a:cubicBezTo>
                  <a:close/>
                  <a:moveTo>
                    <a:pt x="116" y="45"/>
                  </a:moveTo>
                  <a:cubicBezTo>
                    <a:pt x="116" y="44"/>
                    <a:pt x="115" y="43"/>
                    <a:pt x="115" y="41"/>
                  </a:cubicBezTo>
                  <a:cubicBezTo>
                    <a:pt x="115" y="41"/>
                    <a:pt x="114" y="40"/>
                    <a:pt x="114" y="39"/>
                  </a:cubicBezTo>
                  <a:cubicBezTo>
                    <a:pt x="113" y="36"/>
                    <a:pt x="112" y="33"/>
                    <a:pt x="109" y="30"/>
                  </a:cubicBezTo>
                  <a:cubicBezTo>
                    <a:pt x="108" y="29"/>
                    <a:pt x="106" y="29"/>
                    <a:pt x="104" y="28"/>
                  </a:cubicBezTo>
                  <a:cubicBezTo>
                    <a:pt x="100" y="25"/>
                    <a:pt x="96" y="25"/>
                    <a:pt x="92" y="24"/>
                  </a:cubicBezTo>
                  <a:cubicBezTo>
                    <a:pt x="91" y="24"/>
                    <a:pt x="90" y="25"/>
                    <a:pt x="90" y="25"/>
                  </a:cubicBezTo>
                  <a:cubicBezTo>
                    <a:pt x="88" y="25"/>
                    <a:pt x="87" y="25"/>
                    <a:pt x="86" y="25"/>
                  </a:cubicBezTo>
                  <a:cubicBezTo>
                    <a:pt x="83" y="25"/>
                    <a:pt x="81" y="24"/>
                    <a:pt x="81" y="21"/>
                  </a:cubicBezTo>
                  <a:cubicBezTo>
                    <a:pt x="80" y="18"/>
                    <a:pt x="80" y="16"/>
                    <a:pt x="79" y="14"/>
                  </a:cubicBezTo>
                  <a:cubicBezTo>
                    <a:pt x="79" y="12"/>
                    <a:pt x="77" y="10"/>
                    <a:pt x="76" y="10"/>
                  </a:cubicBezTo>
                  <a:cubicBezTo>
                    <a:pt x="75" y="9"/>
                    <a:pt x="75" y="9"/>
                    <a:pt x="74" y="9"/>
                  </a:cubicBezTo>
                  <a:cubicBezTo>
                    <a:pt x="70" y="6"/>
                    <a:pt x="65" y="5"/>
                    <a:pt x="60" y="8"/>
                  </a:cubicBezTo>
                  <a:cubicBezTo>
                    <a:pt x="58" y="9"/>
                    <a:pt x="56" y="11"/>
                    <a:pt x="55" y="14"/>
                  </a:cubicBezTo>
                  <a:cubicBezTo>
                    <a:pt x="54" y="17"/>
                    <a:pt x="52" y="20"/>
                    <a:pt x="49" y="23"/>
                  </a:cubicBezTo>
                  <a:cubicBezTo>
                    <a:pt x="48" y="25"/>
                    <a:pt x="47" y="25"/>
                    <a:pt x="45" y="24"/>
                  </a:cubicBezTo>
                  <a:cubicBezTo>
                    <a:pt x="44" y="23"/>
                    <a:pt x="43" y="23"/>
                    <a:pt x="43" y="23"/>
                  </a:cubicBezTo>
                  <a:cubicBezTo>
                    <a:pt x="41" y="23"/>
                    <a:pt x="39" y="23"/>
                    <a:pt x="37" y="24"/>
                  </a:cubicBezTo>
                  <a:cubicBezTo>
                    <a:pt x="35" y="24"/>
                    <a:pt x="33" y="24"/>
                    <a:pt x="31" y="26"/>
                  </a:cubicBezTo>
                  <a:cubicBezTo>
                    <a:pt x="30" y="27"/>
                    <a:pt x="29" y="28"/>
                    <a:pt x="28" y="29"/>
                  </a:cubicBezTo>
                  <a:cubicBezTo>
                    <a:pt x="24" y="31"/>
                    <a:pt x="21" y="35"/>
                    <a:pt x="20" y="39"/>
                  </a:cubicBezTo>
                  <a:cubicBezTo>
                    <a:pt x="19" y="41"/>
                    <a:pt x="19" y="43"/>
                    <a:pt x="18" y="44"/>
                  </a:cubicBezTo>
                  <a:cubicBezTo>
                    <a:pt x="18" y="44"/>
                    <a:pt x="19" y="44"/>
                    <a:pt x="19" y="45"/>
                  </a:cubicBezTo>
                  <a:cubicBezTo>
                    <a:pt x="20" y="43"/>
                    <a:pt x="21" y="43"/>
                    <a:pt x="23" y="43"/>
                  </a:cubicBezTo>
                  <a:cubicBezTo>
                    <a:pt x="27" y="44"/>
                    <a:pt x="32" y="45"/>
                    <a:pt x="37" y="45"/>
                  </a:cubicBezTo>
                  <a:cubicBezTo>
                    <a:pt x="42" y="46"/>
                    <a:pt x="47" y="46"/>
                    <a:pt x="52" y="47"/>
                  </a:cubicBezTo>
                  <a:cubicBezTo>
                    <a:pt x="56" y="47"/>
                    <a:pt x="60" y="47"/>
                    <a:pt x="64" y="47"/>
                  </a:cubicBezTo>
                  <a:cubicBezTo>
                    <a:pt x="71" y="46"/>
                    <a:pt x="78" y="46"/>
                    <a:pt x="84" y="46"/>
                  </a:cubicBezTo>
                  <a:cubicBezTo>
                    <a:pt x="85" y="46"/>
                    <a:pt x="86" y="46"/>
                    <a:pt x="87" y="46"/>
                  </a:cubicBezTo>
                  <a:cubicBezTo>
                    <a:pt x="90" y="46"/>
                    <a:pt x="92" y="47"/>
                    <a:pt x="95" y="46"/>
                  </a:cubicBezTo>
                  <a:cubicBezTo>
                    <a:pt x="98" y="46"/>
                    <a:pt x="100" y="46"/>
                    <a:pt x="103" y="46"/>
                  </a:cubicBezTo>
                  <a:cubicBezTo>
                    <a:pt x="107" y="46"/>
                    <a:pt x="110" y="46"/>
                    <a:pt x="113" y="45"/>
                  </a:cubicBezTo>
                  <a:cubicBezTo>
                    <a:pt x="114" y="45"/>
                    <a:pt x="115" y="45"/>
                    <a:pt x="11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617"/>
            <p:cNvSpPr>
              <a:spLocks/>
            </p:cNvSpPr>
            <p:nvPr/>
          </p:nvSpPr>
          <p:spPr bwMode="auto">
            <a:xfrm>
              <a:off x="7334250" y="3314701"/>
              <a:ext cx="511175" cy="439738"/>
            </a:xfrm>
            <a:custGeom>
              <a:avLst/>
              <a:gdLst>
                <a:gd name="T0" fmla="*/ 3 w 130"/>
                <a:gd name="T1" fmla="*/ 111 h 112"/>
                <a:gd name="T2" fmla="*/ 3 w 130"/>
                <a:gd name="T3" fmla="*/ 111 h 112"/>
                <a:gd name="T4" fmla="*/ 2 w 130"/>
                <a:gd name="T5" fmla="*/ 106 h 112"/>
                <a:gd name="T6" fmla="*/ 4 w 130"/>
                <a:gd name="T7" fmla="*/ 106 h 112"/>
                <a:gd name="T8" fmla="*/ 15 w 130"/>
                <a:gd name="T9" fmla="*/ 107 h 112"/>
                <a:gd name="T10" fmla="*/ 25 w 130"/>
                <a:gd name="T11" fmla="*/ 107 h 112"/>
                <a:gd name="T12" fmla="*/ 34 w 130"/>
                <a:gd name="T13" fmla="*/ 107 h 112"/>
                <a:gd name="T14" fmla="*/ 45 w 130"/>
                <a:gd name="T15" fmla="*/ 108 h 112"/>
                <a:gd name="T16" fmla="*/ 54 w 130"/>
                <a:gd name="T17" fmla="*/ 108 h 112"/>
                <a:gd name="T18" fmla="*/ 59 w 130"/>
                <a:gd name="T19" fmla="*/ 107 h 112"/>
                <a:gd name="T20" fmla="*/ 75 w 130"/>
                <a:gd name="T21" fmla="*/ 106 h 112"/>
                <a:gd name="T22" fmla="*/ 83 w 130"/>
                <a:gd name="T23" fmla="*/ 105 h 112"/>
                <a:gd name="T24" fmla="*/ 94 w 130"/>
                <a:gd name="T25" fmla="*/ 104 h 112"/>
                <a:gd name="T26" fmla="*/ 110 w 130"/>
                <a:gd name="T27" fmla="*/ 104 h 112"/>
                <a:gd name="T28" fmla="*/ 118 w 130"/>
                <a:gd name="T29" fmla="*/ 104 h 112"/>
                <a:gd name="T30" fmla="*/ 121 w 130"/>
                <a:gd name="T31" fmla="*/ 102 h 112"/>
                <a:gd name="T32" fmla="*/ 123 w 130"/>
                <a:gd name="T33" fmla="*/ 87 h 112"/>
                <a:gd name="T34" fmla="*/ 124 w 130"/>
                <a:gd name="T35" fmla="*/ 81 h 112"/>
                <a:gd name="T36" fmla="*/ 125 w 130"/>
                <a:gd name="T37" fmla="*/ 68 h 112"/>
                <a:gd name="T38" fmla="*/ 126 w 130"/>
                <a:gd name="T39" fmla="*/ 55 h 112"/>
                <a:gd name="T40" fmla="*/ 126 w 130"/>
                <a:gd name="T41" fmla="*/ 37 h 112"/>
                <a:gd name="T42" fmla="*/ 126 w 130"/>
                <a:gd name="T43" fmla="*/ 27 h 112"/>
                <a:gd name="T44" fmla="*/ 126 w 130"/>
                <a:gd name="T45" fmla="*/ 16 h 112"/>
                <a:gd name="T46" fmla="*/ 127 w 130"/>
                <a:gd name="T47" fmla="*/ 1 h 112"/>
                <a:gd name="T48" fmla="*/ 128 w 130"/>
                <a:gd name="T49" fmla="*/ 0 h 112"/>
                <a:gd name="T50" fmla="*/ 129 w 130"/>
                <a:gd name="T51" fmla="*/ 1 h 112"/>
                <a:gd name="T52" fmla="*/ 130 w 130"/>
                <a:gd name="T53" fmla="*/ 3 h 112"/>
                <a:gd name="T54" fmla="*/ 130 w 130"/>
                <a:gd name="T55" fmla="*/ 12 h 112"/>
                <a:gd name="T56" fmla="*/ 130 w 130"/>
                <a:gd name="T57" fmla="*/ 23 h 112"/>
                <a:gd name="T58" fmla="*/ 130 w 130"/>
                <a:gd name="T59" fmla="*/ 34 h 112"/>
                <a:gd name="T60" fmla="*/ 130 w 130"/>
                <a:gd name="T61" fmla="*/ 46 h 112"/>
                <a:gd name="T62" fmla="*/ 129 w 130"/>
                <a:gd name="T63" fmla="*/ 63 h 112"/>
                <a:gd name="T64" fmla="*/ 127 w 130"/>
                <a:gd name="T65" fmla="*/ 82 h 112"/>
                <a:gd name="T66" fmla="*/ 127 w 130"/>
                <a:gd name="T67" fmla="*/ 92 h 112"/>
                <a:gd name="T68" fmla="*/ 127 w 130"/>
                <a:gd name="T69" fmla="*/ 96 h 112"/>
                <a:gd name="T70" fmla="*/ 127 w 130"/>
                <a:gd name="T71" fmla="*/ 102 h 112"/>
                <a:gd name="T72" fmla="*/ 125 w 130"/>
                <a:gd name="T73" fmla="*/ 108 h 112"/>
                <a:gd name="T74" fmla="*/ 123 w 130"/>
                <a:gd name="T75" fmla="*/ 110 h 112"/>
                <a:gd name="T76" fmla="*/ 112 w 130"/>
                <a:gd name="T77" fmla="*/ 108 h 112"/>
                <a:gd name="T78" fmla="*/ 100 w 130"/>
                <a:gd name="T79" fmla="*/ 108 h 112"/>
                <a:gd name="T80" fmla="*/ 85 w 130"/>
                <a:gd name="T81" fmla="*/ 109 h 112"/>
                <a:gd name="T82" fmla="*/ 76 w 130"/>
                <a:gd name="T83" fmla="*/ 109 h 112"/>
                <a:gd name="T84" fmla="*/ 58 w 130"/>
                <a:gd name="T85" fmla="*/ 111 h 112"/>
                <a:gd name="T86" fmla="*/ 38 w 130"/>
                <a:gd name="T87" fmla="*/ 111 h 112"/>
                <a:gd name="T88" fmla="*/ 28 w 130"/>
                <a:gd name="T89" fmla="*/ 112 h 112"/>
                <a:gd name="T90" fmla="*/ 17 w 130"/>
                <a:gd name="T91" fmla="*/ 111 h 112"/>
                <a:gd name="T92" fmla="*/ 8 w 130"/>
                <a:gd name="T93" fmla="*/ 112 h 112"/>
                <a:gd name="T94" fmla="*/ 6 w 130"/>
                <a:gd name="T95" fmla="*/ 112 h 112"/>
                <a:gd name="T96" fmla="*/ 3 w 130"/>
                <a:gd name="T9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12">
                  <a:moveTo>
                    <a:pt x="3" y="111"/>
                  </a:moveTo>
                  <a:cubicBezTo>
                    <a:pt x="3" y="111"/>
                    <a:pt x="3" y="111"/>
                    <a:pt x="3" y="111"/>
                  </a:cubicBezTo>
                  <a:cubicBezTo>
                    <a:pt x="1" y="109"/>
                    <a:pt x="0" y="108"/>
                    <a:pt x="2" y="106"/>
                  </a:cubicBezTo>
                  <a:cubicBezTo>
                    <a:pt x="2" y="106"/>
                    <a:pt x="3" y="106"/>
                    <a:pt x="4" y="106"/>
                  </a:cubicBezTo>
                  <a:cubicBezTo>
                    <a:pt x="8" y="106"/>
                    <a:pt x="11" y="107"/>
                    <a:pt x="15" y="107"/>
                  </a:cubicBezTo>
                  <a:cubicBezTo>
                    <a:pt x="18" y="107"/>
                    <a:pt x="22" y="107"/>
                    <a:pt x="25" y="107"/>
                  </a:cubicBezTo>
                  <a:cubicBezTo>
                    <a:pt x="28" y="107"/>
                    <a:pt x="31" y="107"/>
                    <a:pt x="34" y="107"/>
                  </a:cubicBezTo>
                  <a:cubicBezTo>
                    <a:pt x="38" y="107"/>
                    <a:pt x="41" y="108"/>
                    <a:pt x="45" y="108"/>
                  </a:cubicBezTo>
                  <a:cubicBezTo>
                    <a:pt x="48" y="108"/>
                    <a:pt x="51" y="108"/>
                    <a:pt x="54" y="108"/>
                  </a:cubicBezTo>
                  <a:cubicBezTo>
                    <a:pt x="56" y="108"/>
                    <a:pt x="57" y="108"/>
                    <a:pt x="59" y="107"/>
                  </a:cubicBezTo>
                  <a:cubicBezTo>
                    <a:pt x="64" y="107"/>
                    <a:pt x="70" y="106"/>
                    <a:pt x="75" y="106"/>
                  </a:cubicBezTo>
                  <a:cubicBezTo>
                    <a:pt x="77" y="105"/>
                    <a:pt x="80" y="105"/>
                    <a:pt x="83" y="105"/>
                  </a:cubicBezTo>
                  <a:cubicBezTo>
                    <a:pt x="86" y="105"/>
                    <a:pt x="90" y="105"/>
                    <a:pt x="94" y="104"/>
                  </a:cubicBezTo>
                  <a:cubicBezTo>
                    <a:pt x="99" y="104"/>
                    <a:pt x="105" y="104"/>
                    <a:pt x="110" y="104"/>
                  </a:cubicBezTo>
                  <a:cubicBezTo>
                    <a:pt x="113" y="104"/>
                    <a:pt x="116" y="105"/>
                    <a:pt x="118" y="104"/>
                  </a:cubicBezTo>
                  <a:cubicBezTo>
                    <a:pt x="120" y="104"/>
                    <a:pt x="121" y="104"/>
                    <a:pt x="121" y="102"/>
                  </a:cubicBezTo>
                  <a:cubicBezTo>
                    <a:pt x="122" y="97"/>
                    <a:pt x="123" y="92"/>
                    <a:pt x="123" y="87"/>
                  </a:cubicBezTo>
                  <a:cubicBezTo>
                    <a:pt x="124" y="85"/>
                    <a:pt x="124" y="83"/>
                    <a:pt x="124" y="81"/>
                  </a:cubicBezTo>
                  <a:cubicBezTo>
                    <a:pt x="124" y="77"/>
                    <a:pt x="125" y="72"/>
                    <a:pt x="125" y="68"/>
                  </a:cubicBezTo>
                  <a:cubicBezTo>
                    <a:pt x="126" y="64"/>
                    <a:pt x="126" y="59"/>
                    <a:pt x="126" y="55"/>
                  </a:cubicBezTo>
                  <a:cubicBezTo>
                    <a:pt x="126" y="49"/>
                    <a:pt x="126" y="43"/>
                    <a:pt x="126" y="37"/>
                  </a:cubicBezTo>
                  <a:cubicBezTo>
                    <a:pt x="126" y="34"/>
                    <a:pt x="126" y="30"/>
                    <a:pt x="126" y="27"/>
                  </a:cubicBezTo>
                  <a:cubicBezTo>
                    <a:pt x="126" y="23"/>
                    <a:pt x="126" y="19"/>
                    <a:pt x="126" y="16"/>
                  </a:cubicBezTo>
                  <a:cubicBezTo>
                    <a:pt x="126" y="11"/>
                    <a:pt x="125" y="6"/>
                    <a:pt x="127" y="1"/>
                  </a:cubicBezTo>
                  <a:cubicBezTo>
                    <a:pt x="127" y="1"/>
                    <a:pt x="127" y="0"/>
                    <a:pt x="128" y="0"/>
                  </a:cubicBezTo>
                  <a:cubicBezTo>
                    <a:pt x="128" y="0"/>
                    <a:pt x="129" y="0"/>
                    <a:pt x="129" y="1"/>
                  </a:cubicBezTo>
                  <a:cubicBezTo>
                    <a:pt x="130" y="1"/>
                    <a:pt x="130" y="2"/>
                    <a:pt x="130" y="3"/>
                  </a:cubicBezTo>
                  <a:cubicBezTo>
                    <a:pt x="130" y="6"/>
                    <a:pt x="130" y="9"/>
                    <a:pt x="130" y="12"/>
                  </a:cubicBezTo>
                  <a:cubicBezTo>
                    <a:pt x="130" y="16"/>
                    <a:pt x="130" y="20"/>
                    <a:pt x="130" y="23"/>
                  </a:cubicBezTo>
                  <a:cubicBezTo>
                    <a:pt x="130" y="27"/>
                    <a:pt x="130" y="30"/>
                    <a:pt x="130" y="34"/>
                  </a:cubicBezTo>
                  <a:cubicBezTo>
                    <a:pt x="130" y="38"/>
                    <a:pt x="129" y="42"/>
                    <a:pt x="130" y="46"/>
                  </a:cubicBezTo>
                  <a:cubicBezTo>
                    <a:pt x="130" y="52"/>
                    <a:pt x="129" y="57"/>
                    <a:pt x="129" y="63"/>
                  </a:cubicBezTo>
                  <a:cubicBezTo>
                    <a:pt x="129" y="69"/>
                    <a:pt x="128" y="76"/>
                    <a:pt x="127" y="82"/>
                  </a:cubicBezTo>
                  <a:cubicBezTo>
                    <a:pt x="127" y="85"/>
                    <a:pt x="127" y="88"/>
                    <a:pt x="127" y="92"/>
                  </a:cubicBezTo>
                  <a:cubicBezTo>
                    <a:pt x="127" y="93"/>
                    <a:pt x="127" y="94"/>
                    <a:pt x="127" y="96"/>
                  </a:cubicBezTo>
                  <a:cubicBezTo>
                    <a:pt x="126" y="98"/>
                    <a:pt x="126" y="100"/>
                    <a:pt x="127" y="102"/>
                  </a:cubicBezTo>
                  <a:cubicBezTo>
                    <a:pt x="128" y="104"/>
                    <a:pt x="127" y="107"/>
                    <a:pt x="125" y="108"/>
                  </a:cubicBezTo>
                  <a:cubicBezTo>
                    <a:pt x="125" y="109"/>
                    <a:pt x="124" y="109"/>
                    <a:pt x="123" y="110"/>
                  </a:cubicBezTo>
                  <a:cubicBezTo>
                    <a:pt x="120" y="109"/>
                    <a:pt x="116" y="108"/>
                    <a:pt x="112" y="108"/>
                  </a:cubicBezTo>
                  <a:cubicBezTo>
                    <a:pt x="108" y="108"/>
                    <a:pt x="104" y="107"/>
                    <a:pt x="100" y="108"/>
                  </a:cubicBezTo>
                  <a:cubicBezTo>
                    <a:pt x="95" y="108"/>
                    <a:pt x="90" y="108"/>
                    <a:pt x="85" y="109"/>
                  </a:cubicBezTo>
                  <a:cubicBezTo>
                    <a:pt x="82" y="109"/>
                    <a:pt x="79" y="109"/>
                    <a:pt x="76" y="109"/>
                  </a:cubicBezTo>
                  <a:cubicBezTo>
                    <a:pt x="70" y="110"/>
                    <a:pt x="64" y="110"/>
                    <a:pt x="58" y="111"/>
                  </a:cubicBezTo>
                  <a:cubicBezTo>
                    <a:pt x="52" y="111"/>
                    <a:pt x="45" y="112"/>
                    <a:pt x="38" y="111"/>
                  </a:cubicBezTo>
                  <a:cubicBezTo>
                    <a:pt x="35" y="111"/>
                    <a:pt x="31" y="112"/>
                    <a:pt x="28" y="112"/>
                  </a:cubicBezTo>
                  <a:cubicBezTo>
                    <a:pt x="24" y="112"/>
                    <a:pt x="20" y="111"/>
                    <a:pt x="17" y="111"/>
                  </a:cubicBezTo>
                  <a:cubicBezTo>
                    <a:pt x="14" y="111"/>
                    <a:pt x="11" y="112"/>
                    <a:pt x="8" y="112"/>
                  </a:cubicBezTo>
                  <a:cubicBezTo>
                    <a:pt x="7" y="112"/>
                    <a:pt x="6" y="112"/>
                    <a:pt x="6" y="112"/>
                  </a:cubicBezTo>
                  <a:cubicBezTo>
                    <a:pt x="5" y="111"/>
                    <a:pt x="4" y="111"/>
                    <a:pt x="3"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618"/>
            <p:cNvSpPr>
              <a:spLocks noEditPoints="1"/>
            </p:cNvSpPr>
            <p:nvPr/>
          </p:nvSpPr>
          <p:spPr bwMode="auto">
            <a:xfrm>
              <a:off x="7381875" y="3376613"/>
              <a:ext cx="169863" cy="130175"/>
            </a:xfrm>
            <a:custGeom>
              <a:avLst/>
              <a:gdLst>
                <a:gd name="T0" fmla="*/ 3 w 43"/>
                <a:gd name="T1" fmla="*/ 12 h 33"/>
                <a:gd name="T2" fmla="*/ 7 w 43"/>
                <a:gd name="T3" fmla="*/ 26 h 33"/>
                <a:gd name="T4" fmla="*/ 6 w 43"/>
                <a:gd name="T5" fmla="*/ 28 h 33"/>
                <a:gd name="T6" fmla="*/ 2 w 43"/>
                <a:gd name="T7" fmla="*/ 23 h 33"/>
                <a:gd name="T8" fmla="*/ 0 w 43"/>
                <a:gd name="T9" fmla="*/ 16 h 33"/>
                <a:gd name="T10" fmla="*/ 1 w 43"/>
                <a:gd name="T11" fmla="*/ 8 h 33"/>
                <a:gd name="T12" fmla="*/ 4 w 43"/>
                <a:gd name="T13" fmla="*/ 7 h 33"/>
                <a:gd name="T14" fmla="*/ 10 w 43"/>
                <a:gd name="T15" fmla="*/ 7 h 33"/>
                <a:gd name="T16" fmla="*/ 18 w 43"/>
                <a:gd name="T17" fmla="*/ 5 h 33"/>
                <a:gd name="T18" fmla="*/ 25 w 43"/>
                <a:gd name="T19" fmla="*/ 4 h 33"/>
                <a:gd name="T20" fmla="*/ 27 w 43"/>
                <a:gd name="T21" fmla="*/ 7 h 33"/>
                <a:gd name="T22" fmla="*/ 28 w 43"/>
                <a:gd name="T23" fmla="*/ 7 h 33"/>
                <a:gd name="T24" fmla="*/ 33 w 43"/>
                <a:gd name="T25" fmla="*/ 2 h 33"/>
                <a:gd name="T26" fmla="*/ 37 w 43"/>
                <a:gd name="T27" fmla="*/ 0 h 33"/>
                <a:gd name="T28" fmla="*/ 40 w 43"/>
                <a:gd name="T29" fmla="*/ 0 h 33"/>
                <a:gd name="T30" fmla="*/ 43 w 43"/>
                <a:gd name="T31" fmla="*/ 3 h 33"/>
                <a:gd name="T32" fmla="*/ 41 w 43"/>
                <a:gd name="T33" fmla="*/ 5 h 33"/>
                <a:gd name="T34" fmla="*/ 39 w 43"/>
                <a:gd name="T35" fmla="*/ 6 h 33"/>
                <a:gd name="T36" fmla="*/ 35 w 43"/>
                <a:gd name="T37" fmla="*/ 9 h 33"/>
                <a:gd name="T38" fmla="*/ 28 w 43"/>
                <a:gd name="T39" fmla="*/ 14 h 33"/>
                <a:gd name="T40" fmla="*/ 28 w 43"/>
                <a:gd name="T41" fmla="*/ 15 h 33"/>
                <a:gd name="T42" fmla="*/ 30 w 43"/>
                <a:gd name="T43" fmla="*/ 27 h 33"/>
                <a:gd name="T44" fmla="*/ 27 w 43"/>
                <a:gd name="T45" fmla="*/ 33 h 33"/>
                <a:gd name="T46" fmla="*/ 23 w 43"/>
                <a:gd name="T47" fmla="*/ 32 h 33"/>
                <a:gd name="T48" fmla="*/ 16 w 43"/>
                <a:gd name="T49" fmla="*/ 31 h 33"/>
                <a:gd name="T50" fmla="*/ 16 w 43"/>
                <a:gd name="T51" fmla="*/ 31 h 33"/>
                <a:gd name="T52" fmla="*/ 10 w 43"/>
                <a:gd name="T53" fmla="*/ 32 h 33"/>
                <a:gd name="T54" fmla="*/ 8 w 43"/>
                <a:gd name="T55" fmla="*/ 31 h 33"/>
                <a:gd name="T56" fmla="*/ 7 w 43"/>
                <a:gd name="T57" fmla="*/ 27 h 33"/>
                <a:gd name="T58" fmla="*/ 10 w 43"/>
                <a:gd name="T59" fmla="*/ 25 h 33"/>
                <a:gd name="T60" fmla="*/ 12 w 43"/>
                <a:gd name="T61" fmla="*/ 25 h 33"/>
                <a:gd name="T62" fmla="*/ 11 w 43"/>
                <a:gd name="T63" fmla="*/ 21 h 33"/>
                <a:gd name="T64" fmla="*/ 9 w 43"/>
                <a:gd name="T65" fmla="*/ 17 h 33"/>
                <a:gd name="T66" fmla="*/ 10 w 43"/>
                <a:gd name="T67" fmla="*/ 14 h 33"/>
                <a:gd name="T68" fmla="*/ 14 w 43"/>
                <a:gd name="T69" fmla="*/ 14 h 33"/>
                <a:gd name="T70" fmla="*/ 16 w 43"/>
                <a:gd name="T71" fmla="*/ 16 h 33"/>
                <a:gd name="T72" fmla="*/ 20 w 43"/>
                <a:gd name="T73" fmla="*/ 13 h 33"/>
                <a:gd name="T74" fmla="*/ 22 w 43"/>
                <a:gd name="T75" fmla="*/ 12 h 33"/>
                <a:gd name="T76" fmla="*/ 23 w 43"/>
                <a:gd name="T77" fmla="*/ 11 h 33"/>
                <a:gd name="T78" fmla="*/ 21 w 43"/>
                <a:gd name="T79" fmla="*/ 10 h 33"/>
                <a:gd name="T80" fmla="*/ 11 w 43"/>
                <a:gd name="T81" fmla="*/ 12 h 33"/>
                <a:gd name="T82" fmla="*/ 3 w 43"/>
                <a:gd name="T83" fmla="*/ 12 h 33"/>
                <a:gd name="T84" fmla="*/ 25 w 43"/>
                <a:gd name="T85" fmla="*/ 27 h 33"/>
                <a:gd name="T86" fmla="*/ 24 w 43"/>
                <a:gd name="T87" fmla="*/ 18 h 33"/>
                <a:gd name="T88" fmla="*/ 17 w 43"/>
                <a:gd name="T89" fmla="*/ 25 h 33"/>
                <a:gd name="T90" fmla="*/ 17 w 43"/>
                <a:gd name="T91" fmla="*/ 25 h 33"/>
                <a:gd name="T92" fmla="*/ 20 w 43"/>
                <a:gd name="T93"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3">
                  <a:moveTo>
                    <a:pt x="3" y="12"/>
                  </a:moveTo>
                  <a:cubicBezTo>
                    <a:pt x="5" y="17"/>
                    <a:pt x="6" y="21"/>
                    <a:pt x="7" y="26"/>
                  </a:cubicBezTo>
                  <a:cubicBezTo>
                    <a:pt x="7" y="26"/>
                    <a:pt x="6" y="27"/>
                    <a:pt x="6" y="28"/>
                  </a:cubicBezTo>
                  <a:cubicBezTo>
                    <a:pt x="3" y="27"/>
                    <a:pt x="2" y="27"/>
                    <a:pt x="2" y="23"/>
                  </a:cubicBezTo>
                  <a:cubicBezTo>
                    <a:pt x="2" y="21"/>
                    <a:pt x="0" y="18"/>
                    <a:pt x="0" y="16"/>
                  </a:cubicBezTo>
                  <a:cubicBezTo>
                    <a:pt x="0" y="13"/>
                    <a:pt x="0" y="10"/>
                    <a:pt x="1" y="8"/>
                  </a:cubicBezTo>
                  <a:cubicBezTo>
                    <a:pt x="1" y="7"/>
                    <a:pt x="3" y="7"/>
                    <a:pt x="4" y="7"/>
                  </a:cubicBezTo>
                  <a:cubicBezTo>
                    <a:pt x="6" y="6"/>
                    <a:pt x="8" y="7"/>
                    <a:pt x="10" y="7"/>
                  </a:cubicBezTo>
                  <a:cubicBezTo>
                    <a:pt x="12" y="6"/>
                    <a:pt x="15" y="5"/>
                    <a:pt x="18" y="5"/>
                  </a:cubicBezTo>
                  <a:cubicBezTo>
                    <a:pt x="20" y="5"/>
                    <a:pt x="22" y="5"/>
                    <a:pt x="25" y="4"/>
                  </a:cubicBezTo>
                  <a:cubicBezTo>
                    <a:pt x="26" y="4"/>
                    <a:pt x="28" y="4"/>
                    <a:pt x="27" y="7"/>
                  </a:cubicBezTo>
                  <a:cubicBezTo>
                    <a:pt x="28" y="7"/>
                    <a:pt x="28" y="7"/>
                    <a:pt x="28" y="7"/>
                  </a:cubicBezTo>
                  <a:cubicBezTo>
                    <a:pt x="30" y="5"/>
                    <a:pt x="31" y="4"/>
                    <a:pt x="33" y="2"/>
                  </a:cubicBezTo>
                  <a:cubicBezTo>
                    <a:pt x="34" y="1"/>
                    <a:pt x="35" y="1"/>
                    <a:pt x="37" y="0"/>
                  </a:cubicBezTo>
                  <a:cubicBezTo>
                    <a:pt x="38" y="0"/>
                    <a:pt x="39" y="0"/>
                    <a:pt x="40" y="0"/>
                  </a:cubicBezTo>
                  <a:cubicBezTo>
                    <a:pt x="41" y="0"/>
                    <a:pt x="42" y="1"/>
                    <a:pt x="43" y="3"/>
                  </a:cubicBezTo>
                  <a:cubicBezTo>
                    <a:pt x="43" y="4"/>
                    <a:pt x="42" y="4"/>
                    <a:pt x="41" y="5"/>
                  </a:cubicBezTo>
                  <a:cubicBezTo>
                    <a:pt x="41" y="5"/>
                    <a:pt x="40" y="6"/>
                    <a:pt x="39" y="6"/>
                  </a:cubicBezTo>
                  <a:cubicBezTo>
                    <a:pt x="38" y="8"/>
                    <a:pt x="36" y="9"/>
                    <a:pt x="35" y="9"/>
                  </a:cubicBezTo>
                  <a:cubicBezTo>
                    <a:pt x="32" y="10"/>
                    <a:pt x="30" y="12"/>
                    <a:pt x="28" y="14"/>
                  </a:cubicBezTo>
                  <a:cubicBezTo>
                    <a:pt x="28" y="14"/>
                    <a:pt x="28" y="15"/>
                    <a:pt x="28" y="15"/>
                  </a:cubicBezTo>
                  <a:cubicBezTo>
                    <a:pt x="29" y="19"/>
                    <a:pt x="29" y="23"/>
                    <a:pt x="30" y="27"/>
                  </a:cubicBezTo>
                  <a:cubicBezTo>
                    <a:pt x="30" y="29"/>
                    <a:pt x="29" y="33"/>
                    <a:pt x="27" y="33"/>
                  </a:cubicBezTo>
                  <a:cubicBezTo>
                    <a:pt x="26" y="33"/>
                    <a:pt x="24" y="33"/>
                    <a:pt x="23" y="32"/>
                  </a:cubicBezTo>
                  <a:cubicBezTo>
                    <a:pt x="21" y="31"/>
                    <a:pt x="19" y="30"/>
                    <a:pt x="16" y="31"/>
                  </a:cubicBezTo>
                  <a:cubicBezTo>
                    <a:pt x="16" y="31"/>
                    <a:pt x="16" y="31"/>
                    <a:pt x="16" y="31"/>
                  </a:cubicBezTo>
                  <a:cubicBezTo>
                    <a:pt x="14" y="31"/>
                    <a:pt x="12" y="31"/>
                    <a:pt x="10" y="32"/>
                  </a:cubicBezTo>
                  <a:cubicBezTo>
                    <a:pt x="9" y="32"/>
                    <a:pt x="8" y="31"/>
                    <a:pt x="8" y="31"/>
                  </a:cubicBezTo>
                  <a:cubicBezTo>
                    <a:pt x="7" y="30"/>
                    <a:pt x="7" y="28"/>
                    <a:pt x="7" y="27"/>
                  </a:cubicBezTo>
                  <a:cubicBezTo>
                    <a:pt x="8" y="26"/>
                    <a:pt x="8" y="25"/>
                    <a:pt x="10" y="25"/>
                  </a:cubicBezTo>
                  <a:cubicBezTo>
                    <a:pt x="11" y="26"/>
                    <a:pt x="11" y="25"/>
                    <a:pt x="12" y="25"/>
                  </a:cubicBezTo>
                  <a:cubicBezTo>
                    <a:pt x="11" y="23"/>
                    <a:pt x="11" y="22"/>
                    <a:pt x="11" y="21"/>
                  </a:cubicBezTo>
                  <a:cubicBezTo>
                    <a:pt x="11" y="19"/>
                    <a:pt x="10" y="18"/>
                    <a:pt x="9" y="17"/>
                  </a:cubicBezTo>
                  <a:cubicBezTo>
                    <a:pt x="9" y="16"/>
                    <a:pt x="10" y="14"/>
                    <a:pt x="10" y="14"/>
                  </a:cubicBezTo>
                  <a:cubicBezTo>
                    <a:pt x="11" y="13"/>
                    <a:pt x="13" y="13"/>
                    <a:pt x="14" y="14"/>
                  </a:cubicBezTo>
                  <a:cubicBezTo>
                    <a:pt x="15" y="15"/>
                    <a:pt x="15" y="15"/>
                    <a:pt x="16" y="16"/>
                  </a:cubicBezTo>
                  <a:cubicBezTo>
                    <a:pt x="18" y="15"/>
                    <a:pt x="19" y="14"/>
                    <a:pt x="20" y="13"/>
                  </a:cubicBezTo>
                  <a:cubicBezTo>
                    <a:pt x="21" y="13"/>
                    <a:pt x="21" y="13"/>
                    <a:pt x="22" y="12"/>
                  </a:cubicBezTo>
                  <a:cubicBezTo>
                    <a:pt x="22" y="12"/>
                    <a:pt x="22" y="11"/>
                    <a:pt x="23" y="11"/>
                  </a:cubicBezTo>
                  <a:cubicBezTo>
                    <a:pt x="22" y="11"/>
                    <a:pt x="22" y="10"/>
                    <a:pt x="21" y="10"/>
                  </a:cubicBezTo>
                  <a:cubicBezTo>
                    <a:pt x="18" y="11"/>
                    <a:pt x="14" y="11"/>
                    <a:pt x="11" y="12"/>
                  </a:cubicBezTo>
                  <a:cubicBezTo>
                    <a:pt x="9" y="12"/>
                    <a:pt x="6" y="12"/>
                    <a:pt x="3" y="12"/>
                  </a:cubicBezTo>
                  <a:close/>
                  <a:moveTo>
                    <a:pt x="25" y="27"/>
                  </a:moveTo>
                  <a:cubicBezTo>
                    <a:pt x="24" y="24"/>
                    <a:pt x="24" y="21"/>
                    <a:pt x="24" y="18"/>
                  </a:cubicBezTo>
                  <a:cubicBezTo>
                    <a:pt x="21" y="20"/>
                    <a:pt x="19" y="22"/>
                    <a:pt x="17" y="25"/>
                  </a:cubicBezTo>
                  <a:cubicBezTo>
                    <a:pt x="17" y="25"/>
                    <a:pt x="17" y="25"/>
                    <a:pt x="17" y="25"/>
                  </a:cubicBezTo>
                  <a:cubicBezTo>
                    <a:pt x="18" y="25"/>
                    <a:pt x="19" y="25"/>
                    <a:pt x="20"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619"/>
            <p:cNvSpPr>
              <a:spLocks noEditPoints="1"/>
            </p:cNvSpPr>
            <p:nvPr/>
          </p:nvSpPr>
          <p:spPr bwMode="auto">
            <a:xfrm>
              <a:off x="7389813" y="3538538"/>
              <a:ext cx="114300" cy="106363"/>
            </a:xfrm>
            <a:custGeom>
              <a:avLst/>
              <a:gdLst>
                <a:gd name="T0" fmla="*/ 28 w 29"/>
                <a:gd name="T1" fmla="*/ 25 h 27"/>
                <a:gd name="T2" fmla="*/ 20 w 29"/>
                <a:gd name="T3" fmla="*/ 26 h 27"/>
                <a:gd name="T4" fmla="*/ 11 w 29"/>
                <a:gd name="T5" fmla="*/ 27 h 27"/>
                <a:gd name="T6" fmla="*/ 7 w 29"/>
                <a:gd name="T7" fmla="*/ 23 h 27"/>
                <a:gd name="T8" fmla="*/ 3 w 29"/>
                <a:gd name="T9" fmla="*/ 19 h 27"/>
                <a:gd name="T10" fmla="*/ 1 w 29"/>
                <a:gd name="T11" fmla="*/ 9 h 27"/>
                <a:gd name="T12" fmla="*/ 3 w 29"/>
                <a:gd name="T13" fmla="*/ 0 h 27"/>
                <a:gd name="T14" fmla="*/ 5 w 29"/>
                <a:gd name="T15" fmla="*/ 2 h 27"/>
                <a:gd name="T16" fmla="*/ 5 w 29"/>
                <a:gd name="T17" fmla="*/ 1 h 27"/>
                <a:gd name="T18" fmla="*/ 8 w 29"/>
                <a:gd name="T19" fmla="*/ 1 h 27"/>
                <a:gd name="T20" fmla="*/ 21 w 29"/>
                <a:gd name="T21" fmla="*/ 0 h 27"/>
                <a:gd name="T22" fmla="*/ 26 w 29"/>
                <a:gd name="T23" fmla="*/ 4 h 27"/>
                <a:gd name="T24" fmla="*/ 29 w 29"/>
                <a:gd name="T25" fmla="*/ 18 h 27"/>
                <a:gd name="T26" fmla="*/ 28 w 29"/>
                <a:gd name="T27" fmla="*/ 25 h 27"/>
                <a:gd name="T28" fmla="*/ 5 w 29"/>
                <a:gd name="T29" fmla="*/ 6 h 27"/>
                <a:gd name="T30" fmla="*/ 9 w 29"/>
                <a:gd name="T31" fmla="*/ 20 h 27"/>
                <a:gd name="T32" fmla="*/ 23 w 29"/>
                <a:gd name="T33" fmla="*/ 21 h 27"/>
                <a:gd name="T34" fmla="*/ 25 w 29"/>
                <a:gd name="T35" fmla="*/ 21 h 27"/>
                <a:gd name="T36" fmla="*/ 25 w 29"/>
                <a:gd name="T37" fmla="*/ 19 h 27"/>
                <a:gd name="T38" fmla="*/ 24 w 29"/>
                <a:gd name="T39" fmla="*/ 18 h 27"/>
                <a:gd name="T40" fmla="*/ 23 w 29"/>
                <a:gd name="T41" fmla="*/ 10 h 27"/>
                <a:gd name="T42" fmla="*/ 19 w 29"/>
                <a:gd name="T43" fmla="*/ 7 h 27"/>
                <a:gd name="T44" fmla="*/ 12 w 29"/>
                <a:gd name="T45" fmla="*/ 7 h 27"/>
                <a:gd name="T46" fmla="*/ 5 w 29"/>
                <a:gd name="T4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7">
                  <a:moveTo>
                    <a:pt x="28" y="25"/>
                  </a:moveTo>
                  <a:cubicBezTo>
                    <a:pt x="25" y="26"/>
                    <a:pt x="22" y="26"/>
                    <a:pt x="20" y="26"/>
                  </a:cubicBezTo>
                  <a:cubicBezTo>
                    <a:pt x="17" y="26"/>
                    <a:pt x="14" y="27"/>
                    <a:pt x="11" y="27"/>
                  </a:cubicBezTo>
                  <a:cubicBezTo>
                    <a:pt x="8" y="27"/>
                    <a:pt x="7" y="25"/>
                    <a:pt x="7" y="23"/>
                  </a:cubicBezTo>
                  <a:cubicBezTo>
                    <a:pt x="4" y="23"/>
                    <a:pt x="4" y="22"/>
                    <a:pt x="3" y="19"/>
                  </a:cubicBezTo>
                  <a:cubicBezTo>
                    <a:pt x="3" y="16"/>
                    <a:pt x="1" y="12"/>
                    <a:pt x="1" y="9"/>
                  </a:cubicBezTo>
                  <a:cubicBezTo>
                    <a:pt x="1" y="6"/>
                    <a:pt x="0" y="3"/>
                    <a:pt x="3" y="0"/>
                  </a:cubicBezTo>
                  <a:cubicBezTo>
                    <a:pt x="4" y="1"/>
                    <a:pt x="4" y="1"/>
                    <a:pt x="5" y="2"/>
                  </a:cubicBezTo>
                  <a:cubicBezTo>
                    <a:pt x="5" y="1"/>
                    <a:pt x="5" y="1"/>
                    <a:pt x="5" y="1"/>
                  </a:cubicBezTo>
                  <a:cubicBezTo>
                    <a:pt x="6" y="1"/>
                    <a:pt x="7" y="1"/>
                    <a:pt x="8" y="1"/>
                  </a:cubicBezTo>
                  <a:cubicBezTo>
                    <a:pt x="12" y="1"/>
                    <a:pt x="17" y="2"/>
                    <a:pt x="21" y="0"/>
                  </a:cubicBezTo>
                  <a:cubicBezTo>
                    <a:pt x="23" y="0"/>
                    <a:pt x="26" y="1"/>
                    <a:pt x="26" y="4"/>
                  </a:cubicBezTo>
                  <a:cubicBezTo>
                    <a:pt x="27" y="9"/>
                    <a:pt x="28" y="14"/>
                    <a:pt x="29" y="18"/>
                  </a:cubicBezTo>
                  <a:cubicBezTo>
                    <a:pt x="29" y="21"/>
                    <a:pt x="29" y="23"/>
                    <a:pt x="28" y="25"/>
                  </a:cubicBezTo>
                  <a:close/>
                  <a:moveTo>
                    <a:pt x="5" y="6"/>
                  </a:moveTo>
                  <a:cubicBezTo>
                    <a:pt x="7" y="12"/>
                    <a:pt x="8" y="16"/>
                    <a:pt x="9" y="20"/>
                  </a:cubicBezTo>
                  <a:cubicBezTo>
                    <a:pt x="14" y="21"/>
                    <a:pt x="18" y="21"/>
                    <a:pt x="23" y="21"/>
                  </a:cubicBezTo>
                  <a:cubicBezTo>
                    <a:pt x="24" y="21"/>
                    <a:pt x="24" y="21"/>
                    <a:pt x="25" y="21"/>
                  </a:cubicBezTo>
                  <a:cubicBezTo>
                    <a:pt x="25" y="20"/>
                    <a:pt x="25" y="19"/>
                    <a:pt x="25" y="19"/>
                  </a:cubicBezTo>
                  <a:cubicBezTo>
                    <a:pt x="24" y="19"/>
                    <a:pt x="24" y="18"/>
                    <a:pt x="24" y="18"/>
                  </a:cubicBezTo>
                  <a:cubicBezTo>
                    <a:pt x="24" y="16"/>
                    <a:pt x="23" y="13"/>
                    <a:pt x="23" y="10"/>
                  </a:cubicBezTo>
                  <a:cubicBezTo>
                    <a:pt x="22" y="8"/>
                    <a:pt x="21" y="7"/>
                    <a:pt x="19" y="7"/>
                  </a:cubicBezTo>
                  <a:cubicBezTo>
                    <a:pt x="17" y="7"/>
                    <a:pt x="14" y="7"/>
                    <a:pt x="12" y="7"/>
                  </a:cubicBezTo>
                  <a:cubicBezTo>
                    <a:pt x="10" y="6"/>
                    <a:pt x="8"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620"/>
            <p:cNvSpPr>
              <a:spLocks/>
            </p:cNvSpPr>
            <p:nvPr/>
          </p:nvSpPr>
          <p:spPr bwMode="auto">
            <a:xfrm>
              <a:off x="7539038" y="3440113"/>
              <a:ext cx="188913" cy="34925"/>
            </a:xfrm>
            <a:custGeom>
              <a:avLst/>
              <a:gdLst>
                <a:gd name="T0" fmla="*/ 3 w 48"/>
                <a:gd name="T1" fmla="*/ 9 h 9"/>
                <a:gd name="T2" fmla="*/ 0 w 48"/>
                <a:gd name="T3" fmla="*/ 3 h 9"/>
                <a:gd name="T4" fmla="*/ 2 w 48"/>
                <a:gd name="T5" fmla="*/ 0 h 9"/>
                <a:gd name="T6" fmla="*/ 4 w 48"/>
                <a:gd name="T7" fmla="*/ 1 h 9"/>
                <a:gd name="T8" fmla="*/ 7 w 48"/>
                <a:gd name="T9" fmla="*/ 0 h 9"/>
                <a:gd name="T10" fmla="*/ 12 w 48"/>
                <a:gd name="T11" fmla="*/ 1 h 9"/>
                <a:gd name="T12" fmla="*/ 22 w 48"/>
                <a:gd name="T13" fmla="*/ 0 h 9"/>
                <a:gd name="T14" fmla="*/ 29 w 48"/>
                <a:gd name="T15" fmla="*/ 2 h 9"/>
                <a:gd name="T16" fmla="*/ 40 w 48"/>
                <a:gd name="T17" fmla="*/ 2 h 9"/>
                <a:gd name="T18" fmla="*/ 47 w 48"/>
                <a:gd name="T19" fmla="*/ 3 h 9"/>
                <a:gd name="T20" fmla="*/ 48 w 48"/>
                <a:gd name="T21" fmla="*/ 4 h 9"/>
                <a:gd name="T22" fmla="*/ 47 w 48"/>
                <a:gd name="T23" fmla="*/ 7 h 9"/>
                <a:gd name="T24" fmla="*/ 43 w 48"/>
                <a:gd name="T25" fmla="*/ 8 h 9"/>
                <a:gd name="T26" fmla="*/ 28 w 48"/>
                <a:gd name="T27" fmla="*/ 8 h 9"/>
                <a:gd name="T28" fmla="*/ 20 w 48"/>
                <a:gd name="T29" fmla="*/ 7 h 9"/>
                <a:gd name="T30" fmla="*/ 18 w 48"/>
                <a:gd name="T31" fmla="*/ 7 h 9"/>
                <a:gd name="T32" fmla="*/ 9 w 48"/>
                <a:gd name="T33" fmla="*/ 6 h 9"/>
                <a:gd name="T34" fmla="*/ 3 w 48"/>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9">
                  <a:moveTo>
                    <a:pt x="3" y="9"/>
                  </a:moveTo>
                  <a:cubicBezTo>
                    <a:pt x="0" y="8"/>
                    <a:pt x="0" y="6"/>
                    <a:pt x="0" y="3"/>
                  </a:cubicBezTo>
                  <a:cubicBezTo>
                    <a:pt x="0" y="1"/>
                    <a:pt x="1" y="1"/>
                    <a:pt x="2" y="0"/>
                  </a:cubicBezTo>
                  <a:cubicBezTo>
                    <a:pt x="2" y="0"/>
                    <a:pt x="4" y="0"/>
                    <a:pt x="4" y="1"/>
                  </a:cubicBezTo>
                  <a:cubicBezTo>
                    <a:pt x="5" y="2"/>
                    <a:pt x="6" y="1"/>
                    <a:pt x="7" y="0"/>
                  </a:cubicBezTo>
                  <a:cubicBezTo>
                    <a:pt x="9" y="0"/>
                    <a:pt x="11" y="0"/>
                    <a:pt x="12" y="1"/>
                  </a:cubicBezTo>
                  <a:cubicBezTo>
                    <a:pt x="16" y="2"/>
                    <a:pt x="19" y="2"/>
                    <a:pt x="22" y="0"/>
                  </a:cubicBezTo>
                  <a:cubicBezTo>
                    <a:pt x="23" y="2"/>
                    <a:pt x="26" y="3"/>
                    <a:pt x="29" y="2"/>
                  </a:cubicBezTo>
                  <a:cubicBezTo>
                    <a:pt x="33" y="2"/>
                    <a:pt x="36" y="1"/>
                    <a:pt x="40" y="2"/>
                  </a:cubicBezTo>
                  <a:cubicBezTo>
                    <a:pt x="42" y="3"/>
                    <a:pt x="44" y="3"/>
                    <a:pt x="47" y="3"/>
                  </a:cubicBezTo>
                  <a:cubicBezTo>
                    <a:pt x="47" y="3"/>
                    <a:pt x="48" y="4"/>
                    <a:pt x="48" y="4"/>
                  </a:cubicBezTo>
                  <a:cubicBezTo>
                    <a:pt x="48" y="5"/>
                    <a:pt x="48" y="7"/>
                    <a:pt x="47" y="7"/>
                  </a:cubicBezTo>
                  <a:cubicBezTo>
                    <a:pt x="46" y="8"/>
                    <a:pt x="44" y="8"/>
                    <a:pt x="43" y="8"/>
                  </a:cubicBezTo>
                  <a:cubicBezTo>
                    <a:pt x="38" y="7"/>
                    <a:pt x="33" y="6"/>
                    <a:pt x="28" y="8"/>
                  </a:cubicBezTo>
                  <a:cubicBezTo>
                    <a:pt x="26" y="8"/>
                    <a:pt x="22" y="9"/>
                    <a:pt x="20" y="7"/>
                  </a:cubicBezTo>
                  <a:cubicBezTo>
                    <a:pt x="19" y="7"/>
                    <a:pt x="19" y="7"/>
                    <a:pt x="18" y="7"/>
                  </a:cubicBezTo>
                  <a:cubicBezTo>
                    <a:pt x="15" y="7"/>
                    <a:pt x="12" y="7"/>
                    <a:pt x="9" y="6"/>
                  </a:cubicBezTo>
                  <a:cubicBezTo>
                    <a:pt x="7" y="6"/>
                    <a:pt x="5"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621"/>
            <p:cNvSpPr>
              <a:spLocks/>
            </p:cNvSpPr>
            <p:nvPr/>
          </p:nvSpPr>
          <p:spPr bwMode="auto">
            <a:xfrm>
              <a:off x="7543800" y="3570288"/>
              <a:ext cx="188913" cy="26988"/>
            </a:xfrm>
            <a:custGeom>
              <a:avLst/>
              <a:gdLst>
                <a:gd name="T0" fmla="*/ 10 w 48"/>
                <a:gd name="T1" fmla="*/ 1 h 7"/>
                <a:gd name="T2" fmla="*/ 20 w 48"/>
                <a:gd name="T3" fmla="*/ 0 h 7"/>
                <a:gd name="T4" fmla="*/ 27 w 48"/>
                <a:gd name="T5" fmla="*/ 1 h 7"/>
                <a:gd name="T6" fmla="*/ 33 w 48"/>
                <a:gd name="T7" fmla="*/ 2 h 7"/>
                <a:gd name="T8" fmla="*/ 44 w 48"/>
                <a:gd name="T9" fmla="*/ 2 h 7"/>
                <a:gd name="T10" fmla="*/ 48 w 48"/>
                <a:gd name="T11" fmla="*/ 3 h 7"/>
                <a:gd name="T12" fmla="*/ 48 w 48"/>
                <a:gd name="T13" fmla="*/ 5 h 7"/>
                <a:gd name="T14" fmla="*/ 46 w 48"/>
                <a:gd name="T15" fmla="*/ 6 h 7"/>
                <a:gd name="T16" fmla="*/ 34 w 48"/>
                <a:gd name="T17" fmla="*/ 7 h 7"/>
                <a:gd name="T18" fmla="*/ 27 w 48"/>
                <a:gd name="T19" fmla="*/ 7 h 7"/>
                <a:gd name="T20" fmla="*/ 21 w 48"/>
                <a:gd name="T21" fmla="*/ 6 h 7"/>
                <a:gd name="T22" fmla="*/ 16 w 48"/>
                <a:gd name="T23" fmla="*/ 7 h 7"/>
                <a:gd name="T24" fmla="*/ 13 w 48"/>
                <a:gd name="T25" fmla="*/ 6 h 7"/>
                <a:gd name="T26" fmla="*/ 4 w 48"/>
                <a:gd name="T27" fmla="*/ 7 h 7"/>
                <a:gd name="T28" fmla="*/ 1 w 48"/>
                <a:gd name="T29" fmla="*/ 6 h 7"/>
                <a:gd name="T30" fmla="*/ 2 w 48"/>
                <a:gd name="T31" fmla="*/ 3 h 7"/>
                <a:gd name="T32" fmla="*/ 9 w 48"/>
                <a:gd name="T33" fmla="*/ 0 h 7"/>
                <a:gd name="T34" fmla="*/ 10 w 48"/>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
                  <a:moveTo>
                    <a:pt x="10" y="1"/>
                  </a:moveTo>
                  <a:cubicBezTo>
                    <a:pt x="13" y="0"/>
                    <a:pt x="17" y="0"/>
                    <a:pt x="20" y="0"/>
                  </a:cubicBezTo>
                  <a:cubicBezTo>
                    <a:pt x="22" y="0"/>
                    <a:pt x="25" y="1"/>
                    <a:pt x="27" y="1"/>
                  </a:cubicBezTo>
                  <a:cubicBezTo>
                    <a:pt x="29" y="1"/>
                    <a:pt x="31" y="1"/>
                    <a:pt x="33" y="2"/>
                  </a:cubicBezTo>
                  <a:cubicBezTo>
                    <a:pt x="37" y="3"/>
                    <a:pt x="41" y="1"/>
                    <a:pt x="44" y="2"/>
                  </a:cubicBezTo>
                  <a:cubicBezTo>
                    <a:pt x="46" y="2"/>
                    <a:pt x="47" y="2"/>
                    <a:pt x="48" y="3"/>
                  </a:cubicBezTo>
                  <a:cubicBezTo>
                    <a:pt x="48" y="3"/>
                    <a:pt x="48" y="4"/>
                    <a:pt x="48" y="5"/>
                  </a:cubicBezTo>
                  <a:cubicBezTo>
                    <a:pt x="48" y="5"/>
                    <a:pt x="47" y="6"/>
                    <a:pt x="46" y="6"/>
                  </a:cubicBezTo>
                  <a:cubicBezTo>
                    <a:pt x="42" y="7"/>
                    <a:pt x="38" y="7"/>
                    <a:pt x="34" y="7"/>
                  </a:cubicBezTo>
                  <a:cubicBezTo>
                    <a:pt x="32" y="7"/>
                    <a:pt x="29" y="7"/>
                    <a:pt x="27" y="7"/>
                  </a:cubicBezTo>
                  <a:cubicBezTo>
                    <a:pt x="25" y="6"/>
                    <a:pt x="23" y="6"/>
                    <a:pt x="21" y="6"/>
                  </a:cubicBezTo>
                  <a:cubicBezTo>
                    <a:pt x="19" y="6"/>
                    <a:pt x="17" y="6"/>
                    <a:pt x="16" y="7"/>
                  </a:cubicBezTo>
                  <a:cubicBezTo>
                    <a:pt x="15" y="7"/>
                    <a:pt x="14" y="6"/>
                    <a:pt x="13" y="6"/>
                  </a:cubicBezTo>
                  <a:cubicBezTo>
                    <a:pt x="10" y="5"/>
                    <a:pt x="7" y="6"/>
                    <a:pt x="4" y="7"/>
                  </a:cubicBezTo>
                  <a:cubicBezTo>
                    <a:pt x="2" y="7"/>
                    <a:pt x="1" y="7"/>
                    <a:pt x="1" y="6"/>
                  </a:cubicBezTo>
                  <a:cubicBezTo>
                    <a:pt x="1" y="5"/>
                    <a:pt x="0" y="3"/>
                    <a:pt x="2" y="3"/>
                  </a:cubicBezTo>
                  <a:cubicBezTo>
                    <a:pt x="4" y="2"/>
                    <a:pt x="7" y="1"/>
                    <a:pt x="9"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622"/>
            <p:cNvSpPr>
              <a:spLocks noEditPoints="1"/>
            </p:cNvSpPr>
            <p:nvPr/>
          </p:nvSpPr>
          <p:spPr bwMode="auto">
            <a:xfrm>
              <a:off x="7535863" y="3192463"/>
              <a:ext cx="58738" cy="66675"/>
            </a:xfrm>
            <a:custGeom>
              <a:avLst/>
              <a:gdLst>
                <a:gd name="T0" fmla="*/ 10 w 15"/>
                <a:gd name="T1" fmla="*/ 0 h 17"/>
                <a:gd name="T2" fmla="*/ 14 w 15"/>
                <a:gd name="T3" fmla="*/ 2 h 17"/>
                <a:gd name="T4" fmla="*/ 15 w 15"/>
                <a:gd name="T5" fmla="*/ 7 h 17"/>
                <a:gd name="T6" fmla="*/ 7 w 15"/>
                <a:gd name="T7" fmla="*/ 16 h 17"/>
                <a:gd name="T8" fmla="*/ 0 w 15"/>
                <a:gd name="T9" fmla="*/ 12 h 17"/>
                <a:gd name="T10" fmla="*/ 5 w 15"/>
                <a:gd name="T11" fmla="*/ 1 h 17"/>
                <a:gd name="T12" fmla="*/ 10 w 15"/>
                <a:gd name="T13" fmla="*/ 0 h 17"/>
                <a:gd name="T14" fmla="*/ 10 w 15"/>
                <a:gd name="T15" fmla="*/ 7 h 17"/>
                <a:gd name="T16" fmla="*/ 5 w 15"/>
                <a:gd name="T17" fmla="*/ 9 h 17"/>
                <a:gd name="T18" fmla="*/ 8 w 15"/>
                <a:gd name="T19" fmla="*/ 11 h 17"/>
                <a:gd name="T20" fmla="*/ 10 w 15"/>
                <a:gd name="T21" fmla="*/ 8 h 17"/>
                <a:gd name="T22" fmla="*/ 10 w 15"/>
                <a:gd name="T2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7">
                  <a:moveTo>
                    <a:pt x="10" y="0"/>
                  </a:moveTo>
                  <a:cubicBezTo>
                    <a:pt x="11" y="1"/>
                    <a:pt x="13" y="1"/>
                    <a:pt x="14" y="2"/>
                  </a:cubicBezTo>
                  <a:cubicBezTo>
                    <a:pt x="15" y="3"/>
                    <a:pt x="15" y="5"/>
                    <a:pt x="15" y="7"/>
                  </a:cubicBezTo>
                  <a:cubicBezTo>
                    <a:pt x="15" y="11"/>
                    <a:pt x="11" y="16"/>
                    <a:pt x="7" y="16"/>
                  </a:cubicBezTo>
                  <a:cubicBezTo>
                    <a:pt x="5" y="17"/>
                    <a:pt x="1" y="15"/>
                    <a:pt x="0" y="12"/>
                  </a:cubicBezTo>
                  <a:cubicBezTo>
                    <a:pt x="0" y="8"/>
                    <a:pt x="2" y="3"/>
                    <a:pt x="5" y="1"/>
                  </a:cubicBezTo>
                  <a:cubicBezTo>
                    <a:pt x="6" y="1"/>
                    <a:pt x="8" y="1"/>
                    <a:pt x="10" y="0"/>
                  </a:cubicBezTo>
                  <a:close/>
                  <a:moveTo>
                    <a:pt x="10" y="7"/>
                  </a:moveTo>
                  <a:cubicBezTo>
                    <a:pt x="6" y="7"/>
                    <a:pt x="5" y="8"/>
                    <a:pt x="5" y="9"/>
                  </a:cubicBezTo>
                  <a:cubicBezTo>
                    <a:pt x="5" y="11"/>
                    <a:pt x="6" y="12"/>
                    <a:pt x="8" y="11"/>
                  </a:cubicBezTo>
                  <a:cubicBezTo>
                    <a:pt x="9" y="11"/>
                    <a:pt x="10" y="9"/>
                    <a:pt x="10"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6" name="TextBox 15"/>
          <p:cNvSpPr txBox="1"/>
          <p:nvPr/>
        </p:nvSpPr>
        <p:spPr>
          <a:xfrm>
            <a:off x="637248" y="1641368"/>
            <a:ext cx="2247246" cy="246221"/>
          </a:xfrm>
          <a:prstGeom prst="rect">
            <a:avLst/>
          </a:prstGeom>
          <a:noFill/>
        </p:spPr>
        <p:txBody>
          <a:bodyPr wrap="square" rtlCol="0">
            <a:spAutoFit/>
          </a:bodyPr>
          <a:lstStyle/>
          <a:p>
            <a:r>
              <a:rPr lang="es-CL" sz="1000" b="1" dirty="0" smtClean="0">
                <a:solidFill>
                  <a:srgbClr val="FFFFFF"/>
                </a:solidFill>
                <a:latin typeface="Arial"/>
              </a:rPr>
              <a:t>ANEXO</a:t>
            </a:r>
            <a:endParaRPr lang="es-CL" sz="1000" b="1" dirty="0">
              <a:solidFill>
                <a:srgbClr val="FFFFFF"/>
              </a:solidFill>
              <a:latin typeface="Arial"/>
            </a:endParaRPr>
          </a:p>
        </p:txBody>
      </p:sp>
      <p:sp>
        <p:nvSpPr>
          <p:cNvPr id="35" name="Rectangle 34"/>
          <p:cNvSpPr/>
          <p:nvPr>
            <p:custDataLst>
              <p:tags r:id="rId2"/>
            </p:custDataLst>
          </p:nvPr>
        </p:nvSpPr>
        <p:spPr>
          <a:xfrm>
            <a:off x="205458" y="972000"/>
            <a:ext cx="241982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p>
            <a:pPr algn="ctr"/>
            <a:endParaRPr lang="es-CL" sz="800" b="1" dirty="0">
              <a:solidFill>
                <a:srgbClr val="FFFFFF"/>
              </a:solidFill>
            </a:endParaRPr>
          </a:p>
        </p:txBody>
      </p:sp>
      <p:sp>
        <p:nvSpPr>
          <p:cNvPr id="17" name="Rectangle 16"/>
          <p:cNvSpPr/>
          <p:nvPr/>
        </p:nvSpPr>
        <p:spPr>
          <a:xfrm>
            <a:off x="275459" y="7021911"/>
            <a:ext cx="9624352" cy="338554"/>
          </a:xfrm>
          <a:prstGeom prst="rect">
            <a:avLst/>
          </a:prstGeom>
        </p:spPr>
        <p:txBody>
          <a:bodyPr wrap="square">
            <a:spAutoFit/>
          </a:bodyPr>
          <a:lstStyle/>
          <a:p>
            <a:r>
              <a:rPr lang="es-CL" sz="800" dirty="0" smtClean="0">
                <a:solidFill>
                  <a:schemeClr val="accent1"/>
                </a:solidFill>
              </a:rPr>
              <a:t>Fuentes:</a:t>
            </a:r>
          </a:p>
          <a:p>
            <a:r>
              <a:rPr lang="es-CL" sz="800" dirty="0" err="1" smtClean="0">
                <a:solidFill>
                  <a:schemeClr val="accent1"/>
                </a:solidFill>
              </a:rPr>
              <a:t>Aerocivil</a:t>
            </a:r>
            <a:r>
              <a:rPr lang="es-CL" sz="800" dirty="0" smtClean="0">
                <a:solidFill>
                  <a:schemeClr val="accent1"/>
                </a:solidFill>
              </a:rPr>
              <a:t>; Gobierno de Ecuador.</a:t>
            </a:r>
            <a:endParaRPr lang="es-CL" sz="800" dirty="0">
              <a:solidFill>
                <a:schemeClr val="accent1"/>
              </a:solidFill>
            </a:endParaRPr>
          </a:p>
        </p:txBody>
      </p:sp>
      <p:sp>
        <p:nvSpPr>
          <p:cNvPr id="39" name="Rectangle 38"/>
          <p:cNvSpPr/>
          <p:nvPr>
            <p:custDataLst>
              <p:tags r:id="rId3"/>
            </p:custDataLst>
          </p:nvPr>
        </p:nvSpPr>
        <p:spPr>
          <a:xfrm>
            <a:off x="2625278" y="972000"/>
            <a:ext cx="726418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304000" rtlCol="0" anchor="ctr"/>
          <a:lstStyle/>
          <a:p>
            <a:r>
              <a:rPr lang="es-CL" sz="1100" b="1" dirty="0" smtClean="0">
                <a:solidFill>
                  <a:schemeClr val="tx2"/>
                </a:solidFill>
              </a:rPr>
              <a:t>2.1. Estudio de mercados y/o destinos internacionales</a:t>
            </a:r>
            <a:endParaRPr lang="es-CL" sz="1100" b="1" dirty="0">
              <a:solidFill>
                <a:schemeClr val="tx2"/>
              </a:solidFill>
            </a:endParaRPr>
          </a:p>
        </p:txBody>
      </p:sp>
      <p:sp>
        <p:nvSpPr>
          <p:cNvPr id="42" name="TextBox 41"/>
          <p:cNvSpPr txBox="1"/>
          <p:nvPr/>
        </p:nvSpPr>
        <p:spPr>
          <a:xfrm>
            <a:off x="285608" y="965981"/>
            <a:ext cx="2033809" cy="353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4000" rIns="36000" rtlCol="0" anchor="ctr"/>
          <a:lstStyle>
            <a:defPPr>
              <a:defRPr lang="en-US"/>
            </a:defPPr>
            <a:lvl1pPr algn="ctr">
              <a:defRPr sz="1000" b="1">
                <a:solidFill>
                  <a:srgbClr val="FFFFFF"/>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S" dirty="0"/>
              <a:t>Expansión del mercado actual </a:t>
            </a:r>
            <a:r>
              <a:rPr lang="es-ES" dirty="0" smtClean="0"/>
              <a:t>de destinos</a:t>
            </a:r>
            <a:endParaRPr lang="es-CL" dirty="0"/>
          </a:p>
        </p:txBody>
      </p:sp>
      <p:sp>
        <p:nvSpPr>
          <p:cNvPr id="43" name="Rounded Rectangle 42"/>
          <p:cNvSpPr/>
          <p:nvPr/>
        </p:nvSpPr>
        <p:spPr>
          <a:xfrm>
            <a:off x="265456" y="1045552"/>
            <a:ext cx="393100" cy="249154"/>
          </a:xfrm>
          <a:prstGeom prst="roundRect">
            <a:avLst/>
          </a:prstGeom>
          <a:solidFill>
            <a:srgbClr val="94C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dirty="0" smtClean="0">
                <a:solidFill>
                  <a:srgbClr val="002060"/>
                </a:solidFill>
              </a:rPr>
              <a:t>E2</a:t>
            </a:r>
            <a:endParaRPr lang="es-ES" sz="1100" b="1" dirty="0">
              <a:solidFill>
                <a:srgbClr val="002060"/>
              </a:solidFill>
            </a:endParaRPr>
          </a:p>
        </p:txBody>
      </p:sp>
      <p:sp>
        <p:nvSpPr>
          <p:cNvPr id="23" name="TextBox 22"/>
          <p:cNvSpPr txBox="1"/>
          <p:nvPr/>
        </p:nvSpPr>
        <p:spPr>
          <a:xfrm>
            <a:off x="194340" y="1366714"/>
            <a:ext cx="9659932" cy="230832"/>
          </a:xfrm>
          <a:prstGeom prst="rect">
            <a:avLst/>
          </a:prstGeom>
          <a:noFill/>
        </p:spPr>
        <p:txBody>
          <a:bodyPr wrap="square" rtlCol="0">
            <a:spAutoFit/>
          </a:bodyPr>
          <a:lstStyle/>
          <a:p>
            <a:r>
              <a:rPr lang="es-ES_tradnl" sz="900" i="1" dirty="0" smtClean="0">
                <a:solidFill>
                  <a:schemeClr val="tx2"/>
                </a:solidFill>
              </a:rPr>
              <a:t>Las </a:t>
            </a:r>
            <a:r>
              <a:rPr lang="es-ES_tradnl" sz="900" i="1" dirty="0">
                <a:solidFill>
                  <a:schemeClr val="tx2"/>
                </a:solidFill>
              </a:rPr>
              <a:t>ideas que se presentan a continuación son sugerencias que se añaden, pero que en ningún caso suponen un desarrollo vinculante</a:t>
            </a:r>
            <a:r>
              <a:rPr lang="es-ES_tradnl" sz="900" i="1" dirty="0" smtClean="0">
                <a:solidFill>
                  <a:schemeClr val="tx2"/>
                </a:solidFill>
              </a:rPr>
              <a:t>.</a:t>
            </a:r>
            <a:endParaRPr lang="es-CL" sz="900" b="1" dirty="0">
              <a:solidFill>
                <a:schemeClr val="tx2"/>
              </a:solidFill>
              <a:latin typeface="+mn-lt"/>
            </a:endParaRPr>
          </a:p>
        </p:txBody>
      </p:sp>
      <p:sp>
        <p:nvSpPr>
          <p:cNvPr id="24" name="Rounded Rectangle 23"/>
          <p:cNvSpPr/>
          <p:nvPr/>
        </p:nvSpPr>
        <p:spPr>
          <a:xfrm>
            <a:off x="362117" y="381724"/>
            <a:ext cx="427868" cy="410890"/>
          </a:xfrm>
          <a:prstGeom prst="round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smtClean="0">
              <a:solidFill>
                <a:srgbClr val="002060"/>
              </a:solidFill>
            </a:endParaRPr>
          </a:p>
          <a:p>
            <a:pPr algn="ctr"/>
            <a:endParaRPr lang="es-ES" sz="1400" b="1" dirty="0">
              <a:solidFill>
                <a:srgbClr val="002060"/>
              </a:solidFill>
            </a:endParaRPr>
          </a:p>
        </p:txBody>
      </p:sp>
      <p:sp>
        <p:nvSpPr>
          <p:cNvPr id="25" name="Freeform 24"/>
          <p:cNvSpPr>
            <a:spLocks/>
          </p:cNvSpPr>
          <p:nvPr/>
        </p:nvSpPr>
        <p:spPr bwMode="auto">
          <a:xfrm>
            <a:off x="493546" y="451948"/>
            <a:ext cx="165010" cy="163667"/>
          </a:xfrm>
          <a:custGeom>
            <a:avLst/>
            <a:gdLst>
              <a:gd name="T0" fmla="*/ 246 w 246"/>
              <a:gd name="T1" fmla="*/ 122 h 244"/>
              <a:gd name="T2" fmla="*/ 246 w 246"/>
              <a:gd name="T3" fmla="*/ 122 h 244"/>
              <a:gd name="T4" fmla="*/ 246 w 246"/>
              <a:gd name="T5" fmla="*/ 122 h 244"/>
              <a:gd name="T6" fmla="*/ 246 w 246"/>
              <a:gd name="T7" fmla="*/ 120 h 244"/>
              <a:gd name="T8" fmla="*/ 230 w 246"/>
              <a:gd name="T9" fmla="*/ 114 h 244"/>
              <a:gd name="T10" fmla="*/ 210 w 246"/>
              <a:gd name="T11" fmla="*/ 110 h 244"/>
              <a:gd name="T12" fmla="*/ 178 w 246"/>
              <a:gd name="T13" fmla="*/ 108 h 244"/>
              <a:gd name="T14" fmla="*/ 164 w 246"/>
              <a:gd name="T15" fmla="*/ 90 h 244"/>
              <a:gd name="T16" fmla="*/ 170 w 246"/>
              <a:gd name="T17" fmla="*/ 82 h 244"/>
              <a:gd name="T18" fmla="*/ 168 w 246"/>
              <a:gd name="T19" fmla="*/ 76 h 244"/>
              <a:gd name="T20" fmla="*/ 162 w 246"/>
              <a:gd name="T21" fmla="*/ 74 h 244"/>
              <a:gd name="T22" fmla="*/ 162 w 246"/>
              <a:gd name="T23" fmla="*/ 74 h 244"/>
              <a:gd name="T24" fmla="*/ 136 w 246"/>
              <a:gd name="T25" fmla="*/ 52 h 244"/>
              <a:gd name="T26" fmla="*/ 136 w 246"/>
              <a:gd name="T27" fmla="*/ 52 h 244"/>
              <a:gd name="T28" fmla="*/ 142 w 246"/>
              <a:gd name="T29" fmla="*/ 50 h 244"/>
              <a:gd name="T30" fmla="*/ 144 w 246"/>
              <a:gd name="T31" fmla="*/ 46 h 244"/>
              <a:gd name="T32" fmla="*/ 138 w 246"/>
              <a:gd name="T33" fmla="*/ 38 h 244"/>
              <a:gd name="T34" fmla="*/ 126 w 246"/>
              <a:gd name="T35" fmla="*/ 38 h 244"/>
              <a:gd name="T36" fmla="*/ 118 w 246"/>
              <a:gd name="T37" fmla="*/ 28 h 244"/>
              <a:gd name="T38" fmla="*/ 104 w 246"/>
              <a:gd name="T39" fmla="*/ 8 h 244"/>
              <a:gd name="T40" fmla="*/ 90 w 246"/>
              <a:gd name="T41" fmla="*/ 0 h 244"/>
              <a:gd name="T42" fmla="*/ 78 w 246"/>
              <a:gd name="T43" fmla="*/ 0 h 244"/>
              <a:gd name="T44" fmla="*/ 100 w 246"/>
              <a:gd name="T45" fmla="*/ 52 h 244"/>
              <a:gd name="T46" fmla="*/ 110 w 246"/>
              <a:gd name="T47" fmla="*/ 74 h 244"/>
              <a:gd name="T48" fmla="*/ 114 w 246"/>
              <a:gd name="T49" fmla="*/ 100 h 244"/>
              <a:gd name="T50" fmla="*/ 114 w 246"/>
              <a:gd name="T51" fmla="*/ 104 h 244"/>
              <a:gd name="T52" fmla="*/ 102 w 246"/>
              <a:gd name="T53" fmla="*/ 110 h 244"/>
              <a:gd name="T54" fmla="*/ 42 w 246"/>
              <a:gd name="T55" fmla="*/ 114 h 244"/>
              <a:gd name="T56" fmla="*/ 18 w 246"/>
              <a:gd name="T57" fmla="*/ 80 h 244"/>
              <a:gd name="T58" fmla="*/ 10 w 246"/>
              <a:gd name="T59" fmla="*/ 118 h 244"/>
              <a:gd name="T60" fmla="*/ 10 w 246"/>
              <a:gd name="T61" fmla="*/ 118 h 244"/>
              <a:gd name="T62" fmla="*/ 6 w 246"/>
              <a:gd name="T63" fmla="*/ 118 h 244"/>
              <a:gd name="T64" fmla="*/ 4 w 246"/>
              <a:gd name="T65" fmla="*/ 122 h 244"/>
              <a:gd name="T66" fmla="*/ 10 w 246"/>
              <a:gd name="T67" fmla="*/ 128 h 244"/>
              <a:gd name="T68" fmla="*/ 10 w 246"/>
              <a:gd name="T69" fmla="*/ 128 h 244"/>
              <a:gd name="T70" fmla="*/ 0 w 246"/>
              <a:gd name="T71" fmla="*/ 166 h 244"/>
              <a:gd name="T72" fmla="*/ 42 w 246"/>
              <a:gd name="T73" fmla="*/ 130 h 244"/>
              <a:gd name="T74" fmla="*/ 94 w 246"/>
              <a:gd name="T75" fmla="*/ 132 h 244"/>
              <a:gd name="T76" fmla="*/ 110 w 246"/>
              <a:gd name="T77" fmla="*/ 136 h 244"/>
              <a:gd name="T78" fmla="*/ 114 w 246"/>
              <a:gd name="T79" fmla="*/ 144 h 244"/>
              <a:gd name="T80" fmla="*/ 114 w 246"/>
              <a:gd name="T81" fmla="*/ 156 h 244"/>
              <a:gd name="T82" fmla="*/ 110 w 246"/>
              <a:gd name="T83" fmla="*/ 170 h 244"/>
              <a:gd name="T84" fmla="*/ 100 w 246"/>
              <a:gd name="T85" fmla="*/ 192 h 244"/>
              <a:gd name="T86" fmla="*/ 90 w 246"/>
              <a:gd name="T87" fmla="*/ 244 h 244"/>
              <a:gd name="T88" fmla="*/ 98 w 246"/>
              <a:gd name="T89" fmla="*/ 242 h 244"/>
              <a:gd name="T90" fmla="*/ 104 w 246"/>
              <a:gd name="T91" fmla="*/ 236 h 244"/>
              <a:gd name="T92" fmla="*/ 126 w 246"/>
              <a:gd name="T93" fmla="*/ 206 h 244"/>
              <a:gd name="T94" fmla="*/ 138 w 246"/>
              <a:gd name="T95" fmla="*/ 206 h 244"/>
              <a:gd name="T96" fmla="*/ 142 w 246"/>
              <a:gd name="T97" fmla="*/ 204 h 244"/>
              <a:gd name="T98" fmla="*/ 144 w 246"/>
              <a:gd name="T99" fmla="*/ 198 h 244"/>
              <a:gd name="T100" fmla="*/ 136 w 246"/>
              <a:gd name="T101" fmla="*/ 192 h 244"/>
              <a:gd name="T102" fmla="*/ 136 w 246"/>
              <a:gd name="T103" fmla="*/ 192 h 244"/>
              <a:gd name="T104" fmla="*/ 164 w 246"/>
              <a:gd name="T105" fmla="*/ 170 h 244"/>
              <a:gd name="T106" fmla="*/ 164 w 246"/>
              <a:gd name="T107" fmla="*/ 170 h 244"/>
              <a:gd name="T108" fmla="*/ 170 w 246"/>
              <a:gd name="T109" fmla="*/ 162 h 244"/>
              <a:gd name="T110" fmla="*/ 168 w 246"/>
              <a:gd name="T111" fmla="*/ 156 h 244"/>
              <a:gd name="T112" fmla="*/ 164 w 246"/>
              <a:gd name="T113" fmla="*/ 154 h 244"/>
              <a:gd name="T114" fmla="*/ 178 w 246"/>
              <a:gd name="T115" fmla="*/ 136 h 244"/>
              <a:gd name="T116" fmla="*/ 230 w 246"/>
              <a:gd name="T117" fmla="*/ 130 h 244"/>
              <a:gd name="T118" fmla="*/ 242 w 246"/>
              <a:gd name="T119" fmla="*/ 126 h 244"/>
              <a:gd name="T120" fmla="*/ 246 w 246"/>
              <a:gd name="T12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244">
                <a:moveTo>
                  <a:pt x="246" y="122"/>
                </a:moveTo>
                <a:lnTo>
                  <a:pt x="246" y="122"/>
                </a:lnTo>
                <a:lnTo>
                  <a:pt x="246" y="122"/>
                </a:lnTo>
                <a:lnTo>
                  <a:pt x="246" y="122"/>
                </a:lnTo>
                <a:lnTo>
                  <a:pt x="246" y="122"/>
                </a:lnTo>
                <a:lnTo>
                  <a:pt x="246" y="122"/>
                </a:lnTo>
                <a:lnTo>
                  <a:pt x="246" y="122"/>
                </a:lnTo>
                <a:lnTo>
                  <a:pt x="246" y="120"/>
                </a:lnTo>
                <a:lnTo>
                  <a:pt x="242" y="118"/>
                </a:lnTo>
                <a:lnTo>
                  <a:pt x="230" y="114"/>
                </a:lnTo>
                <a:lnTo>
                  <a:pt x="230" y="114"/>
                </a:lnTo>
                <a:lnTo>
                  <a:pt x="210" y="110"/>
                </a:lnTo>
                <a:lnTo>
                  <a:pt x="178" y="108"/>
                </a:lnTo>
                <a:lnTo>
                  <a:pt x="178" y="108"/>
                </a:lnTo>
                <a:lnTo>
                  <a:pt x="164" y="90"/>
                </a:lnTo>
                <a:lnTo>
                  <a:pt x="164" y="90"/>
                </a:lnTo>
                <a:lnTo>
                  <a:pt x="168" y="86"/>
                </a:lnTo>
                <a:lnTo>
                  <a:pt x="170" y="82"/>
                </a:lnTo>
                <a:lnTo>
                  <a:pt x="170" y="82"/>
                </a:lnTo>
                <a:lnTo>
                  <a:pt x="168" y="76"/>
                </a:lnTo>
                <a:lnTo>
                  <a:pt x="162" y="74"/>
                </a:lnTo>
                <a:lnTo>
                  <a:pt x="162" y="74"/>
                </a:lnTo>
                <a:lnTo>
                  <a:pt x="162" y="74"/>
                </a:lnTo>
                <a:lnTo>
                  <a:pt x="162" y="74"/>
                </a:lnTo>
                <a:lnTo>
                  <a:pt x="152" y="74"/>
                </a:lnTo>
                <a:lnTo>
                  <a:pt x="136" y="52"/>
                </a:lnTo>
                <a:lnTo>
                  <a:pt x="136" y="52"/>
                </a:lnTo>
                <a:lnTo>
                  <a:pt x="136" y="52"/>
                </a:lnTo>
                <a:lnTo>
                  <a:pt x="136" y="52"/>
                </a:lnTo>
                <a:lnTo>
                  <a:pt x="142" y="50"/>
                </a:lnTo>
                <a:lnTo>
                  <a:pt x="144" y="46"/>
                </a:lnTo>
                <a:lnTo>
                  <a:pt x="144" y="46"/>
                </a:lnTo>
                <a:lnTo>
                  <a:pt x="142" y="40"/>
                </a:lnTo>
                <a:lnTo>
                  <a:pt x="138" y="38"/>
                </a:lnTo>
                <a:lnTo>
                  <a:pt x="138" y="38"/>
                </a:lnTo>
                <a:lnTo>
                  <a:pt x="126" y="38"/>
                </a:lnTo>
                <a:lnTo>
                  <a:pt x="118" y="28"/>
                </a:lnTo>
                <a:lnTo>
                  <a:pt x="118" y="28"/>
                </a:lnTo>
                <a:lnTo>
                  <a:pt x="104" y="8"/>
                </a:lnTo>
                <a:lnTo>
                  <a:pt x="104" y="8"/>
                </a:lnTo>
                <a:lnTo>
                  <a:pt x="98" y="2"/>
                </a:lnTo>
                <a:lnTo>
                  <a:pt x="90" y="0"/>
                </a:lnTo>
                <a:lnTo>
                  <a:pt x="78" y="0"/>
                </a:lnTo>
                <a:lnTo>
                  <a:pt x="78" y="0"/>
                </a:lnTo>
                <a:lnTo>
                  <a:pt x="100" y="52"/>
                </a:lnTo>
                <a:lnTo>
                  <a:pt x="100" y="52"/>
                </a:lnTo>
                <a:lnTo>
                  <a:pt x="110" y="74"/>
                </a:lnTo>
                <a:lnTo>
                  <a:pt x="110" y="74"/>
                </a:lnTo>
                <a:lnTo>
                  <a:pt x="114" y="88"/>
                </a:lnTo>
                <a:lnTo>
                  <a:pt x="114" y="100"/>
                </a:lnTo>
                <a:lnTo>
                  <a:pt x="114" y="100"/>
                </a:lnTo>
                <a:lnTo>
                  <a:pt x="114" y="104"/>
                </a:lnTo>
                <a:lnTo>
                  <a:pt x="110" y="108"/>
                </a:lnTo>
                <a:lnTo>
                  <a:pt x="102" y="110"/>
                </a:lnTo>
                <a:lnTo>
                  <a:pt x="94" y="112"/>
                </a:lnTo>
                <a:lnTo>
                  <a:pt x="42" y="114"/>
                </a:lnTo>
                <a:lnTo>
                  <a:pt x="18" y="80"/>
                </a:lnTo>
                <a:lnTo>
                  <a:pt x="18" y="80"/>
                </a:lnTo>
                <a:lnTo>
                  <a:pt x="0" y="78"/>
                </a:lnTo>
                <a:lnTo>
                  <a:pt x="10" y="118"/>
                </a:lnTo>
                <a:lnTo>
                  <a:pt x="10" y="118"/>
                </a:lnTo>
                <a:lnTo>
                  <a:pt x="10" y="118"/>
                </a:lnTo>
                <a:lnTo>
                  <a:pt x="10" y="118"/>
                </a:lnTo>
                <a:lnTo>
                  <a:pt x="6" y="118"/>
                </a:lnTo>
                <a:lnTo>
                  <a:pt x="4" y="122"/>
                </a:lnTo>
                <a:lnTo>
                  <a:pt x="4" y="122"/>
                </a:lnTo>
                <a:lnTo>
                  <a:pt x="6" y="126"/>
                </a:lnTo>
                <a:lnTo>
                  <a:pt x="10" y="128"/>
                </a:lnTo>
                <a:lnTo>
                  <a:pt x="10" y="128"/>
                </a:lnTo>
                <a:lnTo>
                  <a:pt x="10" y="128"/>
                </a:lnTo>
                <a:lnTo>
                  <a:pt x="0" y="166"/>
                </a:lnTo>
                <a:lnTo>
                  <a:pt x="0" y="166"/>
                </a:lnTo>
                <a:lnTo>
                  <a:pt x="18" y="164"/>
                </a:lnTo>
                <a:lnTo>
                  <a:pt x="42" y="130"/>
                </a:lnTo>
                <a:lnTo>
                  <a:pt x="94" y="132"/>
                </a:lnTo>
                <a:lnTo>
                  <a:pt x="94" y="132"/>
                </a:lnTo>
                <a:lnTo>
                  <a:pt x="102" y="134"/>
                </a:lnTo>
                <a:lnTo>
                  <a:pt x="110" y="136"/>
                </a:lnTo>
                <a:lnTo>
                  <a:pt x="114" y="140"/>
                </a:lnTo>
                <a:lnTo>
                  <a:pt x="114" y="144"/>
                </a:lnTo>
                <a:lnTo>
                  <a:pt x="114" y="144"/>
                </a:lnTo>
                <a:lnTo>
                  <a:pt x="114" y="156"/>
                </a:lnTo>
                <a:lnTo>
                  <a:pt x="110" y="170"/>
                </a:lnTo>
                <a:lnTo>
                  <a:pt x="110" y="170"/>
                </a:lnTo>
                <a:lnTo>
                  <a:pt x="100" y="192"/>
                </a:lnTo>
                <a:lnTo>
                  <a:pt x="100" y="192"/>
                </a:lnTo>
                <a:lnTo>
                  <a:pt x="78" y="244"/>
                </a:lnTo>
                <a:lnTo>
                  <a:pt x="90" y="244"/>
                </a:lnTo>
                <a:lnTo>
                  <a:pt x="90" y="244"/>
                </a:lnTo>
                <a:lnTo>
                  <a:pt x="98" y="242"/>
                </a:lnTo>
                <a:lnTo>
                  <a:pt x="104" y="236"/>
                </a:lnTo>
                <a:lnTo>
                  <a:pt x="104" y="236"/>
                </a:lnTo>
                <a:lnTo>
                  <a:pt x="118" y="216"/>
                </a:lnTo>
                <a:lnTo>
                  <a:pt x="126" y="206"/>
                </a:lnTo>
                <a:lnTo>
                  <a:pt x="138" y="206"/>
                </a:lnTo>
                <a:lnTo>
                  <a:pt x="138" y="206"/>
                </a:lnTo>
                <a:lnTo>
                  <a:pt x="138" y="206"/>
                </a:lnTo>
                <a:lnTo>
                  <a:pt x="142" y="204"/>
                </a:lnTo>
                <a:lnTo>
                  <a:pt x="144" y="198"/>
                </a:lnTo>
                <a:lnTo>
                  <a:pt x="144" y="198"/>
                </a:lnTo>
                <a:lnTo>
                  <a:pt x="142" y="194"/>
                </a:lnTo>
                <a:lnTo>
                  <a:pt x="136" y="192"/>
                </a:lnTo>
                <a:lnTo>
                  <a:pt x="136" y="192"/>
                </a:lnTo>
                <a:lnTo>
                  <a:pt x="136" y="192"/>
                </a:lnTo>
                <a:lnTo>
                  <a:pt x="152" y="170"/>
                </a:lnTo>
                <a:lnTo>
                  <a:pt x="164" y="170"/>
                </a:lnTo>
                <a:lnTo>
                  <a:pt x="164" y="170"/>
                </a:lnTo>
                <a:lnTo>
                  <a:pt x="164" y="170"/>
                </a:lnTo>
                <a:lnTo>
                  <a:pt x="168" y="166"/>
                </a:lnTo>
                <a:lnTo>
                  <a:pt x="170" y="162"/>
                </a:lnTo>
                <a:lnTo>
                  <a:pt x="170" y="162"/>
                </a:lnTo>
                <a:lnTo>
                  <a:pt x="168" y="156"/>
                </a:lnTo>
                <a:lnTo>
                  <a:pt x="164" y="154"/>
                </a:lnTo>
                <a:lnTo>
                  <a:pt x="164" y="154"/>
                </a:lnTo>
                <a:lnTo>
                  <a:pt x="178" y="136"/>
                </a:lnTo>
                <a:lnTo>
                  <a:pt x="178" y="136"/>
                </a:lnTo>
                <a:lnTo>
                  <a:pt x="210" y="134"/>
                </a:lnTo>
                <a:lnTo>
                  <a:pt x="230" y="130"/>
                </a:lnTo>
                <a:lnTo>
                  <a:pt x="230" y="130"/>
                </a:lnTo>
                <a:lnTo>
                  <a:pt x="242" y="126"/>
                </a:lnTo>
                <a:lnTo>
                  <a:pt x="246" y="124"/>
                </a:lnTo>
                <a:lnTo>
                  <a:pt x="246" y="122"/>
                </a:lnTo>
                <a:lnTo>
                  <a:pt x="246" y="1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2776"/>
              </a:solidFill>
            </a:endParaRPr>
          </a:p>
        </p:txBody>
      </p:sp>
    </p:spTree>
    <p:extLst>
      <p:ext uri="{BB962C8B-B14F-4D97-AF65-F5344CB8AC3E}">
        <p14:creationId xmlns:p14="http://schemas.microsoft.com/office/powerpoint/2010/main" val="31630029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4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key val=&quot;0&quot;/&gt;&lt;elem&gt;&lt;m_nPartnerID val=&quot;1260&quot;/&gt;&lt;m_nIndex val=&quot;1&quot;/&gt;&lt;/elem&gt;&lt;key val=&quot;1&quot;/&gt;&lt;elem&gt;&lt;m_nPartnerID val=&quot;1260&quot;/&gt;&lt;m_nIndex val=&quot;2&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69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7EHsh8r6U.nTrsp_g_HV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i8h8FjsPX0iVJmbY8m6Aq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HFe_GfQyME2UlR0FEz8Tq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67EHsh8r6U.nTrsp_g_HV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9hUjHRn1UyRUW6IvlK6L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9hUjHRn1UyRUW6IvlK6L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51T7KkjORU6s27RPweC8X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nxSBhCdM.E6MeD6HOv7zL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2W1dA4iu0EiB7WgEGmCbd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oBOAI3WBEau.UWqROGtK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uAFYlR6qv0aQ6Bzy1LgvL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npBxHF.ra0yE5WRtvYDou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WqTB9ETzt0adZLNOaKIaY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ZDpdxaGpxEK3tj06K7yuO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KvVS.PoE.k6AFdNZHEcD6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UUXVQv0YtEeYeCEXt6qJw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Gd_GT5BjqkmemZtKKCwGx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mM1DPO00QkCGJ9.sQpqI.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kj8RcGQbHUeFhhNynVSHj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7kwfzyjtBEm5CB2b3y82N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B2BKDKd6XkGTW327r_lNR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Uq9L5DkZ_kq2i.jPzijtw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9AiJPotSEO34oLmBz9Gw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nyk9BLyq3kqSQv6HBrjQ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i8h8FjsPX0iVJmbY8m6Aq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67EHsh8r6U.nTrsp_g_HV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L9hUjHRn1UyRUW6IvlK6L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51T7KkjORU6s27RPweC8X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nxSBhCdM.E6MeD6HOv7zL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2W1dA4iu0EiB7WgEGmCbd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oBOAI3WBEau.UWqROGtK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uAFYlR6qv0aQ6Bzy1LgvL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npBxHF.ra0yE5WRtvYDou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WqTB9ETzt0adZLNOaKIaY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51T7KkjORU6s27RPweC8X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ZDpdxaGpxEK3tj06K7yuO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KvVS.PoE.k6AFdNZHEcD6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UUXVQv0YtEeYeCEXt6qJw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Gd_GT5BjqkmemZtKKCwGx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mM1DPO00QkCGJ9.sQpqI.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kj8RcGQbHUeFhhNynVSH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7kwfzyjtBEm5CB2b3y82N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B2BKDKd6XkGTW327r_lNR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Uq9L5DkZ_kq2i.jPzijtw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9AiJPotSEO34oLmBz9G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xSBhCdM.E6MeD6HOv7zL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nyk9BLyq3kqSQv6HBrjQ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8h8FjsPX0iVJmbY8m6Aq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67EHsh8r6U.nTrsp_g_HV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W1dA4iu0EiB7WgEGmCbd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L9hUjHRn1UyRUW6IvlK6L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51T7KkjORU6s27RPweC8X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nxSBhCdM.E6MeD6HOv7zL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2W1dA4iu0EiB7WgEGmCbd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oBOAI3WBEau.UWqROGtK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uAFYlR6qv0aQ6Bzy1LgvL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npBxHF.ra0yE5WRtvYDou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oBOAI3WBEau.UWqROGtK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WqTB9ETzt0adZLNOaKIaY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ZDpdxaGpxEK3tj06K7yuO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vVS.PoE.k6AFdNZHEcD6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UUXVQv0YtEeYeCEXt6qJw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Gd_GT5BjqkmemZtKKCwGx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mM1DPO00QkCGJ9.sQpqI.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kj8RcGQbHUeFhhNynVSHj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7kwfzyjtBEm5CB2b3y82N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B2BKDKd6XkGTW327r_lNR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Uq9L5DkZ_kq2i.jPzijtw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AFYlR6qv0aQ6Bzy1LgvL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9AiJPotSEO34oLmBz9Gw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nyk9BLyq3kqSQv6HBrjQG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pBxHF.ra0yE5WRtvYDo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qTB9ETzt0adZLNOaKIaY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DpdxaGpxEK3tj06K7yuO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vVS.PoE.k6AFdNZHEcD6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UXVQv0YtEeYeCEXt6qJw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d_GT5BjqkmemZtKKCwGx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M1DPO00QkCGJ9.sQpqI.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B2BKDKd6XkGTW327r_lNR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q9L5DkZ_kq2i.jPzijtw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9AiJPotSEO34oLmBz9G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nyk9BLyq3kqSQv6HBrjQ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8h8FjsPX0iVJmbY8m6Aq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67EHsh8r6U.nTrsp_g_HV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9hUjHRn1UyRUW6IvlK6L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51T7KkjORU6s27RPweC8X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xSBhCdM.E6MeD6HOv7zL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W1dA4iu0EiB7WgEGmCb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oBOAI3WBEau.UWqROGtK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AFYlR6qv0aQ6Bzy1LgvL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npBxHF.ra0yE5WRtvYDou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qTB9ETzt0adZLNOaKIaY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ZDpdxaGpxEK3tj06K7yuO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KvVS.PoE.k6AFdNZHEcD6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UUXVQv0YtEeYeCEXt6qJw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d_GT5BjqkmemZtKKCwGx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mM1DPO00QkCGJ9.sQpqI.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kj8RcGQbHUeFhhNynVSH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8h8FjsPX0iVJmbY8m6Aq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7kwfzyjtBEm5CB2b3y82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2BKDKd6XkGTW327r_lNR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q9L5DkZ_kq2i.jPzijtw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9AiJPotSEO34oLmBz9Gw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nyk9BLyq3kqSQv6HBrjQG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kwfzyjtBEm5CB2b3y82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500p4OiHG0yXhJDfNfEt_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8h8FjsPX0iVJmbY8m6Aq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d_GT5BjqkmemZtKKCwGx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M1DPO00QkCGJ9.sQpqI.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HFe_GfQyME2UlR0FEz8Tq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cpM8_rSP0.K6go56jgRn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67EHsh8r6U.nTrsp_g_HV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9hUjHRn1UyRUW6IvlK6L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8pqh9Njpt0aHAcsJ8k3IE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51T7KkjORU6s27RPweC8X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nxSBhCdM.E6MeD6HOv7zL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2W1dA4iu0EiB7WgEGmCbd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oBOAI3WBEau.UWqROGtK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uAFYlR6qv0aQ6Bzy1LgvL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npBxHF.ra0yE5WRtvYDou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WqTB9ETzt0adZLNOaKIaY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DpdxaGpxEK3tj06K7yuO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j8RcGQbHUeFhhNynVSHj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KvVS.PoE.k6AFdNZHEcD6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UUXVQv0YtEeYeCEXt6qJw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kj8RcGQbHUeFhhNynVSHj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7kwfzyjtBEm5CB2b3y82N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B2BKDKd6XkGTW327r_lNR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Uq9L5DkZ_kq2i.jPzijtw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F9AiJPotSEO34oLmBz9Gw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nyk9BLyq3kqSQv6HBrjQG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drJOLcwDMUq2Rgow1RYSX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Pus7MZPQMESOfLc1QUNDCQ"/>
</p:tagLst>
</file>

<file path=ppt/theme/theme1.xml><?xml version="1.0" encoding="utf-8"?>
<a:theme xmlns:a="http://schemas.openxmlformats.org/drawingml/2006/main" name="18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9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16"/>
      </a:hlink>
      <a:folHlink>
        <a:srgbClr val="4066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90876</TotalTime>
  <Words>8822</Words>
  <Application>Microsoft Office PowerPoint</Application>
  <PresentationFormat>Custom</PresentationFormat>
  <Paragraphs>583</Paragraphs>
  <Slides>17</Slides>
  <Notes>16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7" baseType="lpstr">
      <vt:lpstr>Arial Unicode MS</vt:lpstr>
      <vt:lpstr>MS PGothic</vt:lpstr>
      <vt:lpstr>Arial</vt:lpstr>
      <vt:lpstr>Arial Narrow Bold</vt:lpstr>
      <vt:lpstr>Calibri</vt:lpstr>
      <vt:lpstr>Times New Roman</vt:lpstr>
      <vt:lpstr>18_Blank</vt:lpstr>
      <vt:lpstr>19_Blank</vt:lpstr>
      <vt:lpstr>20_Blank</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36pt Title 2 – 36pt</dc:title>
  <dc:creator>Labat, Isabel (ES - Barcelona)</dc:creator>
  <cp:lastModifiedBy>Reyes, Diego (LATCO - Quito)</cp:lastModifiedBy>
  <cp:revision>2305</cp:revision>
  <cp:lastPrinted>2016-01-04T18:33:19Z</cp:lastPrinted>
  <dcterms:created xsi:type="dcterms:W3CDTF">2009-01-23T13:46:33Z</dcterms:created>
  <dcterms:modified xsi:type="dcterms:W3CDTF">2016-10-18T17:05:32Z</dcterms:modified>
</cp:coreProperties>
</file>