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4.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5.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16.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 id="2147484951" r:id="rId2"/>
    <p:sldMasterId id="2147484970" r:id="rId3"/>
    <p:sldMasterId id="2147484990" r:id="rId4"/>
  </p:sldMasterIdLst>
  <p:notesMasterIdLst>
    <p:notesMasterId r:id="rId48"/>
  </p:notesMasterIdLst>
  <p:handoutMasterIdLst>
    <p:handoutMasterId r:id="rId49"/>
  </p:handoutMasterIdLst>
  <p:sldIdLst>
    <p:sldId id="1532" r:id="rId5"/>
    <p:sldId id="1536" r:id="rId6"/>
    <p:sldId id="1560" r:id="rId7"/>
    <p:sldId id="1558" r:id="rId8"/>
    <p:sldId id="1561" r:id="rId9"/>
    <p:sldId id="1562" r:id="rId10"/>
    <p:sldId id="1564" r:id="rId11"/>
    <p:sldId id="1565" r:id="rId12"/>
    <p:sldId id="1570" r:id="rId13"/>
    <p:sldId id="1566" r:id="rId14"/>
    <p:sldId id="1573" r:id="rId15"/>
    <p:sldId id="1574" r:id="rId16"/>
    <p:sldId id="1575" r:id="rId17"/>
    <p:sldId id="1569" r:id="rId18"/>
    <p:sldId id="1576" r:id="rId19"/>
    <p:sldId id="1579" r:id="rId20"/>
    <p:sldId id="1577" r:id="rId21"/>
    <p:sldId id="1580" r:id="rId22"/>
    <p:sldId id="1582" r:id="rId23"/>
    <p:sldId id="1583" r:id="rId24"/>
    <p:sldId id="1584" r:id="rId25"/>
    <p:sldId id="1581" r:id="rId26"/>
    <p:sldId id="1586" r:id="rId27"/>
    <p:sldId id="1587" r:id="rId28"/>
    <p:sldId id="1589" r:id="rId29"/>
    <p:sldId id="1590" r:id="rId30"/>
    <p:sldId id="1591" r:id="rId31"/>
    <p:sldId id="1585" r:id="rId32"/>
    <p:sldId id="1600" r:id="rId33"/>
    <p:sldId id="1601" r:id="rId34"/>
    <p:sldId id="1602" r:id="rId35"/>
    <p:sldId id="1603" r:id="rId36"/>
    <p:sldId id="1604" r:id="rId37"/>
    <p:sldId id="1605" r:id="rId38"/>
    <p:sldId id="1606" r:id="rId39"/>
    <p:sldId id="1594" r:id="rId40"/>
    <p:sldId id="1592" r:id="rId41"/>
    <p:sldId id="1595" r:id="rId42"/>
    <p:sldId id="1596" r:id="rId43"/>
    <p:sldId id="1597" r:id="rId44"/>
    <p:sldId id="1598" r:id="rId45"/>
    <p:sldId id="1599" r:id="rId46"/>
    <p:sldId id="1546" r:id="rId47"/>
  </p:sldIdLst>
  <p:sldSz cx="10059988" cy="7773988"/>
  <p:notesSz cx="6797675" cy="9928225"/>
  <p:custDataLst>
    <p:tags r:id="rId50"/>
  </p:custDataLst>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764" userDrawn="1">
          <p15:clr>
            <a:srgbClr val="A4A3A4"/>
          </p15:clr>
        </p15:guide>
        <p15:guide id="2" orient="horz" pos="4671">
          <p15:clr>
            <a:srgbClr val="A4A3A4"/>
          </p15:clr>
        </p15:guide>
        <p15:guide id="3" orient="horz" pos="2993" userDrawn="1">
          <p15:clr>
            <a:srgbClr val="A4A3A4"/>
          </p15:clr>
        </p15:guide>
        <p15:guide id="4" orient="horz" pos="4625">
          <p15:clr>
            <a:srgbClr val="A4A3A4"/>
          </p15:clr>
        </p15:guide>
        <p15:guide id="5" orient="horz" pos="4263" userDrawn="1">
          <p15:clr>
            <a:srgbClr val="A4A3A4"/>
          </p15:clr>
        </p15:guide>
        <p15:guide id="6" pos="129">
          <p15:clr>
            <a:srgbClr val="A4A3A4"/>
          </p15:clr>
        </p15:guide>
        <p15:guide id="7" pos="6117" userDrawn="1">
          <p15:clr>
            <a:srgbClr val="A4A3A4"/>
          </p15:clr>
        </p15:guide>
        <p15:guide id="8" pos="6207">
          <p15:clr>
            <a:srgbClr val="A4A3A4"/>
          </p15:clr>
        </p15:guide>
        <p15:guide id="9" pos="2851" userDrawn="1">
          <p15:clr>
            <a:srgbClr val="A4A3A4"/>
          </p15:clr>
        </p15:guide>
        <p15:guide id="10" orient="horz" pos="1224" userDrawn="1">
          <p15:clr>
            <a:srgbClr val="A4A3A4"/>
          </p15:clr>
        </p15:guide>
        <p15:guide id="11" orient="horz" pos="679" userDrawn="1">
          <p15:clr>
            <a:srgbClr val="A4A3A4"/>
          </p15:clr>
        </p15:guide>
        <p15:guide id="12" orient="horz" pos="317" userDrawn="1">
          <p15:clr>
            <a:srgbClr val="A4A3A4"/>
          </p15:clr>
        </p15:guide>
        <p15:guide id="13" pos="174">
          <p15:clr>
            <a:srgbClr val="A4A3A4"/>
          </p15:clr>
        </p15:guide>
        <p15:guide id="14" pos="6162">
          <p15:clr>
            <a:srgbClr val="A4A3A4"/>
          </p15:clr>
        </p15:guide>
        <p15:guide id="15" orient="horz" pos="4036">
          <p15:clr>
            <a:srgbClr val="A4A3A4"/>
          </p15:clr>
        </p15:guide>
        <p15:guide id="16" orient="horz" pos="4580">
          <p15:clr>
            <a:srgbClr val="A4A3A4"/>
          </p15:clr>
        </p15:guide>
        <p15:guide id="17" orient="horz" pos="2267">
          <p15:clr>
            <a:srgbClr val="A4A3A4"/>
          </p15:clr>
        </p15:guide>
        <p15:guide id="18" orient="horz" pos="4353">
          <p15:clr>
            <a:srgbClr val="A4A3A4"/>
          </p15:clr>
        </p15:guide>
        <p15:guide id="19" orient="horz">
          <p15:clr>
            <a:srgbClr val="A4A3A4"/>
          </p15:clr>
        </p15:guide>
        <p15:guide id="20" pos="579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scalona, Gaston (CL - Santiago)" initials="EG(-S" lastIdx="6" clrIdx="0"/>
  <p:cmAuthor id="1" name="Calderon, Francisco (CL - Santiago)" initials="CF(-S" lastIdx="9" clrIdx="1"/>
  <p:cmAuthor id="2" name="Rollin, Arthur (CA - Montreal)" initials="RA(-M" lastIdx="1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E"/>
    <a:srgbClr val="002776"/>
    <a:srgbClr val="92D400"/>
    <a:srgbClr val="7F7F7F"/>
    <a:srgbClr val="BFBFBF"/>
    <a:srgbClr val="94C83D"/>
    <a:srgbClr val="EDFD56"/>
    <a:srgbClr val="3C8A2E"/>
    <a:srgbClr val="72C7E7"/>
    <a:srgbClr val="CCD6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1" autoAdjust="0"/>
    <p:restoredTop sz="94444" autoAdjust="0"/>
  </p:normalViewPr>
  <p:slideViewPr>
    <p:cSldViewPr>
      <p:cViewPr varScale="1">
        <p:scale>
          <a:sx n="63" d="100"/>
          <a:sy n="63" d="100"/>
        </p:scale>
        <p:origin x="1698" y="60"/>
      </p:cViewPr>
      <p:guideLst>
        <p:guide orient="horz" pos="3764"/>
        <p:guide orient="horz" pos="4671"/>
        <p:guide orient="horz" pos="2993"/>
        <p:guide orient="horz" pos="4625"/>
        <p:guide orient="horz" pos="4263"/>
        <p:guide pos="129"/>
        <p:guide pos="6117"/>
        <p:guide pos="6207"/>
        <p:guide pos="2851"/>
        <p:guide orient="horz" pos="1224"/>
        <p:guide orient="horz" pos="679"/>
        <p:guide orient="horz" pos="317"/>
        <p:guide pos="174"/>
        <p:guide pos="6162"/>
        <p:guide orient="horz" pos="4036"/>
        <p:guide orient="horz" pos="4580"/>
        <p:guide orient="horz" pos="2267"/>
        <p:guide orient="horz" pos="4353"/>
        <p:guide orient="horz"/>
        <p:guide pos="5799"/>
      </p:guideLst>
    </p:cSldViewPr>
  </p:slideViewPr>
  <p:outlineViewPr>
    <p:cViewPr>
      <p:scale>
        <a:sx n="33" d="100"/>
        <a:sy n="33" d="100"/>
      </p:scale>
      <p:origin x="0" y="1764"/>
    </p:cViewPr>
  </p:outlineViewPr>
  <p:notesTextViewPr>
    <p:cViewPr>
      <p:scale>
        <a:sx n="100" d="100"/>
        <a:sy n="100" d="100"/>
      </p:scale>
      <p:origin x="0" y="0"/>
    </p:cViewPr>
  </p:notesTextViewPr>
  <p:sorterViewPr>
    <p:cViewPr varScale="1">
      <p:scale>
        <a:sx n="1" d="1"/>
        <a:sy n="1" d="1"/>
      </p:scale>
      <p:origin x="0" y="-13710"/>
    </p:cViewPr>
  </p:sorterViewPr>
  <p:notesViewPr>
    <p:cSldViewPr>
      <p:cViewPr>
        <p:scale>
          <a:sx n="100" d="100"/>
          <a:sy n="100" d="100"/>
        </p:scale>
        <p:origin x="-1758"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2"/>
            <a:ext cx="2946275" cy="496582"/>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defTabSz="605917">
              <a:defRPr sz="800"/>
            </a:lvl1pPr>
          </a:lstStyle>
          <a:p>
            <a:pPr>
              <a:defRPr/>
            </a:pPr>
            <a:endParaRPr lang="en-GB" dirty="0"/>
          </a:p>
        </p:txBody>
      </p:sp>
      <p:sp>
        <p:nvSpPr>
          <p:cNvPr id="3" name="Date Placeholder 2"/>
          <p:cNvSpPr>
            <a:spLocks noGrp="1"/>
          </p:cNvSpPr>
          <p:nvPr>
            <p:ph type="dt" sz="quarter" idx="1"/>
          </p:nvPr>
        </p:nvSpPr>
        <p:spPr bwMode="auto">
          <a:xfrm>
            <a:off x="3851401" y="2"/>
            <a:ext cx="2944736" cy="496582"/>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algn="r" defTabSz="605917">
              <a:defRPr sz="800"/>
            </a:lvl1pPr>
          </a:lstStyle>
          <a:p>
            <a:pPr>
              <a:defRPr/>
            </a:pPr>
            <a:fld id="{69089224-B863-4E1D-9E6E-210644880222}" type="datetimeFigureOut">
              <a:rPr lang="en-US"/>
              <a:pPr>
                <a:defRPr/>
              </a:pPr>
              <a:t>10/18/2016</a:t>
            </a:fld>
            <a:endParaRPr lang="en-GB" dirty="0"/>
          </a:p>
        </p:txBody>
      </p:sp>
      <p:sp>
        <p:nvSpPr>
          <p:cNvPr id="4" name="Footer Placeholder 3"/>
          <p:cNvSpPr>
            <a:spLocks noGrp="1"/>
          </p:cNvSpPr>
          <p:nvPr>
            <p:ph type="ftr" sz="quarter" idx="2"/>
          </p:nvPr>
        </p:nvSpPr>
        <p:spPr bwMode="auto">
          <a:xfrm>
            <a:off x="1" y="9429938"/>
            <a:ext cx="2946275" cy="496582"/>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defTabSz="605917">
              <a:defRPr sz="800"/>
            </a:lvl1pPr>
          </a:lstStyle>
          <a:p>
            <a:pPr>
              <a:defRPr/>
            </a:pPr>
            <a:endParaRPr lang="en-GB" dirty="0"/>
          </a:p>
        </p:txBody>
      </p:sp>
      <p:sp>
        <p:nvSpPr>
          <p:cNvPr id="5" name="Slide Number Placeholder 4"/>
          <p:cNvSpPr>
            <a:spLocks noGrp="1"/>
          </p:cNvSpPr>
          <p:nvPr>
            <p:ph type="sldNum" sz="quarter" idx="3"/>
          </p:nvPr>
        </p:nvSpPr>
        <p:spPr bwMode="auto">
          <a:xfrm>
            <a:off x="3851401" y="9429938"/>
            <a:ext cx="2944736" cy="496582"/>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algn="r" defTabSz="605917">
              <a:defRPr sz="800"/>
            </a:lvl1pPr>
          </a:lstStyle>
          <a:p>
            <a:pPr>
              <a:defRPr/>
            </a:pPr>
            <a:fld id="{3F517015-A6C0-4C6D-ACEE-8BED73EB9C8A}" type="slidenum">
              <a:rPr lang="en-GB"/>
              <a:pPr>
                <a:defRPr/>
              </a:pPr>
              <a:t>‹#›</a:t>
            </a:fld>
            <a:endParaRPr lang="en-GB" dirty="0"/>
          </a:p>
        </p:txBody>
      </p:sp>
    </p:spTree>
    <p:extLst>
      <p:ext uri="{BB962C8B-B14F-4D97-AF65-F5344CB8AC3E}">
        <p14:creationId xmlns:p14="http://schemas.microsoft.com/office/powerpoint/2010/main" val="892847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2"/>
            <a:ext cx="2946275" cy="496582"/>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3" name="Date Placeholder 2"/>
          <p:cNvSpPr>
            <a:spLocks noGrp="1"/>
          </p:cNvSpPr>
          <p:nvPr>
            <p:ph type="dt" idx="1"/>
          </p:nvPr>
        </p:nvSpPr>
        <p:spPr bwMode="auto">
          <a:xfrm>
            <a:off x="3851401" y="2"/>
            <a:ext cx="2944736" cy="496582"/>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algn="r" defTabSz="605917">
              <a:defRPr sz="1100">
                <a:latin typeface="Calibri" pitchFamily="34" charset="0"/>
              </a:defRPr>
            </a:lvl1pPr>
          </a:lstStyle>
          <a:p>
            <a:pPr>
              <a:defRPr/>
            </a:pPr>
            <a:fld id="{0DCA58BA-2EDF-43C6-952C-22E6E1335AE4}" type="datetimeFigureOut">
              <a:rPr lang="en-US"/>
              <a:pPr>
                <a:defRPr/>
              </a:pPr>
              <a:t>10/18/2016</a:t>
            </a:fld>
            <a:endParaRPr lang="en-GB" dirty="0"/>
          </a:p>
        </p:txBody>
      </p:sp>
      <p:sp>
        <p:nvSpPr>
          <p:cNvPr id="4" name="Slide Image Placeholder 3"/>
          <p:cNvSpPr>
            <a:spLocks noGrp="1" noRot="1" noChangeAspect="1"/>
          </p:cNvSpPr>
          <p:nvPr>
            <p:ph type="sldImg" idx="2"/>
          </p:nvPr>
        </p:nvSpPr>
        <p:spPr>
          <a:xfrm>
            <a:off x="992188" y="744538"/>
            <a:ext cx="4814887" cy="3722687"/>
          </a:xfrm>
          <a:prstGeom prst="rect">
            <a:avLst/>
          </a:prstGeom>
          <a:noFill/>
          <a:ln w="12700">
            <a:solidFill>
              <a:prstClr val="black"/>
            </a:solidFill>
          </a:ln>
        </p:spPr>
        <p:txBody>
          <a:bodyPr vert="horz" lIns="133007" tIns="66504" rIns="133007" bIns="66504" rtlCol="0" anchor="ctr"/>
          <a:lstStyle/>
          <a:p>
            <a:pPr lvl="0"/>
            <a:endParaRPr lang="en-GB" noProof="0" dirty="0"/>
          </a:p>
        </p:txBody>
      </p:sp>
      <p:sp>
        <p:nvSpPr>
          <p:cNvPr id="5" name="Notes Placeholder 4"/>
          <p:cNvSpPr>
            <a:spLocks noGrp="1"/>
          </p:cNvSpPr>
          <p:nvPr>
            <p:ph type="body" sz="quarter" idx="3"/>
          </p:nvPr>
        </p:nvSpPr>
        <p:spPr bwMode="auto">
          <a:xfrm>
            <a:off x="678846" y="4716676"/>
            <a:ext cx="5439987" cy="4467531"/>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endParaRPr lang="en-GB" noProof="0" smtClean="0"/>
          </a:p>
        </p:txBody>
      </p:sp>
      <p:sp>
        <p:nvSpPr>
          <p:cNvPr id="6" name="Footer Placeholder 5"/>
          <p:cNvSpPr>
            <a:spLocks noGrp="1"/>
          </p:cNvSpPr>
          <p:nvPr>
            <p:ph type="ftr" sz="quarter" idx="4"/>
          </p:nvPr>
        </p:nvSpPr>
        <p:spPr bwMode="auto">
          <a:xfrm>
            <a:off x="1" y="9429938"/>
            <a:ext cx="2946275" cy="496582"/>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7" name="Slide Number Placeholder 6"/>
          <p:cNvSpPr>
            <a:spLocks noGrp="1"/>
          </p:cNvSpPr>
          <p:nvPr>
            <p:ph type="sldNum" sz="quarter" idx="5"/>
          </p:nvPr>
        </p:nvSpPr>
        <p:spPr bwMode="auto">
          <a:xfrm>
            <a:off x="3851401" y="9429938"/>
            <a:ext cx="2944736" cy="496582"/>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algn="r" defTabSz="605917">
              <a:defRPr sz="1100">
                <a:latin typeface="Calibri" pitchFamily="34" charset="0"/>
              </a:defRPr>
            </a:lvl1pPr>
          </a:lstStyle>
          <a:p>
            <a:pPr>
              <a:defRPr/>
            </a:pPr>
            <a:fld id="{EDEDF171-9BB8-492B-AE77-09B097101C70}" type="slidenum">
              <a:rPr lang="en-GB"/>
              <a:pPr>
                <a:defRPr/>
              </a:pPr>
              <a:t>‹#›</a:t>
            </a:fld>
            <a:endParaRPr lang="en-GB" dirty="0"/>
          </a:p>
        </p:txBody>
      </p:sp>
    </p:spTree>
    <p:extLst>
      <p:ext uri="{BB962C8B-B14F-4D97-AF65-F5344CB8AC3E}">
        <p14:creationId xmlns:p14="http://schemas.microsoft.com/office/powerpoint/2010/main" val="1265618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254" indent="-285484" algn="l" rtl="0" eaLnBrk="0" fontAlgn="base" hangingPunct="0">
      <a:spcBef>
        <a:spcPct val="30000"/>
      </a:spcBef>
      <a:spcAft>
        <a:spcPct val="0"/>
      </a:spcAft>
      <a:defRPr sz="1200" kern="1200">
        <a:solidFill>
          <a:schemeClr val="tx1"/>
        </a:solidFill>
        <a:latin typeface="+mn-lt"/>
        <a:ea typeface="+mn-ea"/>
        <a:cs typeface="+mn-cs"/>
      </a:defRPr>
    </a:lvl2pPr>
    <a:lvl3pPr marL="1141929" indent="-228385" algn="l" rtl="0" eaLnBrk="0" fontAlgn="base" hangingPunct="0">
      <a:spcBef>
        <a:spcPct val="30000"/>
      </a:spcBef>
      <a:spcAft>
        <a:spcPct val="0"/>
      </a:spcAft>
      <a:defRPr sz="1200" kern="1200">
        <a:solidFill>
          <a:schemeClr val="tx1"/>
        </a:solidFill>
        <a:latin typeface="+mn-lt"/>
        <a:ea typeface="+mn-ea"/>
        <a:cs typeface="+mn-cs"/>
      </a:defRPr>
    </a:lvl3pPr>
    <a:lvl4pPr marL="1598703" indent="-228385" algn="l" rtl="0" eaLnBrk="0" fontAlgn="base" hangingPunct="0">
      <a:spcBef>
        <a:spcPct val="30000"/>
      </a:spcBef>
      <a:spcAft>
        <a:spcPct val="0"/>
      </a:spcAft>
      <a:defRPr sz="1200" kern="1200">
        <a:solidFill>
          <a:schemeClr val="tx1"/>
        </a:solidFill>
        <a:latin typeface="+mn-lt"/>
        <a:ea typeface="+mn-ea"/>
        <a:cs typeface="+mn-cs"/>
      </a:defRPr>
    </a:lvl4pPr>
    <a:lvl5pPr marL="2055472" indent="-228385" algn="l" rtl="0" eaLnBrk="0" fontAlgn="base" hangingPunct="0">
      <a:spcBef>
        <a:spcPct val="30000"/>
      </a:spcBef>
      <a:spcAft>
        <a:spcPct val="0"/>
      </a:spcAft>
      <a:defRPr sz="1200" kern="1200">
        <a:solidFill>
          <a:schemeClr val="tx1"/>
        </a:solidFill>
        <a:latin typeface="+mn-lt"/>
        <a:ea typeface="+mn-ea"/>
        <a:cs typeface="+mn-cs"/>
      </a:defRPr>
    </a:lvl5pPr>
    <a:lvl6pPr marL="2283491" algn="l" defTabSz="913399" rtl="0" eaLnBrk="1" latinLnBrk="0" hangingPunct="1">
      <a:defRPr sz="1200" kern="1200">
        <a:solidFill>
          <a:schemeClr val="tx1"/>
        </a:solidFill>
        <a:latin typeface="+mn-lt"/>
        <a:ea typeface="+mn-ea"/>
        <a:cs typeface="+mn-cs"/>
      </a:defRPr>
    </a:lvl6pPr>
    <a:lvl7pPr marL="2740191" algn="l" defTabSz="913399" rtl="0" eaLnBrk="1" latinLnBrk="0" hangingPunct="1">
      <a:defRPr sz="1200" kern="1200">
        <a:solidFill>
          <a:schemeClr val="tx1"/>
        </a:solidFill>
        <a:latin typeface="+mn-lt"/>
        <a:ea typeface="+mn-ea"/>
        <a:cs typeface="+mn-cs"/>
      </a:defRPr>
    </a:lvl7pPr>
    <a:lvl8pPr marL="3196890" algn="l" defTabSz="913399" rtl="0" eaLnBrk="1" latinLnBrk="0" hangingPunct="1">
      <a:defRPr sz="1200" kern="1200">
        <a:solidFill>
          <a:schemeClr val="tx1"/>
        </a:solidFill>
        <a:latin typeface="+mn-lt"/>
        <a:ea typeface="+mn-ea"/>
        <a:cs typeface="+mn-cs"/>
      </a:defRPr>
    </a:lvl8pPr>
    <a:lvl9pPr marL="3653587" algn="l" defTabSz="9133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TextEdit="1"/>
          </p:cNvSpPr>
          <p:nvPr>
            <p:ph type="sldImg"/>
          </p:nvPr>
        </p:nvSpPr>
        <p:spPr bwMode="auto">
          <a:xfrm>
            <a:off x="714375" y="795338"/>
            <a:ext cx="5157788" cy="3986212"/>
          </a:xfrm>
          <a:noFill/>
          <a:ln>
            <a:solidFill>
              <a:srgbClr val="000000"/>
            </a:solidFill>
            <a:miter lim="800000"/>
            <a:headEnd/>
            <a:tailEnd/>
          </a:ln>
        </p:spPr>
      </p:sp>
      <p:sp>
        <p:nvSpPr>
          <p:cNvPr id="237571" name="Rectangle 3"/>
          <p:cNvSpPr>
            <a:spLocks noGrp="1"/>
          </p:cNvSpPr>
          <p:nvPr>
            <p:ph type="body" idx="1"/>
          </p:nvPr>
        </p:nvSpPr>
        <p:spPr/>
        <p:txBody>
          <a:bodyPr/>
          <a:lstStyle/>
          <a:p>
            <a:endParaRPr lang="es-ES_tradnl" dirty="0" smtClean="0"/>
          </a:p>
        </p:txBody>
      </p:sp>
    </p:spTree>
    <p:extLst>
      <p:ext uri="{BB962C8B-B14F-4D97-AF65-F5344CB8AC3E}">
        <p14:creationId xmlns:p14="http://schemas.microsoft.com/office/powerpoint/2010/main" val="63694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072832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29</a:t>
            </a:fld>
            <a:endParaRPr lang="en-GB" dirty="0"/>
          </a:p>
        </p:txBody>
      </p:sp>
    </p:spTree>
    <p:extLst>
      <p:ext uri="{BB962C8B-B14F-4D97-AF65-F5344CB8AC3E}">
        <p14:creationId xmlns:p14="http://schemas.microsoft.com/office/powerpoint/2010/main" val="1241236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baseline="0" noProof="0" dirty="0" smtClean="0">
                <a:solidFill>
                  <a:srgbClr val="002776"/>
                </a:solidFill>
                <a:latin typeface="+mn-lt"/>
                <a:ea typeface="+mn-ea"/>
                <a:cs typeface="+mn-cs"/>
              </a:rPr>
              <a:t>(i) marketing integral (coordinación del marketing turístico con una visión integrada), (ii) marketing online, (iii) producto, desarrollo e inversiones, (iv) mercadeo y promoción internacional offline B2B y B2C y (v) mercadeo y promoción nacional B2B y B2C. </a:t>
            </a:r>
            <a:endParaRPr lang="es-ES" sz="1200" kern="1200" noProof="0" dirty="0" smtClean="0">
              <a:solidFill>
                <a:srgbClr val="002776"/>
              </a:solidFill>
              <a:latin typeface="+mn-lt"/>
              <a:ea typeface="+mn-ea"/>
              <a:cs typeface="+mn-cs"/>
            </a:endParaRPr>
          </a:p>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30</a:t>
            </a:fld>
            <a:endParaRPr lang="en-GB" dirty="0"/>
          </a:p>
        </p:txBody>
      </p:sp>
    </p:spTree>
    <p:extLst>
      <p:ext uri="{BB962C8B-B14F-4D97-AF65-F5344CB8AC3E}">
        <p14:creationId xmlns:p14="http://schemas.microsoft.com/office/powerpoint/2010/main" val="1108513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31</a:t>
            </a:fld>
            <a:endParaRPr lang="en-GB" dirty="0"/>
          </a:p>
        </p:txBody>
      </p:sp>
    </p:spTree>
    <p:extLst>
      <p:ext uri="{BB962C8B-B14F-4D97-AF65-F5344CB8AC3E}">
        <p14:creationId xmlns:p14="http://schemas.microsoft.com/office/powerpoint/2010/main" val="3640413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32</a:t>
            </a:fld>
            <a:endParaRPr lang="en-GB" dirty="0"/>
          </a:p>
        </p:txBody>
      </p:sp>
    </p:spTree>
    <p:extLst>
      <p:ext uri="{BB962C8B-B14F-4D97-AF65-F5344CB8AC3E}">
        <p14:creationId xmlns:p14="http://schemas.microsoft.com/office/powerpoint/2010/main" val="1780316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33</a:t>
            </a:fld>
            <a:endParaRPr lang="en-GB" dirty="0"/>
          </a:p>
        </p:txBody>
      </p:sp>
    </p:spTree>
    <p:extLst>
      <p:ext uri="{BB962C8B-B14F-4D97-AF65-F5344CB8AC3E}">
        <p14:creationId xmlns:p14="http://schemas.microsoft.com/office/powerpoint/2010/main" val="193564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34</a:t>
            </a:fld>
            <a:endParaRPr lang="en-GB" dirty="0"/>
          </a:p>
        </p:txBody>
      </p:sp>
    </p:spTree>
    <p:extLst>
      <p:ext uri="{BB962C8B-B14F-4D97-AF65-F5344CB8AC3E}">
        <p14:creationId xmlns:p14="http://schemas.microsoft.com/office/powerpoint/2010/main" val="1707955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35</a:t>
            </a:fld>
            <a:endParaRPr lang="en-GB" dirty="0"/>
          </a:p>
        </p:txBody>
      </p:sp>
    </p:spTree>
    <p:extLst>
      <p:ext uri="{BB962C8B-B14F-4D97-AF65-F5344CB8AC3E}">
        <p14:creationId xmlns:p14="http://schemas.microsoft.com/office/powerpoint/2010/main" val="2401381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36</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499507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6163" y="771525"/>
            <a:ext cx="4999037" cy="3863975"/>
          </a:xfrm>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a:xfrm>
            <a:off x="4015982" y="9780945"/>
            <a:ext cx="3072295" cy="514879"/>
          </a:xfrm>
          <a:prstGeom prst="rect">
            <a:avLst/>
          </a:prstGeom>
        </p:spPr>
        <p:txBody>
          <a:bodyPr lIns="91294" tIns="45647" rIns="91294" bIns="45647"/>
          <a:lstStyle/>
          <a:p>
            <a:fld id="{4D1CD627-4B2A-415D-87CF-666A57EF4918}" type="slidenum">
              <a:rPr lang="es-ES" smtClean="0"/>
              <a:pPr/>
              <a:t>43</a:t>
            </a:fld>
            <a:endParaRPr lang="es-ES"/>
          </a:p>
        </p:txBody>
      </p:sp>
    </p:spTree>
    <p:extLst>
      <p:ext uri="{BB962C8B-B14F-4D97-AF65-F5344CB8AC3E}">
        <p14:creationId xmlns:p14="http://schemas.microsoft.com/office/powerpoint/2010/main" val="2434947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79420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3836" rtl="0" eaLnBrk="1" fontAlgn="auto" latinLnBrk="0" hangingPunct="1">
                <a:lnSpc>
                  <a:spcPct val="100000"/>
                </a:lnSpc>
                <a:spcBef>
                  <a:spcPts val="0"/>
                </a:spcBef>
                <a:spcAft>
                  <a:spcPts val="0"/>
                </a:spcAft>
                <a:buClrTx/>
                <a:buSzTx/>
                <a:buFontTx/>
                <a:buNone/>
                <a:tabLst/>
                <a:defRPr/>
              </a:pPr>
              <a:t>3</a:t>
            </a:fld>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1326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7</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788020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11</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208670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16</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44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18</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68278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22</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93367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5888" y="573088"/>
            <a:ext cx="3657600" cy="2827337"/>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a:xfrm>
            <a:off x="5071852" y="7167283"/>
            <a:ext cx="3883962" cy="368476"/>
          </a:xfrm>
          <a:prstGeom prst="rect">
            <a:avLst/>
          </a:prstGeom>
        </p:spPr>
        <p:txBody>
          <a:bodyPr/>
          <a:lstStyle/>
          <a:p>
            <a:pPr marL="0" marR="0" lvl="0" indent="0" algn="l" defTabSz="913836" rtl="0" eaLnBrk="1" fontAlgn="auto" latinLnBrk="0" hangingPunct="1">
              <a:lnSpc>
                <a:spcPct val="100000"/>
              </a:lnSpc>
              <a:spcBef>
                <a:spcPts val="0"/>
              </a:spcBef>
              <a:spcAft>
                <a:spcPts val="0"/>
              </a:spcAft>
              <a:buClrTx/>
              <a:buSzTx/>
              <a:buFontTx/>
              <a:buNone/>
              <a:tabLst/>
              <a:defRPr/>
            </a:pPr>
            <a:fld id="{23D7FB35-43D5-4728-BE59-ECEE586D3EFE}" type="slidenum">
              <a:rPr kumimoji="0" lang="es-ES_tradnl" sz="18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l" defTabSz="913836" rtl="0" eaLnBrk="1" fontAlgn="auto" latinLnBrk="0" hangingPunct="1">
                <a:lnSpc>
                  <a:spcPct val="100000"/>
                </a:lnSpc>
                <a:spcBef>
                  <a:spcPts val="0"/>
                </a:spcBef>
                <a:spcAft>
                  <a:spcPts val="0"/>
                </a:spcAft>
                <a:buClrTx/>
                <a:buSzTx/>
                <a:buFontTx/>
                <a:buNone/>
                <a:tabLst/>
                <a:defRPr/>
              </a:pPr>
              <a:t>25</a:t>
            </a:fld>
            <a:endParaRPr kumimoji="0" lang="es-ES_tradnl" sz="18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197888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pPr>
                <a:defRPr/>
              </a:pPr>
              <a:t>‹#›</a:t>
            </a:fld>
            <a:endParaRPr lang="en-US" dirty="0"/>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t>Footer</a:t>
            </a:r>
          </a:p>
        </p:txBody>
      </p:sp>
    </p:spTree>
    <p:extLst>
      <p:ext uri="{BB962C8B-B14F-4D97-AF65-F5344CB8AC3E}">
        <p14:creationId xmlns:p14="http://schemas.microsoft.com/office/powerpoint/2010/main" val="416596886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7745" y="357194"/>
            <a:ext cx="2268537" cy="7058025"/>
          </a:xfrm>
        </p:spPr>
        <p:txBody>
          <a:bodyPr vert="eaVert"/>
          <a:lstStyle/>
          <a:p>
            <a:r>
              <a:rPr lang="en-US" smtClean="0"/>
              <a:t>Click to edit Master title style</a:t>
            </a:r>
            <a:endParaRPr lang="es-CL"/>
          </a:p>
        </p:txBody>
      </p:sp>
      <p:sp>
        <p:nvSpPr>
          <p:cNvPr id="3" name="Vertical Text Placeholder 2"/>
          <p:cNvSpPr>
            <a:spLocks noGrp="1"/>
          </p:cNvSpPr>
          <p:nvPr>
            <p:ph type="body" orient="vert" idx="1"/>
          </p:nvPr>
        </p:nvSpPr>
        <p:spPr>
          <a:xfrm>
            <a:off x="492130" y="357194"/>
            <a:ext cx="6653213" cy="7058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E90CDFE6-65E2-45D3-8D1D-DBF0EB5205D0}"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6293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1927342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1404836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ítulo de presentació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93934"/>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ierre">
    <p:spTree>
      <p:nvGrpSpPr>
        <p:cNvPr id="1" name=""/>
        <p:cNvGrpSpPr/>
        <p:nvPr/>
      </p:nvGrpSpPr>
      <p:grpSpPr>
        <a:xfrm>
          <a:off x="0" y="0"/>
          <a:ext cx="0" cy="0"/>
          <a:chOff x="0" y="0"/>
          <a:chExt cx="0" cy="0"/>
        </a:xfrm>
      </p:grpSpPr>
      <p:sp>
        <p:nvSpPr>
          <p:cNvPr id="4" name="Rectangle 3"/>
          <p:cNvSpPr/>
          <p:nvPr userDrawn="1"/>
        </p:nvSpPr>
        <p:spPr>
          <a:xfrm>
            <a:off x="0" y="0"/>
            <a:ext cx="10059988" cy="77739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3278" tIns="41639" rIns="83278" bIns="41639" rtlCol="0" anchor="ctr"/>
          <a:lstStyle/>
          <a:p>
            <a:pPr algn="ctr" fontAlgn="base">
              <a:spcBef>
                <a:spcPct val="0"/>
              </a:spcBef>
              <a:spcAft>
                <a:spcPct val="0"/>
              </a:spcAft>
            </a:pPr>
            <a:endParaRPr lang="nb-NO" sz="2031">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9430" y="3389551"/>
            <a:ext cx="3795713" cy="896937"/>
          </a:xfrm>
          <a:prstGeom prst="rect">
            <a:avLst/>
          </a:prstGeom>
          <a:noFill/>
          <a:ln w="9525">
            <a:noFill/>
            <a:miter lim="800000"/>
            <a:headEnd/>
            <a:tailEnd/>
          </a:ln>
        </p:spPr>
      </p:pic>
      <p:sp>
        <p:nvSpPr>
          <p:cNvPr id="8" name="Text Placeholder 7"/>
          <p:cNvSpPr>
            <a:spLocks noGrp="1"/>
          </p:cNvSpPr>
          <p:nvPr>
            <p:ph type="body" sz="quarter" idx="13"/>
          </p:nvPr>
        </p:nvSpPr>
        <p:spPr>
          <a:xfrm>
            <a:off x="457280" y="4700591"/>
            <a:ext cx="6743701" cy="2593975"/>
          </a:xfrm>
        </p:spPr>
        <p:txBody>
          <a:bodyPr/>
          <a:lstStyle>
            <a:lvl1pPr>
              <a:defRPr sz="609">
                <a:solidFill>
                  <a:srgbClr val="000000"/>
                </a:solidFill>
              </a:defRPr>
            </a:lvl1pPr>
            <a:lvl2pPr>
              <a:defRPr sz="711"/>
            </a:lvl2pPr>
            <a:lvl3pPr>
              <a:defRPr sz="711"/>
            </a:lvl3pPr>
            <a:lvl4pPr>
              <a:defRPr sz="711"/>
            </a:lvl4pPr>
            <a:lvl5pPr>
              <a:defRPr sz="711"/>
            </a:lvl5pPr>
          </a:lstStyle>
          <a:p>
            <a:pPr lvl="0"/>
            <a:r>
              <a:rPr lang="en-US" smtClean="0"/>
              <a:t>Click to edit Master text styles</a:t>
            </a:r>
          </a:p>
        </p:txBody>
      </p:sp>
      <p:sp>
        <p:nvSpPr>
          <p:cNvPr id="7" name="Slide Number Placeholder 3"/>
          <p:cNvSpPr>
            <a:spLocks noGrp="1"/>
          </p:cNvSpPr>
          <p:nvPr>
            <p:ph type="sldNum" sz="quarter" idx="10"/>
          </p:nvPr>
        </p:nvSpPr>
        <p:spPr>
          <a:xfrm>
            <a:off x="457307" y="7429738"/>
            <a:ext cx="311150" cy="163513"/>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49320" y="7429738"/>
            <a:ext cx="4749800" cy="163513"/>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132589830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504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solidFill>
                  <a:srgbClr val="002776"/>
                </a:solidFill>
              </a:rPr>
              <a:pPr>
                <a:defRPr/>
              </a:pPr>
              <a:t>‹#›</a:t>
            </a:fld>
            <a:endParaRPr lang="en-US" dirty="0">
              <a:solidFill>
                <a:srgbClr val="002776"/>
              </a:solidFill>
            </a:endParaRPr>
          </a:p>
        </p:txBody>
      </p:sp>
      <p:sp>
        <p:nvSpPr>
          <p:cNvPr id="8"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03606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4261884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59199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277465" y="376409"/>
            <a:ext cx="9468000" cy="5322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20" name="Text Placeholder 19"/>
          <p:cNvSpPr>
            <a:spLocks noGrp="1"/>
          </p:cNvSpPr>
          <p:nvPr>
            <p:ph type="body" sz="quarter" idx="14"/>
          </p:nvPr>
        </p:nvSpPr>
        <p:spPr>
          <a:xfrm>
            <a:off x="407944" y="1247680"/>
            <a:ext cx="9228257" cy="5871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5693516"/>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3183453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850728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045550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ítulo de presentación">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5029200" y="1355725"/>
            <a:ext cx="5030788" cy="5938838"/>
          </a:xfrm>
        </p:spPr>
        <p:txBody>
          <a:bodyPr/>
          <a:lstStyle/>
          <a:p>
            <a:r>
              <a:rPr lang="en-US" smtClean="0"/>
              <a:t>Click icon to add picture</a:t>
            </a:r>
            <a:endParaRPr lang="es-ES"/>
          </a:p>
        </p:txBody>
      </p:sp>
      <p:sp>
        <p:nvSpPr>
          <p:cNvPr id="120835" name="Title Placeholder 1"/>
          <p:cNvSpPr>
            <a:spLocks noGrp="1"/>
          </p:cNvSpPr>
          <p:nvPr>
            <p:ph type="ctrTitle"/>
          </p:nvPr>
        </p:nvSpPr>
        <p:spPr>
          <a:xfrm>
            <a:off x="843010" y="3271840"/>
            <a:ext cx="4500561" cy="1279525"/>
          </a:xfrm>
        </p:spPr>
        <p:txBody>
          <a:bodyPr/>
          <a:lstStyle>
            <a:lvl1pPr>
              <a:lnSpc>
                <a:spcPct val="95000"/>
              </a:lnSpc>
              <a:defRPr sz="2945" b="0" smtClean="0">
                <a:latin typeface="Times New Roman" pitchFamily="18" charset="0"/>
              </a:defRPr>
            </a:lvl1pPr>
          </a:lstStyle>
          <a:p>
            <a:r>
              <a:rPr lang="en-US" smtClean="0"/>
              <a:t>Click to edit Master title style</a:t>
            </a:r>
            <a:endParaRPr lang="es-ES" dirty="0" smtClean="0"/>
          </a:p>
        </p:txBody>
      </p:sp>
      <p:sp>
        <p:nvSpPr>
          <p:cNvPr id="120836" name="Text Placeholder 2"/>
          <p:cNvSpPr>
            <a:spLocks noGrp="1"/>
          </p:cNvSpPr>
          <p:nvPr>
            <p:ph type="subTitle" idx="1"/>
          </p:nvPr>
        </p:nvSpPr>
        <p:spPr>
          <a:xfrm>
            <a:off x="447675" y="6834432"/>
            <a:ext cx="5214938" cy="344487"/>
          </a:xfrm>
        </p:spPr>
        <p:txBody>
          <a:bodyPr anchor="b"/>
          <a:lstStyle>
            <a:lvl1pPr>
              <a:lnSpc>
                <a:spcPts val="2026"/>
              </a:lnSpc>
              <a:defRPr sz="1625" b="1" smtClean="0"/>
            </a:lvl1pPr>
          </a:lstStyle>
          <a:p>
            <a:r>
              <a:rPr lang="en-US" smtClean="0"/>
              <a:t>Click to edit Master subtitle style</a:t>
            </a:r>
            <a:endParaRPr lang="es-ES" dirty="0" smtClean="0"/>
          </a:p>
        </p:txBody>
      </p:sp>
      <p:pic>
        <p:nvPicPr>
          <p:cNvPr id="120841" name="Picture 5" descr="DEL_PRI_RGB"/>
          <p:cNvPicPr>
            <a:picLocks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5930" y="287340"/>
            <a:ext cx="2346325" cy="533400"/>
          </a:xfrm>
          <a:prstGeom prst="rect">
            <a:avLst/>
          </a:prstGeom>
          <a:noFill/>
          <a:ln w="9525">
            <a:noFill/>
            <a:miter lim="800000"/>
            <a:headEnd/>
            <a:tailEnd/>
          </a:ln>
        </p:spPr>
      </p:pic>
      <p:sp>
        <p:nvSpPr>
          <p:cNvPr id="10" name="Slide Number Placeholder 3"/>
          <p:cNvSpPr>
            <a:spLocks noGrp="1"/>
          </p:cNvSpPr>
          <p:nvPr>
            <p:ph type="sldNum" sz="quarter" idx="11"/>
          </p:nvPr>
        </p:nvSpPr>
        <p:spPr>
          <a:xfrm>
            <a:off x="457307" y="7429743"/>
            <a:ext cx="311150" cy="163513"/>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11" name="Footer Placeholder 4"/>
          <p:cNvSpPr>
            <a:spLocks noGrp="1"/>
          </p:cNvSpPr>
          <p:nvPr>
            <p:ph type="ftr" sz="quarter" idx="12"/>
          </p:nvPr>
        </p:nvSpPr>
        <p:spPr>
          <a:xfrm>
            <a:off x="849320" y="7429743"/>
            <a:ext cx="4749800" cy="163513"/>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1261753242"/>
      </p:ext>
    </p:extLst>
  </p:cSld>
  <p:clrMapOvr>
    <a:masterClrMapping/>
  </p:clrMapOvr>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a:xfrm>
            <a:off x="449318" y="805476"/>
            <a:ext cx="7725202" cy="714375"/>
          </a:xfrm>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337310247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parador para imprimir">
    <p:spTree>
      <p:nvGrpSpPr>
        <p:cNvPr id="1" name=""/>
        <p:cNvGrpSpPr/>
        <p:nvPr/>
      </p:nvGrpSpPr>
      <p:grpSpPr>
        <a:xfrm>
          <a:off x="0" y="0"/>
          <a:ext cx="0" cy="0"/>
          <a:chOff x="0" y="0"/>
          <a:chExt cx="0" cy="0"/>
        </a:xfrm>
      </p:grpSpPr>
      <p:sp>
        <p:nvSpPr>
          <p:cNvPr id="2" name="Title 1"/>
          <p:cNvSpPr>
            <a:spLocks noGrp="1"/>
          </p:cNvSpPr>
          <p:nvPr>
            <p:ph type="title"/>
          </p:nvPr>
        </p:nvSpPr>
        <p:spPr>
          <a:xfrm>
            <a:off x="449306" y="3214688"/>
            <a:ext cx="5237162" cy="439737"/>
          </a:xfrm>
        </p:spPr>
        <p:txBody>
          <a:bodyPr/>
          <a:lstStyle>
            <a:lvl1pPr>
              <a:defRPr sz="2539"/>
            </a:lvl1pPr>
          </a:lstStyle>
          <a:p>
            <a:r>
              <a:rPr lang="en-US" smtClean="0"/>
              <a:t>Click to edit Master title style</a:t>
            </a:r>
            <a:endParaRPr lang="es-ES" dirty="0"/>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10" name="Picture Placeholder 9"/>
          <p:cNvSpPr>
            <a:spLocks noGrp="1"/>
          </p:cNvSpPr>
          <p:nvPr>
            <p:ph type="pic" sz="quarter" idx="13"/>
          </p:nvPr>
        </p:nvSpPr>
        <p:spPr>
          <a:xfrm>
            <a:off x="5714999" y="0"/>
            <a:ext cx="4344989" cy="7773988"/>
          </a:xfrm>
        </p:spPr>
        <p:txBody>
          <a:bodyPr/>
          <a:lstStyle/>
          <a:p>
            <a:r>
              <a:rPr lang="en-US" smtClean="0"/>
              <a:t>Click icon to add picture</a:t>
            </a:r>
            <a:endParaRPr lang="es-ES"/>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396965484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parador para proyectar">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10" y="3027581"/>
            <a:ext cx="6724650" cy="1587500"/>
          </a:xfrm>
        </p:spPr>
        <p:txBody>
          <a:bodyPr/>
          <a:lstStyle>
            <a:lvl1pPr>
              <a:lnSpc>
                <a:spcPct val="95000"/>
              </a:lnSpc>
              <a:defRPr sz="4773" b="0">
                <a:solidFill>
                  <a:schemeClr val="bg2"/>
                </a:solidFill>
                <a:latin typeface="Times New Roman" pitchFamily="18" charset="0"/>
              </a:defRPr>
            </a:lvl1pPr>
          </a:lstStyle>
          <a:p>
            <a:r>
              <a:rPr lang="en-US" smtClean="0"/>
              <a:t>Click to edit Master title style</a:t>
            </a:r>
            <a:endParaRPr lang="es-ES" dirty="0"/>
          </a:p>
        </p:txBody>
      </p:sp>
      <p:sp>
        <p:nvSpPr>
          <p:cNvPr id="7" name="Slide Number Placeholder 9"/>
          <p:cNvSpPr>
            <a:spLocks noGrp="1"/>
          </p:cNvSpPr>
          <p:nvPr>
            <p:ph type="sldNum" sz="quarter" idx="4"/>
          </p:nvPr>
        </p:nvSpPr>
        <p:spPr/>
        <p:txBody>
          <a:bodyPr/>
          <a:lstStyle>
            <a:lvl1pPr>
              <a:defRPr>
                <a:solidFill>
                  <a:schemeClr val="bg1"/>
                </a:solidFill>
              </a:defRPr>
            </a:lvl1pPr>
          </a:lstStyle>
          <a:p>
            <a:fld id="{CE8A445D-9762-4AF0-AB67-A595631D9EAD}" type="slidenum">
              <a:rPr lang="es-ES">
                <a:solidFill>
                  <a:srgbClr val="FFFFFF"/>
                </a:solidFill>
              </a:rPr>
              <a:pPr/>
              <a:t>‹#›</a:t>
            </a:fld>
            <a:endParaRPr lang="es-ES">
              <a:solidFill>
                <a:srgbClr val="FFFFFF"/>
              </a:solidFill>
            </a:endParaRPr>
          </a:p>
        </p:txBody>
      </p:sp>
      <p:sp>
        <p:nvSpPr>
          <p:cNvPr id="10" name="Footer Placeholder 10"/>
          <p:cNvSpPr>
            <a:spLocks noGrp="1"/>
          </p:cNvSpPr>
          <p:nvPr>
            <p:ph type="ftr" sz="quarter" idx="3"/>
          </p:nvPr>
        </p:nvSpPr>
        <p:spPr/>
        <p:txBody>
          <a:bodyPr vert="horz" wrap="square" lIns="0" tIns="0" rIns="0" bIns="0" numCol="1" anchor="t" anchorCtr="0" compatLnSpc="1">
            <a:prstTxWarp prst="textNoShape">
              <a:avLst/>
            </a:prstTxWarp>
            <a:noAutofit/>
          </a:bodyPr>
          <a:lstStyle>
            <a:lvl1pPr algn="l" defTabSz="927857" rtl="0" fontAlgn="base">
              <a:lnSpc>
                <a:spcPts val="1094"/>
              </a:lnSpc>
              <a:spcBef>
                <a:spcPct val="0"/>
              </a:spcBef>
              <a:spcAft>
                <a:spcPct val="0"/>
              </a:spcAft>
              <a:defRPr lang="es-ES" sz="914" kern="1200" smtClean="0">
                <a:solidFill>
                  <a:schemeClr val="bg1"/>
                </a:solidFill>
                <a:latin typeface="Arial" charset="0"/>
                <a:ea typeface="+mn-ea"/>
                <a:cs typeface="Arial" charset="0"/>
              </a:defRPr>
            </a:lvl1pPr>
          </a:lstStyle>
          <a:p>
            <a:endParaRPr>
              <a:solidFill>
                <a:srgbClr val="FFFFFF"/>
              </a:solidFill>
            </a:endParaRPr>
          </a:p>
        </p:txBody>
      </p:sp>
    </p:spTree>
    <p:extLst>
      <p:ext uri="{BB962C8B-B14F-4D97-AF65-F5344CB8AC3E}">
        <p14:creationId xmlns:p14="http://schemas.microsoft.com/office/powerpoint/2010/main" val="274426614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900288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ítulo d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Slide Number Placeholder 2"/>
          <p:cNvSpPr>
            <a:spLocks noGrp="1"/>
          </p:cNvSpPr>
          <p:nvPr>
            <p:ph type="sldNum" sz="quarter" idx="10"/>
          </p:nvPr>
        </p:nvSpPr>
        <p:spPr/>
        <p:txBody>
          <a:bodyPr/>
          <a:lstStyle>
            <a:lvl1pPr>
              <a:defRPr/>
            </a:lvl1pPr>
          </a:lstStyle>
          <a:p>
            <a:fld id="{B8F9516C-5F28-47A9-93BC-66E5818D1F1D}" type="slidenum">
              <a:rPr lang="es-ES">
                <a:solidFill>
                  <a:srgbClr val="002776"/>
                </a:solidFill>
              </a:rPr>
              <a:pPr/>
              <a:t>‹#›</a:t>
            </a:fld>
            <a:endParaRPr lang="es-ES">
              <a:solidFill>
                <a:srgbClr val="002776"/>
              </a:solidFill>
            </a:endParaRPr>
          </a:p>
        </p:txBody>
      </p:sp>
      <p:sp>
        <p:nvSpPr>
          <p:cNvPr id="4" name="Footer Placeholder 3"/>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308995312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8BDE2BE-4A0B-4129-99F8-26E0137EA4A3}" type="slidenum">
              <a:rPr lang="es-ES">
                <a:solidFill>
                  <a:srgbClr val="002776"/>
                </a:solidFill>
              </a:rPr>
              <a:pPr/>
              <a:t>‹#›</a:t>
            </a:fld>
            <a:endParaRPr lang="es-ES">
              <a:solidFill>
                <a:srgbClr val="002776"/>
              </a:solidFill>
            </a:endParaRPr>
          </a:p>
        </p:txBody>
      </p:sp>
      <p:sp>
        <p:nvSpPr>
          <p:cNvPr id="3" name="Footer Placeholder 2"/>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294906379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Rectangle 3"/>
          <p:cNvSpPr/>
          <p:nvPr userDrawn="1"/>
        </p:nvSpPr>
        <p:spPr>
          <a:xfrm>
            <a:off x="0" y="0"/>
            <a:ext cx="10059988" cy="77739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3267" tIns="41634" rIns="83267" bIns="41634" rtlCol="0" anchor="ctr"/>
          <a:lstStyle/>
          <a:p>
            <a:pPr algn="ctr" fontAlgn="base">
              <a:spcBef>
                <a:spcPct val="0"/>
              </a:spcBef>
              <a:spcAft>
                <a:spcPct val="0"/>
              </a:spcAft>
            </a:pPr>
            <a:endParaRPr lang="nb-NO" sz="2031">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9435" y="3389557"/>
            <a:ext cx="3795713" cy="896937"/>
          </a:xfrm>
          <a:prstGeom prst="rect">
            <a:avLst/>
          </a:prstGeom>
          <a:noFill/>
          <a:ln w="9525">
            <a:noFill/>
            <a:miter lim="800000"/>
            <a:headEnd/>
            <a:tailEnd/>
          </a:ln>
        </p:spPr>
      </p:pic>
      <p:sp>
        <p:nvSpPr>
          <p:cNvPr id="8" name="Text Placeholder 7"/>
          <p:cNvSpPr>
            <a:spLocks noGrp="1"/>
          </p:cNvSpPr>
          <p:nvPr>
            <p:ph type="body" sz="quarter" idx="13"/>
          </p:nvPr>
        </p:nvSpPr>
        <p:spPr>
          <a:xfrm>
            <a:off x="457285" y="4700591"/>
            <a:ext cx="6743701" cy="2593975"/>
          </a:xfrm>
        </p:spPr>
        <p:txBody>
          <a:bodyPr/>
          <a:lstStyle>
            <a:lvl1pPr>
              <a:defRPr sz="609">
                <a:solidFill>
                  <a:srgbClr val="000000"/>
                </a:solidFill>
              </a:defRPr>
            </a:lvl1pPr>
            <a:lvl2pPr>
              <a:defRPr sz="711"/>
            </a:lvl2pPr>
            <a:lvl3pPr>
              <a:defRPr sz="711"/>
            </a:lvl3pPr>
            <a:lvl4pPr>
              <a:defRPr sz="711"/>
            </a:lvl4pPr>
            <a:lvl5pPr>
              <a:defRPr sz="711"/>
            </a:lvl5pPr>
          </a:lstStyle>
          <a:p>
            <a:pPr lvl="0"/>
            <a:r>
              <a:rPr lang="en-US" smtClean="0"/>
              <a:t>Click to edit Master text styles</a:t>
            </a:r>
          </a:p>
        </p:txBody>
      </p:sp>
      <p:sp>
        <p:nvSpPr>
          <p:cNvPr id="7" name="Slide Number Placeholder 3"/>
          <p:cNvSpPr>
            <a:spLocks noGrp="1"/>
          </p:cNvSpPr>
          <p:nvPr>
            <p:ph type="sldNum" sz="quarter" idx="10"/>
          </p:nvPr>
        </p:nvSpPr>
        <p:spPr>
          <a:xfrm>
            <a:off x="457307" y="7429743"/>
            <a:ext cx="311150" cy="163513"/>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49320" y="7429743"/>
            <a:ext cx="4749800" cy="163513"/>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3383689785"/>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Quot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257506" y="2891923"/>
            <a:ext cx="7544991" cy="1523702"/>
          </a:xfrm>
        </p:spPr>
        <p:txBody>
          <a:bodyPr anchor="ctr"/>
          <a:lstStyle>
            <a:lvl1pPr>
              <a:spcBef>
                <a:spcPts val="203"/>
              </a:spcBef>
              <a:defRPr sz="2437"/>
            </a:lvl1pPr>
          </a:lstStyle>
          <a:p>
            <a:pPr lvl="0"/>
            <a:r>
              <a:rPr lang="es-ES_tradnl" dirty="0" err="1" smtClean="0"/>
              <a:t>Click</a:t>
            </a:r>
            <a:r>
              <a:rPr lang="es-ES_tradnl" dirty="0" smtClean="0"/>
              <a:t> to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p:txBody>
      </p:sp>
    </p:spTree>
    <p:extLst>
      <p:ext uri="{BB962C8B-B14F-4D97-AF65-F5344CB8AC3E}">
        <p14:creationId xmlns:p14="http://schemas.microsoft.com/office/powerpoint/2010/main" val="292109623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pPr>
                <a:defRPr/>
              </a:pPr>
              <a:t>‹#›</a:t>
            </a:fld>
            <a:endParaRPr lang="en-US" dirty="0"/>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t>Footer</a:t>
            </a:r>
          </a:p>
        </p:txBody>
      </p:sp>
    </p:spTree>
    <p:extLst>
      <p:ext uri="{BB962C8B-B14F-4D97-AF65-F5344CB8AC3E}">
        <p14:creationId xmlns:p14="http://schemas.microsoft.com/office/powerpoint/2010/main" val="1139738320"/>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pPr>
                <a:defRPr/>
              </a:pPr>
              <a:t>‹#›</a:t>
            </a:fld>
            <a:endParaRPr lang="en-US" dirty="0"/>
          </a:p>
        </p:txBody>
      </p:sp>
      <p:sp>
        <p:nvSpPr>
          <p:cNvPr id="4"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1851526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pPr>
                <a:defRPr/>
              </a:pPr>
              <a:t>‹#›</a:t>
            </a:fld>
            <a:endParaRPr lang="en-US" dirty="0"/>
          </a:p>
        </p:txBody>
      </p:sp>
      <p:sp>
        <p:nvSpPr>
          <p:cNvPr id="8"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544603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pPr>
                <a:defRPr/>
              </a:pPr>
              <a:t>‹#›</a:t>
            </a:fld>
            <a:endParaRPr lang="en-US" dirty="0"/>
          </a:p>
        </p:txBody>
      </p:sp>
      <p:sp>
        <p:nvSpPr>
          <p:cNvPr id="4"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2587591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45" y="309570"/>
            <a:ext cx="3309937" cy="1317625"/>
          </a:xfrm>
        </p:spPr>
        <p:txBody>
          <a:bodyPr anchor="b"/>
          <a:lstStyle>
            <a:lvl1pPr algn="l">
              <a:defRPr sz="2000" b="1"/>
            </a:lvl1pPr>
          </a:lstStyle>
          <a:p>
            <a:r>
              <a:rPr lang="en-US" smtClean="0"/>
              <a:t>Click to edit Master title style</a:t>
            </a:r>
            <a:endParaRPr lang="es-CL"/>
          </a:p>
        </p:txBody>
      </p:sp>
      <p:sp>
        <p:nvSpPr>
          <p:cNvPr id="3" name="Content Placeholder 2"/>
          <p:cNvSpPr>
            <a:spLocks noGrp="1"/>
          </p:cNvSpPr>
          <p:nvPr>
            <p:ph idx="1"/>
          </p:nvPr>
        </p:nvSpPr>
        <p:spPr>
          <a:xfrm>
            <a:off x="3933833" y="309566"/>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Text Placeholder 3"/>
          <p:cNvSpPr>
            <a:spLocks noGrp="1"/>
          </p:cNvSpPr>
          <p:nvPr>
            <p:ph type="body" sz="half" idx="2"/>
          </p:nvPr>
        </p:nvSpPr>
        <p:spPr>
          <a:xfrm>
            <a:off x="503245" y="1627194"/>
            <a:ext cx="3309937" cy="5316537"/>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10B2FFDA-8459-4AAB-8339-1E05B01561E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22002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82" y="5441950"/>
            <a:ext cx="6035675" cy="642938"/>
          </a:xfrm>
        </p:spPr>
        <p:txBody>
          <a:bodyPr anchor="b"/>
          <a:lstStyle>
            <a:lvl1pPr algn="l">
              <a:defRPr sz="2000" b="1"/>
            </a:lvl1pPr>
          </a:lstStyle>
          <a:p>
            <a:r>
              <a:rPr lang="en-US" smtClean="0"/>
              <a:t>Click to edit Master title style</a:t>
            </a:r>
            <a:endParaRPr lang="es-CL"/>
          </a:p>
        </p:txBody>
      </p:sp>
      <p:sp>
        <p:nvSpPr>
          <p:cNvPr id="3" name="Picture Placeholder 2"/>
          <p:cNvSpPr>
            <a:spLocks noGrp="1"/>
          </p:cNvSpPr>
          <p:nvPr>
            <p:ph type="pic" idx="1"/>
          </p:nvPr>
        </p:nvSpPr>
        <p:spPr>
          <a:xfrm>
            <a:off x="1971682" y="695330"/>
            <a:ext cx="6035675" cy="4664075"/>
          </a:xfrm>
        </p:spPr>
        <p:txBody>
          <a:bodyPr/>
          <a:lstStyle>
            <a:lvl1pPr marL="0" indent="0">
              <a:buNone/>
              <a:defRPr sz="3200"/>
            </a:lvl1pPr>
            <a:lvl2pPr marL="456697" indent="0">
              <a:buNone/>
              <a:defRPr sz="2800"/>
            </a:lvl2pPr>
            <a:lvl3pPr marL="913399" indent="0">
              <a:buNone/>
              <a:defRPr sz="2500"/>
            </a:lvl3pPr>
            <a:lvl4pPr marL="1370096" indent="0">
              <a:buNone/>
              <a:defRPr sz="2000"/>
            </a:lvl4pPr>
            <a:lvl5pPr marL="1826794" indent="0">
              <a:buNone/>
              <a:defRPr sz="2000"/>
            </a:lvl5pPr>
            <a:lvl6pPr marL="2283491" indent="0">
              <a:buNone/>
              <a:defRPr sz="2000"/>
            </a:lvl6pPr>
            <a:lvl7pPr marL="2740191" indent="0">
              <a:buNone/>
              <a:defRPr sz="2000"/>
            </a:lvl7pPr>
            <a:lvl8pPr marL="3196890" indent="0">
              <a:buNone/>
              <a:defRPr sz="2000"/>
            </a:lvl8pPr>
            <a:lvl9pPr marL="3653587" indent="0">
              <a:buNone/>
              <a:defRPr sz="2000"/>
            </a:lvl9pPr>
          </a:lstStyle>
          <a:p>
            <a:pPr lvl="0"/>
            <a:endParaRPr lang="es-CL" noProof="0" dirty="0" smtClean="0"/>
          </a:p>
        </p:txBody>
      </p:sp>
      <p:sp>
        <p:nvSpPr>
          <p:cNvPr id="4" name="Text Placeholder 3"/>
          <p:cNvSpPr>
            <a:spLocks noGrp="1"/>
          </p:cNvSpPr>
          <p:nvPr>
            <p:ph type="body" sz="half" idx="2"/>
          </p:nvPr>
        </p:nvSpPr>
        <p:spPr>
          <a:xfrm>
            <a:off x="1971682" y="6084888"/>
            <a:ext cx="6035675" cy="911225"/>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B57B7E75-A3C7-41F0-AA13-DD8A38F673CC}"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171400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88338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2.png"/><Relationship Id="rId5" Type="http://schemas.openxmlformats.org/officeDocument/2006/relationships/slideLayout" Target="../slideLayouts/slideLayout32.xml"/><Relationship Id="rId10" Type="http://schemas.openxmlformats.org/officeDocument/2006/relationships/image" Target="../media/image1.jpeg"/><Relationship Id="rId4" Type="http://schemas.openxmlformats.org/officeDocument/2006/relationships/slideLayout" Target="../slideLayouts/slideLayout3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2.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4.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pPr>
                <a:defRPr/>
              </a:pPr>
              <a:t>‹#›</a:t>
            </a:fld>
            <a:endParaRPr lang="en-US" dirty="0"/>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t>Footer</a:t>
            </a:r>
          </a:p>
        </p:txBody>
      </p:sp>
      <p:pic>
        <p:nvPicPr>
          <p:cNvPr id="1030" name="Picture 5" descr="DEL_PRI_RGB"/>
          <p:cNvPicPr>
            <a:picLocks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771" r:id="rId1"/>
    <p:sldLayoutId id="2147484725" r:id="rId2"/>
    <p:sldLayoutId id="2147484726" r:id="rId3"/>
    <p:sldLayoutId id="2147484727" r:id="rId4"/>
    <p:sldLayoutId id="2147484728" r:id="rId5"/>
    <p:sldLayoutId id="2147484729" r:id="rId6"/>
    <p:sldLayoutId id="2147484731" r:id="rId7"/>
    <p:sldLayoutId id="2147484732" r:id="rId8"/>
    <p:sldLayoutId id="2147484733" r:id="rId9"/>
    <p:sldLayoutId id="2147484734" r:id="rId10"/>
    <p:sldLayoutId id="2147484933" r:id="rId11"/>
    <p:sldLayoutId id="2147484940" r:id="rId12"/>
    <p:sldLayoutId id="2147484985" r:id="rId13"/>
    <p:sldLayoutId id="2147484988" r:id="rId14"/>
  </p:sldLayoutIdLst>
  <p:timing>
    <p:tnLst>
      <p:par>
        <p:cTn id="1" dur="indefinite" restart="never" nodeType="tmRoot"/>
      </p:par>
    </p:tnLst>
  </p:timing>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52" r:id="rId1"/>
    <p:sldLayoutId id="2147484953" r:id="rId2"/>
    <p:sldLayoutId id="2147484954" r:id="rId3"/>
    <p:sldLayoutId id="2147484955" r:id="rId4"/>
    <p:sldLayoutId id="2147484956" r:id="rId5"/>
    <p:sldLayoutId id="2147484957" r:id="rId6"/>
    <p:sldLayoutId id="2147484961" r:id="rId7"/>
    <p:sldLayoutId id="2147484963" r:id="rId8"/>
    <p:sldLayoutId id="2147484964" r:id="rId9"/>
    <p:sldLayoutId id="2147484965" r:id="rId10"/>
    <p:sldLayoutId id="2147484967" r:id="rId11"/>
    <p:sldLayoutId id="2147484968" r:id="rId12"/>
    <p:sldLayoutId id="2147484969" r:id="rId13"/>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71" r:id="rId1"/>
    <p:sldLayoutId id="2147484972" r:id="rId2"/>
    <p:sldLayoutId id="2147484973" r:id="rId3"/>
    <p:sldLayoutId id="2147484974" r:id="rId4"/>
    <p:sldLayoutId id="2147484976" r:id="rId5"/>
    <p:sldLayoutId id="2147484982" r:id="rId6"/>
    <p:sldLayoutId id="2147484983" r:id="rId7"/>
    <p:sldLayoutId id="2147484984" r:id="rId8"/>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9" name="Title Placeholder 1"/>
          <p:cNvSpPr>
            <a:spLocks noGrp="1"/>
          </p:cNvSpPr>
          <p:nvPr>
            <p:ph type="title"/>
          </p:nvPr>
        </p:nvSpPr>
        <p:spPr bwMode="auto">
          <a:xfrm>
            <a:off x="449291" y="396878"/>
            <a:ext cx="9266237" cy="714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s-ES" dirty="0" smtClean="0"/>
          </a:p>
        </p:txBody>
      </p:sp>
      <p:sp>
        <p:nvSpPr>
          <p:cNvPr id="147460" name="Text Placeholder 2"/>
          <p:cNvSpPr>
            <a:spLocks noGrp="1"/>
          </p:cNvSpPr>
          <p:nvPr>
            <p:ph type="body" idx="1"/>
          </p:nvPr>
        </p:nvSpPr>
        <p:spPr bwMode="auto">
          <a:xfrm>
            <a:off x="446118" y="1349375"/>
            <a:ext cx="9266237" cy="59166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smtClean="0"/>
          </a:p>
        </p:txBody>
      </p:sp>
      <p:sp>
        <p:nvSpPr>
          <p:cNvPr id="7" name="Slide Number Placeholder 9"/>
          <p:cNvSpPr>
            <a:spLocks noGrp="1"/>
          </p:cNvSpPr>
          <p:nvPr>
            <p:ph type="sldNum" sz="quarter" idx="4"/>
          </p:nvPr>
        </p:nvSpPr>
        <p:spPr>
          <a:xfrm>
            <a:off x="457307" y="7429743"/>
            <a:ext cx="311150" cy="163513"/>
          </a:xfrm>
          <a:prstGeom prst="rect">
            <a:avLst/>
          </a:prstGeom>
        </p:spPr>
        <p:txBody>
          <a:bodyPr vert="horz" wrap="square" lIns="0" tIns="0" rIns="0" bIns="0" numCol="1" anchor="t" anchorCtr="0" compatLnSpc="1">
            <a:prstTxWarp prst="textNoShape">
              <a:avLst/>
            </a:prstTxWarp>
            <a:noAutofit/>
          </a:bodyPr>
          <a:lstStyle>
            <a:lvl1pPr defTabSz="927857">
              <a:lnSpc>
                <a:spcPts val="1094"/>
              </a:lnSpc>
              <a:defRPr sz="914" b="1">
                <a:solidFill>
                  <a:schemeClr val="tx2"/>
                </a:solidFill>
              </a:defRPr>
            </a:lvl1pPr>
          </a:lstStyle>
          <a:p>
            <a:pPr fontAlgn="base">
              <a:spcBef>
                <a:spcPct val="0"/>
              </a:spcBef>
              <a:spcAft>
                <a:spcPct val="0"/>
              </a:spcAft>
            </a:pPr>
            <a:fld id="{9935F0BD-0F90-47B1-8F0C-76BF3802F7AA}" type="slidenum">
              <a:rPr lang="es-ES">
                <a:solidFill>
                  <a:srgbClr val="002776"/>
                </a:solidFill>
                <a:cs typeface="Arial" charset="0"/>
              </a:rPr>
              <a:pPr fontAlgn="base">
                <a:spcBef>
                  <a:spcPct val="0"/>
                </a:spcBef>
                <a:spcAft>
                  <a:spcPct val="0"/>
                </a:spcAft>
              </a:pPr>
              <a:t>‹#›</a:t>
            </a:fld>
            <a:endParaRPr lang="es-ES">
              <a:solidFill>
                <a:srgbClr val="002776"/>
              </a:solidFill>
              <a:cs typeface="Arial" charset="0"/>
            </a:endParaRPr>
          </a:p>
        </p:txBody>
      </p:sp>
      <p:sp>
        <p:nvSpPr>
          <p:cNvPr id="10" name="Footer Placeholder 10"/>
          <p:cNvSpPr>
            <a:spLocks noGrp="1"/>
          </p:cNvSpPr>
          <p:nvPr>
            <p:ph type="ftr" sz="quarter" idx="3"/>
          </p:nvPr>
        </p:nvSpPr>
        <p:spPr>
          <a:xfrm>
            <a:off x="849320" y="7429743"/>
            <a:ext cx="4749800" cy="163513"/>
          </a:xfrm>
          <a:prstGeom prst="rect">
            <a:avLst/>
          </a:prstGeom>
        </p:spPr>
        <p:txBody>
          <a:bodyPr vert="horz" wrap="square" lIns="0" tIns="0" rIns="0" bIns="0" numCol="1" anchor="t" anchorCtr="0" compatLnSpc="1">
            <a:prstTxWarp prst="textNoShape">
              <a:avLst/>
            </a:prstTxWarp>
            <a:noAutofit/>
          </a:bodyPr>
          <a:lstStyle>
            <a:lvl1pPr defTabSz="927857">
              <a:lnSpc>
                <a:spcPts val="1094"/>
              </a:lnSpc>
              <a:defRPr sz="914">
                <a:solidFill>
                  <a:schemeClr val="tx2"/>
                </a:solidFill>
              </a:defRPr>
            </a:lvl1pPr>
          </a:lstStyle>
          <a:p>
            <a:pPr fontAlgn="base">
              <a:spcBef>
                <a:spcPct val="0"/>
              </a:spcBef>
              <a:spcAft>
                <a:spcPct val="0"/>
              </a:spcAft>
            </a:pPr>
            <a:endParaRPr lang="es-ES">
              <a:solidFill>
                <a:srgbClr val="002776"/>
              </a:solidFill>
              <a:cs typeface="Arial" charset="0"/>
            </a:endParaRPr>
          </a:p>
        </p:txBody>
      </p:sp>
      <p:sp>
        <p:nvSpPr>
          <p:cNvPr id="9" name="bmkCopyright"/>
          <p:cNvSpPr txBox="1">
            <a:spLocks/>
          </p:cNvSpPr>
          <p:nvPr/>
        </p:nvSpPr>
        <p:spPr>
          <a:xfrm>
            <a:off x="7915377" y="7474950"/>
            <a:ext cx="1808187" cy="126000"/>
          </a:xfrm>
          <a:prstGeom prst="rect">
            <a:avLst/>
          </a:prstGeom>
        </p:spPr>
        <p:txBody>
          <a:bodyPr vert="horz" wrap="none" lIns="0" tIns="0" rIns="0" bIns="0" rtlCol="0" anchor="b" anchorCtr="0">
            <a:no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defTabSz="832603">
              <a:defRPr/>
            </a:pPr>
            <a:r>
              <a:rPr lang="en-AU" sz="812" noProof="0" dirty="0" smtClean="0">
                <a:solidFill>
                  <a:srgbClr val="002776"/>
                </a:solidFill>
                <a:cs typeface="Arial" charset="0"/>
              </a:rPr>
              <a:t>© 2016 Deloitte Consulting S.L.U.</a:t>
            </a:r>
            <a:endParaRPr lang="en-AU" sz="812" noProof="0" dirty="0">
              <a:solidFill>
                <a:srgbClr val="002776"/>
              </a:solidFill>
              <a:cs typeface="Arial" charset="0"/>
            </a:endParaRPr>
          </a:p>
        </p:txBody>
      </p:sp>
      <p:pic>
        <p:nvPicPr>
          <p:cNvPr id="8" name="Picture 7"/>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8895357" y="132210"/>
            <a:ext cx="828081" cy="462052"/>
          </a:xfrm>
          <a:prstGeom prst="rect">
            <a:avLst/>
          </a:prstGeom>
          <a:noFill/>
          <a:ln>
            <a:noFill/>
          </a:ln>
        </p:spPr>
      </p:pic>
    </p:spTree>
    <p:extLst>
      <p:ext uri="{BB962C8B-B14F-4D97-AF65-F5344CB8AC3E}">
        <p14:creationId xmlns:p14="http://schemas.microsoft.com/office/powerpoint/2010/main" val="514732936"/>
      </p:ext>
    </p:extLst>
  </p:cSld>
  <p:clrMap bg1="lt1" tx1="dk1" bg2="lt2" tx2="dk2" accent1="accent1" accent2="accent2" accent3="accent3" accent4="accent4" accent5="accent5" accent6="accent6" hlink="hlink" folHlink="folHlink"/>
  <p:sldLayoutIdLst>
    <p:sldLayoutId id="2147484991" r:id="rId1"/>
    <p:sldLayoutId id="2147484992" r:id="rId2"/>
    <p:sldLayoutId id="2147484993" r:id="rId3"/>
    <p:sldLayoutId id="2147484994" r:id="rId4"/>
    <p:sldLayoutId id="2147484995" r:id="rId5"/>
    <p:sldLayoutId id="2147484996" r:id="rId6"/>
    <p:sldLayoutId id="2147484997" r:id="rId7"/>
    <p:sldLayoutId id="2147484998" r:id="rId8"/>
    <p:sldLayoutId id="2147484999" r:id="rId9"/>
    <p:sldLayoutId id="2147485000" r:id="rId10"/>
  </p:sldLayoutIdLst>
  <p:timing>
    <p:tnLst>
      <p:par>
        <p:cTn id="1" dur="indefinite" restart="never" nodeType="tmRoot"/>
      </p:par>
    </p:tnLst>
  </p:timing>
  <p:hf hdr="0" ftr="0" dt="0"/>
  <p:txStyles>
    <p:titleStyle>
      <a:lvl1pPr algn="l" defTabSz="927857" rtl="0" eaLnBrk="1" fontAlgn="base" hangingPunct="1">
        <a:spcBef>
          <a:spcPct val="0"/>
        </a:spcBef>
        <a:spcAft>
          <a:spcPct val="0"/>
        </a:spcAft>
        <a:defRPr sz="2234" b="1">
          <a:solidFill>
            <a:schemeClr val="tx2"/>
          </a:solidFill>
          <a:latin typeface="+mj-lt"/>
          <a:ea typeface="+mj-ea"/>
          <a:cs typeface="+mj-cs"/>
        </a:defRPr>
      </a:lvl1pPr>
      <a:lvl2pPr algn="l" defTabSz="927857" rtl="0" eaLnBrk="1" fontAlgn="base" hangingPunct="1">
        <a:spcBef>
          <a:spcPct val="0"/>
        </a:spcBef>
        <a:spcAft>
          <a:spcPct val="0"/>
        </a:spcAft>
        <a:defRPr sz="2234" b="1">
          <a:solidFill>
            <a:schemeClr val="tx2"/>
          </a:solidFill>
          <a:latin typeface="Arial" charset="0"/>
        </a:defRPr>
      </a:lvl2pPr>
      <a:lvl3pPr algn="l" defTabSz="927857" rtl="0" eaLnBrk="1" fontAlgn="base" hangingPunct="1">
        <a:spcBef>
          <a:spcPct val="0"/>
        </a:spcBef>
        <a:spcAft>
          <a:spcPct val="0"/>
        </a:spcAft>
        <a:defRPr sz="2234" b="1">
          <a:solidFill>
            <a:schemeClr val="tx2"/>
          </a:solidFill>
          <a:latin typeface="Arial" charset="0"/>
        </a:defRPr>
      </a:lvl3pPr>
      <a:lvl4pPr algn="l" defTabSz="927857" rtl="0" eaLnBrk="1" fontAlgn="base" hangingPunct="1">
        <a:spcBef>
          <a:spcPct val="0"/>
        </a:spcBef>
        <a:spcAft>
          <a:spcPct val="0"/>
        </a:spcAft>
        <a:defRPr sz="2234" b="1">
          <a:solidFill>
            <a:schemeClr val="tx2"/>
          </a:solidFill>
          <a:latin typeface="Arial" charset="0"/>
        </a:defRPr>
      </a:lvl4pPr>
      <a:lvl5pPr algn="l" defTabSz="927857" rtl="0" eaLnBrk="1" fontAlgn="base" hangingPunct="1">
        <a:spcBef>
          <a:spcPct val="0"/>
        </a:spcBef>
        <a:spcAft>
          <a:spcPct val="0"/>
        </a:spcAft>
        <a:defRPr sz="2234" b="1">
          <a:solidFill>
            <a:schemeClr val="tx2"/>
          </a:solidFill>
          <a:latin typeface="Arial" charset="0"/>
        </a:defRPr>
      </a:lvl5pPr>
      <a:lvl6pPr marL="416235" algn="l" defTabSz="927857" rtl="0" eaLnBrk="1" fontAlgn="base" hangingPunct="1">
        <a:spcBef>
          <a:spcPct val="0"/>
        </a:spcBef>
        <a:spcAft>
          <a:spcPct val="0"/>
        </a:spcAft>
        <a:defRPr sz="2234" b="1">
          <a:solidFill>
            <a:schemeClr val="tx2"/>
          </a:solidFill>
          <a:latin typeface="Arial" charset="0"/>
        </a:defRPr>
      </a:lvl6pPr>
      <a:lvl7pPr marL="832469" algn="l" defTabSz="927857" rtl="0" eaLnBrk="1" fontAlgn="base" hangingPunct="1">
        <a:spcBef>
          <a:spcPct val="0"/>
        </a:spcBef>
        <a:spcAft>
          <a:spcPct val="0"/>
        </a:spcAft>
        <a:defRPr sz="2234" b="1">
          <a:solidFill>
            <a:schemeClr val="tx2"/>
          </a:solidFill>
          <a:latin typeface="Arial" charset="0"/>
        </a:defRPr>
      </a:lvl7pPr>
      <a:lvl8pPr marL="1248707" algn="l" defTabSz="927857" rtl="0" eaLnBrk="1" fontAlgn="base" hangingPunct="1">
        <a:spcBef>
          <a:spcPct val="0"/>
        </a:spcBef>
        <a:spcAft>
          <a:spcPct val="0"/>
        </a:spcAft>
        <a:defRPr sz="2234" b="1">
          <a:solidFill>
            <a:schemeClr val="tx2"/>
          </a:solidFill>
          <a:latin typeface="Arial" charset="0"/>
        </a:defRPr>
      </a:lvl8pPr>
      <a:lvl9pPr marL="1664939" algn="l" defTabSz="927857" rtl="0" eaLnBrk="1" fontAlgn="base" hangingPunct="1">
        <a:spcBef>
          <a:spcPct val="0"/>
        </a:spcBef>
        <a:spcAft>
          <a:spcPct val="0"/>
        </a:spcAft>
        <a:defRPr sz="2234" b="1">
          <a:solidFill>
            <a:schemeClr val="tx2"/>
          </a:solidFill>
          <a:latin typeface="Arial" charset="0"/>
        </a:defRPr>
      </a:lvl9pPr>
    </p:titleStyle>
    <p:bodyStyle>
      <a:lvl1pPr algn="l" defTabSz="927857" rtl="0" eaLnBrk="1" fontAlgn="base" hangingPunct="1">
        <a:spcBef>
          <a:spcPct val="0"/>
        </a:spcBef>
        <a:spcAft>
          <a:spcPts val="273"/>
        </a:spcAft>
        <a:buFont typeface="Arial" charset="0"/>
        <a:defRPr sz="1828">
          <a:solidFill>
            <a:schemeClr val="tx2"/>
          </a:solidFill>
          <a:latin typeface="+mn-lt"/>
          <a:ea typeface="+mn-ea"/>
          <a:cs typeface="+mn-cs"/>
        </a:defRPr>
      </a:lvl1pPr>
      <a:lvl2pPr marL="163317" indent="-161871" algn="l" defTabSz="927857" rtl="0" eaLnBrk="1" fontAlgn="base" hangingPunct="1">
        <a:spcBef>
          <a:spcPct val="0"/>
        </a:spcBef>
        <a:spcAft>
          <a:spcPts val="273"/>
        </a:spcAft>
        <a:buChar char="•"/>
        <a:defRPr sz="1828">
          <a:solidFill>
            <a:schemeClr val="tx2"/>
          </a:solidFill>
          <a:latin typeface="+mn-lt"/>
        </a:defRPr>
      </a:lvl2pPr>
      <a:lvl3pPr marL="326629" indent="-161871" algn="l" defTabSz="927857" rtl="0" eaLnBrk="1" fontAlgn="base" hangingPunct="1">
        <a:spcBef>
          <a:spcPct val="0"/>
        </a:spcBef>
        <a:spcAft>
          <a:spcPts val="273"/>
        </a:spcAft>
        <a:buFont typeface="Arial" charset="0"/>
        <a:buChar char="‒"/>
        <a:defRPr sz="1828">
          <a:solidFill>
            <a:schemeClr val="tx2"/>
          </a:solidFill>
          <a:latin typeface="+mn-lt"/>
        </a:defRPr>
      </a:lvl3pPr>
      <a:lvl4pPr marL="489942" indent="-161871" algn="l" defTabSz="927857" rtl="0" eaLnBrk="1" fontAlgn="base" hangingPunct="1">
        <a:spcBef>
          <a:spcPct val="0"/>
        </a:spcBef>
        <a:spcAft>
          <a:spcPts val="546"/>
        </a:spcAft>
        <a:buChar char="•"/>
        <a:defRPr>
          <a:solidFill>
            <a:schemeClr val="tx2"/>
          </a:solidFill>
          <a:latin typeface="+mn-lt"/>
        </a:defRPr>
      </a:lvl4pPr>
      <a:lvl5pPr marL="653258" indent="-161871" algn="l" defTabSz="927857" rtl="0" eaLnBrk="1" fontAlgn="base" hangingPunct="1">
        <a:spcBef>
          <a:spcPct val="0"/>
        </a:spcBef>
        <a:spcAft>
          <a:spcPts val="546"/>
        </a:spcAft>
        <a:buFont typeface="Arial" charset="0"/>
        <a:buChar char="‒"/>
        <a:defRPr>
          <a:solidFill>
            <a:schemeClr val="tx2"/>
          </a:solidFill>
          <a:latin typeface="+mn-lt"/>
        </a:defRPr>
      </a:lvl5pPr>
      <a:lvl6pPr marL="1069492" indent="-161871" algn="l" defTabSz="927857" rtl="0" eaLnBrk="1" fontAlgn="base" hangingPunct="1">
        <a:spcBef>
          <a:spcPct val="0"/>
        </a:spcBef>
        <a:spcAft>
          <a:spcPts val="546"/>
        </a:spcAft>
        <a:buFont typeface="Arial" charset="0"/>
        <a:buChar char="‒"/>
        <a:defRPr>
          <a:solidFill>
            <a:schemeClr val="tx2"/>
          </a:solidFill>
          <a:latin typeface="+mn-lt"/>
        </a:defRPr>
      </a:lvl6pPr>
      <a:lvl7pPr marL="1485726" indent="-161871" algn="l" defTabSz="927857" rtl="0" eaLnBrk="1" fontAlgn="base" hangingPunct="1">
        <a:spcBef>
          <a:spcPct val="0"/>
        </a:spcBef>
        <a:spcAft>
          <a:spcPts val="546"/>
        </a:spcAft>
        <a:buFont typeface="Arial" charset="0"/>
        <a:buChar char="‒"/>
        <a:defRPr>
          <a:solidFill>
            <a:schemeClr val="tx2"/>
          </a:solidFill>
          <a:latin typeface="+mn-lt"/>
        </a:defRPr>
      </a:lvl7pPr>
      <a:lvl8pPr marL="1901964" indent="-161871" algn="l" defTabSz="927857" rtl="0" eaLnBrk="1" fontAlgn="base" hangingPunct="1">
        <a:spcBef>
          <a:spcPct val="0"/>
        </a:spcBef>
        <a:spcAft>
          <a:spcPts val="546"/>
        </a:spcAft>
        <a:buFont typeface="Arial" charset="0"/>
        <a:buChar char="‒"/>
        <a:defRPr>
          <a:solidFill>
            <a:schemeClr val="tx2"/>
          </a:solidFill>
          <a:latin typeface="+mn-lt"/>
        </a:defRPr>
      </a:lvl8pPr>
      <a:lvl9pPr marL="2318196" indent="-161871" algn="l" defTabSz="927857" rtl="0" eaLnBrk="1" fontAlgn="base" hangingPunct="1">
        <a:spcBef>
          <a:spcPct val="0"/>
        </a:spcBef>
        <a:spcAft>
          <a:spcPts val="546"/>
        </a:spcAft>
        <a:buFont typeface="Arial" charset="0"/>
        <a:buChar char="‒"/>
        <a:defRPr>
          <a:solidFill>
            <a:schemeClr val="tx2"/>
          </a:solidFill>
          <a:latin typeface="+mn-lt"/>
        </a:defRPr>
      </a:lvl9pPr>
    </p:bodyStyle>
    <p:otherStyle>
      <a:defPPr>
        <a:defRPr lang="es-ES"/>
      </a:defPPr>
      <a:lvl1pPr marL="0" algn="l" defTabSz="832469" rtl="0" eaLnBrk="1" latinLnBrk="0" hangingPunct="1">
        <a:defRPr sz="1625" kern="1200">
          <a:solidFill>
            <a:schemeClr val="tx1"/>
          </a:solidFill>
          <a:latin typeface="+mn-lt"/>
          <a:ea typeface="+mn-ea"/>
          <a:cs typeface="+mn-cs"/>
        </a:defRPr>
      </a:lvl1pPr>
      <a:lvl2pPr marL="416235" algn="l" defTabSz="832469" rtl="0" eaLnBrk="1" latinLnBrk="0" hangingPunct="1">
        <a:defRPr sz="1625" kern="1200">
          <a:solidFill>
            <a:schemeClr val="tx1"/>
          </a:solidFill>
          <a:latin typeface="+mn-lt"/>
          <a:ea typeface="+mn-ea"/>
          <a:cs typeface="+mn-cs"/>
        </a:defRPr>
      </a:lvl2pPr>
      <a:lvl3pPr marL="832469" algn="l" defTabSz="832469" rtl="0" eaLnBrk="1" latinLnBrk="0" hangingPunct="1">
        <a:defRPr sz="1625" kern="1200">
          <a:solidFill>
            <a:schemeClr val="tx1"/>
          </a:solidFill>
          <a:latin typeface="+mn-lt"/>
          <a:ea typeface="+mn-ea"/>
          <a:cs typeface="+mn-cs"/>
        </a:defRPr>
      </a:lvl3pPr>
      <a:lvl4pPr marL="1248707" algn="l" defTabSz="832469" rtl="0" eaLnBrk="1" latinLnBrk="0" hangingPunct="1">
        <a:defRPr sz="1625" kern="1200">
          <a:solidFill>
            <a:schemeClr val="tx1"/>
          </a:solidFill>
          <a:latin typeface="+mn-lt"/>
          <a:ea typeface="+mn-ea"/>
          <a:cs typeface="+mn-cs"/>
        </a:defRPr>
      </a:lvl4pPr>
      <a:lvl5pPr marL="1664939" algn="l" defTabSz="832469" rtl="0" eaLnBrk="1" latinLnBrk="0" hangingPunct="1">
        <a:defRPr sz="1625" kern="1200">
          <a:solidFill>
            <a:schemeClr val="tx1"/>
          </a:solidFill>
          <a:latin typeface="+mn-lt"/>
          <a:ea typeface="+mn-ea"/>
          <a:cs typeface="+mn-cs"/>
        </a:defRPr>
      </a:lvl5pPr>
      <a:lvl6pPr marL="2081172" algn="l" defTabSz="832469" rtl="0" eaLnBrk="1" latinLnBrk="0" hangingPunct="1">
        <a:defRPr sz="1625" kern="1200">
          <a:solidFill>
            <a:schemeClr val="tx1"/>
          </a:solidFill>
          <a:latin typeface="+mn-lt"/>
          <a:ea typeface="+mn-ea"/>
          <a:cs typeface="+mn-cs"/>
        </a:defRPr>
      </a:lvl6pPr>
      <a:lvl7pPr marL="2497405" algn="l" defTabSz="832469" rtl="0" eaLnBrk="1" latinLnBrk="0" hangingPunct="1">
        <a:defRPr sz="1625" kern="1200">
          <a:solidFill>
            <a:schemeClr val="tx1"/>
          </a:solidFill>
          <a:latin typeface="+mn-lt"/>
          <a:ea typeface="+mn-ea"/>
          <a:cs typeface="+mn-cs"/>
        </a:defRPr>
      </a:lvl7pPr>
      <a:lvl8pPr marL="2913645" algn="l" defTabSz="832469" rtl="0" eaLnBrk="1" latinLnBrk="0" hangingPunct="1">
        <a:defRPr sz="1625" kern="1200">
          <a:solidFill>
            <a:schemeClr val="tx1"/>
          </a:solidFill>
          <a:latin typeface="+mn-lt"/>
          <a:ea typeface="+mn-ea"/>
          <a:cs typeface="+mn-cs"/>
        </a:defRPr>
      </a:lvl8pPr>
      <a:lvl9pPr marL="3329877" algn="l" defTabSz="832469" rtl="0" eaLnBrk="1" latinLnBrk="0" hangingPunct="1">
        <a:defRPr sz="16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3.xml"/><Relationship Id="rId7" Type="http://schemas.openxmlformats.org/officeDocument/2006/relationships/image" Target="../media/image8.emf"/><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9.jpeg"/><Relationship Id="rId4" Type="http://schemas.openxmlformats.org/officeDocument/2006/relationships/notesSlide" Target="../notesSlides/notesSlide1.xml"/><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0.xml"/><Relationship Id="rId1" Type="http://schemas.openxmlformats.org/officeDocument/2006/relationships/vmlDrawing" Target="../drawings/vmlDrawing2.vml"/><Relationship Id="rId5" Type="http://schemas.openxmlformats.org/officeDocument/2006/relationships/image" Target="../media/image23.emf"/><Relationship Id="rId4" Type="http://schemas.openxmlformats.org/officeDocument/2006/relationships/package" Target="../embeddings/Microsoft_Excel_Worksheet1.xlsx"/></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0.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image" Target="../media/image32.emf"/><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tags" Target="../tags/tag30.xml"/><Relationship Id="rId1" Type="http://schemas.openxmlformats.org/officeDocument/2006/relationships/vmlDrawing" Target="../drawings/vmlDrawing3.v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oleObject" Target="../embeddings/oleObject3.bin"/><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notesSlide" Target="../notesSlides/notesSlide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2.xml"/><Relationship Id="rId4"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tags" Target="../tags/tag45.xml"/><Relationship Id="rId18" Type="http://schemas.openxmlformats.org/officeDocument/2006/relationships/tags" Target="../tags/tag50.xml"/><Relationship Id="rId26" Type="http://schemas.openxmlformats.org/officeDocument/2006/relationships/tags" Target="../tags/tag58.xml"/><Relationship Id="rId3" Type="http://schemas.openxmlformats.org/officeDocument/2006/relationships/tags" Target="../tags/tag35.xml"/><Relationship Id="rId21" Type="http://schemas.openxmlformats.org/officeDocument/2006/relationships/tags" Target="../tags/tag53.xml"/><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tags" Target="../tags/tag49.xml"/><Relationship Id="rId25" Type="http://schemas.openxmlformats.org/officeDocument/2006/relationships/tags" Target="../tags/tag57.xml"/><Relationship Id="rId33" Type="http://schemas.openxmlformats.org/officeDocument/2006/relationships/image" Target="../media/image32.emf"/><Relationship Id="rId2" Type="http://schemas.openxmlformats.org/officeDocument/2006/relationships/tags" Target="../tags/tag34.xml"/><Relationship Id="rId16" Type="http://schemas.openxmlformats.org/officeDocument/2006/relationships/tags" Target="../tags/tag48.xml"/><Relationship Id="rId20" Type="http://schemas.openxmlformats.org/officeDocument/2006/relationships/tags" Target="../tags/tag52.xml"/><Relationship Id="rId29" Type="http://schemas.openxmlformats.org/officeDocument/2006/relationships/tags" Target="../tags/tag61.xml"/><Relationship Id="rId1" Type="http://schemas.openxmlformats.org/officeDocument/2006/relationships/vmlDrawing" Target="../drawings/vmlDrawing4.v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tags" Target="../tags/tag56.xml"/><Relationship Id="rId32" Type="http://schemas.openxmlformats.org/officeDocument/2006/relationships/oleObject" Target="../embeddings/oleObject4.bin"/><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tags" Target="../tags/tag55.xml"/><Relationship Id="rId28" Type="http://schemas.openxmlformats.org/officeDocument/2006/relationships/tags" Target="../tags/tag60.xml"/><Relationship Id="rId10" Type="http://schemas.openxmlformats.org/officeDocument/2006/relationships/tags" Target="../tags/tag42.xml"/><Relationship Id="rId19" Type="http://schemas.openxmlformats.org/officeDocument/2006/relationships/tags" Target="../tags/tag51.xml"/><Relationship Id="rId31" Type="http://schemas.openxmlformats.org/officeDocument/2006/relationships/notesSlide" Target="../notesSlides/notesSlide13.xml"/><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tags" Target="../tags/tag54.xml"/><Relationship Id="rId27" Type="http://schemas.openxmlformats.org/officeDocument/2006/relationships/tags" Target="../tags/tag59.xml"/><Relationship Id="rId30"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8" Type="http://schemas.openxmlformats.org/officeDocument/2006/relationships/tags" Target="../tags/tag68.xml"/><Relationship Id="rId13" Type="http://schemas.openxmlformats.org/officeDocument/2006/relationships/tags" Target="../tags/tag73.xml"/><Relationship Id="rId18" Type="http://schemas.openxmlformats.org/officeDocument/2006/relationships/tags" Target="../tags/tag78.xml"/><Relationship Id="rId26" Type="http://schemas.openxmlformats.org/officeDocument/2006/relationships/tags" Target="../tags/tag86.xml"/><Relationship Id="rId3" Type="http://schemas.openxmlformats.org/officeDocument/2006/relationships/tags" Target="../tags/tag63.xml"/><Relationship Id="rId21" Type="http://schemas.openxmlformats.org/officeDocument/2006/relationships/tags" Target="../tags/tag81.xml"/><Relationship Id="rId7" Type="http://schemas.openxmlformats.org/officeDocument/2006/relationships/tags" Target="../tags/tag67.xml"/><Relationship Id="rId12" Type="http://schemas.openxmlformats.org/officeDocument/2006/relationships/tags" Target="../tags/tag72.xml"/><Relationship Id="rId17" Type="http://schemas.openxmlformats.org/officeDocument/2006/relationships/tags" Target="../tags/tag77.xml"/><Relationship Id="rId25" Type="http://schemas.openxmlformats.org/officeDocument/2006/relationships/tags" Target="../tags/tag85.xml"/><Relationship Id="rId33" Type="http://schemas.openxmlformats.org/officeDocument/2006/relationships/image" Target="../media/image32.emf"/><Relationship Id="rId2" Type="http://schemas.openxmlformats.org/officeDocument/2006/relationships/tags" Target="../tags/tag62.xml"/><Relationship Id="rId16" Type="http://schemas.openxmlformats.org/officeDocument/2006/relationships/tags" Target="../tags/tag76.xml"/><Relationship Id="rId20" Type="http://schemas.openxmlformats.org/officeDocument/2006/relationships/tags" Target="../tags/tag80.xml"/><Relationship Id="rId29" Type="http://schemas.openxmlformats.org/officeDocument/2006/relationships/tags" Target="../tags/tag89.xml"/><Relationship Id="rId1" Type="http://schemas.openxmlformats.org/officeDocument/2006/relationships/vmlDrawing" Target="../drawings/vmlDrawing5.vml"/><Relationship Id="rId6" Type="http://schemas.openxmlformats.org/officeDocument/2006/relationships/tags" Target="../tags/tag66.xml"/><Relationship Id="rId11" Type="http://schemas.openxmlformats.org/officeDocument/2006/relationships/tags" Target="../tags/tag71.xml"/><Relationship Id="rId24" Type="http://schemas.openxmlformats.org/officeDocument/2006/relationships/tags" Target="../tags/tag84.xml"/><Relationship Id="rId32" Type="http://schemas.openxmlformats.org/officeDocument/2006/relationships/oleObject" Target="../embeddings/oleObject5.bin"/><Relationship Id="rId5" Type="http://schemas.openxmlformats.org/officeDocument/2006/relationships/tags" Target="../tags/tag65.xml"/><Relationship Id="rId15" Type="http://schemas.openxmlformats.org/officeDocument/2006/relationships/tags" Target="../tags/tag75.xml"/><Relationship Id="rId23" Type="http://schemas.openxmlformats.org/officeDocument/2006/relationships/tags" Target="../tags/tag83.xml"/><Relationship Id="rId28" Type="http://schemas.openxmlformats.org/officeDocument/2006/relationships/tags" Target="../tags/tag88.xml"/><Relationship Id="rId10" Type="http://schemas.openxmlformats.org/officeDocument/2006/relationships/tags" Target="../tags/tag70.xml"/><Relationship Id="rId19" Type="http://schemas.openxmlformats.org/officeDocument/2006/relationships/tags" Target="../tags/tag79.xml"/><Relationship Id="rId31" Type="http://schemas.openxmlformats.org/officeDocument/2006/relationships/notesSlide" Target="../notesSlides/notesSlide14.xml"/><Relationship Id="rId4" Type="http://schemas.openxmlformats.org/officeDocument/2006/relationships/tags" Target="../tags/tag64.xml"/><Relationship Id="rId9" Type="http://schemas.openxmlformats.org/officeDocument/2006/relationships/tags" Target="../tags/tag69.xml"/><Relationship Id="rId14" Type="http://schemas.openxmlformats.org/officeDocument/2006/relationships/tags" Target="../tags/tag74.xml"/><Relationship Id="rId22" Type="http://schemas.openxmlformats.org/officeDocument/2006/relationships/tags" Target="../tags/tag82.xml"/><Relationship Id="rId27" Type="http://schemas.openxmlformats.org/officeDocument/2006/relationships/tags" Target="../tags/tag87.xml"/><Relationship Id="rId30"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tags" Target="../tags/tag91.xml"/><Relationship Id="rId21" Type="http://schemas.openxmlformats.org/officeDocument/2006/relationships/tags" Target="../tags/tag109.xml"/><Relationship Id="rId7" Type="http://schemas.openxmlformats.org/officeDocument/2006/relationships/tags" Target="../tags/tag95.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33" Type="http://schemas.openxmlformats.org/officeDocument/2006/relationships/image" Target="../media/image32.emf"/><Relationship Id="rId2" Type="http://schemas.openxmlformats.org/officeDocument/2006/relationships/tags" Target="../tags/tag90.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tags" Target="../tags/tag117.xml"/><Relationship Id="rId1" Type="http://schemas.openxmlformats.org/officeDocument/2006/relationships/vmlDrawing" Target="../drawings/vmlDrawing6.vml"/><Relationship Id="rId6" Type="http://schemas.openxmlformats.org/officeDocument/2006/relationships/tags" Target="../tags/tag94.xml"/><Relationship Id="rId11" Type="http://schemas.openxmlformats.org/officeDocument/2006/relationships/tags" Target="../tags/tag99.xml"/><Relationship Id="rId24" Type="http://schemas.openxmlformats.org/officeDocument/2006/relationships/tags" Target="../tags/tag112.xml"/><Relationship Id="rId32" Type="http://schemas.openxmlformats.org/officeDocument/2006/relationships/oleObject" Target="../embeddings/oleObject6.bin"/><Relationship Id="rId5" Type="http://schemas.openxmlformats.org/officeDocument/2006/relationships/tags" Target="../tags/tag93.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tags" Target="../tags/tag116.xml"/><Relationship Id="rId10" Type="http://schemas.openxmlformats.org/officeDocument/2006/relationships/tags" Target="../tags/tag98.xml"/><Relationship Id="rId19" Type="http://schemas.openxmlformats.org/officeDocument/2006/relationships/tags" Target="../tags/tag107.xml"/><Relationship Id="rId31" Type="http://schemas.openxmlformats.org/officeDocument/2006/relationships/notesSlide" Target="../notesSlides/notesSlide15.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18" Type="http://schemas.openxmlformats.org/officeDocument/2006/relationships/tags" Target="../tags/tag134.xml"/><Relationship Id="rId26" Type="http://schemas.openxmlformats.org/officeDocument/2006/relationships/tags" Target="../tags/tag142.xml"/><Relationship Id="rId3" Type="http://schemas.openxmlformats.org/officeDocument/2006/relationships/tags" Target="../tags/tag119.xml"/><Relationship Id="rId21" Type="http://schemas.openxmlformats.org/officeDocument/2006/relationships/tags" Target="../tags/tag137.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tags" Target="../tags/tag133.xml"/><Relationship Id="rId25" Type="http://schemas.openxmlformats.org/officeDocument/2006/relationships/tags" Target="../tags/tag141.xml"/><Relationship Id="rId33" Type="http://schemas.openxmlformats.org/officeDocument/2006/relationships/image" Target="../media/image32.emf"/><Relationship Id="rId2" Type="http://schemas.openxmlformats.org/officeDocument/2006/relationships/tags" Target="../tags/tag118.xml"/><Relationship Id="rId16" Type="http://schemas.openxmlformats.org/officeDocument/2006/relationships/tags" Target="../tags/tag132.xml"/><Relationship Id="rId20" Type="http://schemas.openxmlformats.org/officeDocument/2006/relationships/tags" Target="../tags/tag136.xml"/><Relationship Id="rId29" Type="http://schemas.openxmlformats.org/officeDocument/2006/relationships/tags" Target="../tags/tag145.xml"/><Relationship Id="rId1" Type="http://schemas.openxmlformats.org/officeDocument/2006/relationships/vmlDrawing" Target="../drawings/vmlDrawing7.vml"/><Relationship Id="rId6" Type="http://schemas.openxmlformats.org/officeDocument/2006/relationships/tags" Target="../tags/tag122.xml"/><Relationship Id="rId11" Type="http://schemas.openxmlformats.org/officeDocument/2006/relationships/tags" Target="../tags/tag127.xml"/><Relationship Id="rId24" Type="http://schemas.openxmlformats.org/officeDocument/2006/relationships/tags" Target="../tags/tag140.xml"/><Relationship Id="rId32" Type="http://schemas.openxmlformats.org/officeDocument/2006/relationships/oleObject" Target="../embeddings/oleObject7.bin"/><Relationship Id="rId5" Type="http://schemas.openxmlformats.org/officeDocument/2006/relationships/tags" Target="../tags/tag121.xml"/><Relationship Id="rId15" Type="http://schemas.openxmlformats.org/officeDocument/2006/relationships/tags" Target="../tags/tag131.xml"/><Relationship Id="rId23" Type="http://schemas.openxmlformats.org/officeDocument/2006/relationships/tags" Target="../tags/tag139.xml"/><Relationship Id="rId28" Type="http://schemas.openxmlformats.org/officeDocument/2006/relationships/tags" Target="../tags/tag144.xml"/><Relationship Id="rId10" Type="http://schemas.openxmlformats.org/officeDocument/2006/relationships/tags" Target="../tags/tag126.xml"/><Relationship Id="rId19" Type="http://schemas.openxmlformats.org/officeDocument/2006/relationships/tags" Target="../tags/tag135.xml"/><Relationship Id="rId31" Type="http://schemas.openxmlformats.org/officeDocument/2006/relationships/notesSlide" Target="../notesSlides/notesSlide1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tags" Target="../tags/tag130.xml"/><Relationship Id="rId22" Type="http://schemas.openxmlformats.org/officeDocument/2006/relationships/tags" Target="../tags/tag138.xml"/><Relationship Id="rId27" Type="http://schemas.openxmlformats.org/officeDocument/2006/relationships/tags" Target="../tags/tag143.xml"/><Relationship Id="rId30"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tags" Target="../tags/tag157.xml"/><Relationship Id="rId18" Type="http://schemas.openxmlformats.org/officeDocument/2006/relationships/tags" Target="../tags/tag162.xml"/><Relationship Id="rId26" Type="http://schemas.openxmlformats.org/officeDocument/2006/relationships/tags" Target="../tags/tag170.xml"/><Relationship Id="rId3" Type="http://schemas.openxmlformats.org/officeDocument/2006/relationships/tags" Target="../tags/tag147.xml"/><Relationship Id="rId21" Type="http://schemas.openxmlformats.org/officeDocument/2006/relationships/tags" Target="../tags/tag165.xml"/><Relationship Id="rId7" Type="http://schemas.openxmlformats.org/officeDocument/2006/relationships/tags" Target="../tags/tag151.xml"/><Relationship Id="rId12" Type="http://schemas.openxmlformats.org/officeDocument/2006/relationships/tags" Target="../tags/tag156.xml"/><Relationship Id="rId17" Type="http://schemas.openxmlformats.org/officeDocument/2006/relationships/tags" Target="../tags/tag161.xml"/><Relationship Id="rId25" Type="http://schemas.openxmlformats.org/officeDocument/2006/relationships/tags" Target="../tags/tag169.xml"/><Relationship Id="rId33" Type="http://schemas.openxmlformats.org/officeDocument/2006/relationships/image" Target="../media/image32.emf"/><Relationship Id="rId2" Type="http://schemas.openxmlformats.org/officeDocument/2006/relationships/tags" Target="../tags/tag146.xml"/><Relationship Id="rId16" Type="http://schemas.openxmlformats.org/officeDocument/2006/relationships/tags" Target="../tags/tag160.xml"/><Relationship Id="rId20" Type="http://schemas.openxmlformats.org/officeDocument/2006/relationships/tags" Target="../tags/tag164.xml"/><Relationship Id="rId29" Type="http://schemas.openxmlformats.org/officeDocument/2006/relationships/tags" Target="../tags/tag173.xml"/><Relationship Id="rId1" Type="http://schemas.openxmlformats.org/officeDocument/2006/relationships/vmlDrawing" Target="../drawings/vmlDrawing8.vml"/><Relationship Id="rId6" Type="http://schemas.openxmlformats.org/officeDocument/2006/relationships/tags" Target="../tags/tag150.xml"/><Relationship Id="rId11" Type="http://schemas.openxmlformats.org/officeDocument/2006/relationships/tags" Target="../tags/tag155.xml"/><Relationship Id="rId24" Type="http://schemas.openxmlformats.org/officeDocument/2006/relationships/tags" Target="../tags/tag168.xml"/><Relationship Id="rId32" Type="http://schemas.openxmlformats.org/officeDocument/2006/relationships/oleObject" Target="../embeddings/oleObject8.bin"/><Relationship Id="rId5" Type="http://schemas.openxmlformats.org/officeDocument/2006/relationships/tags" Target="../tags/tag149.xml"/><Relationship Id="rId15" Type="http://schemas.openxmlformats.org/officeDocument/2006/relationships/tags" Target="../tags/tag159.xml"/><Relationship Id="rId23" Type="http://schemas.openxmlformats.org/officeDocument/2006/relationships/tags" Target="../tags/tag167.xml"/><Relationship Id="rId28" Type="http://schemas.openxmlformats.org/officeDocument/2006/relationships/tags" Target="../tags/tag172.xml"/><Relationship Id="rId10" Type="http://schemas.openxmlformats.org/officeDocument/2006/relationships/tags" Target="../tags/tag154.xml"/><Relationship Id="rId19" Type="http://schemas.openxmlformats.org/officeDocument/2006/relationships/tags" Target="../tags/tag163.xml"/><Relationship Id="rId31" Type="http://schemas.openxmlformats.org/officeDocument/2006/relationships/notesSlide" Target="../notesSlides/notesSlide17.xml"/><Relationship Id="rId4" Type="http://schemas.openxmlformats.org/officeDocument/2006/relationships/tags" Target="../tags/tag148.xml"/><Relationship Id="rId9" Type="http://schemas.openxmlformats.org/officeDocument/2006/relationships/tags" Target="../tags/tag153.xml"/><Relationship Id="rId14" Type="http://schemas.openxmlformats.org/officeDocument/2006/relationships/tags" Target="../tags/tag158.xml"/><Relationship Id="rId22" Type="http://schemas.openxmlformats.org/officeDocument/2006/relationships/tags" Target="../tags/tag166.xml"/><Relationship Id="rId27" Type="http://schemas.openxmlformats.org/officeDocument/2006/relationships/tags" Target="../tags/tag171.xml"/><Relationship Id="rId30"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38" name="Picture 74" descr="http://www.elciudadano.gob.ec/wp-content/uploads/2015/08/Quito-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 y="404691"/>
            <a:ext cx="10075781" cy="70655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p:cNvGraphicFramePr>
            <a:graphicFrameLocks noChangeAspect="1"/>
          </p:cNvGraphicFramePr>
          <p:nvPr>
            <p:custDataLst>
              <p:tags r:id="rId2"/>
            </p:custDataLst>
            <p:extLst/>
          </p:nvPr>
        </p:nvGraphicFramePr>
        <p:xfrm>
          <a:off x="523693" y="404691"/>
          <a:ext cx="142222" cy="142222"/>
        </p:xfrm>
        <a:graphic>
          <a:graphicData uri="http://schemas.openxmlformats.org/presentationml/2006/ole">
            <mc:AlternateContent xmlns:mc="http://schemas.openxmlformats.org/markup-compatibility/2006">
              <mc:Choice xmlns:v="urn:schemas-microsoft-com:vml" Requires="v">
                <p:oleObj spid="_x0000_s281801"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523693" y="404691"/>
                        <a:ext cx="142222" cy="142222"/>
                      </a:xfrm>
                      <a:prstGeom prst="rect">
                        <a:avLst/>
                      </a:prstGeom>
                    </p:spPr>
                  </p:pic>
                </p:oleObj>
              </mc:Fallback>
            </mc:AlternateContent>
          </a:graphicData>
        </a:graphic>
      </p:graphicFrame>
      <p:sp>
        <p:nvSpPr>
          <p:cNvPr id="9" name="Title 1"/>
          <p:cNvSpPr txBox="1">
            <a:spLocks/>
          </p:cNvSpPr>
          <p:nvPr/>
        </p:nvSpPr>
        <p:spPr>
          <a:xfrm>
            <a:off x="-1729313" y="3103217"/>
            <a:ext cx="7778116" cy="969644"/>
          </a:xfrm>
          <a:prstGeom prst="rect">
            <a:avLst/>
          </a:prstGeom>
        </p:spPr>
        <p:txBody>
          <a:bodyPr/>
          <a:lstStyle>
            <a:lvl1pPr algn="l" defTabSz="1019012" rtl="0" eaLnBrk="1" fontAlgn="base" hangingPunct="1">
              <a:spcBef>
                <a:spcPct val="0"/>
              </a:spcBef>
              <a:spcAft>
                <a:spcPct val="0"/>
              </a:spcAft>
              <a:defRPr sz="2800" b="1">
                <a:solidFill>
                  <a:srgbClr val="000000"/>
                </a:solidFill>
                <a:latin typeface="Calibri" pitchFamily="34" charset="0"/>
                <a:ea typeface="+mj-ea"/>
                <a:cs typeface="+mj-cs"/>
              </a:defRPr>
            </a:lvl1pPr>
            <a:lvl2pPr algn="l" defTabSz="1019012" rtl="0" eaLnBrk="1" fontAlgn="base" hangingPunct="1">
              <a:spcBef>
                <a:spcPct val="0"/>
              </a:spcBef>
              <a:spcAft>
                <a:spcPct val="0"/>
              </a:spcAft>
              <a:defRPr sz="2500" b="1">
                <a:solidFill>
                  <a:schemeClr val="tx2"/>
                </a:solidFill>
                <a:latin typeface="Arial" charset="0"/>
              </a:defRPr>
            </a:lvl2pPr>
            <a:lvl3pPr algn="l" defTabSz="1019012" rtl="0" eaLnBrk="1" fontAlgn="base" hangingPunct="1">
              <a:spcBef>
                <a:spcPct val="0"/>
              </a:spcBef>
              <a:spcAft>
                <a:spcPct val="0"/>
              </a:spcAft>
              <a:defRPr sz="2500" b="1">
                <a:solidFill>
                  <a:schemeClr val="tx2"/>
                </a:solidFill>
                <a:latin typeface="Arial" charset="0"/>
              </a:defRPr>
            </a:lvl3pPr>
            <a:lvl4pPr algn="l" defTabSz="1019012" rtl="0" eaLnBrk="1" fontAlgn="base" hangingPunct="1">
              <a:spcBef>
                <a:spcPct val="0"/>
              </a:spcBef>
              <a:spcAft>
                <a:spcPct val="0"/>
              </a:spcAft>
              <a:defRPr sz="2500" b="1">
                <a:solidFill>
                  <a:schemeClr val="tx2"/>
                </a:solidFill>
                <a:latin typeface="Arial" charset="0"/>
              </a:defRPr>
            </a:lvl4pPr>
            <a:lvl5pPr algn="l" defTabSz="1019012" rtl="0" eaLnBrk="1" fontAlgn="base" hangingPunct="1">
              <a:spcBef>
                <a:spcPct val="0"/>
              </a:spcBef>
              <a:spcAft>
                <a:spcPct val="0"/>
              </a:spcAft>
              <a:defRPr sz="2500" b="1">
                <a:solidFill>
                  <a:schemeClr val="tx2"/>
                </a:solidFill>
                <a:latin typeface="Arial" charset="0"/>
              </a:defRPr>
            </a:lvl5pPr>
            <a:lvl6pPr marL="457127" algn="l" defTabSz="1019012" rtl="0" eaLnBrk="1" fontAlgn="base" hangingPunct="1">
              <a:spcBef>
                <a:spcPct val="0"/>
              </a:spcBef>
              <a:spcAft>
                <a:spcPct val="0"/>
              </a:spcAft>
              <a:defRPr sz="2500" b="1">
                <a:solidFill>
                  <a:schemeClr val="tx2"/>
                </a:solidFill>
                <a:latin typeface="Arial" charset="0"/>
              </a:defRPr>
            </a:lvl6pPr>
            <a:lvl7pPr marL="914254" algn="l" defTabSz="1019012" rtl="0" eaLnBrk="1" fontAlgn="base" hangingPunct="1">
              <a:spcBef>
                <a:spcPct val="0"/>
              </a:spcBef>
              <a:spcAft>
                <a:spcPct val="0"/>
              </a:spcAft>
              <a:defRPr sz="2500" b="1">
                <a:solidFill>
                  <a:schemeClr val="tx2"/>
                </a:solidFill>
                <a:latin typeface="Arial" charset="0"/>
              </a:defRPr>
            </a:lvl7pPr>
            <a:lvl8pPr marL="1371381" algn="l" defTabSz="1019012" rtl="0" eaLnBrk="1" fontAlgn="base" hangingPunct="1">
              <a:spcBef>
                <a:spcPct val="0"/>
              </a:spcBef>
              <a:spcAft>
                <a:spcPct val="0"/>
              </a:spcAft>
              <a:defRPr sz="2500" b="1">
                <a:solidFill>
                  <a:schemeClr val="tx2"/>
                </a:solidFill>
                <a:latin typeface="Arial" charset="0"/>
              </a:defRPr>
            </a:lvl8pPr>
            <a:lvl9pPr marL="1828506" algn="l" defTabSz="1019012" rtl="0" eaLnBrk="1" fontAlgn="base" hangingPunct="1">
              <a:spcBef>
                <a:spcPct val="0"/>
              </a:spcBef>
              <a:spcAft>
                <a:spcPct val="0"/>
              </a:spcAft>
              <a:defRPr sz="2500" b="1">
                <a:solidFill>
                  <a:schemeClr val="tx2"/>
                </a:solidFill>
                <a:latin typeface="Arial" charset="0"/>
              </a:defRPr>
            </a:lvl9pPr>
          </a:lstStyle>
          <a:p>
            <a:pPr>
              <a:lnSpc>
                <a:spcPct val="83000"/>
              </a:lnSpc>
              <a:spcAft>
                <a:spcPts val="269"/>
              </a:spcAft>
            </a:pPr>
            <a:r>
              <a:rPr lang="es-ES_tradnl" sz="2150" b="0" kern="0" dirty="0"/>
              <a:t>	</a:t>
            </a:r>
          </a:p>
        </p:txBody>
      </p:sp>
      <p:sp>
        <p:nvSpPr>
          <p:cNvPr id="3" name="AutoShape 2" descr="https://encrypted-tbn3.gstatic.com/images?q=tbn:ANd9GcR9ZUt4RiXNGyBmiSvMVLnOrzPfGfeHlxsTAZJtVDruCwHwjwIwig"/>
          <p:cNvSpPr>
            <a:spLocks noChangeAspect="1" noChangeArrowheads="1"/>
          </p:cNvSpPr>
          <p:nvPr/>
        </p:nvSpPr>
        <p:spPr bwMode="auto">
          <a:xfrm>
            <a:off x="663070" y="275269"/>
            <a:ext cx="273066" cy="2730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920" tIns="40960" rIns="81920" bIns="40960" numCol="1" anchor="t" anchorCtr="0" compatLnSpc="1">
            <a:prstTxWarp prst="textNoShape">
              <a:avLst/>
            </a:prstTxWarp>
          </a:bodyPr>
          <a:lstStyle/>
          <a:p>
            <a:pPr defTabSz="819188"/>
            <a:endParaRPr lang="es-ES_tradnl" sz="1791" dirty="0">
              <a:solidFill>
                <a:srgbClr val="002776"/>
              </a:solidFill>
            </a:endParaRPr>
          </a:p>
        </p:txBody>
      </p:sp>
      <p:sp>
        <p:nvSpPr>
          <p:cNvPr id="10" name="Rectangle 9"/>
          <p:cNvSpPr/>
          <p:nvPr/>
        </p:nvSpPr>
        <p:spPr>
          <a:xfrm>
            <a:off x="203589" y="5349542"/>
            <a:ext cx="5362087" cy="1958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1905" tIns="40954" rIns="81905" bIns="40954" rtlCol="0" anchor="ctr"/>
          <a:lstStyle/>
          <a:p>
            <a:pPr defTabSz="819188">
              <a:spcBef>
                <a:spcPts val="1100"/>
              </a:spcBef>
            </a:pPr>
            <a:endParaRPr lang="es-ES_tradnl" sz="1791" dirty="0">
              <a:solidFill>
                <a:srgbClr val="81BC00"/>
              </a:solidFill>
            </a:endParaRPr>
          </a:p>
          <a:p>
            <a:pPr defTabSz="819188">
              <a:spcBef>
                <a:spcPts val="1100"/>
              </a:spcBef>
            </a:pPr>
            <a:endParaRPr lang="es-ES_tradnl" sz="1791" dirty="0">
              <a:solidFill>
                <a:srgbClr val="81BC00"/>
              </a:solidFill>
            </a:endParaRPr>
          </a:p>
          <a:p>
            <a:pPr defTabSz="819188"/>
            <a:r>
              <a:rPr lang="es-ES" sz="1791" dirty="0">
                <a:solidFill>
                  <a:srgbClr val="81BC00"/>
                </a:solidFill>
              </a:rPr>
              <a:t>Plan Estratégico de Desarrollo de Turismo Sostenible de Quito al 2021 </a:t>
            </a:r>
          </a:p>
          <a:p>
            <a:pPr defTabSz="819188">
              <a:spcBef>
                <a:spcPts val="609"/>
              </a:spcBef>
            </a:pPr>
            <a:r>
              <a:rPr lang="es-ES_tradnl" sz="1422" b="1" dirty="0">
                <a:solidFill>
                  <a:srgbClr val="81BC00"/>
                </a:solidFill>
              </a:rPr>
              <a:t>PRODUCTO 6</a:t>
            </a:r>
            <a:r>
              <a:rPr lang="es-ES_tradnl" sz="1422" b="1" dirty="0" smtClean="0">
                <a:solidFill>
                  <a:srgbClr val="81BC00"/>
                </a:solidFill>
              </a:rPr>
              <a:t> </a:t>
            </a:r>
            <a:r>
              <a:rPr lang="es-ES_tradnl" sz="1422" b="1" dirty="0">
                <a:solidFill>
                  <a:srgbClr val="81BC00"/>
                </a:solidFill>
              </a:rPr>
              <a:t>– </a:t>
            </a:r>
            <a:r>
              <a:rPr lang="es-ES_tradnl" sz="1422" b="1" dirty="0" smtClean="0">
                <a:solidFill>
                  <a:srgbClr val="81BC00"/>
                </a:solidFill>
              </a:rPr>
              <a:t>Herramientas de gestión - </a:t>
            </a:r>
            <a:r>
              <a:rPr lang="es-ES" sz="1422" b="1" dirty="0">
                <a:solidFill>
                  <a:srgbClr val="81BC00"/>
                </a:solidFill>
              </a:rPr>
              <a:t>Revisión y análisis del modelo de gestión del sector MICE de </a:t>
            </a:r>
            <a:r>
              <a:rPr lang="es-ES" sz="1422" b="1" dirty="0" err="1" smtClean="0">
                <a:solidFill>
                  <a:srgbClr val="81BC00"/>
                </a:solidFill>
              </a:rPr>
              <a:t>Quito_VF</a:t>
            </a:r>
            <a:endParaRPr lang="es-ES_tradnl" sz="1219" b="1" i="1" dirty="0">
              <a:solidFill>
                <a:srgbClr val="81BC00"/>
              </a:solidFill>
            </a:endParaRPr>
          </a:p>
          <a:p>
            <a:pPr defTabSz="819188">
              <a:spcBef>
                <a:spcPts val="1100"/>
              </a:spcBef>
            </a:pPr>
            <a:endParaRPr lang="es-ES_tradnl" sz="1791" dirty="0">
              <a:solidFill>
                <a:srgbClr val="81BC00"/>
              </a:solidFill>
            </a:endParaRPr>
          </a:p>
        </p:txBody>
      </p:sp>
      <p:sp>
        <p:nvSpPr>
          <p:cNvPr id="13" name="Subtitle 8"/>
          <p:cNvSpPr txBox="1">
            <a:spLocks/>
          </p:cNvSpPr>
          <p:nvPr/>
        </p:nvSpPr>
        <p:spPr>
          <a:xfrm>
            <a:off x="264351" y="7079860"/>
            <a:ext cx="1918176" cy="219368"/>
          </a:xfrm>
          <a:prstGeom prst="rect">
            <a:avLst/>
          </a:prstGeom>
        </p:spPr>
        <p:txBody>
          <a:bodyPr vert="horz" lIns="0" tIns="0" rIns="0" bIns="0" rtlCol="0">
            <a:normAutofit/>
          </a:bodyPr>
          <a:lstStyle>
            <a:lvl1pPr marL="0" indent="0" algn="l" defTabSz="935830" rtl="0" eaLnBrk="1" latinLnBrk="0" hangingPunct="1">
              <a:lnSpc>
                <a:spcPct val="120000"/>
              </a:lnSpc>
              <a:spcBef>
                <a:spcPts val="0"/>
              </a:spcBef>
              <a:spcAft>
                <a:spcPts val="0"/>
              </a:spcAft>
              <a:buFont typeface="Arial" pitchFamily="34" charset="0"/>
              <a:buNone/>
              <a:defRPr sz="1600" b="0" kern="1200">
                <a:solidFill>
                  <a:schemeClr val="accent5"/>
                </a:solidFill>
                <a:latin typeface="+mn-lt"/>
                <a:ea typeface="+mn-ea"/>
                <a:cs typeface="+mn-cs"/>
              </a:defRPr>
            </a:lvl1pPr>
            <a:lvl2pPr marL="46791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2pPr>
            <a:lvl3pPr marL="93583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3pPr>
            <a:lvl4pPr marL="140374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4pPr>
            <a:lvl5pPr marL="187166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5pPr>
            <a:lvl6pPr marL="2339575"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07490"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275404"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743319"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pPr fontAlgn="base"/>
            <a:r>
              <a:rPr lang="es-ES_tradnl" sz="1075" dirty="0">
                <a:solidFill>
                  <a:schemeClr val="accent1"/>
                </a:solidFill>
              </a:rPr>
              <a:t>Quito</a:t>
            </a:r>
            <a:r>
              <a:rPr lang="es-ES_tradnl" sz="1075">
                <a:solidFill>
                  <a:schemeClr val="accent1"/>
                </a:solidFill>
              </a:rPr>
              <a:t>, </a:t>
            </a:r>
            <a:r>
              <a:rPr lang="es-ES_tradnl" sz="1075" smtClean="0">
                <a:solidFill>
                  <a:schemeClr val="accent1"/>
                </a:solidFill>
              </a:rPr>
              <a:t>09 </a:t>
            </a:r>
            <a:r>
              <a:rPr lang="es-ES_tradnl" sz="1075" dirty="0" smtClean="0">
                <a:solidFill>
                  <a:schemeClr val="accent1"/>
                </a:solidFill>
              </a:rPr>
              <a:t>de agosto de </a:t>
            </a:r>
            <a:r>
              <a:rPr lang="es-ES_tradnl" sz="1075" dirty="0">
                <a:solidFill>
                  <a:schemeClr val="accent1"/>
                </a:solidFill>
              </a:rPr>
              <a:t>2016</a:t>
            </a:r>
          </a:p>
        </p:txBody>
      </p:sp>
      <p:pic>
        <p:nvPicPr>
          <p:cNvPr id="14" name="Picture 5" descr="DEL_PRI_RGB"/>
          <p:cNvPicPr>
            <a:picLocks noChangeArrowheads="1"/>
          </p:cNvPicPr>
          <p:nvPr/>
        </p:nvPicPr>
        <p:blipFill rotWithShape="1">
          <a:blip r:embed="rId8" cstate="email">
            <a:extLst>
              <a:ext uri="{28A0092B-C50C-407E-A947-70E740481C1C}">
                <a14:useLocalDpi xmlns:a14="http://schemas.microsoft.com/office/drawing/2010/main" val="0"/>
              </a:ext>
            </a:extLst>
          </a:blip>
          <a:srcRect/>
          <a:stretch/>
        </p:blipFill>
        <p:spPr bwMode="auto">
          <a:xfrm>
            <a:off x="265406" y="5422668"/>
            <a:ext cx="1442033" cy="328720"/>
          </a:xfrm>
          <a:prstGeom prst="rect">
            <a:avLst/>
          </a:prstGeom>
          <a:noFill/>
          <a:ln w="9525">
            <a:noFill/>
            <a:miter lim="800000"/>
            <a:headEnd/>
            <a:tailEnd/>
          </a:ln>
        </p:spPr>
      </p:pic>
      <p:pic>
        <p:nvPicPr>
          <p:cNvPr id="36935" name="Picture 71" descr="http://latamnoticias.com/wp-content/uploads/2016/04/Logo-Quito-Turism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71847" y="5363239"/>
            <a:ext cx="1193829" cy="596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7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91" y="214586"/>
            <a:ext cx="8325119" cy="393772"/>
          </a:xfrm>
        </p:spPr>
        <p:txBody>
          <a:bodyPr/>
          <a:lstStyle/>
          <a:p>
            <a:r>
              <a:rPr lang="es-ES_tradnl" sz="2400" dirty="0" smtClean="0"/>
              <a:t>Desarrollo del producto RICE basado en 4 pilares (ii/ii)</a:t>
            </a:r>
            <a:endParaRPr lang="es-ES" sz="2400"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10</a:t>
            </a:fld>
            <a:endParaRPr lang="es-ES">
              <a:solidFill>
                <a:srgbClr val="002776"/>
              </a:solidFill>
            </a:endParaRPr>
          </a:p>
        </p:txBody>
      </p:sp>
      <p:sp>
        <p:nvSpPr>
          <p:cNvPr id="5" name="Rectangle 4"/>
          <p:cNvSpPr/>
          <p:nvPr/>
        </p:nvSpPr>
        <p:spPr>
          <a:xfrm>
            <a:off x="2005658" y="6775301"/>
            <a:ext cx="7910314" cy="65444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800" dirty="0" smtClean="0"/>
              <a:t>Confianza y colaboración</a:t>
            </a:r>
            <a:endParaRPr lang="es-ES" sz="1800" dirty="0"/>
          </a:p>
        </p:txBody>
      </p:sp>
      <p:sp>
        <p:nvSpPr>
          <p:cNvPr id="6" name="Rectangle 5"/>
          <p:cNvSpPr/>
          <p:nvPr/>
        </p:nvSpPr>
        <p:spPr>
          <a:xfrm>
            <a:off x="277466" y="6775301"/>
            <a:ext cx="1728192" cy="6542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Componentes fundamentales</a:t>
            </a:r>
            <a:endParaRPr lang="es-ES" sz="1600" dirty="0"/>
          </a:p>
        </p:txBody>
      </p:sp>
      <p:sp>
        <p:nvSpPr>
          <p:cNvPr id="7" name="Rectangle 6"/>
          <p:cNvSpPr/>
          <p:nvPr/>
        </p:nvSpPr>
        <p:spPr>
          <a:xfrm>
            <a:off x="2005658" y="5983213"/>
            <a:ext cx="7910314" cy="720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Un ecosistema de la industria de reuniones, liderado por una organización efectiva y respetada (</a:t>
            </a:r>
            <a:r>
              <a:rPr lang="es-ES_tradnl" sz="1600" b="1" dirty="0" smtClean="0"/>
              <a:t>UEN</a:t>
            </a:r>
            <a:r>
              <a:rPr lang="es-ES_tradnl" sz="1600" dirty="0" smtClean="0"/>
              <a:t> – Unidad Estratégica de Negocios) que involucre ala comunidad receptora, con una misión específica y con un plan a largo plazo</a:t>
            </a:r>
            <a:endParaRPr lang="es-ES" sz="1600" dirty="0"/>
          </a:p>
        </p:txBody>
      </p:sp>
      <p:sp>
        <p:nvSpPr>
          <p:cNvPr id="8" name="Rectangle 7"/>
          <p:cNvSpPr/>
          <p:nvPr/>
        </p:nvSpPr>
        <p:spPr>
          <a:xfrm>
            <a:off x="277466" y="5983213"/>
            <a:ext cx="1728192" cy="72000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Pilar I: Liderazgo</a:t>
            </a:r>
            <a:endParaRPr lang="es-ES" sz="1600" dirty="0"/>
          </a:p>
        </p:txBody>
      </p:sp>
      <p:sp>
        <p:nvSpPr>
          <p:cNvPr id="9" name="Rectangle 8"/>
          <p:cNvSpPr/>
          <p:nvPr/>
        </p:nvSpPr>
        <p:spPr>
          <a:xfrm>
            <a:off x="2005658" y="862659"/>
            <a:ext cx="7910314" cy="504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800" dirty="0" smtClean="0"/>
              <a:t>Generación de nuevos beneficios sociales y económicos para Quito, como resultado del Desarrollo e Impulso hacia la industria de reuniones</a:t>
            </a:r>
            <a:endParaRPr lang="es-ES" sz="1800" dirty="0"/>
          </a:p>
        </p:txBody>
      </p:sp>
      <p:sp>
        <p:nvSpPr>
          <p:cNvPr id="10" name="Rectangle 9"/>
          <p:cNvSpPr/>
          <p:nvPr/>
        </p:nvSpPr>
        <p:spPr>
          <a:xfrm>
            <a:off x="277466" y="862659"/>
            <a:ext cx="1728192" cy="50405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VISIÓN</a:t>
            </a:r>
            <a:endParaRPr lang="es-ES" sz="1600" dirty="0"/>
          </a:p>
        </p:txBody>
      </p:sp>
      <p:sp>
        <p:nvSpPr>
          <p:cNvPr id="11" name="Rectangle 10"/>
          <p:cNvSpPr/>
          <p:nvPr/>
        </p:nvSpPr>
        <p:spPr>
          <a:xfrm>
            <a:off x="277466" y="1438802"/>
            <a:ext cx="1080120" cy="1584095"/>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Pilar III: Generación de capacidades</a:t>
            </a:r>
            <a:endParaRPr lang="es-ES" sz="1600" dirty="0"/>
          </a:p>
        </p:txBody>
      </p:sp>
      <p:sp>
        <p:nvSpPr>
          <p:cNvPr id="12" name="Rectangle 11"/>
          <p:cNvSpPr/>
          <p:nvPr/>
        </p:nvSpPr>
        <p:spPr>
          <a:xfrm>
            <a:off x="1465597" y="1438802"/>
            <a:ext cx="3348373" cy="1584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La inversión en el factor humano en materia educativa es tan importante como la inversión en infraestructura física</a:t>
            </a:r>
            <a:endParaRPr lang="es-ES" sz="1600" dirty="0">
              <a:solidFill>
                <a:schemeClr val="tx1"/>
              </a:solidFill>
            </a:endParaRPr>
          </a:p>
        </p:txBody>
      </p:sp>
      <p:sp>
        <p:nvSpPr>
          <p:cNvPr id="14" name="Rectangle 13"/>
          <p:cNvSpPr/>
          <p:nvPr/>
        </p:nvSpPr>
        <p:spPr>
          <a:xfrm>
            <a:off x="6182122" y="1434566"/>
            <a:ext cx="3733850" cy="1584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Alineación integral entre los actores del mercado, comunidad receptora y miembros del sector Comité de Postulaciones/ Comité Consultivo</a:t>
            </a:r>
            <a:endParaRPr lang="es-ES" sz="1600" dirty="0">
              <a:solidFill>
                <a:schemeClr val="tx1"/>
              </a:solidFill>
            </a:endParaRPr>
          </a:p>
        </p:txBody>
      </p:sp>
      <p:sp>
        <p:nvSpPr>
          <p:cNvPr id="15" name="Rectangle 14"/>
          <p:cNvSpPr/>
          <p:nvPr/>
        </p:nvSpPr>
        <p:spPr>
          <a:xfrm>
            <a:off x="277466" y="3095426"/>
            <a:ext cx="1080120" cy="28156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_tradnl" sz="1600" dirty="0">
                <a:solidFill>
                  <a:schemeClr val="tx1"/>
                </a:solidFill>
              </a:rPr>
              <a:t>Componentes fundamentales</a:t>
            </a:r>
            <a:endParaRPr lang="es-ES" sz="1600" dirty="0">
              <a:solidFill>
                <a:schemeClr val="tx1"/>
              </a:solidFill>
            </a:endParaRPr>
          </a:p>
        </p:txBody>
      </p:sp>
      <p:sp>
        <p:nvSpPr>
          <p:cNvPr id="16" name="Rectangle 15"/>
          <p:cNvSpPr/>
          <p:nvPr/>
        </p:nvSpPr>
        <p:spPr>
          <a:xfrm>
            <a:off x="1465598" y="3110667"/>
            <a:ext cx="3348372" cy="8112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Acuerdo de administración a largo plazo con operador reconocido</a:t>
            </a:r>
            <a:endParaRPr lang="es-ES" sz="1600" dirty="0">
              <a:solidFill>
                <a:schemeClr val="tx1"/>
              </a:solidFill>
            </a:endParaRPr>
          </a:p>
        </p:txBody>
      </p:sp>
      <p:sp>
        <p:nvSpPr>
          <p:cNvPr id="19" name="Rectangle 18"/>
          <p:cNvSpPr/>
          <p:nvPr/>
        </p:nvSpPr>
        <p:spPr>
          <a:xfrm>
            <a:off x="6182122" y="3116627"/>
            <a:ext cx="3733850" cy="1251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smtClean="0">
                <a:solidFill>
                  <a:schemeClr val="tx1"/>
                </a:solidFill>
              </a:rPr>
              <a:t>UEN</a:t>
            </a:r>
            <a:r>
              <a:rPr lang="es-ES_tradnl" sz="1600" dirty="0" smtClean="0">
                <a:solidFill>
                  <a:schemeClr val="tx1"/>
                </a:solidFill>
              </a:rPr>
              <a:t> como puente conector</a:t>
            </a:r>
            <a:endParaRPr lang="es-ES" sz="1600" dirty="0">
              <a:solidFill>
                <a:schemeClr val="tx1"/>
              </a:solidFill>
            </a:endParaRPr>
          </a:p>
        </p:txBody>
      </p:sp>
      <p:sp>
        <p:nvSpPr>
          <p:cNvPr id="21" name="Rectangle 20"/>
          <p:cNvSpPr/>
          <p:nvPr/>
        </p:nvSpPr>
        <p:spPr>
          <a:xfrm>
            <a:off x="6182122" y="4466057"/>
            <a:ext cx="3733850" cy="14118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Integrar la voz del consumidor/cliente para que conduzca la colaboración Consejo Asesor de Clientes</a:t>
            </a:r>
            <a:endParaRPr lang="es-ES" sz="1600" dirty="0">
              <a:solidFill>
                <a:schemeClr val="tx1"/>
              </a:solidFill>
            </a:endParaRPr>
          </a:p>
        </p:txBody>
      </p:sp>
      <p:sp>
        <p:nvSpPr>
          <p:cNvPr id="22" name="Rectangle 21"/>
          <p:cNvSpPr/>
          <p:nvPr/>
        </p:nvSpPr>
        <p:spPr>
          <a:xfrm>
            <a:off x="1465598" y="4031010"/>
            <a:ext cx="3348372" cy="7587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Desarrollo, capacitación, certificación y reclutamiento de talento</a:t>
            </a:r>
            <a:endParaRPr lang="es-ES" sz="1600" dirty="0">
              <a:solidFill>
                <a:schemeClr val="tx1"/>
              </a:solidFill>
            </a:endParaRPr>
          </a:p>
        </p:txBody>
      </p:sp>
      <p:sp>
        <p:nvSpPr>
          <p:cNvPr id="23" name="Rectangle 22"/>
          <p:cNvSpPr/>
          <p:nvPr/>
        </p:nvSpPr>
        <p:spPr>
          <a:xfrm>
            <a:off x="1465598" y="4935103"/>
            <a:ext cx="3348372" cy="9427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Impulso a emprendedores en los campos de Organización de Congresos (</a:t>
            </a:r>
            <a:r>
              <a:rPr lang="es-ES_tradnl" sz="1600" dirty="0" err="1" smtClean="0">
                <a:solidFill>
                  <a:schemeClr val="tx1"/>
                </a:solidFill>
              </a:rPr>
              <a:t>OPCs</a:t>
            </a:r>
            <a:r>
              <a:rPr lang="es-ES_tradnl" sz="1600" dirty="0" smtClean="0">
                <a:solidFill>
                  <a:schemeClr val="tx1"/>
                </a:solidFill>
              </a:rPr>
              <a:t>) y </a:t>
            </a:r>
            <a:r>
              <a:rPr lang="es-ES_tradnl" sz="1600" dirty="0" err="1" smtClean="0">
                <a:solidFill>
                  <a:schemeClr val="tx1"/>
                </a:solidFill>
              </a:rPr>
              <a:t>DMCs</a:t>
            </a:r>
            <a:endParaRPr lang="es-ES" sz="1600" dirty="0">
              <a:solidFill>
                <a:schemeClr val="tx1"/>
              </a:solidFill>
            </a:endParaRPr>
          </a:p>
        </p:txBody>
      </p:sp>
      <p:sp>
        <p:nvSpPr>
          <p:cNvPr id="24" name="Rectangle 23"/>
          <p:cNvSpPr/>
          <p:nvPr/>
        </p:nvSpPr>
        <p:spPr>
          <a:xfrm>
            <a:off x="4957986" y="1434567"/>
            <a:ext cx="1080120" cy="1584094"/>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Pilar IV: Involucramiento</a:t>
            </a:r>
            <a:endParaRPr lang="es-ES" sz="1600" dirty="0"/>
          </a:p>
        </p:txBody>
      </p:sp>
      <p:sp>
        <p:nvSpPr>
          <p:cNvPr id="25" name="Rectangle 24"/>
          <p:cNvSpPr/>
          <p:nvPr/>
        </p:nvSpPr>
        <p:spPr>
          <a:xfrm>
            <a:off x="4957986" y="3134811"/>
            <a:ext cx="1080120" cy="28156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_tradnl" sz="1600" dirty="0">
                <a:solidFill>
                  <a:schemeClr val="tx1"/>
                </a:solidFill>
              </a:rPr>
              <a:t>Componentes fundamentales</a:t>
            </a:r>
            <a:endParaRPr lang="es-ES" sz="1600" dirty="0">
              <a:solidFill>
                <a:schemeClr val="tx1"/>
              </a:solidFill>
            </a:endParaRPr>
          </a:p>
        </p:txBody>
      </p:sp>
    </p:spTree>
    <p:extLst>
      <p:ext uri="{BB962C8B-B14F-4D97-AF65-F5344CB8AC3E}">
        <p14:creationId xmlns:p14="http://schemas.microsoft.com/office/powerpoint/2010/main" val="395031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1.3. Pilar I: Liderazgo</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4166177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9291" y="396878"/>
            <a:ext cx="8685159" cy="714375"/>
          </a:xfrm>
        </p:spPr>
        <p:txBody>
          <a:bodyPr/>
          <a:lstStyle/>
          <a:p>
            <a:r>
              <a:rPr lang="es-ES_tradnl" sz="2400" dirty="0" smtClean="0"/>
              <a:t>Propuesta de creación de la UEN (Unidad Estratégica de Negocios) con financiación pública - privada</a:t>
            </a:r>
            <a:endParaRPr lang="es-ES" sz="2400" dirty="0"/>
          </a:p>
        </p:txBody>
      </p:sp>
      <p:grpSp>
        <p:nvGrpSpPr>
          <p:cNvPr id="17" name="Group 16"/>
          <p:cNvGrpSpPr/>
          <p:nvPr/>
        </p:nvGrpSpPr>
        <p:grpSpPr>
          <a:xfrm>
            <a:off x="7089531" y="1582738"/>
            <a:ext cx="2880320" cy="2202051"/>
            <a:chOff x="7089531" y="1582738"/>
            <a:chExt cx="2880320" cy="2202051"/>
          </a:xfrm>
        </p:grpSpPr>
        <p:sp>
          <p:nvSpPr>
            <p:cNvPr id="11" name="TextBox 10"/>
            <p:cNvSpPr txBox="1"/>
            <p:nvPr/>
          </p:nvSpPr>
          <p:spPr>
            <a:xfrm>
              <a:off x="7089531" y="1582738"/>
              <a:ext cx="2880320" cy="830997"/>
            </a:xfrm>
            <a:prstGeom prst="rect">
              <a:avLst/>
            </a:prstGeom>
            <a:noFill/>
          </p:spPr>
          <p:txBody>
            <a:bodyPr wrap="square" rtlCol="0">
              <a:spAutoFit/>
            </a:bodyPr>
            <a:lstStyle/>
            <a:p>
              <a:pPr algn="ctr"/>
              <a:r>
                <a:rPr lang="es-ES_tradnl" sz="1600" b="1" i="1" dirty="0" smtClean="0">
                  <a:solidFill>
                    <a:schemeClr val="tx1">
                      <a:lumMod val="50000"/>
                    </a:schemeClr>
                  </a:solidFill>
                </a:rPr>
                <a:t>Órgano consultivo: miembro con voz y sin voto</a:t>
              </a:r>
            </a:p>
            <a:p>
              <a:pPr algn="ctr"/>
              <a:r>
                <a:rPr lang="es-ES_tradnl" sz="1600" b="1" i="1" dirty="0" smtClean="0">
                  <a:solidFill>
                    <a:schemeClr val="tx1">
                      <a:lumMod val="50000"/>
                    </a:schemeClr>
                  </a:solidFill>
                </a:rPr>
                <a:t>(miembros sugeridos)</a:t>
              </a:r>
              <a:endParaRPr lang="es-ES" sz="1600" b="1" i="1" dirty="0">
                <a:solidFill>
                  <a:schemeClr val="tx1">
                    <a:lumMod val="50000"/>
                  </a:schemeClr>
                </a:solidFill>
              </a:endParaRPr>
            </a:p>
          </p:txBody>
        </p:sp>
        <p:sp>
          <p:nvSpPr>
            <p:cNvPr id="12" name="TextBox 11"/>
            <p:cNvSpPr txBox="1"/>
            <p:nvPr/>
          </p:nvSpPr>
          <p:spPr>
            <a:xfrm>
              <a:off x="7266364" y="2461350"/>
              <a:ext cx="2526654" cy="1323439"/>
            </a:xfrm>
            <a:prstGeom prst="rect">
              <a:avLst/>
            </a:prstGeom>
            <a:noFill/>
          </p:spPr>
          <p:txBody>
            <a:bodyPr wrap="none" rtlCol="0">
              <a:spAutoFit/>
            </a:bodyPr>
            <a:lstStyle/>
            <a:p>
              <a:pPr marL="457200" indent="-457200">
                <a:buFont typeface="+mj-lt"/>
                <a:buAutoNum type="arabicPeriod"/>
              </a:pPr>
              <a:r>
                <a:rPr lang="es-ES_tradnl" sz="1600" i="1" dirty="0" smtClean="0"/>
                <a:t>EPMSA</a:t>
              </a:r>
            </a:p>
            <a:p>
              <a:pPr marL="457200" indent="-457200">
                <a:buFont typeface="+mj-lt"/>
                <a:buAutoNum type="arabicPeriod"/>
              </a:pPr>
              <a:r>
                <a:rPr lang="es-ES_tradnl" sz="1600" i="1" dirty="0" smtClean="0"/>
                <a:t>MINTUR </a:t>
              </a:r>
            </a:p>
            <a:p>
              <a:pPr marL="457200" indent="-457200">
                <a:buFont typeface="+mj-lt"/>
                <a:buAutoNum type="arabicPeriod"/>
              </a:pPr>
              <a:r>
                <a:rPr lang="es-ES_tradnl" sz="1600" i="1" dirty="0" smtClean="0"/>
                <a:t>Ministerio de Cultura</a:t>
              </a:r>
            </a:p>
            <a:p>
              <a:pPr marL="457200" indent="-457200">
                <a:buFont typeface="+mj-lt"/>
                <a:buAutoNum type="arabicPeriod"/>
              </a:pPr>
              <a:r>
                <a:rPr lang="es-ES_tradnl" sz="1600" i="1" dirty="0" err="1" smtClean="0"/>
                <a:t>Senescyt</a:t>
              </a:r>
              <a:endParaRPr lang="es-ES_tradnl" sz="1600" i="1" dirty="0" smtClean="0"/>
            </a:p>
            <a:p>
              <a:pPr marL="457200" indent="-457200">
                <a:buFont typeface="+mj-lt"/>
                <a:buAutoNum type="arabicPeriod"/>
              </a:pPr>
              <a:r>
                <a:rPr lang="es-ES_tradnl" sz="1600" i="1" dirty="0" smtClean="0"/>
                <a:t>Clero</a:t>
              </a:r>
              <a:endParaRPr lang="es-ES" sz="1600" i="1" dirty="0"/>
            </a:p>
          </p:txBody>
        </p:sp>
      </p:grpSp>
      <p:grpSp>
        <p:nvGrpSpPr>
          <p:cNvPr id="16" name="Group 15"/>
          <p:cNvGrpSpPr/>
          <p:nvPr/>
        </p:nvGrpSpPr>
        <p:grpSpPr>
          <a:xfrm>
            <a:off x="625598" y="1368455"/>
            <a:ext cx="6155256" cy="3182290"/>
            <a:chOff x="625598" y="1368455"/>
            <a:chExt cx="6155256" cy="3182290"/>
          </a:xfrm>
        </p:grpSpPr>
        <p:sp>
          <p:nvSpPr>
            <p:cNvPr id="4" name="Rounded Rectangle 3"/>
            <p:cNvSpPr/>
            <p:nvPr/>
          </p:nvSpPr>
          <p:spPr>
            <a:xfrm>
              <a:off x="2725738" y="3886995"/>
              <a:ext cx="3384376" cy="6637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UEN</a:t>
              </a:r>
              <a:endParaRPr lang="es-ES" dirty="0">
                <a:solidFill>
                  <a:schemeClr val="tx1"/>
                </a:solidFill>
              </a:endParaRPr>
            </a:p>
          </p:txBody>
        </p:sp>
        <p:sp>
          <p:nvSpPr>
            <p:cNvPr id="5" name="TextBox 4"/>
            <p:cNvSpPr txBox="1"/>
            <p:nvPr/>
          </p:nvSpPr>
          <p:spPr>
            <a:xfrm>
              <a:off x="633882" y="2461350"/>
              <a:ext cx="2719014" cy="1569660"/>
            </a:xfrm>
            <a:prstGeom prst="rect">
              <a:avLst/>
            </a:prstGeom>
            <a:noFill/>
          </p:spPr>
          <p:txBody>
            <a:bodyPr wrap="none" rtlCol="0">
              <a:spAutoFit/>
            </a:bodyPr>
            <a:lstStyle/>
            <a:p>
              <a:pPr marL="457200" indent="-457200">
                <a:buFont typeface="+mj-lt"/>
                <a:buAutoNum type="arabicPeriod"/>
              </a:pPr>
              <a:r>
                <a:rPr lang="es-ES_tradnl" sz="1600" dirty="0" smtClean="0"/>
                <a:t>Buró de Convenciones</a:t>
              </a:r>
            </a:p>
            <a:p>
              <a:pPr marL="457200" indent="-457200">
                <a:buFont typeface="+mj-lt"/>
                <a:buAutoNum type="arabicPeriod"/>
              </a:pPr>
              <a:r>
                <a:rPr lang="es-ES_tradnl" sz="1600" dirty="0" smtClean="0"/>
                <a:t>HQM</a:t>
              </a:r>
            </a:p>
            <a:p>
              <a:pPr marL="457200" indent="-457200">
                <a:buFont typeface="+mj-lt"/>
                <a:buAutoNum type="arabicPeriod"/>
              </a:pPr>
              <a:r>
                <a:rPr lang="es-ES_tradnl" sz="1600" dirty="0" smtClean="0"/>
                <a:t>Consejo de Cámara</a:t>
              </a:r>
            </a:p>
            <a:p>
              <a:pPr marL="457200" indent="-457200">
                <a:buFont typeface="+mj-lt"/>
                <a:buAutoNum type="arabicPeriod"/>
              </a:pPr>
              <a:r>
                <a:rPr lang="es-ES_tradnl" sz="1600" dirty="0" smtClean="0"/>
                <a:t>IBES</a:t>
              </a:r>
            </a:p>
            <a:p>
              <a:pPr marL="457200" indent="-457200">
                <a:buFont typeface="+mj-lt"/>
                <a:buAutoNum type="arabicPeriod"/>
              </a:pPr>
              <a:r>
                <a:rPr lang="es-ES_tradnl" sz="1600" dirty="0" err="1" smtClean="0"/>
                <a:t>Captur</a:t>
              </a:r>
              <a:r>
                <a:rPr lang="es-ES_tradnl" sz="1600" dirty="0" smtClean="0"/>
                <a:t> </a:t>
              </a:r>
            </a:p>
            <a:p>
              <a:pPr marL="457200" indent="-457200">
                <a:buFont typeface="+mj-lt"/>
                <a:buAutoNum type="arabicPeriod"/>
              </a:pPr>
              <a:r>
                <a:rPr lang="es-ES_tradnl" sz="1600" dirty="0" err="1" smtClean="0"/>
                <a:t>Quiport</a:t>
              </a:r>
              <a:endParaRPr lang="es-ES" sz="1600" dirty="0"/>
            </a:p>
          </p:txBody>
        </p:sp>
        <p:sp>
          <p:nvSpPr>
            <p:cNvPr id="6" name="Rounded Rectangle 5"/>
            <p:cNvSpPr/>
            <p:nvPr/>
          </p:nvSpPr>
          <p:spPr>
            <a:xfrm>
              <a:off x="629740" y="1984738"/>
              <a:ext cx="2719014" cy="54862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smtClean="0">
                  <a:solidFill>
                    <a:schemeClr val="tx1"/>
                  </a:solidFill>
                </a:rPr>
                <a:t>Sector privado (miembros sugeridos)</a:t>
              </a:r>
              <a:endParaRPr lang="es-ES" sz="1600" b="1" dirty="0">
                <a:solidFill>
                  <a:schemeClr val="tx1"/>
                </a:solidFill>
              </a:endParaRPr>
            </a:p>
          </p:txBody>
        </p:sp>
        <p:sp>
          <p:nvSpPr>
            <p:cNvPr id="7" name="TextBox 6"/>
            <p:cNvSpPr txBox="1"/>
            <p:nvPr/>
          </p:nvSpPr>
          <p:spPr>
            <a:xfrm>
              <a:off x="4079044" y="2559987"/>
              <a:ext cx="1923796" cy="584775"/>
            </a:xfrm>
            <a:prstGeom prst="rect">
              <a:avLst/>
            </a:prstGeom>
            <a:noFill/>
          </p:spPr>
          <p:txBody>
            <a:bodyPr wrap="none" rtlCol="0">
              <a:spAutoFit/>
            </a:bodyPr>
            <a:lstStyle/>
            <a:p>
              <a:pPr marL="457200" indent="-457200">
                <a:buFont typeface="+mj-lt"/>
                <a:buAutoNum type="arabicPeriod" startAt="7"/>
              </a:pPr>
              <a:r>
                <a:rPr lang="es-ES_tradnl" sz="1600" dirty="0" smtClean="0"/>
                <a:t>Quito Turismo</a:t>
              </a:r>
            </a:p>
            <a:p>
              <a:pPr marL="457200" indent="-457200">
                <a:buFont typeface="+mj-lt"/>
                <a:buAutoNum type="arabicPeriod" startAt="7"/>
              </a:pPr>
              <a:r>
                <a:rPr lang="es-ES_tradnl" sz="1600" dirty="0" smtClean="0"/>
                <a:t>Pro Ecuador</a:t>
              </a:r>
              <a:endParaRPr lang="es-ES" sz="1600" dirty="0"/>
            </a:p>
          </p:txBody>
        </p:sp>
        <p:sp>
          <p:nvSpPr>
            <p:cNvPr id="8" name="Rounded Rectangle 7"/>
            <p:cNvSpPr/>
            <p:nvPr/>
          </p:nvSpPr>
          <p:spPr>
            <a:xfrm>
              <a:off x="4021882" y="1964612"/>
              <a:ext cx="2719014" cy="54862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smtClean="0">
                  <a:solidFill>
                    <a:schemeClr val="tx1"/>
                  </a:solidFill>
                </a:rPr>
                <a:t>Sector público (miembros sugeridos)</a:t>
              </a:r>
              <a:endParaRPr lang="es-ES" sz="1600" b="1" dirty="0">
                <a:solidFill>
                  <a:schemeClr val="tx1"/>
                </a:solidFill>
              </a:endParaRPr>
            </a:p>
          </p:txBody>
        </p:sp>
        <p:sp>
          <p:nvSpPr>
            <p:cNvPr id="10" name="TextBox 9"/>
            <p:cNvSpPr txBox="1"/>
            <p:nvPr/>
          </p:nvSpPr>
          <p:spPr>
            <a:xfrm>
              <a:off x="625598" y="1368455"/>
              <a:ext cx="6132588" cy="646331"/>
            </a:xfrm>
            <a:prstGeom prst="rect">
              <a:avLst/>
            </a:prstGeom>
            <a:noFill/>
          </p:spPr>
          <p:txBody>
            <a:bodyPr wrap="square" rtlCol="0">
              <a:spAutoFit/>
            </a:bodyPr>
            <a:lstStyle/>
            <a:p>
              <a:pPr algn="ctr"/>
              <a:r>
                <a:rPr lang="es-ES_tradnl" sz="1800" b="1" i="1" dirty="0" smtClean="0">
                  <a:solidFill>
                    <a:schemeClr val="tx1">
                      <a:lumMod val="50000"/>
                    </a:schemeClr>
                  </a:solidFill>
                </a:rPr>
                <a:t>Miembros fundacionales y miembros de la Junta de Gobierno: con voz y voto</a:t>
              </a:r>
              <a:endParaRPr lang="es-ES" sz="1800" b="1" i="1" dirty="0">
                <a:solidFill>
                  <a:schemeClr val="tx1">
                    <a:lumMod val="50000"/>
                  </a:schemeClr>
                </a:solidFill>
              </a:endParaRPr>
            </a:p>
          </p:txBody>
        </p:sp>
        <p:sp>
          <p:nvSpPr>
            <p:cNvPr id="13" name="Curved Left Arrow 12"/>
            <p:cNvSpPr/>
            <p:nvPr/>
          </p:nvSpPr>
          <p:spPr>
            <a:xfrm>
              <a:off x="5767618" y="3236195"/>
              <a:ext cx="1013236" cy="1084787"/>
            </a:xfrm>
            <a:prstGeom prst="curvedLeftArrow">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Curved Left Arrow 14"/>
            <p:cNvSpPr/>
            <p:nvPr/>
          </p:nvSpPr>
          <p:spPr>
            <a:xfrm flipH="1">
              <a:off x="2054997" y="3236195"/>
              <a:ext cx="978118" cy="1084787"/>
            </a:xfrm>
            <a:prstGeom prst="curvedLeftArrow">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sp>
        <p:nvSpPr>
          <p:cNvPr id="18" name="TextBox 17"/>
          <p:cNvSpPr txBox="1"/>
          <p:nvPr/>
        </p:nvSpPr>
        <p:spPr>
          <a:xfrm>
            <a:off x="625598" y="4751090"/>
            <a:ext cx="8899110" cy="2677656"/>
          </a:xfrm>
          <a:prstGeom prst="rect">
            <a:avLst/>
          </a:prstGeom>
          <a:noFill/>
        </p:spPr>
        <p:txBody>
          <a:bodyPr wrap="square" rtlCol="0">
            <a:spAutoFit/>
          </a:bodyPr>
          <a:lstStyle/>
          <a:p>
            <a:pPr marL="285750" indent="-285750">
              <a:buFont typeface="Arial" panose="020B0604020202020204" pitchFamily="34" charset="0"/>
              <a:buChar char="•"/>
            </a:pPr>
            <a:r>
              <a:rPr lang="es-ES_tradnl" sz="1400" dirty="0" smtClean="0">
                <a:solidFill>
                  <a:schemeClr val="tx1">
                    <a:lumMod val="50000"/>
                  </a:schemeClr>
                </a:solidFill>
              </a:rPr>
              <a:t>La UEN será un órgano independiente que coordina el clúster de la industria de reuniones (pero no se específica bajo qué paraguas operará, se definirá en su proceso de creación</a:t>
            </a:r>
          </a:p>
          <a:p>
            <a:pPr marL="740936" lvl="1" indent="-285750">
              <a:buFont typeface="Arial" panose="020B0604020202020204" pitchFamily="34" charset="0"/>
              <a:buChar char="•"/>
            </a:pPr>
            <a:r>
              <a:rPr lang="es-ES_tradnl" sz="1400" dirty="0" smtClean="0">
                <a:solidFill>
                  <a:schemeClr val="tx1">
                    <a:lumMod val="50000"/>
                  </a:schemeClr>
                </a:solidFill>
              </a:rPr>
              <a:t>La propuesta realizada es una sugerencia pero se propone previa consultación con los actores clave involucrados quienes estarían de acuerdo en el planteamiento propuesto</a:t>
            </a:r>
          </a:p>
          <a:p>
            <a:pPr marL="285750" indent="-285750">
              <a:buFont typeface="Arial" panose="020B0604020202020204" pitchFamily="34" charset="0"/>
              <a:buChar char="•"/>
            </a:pPr>
            <a:r>
              <a:rPr lang="es-ES_tradnl" sz="1400" dirty="0" smtClean="0">
                <a:solidFill>
                  <a:schemeClr val="tx1">
                    <a:lumMod val="50000"/>
                  </a:schemeClr>
                </a:solidFill>
              </a:rPr>
              <a:t>Órganos de la UEN o Comité RICE</a:t>
            </a:r>
          </a:p>
          <a:p>
            <a:pPr marL="740936" lvl="1" indent="-285750">
              <a:buFont typeface="Arial" panose="020B0604020202020204" pitchFamily="34" charset="0"/>
              <a:buChar char="•"/>
            </a:pPr>
            <a:r>
              <a:rPr lang="es-ES_tradnl" sz="1400" dirty="0" smtClean="0">
                <a:solidFill>
                  <a:schemeClr val="tx1">
                    <a:lumMod val="50000"/>
                  </a:schemeClr>
                </a:solidFill>
              </a:rPr>
              <a:t>Junta de Gobierno</a:t>
            </a:r>
          </a:p>
          <a:p>
            <a:pPr marL="740936" lvl="1" indent="-285750">
              <a:buFont typeface="Arial" panose="020B0604020202020204" pitchFamily="34" charset="0"/>
              <a:buChar char="•"/>
            </a:pPr>
            <a:r>
              <a:rPr lang="es-ES_tradnl" sz="1400" dirty="0" smtClean="0">
                <a:solidFill>
                  <a:schemeClr val="tx1">
                    <a:lumMod val="50000"/>
                  </a:schemeClr>
                </a:solidFill>
              </a:rPr>
              <a:t>Órgano consultivo </a:t>
            </a:r>
          </a:p>
          <a:p>
            <a:pPr marL="740936" lvl="1" indent="-285750">
              <a:buFont typeface="Arial" panose="020B0604020202020204" pitchFamily="34" charset="0"/>
              <a:buChar char="•"/>
            </a:pPr>
            <a:r>
              <a:rPr lang="es-ES_tradnl" sz="1400" dirty="0" smtClean="0">
                <a:solidFill>
                  <a:schemeClr val="tx1">
                    <a:lumMod val="50000"/>
                  </a:schemeClr>
                </a:solidFill>
              </a:rPr>
              <a:t>Equipo de trabajo</a:t>
            </a:r>
          </a:p>
          <a:p>
            <a:pPr marL="1197709" lvl="2" indent="-285750">
              <a:buFont typeface="Arial" panose="020B0604020202020204" pitchFamily="34" charset="0"/>
              <a:buChar char="•"/>
            </a:pPr>
            <a:r>
              <a:rPr lang="es-ES_tradnl" sz="1400" dirty="0" smtClean="0">
                <a:solidFill>
                  <a:schemeClr val="tx1">
                    <a:lumMod val="50000"/>
                  </a:schemeClr>
                </a:solidFill>
              </a:rPr>
              <a:t>Gerente de la UEN a propuesta de QT (no necesariamente pertenecerá a QT).</a:t>
            </a:r>
          </a:p>
          <a:p>
            <a:pPr marL="1197709" lvl="2" indent="-285750">
              <a:buFont typeface="Arial" panose="020B0604020202020204" pitchFamily="34" charset="0"/>
              <a:buChar char="•"/>
            </a:pPr>
            <a:r>
              <a:rPr lang="es-ES_tradnl" sz="1400" dirty="0" smtClean="0">
                <a:solidFill>
                  <a:schemeClr val="tx1">
                    <a:lumMod val="50000"/>
                  </a:schemeClr>
                </a:solidFill>
              </a:rPr>
              <a:t>Dirección de la UEN</a:t>
            </a:r>
          </a:p>
          <a:p>
            <a:pPr marL="1197709" lvl="2" indent="-285750">
              <a:buFont typeface="Arial" panose="020B0604020202020204" pitchFamily="34" charset="0"/>
              <a:buChar char="•"/>
            </a:pPr>
            <a:r>
              <a:rPr lang="es-ES_tradnl" sz="1400" dirty="0" smtClean="0">
                <a:solidFill>
                  <a:schemeClr val="tx1">
                    <a:lumMod val="50000"/>
                  </a:schemeClr>
                </a:solidFill>
              </a:rPr>
              <a:t>Consejo Consultivo o de Postulaciones de Congresos mundiales</a:t>
            </a:r>
          </a:p>
          <a:p>
            <a:pPr marL="1197709" lvl="2" indent="-285750">
              <a:buFont typeface="Arial" panose="020B0604020202020204" pitchFamily="34" charset="0"/>
              <a:buChar char="•"/>
            </a:pPr>
            <a:r>
              <a:rPr lang="es-ES_tradnl" sz="1400" dirty="0" smtClean="0">
                <a:solidFill>
                  <a:schemeClr val="tx1">
                    <a:lumMod val="50000"/>
                  </a:schemeClr>
                </a:solidFill>
              </a:rPr>
              <a:t>Consejo Asesor de Cliente</a:t>
            </a:r>
            <a:r>
              <a:rPr lang="es-ES" sz="1400" dirty="0" smtClean="0">
                <a:solidFill>
                  <a:schemeClr val="tx1">
                    <a:lumMod val="50000"/>
                  </a:schemeClr>
                </a:solidFill>
              </a:rPr>
              <a:t>s</a:t>
            </a:r>
            <a:endParaRPr lang="es-ES_tradnl" sz="1400" dirty="0" smtClean="0">
              <a:solidFill>
                <a:schemeClr val="tx1">
                  <a:lumMod val="50000"/>
                </a:schemeClr>
              </a:solidFill>
            </a:endParaRPr>
          </a:p>
        </p:txBody>
      </p:sp>
    </p:spTree>
    <p:extLst>
      <p:ext uri="{BB962C8B-B14F-4D97-AF65-F5344CB8AC3E}">
        <p14:creationId xmlns:p14="http://schemas.microsoft.com/office/powerpoint/2010/main" val="3339020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91" y="396878"/>
            <a:ext cx="8613151" cy="714375"/>
          </a:xfrm>
        </p:spPr>
        <p:txBody>
          <a:bodyPr/>
          <a:lstStyle/>
          <a:p>
            <a:r>
              <a:rPr lang="es-MX" sz="2400" dirty="0"/>
              <a:t>Que provenga de una organización efectiva y respetada, y que construya una estructura complementaria de apoyo</a:t>
            </a:r>
            <a:r>
              <a:rPr lang="en-US" sz="2400" dirty="0"/>
              <a:t/>
            </a:r>
            <a:br>
              <a:rPr lang="en-US" sz="2400" dirty="0"/>
            </a:br>
            <a:endParaRPr lang="es-ES" sz="2400"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13</a:t>
            </a:fld>
            <a:endParaRPr lang="es-ES">
              <a:solidFill>
                <a:srgbClr val="002776"/>
              </a:solidFill>
            </a:endParaRPr>
          </a:p>
        </p:txBody>
      </p:sp>
      <p:sp>
        <p:nvSpPr>
          <p:cNvPr id="4" name="Rounded Rectangle 3"/>
          <p:cNvSpPr/>
          <p:nvPr/>
        </p:nvSpPr>
        <p:spPr>
          <a:xfrm>
            <a:off x="585508" y="1870770"/>
            <a:ext cx="3004326" cy="23042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lumMod val="85000"/>
                  </a:schemeClr>
                </a:solidFill>
              </a:rPr>
              <a:t>Comité Consultivo/ </a:t>
            </a:r>
          </a:p>
          <a:p>
            <a:pPr algn="ctr"/>
            <a:r>
              <a:rPr lang="es-MX" b="1" dirty="0" smtClean="0">
                <a:solidFill>
                  <a:schemeClr val="tx1">
                    <a:lumMod val="85000"/>
                  </a:schemeClr>
                </a:solidFill>
              </a:rPr>
              <a:t>Comité </a:t>
            </a:r>
            <a:r>
              <a:rPr lang="es-MX" b="1" dirty="0">
                <a:solidFill>
                  <a:schemeClr val="tx1">
                    <a:lumMod val="85000"/>
                  </a:schemeClr>
                </a:solidFill>
              </a:rPr>
              <a:t>de Postulaciones para Congresos Mundiales </a:t>
            </a:r>
            <a:endParaRPr lang="en-US" b="1" dirty="0">
              <a:solidFill>
                <a:schemeClr val="tx1">
                  <a:lumMod val="85000"/>
                </a:schemeClr>
              </a:solidFill>
            </a:endParaRPr>
          </a:p>
        </p:txBody>
      </p:sp>
      <p:sp>
        <p:nvSpPr>
          <p:cNvPr id="5" name="Rounded Rectangle 4"/>
          <p:cNvSpPr/>
          <p:nvPr/>
        </p:nvSpPr>
        <p:spPr>
          <a:xfrm>
            <a:off x="3747612" y="4650256"/>
            <a:ext cx="5837662" cy="233308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ü"/>
            </a:pPr>
            <a:r>
              <a:rPr lang="es-MX" dirty="0">
                <a:solidFill>
                  <a:schemeClr val="tx1">
                    <a:lumMod val="85000"/>
                  </a:schemeClr>
                </a:solidFill>
              </a:rPr>
              <a:t> Alinear a la UEN con las necesidades y tendencias del mercado </a:t>
            </a:r>
            <a:r>
              <a:rPr lang="es-MX" dirty="0" smtClean="0">
                <a:solidFill>
                  <a:schemeClr val="tx1">
                    <a:lumMod val="85000"/>
                  </a:schemeClr>
                </a:solidFill>
              </a:rPr>
              <a:t>internacional.</a:t>
            </a:r>
            <a:endParaRPr lang="es-MX" dirty="0">
              <a:solidFill>
                <a:schemeClr val="tx1">
                  <a:lumMod val="85000"/>
                </a:schemeClr>
              </a:solidFill>
            </a:endParaRPr>
          </a:p>
          <a:p>
            <a:pPr>
              <a:buFont typeface="Wingdings" pitchFamily="2" charset="2"/>
              <a:buChar char="ü"/>
            </a:pPr>
            <a:r>
              <a:rPr lang="es-MX" dirty="0" smtClean="0">
                <a:solidFill>
                  <a:schemeClr val="tx1">
                    <a:lumMod val="85000"/>
                  </a:schemeClr>
                </a:solidFill>
              </a:rPr>
              <a:t> </a:t>
            </a:r>
            <a:r>
              <a:rPr lang="es-MX" dirty="0">
                <a:solidFill>
                  <a:schemeClr val="tx1">
                    <a:lumMod val="85000"/>
                  </a:schemeClr>
                </a:solidFill>
              </a:rPr>
              <a:t>Asesorar en: estrategias de mercadotecnia, posicionamiento de marca, percepciones, infraestructura, facilitación y conocimiento de destinos </a:t>
            </a:r>
            <a:r>
              <a:rPr lang="es-MX" dirty="0" smtClean="0">
                <a:solidFill>
                  <a:schemeClr val="tx1">
                    <a:lumMod val="85000"/>
                  </a:schemeClr>
                </a:solidFill>
              </a:rPr>
              <a:t>competidores.</a:t>
            </a:r>
            <a:endParaRPr lang="en-US" dirty="0">
              <a:solidFill>
                <a:schemeClr val="tx1">
                  <a:lumMod val="85000"/>
                </a:schemeClr>
              </a:solidFill>
            </a:endParaRPr>
          </a:p>
        </p:txBody>
      </p:sp>
      <p:sp>
        <p:nvSpPr>
          <p:cNvPr id="6" name="Rounded Rectangle 5"/>
          <p:cNvSpPr/>
          <p:nvPr/>
        </p:nvSpPr>
        <p:spPr>
          <a:xfrm>
            <a:off x="598868" y="4650256"/>
            <a:ext cx="3004326" cy="233308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lumMod val="85000"/>
                  </a:schemeClr>
                </a:solidFill>
              </a:rPr>
              <a:t>Consejo Asesor de Clientes </a:t>
            </a:r>
            <a:endParaRPr lang="en-US" b="1" dirty="0">
              <a:solidFill>
                <a:schemeClr val="tx1">
                  <a:lumMod val="85000"/>
                </a:schemeClr>
              </a:solidFill>
            </a:endParaRPr>
          </a:p>
        </p:txBody>
      </p:sp>
      <p:sp>
        <p:nvSpPr>
          <p:cNvPr id="7" name="Rounded Rectangle 6"/>
          <p:cNvSpPr/>
          <p:nvPr/>
        </p:nvSpPr>
        <p:spPr>
          <a:xfrm>
            <a:off x="3752166" y="1870770"/>
            <a:ext cx="5837662" cy="23042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ü"/>
            </a:pPr>
            <a:r>
              <a:rPr lang="es-MX" dirty="0">
                <a:solidFill>
                  <a:schemeClr val="tx1">
                    <a:lumMod val="85000"/>
                  </a:schemeClr>
                </a:solidFill>
              </a:rPr>
              <a:t>Conformado por involucrados en organización y atención a Congresos y </a:t>
            </a:r>
            <a:r>
              <a:rPr lang="es-MX" dirty="0" smtClean="0">
                <a:solidFill>
                  <a:schemeClr val="tx1">
                    <a:lumMod val="85000"/>
                  </a:schemeClr>
                </a:solidFill>
              </a:rPr>
              <a:t>Exposiciones.  </a:t>
            </a:r>
            <a:endParaRPr lang="es-MX" dirty="0">
              <a:solidFill>
                <a:schemeClr val="tx1">
                  <a:lumMod val="85000"/>
                </a:schemeClr>
              </a:solidFill>
            </a:endParaRPr>
          </a:p>
          <a:p>
            <a:pPr marL="342900" indent="-342900">
              <a:buFont typeface="Wingdings" pitchFamily="2" charset="2"/>
              <a:buChar char="ü"/>
            </a:pPr>
            <a:r>
              <a:rPr lang="es-MX" dirty="0">
                <a:solidFill>
                  <a:schemeClr val="tx1">
                    <a:lumMod val="85000"/>
                  </a:schemeClr>
                </a:solidFill>
              </a:rPr>
              <a:t>El rol de este </a:t>
            </a:r>
            <a:r>
              <a:rPr lang="es-MX" dirty="0" smtClean="0">
                <a:solidFill>
                  <a:schemeClr val="tx1">
                    <a:lumMod val="85000"/>
                  </a:schemeClr>
                </a:solidFill>
              </a:rPr>
              <a:t>Comité </a:t>
            </a:r>
            <a:r>
              <a:rPr lang="es-MX" dirty="0">
                <a:solidFill>
                  <a:schemeClr val="tx1">
                    <a:lumMod val="85000"/>
                  </a:schemeClr>
                </a:solidFill>
              </a:rPr>
              <a:t>es de ayudar a definir y enfocar prioridades de negocio de la UEN y ayudar a definir criterios en la búsqueda de eventos para la ciudad. </a:t>
            </a:r>
            <a:endParaRPr lang="en-US" dirty="0">
              <a:solidFill>
                <a:schemeClr val="tx1">
                  <a:lumMod val="85000"/>
                </a:schemeClr>
              </a:solidFill>
            </a:endParaRPr>
          </a:p>
        </p:txBody>
      </p:sp>
      <p:sp>
        <p:nvSpPr>
          <p:cNvPr id="8" name="Oval 7"/>
          <p:cNvSpPr/>
          <p:nvPr/>
        </p:nvSpPr>
        <p:spPr>
          <a:xfrm>
            <a:off x="1776995" y="1586483"/>
            <a:ext cx="648072" cy="50405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smtClean="0">
                <a:solidFill>
                  <a:schemeClr val="tx1">
                    <a:lumMod val="50000"/>
                  </a:schemeClr>
                </a:solidFill>
              </a:rPr>
              <a:t>1</a:t>
            </a:r>
            <a:endParaRPr lang="es-ES" b="1" dirty="0">
              <a:solidFill>
                <a:schemeClr val="tx1">
                  <a:lumMod val="50000"/>
                </a:schemeClr>
              </a:solidFill>
            </a:endParaRPr>
          </a:p>
        </p:txBody>
      </p:sp>
      <p:sp>
        <p:nvSpPr>
          <p:cNvPr id="9" name="Oval 8"/>
          <p:cNvSpPr/>
          <p:nvPr/>
        </p:nvSpPr>
        <p:spPr>
          <a:xfrm>
            <a:off x="1776995" y="4398228"/>
            <a:ext cx="648072" cy="50405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smtClean="0">
                <a:solidFill>
                  <a:schemeClr val="tx1">
                    <a:lumMod val="50000"/>
                  </a:schemeClr>
                </a:solidFill>
              </a:rPr>
              <a:t>2</a:t>
            </a:r>
            <a:endParaRPr lang="es-ES" b="1" dirty="0">
              <a:solidFill>
                <a:schemeClr val="tx1">
                  <a:lumMod val="50000"/>
                </a:schemeClr>
              </a:solidFill>
            </a:endParaRPr>
          </a:p>
        </p:txBody>
      </p:sp>
    </p:spTree>
    <p:extLst>
      <p:ext uri="{BB962C8B-B14F-4D97-AF65-F5344CB8AC3E}">
        <p14:creationId xmlns:p14="http://schemas.microsoft.com/office/powerpoint/2010/main" val="2339999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Con </a:t>
            </a:r>
            <a:r>
              <a:rPr lang="es-MX" dirty="0"/>
              <a:t>objetivos  alineados en tiempo que permitan construir plataformas  de Confianza y Colaboración </a:t>
            </a:r>
            <a:r>
              <a:rPr lang="en-US" dirty="0"/>
              <a:t/>
            </a:r>
            <a:br>
              <a:rPr lang="en-US" dirty="0"/>
            </a:br>
            <a:endParaRPr lang="es-ES" dirty="0"/>
          </a:p>
        </p:txBody>
      </p:sp>
      <p:sp>
        <p:nvSpPr>
          <p:cNvPr id="3" name="Slide Number Placeholder 2"/>
          <p:cNvSpPr>
            <a:spLocks noGrp="1"/>
          </p:cNvSpPr>
          <p:nvPr>
            <p:ph type="sldNum" sz="quarter" idx="10"/>
          </p:nvPr>
        </p:nvSpPr>
        <p:spPr>
          <a:xfrm>
            <a:off x="446748" y="7404263"/>
            <a:ext cx="321709" cy="188993"/>
          </a:xfrm>
        </p:spPr>
        <p:txBody>
          <a:bodyPr/>
          <a:lstStyle/>
          <a:p>
            <a:fld id="{B8F9516C-5F28-47A9-93BC-66E5818D1F1D}" type="slidenum">
              <a:rPr lang="es-ES" smtClean="0">
                <a:solidFill>
                  <a:srgbClr val="002776"/>
                </a:solidFill>
              </a:rPr>
              <a:pPr/>
              <a:t>14</a:t>
            </a:fld>
            <a:endParaRPr lang="es-ES">
              <a:solidFill>
                <a:srgbClr val="002776"/>
              </a:solidFill>
            </a:endParaRPr>
          </a:p>
        </p:txBody>
      </p:sp>
      <p:grpSp>
        <p:nvGrpSpPr>
          <p:cNvPr id="19" name="Group 18"/>
          <p:cNvGrpSpPr/>
          <p:nvPr/>
        </p:nvGrpSpPr>
        <p:grpSpPr>
          <a:xfrm>
            <a:off x="637506" y="1510731"/>
            <a:ext cx="8775953" cy="5762978"/>
            <a:chOff x="925538" y="2301271"/>
            <a:chExt cx="8487921" cy="4986011"/>
          </a:xfrm>
        </p:grpSpPr>
        <p:pic>
          <p:nvPicPr>
            <p:cNvPr id="4" name="Picture 2"/>
            <p:cNvPicPr>
              <a:picLocks noChangeAspect="1" noChangeArrowheads="1"/>
            </p:cNvPicPr>
            <p:nvPr/>
          </p:nvPicPr>
          <p:blipFill rotWithShape="1">
            <a:blip r:embed="rId2" cstate="print"/>
            <a:srcRect t="20916"/>
            <a:stretch/>
          </p:blipFill>
          <p:spPr bwMode="auto">
            <a:xfrm>
              <a:off x="925538" y="2446833"/>
              <a:ext cx="8487322" cy="4840449"/>
            </a:xfrm>
            <a:prstGeom prst="rect">
              <a:avLst/>
            </a:prstGeom>
            <a:noFill/>
            <a:ln w="9525">
              <a:noFill/>
              <a:miter lim="800000"/>
              <a:headEnd/>
              <a:tailEnd/>
            </a:ln>
          </p:spPr>
        </p:pic>
        <p:sp>
          <p:nvSpPr>
            <p:cNvPr id="5" name="6 CuadroTexto"/>
            <p:cNvSpPr txBox="1"/>
            <p:nvPr/>
          </p:nvSpPr>
          <p:spPr>
            <a:xfrm>
              <a:off x="1143723" y="3102108"/>
              <a:ext cx="4606351" cy="584775"/>
            </a:xfrm>
            <a:prstGeom prst="rect">
              <a:avLst/>
            </a:prstGeom>
            <a:noFill/>
          </p:spPr>
          <p:txBody>
            <a:bodyPr wrap="square" rtlCol="0">
              <a:spAutoFit/>
            </a:bodyPr>
            <a:lstStyle/>
            <a:p>
              <a:pPr algn="ctr"/>
              <a:r>
                <a:rPr lang="es-MX" sz="1600" b="1" dirty="0" smtClean="0">
                  <a:solidFill>
                    <a:schemeClr val="tx2">
                      <a:lumMod val="10000"/>
                    </a:schemeClr>
                  </a:solidFill>
                </a:rPr>
                <a:t>Desarrollo de un plan de objetivos de negocios, y una misión específica a 3 años  </a:t>
              </a:r>
              <a:endParaRPr lang="en-US" sz="1600" b="1" dirty="0">
                <a:solidFill>
                  <a:schemeClr val="tx2">
                    <a:lumMod val="10000"/>
                  </a:schemeClr>
                </a:solidFill>
              </a:endParaRPr>
            </a:p>
          </p:txBody>
        </p:sp>
        <p:sp>
          <p:nvSpPr>
            <p:cNvPr id="6" name="7 CuadroTexto"/>
            <p:cNvSpPr txBox="1"/>
            <p:nvPr/>
          </p:nvSpPr>
          <p:spPr>
            <a:xfrm>
              <a:off x="2637838" y="4531815"/>
              <a:ext cx="631903" cy="738664"/>
            </a:xfrm>
            <a:prstGeom prst="rect">
              <a:avLst/>
            </a:prstGeom>
            <a:noFill/>
          </p:spPr>
          <p:txBody>
            <a:bodyPr wrap="none" rtlCol="0">
              <a:spAutoFit/>
            </a:bodyPr>
            <a:lstStyle/>
            <a:p>
              <a:pPr algn="ctr"/>
              <a:r>
                <a:rPr lang="es-MX" sz="1400" dirty="0" smtClean="0">
                  <a:solidFill>
                    <a:schemeClr val="tx2">
                      <a:lumMod val="10000"/>
                    </a:schemeClr>
                  </a:solidFill>
                  <a:effectLst>
                    <a:outerShdw blurRad="38100" dist="38100" dir="2700000" algn="tl">
                      <a:srgbClr val="000000">
                        <a:alpha val="43137"/>
                      </a:srgbClr>
                    </a:outerShdw>
                  </a:effectLst>
                </a:rPr>
                <a:t>2016</a:t>
              </a:r>
            </a:p>
            <a:p>
              <a:pPr algn="ctr"/>
              <a:r>
                <a:rPr lang="es-MX" sz="1400" dirty="0" smtClean="0">
                  <a:solidFill>
                    <a:schemeClr val="tx2">
                      <a:lumMod val="10000"/>
                    </a:schemeClr>
                  </a:solidFill>
                  <a:effectLst>
                    <a:outerShdw blurRad="38100" dist="38100" dir="2700000" algn="tl">
                      <a:srgbClr val="000000">
                        <a:alpha val="43137"/>
                      </a:srgbClr>
                    </a:outerShdw>
                  </a:effectLst>
                </a:rPr>
                <a:t> </a:t>
              </a:r>
            </a:p>
            <a:p>
              <a:pPr algn="ctr"/>
              <a:r>
                <a:rPr lang="es-MX" sz="1400" dirty="0" smtClean="0">
                  <a:solidFill>
                    <a:schemeClr val="tx2">
                      <a:lumMod val="10000"/>
                    </a:schemeClr>
                  </a:solidFill>
                  <a:effectLst>
                    <a:outerShdw blurRad="38100" dist="38100" dir="2700000" algn="tl">
                      <a:srgbClr val="000000">
                        <a:alpha val="43137"/>
                      </a:srgbClr>
                    </a:outerShdw>
                  </a:effectLst>
                </a:rPr>
                <a:t>1 año </a:t>
              </a:r>
              <a:endParaRPr lang="en-US" sz="1400" dirty="0">
                <a:solidFill>
                  <a:schemeClr val="tx2">
                    <a:lumMod val="10000"/>
                  </a:schemeClr>
                </a:solidFill>
                <a:effectLst>
                  <a:outerShdw blurRad="38100" dist="38100" dir="2700000" algn="tl">
                    <a:srgbClr val="000000">
                      <a:alpha val="43137"/>
                    </a:srgbClr>
                  </a:outerShdw>
                </a:effectLst>
              </a:endParaRPr>
            </a:p>
          </p:txBody>
        </p:sp>
        <p:sp>
          <p:nvSpPr>
            <p:cNvPr id="7" name="8 CuadroTexto"/>
            <p:cNvSpPr txBox="1"/>
            <p:nvPr/>
          </p:nvSpPr>
          <p:spPr>
            <a:xfrm>
              <a:off x="4274775" y="4190939"/>
              <a:ext cx="702436" cy="523220"/>
            </a:xfrm>
            <a:prstGeom prst="rect">
              <a:avLst/>
            </a:prstGeom>
            <a:noFill/>
          </p:spPr>
          <p:txBody>
            <a:bodyPr wrap="none" rtlCol="0">
              <a:spAutoFit/>
            </a:bodyPr>
            <a:lstStyle/>
            <a:p>
              <a:pPr algn="ctr"/>
              <a:r>
                <a:rPr lang="es-MX" sz="1400" dirty="0" smtClean="0">
                  <a:solidFill>
                    <a:schemeClr val="tx2">
                      <a:lumMod val="10000"/>
                    </a:schemeClr>
                  </a:solidFill>
                  <a:effectLst>
                    <a:outerShdw blurRad="38100" dist="38100" dir="2700000" algn="tl">
                      <a:srgbClr val="000000">
                        <a:alpha val="43137"/>
                      </a:srgbClr>
                    </a:outerShdw>
                  </a:effectLst>
                </a:rPr>
                <a:t>2017</a:t>
              </a:r>
            </a:p>
            <a:p>
              <a:r>
                <a:rPr lang="es-MX" sz="1400" dirty="0" smtClean="0">
                  <a:solidFill>
                    <a:schemeClr val="tx2">
                      <a:lumMod val="10000"/>
                    </a:schemeClr>
                  </a:solidFill>
                  <a:effectLst>
                    <a:outerShdw blurRad="38100" dist="38100" dir="2700000" algn="tl">
                      <a:srgbClr val="000000">
                        <a:alpha val="43137"/>
                      </a:srgbClr>
                    </a:outerShdw>
                  </a:effectLst>
                </a:rPr>
                <a:t>2 años </a:t>
              </a:r>
              <a:endParaRPr lang="en-US" sz="1400" dirty="0">
                <a:solidFill>
                  <a:schemeClr val="tx2">
                    <a:lumMod val="10000"/>
                  </a:schemeClr>
                </a:solidFill>
                <a:effectLst>
                  <a:outerShdw blurRad="38100" dist="38100" dir="2700000" algn="tl">
                    <a:srgbClr val="000000">
                      <a:alpha val="43137"/>
                    </a:srgbClr>
                  </a:outerShdw>
                </a:effectLst>
              </a:endParaRPr>
            </a:p>
          </p:txBody>
        </p:sp>
        <p:sp>
          <p:nvSpPr>
            <p:cNvPr id="8" name="9 CuadroTexto"/>
            <p:cNvSpPr txBox="1"/>
            <p:nvPr/>
          </p:nvSpPr>
          <p:spPr>
            <a:xfrm>
              <a:off x="5210880" y="4046923"/>
              <a:ext cx="702435" cy="523220"/>
            </a:xfrm>
            <a:prstGeom prst="rect">
              <a:avLst/>
            </a:prstGeom>
            <a:noFill/>
          </p:spPr>
          <p:txBody>
            <a:bodyPr wrap="none" rtlCol="0">
              <a:spAutoFit/>
            </a:bodyPr>
            <a:lstStyle/>
            <a:p>
              <a:pPr algn="ctr"/>
              <a:r>
                <a:rPr lang="es-MX" sz="1400" dirty="0" smtClean="0">
                  <a:solidFill>
                    <a:schemeClr val="tx2">
                      <a:lumMod val="10000"/>
                    </a:schemeClr>
                  </a:solidFill>
                  <a:effectLst>
                    <a:outerShdw blurRad="38100" dist="38100" dir="2700000" algn="tl">
                      <a:srgbClr val="000000">
                        <a:alpha val="43137"/>
                      </a:srgbClr>
                    </a:outerShdw>
                  </a:effectLst>
                </a:rPr>
                <a:t>2018</a:t>
              </a:r>
            </a:p>
            <a:p>
              <a:pPr algn="ctr"/>
              <a:r>
                <a:rPr lang="es-MX" sz="1400" dirty="0" smtClean="0">
                  <a:solidFill>
                    <a:schemeClr val="tx2">
                      <a:lumMod val="10000"/>
                    </a:schemeClr>
                  </a:solidFill>
                  <a:effectLst>
                    <a:outerShdw blurRad="38100" dist="38100" dir="2700000" algn="tl">
                      <a:srgbClr val="000000">
                        <a:alpha val="43137"/>
                      </a:srgbClr>
                    </a:outerShdw>
                  </a:effectLst>
                </a:rPr>
                <a:t>3 años </a:t>
              </a:r>
              <a:endParaRPr lang="en-US" sz="1400" dirty="0">
                <a:solidFill>
                  <a:schemeClr val="tx2">
                    <a:lumMod val="10000"/>
                  </a:schemeClr>
                </a:solidFill>
                <a:effectLst>
                  <a:outerShdw blurRad="38100" dist="38100" dir="2700000" algn="tl">
                    <a:srgbClr val="000000">
                      <a:alpha val="43137"/>
                    </a:srgbClr>
                  </a:outerShdw>
                </a:effectLst>
              </a:endParaRPr>
            </a:p>
          </p:txBody>
        </p:sp>
        <p:cxnSp>
          <p:nvCxnSpPr>
            <p:cNvPr id="9" name="13 Conector curvado"/>
            <p:cNvCxnSpPr/>
            <p:nvPr/>
          </p:nvCxnSpPr>
          <p:spPr>
            <a:xfrm>
              <a:off x="2149674" y="3686883"/>
              <a:ext cx="3312368" cy="12700"/>
            </a:xfrm>
            <a:prstGeom prst="curvedConnector3">
              <a:avLst>
                <a:gd name="adj1" fmla="val 50000"/>
              </a:avLst>
            </a:prstGeom>
            <a:ln w="3492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15 CuadroTexto"/>
            <p:cNvSpPr txBox="1"/>
            <p:nvPr/>
          </p:nvSpPr>
          <p:spPr>
            <a:xfrm>
              <a:off x="4525938" y="4813862"/>
              <a:ext cx="2376264" cy="1038500"/>
            </a:xfrm>
            <a:prstGeom prst="rect">
              <a:avLst/>
            </a:prstGeom>
            <a:noFill/>
          </p:spPr>
          <p:txBody>
            <a:bodyPr wrap="square" rtlCol="0">
              <a:spAutoFit/>
            </a:bodyPr>
            <a:lstStyle/>
            <a:p>
              <a:pPr algn="ctr"/>
              <a:r>
                <a:rPr lang="es-MX" sz="1600" b="1" dirty="0" smtClean="0">
                  <a:solidFill>
                    <a:schemeClr val="tx2"/>
                  </a:solidFill>
                </a:rPr>
                <a:t>(</a:t>
              </a:r>
              <a:r>
                <a:rPr lang="es-MX" sz="1800" b="1" dirty="0" smtClean="0">
                  <a:solidFill>
                    <a:schemeClr val="tx2"/>
                  </a:solidFill>
                </a:rPr>
                <a:t>18 meses)</a:t>
              </a:r>
            </a:p>
            <a:p>
              <a:pPr algn="ctr"/>
              <a:r>
                <a:rPr lang="es-MX" sz="1800" b="1" dirty="0" smtClean="0">
                  <a:solidFill>
                    <a:schemeClr val="tx2"/>
                  </a:solidFill>
                </a:rPr>
                <a:t>Operatividad Total del Centro de Convenciones</a:t>
              </a:r>
              <a:endParaRPr lang="en-US" sz="1800" b="1" dirty="0">
                <a:solidFill>
                  <a:schemeClr val="tx2"/>
                </a:solidFill>
              </a:endParaRPr>
            </a:p>
          </p:txBody>
        </p:sp>
        <p:cxnSp>
          <p:nvCxnSpPr>
            <p:cNvPr id="11" name="17 Conector recto de flecha"/>
            <p:cNvCxnSpPr/>
            <p:nvPr/>
          </p:nvCxnSpPr>
          <p:spPr>
            <a:xfrm>
              <a:off x="4453930" y="4839011"/>
              <a:ext cx="0" cy="1296144"/>
            </a:xfrm>
            <a:prstGeom prst="straightConnector1">
              <a:avLst/>
            </a:prstGeom>
            <a:ln w="3492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 name="27 Conector curvado"/>
            <p:cNvCxnSpPr/>
            <p:nvPr/>
          </p:nvCxnSpPr>
          <p:spPr>
            <a:xfrm>
              <a:off x="2365698" y="4826311"/>
              <a:ext cx="2520280" cy="12700"/>
            </a:xfrm>
            <a:prstGeom prst="curvedConnector3">
              <a:avLst>
                <a:gd name="adj1" fmla="val 50000"/>
              </a:avLst>
            </a:prstGeom>
            <a:ln w="3492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33 CuadroTexto"/>
            <p:cNvSpPr txBox="1"/>
            <p:nvPr/>
          </p:nvSpPr>
          <p:spPr>
            <a:xfrm>
              <a:off x="2725738" y="6168254"/>
              <a:ext cx="4032448" cy="830997"/>
            </a:xfrm>
            <a:prstGeom prst="rect">
              <a:avLst/>
            </a:prstGeom>
            <a:noFill/>
          </p:spPr>
          <p:txBody>
            <a:bodyPr wrap="square" rtlCol="0">
              <a:spAutoFit/>
            </a:bodyPr>
            <a:lstStyle/>
            <a:p>
              <a:pPr algn="ctr"/>
              <a:r>
                <a:rPr lang="es-MX" sz="1600" b="1" dirty="0" smtClean="0">
                  <a:solidFill>
                    <a:schemeClr val="tx2">
                      <a:lumMod val="10000"/>
                    </a:schemeClr>
                  </a:solidFill>
                </a:rPr>
                <a:t>Las actividades de la UEN deberán comenzar 6 meses antes de la apertura del CC para crear portafolio de negocios</a:t>
              </a:r>
              <a:endParaRPr lang="en-US" sz="1600" b="1" dirty="0">
                <a:solidFill>
                  <a:schemeClr val="tx2">
                    <a:lumMod val="10000"/>
                  </a:schemeClr>
                </a:solidFill>
              </a:endParaRPr>
            </a:p>
          </p:txBody>
        </p:sp>
        <p:sp>
          <p:nvSpPr>
            <p:cNvPr id="14" name="34 CuadroTexto"/>
            <p:cNvSpPr txBox="1"/>
            <p:nvPr/>
          </p:nvSpPr>
          <p:spPr>
            <a:xfrm>
              <a:off x="6830194" y="5343067"/>
              <a:ext cx="2583265" cy="1757461"/>
            </a:xfrm>
            <a:prstGeom prst="rect">
              <a:avLst/>
            </a:prstGeom>
            <a:noFill/>
          </p:spPr>
          <p:txBody>
            <a:bodyPr wrap="square" rtlCol="0">
              <a:spAutoFit/>
            </a:bodyPr>
            <a:lstStyle/>
            <a:p>
              <a:pPr marL="342900" indent="-342900" algn="just">
                <a:buFont typeface="+mj-lt"/>
                <a:buAutoNum type="arabicPeriod" startAt="3"/>
              </a:pPr>
              <a:r>
                <a:rPr lang="es-MX" sz="1400" dirty="0" smtClean="0">
                  <a:solidFill>
                    <a:schemeClr val="tx2"/>
                  </a:solidFill>
                </a:rPr>
                <a:t>Establecer  el impulso de la Industria de  Reuniones en la Ciudad, </a:t>
              </a:r>
              <a:r>
                <a:rPr lang="es-MX" sz="1400" b="1" dirty="0" smtClean="0">
                  <a:solidFill>
                    <a:schemeClr val="tx2"/>
                  </a:solidFill>
                </a:rPr>
                <a:t>active la colaboración público-privada </a:t>
              </a:r>
              <a:r>
                <a:rPr lang="es-MX" sz="1400" dirty="0" smtClean="0">
                  <a:solidFill>
                    <a:schemeClr val="tx2"/>
                  </a:solidFill>
                </a:rPr>
                <a:t>y demuestre  el compromiso del Gobierno Municipal (Alcalde de Quito)  hacía los mercados potenciales </a:t>
              </a:r>
              <a:endParaRPr lang="en-US" sz="1400" dirty="0">
                <a:solidFill>
                  <a:schemeClr val="tx2"/>
                </a:solidFill>
              </a:endParaRPr>
            </a:p>
          </p:txBody>
        </p:sp>
        <p:sp>
          <p:nvSpPr>
            <p:cNvPr id="15" name="36 CuadroTexto"/>
            <p:cNvSpPr txBox="1"/>
            <p:nvPr/>
          </p:nvSpPr>
          <p:spPr>
            <a:xfrm>
              <a:off x="6830194" y="4532395"/>
              <a:ext cx="2520280" cy="738664"/>
            </a:xfrm>
            <a:prstGeom prst="rect">
              <a:avLst/>
            </a:prstGeom>
            <a:noFill/>
          </p:spPr>
          <p:txBody>
            <a:bodyPr wrap="square" rtlCol="0">
              <a:spAutoFit/>
            </a:bodyPr>
            <a:lstStyle/>
            <a:p>
              <a:pPr marL="342900" indent="-342900" algn="just">
                <a:buFont typeface="+mj-lt"/>
                <a:buAutoNum type="arabicPeriod" startAt="2"/>
              </a:pPr>
              <a:r>
                <a:rPr lang="es-MX" sz="1400" dirty="0" smtClean="0">
                  <a:solidFill>
                    <a:schemeClr val="tx2">
                      <a:lumMod val="10000"/>
                    </a:schemeClr>
                  </a:solidFill>
                </a:rPr>
                <a:t>Con  una misión especifica y el desarrollo de un plan de objetivos de negocio</a:t>
              </a:r>
              <a:endParaRPr lang="en-US" sz="1400" dirty="0">
                <a:solidFill>
                  <a:schemeClr val="tx2">
                    <a:lumMod val="10000"/>
                  </a:schemeClr>
                </a:solidFill>
              </a:endParaRPr>
            </a:p>
          </p:txBody>
        </p:sp>
        <p:sp>
          <p:nvSpPr>
            <p:cNvPr id="16" name="37 CuadroTexto"/>
            <p:cNvSpPr txBox="1"/>
            <p:nvPr/>
          </p:nvSpPr>
          <p:spPr>
            <a:xfrm>
              <a:off x="6830194" y="2805364"/>
              <a:ext cx="2583265" cy="1169551"/>
            </a:xfrm>
            <a:prstGeom prst="rect">
              <a:avLst/>
            </a:prstGeom>
            <a:noFill/>
          </p:spPr>
          <p:txBody>
            <a:bodyPr wrap="square" rtlCol="0">
              <a:spAutoFit/>
            </a:bodyPr>
            <a:lstStyle/>
            <a:p>
              <a:pPr marL="342900" indent="-342900" algn="just">
                <a:buFont typeface="+mj-lt"/>
                <a:buAutoNum type="arabicPeriod"/>
              </a:pPr>
              <a:r>
                <a:rPr lang="es-MX" sz="1400" dirty="0" smtClean="0">
                  <a:solidFill>
                    <a:schemeClr val="tx2">
                      <a:lumMod val="10000"/>
                    </a:schemeClr>
                  </a:solidFill>
                </a:rPr>
                <a:t>Con visión integral para el desarrollo de Congresos y Convenciones  y plan de ejecución de programas de acción </a:t>
              </a:r>
              <a:endParaRPr lang="en-US" sz="1400" dirty="0">
                <a:solidFill>
                  <a:schemeClr val="tx2">
                    <a:lumMod val="10000"/>
                  </a:schemeClr>
                </a:solidFill>
              </a:endParaRPr>
            </a:p>
          </p:txBody>
        </p:sp>
        <p:cxnSp>
          <p:nvCxnSpPr>
            <p:cNvPr id="17" name="35 Forma"/>
            <p:cNvCxnSpPr>
              <a:stCxn id="13" idx="3"/>
              <a:endCxn id="16" idx="0"/>
            </p:cNvCxnSpPr>
            <p:nvPr/>
          </p:nvCxnSpPr>
          <p:spPr>
            <a:xfrm flipV="1">
              <a:off x="6758186" y="2805364"/>
              <a:ext cx="1363641" cy="3778389"/>
            </a:xfrm>
            <a:prstGeom prst="bentConnector4">
              <a:avLst>
                <a:gd name="adj1" fmla="val 2640"/>
                <a:gd name="adj2" fmla="val 106050"/>
              </a:avLst>
            </a:prstGeom>
            <a:ln w="3492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50 CuadroTexto"/>
            <p:cNvSpPr txBox="1"/>
            <p:nvPr/>
          </p:nvSpPr>
          <p:spPr>
            <a:xfrm>
              <a:off x="1065043" y="2301271"/>
              <a:ext cx="4464496" cy="646331"/>
            </a:xfrm>
            <a:prstGeom prst="rect">
              <a:avLst/>
            </a:prstGeom>
            <a:noFill/>
          </p:spPr>
          <p:txBody>
            <a:bodyPr wrap="square" rtlCol="0">
              <a:spAutoFit/>
            </a:bodyPr>
            <a:lstStyle/>
            <a:p>
              <a:pPr algn="ctr"/>
              <a:r>
                <a:rPr lang="es-MX" sz="1800" b="1" dirty="0" smtClean="0">
                  <a:solidFill>
                    <a:schemeClr val="tx2">
                      <a:lumMod val="10000"/>
                    </a:schemeClr>
                  </a:solidFill>
                </a:rPr>
                <a:t>Unidad Estratégica de Negocios</a:t>
              </a:r>
            </a:p>
            <a:p>
              <a:pPr algn="ctr"/>
              <a:r>
                <a:rPr lang="es-MX" sz="1800" b="1" dirty="0" smtClean="0">
                  <a:solidFill>
                    <a:schemeClr val="tx2">
                      <a:lumMod val="10000"/>
                    </a:schemeClr>
                  </a:solidFill>
                </a:rPr>
                <a:t>(UEN)  </a:t>
              </a:r>
              <a:endParaRPr lang="en-US" sz="1800" b="1" dirty="0">
                <a:solidFill>
                  <a:schemeClr val="tx2">
                    <a:lumMod val="10000"/>
                  </a:schemeClr>
                </a:solidFill>
              </a:endParaRPr>
            </a:p>
          </p:txBody>
        </p:sp>
      </p:grpSp>
    </p:spTree>
    <p:extLst>
      <p:ext uri="{BB962C8B-B14F-4D97-AF65-F5344CB8AC3E}">
        <p14:creationId xmlns:p14="http://schemas.microsoft.com/office/powerpoint/2010/main" val="31419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Configuración institucional de la UEN o Comité RICE</a:t>
            </a: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15</a:t>
            </a:fld>
            <a:endParaRPr lang="es-ES">
              <a:solidFill>
                <a:srgbClr val="002776"/>
              </a:solidFill>
            </a:endParaRPr>
          </a:p>
        </p:txBody>
      </p:sp>
      <p:sp>
        <p:nvSpPr>
          <p:cNvPr id="5" name="Rounded Rectangle 4"/>
          <p:cNvSpPr/>
          <p:nvPr/>
        </p:nvSpPr>
        <p:spPr>
          <a:xfrm>
            <a:off x="873540" y="1870770"/>
            <a:ext cx="3004326" cy="79208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lumMod val="85000"/>
                  </a:schemeClr>
                </a:solidFill>
              </a:rPr>
              <a:t>Gerente de Quito Turismo - Presidente</a:t>
            </a:r>
            <a:endParaRPr lang="en-US" b="1" dirty="0">
              <a:solidFill>
                <a:schemeClr val="tx1">
                  <a:lumMod val="85000"/>
                </a:schemeClr>
              </a:solidFill>
            </a:endParaRPr>
          </a:p>
        </p:txBody>
      </p:sp>
      <p:sp>
        <p:nvSpPr>
          <p:cNvPr id="6" name="TextBox 5"/>
          <p:cNvSpPr txBox="1"/>
          <p:nvPr/>
        </p:nvSpPr>
        <p:spPr>
          <a:xfrm>
            <a:off x="333480" y="1163347"/>
            <a:ext cx="3508382" cy="338554"/>
          </a:xfrm>
          <a:prstGeom prst="rect">
            <a:avLst/>
          </a:prstGeom>
          <a:noFill/>
        </p:spPr>
        <p:txBody>
          <a:bodyPr wrap="square" rtlCol="0">
            <a:spAutoFit/>
          </a:bodyPr>
          <a:lstStyle/>
          <a:p>
            <a:pPr algn="ctr"/>
            <a:r>
              <a:rPr lang="es-ES_tradnl" sz="1600" b="1" i="1" dirty="0" smtClean="0">
                <a:solidFill>
                  <a:schemeClr val="tx1">
                    <a:lumMod val="50000"/>
                  </a:schemeClr>
                </a:solidFill>
              </a:rPr>
              <a:t>Propuesta o ejemplo ilustrativo</a:t>
            </a:r>
            <a:endParaRPr lang="es-ES" sz="1600" b="1" i="1" dirty="0">
              <a:solidFill>
                <a:schemeClr val="tx1">
                  <a:lumMod val="50000"/>
                </a:schemeClr>
              </a:solidFill>
            </a:endParaRPr>
          </a:p>
        </p:txBody>
      </p:sp>
      <p:sp>
        <p:nvSpPr>
          <p:cNvPr id="7" name="Rounded Rectangle 6"/>
          <p:cNvSpPr/>
          <p:nvPr/>
        </p:nvSpPr>
        <p:spPr>
          <a:xfrm>
            <a:off x="621512" y="2887042"/>
            <a:ext cx="3688402" cy="215208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b="1" dirty="0" smtClean="0">
                <a:solidFill>
                  <a:schemeClr val="tx1">
                    <a:lumMod val="85000"/>
                  </a:schemeClr>
                </a:solidFill>
              </a:rPr>
              <a:t>Junta de Gobierno</a:t>
            </a:r>
            <a:endParaRPr lang="en-US" b="1" dirty="0">
              <a:solidFill>
                <a:schemeClr val="tx1">
                  <a:lumMod val="85000"/>
                </a:schemeClr>
              </a:solidFill>
            </a:endParaRPr>
          </a:p>
        </p:txBody>
      </p:sp>
      <p:sp>
        <p:nvSpPr>
          <p:cNvPr id="8" name="Rounded Rectangle 7"/>
          <p:cNvSpPr/>
          <p:nvPr/>
        </p:nvSpPr>
        <p:spPr>
          <a:xfrm>
            <a:off x="709514" y="3527076"/>
            <a:ext cx="1694981" cy="12960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lumMod val="85000"/>
                  </a:schemeClr>
                </a:solidFill>
              </a:rPr>
              <a:t>Sector</a:t>
            </a:r>
          </a:p>
          <a:p>
            <a:pPr algn="ctr"/>
            <a:r>
              <a:rPr lang="es-MX" b="1" dirty="0" smtClean="0">
                <a:solidFill>
                  <a:schemeClr val="tx1">
                    <a:lumMod val="85000"/>
                  </a:schemeClr>
                </a:solidFill>
              </a:rPr>
              <a:t>Privado:</a:t>
            </a:r>
          </a:p>
          <a:p>
            <a:pPr algn="ctr"/>
            <a:r>
              <a:rPr lang="es-MX" b="1" dirty="0" smtClean="0">
                <a:solidFill>
                  <a:schemeClr val="tx1">
                    <a:lumMod val="85000"/>
                  </a:schemeClr>
                </a:solidFill>
              </a:rPr>
              <a:t>5 asientos</a:t>
            </a:r>
            <a:endParaRPr lang="en-US" b="1" dirty="0">
              <a:solidFill>
                <a:schemeClr val="tx1">
                  <a:lumMod val="85000"/>
                </a:schemeClr>
              </a:solidFill>
            </a:endParaRPr>
          </a:p>
        </p:txBody>
      </p:sp>
      <p:sp>
        <p:nvSpPr>
          <p:cNvPr id="9" name="Rounded Rectangle 8"/>
          <p:cNvSpPr/>
          <p:nvPr/>
        </p:nvSpPr>
        <p:spPr>
          <a:xfrm>
            <a:off x="2457104" y="3527076"/>
            <a:ext cx="1694981" cy="12960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lumMod val="85000"/>
                  </a:schemeClr>
                </a:solidFill>
              </a:rPr>
              <a:t>Sector Público:</a:t>
            </a:r>
          </a:p>
          <a:p>
            <a:pPr algn="ctr"/>
            <a:r>
              <a:rPr lang="es-MX" b="1" dirty="0" smtClean="0">
                <a:solidFill>
                  <a:schemeClr val="tx1">
                    <a:lumMod val="85000"/>
                  </a:schemeClr>
                </a:solidFill>
              </a:rPr>
              <a:t>2 asientos</a:t>
            </a:r>
            <a:endParaRPr lang="en-US" b="1" dirty="0">
              <a:solidFill>
                <a:schemeClr val="tx1">
                  <a:lumMod val="85000"/>
                </a:schemeClr>
              </a:solidFill>
            </a:endParaRPr>
          </a:p>
        </p:txBody>
      </p:sp>
      <p:sp>
        <p:nvSpPr>
          <p:cNvPr id="10" name="Rounded Rectangle 9"/>
          <p:cNvSpPr/>
          <p:nvPr/>
        </p:nvSpPr>
        <p:spPr>
          <a:xfrm>
            <a:off x="4409366" y="3742978"/>
            <a:ext cx="1614355" cy="87860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b="1" dirty="0" smtClean="0">
                <a:solidFill>
                  <a:schemeClr val="tx1">
                    <a:lumMod val="85000"/>
                  </a:schemeClr>
                </a:solidFill>
              </a:rPr>
              <a:t>Órgano consultivo</a:t>
            </a:r>
            <a:endParaRPr lang="en-US" b="1" dirty="0">
              <a:solidFill>
                <a:schemeClr val="tx1">
                  <a:lumMod val="85000"/>
                </a:schemeClr>
              </a:solidFill>
            </a:endParaRPr>
          </a:p>
        </p:txBody>
      </p:sp>
      <p:sp>
        <p:nvSpPr>
          <p:cNvPr id="11" name="Rounded Rectangle 10"/>
          <p:cNvSpPr/>
          <p:nvPr/>
        </p:nvSpPr>
        <p:spPr>
          <a:xfrm>
            <a:off x="333480" y="6013048"/>
            <a:ext cx="1844201" cy="12583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b="1" dirty="0" smtClean="0">
                <a:solidFill>
                  <a:schemeClr val="tx1">
                    <a:lumMod val="85000"/>
                  </a:schemeClr>
                </a:solidFill>
              </a:rPr>
              <a:t>Consejo Asesor de Clientes</a:t>
            </a:r>
            <a:endParaRPr lang="en-US" b="1" dirty="0">
              <a:solidFill>
                <a:schemeClr val="tx1">
                  <a:lumMod val="85000"/>
                </a:schemeClr>
              </a:solidFill>
            </a:endParaRPr>
          </a:p>
        </p:txBody>
      </p:sp>
      <p:sp>
        <p:nvSpPr>
          <p:cNvPr id="12" name="Rounded Rectangle 11"/>
          <p:cNvSpPr/>
          <p:nvPr/>
        </p:nvSpPr>
        <p:spPr>
          <a:xfrm>
            <a:off x="2437706" y="6045835"/>
            <a:ext cx="2232248" cy="12583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b="1" dirty="0" smtClean="0">
                <a:solidFill>
                  <a:schemeClr val="tx1">
                    <a:lumMod val="85000"/>
                  </a:schemeClr>
                </a:solidFill>
              </a:rPr>
              <a:t>Comité de Postulaciones o Consultivo</a:t>
            </a:r>
            <a:endParaRPr lang="en-US" b="1" dirty="0">
              <a:solidFill>
                <a:schemeClr val="tx1">
                  <a:lumMod val="85000"/>
                </a:schemeClr>
              </a:solidFill>
            </a:endParaRPr>
          </a:p>
        </p:txBody>
      </p:sp>
      <p:sp>
        <p:nvSpPr>
          <p:cNvPr id="13" name="Rounded Rectangle 12"/>
          <p:cNvSpPr/>
          <p:nvPr/>
        </p:nvSpPr>
        <p:spPr>
          <a:xfrm>
            <a:off x="427505" y="5105959"/>
            <a:ext cx="4336474" cy="43203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bg1"/>
                </a:solidFill>
              </a:rPr>
              <a:t>Director de la UEN</a:t>
            </a:r>
            <a:endParaRPr lang="en-US" b="1" dirty="0">
              <a:solidFill>
                <a:schemeClr val="bg1"/>
              </a:solidFill>
            </a:endParaRPr>
          </a:p>
        </p:txBody>
      </p:sp>
      <p:sp>
        <p:nvSpPr>
          <p:cNvPr id="16" name="TextBox 15"/>
          <p:cNvSpPr txBox="1"/>
          <p:nvPr/>
        </p:nvSpPr>
        <p:spPr>
          <a:xfrm>
            <a:off x="4149653" y="1870770"/>
            <a:ext cx="5270397" cy="830997"/>
          </a:xfrm>
          <a:prstGeom prst="rect">
            <a:avLst/>
          </a:prstGeom>
          <a:noFill/>
        </p:spPr>
        <p:txBody>
          <a:bodyPr wrap="square" rtlCol="0">
            <a:spAutoFit/>
          </a:bodyPr>
          <a:lstStyle/>
          <a:p>
            <a:r>
              <a:rPr lang="es-ES_tradnl" sz="1200" dirty="0" smtClean="0"/>
              <a:t>UEN: quien conforma equipo e  integra a la industria sus órganos de gobernanza, comparte la administración de los recursos etiquetados par la industria de reuniones, ofrece programas de certificación, aporta recursos de otras áreas de la institución.</a:t>
            </a:r>
            <a:endParaRPr lang="es-ES" sz="1200" dirty="0"/>
          </a:p>
        </p:txBody>
      </p:sp>
      <p:sp>
        <p:nvSpPr>
          <p:cNvPr id="17" name="TextBox 16"/>
          <p:cNvSpPr txBox="1"/>
          <p:nvPr/>
        </p:nvSpPr>
        <p:spPr>
          <a:xfrm>
            <a:off x="6262074" y="3825431"/>
            <a:ext cx="3389390" cy="461665"/>
          </a:xfrm>
          <a:prstGeom prst="rect">
            <a:avLst/>
          </a:prstGeom>
          <a:noFill/>
        </p:spPr>
        <p:txBody>
          <a:bodyPr wrap="square" rtlCol="0">
            <a:spAutoFit/>
          </a:bodyPr>
          <a:lstStyle/>
          <a:p>
            <a:r>
              <a:rPr lang="es-ES_tradnl" sz="1200" dirty="0" smtClean="0"/>
              <a:t>Órgano de consulta de la Junta de Gobierno. Este órgano tiene voz pero no voto</a:t>
            </a:r>
            <a:endParaRPr lang="es-ES" sz="1200" dirty="0"/>
          </a:p>
        </p:txBody>
      </p:sp>
      <p:sp>
        <p:nvSpPr>
          <p:cNvPr id="18" name="TextBox 17"/>
          <p:cNvSpPr txBox="1"/>
          <p:nvPr/>
        </p:nvSpPr>
        <p:spPr>
          <a:xfrm>
            <a:off x="4669954" y="2878882"/>
            <a:ext cx="4842608" cy="830997"/>
          </a:xfrm>
          <a:prstGeom prst="rect">
            <a:avLst/>
          </a:prstGeom>
          <a:noFill/>
        </p:spPr>
        <p:txBody>
          <a:bodyPr wrap="square" rtlCol="0">
            <a:spAutoFit/>
          </a:bodyPr>
          <a:lstStyle/>
          <a:p>
            <a:pPr algn="just"/>
            <a:r>
              <a:rPr lang="es-ES_tradnl" sz="1200" dirty="0" smtClean="0"/>
              <a:t>Administración de recursos destinado a reuniones basado en acuerdos de la Junta, independientemente de cómo se articule la ejecución del presupuesto.</a:t>
            </a:r>
          </a:p>
          <a:p>
            <a:pPr algn="just"/>
            <a:r>
              <a:rPr lang="es-ES_tradnl" sz="1200" dirty="0" smtClean="0"/>
              <a:t>Presupuesto basado en aportaciones en efectivo y en especies</a:t>
            </a:r>
            <a:endParaRPr lang="es-ES" sz="1200" dirty="0"/>
          </a:p>
        </p:txBody>
      </p:sp>
      <p:sp>
        <p:nvSpPr>
          <p:cNvPr id="19" name="TextBox 18"/>
          <p:cNvSpPr txBox="1"/>
          <p:nvPr/>
        </p:nvSpPr>
        <p:spPr>
          <a:xfrm>
            <a:off x="4957986" y="5080042"/>
            <a:ext cx="4554576" cy="461665"/>
          </a:xfrm>
          <a:prstGeom prst="rect">
            <a:avLst/>
          </a:prstGeom>
          <a:noFill/>
        </p:spPr>
        <p:txBody>
          <a:bodyPr wrap="square" rtlCol="0">
            <a:spAutoFit/>
          </a:bodyPr>
          <a:lstStyle/>
          <a:p>
            <a:r>
              <a:rPr lang="es-ES_tradnl" sz="1200" dirty="0" smtClean="0"/>
              <a:t>Formula y ejecuta l plan estratégico que la Junta de Gobierno decida en sus sesiones, arma un equipo y dirige la operación.</a:t>
            </a:r>
            <a:endParaRPr lang="es-ES" sz="1200" dirty="0"/>
          </a:p>
        </p:txBody>
      </p:sp>
      <p:sp>
        <p:nvSpPr>
          <p:cNvPr id="20" name="TextBox 19"/>
          <p:cNvSpPr txBox="1"/>
          <p:nvPr/>
        </p:nvSpPr>
        <p:spPr>
          <a:xfrm>
            <a:off x="4974105" y="5679150"/>
            <a:ext cx="4968552" cy="1200329"/>
          </a:xfrm>
          <a:prstGeom prst="rect">
            <a:avLst/>
          </a:prstGeom>
          <a:noFill/>
        </p:spPr>
        <p:txBody>
          <a:bodyPr wrap="square" rtlCol="0">
            <a:spAutoFit/>
          </a:bodyPr>
          <a:lstStyle/>
          <a:p>
            <a:pPr algn="just"/>
            <a:r>
              <a:rPr lang="es-ES_tradnl" sz="1200" dirty="0" smtClean="0"/>
              <a:t>Garantiza el alineamiento de la UEN con las necesidades y tendencias del mercado, constituido por </a:t>
            </a:r>
            <a:r>
              <a:rPr lang="es-ES_tradnl" sz="1200" dirty="0" err="1" smtClean="0"/>
              <a:t>OPCs</a:t>
            </a:r>
            <a:r>
              <a:rPr lang="es-ES_tradnl" sz="1200" dirty="0" smtClean="0"/>
              <a:t>, Meeting </a:t>
            </a:r>
            <a:r>
              <a:rPr lang="es-ES_tradnl" sz="1200" dirty="0" err="1" smtClean="0"/>
              <a:t>Planners</a:t>
            </a:r>
            <a:r>
              <a:rPr lang="es-ES_tradnl" sz="1200" dirty="0" smtClean="0"/>
              <a:t>, corporativos, asociaciones, intermediarios internacionales.  Casa 6 meses se sugiere realizar un taller con expertos para que asesore en materia de: estrategia de marketing, posicionamiento de marca, percepciones, infraestructura</a:t>
            </a:r>
            <a:endParaRPr lang="es-ES" sz="1200" dirty="0"/>
          </a:p>
        </p:txBody>
      </p:sp>
      <p:sp>
        <p:nvSpPr>
          <p:cNvPr id="21" name="TextBox 20"/>
          <p:cNvSpPr txBox="1"/>
          <p:nvPr/>
        </p:nvSpPr>
        <p:spPr>
          <a:xfrm>
            <a:off x="4974105" y="7014588"/>
            <a:ext cx="4554576" cy="276999"/>
          </a:xfrm>
          <a:prstGeom prst="rect">
            <a:avLst/>
          </a:prstGeom>
          <a:noFill/>
        </p:spPr>
        <p:txBody>
          <a:bodyPr wrap="square" rtlCol="0">
            <a:spAutoFit/>
          </a:bodyPr>
          <a:lstStyle/>
          <a:p>
            <a:r>
              <a:rPr lang="es-ES_tradnl" sz="1200" dirty="0" smtClean="0"/>
              <a:t>Coadyuva a formular la estrategia para postularse a Congresos</a:t>
            </a:r>
            <a:endParaRPr lang="es-ES" sz="1200" dirty="0"/>
          </a:p>
        </p:txBody>
      </p:sp>
      <p:cxnSp>
        <p:nvCxnSpPr>
          <p:cNvPr id="25" name="Elbow Connector 24"/>
          <p:cNvCxnSpPr>
            <a:stCxn id="11" idx="0"/>
          </p:cNvCxnSpPr>
          <p:nvPr/>
        </p:nvCxnSpPr>
        <p:spPr>
          <a:xfrm rot="5400000" flipH="1" flipV="1">
            <a:off x="3068656" y="3999295"/>
            <a:ext cx="200679" cy="38268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4747511" y="5294935"/>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686073" y="7089672"/>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979157" y="3963082"/>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61842" y="3238922"/>
            <a:ext cx="10081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877866" y="2014786"/>
            <a:ext cx="331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352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1.4. Pilar II: Inversión en los mercados y recursos requeridos</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1694327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91" y="214586"/>
            <a:ext cx="8613151" cy="714375"/>
          </a:xfrm>
        </p:spPr>
        <p:txBody>
          <a:bodyPr/>
          <a:lstStyle/>
          <a:p>
            <a:r>
              <a:rPr lang="es-MX" sz="2400" dirty="0" smtClean="0">
                <a:solidFill>
                  <a:schemeClr val="tx1">
                    <a:lumMod val="85000"/>
                  </a:schemeClr>
                </a:solidFill>
              </a:rPr>
              <a:t>El éxito </a:t>
            </a:r>
            <a:r>
              <a:rPr lang="es-MX" sz="2400" dirty="0">
                <a:solidFill>
                  <a:schemeClr val="tx1">
                    <a:lumMod val="85000"/>
                  </a:schemeClr>
                </a:solidFill>
              </a:rPr>
              <a:t>de la Industria requiere de un compromiso de inversión público-privado</a:t>
            </a:r>
            <a:r>
              <a:rPr lang="en-US" sz="2400" dirty="0"/>
              <a:t/>
            </a:r>
            <a:br>
              <a:rPr lang="en-US" sz="2400" dirty="0"/>
            </a:br>
            <a:endParaRPr lang="es-ES" sz="2400"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17</a:t>
            </a:fld>
            <a:endParaRPr lang="es-ES">
              <a:solidFill>
                <a:srgbClr val="002776"/>
              </a:solidFill>
            </a:endParaRPr>
          </a:p>
        </p:txBody>
      </p:sp>
      <p:sp>
        <p:nvSpPr>
          <p:cNvPr id="5" name="9 CuadroTexto"/>
          <p:cNvSpPr txBox="1"/>
          <p:nvPr/>
        </p:nvSpPr>
        <p:spPr>
          <a:xfrm>
            <a:off x="329312" y="2504509"/>
            <a:ext cx="1944216" cy="2800767"/>
          </a:xfrm>
          <a:prstGeom prst="rect">
            <a:avLst/>
          </a:prstGeom>
          <a:noFill/>
        </p:spPr>
        <p:txBody>
          <a:bodyPr wrap="square" rtlCol="0">
            <a:spAutoFit/>
          </a:bodyPr>
          <a:lstStyle/>
          <a:p>
            <a:pPr algn="ctr"/>
            <a:r>
              <a:rPr lang="es-MX" sz="1600" dirty="0" smtClean="0"/>
              <a:t>La creación de la UEN y la elaboración del Plan estratégico </a:t>
            </a:r>
          </a:p>
          <a:p>
            <a:pPr algn="ctr"/>
            <a:r>
              <a:rPr lang="es-MX" sz="1600" dirty="0" smtClean="0"/>
              <a:t>de la nueva UEN, aprobado y acompañado por la Junta de Gobierno y que cree “</a:t>
            </a:r>
            <a:r>
              <a:rPr lang="es-MX" sz="1600" dirty="0" err="1" smtClean="0"/>
              <a:t>momentum</a:t>
            </a:r>
            <a:r>
              <a:rPr lang="es-MX" sz="1600" dirty="0" smtClean="0"/>
              <a:t>” y un evento solemnidad</a:t>
            </a:r>
            <a:endParaRPr lang="en-US" sz="1600" dirty="0"/>
          </a:p>
        </p:txBody>
      </p:sp>
      <p:pic>
        <p:nvPicPr>
          <p:cNvPr id="6" name="Picture 2"/>
          <p:cNvPicPr>
            <a:picLocks noChangeAspect="1" noChangeArrowheads="1"/>
          </p:cNvPicPr>
          <p:nvPr/>
        </p:nvPicPr>
        <p:blipFill>
          <a:blip r:embed="rId2" cstate="print"/>
          <a:srcRect/>
          <a:stretch>
            <a:fillRect/>
          </a:stretch>
        </p:blipFill>
        <p:spPr bwMode="auto">
          <a:xfrm>
            <a:off x="2339752" y="2204845"/>
            <a:ext cx="1656184" cy="803209"/>
          </a:xfrm>
          <a:prstGeom prst="rect">
            <a:avLst/>
          </a:prstGeom>
          <a:noFill/>
          <a:ln w="9525">
            <a:noFill/>
            <a:miter lim="800000"/>
            <a:headEnd/>
            <a:tailEnd/>
          </a:ln>
        </p:spPr>
      </p:pic>
      <p:sp>
        <p:nvSpPr>
          <p:cNvPr id="7" name="11 Rectángulo"/>
          <p:cNvSpPr/>
          <p:nvPr/>
        </p:nvSpPr>
        <p:spPr>
          <a:xfrm>
            <a:off x="2339752" y="1340768"/>
            <a:ext cx="4608512" cy="584775"/>
          </a:xfrm>
          <a:prstGeom prst="rect">
            <a:avLst/>
          </a:prstGeom>
        </p:spPr>
        <p:txBody>
          <a:bodyPr wrap="square">
            <a:spAutoFit/>
          </a:bodyPr>
          <a:lstStyle/>
          <a:p>
            <a:pPr algn="ctr"/>
            <a:r>
              <a:rPr lang="es-MX" sz="1600" dirty="0" smtClean="0"/>
              <a:t>Tasa Turística de Alojamiento </a:t>
            </a:r>
          </a:p>
          <a:p>
            <a:pPr algn="ctr"/>
            <a:r>
              <a:rPr lang="es-MX" sz="1600" dirty="0" smtClean="0"/>
              <a:t>20 % fijo de lo que se recauda, Quito Turismo</a:t>
            </a:r>
            <a:endParaRPr lang="en-US" sz="1600" dirty="0" smtClean="0"/>
          </a:p>
        </p:txBody>
      </p:sp>
      <p:sp>
        <p:nvSpPr>
          <p:cNvPr id="8" name="12 Rectángulo"/>
          <p:cNvSpPr/>
          <p:nvPr/>
        </p:nvSpPr>
        <p:spPr>
          <a:xfrm>
            <a:off x="2303748" y="5896828"/>
            <a:ext cx="7262750" cy="1446550"/>
          </a:xfrm>
          <a:prstGeom prst="rect">
            <a:avLst/>
          </a:prstGeom>
        </p:spPr>
        <p:txBody>
          <a:bodyPr wrap="square">
            <a:spAutoFit/>
          </a:bodyPr>
          <a:lstStyle/>
          <a:p>
            <a:pPr algn="ctr"/>
            <a:r>
              <a:rPr lang="es-MX" sz="1600" dirty="0" smtClean="0"/>
              <a:t>Inversiones del </a:t>
            </a:r>
            <a:r>
              <a:rPr lang="es-MX" sz="1600" b="1" dirty="0" smtClean="0"/>
              <a:t>Sector Privado </a:t>
            </a:r>
            <a:r>
              <a:rPr lang="es-MX" sz="1600" dirty="0" smtClean="0"/>
              <a:t>(en especie o efectivo) y del Ministerio de Turismo (los proyectos se presentan en el seno de la Junta de Gobierno y se define su financiamiento y apoyo </a:t>
            </a:r>
          </a:p>
          <a:p>
            <a:pPr algn="ctr"/>
            <a:endParaRPr lang="es-MX" sz="800" dirty="0" smtClean="0"/>
          </a:p>
          <a:p>
            <a:pPr algn="ctr"/>
            <a:r>
              <a:rPr lang="es-MX" sz="1600" dirty="0" smtClean="0"/>
              <a:t>Sector </a:t>
            </a:r>
            <a:r>
              <a:rPr lang="es-MX" sz="1600" dirty="0"/>
              <a:t>Privado (en especie o efectivo) y del </a:t>
            </a:r>
            <a:r>
              <a:rPr lang="es-MX" sz="1600" dirty="0" smtClean="0"/>
              <a:t>sector público (%  </a:t>
            </a:r>
            <a:r>
              <a:rPr lang="es-MX" sz="1600" dirty="0"/>
              <a:t>que se iguala o empata por </a:t>
            </a:r>
            <a:r>
              <a:rPr lang="es-MX" sz="1600" dirty="0" smtClean="0"/>
              <a:t>proyecto: 1:1). </a:t>
            </a:r>
            <a:endParaRPr lang="en-US" sz="1600" dirty="0"/>
          </a:p>
        </p:txBody>
      </p:sp>
      <p:sp>
        <p:nvSpPr>
          <p:cNvPr id="9" name="13 Rectángulo"/>
          <p:cNvSpPr/>
          <p:nvPr/>
        </p:nvSpPr>
        <p:spPr>
          <a:xfrm>
            <a:off x="6813924" y="3008054"/>
            <a:ext cx="2952328" cy="2308324"/>
          </a:xfrm>
          <a:prstGeom prst="rect">
            <a:avLst/>
          </a:prstGeom>
        </p:spPr>
        <p:txBody>
          <a:bodyPr wrap="square">
            <a:spAutoFit/>
          </a:bodyPr>
          <a:lstStyle/>
          <a:p>
            <a:pPr algn="ctr"/>
            <a:r>
              <a:rPr lang="es-MX" sz="1600" dirty="0" smtClean="0"/>
              <a:t>Estableciendo un mecanismo de financiamiento autogenerado y a largo plazo;  que sea ejecutado por QT por ejemplo como órgano ejecutor, para cumplir con la legalidad pero el destino de los recursos se habrá acordado por la Junta</a:t>
            </a:r>
            <a:endParaRPr lang="en-US" sz="1600" dirty="0" smtClean="0"/>
          </a:p>
        </p:txBody>
      </p:sp>
      <p:pic>
        <p:nvPicPr>
          <p:cNvPr id="11" name="Picture 10"/>
          <p:cNvPicPr>
            <a:picLocks noChangeAspect="1"/>
          </p:cNvPicPr>
          <p:nvPr/>
        </p:nvPicPr>
        <p:blipFill>
          <a:blip r:embed="rId3"/>
          <a:stretch>
            <a:fillRect/>
          </a:stretch>
        </p:blipFill>
        <p:spPr>
          <a:xfrm>
            <a:off x="3977578" y="3157739"/>
            <a:ext cx="2970686" cy="2008953"/>
          </a:xfrm>
          <a:prstGeom prst="rect">
            <a:avLst/>
          </a:prstGeom>
        </p:spPr>
      </p:pic>
      <p:sp>
        <p:nvSpPr>
          <p:cNvPr id="12" name="Down Arrow 11"/>
          <p:cNvSpPr/>
          <p:nvPr/>
        </p:nvSpPr>
        <p:spPr>
          <a:xfrm rot="17974304">
            <a:off x="4481361" y="1656468"/>
            <a:ext cx="549010" cy="189465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Down Arrow 12"/>
          <p:cNvSpPr/>
          <p:nvPr/>
        </p:nvSpPr>
        <p:spPr>
          <a:xfrm rot="14973330">
            <a:off x="3935322" y="4357947"/>
            <a:ext cx="549010" cy="189465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37838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srcRect/>
          <a:stretch>
            <a:fillRect/>
          </a:stretch>
        </p:blipFill>
        <p:spPr bwMode="auto">
          <a:xfrm>
            <a:off x="323527" y="1196752"/>
            <a:ext cx="9413697" cy="5930602"/>
          </a:xfrm>
          <a:prstGeom prst="rect">
            <a:avLst/>
          </a:prstGeom>
          <a:noFill/>
          <a:ln w="9525">
            <a:noFill/>
            <a:miter lim="800000"/>
            <a:headEnd/>
            <a:tailEnd/>
          </a:ln>
        </p:spPr>
      </p:pic>
      <p:pic>
        <p:nvPicPr>
          <p:cNvPr id="3" name="Picture 3" descr="C:\Users\Brenda\AppData\Local\Microsoft\Windows\INetCache\IE\IQOO5T74\Map-Pin-by-Merlin2525[1].png"/>
          <p:cNvPicPr>
            <a:picLocks noChangeAspect="1" noChangeArrowheads="1"/>
          </p:cNvPicPr>
          <p:nvPr/>
        </p:nvPicPr>
        <p:blipFill>
          <a:blip r:embed="rId4" cstate="print"/>
          <a:srcRect/>
          <a:stretch>
            <a:fillRect/>
          </a:stretch>
        </p:blipFill>
        <p:spPr bwMode="auto">
          <a:xfrm>
            <a:off x="6448933" y="1858640"/>
            <a:ext cx="957325" cy="802598"/>
          </a:xfrm>
          <a:prstGeom prst="rect">
            <a:avLst/>
          </a:prstGeom>
          <a:noFill/>
        </p:spPr>
      </p:pic>
      <p:sp>
        <p:nvSpPr>
          <p:cNvPr id="4" name="Text Box 626"/>
          <p:cNvSpPr txBox="1">
            <a:spLocks noChangeArrowheads="1"/>
          </p:cNvSpPr>
          <p:nvPr/>
        </p:nvSpPr>
        <p:spPr bwMode="auto">
          <a:xfrm>
            <a:off x="323528" y="1670611"/>
            <a:ext cx="3888432" cy="1079399"/>
          </a:xfrm>
          <a:prstGeom prst="rect">
            <a:avLst/>
          </a:prstGeom>
          <a:noFill/>
          <a:ln w="12700" algn="ctr">
            <a:noFill/>
            <a:miter lim="800000"/>
            <a:headEnd/>
            <a:tailEnd/>
          </a:ln>
        </p:spPr>
        <p:txBody>
          <a:bodyPr wrap="square" lIns="90000" tIns="46800" rIns="90000" bIns="46800">
            <a:spAutoFit/>
          </a:bodyPr>
          <a:lstStyle/>
          <a:p>
            <a:pPr marL="342900" indent="-342900">
              <a:buFont typeface="+mj-lt"/>
              <a:buAutoNum type="arabicPeriod"/>
            </a:pPr>
            <a:r>
              <a:rPr lang="es-ES" sz="1600" i="1" dirty="0" smtClean="0">
                <a:solidFill>
                  <a:schemeClr val="bg1"/>
                </a:solidFill>
              </a:rPr>
              <a:t>La Ciudad de Quito junto con la Industria de Reuniones  y actores locales (UEN) necesita desarrollar un posicionamiento especializado </a:t>
            </a:r>
          </a:p>
        </p:txBody>
      </p:sp>
      <p:sp>
        <p:nvSpPr>
          <p:cNvPr id="5" name="Text Box 626"/>
          <p:cNvSpPr txBox="1">
            <a:spLocks noChangeArrowheads="1"/>
          </p:cNvSpPr>
          <p:nvPr/>
        </p:nvSpPr>
        <p:spPr bwMode="auto">
          <a:xfrm>
            <a:off x="323528" y="2895468"/>
            <a:ext cx="3888432" cy="833178"/>
          </a:xfrm>
          <a:prstGeom prst="rect">
            <a:avLst/>
          </a:prstGeom>
          <a:noFill/>
          <a:ln w="12700" algn="ctr">
            <a:noFill/>
            <a:miter lim="800000"/>
            <a:headEnd/>
            <a:tailEnd/>
          </a:ln>
        </p:spPr>
        <p:txBody>
          <a:bodyPr wrap="square" lIns="90000" tIns="46800" rIns="90000" bIns="46800">
            <a:spAutoFit/>
          </a:bodyPr>
          <a:lstStyle/>
          <a:p>
            <a:pPr marL="342900" indent="-342900">
              <a:buFont typeface="+mj-lt"/>
              <a:buAutoNum type="arabicPeriod" startAt="2"/>
            </a:pPr>
            <a:r>
              <a:rPr lang="es-ES" sz="1600" i="1" dirty="0" smtClean="0">
                <a:solidFill>
                  <a:schemeClr val="bg1"/>
                </a:solidFill>
              </a:rPr>
              <a:t>Quito necesita una esencia de marca (promesa de valor) alineada a su Industria de Reuniones </a:t>
            </a:r>
          </a:p>
        </p:txBody>
      </p:sp>
      <p:sp>
        <p:nvSpPr>
          <p:cNvPr id="6" name="Text Box 626"/>
          <p:cNvSpPr txBox="1">
            <a:spLocks noChangeArrowheads="1"/>
          </p:cNvSpPr>
          <p:nvPr/>
        </p:nvSpPr>
        <p:spPr bwMode="auto">
          <a:xfrm>
            <a:off x="323528" y="3861769"/>
            <a:ext cx="3770362" cy="1325620"/>
          </a:xfrm>
          <a:prstGeom prst="rect">
            <a:avLst/>
          </a:prstGeom>
          <a:noFill/>
          <a:ln w="12700" algn="ctr">
            <a:noFill/>
            <a:miter lim="800000"/>
            <a:headEnd/>
            <a:tailEnd/>
          </a:ln>
        </p:spPr>
        <p:txBody>
          <a:bodyPr wrap="square" lIns="90000" tIns="46800" rIns="90000" bIns="46800">
            <a:spAutoFit/>
          </a:bodyPr>
          <a:lstStyle/>
          <a:p>
            <a:pPr marL="342900" indent="-342900">
              <a:buFont typeface="+mj-lt"/>
              <a:buAutoNum type="arabicPeriod" startAt="3"/>
            </a:pPr>
            <a:r>
              <a:rPr lang="es-ES" sz="1600" i="1" dirty="0" smtClean="0">
                <a:solidFill>
                  <a:schemeClr val="bg1"/>
                </a:solidFill>
              </a:rPr>
              <a:t>Llevar a cabo un ejercicio de arquitectura de marca  para atacar a los segmentos adecuados y un ejercicio de adecuación producto-mercado</a:t>
            </a:r>
          </a:p>
        </p:txBody>
      </p:sp>
      <p:sp>
        <p:nvSpPr>
          <p:cNvPr id="9" name="Title 8"/>
          <p:cNvSpPr>
            <a:spLocks noGrp="1"/>
          </p:cNvSpPr>
          <p:nvPr>
            <p:ph type="title"/>
          </p:nvPr>
        </p:nvSpPr>
        <p:spPr/>
        <p:txBody>
          <a:bodyPr/>
          <a:lstStyle/>
          <a:p>
            <a:r>
              <a:rPr lang="es-MX" sz="2400" dirty="0" smtClean="0">
                <a:solidFill>
                  <a:schemeClr val="tx1">
                    <a:lumMod val="85000"/>
                  </a:schemeClr>
                </a:solidFill>
              </a:rPr>
              <a:t>Para </a:t>
            </a:r>
            <a:r>
              <a:rPr lang="es-MX" sz="2400" dirty="0">
                <a:solidFill>
                  <a:schemeClr val="tx1">
                    <a:lumMod val="85000"/>
                  </a:schemeClr>
                </a:solidFill>
              </a:rPr>
              <a:t>atraer la demanda, se requiere historias ,propuestas de valor convincentes  y desarrollo de marca </a:t>
            </a:r>
            <a:endParaRPr lang="es-ES" sz="2400" dirty="0"/>
          </a:p>
        </p:txBody>
      </p:sp>
    </p:spTree>
    <p:extLst>
      <p:ext uri="{BB962C8B-B14F-4D97-AF65-F5344CB8AC3E}">
        <p14:creationId xmlns:p14="http://schemas.microsoft.com/office/powerpoint/2010/main" val="1877543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91" y="286594"/>
            <a:ext cx="8397127" cy="714375"/>
          </a:xfrm>
        </p:spPr>
        <p:txBody>
          <a:bodyPr/>
          <a:lstStyle/>
          <a:p>
            <a:r>
              <a:rPr lang="es-ES_tradnl" dirty="0" smtClean="0"/>
              <a:t>Ejercicio propuesto como </a:t>
            </a:r>
            <a:r>
              <a:rPr lang="es-ES_tradnl" b="0" dirty="0" smtClean="0"/>
              <a:t> </a:t>
            </a:r>
            <a:r>
              <a:rPr lang="es-MX" sz="2400" dirty="0">
                <a:solidFill>
                  <a:schemeClr val="tx1">
                    <a:lumMod val="85000"/>
                  </a:schemeClr>
                </a:solidFill>
              </a:rPr>
              <a:t>ejercicio para desarrollar  oportunidades de negocio en el destino</a:t>
            </a:r>
            <a:br>
              <a:rPr lang="es-MX" sz="2400" dirty="0">
                <a:solidFill>
                  <a:schemeClr val="tx1">
                    <a:lumMod val="85000"/>
                  </a:schemeClr>
                </a:solidFill>
              </a:rPr>
            </a:b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19</a:t>
            </a:fld>
            <a:endParaRPr lang="es-ES">
              <a:solidFill>
                <a:srgbClr val="002776"/>
              </a:solidFill>
            </a:endParaRPr>
          </a:p>
        </p:txBody>
      </p:sp>
      <p:pic>
        <p:nvPicPr>
          <p:cNvPr id="4" name="Picture 2"/>
          <p:cNvPicPr/>
          <p:nvPr/>
        </p:nvPicPr>
        <p:blipFill rotWithShape="1">
          <a:blip r:embed="rId2" cstate="print"/>
          <a:srcRect l="7858" t="-265" r="8244" b="14932"/>
          <a:stretch/>
        </p:blipFill>
        <p:spPr>
          <a:xfrm>
            <a:off x="925538" y="1510730"/>
            <a:ext cx="8496944" cy="5112569"/>
          </a:xfrm>
          <a:prstGeom prst="rect">
            <a:avLst/>
          </a:prstGeom>
        </p:spPr>
      </p:pic>
    </p:spTree>
    <p:extLst>
      <p:ext uri="{BB962C8B-B14F-4D97-AF65-F5344CB8AC3E}">
        <p14:creationId xmlns:p14="http://schemas.microsoft.com/office/powerpoint/2010/main" val="317571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493490" y="2806874"/>
            <a:ext cx="7545388" cy="1522413"/>
          </a:xfrm>
        </p:spPr>
        <p:txBody>
          <a:bodyPr/>
          <a:lstStyle/>
          <a:p>
            <a:pPr marL="0" indent="0"/>
            <a:r>
              <a:rPr lang="es-ES" sz="3250" b="1" dirty="0" smtClean="0">
                <a:solidFill>
                  <a:schemeClr val="bg2"/>
                </a:solidFill>
              </a:rPr>
              <a:t>1. </a:t>
            </a:r>
            <a:r>
              <a:rPr lang="es-ES_tradnl" sz="3250" b="1" dirty="0" smtClean="0">
                <a:solidFill>
                  <a:schemeClr val="bg2"/>
                </a:solidFill>
              </a:rPr>
              <a:t>Desarrollo del enfoque para el desarrollo del producto RICE – </a:t>
            </a:r>
            <a:r>
              <a:rPr lang="es-ES_tradnl" sz="2000" b="1" i="1" dirty="0" smtClean="0">
                <a:solidFill>
                  <a:schemeClr val="bg2"/>
                </a:solidFill>
              </a:rPr>
              <a:t>Propuesta realizada con el apoyo de D. Eduardo </a:t>
            </a:r>
            <a:r>
              <a:rPr lang="es-ES_tradnl" sz="2000" b="1" i="1" dirty="0" err="1" smtClean="0">
                <a:solidFill>
                  <a:schemeClr val="bg2"/>
                </a:solidFill>
              </a:rPr>
              <a:t>Chaillo</a:t>
            </a:r>
            <a:endParaRPr lang="es-ES_tradnl" sz="2000" b="1" i="1" dirty="0">
              <a:solidFill>
                <a:schemeClr val="bg2"/>
              </a:solidFill>
            </a:endParaRPr>
          </a:p>
        </p:txBody>
      </p:sp>
    </p:spTree>
    <p:extLst>
      <p:ext uri="{BB962C8B-B14F-4D97-AF65-F5344CB8AC3E}">
        <p14:creationId xmlns:p14="http://schemas.microsoft.com/office/powerpoint/2010/main" val="2815981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sz="2400" dirty="0" smtClean="0">
                <a:solidFill>
                  <a:schemeClr val="tx1">
                    <a:lumMod val="85000"/>
                  </a:schemeClr>
                </a:solidFill>
              </a:rPr>
              <a:t>Adecuando </a:t>
            </a:r>
            <a:r>
              <a:rPr lang="es-MX" sz="2400" dirty="0">
                <a:solidFill>
                  <a:schemeClr val="tx1">
                    <a:lumMod val="85000"/>
                  </a:schemeClr>
                </a:solidFill>
              </a:rPr>
              <a:t>el destino a los posibles  segmentos de mercado</a:t>
            </a:r>
            <a:br>
              <a:rPr lang="es-MX" sz="2400" dirty="0">
                <a:solidFill>
                  <a:schemeClr val="tx1">
                    <a:lumMod val="85000"/>
                  </a:schemeClr>
                </a:solidFill>
              </a:rPr>
            </a:b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20</a:t>
            </a:fld>
            <a:endParaRPr lang="es-ES">
              <a:solidFill>
                <a:srgbClr val="002776"/>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054943661"/>
              </p:ext>
            </p:extLst>
          </p:nvPr>
        </p:nvGraphicFramePr>
        <p:xfrm>
          <a:off x="205458" y="1574796"/>
          <a:ext cx="9642507" cy="5408542"/>
        </p:xfrm>
        <a:graphic>
          <a:graphicData uri="http://schemas.openxmlformats.org/presentationml/2006/ole">
            <mc:AlternateContent xmlns:mc="http://schemas.openxmlformats.org/markup-compatibility/2006">
              <mc:Choice xmlns:v="urn:schemas-microsoft-com:vml" Requires="v">
                <p:oleObj spid="_x0000_s290841" name="Worksheet" r:id="rId4" imgW="7619844" imgH="3533659" progId="Excel.Sheet.12">
                  <p:embed/>
                </p:oleObj>
              </mc:Choice>
              <mc:Fallback>
                <p:oleObj name="Worksheet" r:id="rId4" imgW="7619844" imgH="3533659" progId="Excel.Sheet.12">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458" y="1574796"/>
                        <a:ext cx="9642507" cy="5408542"/>
                      </a:xfrm>
                      <a:prstGeom prst="rect">
                        <a:avLst/>
                      </a:prstGeom>
                      <a:noFill/>
                      <a:extLst/>
                    </p:spPr>
                  </p:pic>
                </p:oleObj>
              </mc:Fallback>
            </mc:AlternateContent>
          </a:graphicData>
        </a:graphic>
      </p:graphicFrame>
    </p:spTree>
    <p:extLst>
      <p:ext uri="{BB962C8B-B14F-4D97-AF65-F5344CB8AC3E}">
        <p14:creationId xmlns:p14="http://schemas.microsoft.com/office/powerpoint/2010/main" val="3108443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Consideraciones para la UEN</a:t>
            </a: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21</a:t>
            </a:fld>
            <a:endParaRPr lang="es-ES">
              <a:solidFill>
                <a:srgbClr val="002776"/>
              </a:solidFill>
            </a:endParaRPr>
          </a:p>
        </p:txBody>
      </p:sp>
      <p:pic>
        <p:nvPicPr>
          <p:cNvPr id="4" name="Picture 4" descr="C:\Users\Brenda\AppData\Local\Microsoft\Windows\INetCache\IE\IQOO5T74\Puzzle-1x[1].png"/>
          <p:cNvPicPr>
            <a:picLocks noChangeAspect="1" noChangeArrowheads="1"/>
          </p:cNvPicPr>
          <p:nvPr/>
        </p:nvPicPr>
        <p:blipFill>
          <a:blip r:embed="rId2" cstate="print">
            <a:duotone>
              <a:prstClr val="black"/>
              <a:schemeClr val="accent2">
                <a:tint val="45000"/>
                <a:satMod val="400000"/>
              </a:schemeClr>
            </a:duotone>
          </a:blip>
          <a:srcRect/>
          <a:stretch>
            <a:fillRect/>
          </a:stretch>
        </p:blipFill>
        <p:spPr bwMode="auto">
          <a:xfrm>
            <a:off x="539552" y="2060848"/>
            <a:ext cx="1296144" cy="1656185"/>
          </a:xfrm>
          <a:prstGeom prst="rect">
            <a:avLst/>
          </a:prstGeom>
          <a:solidFill>
            <a:schemeClr val="bg1">
              <a:lumMod val="85000"/>
            </a:schemeClr>
          </a:solidFill>
        </p:spPr>
      </p:pic>
      <p:sp>
        <p:nvSpPr>
          <p:cNvPr id="5" name="13 CuadroTexto"/>
          <p:cNvSpPr txBox="1"/>
          <p:nvPr/>
        </p:nvSpPr>
        <p:spPr>
          <a:xfrm>
            <a:off x="611560" y="2453987"/>
            <a:ext cx="1125742" cy="338554"/>
          </a:xfrm>
          <a:prstGeom prst="rect">
            <a:avLst/>
          </a:prstGeom>
          <a:noFill/>
        </p:spPr>
        <p:txBody>
          <a:bodyPr wrap="square" rtlCol="0">
            <a:spAutoFit/>
          </a:bodyPr>
          <a:lstStyle/>
          <a:p>
            <a:pPr algn="ctr"/>
            <a:r>
              <a:rPr lang="es-MX" sz="1600" b="1" dirty="0" smtClean="0"/>
              <a:t>UEN</a:t>
            </a:r>
            <a:endParaRPr lang="en-US" sz="1600" b="1" dirty="0"/>
          </a:p>
        </p:txBody>
      </p:sp>
      <p:sp>
        <p:nvSpPr>
          <p:cNvPr id="6" name="15 CuadroTexto"/>
          <p:cNvSpPr txBox="1"/>
          <p:nvPr/>
        </p:nvSpPr>
        <p:spPr>
          <a:xfrm>
            <a:off x="2097340" y="2060848"/>
            <a:ext cx="2186627" cy="4524315"/>
          </a:xfrm>
          <a:prstGeom prst="rect">
            <a:avLst/>
          </a:prstGeom>
          <a:noFill/>
        </p:spPr>
        <p:txBody>
          <a:bodyPr wrap="square" rtlCol="0">
            <a:spAutoFit/>
          </a:bodyPr>
          <a:lstStyle/>
          <a:p>
            <a:pPr marL="274638" lvl="3" indent="-274638">
              <a:buFont typeface="+mj-lt"/>
              <a:buAutoNum type="arabicPeriod"/>
            </a:pPr>
            <a:r>
              <a:rPr lang="es-MX" sz="1600" b="1" dirty="0" smtClean="0"/>
              <a:t>Contar con un estudio del perfil y satisfacción de asistentes a reuniones</a:t>
            </a:r>
          </a:p>
          <a:p>
            <a:pPr marL="274638" lvl="3" indent="-274638">
              <a:buFont typeface="+mj-lt"/>
              <a:buAutoNum type="arabicPeriod"/>
            </a:pPr>
            <a:r>
              <a:rPr lang="es-MX" sz="1600" b="1" dirty="0" smtClean="0"/>
              <a:t>Desarrollar un “Kit de Reuniones Prototipo en Quito” para que los embajadores puedan atraer reuniones a Quito. </a:t>
            </a:r>
          </a:p>
          <a:p>
            <a:pPr marL="274638" lvl="3" indent="-274638">
              <a:buFont typeface="+mj-lt"/>
              <a:buAutoNum type="arabicPeriod"/>
            </a:pPr>
            <a:r>
              <a:rPr lang="es-MX" sz="1600" b="1" dirty="0"/>
              <a:t>Trabajo con los </a:t>
            </a:r>
            <a:r>
              <a:rPr lang="es-MX" sz="1600" b="1" dirty="0" err="1"/>
              <a:t>Cluster</a:t>
            </a:r>
            <a:r>
              <a:rPr lang="es-MX" sz="1600" b="1" dirty="0"/>
              <a:t> pertenecientes a la </a:t>
            </a:r>
            <a:r>
              <a:rPr lang="es-MX" sz="1600" b="1" dirty="0" err="1"/>
              <a:t>Capeipi</a:t>
            </a:r>
            <a:r>
              <a:rPr lang="es-MX" sz="1600" b="1" dirty="0"/>
              <a:t> </a:t>
            </a:r>
          </a:p>
        </p:txBody>
      </p:sp>
      <p:pic>
        <p:nvPicPr>
          <p:cNvPr id="7" name="Picture 4" descr="C:\Users\Brenda\AppData\Local\Microsoft\Windows\INetCache\IE\IQOO5T74\Puzzle-1x[1].png"/>
          <p:cNvPicPr>
            <a:picLocks noChangeAspect="1" noChangeArrowheads="1"/>
          </p:cNvPicPr>
          <p:nvPr/>
        </p:nvPicPr>
        <p:blipFill>
          <a:blip r:embed="rId2" cstate="print"/>
          <a:srcRect/>
          <a:stretch>
            <a:fillRect/>
          </a:stretch>
        </p:blipFill>
        <p:spPr bwMode="auto">
          <a:xfrm rot="16200000">
            <a:off x="5334810" y="4479841"/>
            <a:ext cx="1538114" cy="2172733"/>
          </a:xfrm>
          <a:prstGeom prst="rect">
            <a:avLst/>
          </a:prstGeom>
          <a:solidFill>
            <a:schemeClr val="accent2"/>
          </a:solidFill>
        </p:spPr>
      </p:pic>
      <p:pic>
        <p:nvPicPr>
          <p:cNvPr id="8" name="Picture 5" descr="C:\Users\Brenda\AppData\Local\Microsoft\Windows\INetCache\IE\IQOO5T74\Puzzle-1x[1].png"/>
          <p:cNvPicPr>
            <a:picLocks noChangeAspect="1" noChangeArrowheads="1"/>
          </p:cNvPicPr>
          <p:nvPr/>
        </p:nvPicPr>
        <p:blipFill>
          <a:blip r:embed="rId3" cstate="print"/>
          <a:srcRect/>
          <a:stretch>
            <a:fillRect/>
          </a:stretch>
        </p:blipFill>
        <p:spPr bwMode="auto">
          <a:xfrm>
            <a:off x="5017500" y="1844823"/>
            <a:ext cx="1797088" cy="2538559"/>
          </a:xfrm>
          <a:prstGeom prst="rect">
            <a:avLst/>
          </a:prstGeom>
          <a:solidFill>
            <a:schemeClr val="accent2"/>
          </a:solidFill>
        </p:spPr>
      </p:pic>
      <p:sp>
        <p:nvSpPr>
          <p:cNvPr id="9" name="21 CuadroTexto"/>
          <p:cNvSpPr txBox="1"/>
          <p:nvPr/>
        </p:nvSpPr>
        <p:spPr>
          <a:xfrm>
            <a:off x="5079492" y="2419539"/>
            <a:ext cx="1692146" cy="1323439"/>
          </a:xfrm>
          <a:prstGeom prst="rect">
            <a:avLst/>
          </a:prstGeom>
          <a:noFill/>
        </p:spPr>
        <p:txBody>
          <a:bodyPr wrap="square" rtlCol="0">
            <a:spAutoFit/>
          </a:bodyPr>
          <a:lstStyle/>
          <a:p>
            <a:pPr algn="ctr"/>
            <a:r>
              <a:rPr lang="es-MX" sz="1600" b="1" dirty="0" smtClean="0">
                <a:solidFill>
                  <a:schemeClr val="bg1"/>
                </a:solidFill>
              </a:rPr>
              <a:t>Comité de Postulaciones para Congresos Mundiales</a:t>
            </a:r>
            <a:endParaRPr lang="en-US" sz="1600" b="1" dirty="0">
              <a:solidFill>
                <a:schemeClr val="bg1"/>
              </a:solidFill>
            </a:endParaRPr>
          </a:p>
        </p:txBody>
      </p:sp>
      <p:sp>
        <p:nvSpPr>
          <p:cNvPr id="10" name="22 CuadroTexto"/>
          <p:cNvSpPr txBox="1"/>
          <p:nvPr/>
        </p:nvSpPr>
        <p:spPr>
          <a:xfrm>
            <a:off x="5377539" y="5072221"/>
            <a:ext cx="1437049" cy="830997"/>
          </a:xfrm>
          <a:prstGeom prst="rect">
            <a:avLst/>
          </a:prstGeom>
          <a:noFill/>
        </p:spPr>
        <p:txBody>
          <a:bodyPr wrap="square" rtlCol="0">
            <a:spAutoFit/>
          </a:bodyPr>
          <a:lstStyle/>
          <a:p>
            <a:pPr algn="ctr"/>
            <a:r>
              <a:rPr lang="es-MX" sz="1600" b="1" dirty="0" smtClean="0">
                <a:solidFill>
                  <a:schemeClr val="bg1"/>
                </a:solidFill>
              </a:rPr>
              <a:t>Consejo Asesor de Clientes </a:t>
            </a:r>
            <a:endParaRPr lang="en-US" sz="1600" b="1" dirty="0">
              <a:solidFill>
                <a:schemeClr val="bg1"/>
              </a:solidFill>
            </a:endParaRPr>
          </a:p>
        </p:txBody>
      </p:sp>
      <p:cxnSp>
        <p:nvCxnSpPr>
          <p:cNvPr id="11" name="24 Conector recto"/>
          <p:cNvCxnSpPr>
            <a:endCxn id="8" idx="2"/>
          </p:cNvCxnSpPr>
          <p:nvPr/>
        </p:nvCxnSpPr>
        <p:spPr>
          <a:xfrm>
            <a:off x="5665572" y="4365104"/>
            <a:ext cx="250472" cy="18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28 Rectángulo"/>
          <p:cNvSpPr/>
          <p:nvPr/>
        </p:nvSpPr>
        <p:spPr>
          <a:xfrm>
            <a:off x="6848094" y="2060848"/>
            <a:ext cx="2592288" cy="2062103"/>
          </a:xfrm>
          <a:prstGeom prst="rect">
            <a:avLst/>
          </a:prstGeom>
        </p:spPr>
        <p:txBody>
          <a:bodyPr wrap="square">
            <a:spAutoFit/>
          </a:bodyPr>
          <a:lstStyle/>
          <a:p>
            <a:pPr marL="342900" indent="-342900" algn="ctr">
              <a:buFont typeface="Arial" pitchFamily="34" charset="0"/>
              <a:buChar char="•"/>
            </a:pPr>
            <a:r>
              <a:rPr lang="es-MX" sz="1600" b="1" dirty="0" smtClean="0"/>
              <a:t>Armar grupos de enfoque</a:t>
            </a:r>
          </a:p>
          <a:p>
            <a:pPr marL="342900" indent="-342900" algn="ctr">
              <a:buFont typeface="Arial" pitchFamily="34" charset="0"/>
              <a:buChar char="•"/>
            </a:pPr>
            <a:r>
              <a:rPr lang="es-MX" sz="1600" b="1" dirty="0" smtClean="0"/>
              <a:t> Encuesta de percepción entre los organizadores de reuniones de Brasil, Argentina, México, USA y Canadá</a:t>
            </a:r>
            <a:endParaRPr lang="en-US" sz="1600" b="1" dirty="0" smtClean="0"/>
          </a:p>
        </p:txBody>
      </p:sp>
    </p:spTree>
    <p:extLst>
      <p:ext uri="{BB962C8B-B14F-4D97-AF65-F5344CB8AC3E}">
        <p14:creationId xmlns:p14="http://schemas.microsoft.com/office/powerpoint/2010/main" val="2783015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1.5. Pilar III: Generación de capacidades para la industria de reuniones</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1268676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Una </a:t>
            </a:r>
            <a:r>
              <a:rPr lang="es-MX" dirty="0"/>
              <a:t>Industria de Reuniones exitosa es intensiva en “software” y “hardware” </a:t>
            </a:r>
            <a:br>
              <a:rPr lang="es-MX" dirty="0"/>
            </a:br>
            <a:endParaRPr lang="es-ES" dirty="0"/>
          </a:p>
        </p:txBody>
      </p:sp>
      <p:pic>
        <p:nvPicPr>
          <p:cNvPr id="553" name="Picture 552"/>
          <p:cNvPicPr>
            <a:picLocks noChangeAspect="1"/>
          </p:cNvPicPr>
          <p:nvPr/>
        </p:nvPicPr>
        <p:blipFill>
          <a:blip r:embed="rId2"/>
          <a:stretch>
            <a:fillRect/>
          </a:stretch>
        </p:blipFill>
        <p:spPr>
          <a:xfrm>
            <a:off x="277467" y="1654745"/>
            <a:ext cx="9485504" cy="5439973"/>
          </a:xfrm>
          <a:prstGeom prst="rect">
            <a:avLst/>
          </a:prstGeom>
        </p:spPr>
      </p:pic>
    </p:spTree>
    <p:extLst>
      <p:ext uri="{BB962C8B-B14F-4D97-AF65-F5344CB8AC3E}">
        <p14:creationId xmlns:p14="http://schemas.microsoft.com/office/powerpoint/2010/main" val="1830537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Activaciones </a:t>
            </a:r>
            <a:r>
              <a:rPr lang="es-MX" dirty="0"/>
              <a:t>de “software” que apuntalarán a la Industria </a:t>
            </a:r>
            <a:r>
              <a:rPr lang="es-MX" sz="2400" dirty="0">
                <a:solidFill>
                  <a:schemeClr val="tx1">
                    <a:lumMod val="85000"/>
                  </a:schemeClr>
                </a:solidFill>
                <a:effectLst>
                  <a:outerShdw blurRad="38100" dist="38100" dir="2700000" algn="tl">
                    <a:srgbClr val="000000">
                      <a:alpha val="43137"/>
                    </a:srgbClr>
                  </a:outerShdw>
                </a:effectLst>
              </a:rPr>
              <a:t/>
            </a:r>
            <a:br>
              <a:rPr lang="es-MX" sz="2400" dirty="0">
                <a:solidFill>
                  <a:schemeClr val="tx1">
                    <a:lumMod val="85000"/>
                  </a:schemeClr>
                </a:solidFill>
                <a:effectLst>
                  <a:outerShdw blurRad="38100" dist="38100" dir="2700000" algn="tl">
                    <a:srgbClr val="000000">
                      <a:alpha val="43137"/>
                    </a:srgbClr>
                  </a:outerShdw>
                </a:effectLst>
              </a:rPr>
            </a:b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24</a:t>
            </a:fld>
            <a:endParaRPr lang="es-ES">
              <a:solidFill>
                <a:srgbClr val="002776"/>
              </a:solidFill>
            </a:endParaRPr>
          </a:p>
        </p:txBody>
      </p:sp>
      <p:sp>
        <p:nvSpPr>
          <p:cNvPr id="4" name="6 Rectángulo"/>
          <p:cNvSpPr/>
          <p:nvPr/>
        </p:nvSpPr>
        <p:spPr>
          <a:xfrm>
            <a:off x="1259632" y="1484784"/>
            <a:ext cx="6552728" cy="707886"/>
          </a:xfrm>
          <a:prstGeom prst="rect">
            <a:avLst/>
          </a:prstGeom>
        </p:spPr>
        <p:txBody>
          <a:bodyPr wrap="square">
            <a:spAutoFit/>
          </a:bodyPr>
          <a:lstStyle/>
          <a:p>
            <a:pPr algn="ctr"/>
            <a:r>
              <a:rPr lang="en-GB" i="1" dirty="0" err="1" smtClean="0"/>
              <a:t>Involucrando</a:t>
            </a:r>
            <a:r>
              <a:rPr lang="en-GB" i="1" dirty="0" smtClean="0"/>
              <a:t> a </a:t>
            </a:r>
            <a:r>
              <a:rPr lang="en-GB" i="1" dirty="0" err="1" smtClean="0"/>
              <a:t>dependencias</a:t>
            </a:r>
            <a:r>
              <a:rPr lang="en-GB" i="1" dirty="0" smtClean="0"/>
              <a:t> clave del </a:t>
            </a:r>
            <a:r>
              <a:rPr lang="en-GB" i="1" dirty="0" err="1" smtClean="0"/>
              <a:t>Gobierno</a:t>
            </a:r>
            <a:r>
              <a:rPr lang="en-GB" i="1" dirty="0" smtClean="0"/>
              <a:t> de la Ciudad y la </a:t>
            </a:r>
            <a:r>
              <a:rPr lang="en-GB" i="1" dirty="0" err="1" smtClean="0"/>
              <a:t>Sociedad</a:t>
            </a:r>
            <a:endParaRPr lang="en-US" dirty="0"/>
          </a:p>
        </p:txBody>
      </p:sp>
      <p:grpSp>
        <p:nvGrpSpPr>
          <p:cNvPr id="5" name="14 Grupo"/>
          <p:cNvGrpSpPr/>
          <p:nvPr/>
        </p:nvGrpSpPr>
        <p:grpSpPr>
          <a:xfrm>
            <a:off x="1475656" y="2144222"/>
            <a:ext cx="6696744" cy="432048"/>
            <a:chOff x="1907704" y="3356992"/>
            <a:chExt cx="4824536" cy="432048"/>
          </a:xfrm>
        </p:grpSpPr>
        <p:sp>
          <p:nvSpPr>
            <p:cNvPr id="6" name="11 Más"/>
            <p:cNvSpPr/>
            <p:nvPr/>
          </p:nvSpPr>
          <p:spPr>
            <a:xfrm>
              <a:off x="6300192" y="3356992"/>
              <a:ext cx="432048" cy="36004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12 Más"/>
            <p:cNvSpPr/>
            <p:nvPr/>
          </p:nvSpPr>
          <p:spPr>
            <a:xfrm>
              <a:off x="1907704" y="3429000"/>
              <a:ext cx="432048" cy="36004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 name="15 Rectángulo"/>
          <p:cNvSpPr/>
          <p:nvPr/>
        </p:nvSpPr>
        <p:spPr>
          <a:xfrm>
            <a:off x="1259632" y="3789040"/>
            <a:ext cx="6552728" cy="707886"/>
          </a:xfrm>
          <a:prstGeom prst="rect">
            <a:avLst/>
          </a:prstGeom>
        </p:spPr>
        <p:txBody>
          <a:bodyPr wrap="square">
            <a:spAutoFit/>
          </a:bodyPr>
          <a:lstStyle/>
          <a:p>
            <a:pPr algn="ctr"/>
            <a:r>
              <a:rPr lang="en-GB" i="1" dirty="0" err="1" smtClean="0"/>
              <a:t>Organizaciones</a:t>
            </a:r>
            <a:r>
              <a:rPr lang="en-GB" i="1" dirty="0" smtClean="0"/>
              <a:t> </a:t>
            </a:r>
            <a:r>
              <a:rPr lang="en-GB" i="1" dirty="0" err="1" smtClean="0"/>
              <a:t>Globales</a:t>
            </a:r>
            <a:r>
              <a:rPr lang="en-GB" i="1" dirty="0" smtClean="0"/>
              <a:t> del Sector </a:t>
            </a:r>
            <a:r>
              <a:rPr lang="en-GB" i="1" dirty="0" err="1" smtClean="0"/>
              <a:t>para</a:t>
            </a:r>
            <a:r>
              <a:rPr lang="en-GB" i="1" dirty="0" smtClean="0"/>
              <a:t> </a:t>
            </a:r>
            <a:r>
              <a:rPr lang="en-GB" i="1" dirty="0" err="1" smtClean="0"/>
              <a:t>obtener</a:t>
            </a:r>
            <a:r>
              <a:rPr lang="en-GB" i="1" dirty="0" smtClean="0"/>
              <a:t> </a:t>
            </a:r>
            <a:r>
              <a:rPr lang="en-GB" i="1" dirty="0" err="1" smtClean="0"/>
              <a:t>Certificaciones</a:t>
            </a:r>
            <a:r>
              <a:rPr lang="en-GB" i="1" dirty="0" smtClean="0"/>
              <a:t> </a:t>
            </a:r>
            <a:r>
              <a:rPr lang="en-GB" i="1" dirty="0" err="1" smtClean="0"/>
              <a:t>Profesionales</a:t>
            </a:r>
            <a:r>
              <a:rPr lang="en-GB" i="1" dirty="0" smtClean="0"/>
              <a:t>  </a:t>
            </a:r>
            <a:endParaRPr lang="en-US" dirty="0"/>
          </a:p>
        </p:txBody>
      </p:sp>
      <p:sp>
        <p:nvSpPr>
          <p:cNvPr id="9" name="16 Más"/>
          <p:cNvSpPr/>
          <p:nvPr/>
        </p:nvSpPr>
        <p:spPr>
          <a:xfrm>
            <a:off x="4211960" y="3429000"/>
            <a:ext cx="432048" cy="36004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18 Rectángulo"/>
          <p:cNvSpPr/>
          <p:nvPr/>
        </p:nvSpPr>
        <p:spPr>
          <a:xfrm>
            <a:off x="395536" y="4653136"/>
            <a:ext cx="8208912" cy="1015663"/>
          </a:xfrm>
          <a:prstGeom prst="rect">
            <a:avLst/>
          </a:prstGeom>
        </p:spPr>
        <p:txBody>
          <a:bodyPr wrap="square">
            <a:spAutoFit/>
          </a:bodyPr>
          <a:lstStyle/>
          <a:p>
            <a:pPr marL="342900" indent="-342900">
              <a:buFont typeface="+mj-lt"/>
              <a:buAutoNum type="arabicPeriod"/>
            </a:pPr>
            <a:r>
              <a:rPr lang="en-GB" i="1" dirty="0" err="1" smtClean="0"/>
              <a:t>Oportunidad</a:t>
            </a:r>
            <a:r>
              <a:rPr lang="en-GB" i="1" dirty="0" smtClean="0"/>
              <a:t> de </a:t>
            </a:r>
            <a:r>
              <a:rPr lang="en-GB" i="1" dirty="0" err="1" smtClean="0"/>
              <a:t>crear</a:t>
            </a:r>
            <a:r>
              <a:rPr lang="en-GB" i="1" dirty="0" smtClean="0"/>
              <a:t> un “Centro de </a:t>
            </a:r>
            <a:r>
              <a:rPr lang="en-GB" i="1" dirty="0" err="1" smtClean="0"/>
              <a:t>Entrenamiento</a:t>
            </a:r>
            <a:r>
              <a:rPr lang="en-GB" i="1" dirty="0" smtClean="0"/>
              <a:t> y </a:t>
            </a:r>
            <a:r>
              <a:rPr lang="en-GB" i="1" dirty="0" err="1" smtClean="0"/>
              <a:t>Empredurismo</a:t>
            </a:r>
            <a:r>
              <a:rPr lang="en-GB" i="1" dirty="0" smtClean="0"/>
              <a:t> para </a:t>
            </a:r>
            <a:r>
              <a:rPr lang="en-GB" i="1" dirty="0" err="1" smtClean="0"/>
              <a:t>Reuniones</a:t>
            </a:r>
            <a:r>
              <a:rPr lang="en-GB" i="1" dirty="0" smtClean="0"/>
              <a:t>”  </a:t>
            </a:r>
            <a:r>
              <a:rPr lang="en-GB" i="1" dirty="0" err="1" smtClean="0"/>
              <a:t>construyendo</a:t>
            </a:r>
            <a:r>
              <a:rPr lang="en-GB" i="1" dirty="0" smtClean="0"/>
              <a:t>:   </a:t>
            </a:r>
          </a:p>
          <a:p>
            <a:pPr marL="342900" indent="-342900"/>
            <a:r>
              <a:rPr lang="en-GB" i="1" dirty="0" smtClean="0"/>
              <a:t>       </a:t>
            </a:r>
            <a:endParaRPr lang="en-US" dirty="0"/>
          </a:p>
        </p:txBody>
      </p:sp>
      <p:sp>
        <p:nvSpPr>
          <p:cNvPr id="11" name="19 Rectángulo"/>
          <p:cNvSpPr/>
          <p:nvPr/>
        </p:nvSpPr>
        <p:spPr>
          <a:xfrm>
            <a:off x="395536" y="5373216"/>
            <a:ext cx="8208912" cy="400110"/>
          </a:xfrm>
          <a:prstGeom prst="rect">
            <a:avLst/>
          </a:prstGeom>
        </p:spPr>
        <p:txBody>
          <a:bodyPr wrap="square">
            <a:spAutoFit/>
          </a:bodyPr>
          <a:lstStyle/>
          <a:p>
            <a:pPr marL="342900" indent="-342900">
              <a:buFont typeface="+mj-lt"/>
              <a:buAutoNum type="arabicPeriod" startAt="2"/>
            </a:pPr>
            <a:r>
              <a:rPr lang="en-GB" i="1" dirty="0" smtClean="0"/>
              <a:t>UEN  </a:t>
            </a:r>
            <a:r>
              <a:rPr lang="en-GB" i="1" dirty="0" err="1" smtClean="0"/>
              <a:t>designa</a:t>
            </a:r>
            <a:r>
              <a:rPr lang="en-GB" i="1" dirty="0" smtClean="0"/>
              <a:t> a </a:t>
            </a:r>
            <a:r>
              <a:rPr lang="en-GB" i="1" dirty="0" err="1" smtClean="0"/>
              <a:t>miembros</a:t>
            </a:r>
            <a:r>
              <a:rPr lang="en-GB" i="1" dirty="0" smtClean="0"/>
              <a:t> del </a:t>
            </a:r>
            <a:r>
              <a:rPr lang="en-GB" i="1" dirty="0" err="1" smtClean="0"/>
              <a:t>Comité</a:t>
            </a:r>
            <a:r>
              <a:rPr lang="en-GB" i="1" dirty="0" smtClean="0"/>
              <a:t> de </a:t>
            </a:r>
            <a:r>
              <a:rPr lang="en-GB" i="1" dirty="0" err="1" smtClean="0"/>
              <a:t>Profesionalización</a:t>
            </a:r>
            <a:r>
              <a:rPr lang="en-GB" i="1" dirty="0" smtClean="0"/>
              <a:t> </a:t>
            </a:r>
            <a:endParaRPr lang="en-US" dirty="0"/>
          </a:p>
        </p:txBody>
      </p:sp>
      <p:sp>
        <p:nvSpPr>
          <p:cNvPr id="12" name="20 Rectángulo"/>
          <p:cNvSpPr/>
          <p:nvPr/>
        </p:nvSpPr>
        <p:spPr>
          <a:xfrm>
            <a:off x="395536" y="5867980"/>
            <a:ext cx="8208912" cy="707886"/>
          </a:xfrm>
          <a:prstGeom prst="rect">
            <a:avLst/>
          </a:prstGeom>
        </p:spPr>
        <p:txBody>
          <a:bodyPr wrap="square">
            <a:spAutoFit/>
          </a:bodyPr>
          <a:lstStyle/>
          <a:p>
            <a:pPr marL="342900" indent="-342900">
              <a:buFont typeface="+mj-lt"/>
              <a:buAutoNum type="arabicPeriod" startAt="3"/>
            </a:pPr>
            <a:r>
              <a:rPr lang="en-GB" i="1" dirty="0" err="1" smtClean="0"/>
              <a:t>Mejora</a:t>
            </a:r>
            <a:r>
              <a:rPr lang="en-GB" i="1" dirty="0" smtClean="0"/>
              <a:t> de </a:t>
            </a:r>
            <a:r>
              <a:rPr lang="en-GB" i="1" dirty="0" err="1" smtClean="0"/>
              <a:t>habilidades</a:t>
            </a:r>
            <a:r>
              <a:rPr lang="en-GB" i="1" dirty="0" smtClean="0"/>
              <a:t>  en el </a:t>
            </a:r>
            <a:r>
              <a:rPr lang="en-GB" i="1" dirty="0" err="1" smtClean="0"/>
              <a:t>manejo</a:t>
            </a:r>
            <a:r>
              <a:rPr lang="en-GB" i="1" dirty="0" smtClean="0"/>
              <a:t> del </a:t>
            </a:r>
            <a:r>
              <a:rPr lang="en-GB" i="1" dirty="0" err="1" smtClean="0"/>
              <a:t>idioma</a:t>
            </a:r>
            <a:r>
              <a:rPr lang="en-GB" i="1" dirty="0" smtClean="0"/>
              <a:t> </a:t>
            </a:r>
            <a:r>
              <a:rPr lang="en-GB" i="1" dirty="0" err="1" smtClean="0"/>
              <a:t>inglés</a:t>
            </a:r>
            <a:r>
              <a:rPr lang="en-GB" i="1" dirty="0" smtClean="0"/>
              <a:t> </a:t>
            </a:r>
            <a:r>
              <a:rPr lang="en-GB" i="1" dirty="0" err="1" smtClean="0"/>
              <a:t>para</a:t>
            </a:r>
            <a:r>
              <a:rPr lang="en-GB" i="1" dirty="0" smtClean="0"/>
              <a:t> </a:t>
            </a:r>
            <a:r>
              <a:rPr lang="en-GB" i="1" dirty="0" err="1" smtClean="0"/>
              <a:t>directivos</a:t>
            </a:r>
            <a:r>
              <a:rPr lang="en-GB" i="1" dirty="0" smtClean="0"/>
              <a:t> y </a:t>
            </a:r>
            <a:r>
              <a:rPr lang="en-GB" i="1" dirty="0" err="1" smtClean="0"/>
              <a:t>mandos</a:t>
            </a:r>
            <a:r>
              <a:rPr lang="en-GB" i="1" dirty="0" smtClean="0"/>
              <a:t> </a:t>
            </a:r>
            <a:r>
              <a:rPr lang="en-GB" i="1" dirty="0" err="1" smtClean="0"/>
              <a:t>gerenciales</a:t>
            </a:r>
            <a:r>
              <a:rPr lang="en-GB" i="1" dirty="0" smtClean="0"/>
              <a:t> </a:t>
            </a:r>
            <a:endParaRPr lang="en-US" dirty="0"/>
          </a:p>
        </p:txBody>
      </p:sp>
      <p:pic>
        <p:nvPicPr>
          <p:cNvPr id="13" name="Picture 12"/>
          <p:cNvPicPr>
            <a:picLocks noChangeAspect="1"/>
          </p:cNvPicPr>
          <p:nvPr/>
        </p:nvPicPr>
        <p:blipFill>
          <a:blip r:embed="rId2" cstate="print"/>
          <a:stretch>
            <a:fillRect/>
          </a:stretch>
        </p:blipFill>
        <p:spPr>
          <a:xfrm>
            <a:off x="6649462" y="2611785"/>
            <a:ext cx="1752600" cy="504825"/>
          </a:xfrm>
          <a:prstGeom prst="rect">
            <a:avLst/>
          </a:prstGeom>
        </p:spPr>
      </p:pic>
      <p:pic>
        <p:nvPicPr>
          <p:cNvPr id="14" name="Picture 13"/>
          <p:cNvPicPr>
            <a:picLocks noChangeAspect="1"/>
          </p:cNvPicPr>
          <p:nvPr/>
        </p:nvPicPr>
        <p:blipFill>
          <a:blip r:embed="rId3" cstate="print"/>
          <a:stretch>
            <a:fillRect/>
          </a:stretch>
        </p:blipFill>
        <p:spPr>
          <a:xfrm>
            <a:off x="3436528" y="2235652"/>
            <a:ext cx="2108256" cy="777061"/>
          </a:xfrm>
          <a:prstGeom prst="rect">
            <a:avLst/>
          </a:prstGeom>
        </p:spPr>
      </p:pic>
      <p:pic>
        <p:nvPicPr>
          <p:cNvPr id="15" name="Picture 14"/>
          <p:cNvPicPr>
            <a:picLocks noChangeAspect="1"/>
          </p:cNvPicPr>
          <p:nvPr/>
        </p:nvPicPr>
        <p:blipFill>
          <a:blip r:embed="rId4" cstate="print"/>
          <a:stretch>
            <a:fillRect/>
          </a:stretch>
        </p:blipFill>
        <p:spPr>
          <a:xfrm>
            <a:off x="667490" y="2596142"/>
            <a:ext cx="1930020" cy="876612"/>
          </a:xfrm>
          <a:prstGeom prst="rect">
            <a:avLst/>
          </a:prstGeom>
        </p:spPr>
      </p:pic>
    </p:spTree>
    <p:extLst>
      <p:ext uri="{BB962C8B-B14F-4D97-AF65-F5344CB8AC3E}">
        <p14:creationId xmlns:p14="http://schemas.microsoft.com/office/powerpoint/2010/main" val="3414244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1.5. Pilar IV: Involucramiento comunitario</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30058287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sz="2400" dirty="0">
                <a:solidFill>
                  <a:schemeClr val="tx1">
                    <a:lumMod val="85000"/>
                  </a:schemeClr>
                </a:solidFill>
              </a:rPr>
              <a:t>Alineación integral entre los actores, clave del éxito en la Industria </a:t>
            </a:r>
            <a:endParaRPr lang="es-ES" dirty="0"/>
          </a:p>
        </p:txBody>
      </p:sp>
      <p:pic>
        <p:nvPicPr>
          <p:cNvPr id="4" name="Picture 3"/>
          <p:cNvPicPr>
            <a:picLocks noChangeAspect="1"/>
          </p:cNvPicPr>
          <p:nvPr/>
        </p:nvPicPr>
        <p:blipFill>
          <a:blip r:embed="rId2"/>
          <a:stretch>
            <a:fillRect/>
          </a:stretch>
        </p:blipFill>
        <p:spPr>
          <a:xfrm>
            <a:off x="579402" y="1294706"/>
            <a:ext cx="9006013" cy="6172978"/>
          </a:xfrm>
          <a:prstGeom prst="rect">
            <a:avLst/>
          </a:prstGeom>
        </p:spPr>
      </p:pic>
      <p:sp>
        <p:nvSpPr>
          <p:cNvPr id="5" name="7 Rectángulo"/>
          <p:cNvSpPr/>
          <p:nvPr/>
        </p:nvSpPr>
        <p:spPr>
          <a:xfrm>
            <a:off x="449291" y="1268760"/>
            <a:ext cx="9136124" cy="584775"/>
          </a:xfrm>
          <a:prstGeom prst="rect">
            <a:avLst/>
          </a:prstGeom>
        </p:spPr>
        <p:txBody>
          <a:bodyPr wrap="square">
            <a:spAutoFit/>
          </a:bodyPr>
          <a:lstStyle/>
          <a:p>
            <a:pPr algn="ctr"/>
            <a:r>
              <a:rPr lang="es-MX" sz="1600" b="1" i="1" dirty="0" smtClean="0"/>
              <a:t>El involucramiento de la industria y la comunidad receptora es un elemento clave para el plan de negocios de la UEN </a:t>
            </a:r>
            <a:endParaRPr lang="en-US" sz="1600" i="1" dirty="0"/>
          </a:p>
        </p:txBody>
      </p:sp>
    </p:spTree>
    <p:extLst>
      <p:ext uri="{BB962C8B-B14F-4D97-AF65-F5344CB8AC3E}">
        <p14:creationId xmlns:p14="http://schemas.microsoft.com/office/powerpoint/2010/main" val="1583173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sz="2400" dirty="0">
                <a:solidFill>
                  <a:schemeClr val="tx1">
                    <a:lumMod val="85000"/>
                  </a:schemeClr>
                </a:solidFill>
              </a:rPr>
              <a:t>Una Industria de Reuniones exitosa debe asegurar que la perspectiva del cliente sea integrada </a:t>
            </a:r>
            <a:endParaRPr lang="es-ES" sz="2400"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27</a:t>
            </a:fld>
            <a:endParaRPr lang="es-ES">
              <a:solidFill>
                <a:srgbClr val="002776"/>
              </a:solidFill>
            </a:endParaRPr>
          </a:p>
        </p:txBody>
      </p:sp>
      <p:sp>
        <p:nvSpPr>
          <p:cNvPr id="4" name="6 Rectángulo"/>
          <p:cNvSpPr/>
          <p:nvPr/>
        </p:nvSpPr>
        <p:spPr>
          <a:xfrm>
            <a:off x="449291" y="1248367"/>
            <a:ext cx="9266237" cy="1323439"/>
          </a:xfrm>
          <a:prstGeom prst="rect">
            <a:avLst/>
          </a:prstGeom>
        </p:spPr>
        <p:txBody>
          <a:bodyPr wrap="square">
            <a:spAutoFit/>
          </a:bodyPr>
          <a:lstStyle/>
          <a:p>
            <a:pPr marL="285750" indent="-285750" algn="just">
              <a:buFont typeface="Arial" panose="020B0604020202020204" pitchFamily="34" charset="0"/>
              <a:buChar char="•"/>
            </a:pPr>
            <a:r>
              <a:rPr lang="es-MX" sz="1600" dirty="0" smtClean="0"/>
              <a:t>La voz del cliente también debe de ser una fuerza que conduzca a la colaboración entre los jugadores de la Industria, el riesgo en no hacerlo es perder negocio, confianza y deteriorar la marca. </a:t>
            </a:r>
          </a:p>
          <a:p>
            <a:pPr marL="285750" indent="-285750" algn="just">
              <a:buFont typeface="Arial" panose="020B0604020202020204" pitchFamily="34" charset="0"/>
              <a:buChar char="•"/>
            </a:pPr>
            <a:r>
              <a:rPr lang="es-MX" sz="1600" b="1" dirty="0"/>
              <a:t>Tener un enfoque colectivo hacia el mercado </a:t>
            </a:r>
            <a:r>
              <a:rPr lang="es-MX" sz="1600" dirty="0"/>
              <a:t>(un mensaje unificado) dirigido hacia la satisfacción y armado de la experiencia del </a:t>
            </a:r>
            <a:r>
              <a:rPr lang="es-MX" sz="1600" dirty="0" smtClean="0"/>
              <a:t>participante</a:t>
            </a:r>
            <a:endParaRPr lang="en-US" sz="1600" dirty="0"/>
          </a:p>
        </p:txBody>
      </p:sp>
      <p:sp>
        <p:nvSpPr>
          <p:cNvPr id="6" name="8 Rectángulo"/>
          <p:cNvSpPr/>
          <p:nvPr/>
        </p:nvSpPr>
        <p:spPr>
          <a:xfrm>
            <a:off x="5608192" y="2925070"/>
            <a:ext cx="4451796" cy="3293209"/>
          </a:xfrm>
          <a:prstGeom prst="rect">
            <a:avLst/>
          </a:prstGeom>
        </p:spPr>
        <p:txBody>
          <a:bodyPr wrap="square">
            <a:spAutoFit/>
          </a:bodyPr>
          <a:lstStyle/>
          <a:p>
            <a:r>
              <a:rPr lang="es-MX" sz="1600" dirty="0" smtClean="0"/>
              <a:t>Los miembros de la comunidad, son responsables de: </a:t>
            </a:r>
          </a:p>
          <a:p>
            <a:pPr marL="342900" indent="-342900">
              <a:buFont typeface="+mj-lt"/>
              <a:buAutoNum type="arabicPeriod"/>
            </a:pPr>
            <a:r>
              <a:rPr lang="es-MX" sz="1600" dirty="0" smtClean="0"/>
              <a:t>Producir una experiencia autentica</a:t>
            </a:r>
          </a:p>
          <a:p>
            <a:pPr marL="342900" indent="-342900">
              <a:buFont typeface="+mj-lt"/>
              <a:buAutoNum type="arabicPeriod"/>
            </a:pPr>
            <a:r>
              <a:rPr lang="es-MX" sz="1600" dirty="0" smtClean="0"/>
              <a:t>Inyectar elementos de cultura local y contenido intelectual</a:t>
            </a:r>
          </a:p>
          <a:p>
            <a:pPr marL="342900" indent="-342900">
              <a:buFont typeface="+mj-lt"/>
              <a:buAutoNum type="arabicPeriod"/>
            </a:pPr>
            <a:r>
              <a:rPr lang="es-MX" sz="1600" dirty="0" smtClean="0"/>
              <a:t>Entender la situación financiera de la asociación y corporación</a:t>
            </a:r>
          </a:p>
          <a:p>
            <a:pPr marL="342900" indent="-342900">
              <a:buFont typeface="+mj-lt"/>
              <a:buAutoNum type="arabicPeriod"/>
            </a:pPr>
            <a:r>
              <a:rPr lang="es-MX" sz="1600" dirty="0" smtClean="0"/>
              <a:t>Producir oportunidades de Responsabilidad Social para Reuniones</a:t>
            </a:r>
          </a:p>
          <a:p>
            <a:pPr marL="342900" indent="-342900">
              <a:buFont typeface="+mj-lt"/>
              <a:buAutoNum type="arabicPeriod"/>
            </a:pPr>
            <a:r>
              <a:rPr lang="es-MX" sz="1600" dirty="0" smtClean="0"/>
              <a:t>Convencer a los establecimientos de ofrecer ventajas a los convencionistas en eventos de derrama de  ciudad</a:t>
            </a:r>
          </a:p>
          <a:p>
            <a:pPr marL="342900" indent="-342900">
              <a:buFont typeface="+mj-lt"/>
              <a:buAutoNum type="arabicPeriod"/>
            </a:pPr>
            <a:endParaRPr lang="en-US" sz="1600" dirty="0" smtClean="0"/>
          </a:p>
        </p:txBody>
      </p:sp>
      <p:sp>
        <p:nvSpPr>
          <p:cNvPr id="7" name="9 Rectángulo"/>
          <p:cNvSpPr/>
          <p:nvPr/>
        </p:nvSpPr>
        <p:spPr>
          <a:xfrm>
            <a:off x="207593" y="6571012"/>
            <a:ext cx="9852395" cy="584775"/>
          </a:xfrm>
          <a:prstGeom prst="rect">
            <a:avLst/>
          </a:prstGeom>
        </p:spPr>
        <p:txBody>
          <a:bodyPr wrap="square">
            <a:spAutoFit/>
          </a:bodyPr>
          <a:lstStyle/>
          <a:p>
            <a:r>
              <a:rPr lang="es-MX" sz="1600" b="1" dirty="0" smtClean="0"/>
              <a:t>QUITO TURISMO </a:t>
            </a:r>
            <a:r>
              <a:rPr lang="es-MX" sz="1600" dirty="0" smtClean="0"/>
              <a:t>– Área de RICE: liderará la promoción y comunicación internacional de la UEN </a:t>
            </a:r>
          </a:p>
          <a:p>
            <a:r>
              <a:rPr lang="es-MX" sz="1600" dirty="0" smtClean="0"/>
              <a:t>Además con una campaña de comunicación interna para consolidar un ambiente anfitrión consistente</a:t>
            </a:r>
            <a:endParaRPr lang="en-US" sz="1600" dirty="0" smtClean="0"/>
          </a:p>
        </p:txBody>
      </p:sp>
      <p:pic>
        <p:nvPicPr>
          <p:cNvPr id="291844" name="Picture 4" descr="http://www.solucionindividual.com/solucionindividual/images/blog/megafono-comunicac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57" y="2921141"/>
            <a:ext cx="4770233" cy="316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811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493490" y="2806874"/>
            <a:ext cx="7545388" cy="1522413"/>
          </a:xfrm>
        </p:spPr>
        <p:txBody>
          <a:bodyPr/>
          <a:lstStyle/>
          <a:p>
            <a:pPr marL="0" indent="0"/>
            <a:r>
              <a:rPr lang="es-ES" sz="3250" b="1" dirty="0">
                <a:solidFill>
                  <a:schemeClr val="bg2"/>
                </a:solidFill>
              </a:rPr>
              <a:t>2</a:t>
            </a:r>
            <a:r>
              <a:rPr lang="es-ES" sz="3250" b="1" dirty="0" smtClean="0">
                <a:solidFill>
                  <a:schemeClr val="bg2"/>
                </a:solidFill>
              </a:rPr>
              <a:t>. </a:t>
            </a:r>
            <a:r>
              <a:rPr lang="es-ES_tradnl" sz="3250" b="1" dirty="0" smtClean="0">
                <a:solidFill>
                  <a:schemeClr val="bg2"/>
                </a:solidFill>
              </a:rPr>
              <a:t>Proyectos </a:t>
            </a:r>
            <a:r>
              <a:rPr lang="es-ES_tradnl" sz="3250" b="1" dirty="0">
                <a:solidFill>
                  <a:schemeClr val="bg2"/>
                </a:solidFill>
              </a:rPr>
              <a:t>de desarrollo de producto de Alto Impacto – Industria de reuniones o </a:t>
            </a:r>
            <a:r>
              <a:rPr lang="es-ES_tradnl" sz="3250" b="1" dirty="0" smtClean="0">
                <a:solidFill>
                  <a:schemeClr val="bg2"/>
                </a:solidFill>
              </a:rPr>
              <a:t>RICE </a:t>
            </a:r>
            <a:r>
              <a:rPr lang="es-ES_tradnl" sz="2000" b="1" i="1" dirty="0" smtClean="0">
                <a:solidFill>
                  <a:schemeClr val="bg2"/>
                </a:solidFill>
              </a:rPr>
              <a:t>(en su versión preliminar)</a:t>
            </a:r>
            <a:endParaRPr lang="es-ES_tradnl" sz="2000" b="1" i="1" dirty="0">
              <a:solidFill>
                <a:schemeClr val="bg2"/>
              </a:solidFill>
            </a:endParaRPr>
          </a:p>
        </p:txBody>
      </p:sp>
    </p:spTree>
    <p:extLst>
      <p:ext uri="{BB962C8B-B14F-4D97-AF65-F5344CB8AC3E}">
        <p14:creationId xmlns:p14="http://schemas.microsoft.com/office/powerpoint/2010/main" val="1132573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p:cNvSpPr>
          <p:nvPr>
            <p:custDataLst>
              <p:tags r:id="rId2"/>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19" name="Table 18"/>
          <p:cNvGraphicFramePr>
            <a:graphicFrameLocks noGrp="1"/>
          </p:cNvGraphicFramePr>
          <p:nvPr>
            <p:extLst/>
          </p:nvPr>
        </p:nvGraphicFramePr>
        <p:xfrm>
          <a:off x="205200" y="3233162"/>
          <a:ext cx="7020000" cy="324612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780834">
                <a:tc>
                  <a:txBody>
                    <a:bodyPr/>
                    <a:lstStyle/>
                    <a:p>
                      <a:pPr marL="0" marR="0" lvl="0" indent="0" algn="just" defTabSz="913399" rtl="0" eaLnBrk="1" fontAlgn="auto" latinLnBrk="0" hangingPunct="1">
                        <a:lnSpc>
                          <a:spcPct val="100000"/>
                        </a:lnSpc>
                        <a:spcBef>
                          <a:spcPts val="0"/>
                        </a:spcBef>
                        <a:spcAft>
                          <a:spcPts val="0"/>
                        </a:spcAft>
                        <a:buClrTx/>
                        <a:buSzTx/>
                        <a:buFont typeface="+mj-lt"/>
                        <a:buAutoNum type="arabicPeriod"/>
                        <a:tabLst/>
                        <a:defRPr/>
                      </a:pPr>
                      <a:r>
                        <a:rPr lang="es-ES" sz="900" kern="1200" baseline="0" noProof="0" dirty="0" smtClean="0">
                          <a:solidFill>
                            <a:srgbClr val="002776"/>
                          </a:solidFill>
                          <a:latin typeface="+mn-lt"/>
                          <a:ea typeface="+mn-ea"/>
                          <a:cs typeface="+mn-cs"/>
                        </a:rPr>
                        <a:t>  Acordar y firmar (solemnemente) la creación de la UEN o Comité RICE que represente de un modo unitario a la industria de reuniones de Quito. El liderazgo corresponderá a QT, aunque la mayoría de sus miembros pertenecerán al sector privado. La creación de la UEN supone la constituir una entidad jurídica propia y sus miembros fundadores son los definidos como “actores involucrados”. La UEN hará las veces de un Buró de Convenciones, según su definición internacional Los miembros fundadores se articularán en la Junta de Gobierno de la UEN. Se prevé que en la Junta de Gobierno existan miembros con voz y voto y otros miembros con voz, que podrán ser rotativos.</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1233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2. La</a:t>
                      </a:r>
                      <a:r>
                        <a:rPr lang="es-ES_tradnl" sz="900" kern="1200" baseline="0" noProof="0" dirty="0" smtClean="0">
                          <a:solidFill>
                            <a:srgbClr val="002776"/>
                          </a:solidFill>
                          <a:latin typeface="+mn-lt"/>
                          <a:ea typeface="+mn-ea"/>
                          <a:cs typeface="+mn-cs"/>
                        </a:rPr>
                        <a:t> función de la UEN consiste en: (i) coordinar las políticas a desarrollar en relación con la industria de reuniones, (ii) liderar el marketing y promoción de RICE, (iii) gestionar el desarrollo coordinado de las reuniones y (iv) formar y capacitar a profesionales. Asimismo la UEN se regirá por un código ético que se definirá en el seno del organismo.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123984612"/>
                  </a:ext>
                </a:extLst>
              </a:tr>
              <a:tr h="429458">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 Establecer un modelo de financiación, que encaje en el marco legal vigente y permita a la UEN creada disponer, a través de QT o de un órgano ejecutor, del 20% del aporte de la tasa turística para RICE. Asimismo, se propone que la financiación del sector público además sea no monetaria. El sector privado, por su parte aportará recursos monetarios y/o no monetarios para la promoción.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429458">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4. Nombrar un Gerente de la UEN, a propuesta de QT.</a:t>
                      </a:r>
                      <a:r>
                        <a:rPr lang="es-ES" sz="900" kern="1200" baseline="0" noProof="0" dirty="0" smtClean="0">
                          <a:solidFill>
                            <a:srgbClr val="002776"/>
                          </a:solidFill>
                          <a:latin typeface="+mn-lt"/>
                          <a:ea typeface="+mn-ea"/>
                          <a:cs typeface="+mn-cs"/>
                        </a:rPr>
                        <a:t> Constituir 2 órganos de gobierno: Consejo Consultivo (elabora la estrategia y prepara candidaturas para la organización de reuniones) y Consejo Asesor de Clientes (desarrolla un rol comercial, de alineamiento de la UEN con las necesidades y tendencias del mercado en acuerdo con: MCI, por ejemplo que se reunirán con QT cada 6 meses.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1233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5. Desarrollar</a:t>
                      </a:r>
                      <a:r>
                        <a:rPr lang="es-ES" sz="900" kern="1200" baseline="0" noProof="0" dirty="0" smtClean="0">
                          <a:solidFill>
                            <a:srgbClr val="002776"/>
                          </a:solidFill>
                          <a:latin typeface="+mn-lt"/>
                          <a:ea typeface="+mn-ea"/>
                          <a:cs typeface="+mn-cs"/>
                        </a:rPr>
                        <a:t> un programa de capacitación para el equipo ejecutivo de la UEN así como los órganos de gobierno de la misma creados y establecer mecanismos de comunicación y coordinación que les permitan actuar como un grupo de presión del sector privado.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195208">
                <a:tc>
                  <a:txBody>
                    <a:bodyPr/>
                    <a:lstStyle/>
                    <a:p>
                      <a:pPr algn="just"/>
                      <a:r>
                        <a:rPr lang="es-ES" sz="900" kern="1200" noProof="0" dirty="0" smtClean="0">
                          <a:solidFill>
                            <a:srgbClr val="002776"/>
                          </a:solidFill>
                          <a:latin typeface="+mn-lt"/>
                          <a:ea typeface="+mn-ea"/>
                          <a:cs typeface="+mn-cs"/>
                        </a:rPr>
                        <a:t>6. Activar un sistema de monitoreo</a:t>
                      </a:r>
                      <a:r>
                        <a:rPr lang="es-ES" sz="900" kern="1200" baseline="0" noProof="0" dirty="0" smtClean="0">
                          <a:solidFill>
                            <a:srgbClr val="002776"/>
                          </a:solidFill>
                          <a:latin typeface="+mn-lt"/>
                          <a:ea typeface="+mn-ea"/>
                          <a:cs typeface="+mn-cs"/>
                        </a:rPr>
                        <a:t> de impacto económico de la industria de reuniones en Quito para evaluar la actividad de la UEN.</a:t>
                      </a:r>
                      <a:endParaRPr lang="es-ES" sz="900" kern="1200" noProof="0" dirty="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195208">
                <a:tc>
                  <a:txBody>
                    <a:bodyPr/>
                    <a:lstStyle/>
                    <a:p>
                      <a:pPr algn="just"/>
                      <a:r>
                        <a:rPr lang="es-ES_tradnl" sz="900" kern="1200" noProof="0" dirty="0" smtClean="0">
                          <a:solidFill>
                            <a:srgbClr val="002776"/>
                          </a:solidFill>
                          <a:latin typeface="+mn-lt"/>
                          <a:ea typeface="+mn-ea"/>
                          <a:cs typeface="+mn-cs"/>
                        </a:rPr>
                        <a:t>7. En caso</a:t>
                      </a:r>
                      <a:r>
                        <a:rPr lang="es-ES_tradnl" sz="900" kern="1200" baseline="0" noProof="0" dirty="0" smtClean="0">
                          <a:solidFill>
                            <a:srgbClr val="002776"/>
                          </a:solidFill>
                          <a:latin typeface="+mn-lt"/>
                          <a:ea typeface="+mn-ea"/>
                          <a:cs typeface="+mn-cs"/>
                        </a:rPr>
                        <a:t> de que la UEN no se llegara a constituir el equipo de QT de Marketing RICE seguirá realizando las acciones de promoción.</a:t>
                      </a:r>
                      <a:endParaRPr lang="es-ES" sz="900" kern="1200" noProof="0" dirty="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4265961392"/>
                  </a:ext>
                </a:extLst>
              </a:tr>
            </a:tbl>
          </a:graphicData>
        </a:graphic>
      </p:graphicFrame>
      <p:graphicFrame>
        <p:nvGraphicFramePr>
          <p:cNvPr id="14" name="Object 13" hidden="1"/>
          <p:cNvGraphicFramePr>
            <a:graphicFrameLocks noChangeAspect="1"/>
          </p:cNvGraphicFramePr>
          <p:nvPr>
            <p:custDataLst>
              <p:tags r:id="rId3"/>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1845"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100" b="1" dirty="0" smtClean="0">
                <a:solidFill>
                  <a:schemeClr val="tx2"/>
                </a:solidFill>
              </a:rPr>
              <a:t>1.1. Creación de la UEN (Unidad Estratégica de Negocios) para la Industria de Reuniones de Quito</a:t>
            </a:r>
            <a:endParaRPr lang="es-CL" sz="1100" b="1" dirty="0">
              <a:solidFill>
                <a:schemeClr val="tx2"/>
              </a:solidFill>
            </a:endParaRPr>
          </a:p>
        </p:txBody>
      </p:sp>
      <p:sp>
        <p:nvSpPr>
          <p:cNvPr id="257" name="Rectangle 256"/>
          <p:cNvSpPr/>
          <p:nvPr/>
        </p:nvSpPr>
        <p:spPr>
          <a:xfrm>
            <a:off x="7264146" y="2748063"/>
            <a:ext cx="2625312" cy="19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Diseño de </a:t>
            </a:r>
            <a:r>
              <a:rPr lang="es-CL" sz="900" dirty="0">
                <a:solidFill>
                  <a:srgbClr val="002776"/>
                </a:solidFill>
              </a:rPr>
              <a:t>una unidad especializada incluyente y líder de la industria de </a:t>
            </a:r>
            <a:r>
              <a:rPr lang="es-CL" sz="900" dirty="0" smtClean="0">
                <a:solidFill>
                  <a:srgbClr val="002776"/>
                </a:solidFill>
              </a:rPr>
              <a:t>reuniones en Quito.</a:t>
            </a:r>
            <a:endParaRPr lang="es-CL" sz="900" dirty="0">
              <a:solidFill>
                <a:srgbClr val="002776"/>
              </a:solidFill>
            </a:endParaRPr>
          </a:p>
          <a:p>
            <a:pPr marL="228600" lvl="0" indent="-228600">
              <a:buFont typeface="+mj-lt"/>
              <a:buAutoNum type="arabicPeriod"/>
            </a:pPr>
            <a:r>
              <a:rPr lang="es-CL" sz="900" dirty="0" smtClean="0">
                <a:solidFill>
                  <a:srgbClr val="002776"/>
                </a:solidFill>
              </a:rPr>
              <a:t>Empoderamiento de la Gerencia de la unidad por parte del sector privado y político.</a:t>
            </a:r>
            <a:endParaRPr lang="es-CL" sz="900" dirty="0">
              <a:solidFill>
                <a:srgbClr val="002776"/>
              </a:solidFill>
            </a:endParaRPr>
          </a:p>
          <a:p>
            <a:pPr marL="228600" indent="-228600">
              <a:spcBef>
                <a:spcPts val="300"/>
              </a:spcBef>
              <a:buFont typeface="+mj-lt"/>
              <a:buAutoNum type="arabicPeriod"/>
            </a:pPr>
            <a:r>
              <a:rPr lang="es-CL" sz="900" dirty="0">
                <a:solidFill>
                  <a:srgbClr val="002776"/>
                </a:solidFill>
              </a:rPr>
              <a:t>Definición de un modelo de financiación basado en un modelo de aportación público – privado que sea bien, de empate 1:1 o cuyo presupuesto sea puesto a disposición de un órgano ejecutor (QT).</a:t>
            </a:r>
          </a:p>
          <a:p>
            <a:pPr marL="228600" lvl="0" indent="-228600">
              <a:buFont typeface="+mj-lt"/>
              <a:buAutoNum type="arabicPeriod"/>
            </a:pPr>
            <a:r>
              <a:rPr lang="es-CL" sz="900" dirty="0" smtClean="0">
                <a:solidFill>
                  <a:srgbClr val="002776"/>
                </a:solidFill>
              </a:rPr>
              <a:t>Esfuerzos </a:t>
            </a:r>
            <a:r>
              <a:rPr lang="es-CL" sz="900" dirty="0">
                <a:solidFill>
                  <a:srgbClr val="002776"/>
                </a:solidFill>
              </a:rPr>
              <a:t>consistentes de </a:t>
            </a:r>
            <a:r>
              <a:rPr lang="es-CL" sz="900" dirty="0" smtClean="0">
                <a:solidFill>
                  <a:srgbClr val="002776"/>
                </a:solidFill>
              </a:rPr>
              <a:t>capacitación, profesionalización y </a:t>
            </a:r>
            <a:r>
              <a:rPr lang="es-CL" sz="900" dirty="0">
                <a:solidFill>
                  <a:srgbClr val="002776"/>
                </a:solidFill>
              </a:rPr>
              <a:t>certificación de competencia de los </a:t>
            </a:r>
            <a:r>
              <a:rPr lang="es-CL" sz="900" dirty="0" smtClean="0">
                <a:solidFill>
                  <a:srgbClr val="002776"/>
                </a:solidFill>
              </a:rPr>
              <a:t>actores involucrados.</a:t>
            </a:r>
            <a:endParaRPr lang="es-CL" sz="900" dirty="0">
              <a:solidFill>
                <a:srgbClr val="002776"/>
              </a:solidFill>
            </a:endParaRP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299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una única voz que represente la industria de reuniones de Quito a nivel municipal, nacional e internacional.</a:t>
            </a:r>
            <a:endParaRPr lang="es-CL" sz="900" dirty="0">
              <a:solidFill>
                <a:srgbClr val="002776"/>
              </a:solidFill>
            </a:endParaRP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095330"/>
            <a:ext cx="2637113" cy="1267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UEN creada con todos los actores incluidos 6 meses antes del inicio de la actividad del CC.</a:t>
            </a:r>
          </a:p>
          <a:p>
            <a:pPr marL="228600" indent="-228600">
              <a:spcBef>
                <a:spcPts val="300"/>
              </a:spcBef>
              <a:buFont typeface="+mj-lt"/>
              <a:buAutoNum type="arabicPeriod"/>
            </a:pPr>
            <a:r>
              <a:rPr lang="es-CL" sz="900" dirty="0" smtClean="0">
                <a:solidFill>
                  <a:srgbClr val="002776"/>
                </a:solidFill>
              </a:rPr>
              <a:t>Ordenanza publicada que asigne un 20%de la tasa de alojamiento para reuniones.</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29</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05433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141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751130"/>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777199"/>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Liderazgo (organización efectiva y respetada)</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2950890"/>
            <a:ext cx="7020000" cy="264362"/>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2985389"/>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2992661"/>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443378"/>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6873220"/>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485819"/>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086794"/>
            <a:ext cx="7018280" cy="2764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126839"/>
            <a:ext cx="186300" cy="236373"/>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589834" y="2363572"/>
            <a:ext cx="1970506" cy="614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Bureau de Convenciones</a:t>
            </a:r>
          </a:p>
          <a:p>
            <a:r>
              <a:rPr lang="es-CL" sz="800" dirty="0" smtClean="0">
                <a:solidFill>
                  <a:srgbClr val="002776"/>
                </a:solidFill>
              </a:rPr>
              <a:t>Asociación de hoteleros </a:t>
            </a:r>
          </a:p>
          <a:p>
            <a:r>
              <a:rPr lang="es-CL" sz="800" dirty="0">
                <a:solidFill>
                  <a:srgbClr val="002776"/>
                </a:solidFill>
              </a:rPr>
              <a:t>Consejo de </a:t>
            </a:r>
            <a:r>
              <a:rPr lang="es-CL" sz="800" dirty="0" smtClean="0">
                <a:solidFill>
                  <a:srgbClr val="002776"/>
                </a:solidFill>
              </a:rPr>
              <a:t>Cámaras (incluye CAPEIPI)</a:t>
            </a:r>
          </a:p>
          <a:p>
            <a:r>
              <a:rPr lang="es-CL" sz="800" dirty="0" err="1" smtClean="0">
                <a:solidFill>
                  <a:srgbClr val="002776"/>
                </a:solidFill>
              </a:rPr>
              <a:t>Captur</a:t>
            </a:r>
            <a:endParaRPr lang="es-ES" sz="800" dirty="0">
              <a:solidFill>
                <a:srgbClr val="002776"/>
              </a:solidFill>
            </a:endParaRPr>
          </a:p>
        </p:txBody>
      </p:sp>
      <p:sp>
        <p:nvSpPr>
          <p:cNvPr id="395" name="Rectangle 394"/>
          <p:cNvSpPr/>
          <p:nvPr/>
        </p:nvSpPr>
        <p:spPr>
          <a:xfrm>
            <a:off x="188769" y="2363213"/>
            <a:ext cx="3418116" cy="617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smtClean="0">
                <a:solidFill>
                  <a:srgbClr val="002776"/>
                </a:solidFill>
              </a:rPr>
              <a:t>Quito Turismo (QT) y Marketing RICE</a:t>
            </a:r>
          </a:p>
          <a:p>
            <a:r>
              <a:rPr lang="es-ES_tradnl" sz="800" b="1" dirty="0" smtClean="0">
                <a:solidFill>
                  <a:srgbClr val="002776"/>
                </a:solidFill>
              </a:rPr>
              <a:t>Equipo </a:t>
            </a:r>
            <a:r>
              <a:rPr lang="es-ES_tradnl" sz="800" b="1" dirty="0">
                <a:solidFill>
                  <a:srgbClr val="002776"/>
                </a:solidFill>
              </a:rPr>
              <a:t>de Proyecto</a:t>
            </a:r>
            <a:r>
              <a:rPr lang="es-ES_tradnl" sz="800" b="1" dirty="0" smtClean="0">
                <a:solidFill>
                  <a:srgbClr val="002776"/>
                </a:solidFill>
              </a:rPr>
              <a:t>: </a:t>
            </a:r>
            <a:r>
              <a:rPr lang="es-ES_tradnl" sz="800" dirty="0" smtClean="0">
                <a:solidFill>
                  <a:srgbClr val="002776"/>
                </a:solidFill>
              </a:rPr>
              <a:t> Miembros de la UEN a constituir y </a:t>
            </a:r>
            <a:r>
              <a:rPr lang="es-MX" sz="800" dirty="0" smtClean="0">
                <a:solidFill>
                  <a:srgbClr val="002776"/>
                </a:solidFill>
              </a:rPr>
              <a:t>eventualmente </a:t>
            </a:r>
            <a:r>
              <a:rPr lang="es-MX" sz="800" dirty="0">
                <a:solidFill>
                  <a:srgbClr val="002776"/>
                </a:solidFill>
              </a:rPr>
              <a:t>la empresa administradora del Centro de Convenciones</a:t>
            </a:r>
            <a:endParaRPr lang="es-ES" sz="800" dirty="0">
              <a:solidFill>
                <a:srgbClr val="002776"/>
              </a:solidFill>
            </a:endParaRPr>
          </a:p>
        </p:txBody>
      </p:sp>
      <p:grpSp>
        <p:nvGrpSpPr>
          <p:cNvPr id="399" name="Group 398"/>
          <p:cNvGrpSpPr/>
          <p:nvPr/>
        </p:nvGrpSpPr>
        <p:grpSpPr>
          <a:xfrm>
            <a:off x="205458" y="6443378"/>
            <a:ext cx="3169298" cy="942946"/>
            <a:chOff x="205458" y="6443378"/>
            <a:chExt cx="3273816" cy="942946"/>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$ 1.230.000 USD </a:t>
              </a:r>
              <a:r>
                <a:rPr lang="es-CL" sz="700" dirty="0" smtClean="0">
                  <a:solidFill>
                    <a:schemeClr val="tx2"/>
                  </a:solidFill>
                </a:rPr>
                <a:t>(para las reuniones del Consejo Asesor de Clientes, reuniones semestrales: $ 25.000 USD) El resto es el aporte de QT a la UEN en tanto que miembro fundador, 20% de la tasa de alojamiento </a:t>
              </a:r>
              <a:r>
                <a:rPr lang="es-CL" sz="700" dirty="0" err="1" smtClean="0">
                  <a:solidFill>
                    <a:schemeClr val="tx2"/>
                  </a:solidFill>
                </a:rPr>
                <a:t>anual.s</a:t>
              </a:r>
              <a:endParaRPr lang="es-CL" sz="700" dirty="0" smtClean="0">
                <a:solidFill>
                  <a:schemeClr val="tx2"/>
                </a:solidFill>
              </a:endParaRPr>
            </a:p>
            <a:p>
              <a:pPr algn="ctr"/>
              <a:r>
                <a:rPr lang="es-CL" sz="800" i="1" dirty="0" smtClean="0">
                  <a:solidFill>
                    <a:schemeClr val="tx2"/>
                  </a:solidFill>
                </a:rPr>
                <a:t>Es  un proyecto de gestión interna</a:t>
              </a:r>
              <a:r>
                <a:rPr lang="es-CL" sz="800" i="1" dirty="0">
                  <a:solidFill>
                    <a:schemeClr val="tx2"/>
                  </a:solidFill>
                </a:rPr>
                <a:t> </a:t>
              </a:r>
              <a:r>
                <a:rPr lang="es-CL" sz="800" i="1" dirty="0" smtClean="0">
                  <a:solidFill>
                    <a:schemeClr val="tx2"/>
                  </a:solidFill>
                </a:rPr>
                <a:t>en general. </a:t>
              </a:r>
              <a:endParaRPr lang="es-CL" sz="600" i="1" dirty="0">
                <a:solidFill>
                  <a:schemeClr val="tx2"/>
                </a:solidFill>
              </a:endParaRPr>
            </a:p>
          </p:txBody>
        </p:sp>
      </p:grpSp>
      <p:sp>
        <p:nvSpPr>
          <p:cNvPr id="406" name="Rectangle 405"/>
          <p:cNvSpPr/>
          <p:nvPr/>
        </p:nvSpPr>
        <p:spPr>
          <a:xfrm>
            <a:off x="5102002" y="2364828"/>
            <a:ext cx="1261758" cy="602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QT</a:t>
            </a:r>
          </a:p>
          <a:p>
            <a:r>
              <a:rPr lang="es-CL" sz="800" dirty="0" smtClean="0">
                <a:solidFill>
                  <a:srgbClr val="002776"/>
                </a:solidFill>
              </a:rPr>
              <a:t>Pro Ecuador</a:t>
            </a:r>
          </a:p>
          <a:p>
            <a:r>
              <a:rPr lang="es-CL" sz="800" dirty="0" smtClean="0">
                <a:solidFill>
                  <a:srgbClr val="002776"/>
                </a:solidFill>
              </a:rPr>
              <a:t>Compañías del sector privado</a:t>
            </a:r>
            <a:endParaRPr lang="es-CL" sz="800" dirty="0">
              <a:solidFill>
                <a:srgbClr val="002776"/>
              </a:solidFill>
            </a:endParaRPr>
          </a:p>
        </p:txBody>
      </p:sp>
      <p:sp>
        <p:nvSpPr>
          <p:cNvPr id="408" name="Freeform 368"/>
          <p:cNvSpPr>
            <a:spLocks noEditPoints="1"/>
          </p:cNvSpPr>
          <p:nvPr/>
        </p:nvSpPr>
        <p:spPr bwMode="auto">
          <a:xfrm>
            <a:off x="351784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086794"/>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116991"/>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5" name="Rectangle 164"/>
          <p:cNvSpPr/>
          <p:nvPr/>
        </p:nvSpPr>
        <p:spPr>
          <a:xfrm>
            <a:off x="6363760" y="2364473"/>
            <a:ext cx="852523" cy="605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700" i="1" dirty="0" err="1">
                <a:solidFill>
                  <a:srgbClr val="002776"/>
                </a:solidFill>
              </a:rPr>
              <a:t>Senescyt</a:t>
            </a:r>
            <a:r>
              <a:rPr lang="es-CL" sz="700" i="1" dirty="0">
                <a:solidFill>
                  <a:srgbClr val="002776"/>
                </a:solidFill>
              </a:rPr>
              <a:t> </a:t>
            </a:r>
            <a:r>
              <a:rPr lang="es-CL" sz="700" i="1" dirty="0" smtClean="0">
                <a:solidFill>
                  <a:srgbClr val="002776"/>
                </a:solidFill>
              </a:rPr>
              <a:t>(voz)</a:t>
            </a:r>
            <a:endParaRPr lang="es-CL" sz="700" i="1" dirty="0">
              <a:solidFill>
                <a:srgbClr val="002776"/>
              </a:solidFill>
            </a:endParaRPr>
          </a:p>
          <a:p>
            <a:r>
              <a:rPr lang="es-CL" sz="700" i="1" dirty="0" err="1" smtClean="0">
                <a:solidFill>
                  <a:srgbClr val="002776"/>
                </a:solidFill>
              </a:rPr>
              <a:t>Epmsa</a:t>
            </a:r>
            <a:r>
              <a:rPr lang="es-CL" sz="700" i="1" dirty="0" smtClean="0">
                <a:solidFill>
                  <a:srgbClr val="002776"/>
                </a:solidFill>
              </a:rPr>
              <a:t> (voz)</a:t>
            </a:r>
            <a:endParaRPr lang="es-CL" sz="700" i="1" dirty="0">
              <a:solidFill>
                <a:srgbClr val="002776"/>
              </a:solidFill>
            </a:endParaRPr>
          </a:p>
          <a:p>
            <a:r>
              <a:rPr lang="es-CL" sz="700" i="1" dirty="0" err="1" smtClean="0">
                <a:solidFill>
                  <a:srgbClr val="002776"/>
                </a:solidFill>
              </a:rPr>
              <a:t>Mintur</a:t>
            </a:r>
            <a:r>
              <a:rPr lang="es-CL" sz="700" i="1" dirty="0" smtClean="0">
                <a:solidFill>
                  <a:srgbClr val="002776"/>
                </a:solidFill>
              </a:rPr>
              <a:t> (voz)</a:t>
            </a:r>
          </a:p>
          <a:p>
            <a:r>
              <a:rPr lang="es-CL" sz="700" i="1" dirty="0" smtClean="0">
                <a:solidFill>
                  <a:srgbClr val="002776"/>
                </a:solidFill>
              </a:rPr>
              <a:t>Clero (voz)</a:t>
            </a:r>
          </a:p>
        </p:txBody>
      </p:sp>
      <p:sp>
        <p:nvSpPr>
          <p:cNvPr id="166" name="Freeform 368"/>
          <p:cNvSpPr>
            <a:spLocks noEditPoints="1"/>
          </p:cNvSpPr>
          <p:nvPr/>
        </p:nvSpPr>
        <p:spPr bwMode="auto">
          <a:xfrm>
            <a:off x="387788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7" name="Freeform 368"/>
          <p:cNvSpPr>
            <a:spLocks noEditPoints="1"/>
          </p:cNvSpPr>
          <p:nvPr/>
        </p:nvSpPr>
        <p:spPr bwMode="auto">
          <a:xfrm>
            <a:off x="416589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8" name="Freeform 368"/>
          <p:cNvSpPr>
            <a:spLocks noEditPoints="1"/>
          </p:cNvSpPr>
          <p:nvPr/>
        </p:nvSpPr>
        <p:spPr bwMode="auto">
          <a:xfrm>
            <a:off x="452593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9" name="Freeform 368"/>
          <p:cNvSpPr>
            <a:spLocks noEditPoints="1"/>
          </p:cNvSpPr>
          <p:nvPr/>
        </p:nvSpPr>
        <p:spPr bwMode="auto">
          <a:xfrm>
            <a:off x="4885994"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70" name="Freeform 368"/>
          <p:cNvSpPr>
            <a:spLocks noEditPoints="1"/>
          </p:cNvSpPr>
          <p:nvPr/>
        </p:nvSpPr>
        <p:spPr bwMode="auto">
          <a:xfrm>
            <a:off x="5246034"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1" name="Rounded Rectangle 190"/>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E1</a:t>
            </a:r>
            <a:endParaRPr lang="es-ES" sz="1100" b="1" dirty="0">
              <a:solidFill>
                <a:srgbClr val="002060"/>
              </a:solidFill>
            </a:endParaRPr>
          </a:p>
        </p:txBody>
      </p:sp>
      <p:grpSp>
        <p:nvGrpSpPr>
          <p:cNvPr id="174" name="Group 173"/>
          <p:cNvGrpSpPr/>
          <p:nvPr/>
        </p:nvGrpSpPr>
        <p:grpSpPr>
          <a:xfrm>
            <a:off x="785170" y="376650"/>
            <a:ext cx="428400" cy="414000"/>
            <a:chOff x="703656" y="247711"/>
            <a:chExt cx="515504" cy="495053"/>
          </a:xfrm>
        </p:grpSpPr>
        <p:sp>
          <p:nvSpPr>
            <p:cNvPr id="175" name="Rounded Rectangle 174"/>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6"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Tree>
    <p:extLst>
      <p:ext uri="{BB962C8B-B14F-4D97-AF65-F5344CB8AC3E}">
        <p14:creationId xmlns:p14="http://schemas.microsoft.com/office/powerpoint/2010/main" val="24247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1.1</a:t>
            </a:r>
            <a:r>
              <a:rPr lang="es-ES_tradnl" sz="2843" dirty="0">
                <a:solidFill>
                  <a:schemeClr val="bg1"/>
                </a:solidFill>
              </a:rPr>
              <a:t>. </a:t>
            </a:r>
            <a:r>
              <a:rPr lang="es-ES_tradnl" sz="2843" dirty="0" smtClean="0">
                <a:solidFill>
                  <a:schemeClr val="bg1"/>
                </a:solidFill>
              </a:rPr>
              <a:t>Detonadores de la industria de reuniones en Quito</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7177736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30</a:t>
            </a:fld>
            <a:endParaRPr lang="en-US" dirty="0"/>
          </a:p>
        </p:txBody>
      </p:sp>
      <p:sp>
        <p:nvSpPr>
          <p:cNvPr id="5" name="Freeform 4"/>
          <p:cNvSpPr>
            <a:spLocks/>
          </p:cNvSpPr>
          <p:nvPr>
            <p:custDataLst>
              <p:tags r:id="rId1"/>
            </p:custDataLst>
          </p:nvPr>
        </p:nvSpPr>
        <p:spPr bwMode="auto">
          <a:xfrm>
            <a:off x="151611" y="574626"/>
            <a:ext cx="9828000" cy="6696744"/>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2063875"/>
          <a:ext cx="9577322" cy="5207495"/>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2656729">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noProof="0" dirty="0" smtClean="0">
                          <a:solidFill>
                            <a:srgbClr val="002776"/>
                          </a:solidFill>
                          <a:latin typeface="+mn-lt"/>
                          <a:ea typeface="+mn-ea"/>
                          <a:cs typeface="+mn-cs"/>
                        </a:rPr>
                        <a:t>La Junta de Gobierno del ente a crear: UEN se</a:t>
                      </a:r>
                      <a:r>
                        <a:rPr lang="es-ES" sz="900" kern="1200" baseline="0" noProof="0" dirty="0" smtClean="0">
                          <a:solidFill>
                            <a:srgbClr val="002776"/>
                          </a:solidFill>
                          <a:latin typeface="+mn-lt"/>
                          <a:ea typeface="+mn-ea"/>
                          <a:cs typeface="+mn-cs"/>
                        </a:rPr>
                        <a:t> propone se componga de los miembros fundaciones siguientes quienes tendrán voz y voto:</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5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noProof="0" dirty="0" smtClean="0">
                          <a:solidFill>
                            <a:srgbClr val="002776"/>
                          </a:solidFill>
                          <a:latin typeface="+mn-lt"/>
                          <a:ea typeface="+mn-ea"/>
                          <a:cs typeface="+mn-cs"/>
                        </a:rPr>
                        <a:t>Miembros</a:t>
                      </a:r>
                      <a:r>
                        <a:rPr lang="es-ES_tradnl" sz="900" kern="1200" baseline="0" noProof="0" dirty="0" smtClean="0">
                          <a:solidFill>
                            <a:srgbClr val="002776"/>
                          </a:solidFill>
                          <a:latin typeface="+mn-lt"/>
                          <a:ea typeface="+mn-ea"/>
                          <a:cs typeface="+mn-cs"/>
                        </a:rPr>
                        <a:t> sugeridos representantes del sector privado: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Bureau de Convenciones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Asociación de hoteleros de Quito (se sugiere que sea HQM)</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Consejo de Cámaras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Asociación de eventos y servicios y captadora de inversión (se sugiere sea IBES)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err="1" smtClean="0">
                          <a:solidFill>
                            <a:srgbClr val="002776"/>
                          </a:solidFill>
                          <a:latin typeface="+mn-lt"/>
                          <a:ea typeface="+mn-ea"/>
                          <a:cs typeface="+mn-cs"/>
                        </a:rPr>
                        <a:t>Captur</a:t>
                      </a:r>
                      <a:r>
                        <a:rPr lang="es-ES_tradnl" sz="900" kern="1200" baseline="0" noProof="0" dirty="0" smtClean="0">
                          <a:solidFill>
                            <a:srgbClr val="002776"/>
                          </a:solidFill>
                          <a:latin typeface="+mn-lt"/>
                          <a:ea typeface="+mn-ea"/>
                          <a:cs typeface="+mn-cs"/>
                        </a:rPr>
                        <a:t> (Cámara de Turismo de Pichincha)</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i="0" dirty="0" smtClean="0">
                          <a:solidFill>
                            <a:srgbClr val="002776"/>
                          </a:solidFill>
                        </a:rPr>
                        <a:t>Compañía</a:t>
                      </a:r>
                      <a:r>
                        <a:rPr lang="es-CL" sz="900" i="0" baseline="0" dirty="0" smtClean="0">
                          <a:solidFill>
                            <a:srgbClr val="002776"/>
                          </a:solidFill>
                        </a:rPr>
                        <a:t> gestora del aeropuerto de Quito</a:t>
                      </a:r>
                      <a:endParaRPr lang="es-CL" sz="800" i="1" dirty="0" smtClean="0">
                        <a:solidFill>
                          <a:srgbClr val="002776"/>
                        </a:solidFill>
                      </a:endParaRP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endParaRPr lang="es-ES_tradnl" sz="9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Miembros sugeridos del sector público: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Quito Turismo – líder de la promoción de la UEN de Quito.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Pro Ecuador</a:t>
                      </a:r>
                    </a:p>
                    <a:p>
                      <a:pPr marL="228600" marR="0" lvl="0" indent="-228600" algn="l" defTabSz="913399" rtl="0" eaLnBrk="1" fontAlgn="base" latinLnBrk="0" hangingPunct="1">
                        <a:lnSpc>
                          <a:spcPct val="100000"/>
                        </a:lnSpc>
                        <a:spcBef>
                          <a:spcPct val="0"/>
                        </a:spcBef>
                        <a:spcAft>
                          <a:spcPct val="0"/>
                        </a:spcAft>
                        <a:buClrTx/>
                        <a:buSzTx/>
                        <a:buFont typeface="+mj-lt"/>
                        <a:buAutoNum type="arabicPeriod" startAt="2"/>
                        <a:tabLst/>
                        <a:defRPr/>
                      </a:pPr>
                      <a:endParaRPr lang="es-ES" sz="500" kern="120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 typeface="+mj-lt"/>
                        <a:buAutoNum type="arabicPeriod" startAt="2"/>
                        <a:tabLst/>
                        <a:defRPr/>
                      </a:pPr>
                      <a:r>
                        <a:rPr lang="es-ES" sz="900" kern="1200" noProof="0" dirty="0" smtClean="0">
                          <a:solidFill>
                            <a:srgbClr val="002776"/>
                          </a:solidFill>
                          <a:latin typeface="+mn-lt"/>
                          <a:ea typeface="+mn-ea"/>
                          <a:cs typeface="+mn-cs"/>
                        </a:rPr>
                        <a:t>La Junta de Gobierno de la UEN se</a:t>
                      </a:r>
                      <a:r>
                        <a:rPr lang="es-ES" sz="900" kern="1200" baseline="0" noProof="0" dirty="0" smtClean="0">
                          <a:solidFill>
                            <a:srgbClr val="002776"/>
                          </a:solidFill>
                          <a:latin typeface="+mn-lt"/>
                          <a:ea typeface="+mn-ea"/>
                          <a:cs typeface="+mn-cs"/>
                        </a:rPr>
                        <a:t> propone que cuente con un órgano consultivo donde su miembros tendrán voz pero no voto:</a:t>
                      </a:r>
                      <a:endParaRPr lang="es-ES" sz="5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noProof="0" dirty="0" smtClean="0">
                          <a:solidFill>
                            <a:srgbClr val="002776"/>
                          </a:solidFill>
                          <a:latin typeface="+mn-lt"/>
                          <a:ea typeface="+mn-ea"/>
                          <a:cs typeface="+mn-cs"/>
                        </a:rPr>
                        <a:t>Miembros</a:t>
                      </a:r>
                      <a:r>
                        <a:rPr lang="es-ES_tradnl" sz="900" kern="1200" baseline="0" noProof="0" dirty="0" smtClean="0">
                          <a:solidFill>
                            <a:srgbClr val="002776"/>
                          </a:solidFill>
                          <a:latin typeface="+mn-lt"/>
                          <a:ea typeface="+mn-ea"/>
                          <a:cs typeface="+mn-cs"/>
                        </a:rPr>
                        <a:t> sugeridos: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EPMSA</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i="0" dirty="0" err="1" smtClean="0">
                          <a:solidFill>
                            <a:srgbClr val="002776"/>
                          </a:solidFill>
                        </a:rPr>
                        <a:t>Mintur</a:t>
                      </a:r>
                      <a:r>
                        <a:rPr lang="es-ES_tradnl" sz="900" i="0" baseline="0" dirty="0" smtClean="0">
                          <a:solidFill>
                            <a:srgbClr val="002776"/>
                          </a:solidFill>
                        </a:rPr>
                        <a:t> (voz y no voto por no poder tomar parte o promocionar a Quito con toda la intensidad deseada pues debe equilibrar esfuerzos con otras ciudades de Ecuador)</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i="0" kern="1200" baseline="0" noProof="0" dirty="0" smtClean="0">
                          <a:solidFill>
                            <a:srgbClr val="002776"/>
                          </a:solidFill>
                          <a:latin typeface="+mn-lt"/>
                          <a:ea typeface="+mn-ea"/>
                          <a:cs typeface="+mn-cs"/>
                        </a:rPr>
                        <a:t>Ministerio de Cultura (responsable de los Museos de Quito)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i="0" dirty="0" err="1" smtClean="0">
                          <a:solidFill>
                            <a:srgbClr val="002776"/>
                          </a:solidFill>
                        </a:rPr>
                        <a:t>Senescyt</a:t>
                      </a:r>
                      <a:endParaRPr lang="es-CL" sz="900" i="0" dirty="0" smtClean="0">
                        <a:solidFill>
                          <a:srgbClr val="002776"/>
                        </a:solidFill>
                      </a:endParaRP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i="0" kern="1200" baseline="0" noProof="0" dirty="0" smtClean="0">
                          <a:solidFill>
                            <a:srgbClr val="002776"/>
                          </a:solidFill>
                          <a:latin typeface="+mn-lt"/>
                          <a:ea typeface="+mn-ea"/>
                          <a:cs typeface="+mn-cs"/>
                        </a:rPr>
                        <a:t>Clero (</a:t>
                      </a:r>
                      <a:r>
                        <a:rPr lang="es-ES_tradnl" sz="900" i="0" baseline="0" dirty="0" smtClean="0">
                          <a:solidFill>
                            <a:srgbClr val="002776"/>
                          </a:solidFill>
                        </a:rPr>
                        <a:t>voz y no voto, </a:t>
                      </a:r>
                      <a:r>
                        <a:rPr lang="es-CL" sz="900" i="0" kern="1200" baseline="0" noProof="0" dirty="0" smtClean="0">
                          <a:solidFill>
                            <a:srgbClr val="002776"/>
                          </a:solidFill>
                          <a:latin typeface="+mn-lt"/>
                          <a:ea typeface="+mn-ea"/>
                          <a:cs typeface="+mn-cs"/>
                        </a:rPr>
                        <a:t>por los espacios únicos de los que dispone)</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r h="1423248">
                <a:tc>
                  <a:txBody>
                    <a:bodyPr/>
                    <a:lstStyle/>
                    <a:p>
                      <a:pPr marL="228600" marR="0" lvl="0" indent="-228600" algn="l" defTabSz="913399" rtl="0" eaLnBrk="1" fontAlgn="base" latinLnBrk="0" hangingPunct="1">
                        <a:lnSpc>
                          <a:spcPct val="100000"/>
                        </a:lnSpc>
                        <a:spcBef>
                          <a:spcPct val="0"/>
                        </a:spcBef>
                        <a:spcAft>
                          <a:spcPct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Fijar un sistema de financiación articulado y legal que permita a los miembros con voto realizar aportes monetarios y no monetarios para la promoción y desarrollo de la actividad de la UEN.</a:t>
                      </a:r>
                    </a:p>
                    <a:p>
                      <a:pPr marL="685297" marR="0" lvl="1"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Opciones valoradas:</a:t>
                      </a:r>
                    </a:p>
                    <a:p>
                      <a:pPr marL="1141999" marR="0" lvl="2"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Los miembros se comprometen a realizar un aporte determinado anualmente de recursos: monetarios y en especie. En concreto, QT aportará el 20% de la tasa turística de alojamiento recaudada la cual se destinará exclusivamente a promoción.</a:t>
                      </a:r>
                    </a:p>
                    <a:p>
                      <a:pPr marL="1598696" marR="0" lvl="3"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En el futuro, la UEN será capaz de autofinanciarse gracias al desarrollo de productos propios, “</a:t>
                      </a:r>
                      <a:r>
                        <a:rPr lang="es-ES_tradnl" sz="900" kern="1200" baseline="0" noProof="0" dirty="0" err="1" smtClean="0">
                          <a:solidFill>
                            <a:srgbClr val="002776"/>
                          </a:solidFill>
                          <a:latin typeface="+mn-lt"/>
                          <a:ea typeface="+mn-ea"/>
                          <a:cs typeface="+mn-cs"/>
                        </a:rPr>
                        <a:t>success</a:t>
                      </a:r>
                      <a:r>
                        <a:rPr lang="es-ES_tradnl" sz="900" kern="1200" baseline="0" noProof="0" dirty="0" smtClean="0">
                          <a:solidFill>
                            <a:srgbClr val="002776"/>
                          </a:solidFill>
                          <a:latin typeface="+mn-lt"/>
                          <a:ea typeface="+mn-ea"/>
                          <a:cs typeface="+mn-cs"/>
                        </a:rPr>
                        <a:t> </a:t>
                      </a:r>
                      <a:r>
                        <a:rPr lang="es-ES_tradnl" sz="900" kern="1200" baseline="0" noProof="0" dirty="0" err="1" smtClean="0">
                          <a:solidFill>
                            <a:srgbClr val="002776"/>
                          </a:solidFill>
                          <a:latin typeface="+mn-lt"/>
                          <a:ea typeface="+mn-ea"/>
                          <a:cs typeface="+mn-cs"/>
                        </a:rPr>
                        <a:t>fee</a:t>
                      </a:r>
                      <a:r>
                        <a:rPr lang="es-ES_tradnl" sz="900" kern="1200" baseline="0" noProof="0" dirty="0" smtClean="0">
                          <a:solidFill>
                            <a:srgbClr val="002776"/>
                          </a:solidFill>
                          <a:latin typeface="+mn-lt"/>
                          <a:ea typeface="+mn-ea"/>
                          <a:cs typeface="+mn-cs"/>
                        </a:rPr>
                        <a:t>” de servicios que presten sus miembros en diversas reuniones, entre otros.</a:t>
                      </a:r>
                    </a:p>
                    <a:p>
                      <a:pPr marL="1598696" marR="0" lvl="3"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El capital total aportado será entregado a un órgano ejecutor, de conformidad con los miembros de la UEN, para que sea él quien implemente el presupuesto.</a:t>
                      </a:r>
                    </a:p>
                    <a:p>
                      <a:pPr marL="1141999" marR="0" lvl="2"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Sector privado aporta a la Promoción Integral y el sector público las empate 1:1 </a:t>
                      </a:r>
                    </a:p>
                    <a:p>
                      <a:pPr marL="1598696" marR="0" lvl="3" indent="-228600" algn="l" defTabSz="913399" rtl="0" eaLnBrk="1" fontAlgn="base" latinLnBrk="0" hangingPunct="1">
                        <a:lnSpc>
                          <a:spcPct val="100000"/>
                        </a:lnSpc>
                        <a:spcBef>
                          <a:spcPct val="0"/>
                        </a:spcBef>
                        <a:spcAft>
                          <a:spcPct val="0"/>
                        </a:spcAft>
                        <a:buClrTx/>
                        <a:buSzTx/>
                        <a:buFont typeface="+mj-lt"/>
                        <a:buAutoNum type="arabicPeriod"/>
                        <a:tabLst/>
                        <a:defRPr/>
                      </a:pPr>
                      <a:r>
                        <a:rPr lang="es-ES_tradnl" sz="900" kern="1200" baseline="0" noProof="0" dirty="0" smtClean="0">
                          <a:solidFill>
                            <a:srgbClr val="002776"/>
                          </a:solidFill>
                          <a:latin typeface="+mn-lt"/>
                          <a:ea typeface="+mn-ea"/>
                          <a:cs typeface="+mn-cs"/>
                        </a:rPr>
                        <a:t>Es válido también para aportaciones monetarias y en especie</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91485837"/>
                  </a:ext>
                </a:extLst>
              </a:tr>
              <a:tr h="620255">
                <a:tc>
                  <a:txBody>
                    <a:bodyPr/>
                    <a:lstStyle/>
                    <a:p>
                      <a:pPr marL="228600" marR="0" lvl="0" indent="-228600" algn="l" defTabSz="913399" rtl="0" eaLnBrk="1" fontAlgn="base" latinLnBrk="0" hangingPunct="1">
                        <a:lnSpc>
                          <a:spcPct val="100000"/>
                        </a:lnSpc>
                        <a:spcBef>
                          <a:spcPct val="0"/>
                        </a:spcBef>
                        <a:spcAft>
                          <a:spcPct val="0"/>
                        </a:spcAft>
                        <a:buClrTx/>
                        <a:buSzTx/>
                        <a:buFont typeface="+mj-lt"/>
                        <a:buAutoNum type="arabicPeriod" startAt="4"/>
                        <a:tabLst/>
                        <a:defRPr/>
                      </a:pPr>
                      <a:r>
                        <a:rPr lang="es-ES_tradnl" sz="900" kern="1200" baseline="0" noProof="0" dirty="0" smtClean="0">
                          <a:solidFill>
                            <a:srgbClr val="002776"/>
                          </a:solidFill>
                          <a:latin typeface="+mn-lt"/>
                          <a:ea typeface="+mn-ea"/>
                          <a:cs typeface="+mn-cs"/>
                        </a:rPr>
                        <a:t>El Consejo Consultivo/ de Postulaciones internacional lo componen </a:t>
                      </a:r>
                      <a:r>
                        <a:rPr lang="es-ES" sz="900" kern="1200" baseline="0" dirty="0" smtClean="0">
                          <a:solidFill>
                            <a:srgbClr val="002776"/>
                          </a:solidFill>
                          <a:latin typeface="+mn-lt"/>
                          <a:ea typeface="+mn-ea"/>
                          <a:cs typeface="+mn-cs"/>
                        </a:rPr>
                        <a:t>líderes de la industria en Ecuador quienes trabajarán coordinados par elaborar la estrategia y las propuestas de postulaciones de congresos internacionales </a:t>
                      </a:r>
                      <a:r>
                        <a:rPr lang="es-ES_tradnl" sz="900" kern="1200" baseline="0" noProof="0" dirty="0" smtClean="0">
                          <a:solidFill>
                            <a:srgbClr val="002776"/>
                          </a:solidFill>
                          <a:latin typeface="+mn-lt"/>
                          <a:ea typeface="+mn-ea"/>
                          <a:cs typeface="+mn-cs"/>
                        </a:rPr>
                        <a:t>y el Consejo Asesor de clientes lo forman profesionales y técnicos para relacionarse </a:t>
                      </a:r>
                      <a:r>
                        <a:rPr lang="es-ES" sz="900" kern="1200" baseline="0" dirty="0" smtClean="0">
                          <a:solidFill>
                            <a:srgbClr val="002776"/>
                          </a:solidFill>
                          <a:latin typeface="+mn-lt"/>
                          <a:ea typeface="+mn-ea"/>
                          <a:cs typeface="+mn-cs"/>
                        </a:rPr>
                        <a:t>con clientes (directos e intermediarios) de los mercados emisores internacionales. (</a:t>
                      </a:r>
                      <a:r>
                        <a:rPr lang="es-ES" sz="900" i="1" kern="1200" baseline="0" dirty="0" smtClean="0">
                          <a:solidFill>
                            <a:srgbClr val="002776"/>
                          </a:solidFill>
                          <a:latin typeface="+mn-lt"/>
                          <a:ea typeface="+mn-ea"/>
                          <a:cs typeface="+mn-cs"/>
                        </a:rPr>
                        <a:t>Se desarrolla más información al respecto en anexos</a:t>
                      </a:r>
                      <a:r>
                        <a:rPr lang="es-ES" sz="900" kern="1200" baseline="0" dirty="0" smtClean="0">
                          <a:solidFill>
                            <a:srgbClr val="002776"/>
                          </a:solidFill>
                          <a:latin typeface="+mn-lt"/>
                          <a:ea typeface="+mn-ea"/>
                          <a:cs typeface="+mn-cs"/>
                        </a:rPr>
                        <a:t>)</a:t>
                      </a:r>
                      <a:endParaRPr lang="es-ES_tradnl"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66032470"/>
                  </a:ext>
                </a:extLst>
              </a:tr>
            </a:tbl>
          </a:graphicData>
        </a:graphic>
      </p:graphicFrame>
      <p:sp>
        <p:nvSpPr>
          <p:cNvPr id="7" name="Rectangle 6"/>
          <p:cNvSpPr/>
          <p:nvPr/>
        </p:nvSpPr>
        <p:spPr>
          <a:xfrm>
            <a:off x="277208" y="1736274"/>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787631"/>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726754"/>
            <a:ext cx="9073266" cy="400110"/>
          </a:xfrm>
          <a:prstGeom prst="rect">
            <a:avLst/>
          </a:prstGeom>
          <a:noFill/>
        </p:spPr>
        <p:txBody>
          <a:bodyPr wrap="square" rtlCol="0">
            <a:spAutoFit/>
          </a:bodyPr>
          <a:lstStyle/>
          <a:p>
            <a:r>
              <a:rPr lang="es-CL" sz="1000" b="1" dirty="0" smtClean="0">
                <a:solidFill>
                  <a:schemeClr val="bg2"/>
                </a:solidFill>
                <a:latin typeface="+mn-lt"/>
              </a:rPr>
              <a:t>Anexo: sugerencia para la </a:t>
            </a:r>
            <a:r>
              <a:rPr lang="es-ES" altLang="es-CL" sz="1000" b="1" dirty="0">
                <a:solidFill>
                  <a:schemeClr val="bg2"/>
                </a:solidFill>
                <a:latin typeface="+mn-lt"/>
              </a:rPr>
              <a:t>Creación de la UEN (Unidad Estratégica de Negocios) para la Industria de Reuniones de </a:t>
            </a:r>
            <a:r>
              <a:rPr lang="es-ES" altLang="es-CL" sz="1000" b="1" dirty="0" smtClean="0">
                <a:solidFill>
                  <a:schemeClr val="bg2"/>
                </a:solidFill>
                <a:latin typeface="+mn-lt"/>
              </a:rPr>
              <a:t>Quito (ver también documento anexo relativo al desarrollo de la industria de reuniones RICE)</a:t>
            </a:r>
            <a:endParaRPr lang="es-CL" sz="1000" b="1" dirty="0">
              <a:solidFill>
                <a:schemeClr val="bg2"/>
              </a:solidFill>
              <a:latin typeface="+mn-lt"/>
            </a:endParaRPr>
          </a:p>
        </p:txBody>
      </p:sp>
      <p:sp>
        <p:nvSpPr>
          <p:cNvPr id="34" name="Rectangle 33"/>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100" b="1" dirty="0" smtClean="0">
                <a:solidFill>
                  <a:schemeClr val="tx2"/>
                </a:solidFill>
              </a:rPr>
              <a:t>1.1. Creación </a:t>
            </a:r>
            <a:r>
              <a:rPr lang="es-ES" altLang="es-CL" sz="1100" b="1" dirty="0">
                <a:solidFill>
                  <a:schemeClr val="tx2"/>
                </a:solidFill>
              </a:rPr>
              <a:t>de la UEN (Unidad Estratégica de Negocios) para la Industria de Reuniones de Quito</a:t>
            </a:r>
            <a:endParaRPr lang="es-CL" sz="1100" b="1" dirty="0">
              <a:solidFill>
                <a:schemeClr val="tx2"/>
              </a:solidFill>
            </a:endParaRPr>
          </a:p>
        </p:txBody>
      </p:sp>
      <p:sp>
        <p:nvSpPr>
          <p:cNvPr id="35" name="Rectangle 34"/>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a:t>Liderazgo (organización efectiva y respetada)</a:t>
            </a:r>
            <a:endParaRPr lang="es-CL" sz="800" b="1" dirty="0">
              <a:solidFill>
                <a:srgbClr val="FFFFFF"/>
              </a:solidFill>
            </a:endParaRPr>
          </a:p>
        </p:txBody>
      </p:sp>
      <p:sp>
        <p:nvSpPr>
          <p:cNvPr id="46" name="Rounded Rectangle 45"/>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E1</a:t>
            </a:r>
            <a:endParaRPr lang="es-ES" sz="1100" b="1" dirty="0">
              <a:solidFill>
                <a:srgbClr val="002060"/>
              </a:solidFill>
            </a:endParaRPr>
          </a:p>
        </p:txBody>
      </p:sp>
      <p:sp>
        <p:nvSpPr>
          <p:cNvPr id="18" name="TextBox 17"/>
          <p:cNvSpPr txBox="1"/>
          <p:nvPr/>
        </p:nvSpPr>
        <p:spPr>
          <a:xfrm>
            <a:off x="194340" y="1438722"/>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22" name="Group 21"/>
          <p:cNvGrpSpPr/>
          <p:nvPr/>
        </p:nvGrpSpPr>
        <p:grpSpPr>
          <a:xfrm>
            <a:off x="785170" y="376650"/>
            <a:ext cx="428400" cy="414000"/>
            <a:chOff x="703656" y="247711"/>
            <a:chExt cx="515504" cy="495053"/>
          </a:xfrm>
        </p:grpSpPr>
        <p:sp>
          <p:nvSpPr>
            <p:cNvPr id="23" name="Rounded Rectangle 22"/>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24"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Tree>
    <p:extLst>
      <p:ext uri="{BB962C8B-B14F-4D97-AF65-F5344CB8AC3E}">
        <p14:creationId xmlns:p14="http://schemas.microsoft.com/office/powerpoint/2010/main" val="14218942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2869"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000" b="1" dirty="0" smtClean="0">
                <a:solidFill>
                  <a:schemeClr val="tx2"/>
                </a:solidFill>
              </a:rPr>
              <a:t>1.2. Formación de Cuerpos Colegiados del sector privados y de los mercados</a:t>
            </a:r>
            <a:endParaRPr lang="es-CL" sz="1000" b="1" dirty="0">
              <a:solidFill>
                <a:schemeClr val="tx2"/>
              </a:solidFill>
            </a:endParaRPr>
          </a:p>
        </p:txBody>
      </p:sp>
      <p:sp>
        <p:nvSpPr>
          <p:cNvPr id="257" name="Rectangle 256"/>
          <p:cNvSpPr/>
          <p:nvPr/>
        </p:nvSpPr>
        <p:spPr>
          <a:xfrm>
            <a:off x="7264146" y="2748063"/>
            <a:ext cx="2625312" cy="19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Reconocer los órganos colegidos como profesionales de influencia y prestigio.</a:t>
            </a:r>
          </a:p>
          <a:p>
            <a:pPr marL="228600" lvl="0" indent="-228600">
              <a:buFont typeface="+mj-lt"/>
              <a:buAutoNum type="arabicPeriod"/>
            </a:pPr>
            <a:r>
              <a:rPr lang="es-CL" sz="900" dirty="0" smtClean="0">
                <a:solidFill>
                  <a:srgbClr val="002776"/>
                </a:solidFill>
              </a:rPr>
              <a:t>Dotarles de voz y empoderarles con “reconocimiento” para la representación de Quito.</a:t>
            </a:r>
            <a:endParaRPr lang="es-CL" sz="900" dirty="0">
              <a:solidFill>
                <a:srgbClr val="002776"/>
              </a:solidFill>
            </a:endParaRP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un cuerpo de profesionales de diversos sectores que ayuden a la industria de reuniones de Quito a posicionarse.</a:t>
            </a:r>
            <a:endParaRPr lang="es-CL" sz="900" dirty="0">
              <a:solidFill>
                <a:srgbClr val="002776"/>
              </a:solidFill>
            </a:endParaRP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095330"/>
            <a:ext cx="2637113" cy="1267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Cuerpos colegiados creados.</a:t>
            </a:r>
          </a:p>
          <a:p>
            <a:pPr marL="228600" indent="-228600">
              <a:spcBef>
                <a:spcPts val="300"/>
              </a:spcBef>
              <a:buFont typeface="+mj-lt"/>
              <a:buAutoNum type="arabicPeriod"/>
            </a:pPr>
            <a:r>
              <a:rPr lang="es-CL" sz="900" dirty="0" smtClean="0">
                <a:solidFill>
                  <a:srgbClr val="002776"/>
                </a:solidFill>
              </a:rPr>
              <a:t>Miembros adheridos a los cuerpos colegiados.</a:t>
            </a:r>
            <a:endParaRPr lang="es-CL" sz="900" dirty="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435"/>
          <a:ext cx="7020000" cy="1557585"/>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498599">
                <a:tc>
                  <a:txBody>
                    <a:bodyPr/>
                    <a:lstStyle/>
                    <a:p>
                      <a:pPr marL="0" marR="0" lvl="0" indent="0" algn="just" defTabSz="913399" rtl="0" eaLnBrk="1" fontAlgn="auto" latinLnBrk="0" hangingPunct="1">
                        <a:lnSpc>
                          <a:spcPct val="100000"/>
                        </a:lnSpc>
                        <a:spcBef>
                          <a:spcPts val="0"/>
                        </a:spcBef>
                        <a:spcAft>
                          <a:spcPts val="0"/>
                        </a:spcAft>
                        <a:buClrTx/>
                        <a:buSzTx/>
                        <a:buFont typeface="+mj-lt"/>
                        <a:buAutoNum type="arabicPeriod"/>
                        <a:tabLst/>
                        <a:defRPr/>
                      </a:pPr>
                      <a:r>
                        <a:rPr lang="es-ES" sz="900" kern="1200" baseline="0" noProof="0" dirty="0" smtClean="0">
                          <a:solidFill>
                            <a:srgbClr val="002776"/>
                          </a:solidFill>
                          <a:latin typeface="+mn-lt"/>
                          <a:ea typeface="+mn-ea"/>
                          <a:cs typeface="+mn-cs"/>
                        </a:rPr>
                        <a:t>  Crear grupos de “Colegios Profesionales” vinculados a la UEN donde los diversos sectores tengan una representación a través de sus profesionales con el objetivo posicionar a Quito y su sector / industria en altos niveles y en el futuro decidir que sea Quito su destino de reuniones.</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529250">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Diseñar un programa de “Embajadores” formado por profesionales de reconocido prestigio en las distintas áreas: medicina, tecnología, innovación, inversiones, etc. que representen a Quito en su área de influencia y ámbito profesional. Los referidos “Embajadores” tendrán un impacto a nivel nacional e internacional.</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525415">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Involucrar</a:t>
                      </a:r>
                      <a:r>
                        <a:rPr lang="es-ES" sz="900" kern="1200" baseline="0" noProof="0" dirty="0" smtClean="0">
                          <a:solidFill>
                            <a:srgbClr val="002776"/>
                          </a:solidFill>
                          <a:latin typeface="+mn-lt"/>
                          <a:ea typeface="+mn-ea"/>
                          <a:cs typeface="+mn-cs"/>
                        </a:rPr>
                        <a:t> a los diversos profesionales, según su sector de especialización, en las reuniones y eventos calve en la ciudad y en el exterior donde la UEN exija de una representación.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31</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751130"/>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777199"/>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Liderazgo (organización efectiva y respetada)</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083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19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7946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443378"/>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6873220"/>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485819"/>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631554" y="2726891"/>
            <a:ext cx="1830472"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Profesionales de diversos sectores</a:t>
            </a:r>
            <a:endParaRPr lang="es-ES" sz="800" dirty="0">
              <a:solidFill>
                <a:srgbClr val="002776"/>
              </a:solidFill>
            </a:endParaRPr>
          </a:p>
        </p:txBody>
      </p:sp>
      <p:sp>
        <p:nvSpPr>
          <p:cNvPr id="395" name="Rectangle 394"/>
          <p:cNvSpPr/>
          <p:nvPr/>
        </p:nvSpPr>
        <p:spPr>
          <a:xfrm>
            <a:off x="187198" y="2738070"/>
            <a:ext cx="3418116"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smtClean="0">
                <a:solidFill>
                  <a:srgbClr val="002776"/>
                </a:solidFill>
              </a:rPr>
              <a:t>UEN</a:t>
            </a:r>
            <a:endParaRPr lang="es-ES_tradnl" sz="800" dirty="0">
              <a:solidFill>
                <a:srgbClr val="002776"/>
              </a:solidFill>
            </a:endParaRPr>
          </a:p>
          <a:p>
            <a:r>
              <a:rPr lang="es-ES_tradnl" sz="800" b="1" dirty="0">
                <a:solidFill>
                  <a:srgbClr val="002776"/>
                </a:solidFill>
              </a:rPr>
              <a:t>Equipo de Proyecto</a:t>
            </a:r>
            <a:r>
              <a:rPr lang="es-ES_tradnl" sz="800" b="1" dirty="0" smtClean="0">
                <a:solidFill>
                  <a:srgbClr val="002776"/>
                </a:solidFill>
              </a:rPr>
              <a:t>: </a:t>
            </a:r>
            <a:r>
              <a:rPr lang="es-ES_tradnl" sz="800" dirty="0" smtClean="0">
                <a:solidFill>
                  <a:srgbClr val="002776"/>
                </a:solidFill>
              </a:rPr>
              <a:t> Miembros de la UEN constituida</a:t>
            </a:r>
            <a:endParaRPr lang="es-ES" sz="800" dirty="0">
              <a:solidFill>
                <a:srgbClr val="002776"/>
              </a:solidFill>
            </a:endParaRPr>
          </a:p>
        </p:txBody>
      </p:sp>
      <p:grpSp>
        <p:nvGrpSpPr>
          <p:cNvPr id="399" name="Group 398"/>
          <p:cNvGrpSpPr/>
          <p:nvPr/>
        </p:nvGrpSpPr>
        <p:grpSpPr>
          <a:xfrm>
            <a:off x="205458" y="6443378"/>
            <a:ext cx="3169298" cy="942946"/>
            <a:chOff x="205458" y="6443378"/>
            <a:chExt cx="3273816" cy="942946"/>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Es  </a:t>
              </a:r>
              <a:r>
                <a:rPr lang="es-CL" sz="1000" dirty="0">
                  <a:solidFill>
                    <a:schemeClr val="tx2"/>
                  </a:solidFill>
                </a:rPr>
                <a:t>un proyecto de gestión interna en general. </a:t>
              </a:r>
              <a:endParaRPr lang="es-CL" sz="800" i="1" dirty="0">
                <a:solidFill>
                  <a:schemeClr val="tx2"/>
                </a:solidFill>
              </a:endParaRPr>
            </a:p>
          </p:txBody>
        </p:sp>
      </p:grpSp>
      <p:sp>
        <p:nvSpPr>
          <p:cNvPr id="406" name="Rectangle 405"/>
          <p:cNvSpPr/>
          <p:nvPr/>
        </p:nvSpPr>
        <p:spPr>
          <a:xfrm>
            <a:off x="5390034" y="2727730"/>
            <a:ext cx="1807278"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L" sz="800" dirty="0" smtClean="0">
              <a:solidFill>
                <a:srgbClr val="FF0000"/>
              </a:solidFill>
            </a:endParaRPr>
          </a:p>
        </p:txBody>
      </p:sp>
      <p:sp>
        <p:nvSpPr>
          <p:cNvPr id="408" name="Freeform 368"/>
          <p:cNvSpPr>
            <a:spLocks noEditPoints="1"/>
          </p:cNvSpPr>
          <p:nvPr/>
        </p:nvSpPr>
        <p:spPr bwMode="auto">
          <a:xfrm>
            <a:off x="380585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83" name="Rounded Rectangle 182"/>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E1</a:t>
            </a:r>
            <a:endParaRPr lang="es-ES" sz="1100" b="1" dirty="0">
              <a:solidFill>
                <a:srgbClr val="002060"/>
              </a:solidFill>
            </a:endParaRPr>
          </a:p>
        </p:txBody>
      </p:sp>
      <p:grpSp>
        <p:nvGrpSpPr>
          <p:cNvPr id="165" name="Group 164"/>
          <p:cNvGrpSpPr/>
          <p:nvPr/>
        </p:nvGrpSpPr>
        <p:grpSpPr>
          <a:xfrm>
            <a:off x="785170" y="376650"/>
            <a:ext cx="428400" cy="414000"/>
            <a:chOff x="703656" y="247711"/>
            <a:chExt cx="515504" cy="495053"/>
          </a:xfrm>
        </p:grpSpPr>
        <p:sp>
          <p:nvSpPr>
            <p:cNvPr id="166" name="Rounded Rectangle 165"/>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67"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
        <p:nvSpPr>
          <p:cNvPr id="168" name="Freeform 368"/>
          <p:cNvSpPr>
            <a:spLocks noEditPoints="1"/>
          </p:cNvSpPr>
          <p:nvPr/>
        </p:nvSpPr>
        <p:spPr bwMode="auto">
          <a:xfrm>
            <a:off x="416589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9" name="Freeform 368"/>
          <p:cNvSpPr>
            <a:spLocks noEditPoints="1"/>
          </p:cNvSpPr>
          <p:nvPr/>
        </p:nvSpPr>
        <p:spPr bwMode="auto">
          <a:xfrm>
            <a:off x="459796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 name="TextBox 2"/>
          <p:cNvSpPr txBox="1"/>
          <p:nvPr/>
        </p:nvSpPr>
        <p:spPr>
          <a:xfrm>
            <a:off x="3301802" y="7251625"/>
            <a:ext cx="2311562" cy="307777"/>
          </a:xfrm>
          <a:prstGeom prst="rect">
            <a:avLst/>
          </a:prstGeom>
          <a:noFill/>
        </p:spPr>
        <p:txBody>
          <a:bodyPr wrap="square" rtlCol="0">
            <a:spAutoFit/>
          </a:bodyPr>
          <a:lstStyle/>
          <a:p>
            <a:r>
              <a:rPr lang="es-ES_tradnl" sz="700" i="1" dirty="0" smtClean="0">
                <a:solidFill>
                  <a:srgbClr val="002776"/>
                </a:solidFill>
              </a:rPr>
              <a:t>Duración 3 años para evaluar resultados y valorar su continuidad</a:t>
            </a:r>
            <a:endParaRPr lang="es-ES" sz="700" i="1" dirty="0">
              <a:solidFill>
                <a:srgbClr val="002776"/>
              </a:solidFill>
            </a:endParaRPr>
          </a:p>
        </p:txBody>
      </p:sp>
    </p:spTree>
    <p:extLst>
      <p:ext uri="{BB962C8B-B14F-4D97-AF65-F5344CB8AC3E}">
        <p14:creationId xmlns:p14="http://schemas.microsoft.com/office/powerpoint/2010/main" val="2213009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3893"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sz="1000" b="1" dirty="0" smtClean="0">
                <a:solidFill>
                  <a:schemeClr val="tx2"/>
                </a:solidFill>
              </a:rPr>
              <a:t>2.1. Acompañar </a:t>
            </a:r>
            <a:r>
              <a:rPr lang="es-ES" sz="1000" b="1" dirty="0">
                <a:solidFill>
                  <a:schemeClr val="tx2"/>
                </a:solidFill>
              </a:rPr>
              <a:t>el proceso de licitación de la operación del CC</a:t>
            </a:r>
            <a:endParaRPr lang="es-CL" sz="1000" b="1" dirty="0">
              <a:solidFill>
                <a:schemeClr val="tx2"/>
              </a:solidFill>
            </a:endParaRPr>
          </a:p>
        </p:txBody>
      </p:sp>
      <p:sp>
        <p:nvSpPr>
          <p:cNvPr id="257" name="Rectangle 256"/>
          <p:cNvSpPr/>
          <p:nvPr/>
        </p:nvSpPr>
        <p:spPr>
          <a:xfrm>
            <a:off x="7264146" y="2748063"/>
            <a:ext cx="2625312" cy="19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Selección de a una empresa que comprenda las necesidades de la industria de reuniones.</a:t>
            </a:r>
          </a:p>
          <a:p>
            <a:pPr marL="228600" lvl="0" indent="-228600">
              <a:buFont typeface="+mj-lt"/>
              <a:buAutoNum type="arabicPeriod"/>
            </a:pPr>
            <a:r>
              <a:rPr lang="es-CL" sz="900" dirty="0" smtClean="0">
                <a:solidFill>
                  <a:srgbClr val="002776"/>
                </a:solidFill>
              </a:rPr>
              <a:t>Identificación de un </a:t>
            </a:r>
            <a:r>
              <a:rPr lang="es-CL" sz="900" i="1" dirty="0" err="1" smtClean="0">
                <a:solidFill>
                  <a:srgbClr val="002776"/>
                </a:solidFill>
              </a:rPr>
              <a:t>partner</a:t>
            </a:r>
            <a:r>
              <a:rPr lang="es-CL" sz="900" dirty="0" smtClean="0">
                <a:solidFill>
                  <a:srgbClr val="002776"/>
                </a:solidFill>
              </a:rPr>
              <a:t> que se coordine con la UEN RICE y trabajen alineados para el posicionamiento de Quito.</a:t>
            </a: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a:t>
            </a:r>
            <a:r>
              <a:rPr lang="es-MX" sz="900" dirty="0" smtClean="0">
                <a:solidFill>
                  <a:srgbClr val="002776"/>
                </a:solidFill>
              </a:rPr>
              <a:t>un </a:t>
            </a:r>
            <a:r>
              <a:rPr lang="es-MX" sz="900" dirty="0">
                <a:solidFill>
                  <a:srgbClr val="002776"/>
                </a:solidFill>
              </a:rPr>
              <a:t>estrecho</a:t>
            </a:r>
            <a:r>
              <a:rPr lang="es-CL" sz="900" dirty="0">
                <a:solidFill>
                  <a:srgbClr val="002776"/>
                </a:solidFill>
              </a:rPr>
              <a:t> </a:t>
            </a:r>
            <a:r>
              <a:rPr lang="es-CL" sz="900" dirty="0" smtClean="0">
                <a:solidFill>
                  <a:srgbClr val="002776"/>
                </a:solidFill>
              </a:rPr>
              <a:t>colaborador y socio: la </a:t>
            </a:r>
            <a:r>
              <a:rPr lang="es-MX" sz="900" dirty="0">
                <a:solidFill>
                  <a:srgbClr val="002776"/>
                </a:solidFill>
              </a:rPr>
              <a:t>empresa administradora del Centro de </a:t>
            </a:r>
            <a:r>
              <a:rPr lang="es-MX" sz="900" dirty="0" smtClean="0">
                <a:solidFill>
                  <a:srgbClr val="002776"/>
                </a:solidFill>
              </a:rPr>
              <a:t>Convenciones</a:t>
            </a:r>
            <a:r>
              <a:rPr lang="es-CL" sz="900" dirty="0" smtClean="0">
                <a:solidFill>
                  <a:srgbClr val="002776"/>
                </a:solidFill>
              </a:rPr>
              <a:t>.</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095330"/>
            <a:ext cx="2637113" cy="1267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Términos de referencia publicados.</a:t>
            </a:r>
          </a:p>
          <a:p>
            <a:pPr marL="228600" indent="-228600">
              <a:spcBef>
                <a:spcPts val="300"/>
              </a:spcBef>
              <a:buFont typeface="+mj-lt"/>
              <a:buAutoNum type="arabicPeriod"/>
            </a:pPr>
            <a:r>
              <a:rPr lang="es-CL" sz="900" dirty="0" smtClean="0">
                <a:solidFill>
                  <a:srgbClr val="002776"/>
                </a:solidFill>
              </a:rPr>
              <a:t>Operación del CC asignado.</a:t>
            </a:r>
            <a:endParaRPr lang="es-CL" sz="900" dirty="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434"/>
          <a:ext cx="7020000" cy="1816533"/>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578772">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 sz="900" kern="1200" baseline="0" noProof="0" dirty="0" smtClean="0">
                          <a:solidFill>
                            <a:srgbClr val="002776"/>
                          </a:solidFill>
                          <a:latin typeface="+mn-lt"/>
                          <a:ea typeface="+mn-ea"/>
                          <a:cs typeface="+mn-cs"/>
                        </a:rPr>
                        <a:t>Encargar a un experto en RICE y operación de Centros de Convenciones (CC) el contenido mínimo (“</a:t>
                      </a:r>
                      <a:r>
                        <a:rPr lang="es-ES" sz="900" kern="1200" baseline="0" noProof="0" dirty="0" err="1" smtClean="0">
                          <a:solidFill>
                            <a:srgbClr val="002776"/>
                          </a:solidFill>
                          <a:latin typeface="+mn-lt"/>
                          <a:ea typeface="+mn-ea"/>
                          <a:cs typeface="+mn-cs"/>
                        </a:rPr>
                        <a:t>must</a:t>
                      </a:r>
                      <a:r>
                        <a:rPr lang="es-ES" sz="900" kern="1200" baseline="0" noProof="0" dirty="0" smtClean="0">
                          <a:solidFill>
                            <a:srgbClr val="002776"/>
                          </a:solidFill>
                          <a:latin typeface="+mn-lt"/>
                          <a:ea typeface="+mn-ea"/>
                          <a:cs typeface="+mn-cs"/>
                        </a:rPr>
                        <a:t>”) que se debe incluir en los términos de referencia para licitar el proyecto. Valorar las condiciones del contenido mínimo con otros expertos para que validen esos mínimos. Identificar también los requisitos deseables que adicionalmente puede cumplir el responsable de la explotación del CC.</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65191">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Crear con un equipo interno, del área RICE que sea el punto de contacto e interlocutor oficial de los potencial operadores del CC.</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9637">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Valorar la red internacional de contactos y experiencia en la operación de CC de la que dispongan los candidatos.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532933">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4. Compartir</a:t>
                      </a:r>
                      <a:r>
                        <a:rPr lang="es-ES_tradnl" sz="900" kern="1200" baseline="0" noProof="0" dirty="0" smtClean="0">
                          <a:solidFill>
                            <a:srgbClr val="002776"/>
                          </a:solidFill>
                          <a:latin typeface="+mn-lt"/>
                          <a:ea typeface="+mn-ea"/>
                          <a:cs typeface="+mn-cs"/>
                        </a:rPr>
                        <a:t> con la UEN los términos de referencia a aprobar así como incluir a miembros de la UEN en un consejo consultivo/ asesor (Consejo Calificador) del contrato de explotación del CC a adjudicar. Su opinión no será vinculante, simplemente informativa y de seguimiento durante el proceso, es decir que los miembros tendrán voz pero no voto.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05695434"/>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32</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05435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751130"/>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777199"/>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083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19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7946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443378"/>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6873220"/>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485819"/>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6"/>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7"/>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631553" y="2726891"/>
            <a:ext cx="3558681"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QT</a:t>
            </a:r>
          </a:p>
          <a:p>
            <a:r>
              <a:rPr lang="es-CL" sz="800" dirty="0" smtClean="0">
                <a:solidFill>
                  <a:srgbClr val="002776"/>
                </a:solidFill>
              </a:rPr>
              <a:t>Municipalidad</a:t>
            </a:r>
          </a:p>
          <a:p>
            <a:r>
              <a:rPr lang="es-CL" sz="800" dirty="0" err="1" smtClean="0">
                <a:solidFill>
                  <a:srgbClr val="002776"/>
                </a:solidFill>
              </a:rPr>
              <a:t>Conquito</a:t>
            </a:r>
            <a:endParaRPr lang="es-CL" sz="800" dirty="0" smtClean="0">
              <a:solidFill>
                <a:srgbClr val="002776"/>
              </a:solidFill>
            </a:endParaRPr>
          </a:p>
          <a:p>
            <a:r>
              <a:rPr lang="es-CL" sz="800" dirty="0" smtClean="0">
                <a:solidFill>
                  <a:srgbClr val="002776"/>
                </a:solidFill>
              </a:rPr>
              <a:t>Expertos en explotación de CC</a:t>
            </a:r>
            <a:endParaRPr lang="es-ES" sz="800" dirty="0">
              <a:solidFill>
                <a:srgbClr val="002776"/>
              </a:solidFill>
            </a:endParaRPr>
          </a:p>
        </p:txBody>
      </p:sp>
      <p:sp>
        <p:nvSpPr>
          <p:cNvPr id="395" name="Rectangle 394"/>
          <p:cNvSpPr/>
          <p:nvPr/>
        </p:nvSpPr>
        <p:spPr>
          <a:xfrm>
            <a:off x="187198" y="2738070"/>
            <a:ext cx="3418116"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smtClean="0">
                <a:solidFill>
                  <a:srgbClr val="002776"/>
                </a:solidFill>
              </a:rPr>
              <a:t>UEN - RICE</a:t>
            </a:r>
            <a:endParaRPr lang="es-ES_tradnl" sz="800" dirty="0">
              <a:solidFill>
                <a:srgbClr val="002776"/>
              </a:solidFill>
            </a:endParaRPr>
          </a:p>
          <a:p>
            <a:r>
              <a:rPr lang="es-ES_tradnl" sz="800" b="1" dirty="0">
                <a:solidFill>
                  <a:srgbClr val="002776"/>
                </a:solidFill>
              </a:rPr>
              <a:t>Equipo de Proyecto</a:t>
            </a:r>
            <a:r>
              <a:rPr lang="es-ES_tradnl" sz="800" b="1" dirty="0" smtClean="0">
                <a:solidFill>
                  <a:srgbClr val="002776"/>
                </a:solidFill>
              </a:rPr>
              <a:t>: </a:t>
            </a:r>
            <a:r>
              <a:rPr lang="es-ES_tradnl" sz="800" dirty="0" smtClean="0">
                <a:solidFill>
                  <a:srgbClr val="002776"/>
                </a:solidFill>
              </a:rPr>
              <a:t> NA</a:t>
            </a:r>
            <a:endParaRPr lang="es-ES" sz="800" dirty="0">
              <a:solidFill>
                <a:srgbClr val="002776"/>
              </a:solidFill>
            </a:endParaRPr>
          </a:p>
        </p:txBody>
      </p:sp>
      <p:grpSp>
        <p:nvGrpSpPr>
          <p:cNvPr id="399" name="Group 398"/>
          <p:cNvGrpSpPr/>
          <p:nvPr/>
        </p:nvGrpSpPr>
        <p:grpSpPr>
          <a:xfrm>
            <a:off x="205458" y="6443378"/>
            <a:ext cx="3169298" cy="942946"/>
            <a:chOff x="205458" y="6443378"/>
            <a:chExt cx="3273816" cy="942946"/>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$ 6.000 USD </a:t>
              </a:r>
            </a:p>
            <a:p>
              <a:pPr algn="ctr"/>
              <a:r>
                <a:rPr lang="es-CL" sz="1000" i="1" dirty="0" smtClean="0">
                  <a:solidFill>
                    <a:schemeClr val="tx2"/>
                  </a:solidFill>
                </a:rPr>
                <a:t>Preparación de los términos de referencia.</a:t>
              </a:r>
            </a:p>
            <a:p>
              <a:pPr algn="ctr"/>
              <a:r>
                <a:rPr lang="es-CL" sz="1000" i="1" dirty="0" smtClean="0">
                  <a:solidFill>
                    <a:schemeClr val="tx2"/>
                  </a:solidFill>
                </a:rPr>
                <a:t>Gestión interna, el resto</a:t>
              </a:r>
              <a:endParaRPr lang="es-CL" sz="800" i="1" dirty="0">
                <a:solidFill>
                  <a:schemeClr val="tx2"/>
                </a:solidFill>
              </a:endParaRPr>
            </a:p>
          </p:txBody>
        </p:sp>
      </p:grpSp>
      <p:sp>
        <p:nvSpPr>
          <p:cNvPr id="408" name="Freeform 368"/>
          <p:cNvSpPr>
            <a:spLocks noEditPoints="1"/>
          </p:cNvSpPr>
          <p:nvPr/>
        </p:nvSpPr>
        <p:spPr bwMode="auto">
          <a:xfrm>
            <a:off x="380585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3" name="Freeform 368"/>
          <p:cNvSpPr>
            <a:spLocks noEditPoints="1"/>
          </p:cNvSpPr>
          <p:nvPr/>
        </p:nvSpPr>
        <p:spPr bwMode="auto">
          <a:xfrm>
            <a:off x="35178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8" name="Rectangle 167"/>
          <p:cNvSpPr/>
          <p:nvPr>
            <p:custDataLst>
              <p:tags r:id="rId8"/>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 sz="800" b="1" dirty="0" smtClean="0"/>
              <a:t>Generación de capacidades del Sistema de RICE Quito</a:t>
            </a:r>
            <a:endParaRPr lang="es-CL" sz="800" b="1" dirty="0">
              <a:solidFill>
                <a:srgbClr val="FFFFFF"/>
              </a:solidFill>
            </a:endParaRPr>
          </a:p>
        </p:txBody>
      </p:sp>
      <p:sp>
        <p:nvSpPr>
          <p:cNvPr id="169" name="Rounded Rectangle 168"/>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E2</a:t>
            </a:r>
            <a:endParaRPr lang="es-ES" sz="1100" b="1" dirty="0">
              <a:solidFill>
                <a:srgbClr val="002060"/>
              </a:solidFill>
            </a:endParaRPr>
          </a:p>
        </p:txBody>
      </p:sp>
      <p:grpSp>
        <p:nvGrpSpPr>
          <p:cNvPr id="165" name="Group 164"/>
          <p:cNvGrpSpPr/>
          <p:nvPr/>
        </p:nvGrpSpPr>
        <p:grpSpPr>
          <a:xfrm>
            <a:off x="785170" y="376650"/>
            <a:ext cx="428400" cy="414000"/>
            <a:chOff x="703656" y="247711"/>
            <a:chExt cx="515504" cy="495053"/>
          </a:xfrm>
        </p:grpSpPr>
        <p:sp>
          <p:nvSpPr>
            <p:cNvPr id="166" name="Rounded Rectangle 165"/>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2"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
        <p:nvSpPr>
          <p:cNvPr id="167" name="TextBox 166"/>
          <p:cNvSpPr txBox="1"/>
          <p:nvPr/>
        </p:nvSpPr>
        <p:spPr>
          <a:xfrm>
            <a:off x="3301802" y="7251625"/>
            <a:ext cx="2311562" cy="307777"/>
          </a:xfrm>
          <a:prstGeom prst="rect">
            <a:avLst/>
          </a:prstGeom>
          <a:noFill/>
        </p:spPr>
        <p:txBody>
          <a:bodyPr wrap="square" rtlCol="0">
            <a:spAutoFit/>
          </a:bodyPr>
          <a:lstStyle/>
          <a:p>
            <a:r>
              <a:rPr lang="es-ES_tradnl" sz="700" i="1" dirty="0" smtClean="0">
                <a:solidFill>
                  <a:srgbClr val="002776"/>
                </a:solidFill>
              </a:rPr>
              <a:t>2 años dependiendo de la necesidad de acompañamiento</a:t>
            </a:r>
            <a:endParaRPr lang="es-ES" sz="700" i="1" dirty="0">
              <a:solidFill>
                <a:srgbClr val="002776"/>
              </a:solidFill>
            </a:endParaRPr>
          </a:p>
        </p:txBody>
      </p:sp>
    </p:spTree>
    <p:extLst>
      <p:ext uri="{BB962C8B-B14F-4D97-AF65-F5344CB8AC3E}">
        <p14:creationId xmlns:p14="http://schemas.microsoft.com/office/powerpoint/2010/main" val="2724639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4917"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000" b="1" dirty="0" smtClean="0">
                <a:solidFill>
                  <a:schemeClr val="tx2"/>
                </a:solidFill>
              </a:rPr>
              <a:t>2.2. Fomento a la creación de </a:t>
            </a:r>
            <a:r>
              <a:rPr lang="es-ES" altLang="es-CL" sz="1000" b="1" dirty="0" err="1" smtClean="0">
                <a:solidFill>
                  <a:schemeClr val="tx2"/>
                </a:solidFill>
              </a:rPr>
              <a:t>OPCs</a:t>
            </a:r>
            <a:r>
              <a:rPr lang="es-ES" altLang="es-CL" sz="1000" b="1" dirty="0" smtClean="0">
                <a:solidFill>
                  <a:schemeClr val="tx2"/>
                </a:solidFill>
              </a:rPr>
              <a:t> y </a:t>
            </a:r>
            <a:r>
              <a:rPr lang="es-ES" altLang="es-CL" sz="1000" b="1" dirty="0" err="1" smtClean="0">
                <a:solidFill>
                  <a:schemeClr val="tx2"/>
                </a:solidFill>
              </a:rPr>
              <a:t>DMCs</a:t>
            </a:r>
            <a:endParaRPr lang="es-CL" sz="1000" b="1" dirty="0">
              <a:solidFill>
                <a:schemeClr val="tx2"/>
              </a:solidFill>
            </a:endParaRPr>
          </a:p>
        </p:txBody>
      </p:sp>
      <p:sp>
        <p:nvSpPr>
          <p:cNvPr id="257" name="Rectangle 256"/>
          <p:cNvSpPr/>
          <p:nvPr/>
        </p:nvSpPr>
        <p:spPr>
          <a:xfrm>
            <a:off x="7264146" y="2748063"/>
            <a:ext cx="2625312" cy="1635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Puesta en valor de rol y salidas profesionales de los profesionales formados y especializados en </a:t>
            </a:r>
            <a:r>
              <a:rPr lang="es-CL" sz="900" dirty="0" err="1" smtClean="0">
                <a:solidFill>
                  <a:srgbClr val="002776"/>
                </a:solidFill>
              </a:rPr>
              <a:t>OPCs</a:t>
            </a:r>
            <a:r>
              <a:rPr lang="es-CL" sz="900" dirty="0" smtClean="0">
                <a:solidFill>
                  <a:srgbClr val="002776"/>
                </a:solidFill>
              </a:rPr>
              <a:t> y </a:t>
            </a:r>
            <a:r>
              <a:rPr lang="es-CL" sz="900" dirty="0" err="1" smtClean="0">
                <a:solidFill>
                  <a:srgbClr val="002776"/>
                </a:solidFill>
              </a:rPr>
              <a:t>DMCs</a:t>
            </a:r>
            <a:r>
              <a:rPr lang="es-CL" sz="900" dirty="0" smtClean="0">
                <a:solidFill>
                  <a:srgbClr val="002776"/>
                </a:solidFill>
              </a:rPr>
              <a:t>.</a:t>
            </a:r>
            <a:endParaRPr lang="es-CL" sz="900" dirty="0">
              <a:solidFill>
                <a:srgbClr val="002776"/>
              </a:solidFill>
            </a:endParaRPr>
          </a:p>
          <a:p>
            <a:pPr marL="228600" lvl="0" indent="-228600">
              <a:buFont typeface="+mj-lt"/>
              <a:buAutoNum type="arabicPeriod"/>
            </a:pPr>
            <a:r>
              <a:rPr lang="es-CL" sz="900" dirty="0" smtClean="0">
                <a:solidFill>
                  <a:srgbClr val="002776"/>
                </a:solidFill>
              </a:rPr>
              <a:t>Apoyo de experto en capacitación esta tipología de profesionales especializados.</a:t>
            </a: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a:solidFill>
                  <a:srgbClr val="002776"/>
                </a:solidFill>
              </a:rPr>
              <a:t>Disponer de normas que definan claramente los role de </a:t>
            </a:r>
            <a:r>
              <a:rPr lang="es-CL" sz="900" dirty="0" err="1">
                <a:solidFill>
                  <a:srgbClr val="002776"/>
                </a:solidFill>
              </a:rPr>
              <a:t>OPCs</a:t>
            </a:r>
            <a:r>
              <a:rPr lang="es-CL" sz="900" dirty="0">
                <a:solidFill>
                  <a:srgbClr val="002776"/>
                </a:solidFill>
              </a:rPr>
              <a:t> y </a:t>
            </a:r>
            <a:r>
              <a:rPr lang="es-CL" sz="900" dirty="0" err="1">
                <a:solidFill>
                  <a:srgbClr val="002776"/>
                </a:solidFill>
              </a:rPr>
              <a:t>DMCs</a:t>
            </a:r>
            <a:r>
              <a:rPr lang="es-CL" sz="900" dirty="0" smtClean="0">
                <a:solidFill>
                  <a:srgbClr val="002776"/>
                </a:solidFill>
              </a:rPr>
              <a:t>.</a:t>
            </a:r>
            <a:endParaRPr lang="es-CL" sz="900" dirty="0">
              <a:solidFill>
                <a:srgbClr val="002776"/>
              </a:solidFill>
            </a:endParaRPr>
          </a:p>
          <a:p>
            <a:pPr marL="171450" lvl="0" indent="-171450">
              <a:buFont typeface="Arial" panose="020B0604020202020204" pitchFamily="34" charset="0"/>
              <a:buChar char="•"/>
            </a:pPr>
            <a:r>
              <a:rPr lang="es-CL" sz="900" dirty="0" smtClean="0">
                <a:solidFill>
                  <a:srgbClr val="002776"/>
                </a:solidFill>
              </a:rPr>
              <a:t>Contar con un programa de introducción al rol profesional de </a:t>
            </a:r>
            <a:r>
              <a:rPr lang="es-CL" sz="900" dirty="0" err="1" smtClean="0">
                <a:solidFill>
                  <a:srgbClr val="002776"/>
                </a:solidFill>
              </a:rPr>
              <a:t>OPCs</a:t>
            </a:r>
            <a:r>
              <a:rPr lang="es-CL" sz="900" dirty="0" smtClean="0">
                <a:solidFill>
                  <a:srgbClr val="002776"/>
                </a:solidFill>
              </a:rPr>
              <a:t> y </a:t>
            </a:r>
            <a:r>
              <a:rPr lang="es-CL" sz="900" dirty="0" err="1" smtClean="0">
                <a:solidFill>
                  <a:srgbClr val="002776"/>
                </a:solidFill>
              </a:rPr>
              <a:t>DMCs</a:t>
            </a:r>
            <a:r>
              <a:rPr lang="es-CL" sz="900" dirty="0" smtClean="0">
                <a:solidFill>
                  <a:srgbClr val="002776"/>
                </a:solidFill>
              </a:rPr>
              <a:t>.</a:t>
            </a:r>
            <a:endParaRPr lang="es-CL" sz="900" dirty="0">
              <a:solidFill>
                <a:srgbClr val="002776"/>
              </a:solidFill>
            </a:endParaRP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835975"/>
            <a:ext cx="2637113" cy="1526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800" dirty="0" smtClean="0">
                <a:solidFill>
                  <a:srgbClr val="002776"/>
                </a:solidFill>
              </a:rPr>
              <a:t>Norma técnica o marco legal creado para </a:t>
            </a:r>
            <a:r>
              <a:rPr lang="es-CL" sz="800" dirty="0" err="1" smtClean="0">
                <a:solidFill>
                  <a:srgbClr val="002776"/>
                </a:solidFill>
              </a:rPr>
              <a:t>OPCs</a:t>
            </a:r>
            <a:r>
              <a:rPr lang="es-CL" sz="800" dirty="0" smtClean="0">
                <a:solidFill>
                  <a:srgbClr val="002776"/>
                </a:solidFill>
              </a:rPr>
              <a:t> y </a:t>
            </a:r>
            <a:r>
              <a:rPr lang="es-CL" sz="800" dirty="0" err="1" smtClean="0">
                <a:solidFill>
                  <a:srgbClr val="002776"/>
                </a:solidFill>
              </a:rPr>
              <a:t>DMCs</a:t>
            </a:r>
            <a:r>
              <a:rPr lang="es-CL" sz="800" dirty="0" smtClean="0">
                <a:solidFill>
                  <a:srgbClr val="002776"/>
                </a:solidFill>
              </a:rPr>
              <a:t>.</a:t>
            </a:r>
          </a:p>
          <a:p>
            <a:pPr marL="228600" indent="-228600">
              <a:spcBef>
                <a:spcPts val="300"/>
              </a:spcBef>
              <a:buFont typeface="+mj-lt"/>
              <a:buAutoNum type="arabicPeriod"/>
            </a:pPr>
            <a:r>
              <a:rPr lang="es-CL" sz="800" dirty="0" smtClean="0">
                <a:solidFill>
                  <a:srgbClr val="002776"/>
                </a:solidFill>
              </a:rPr>
              <a:t>Número de empresas (</a:t>
            </a:r>
            <a:r>
              <a:rPr lang="es-CL" sz="800" dirty="0" err="1" smtClean="0">
                <a:solidFill>
                  <a:srgbClr val="002776"/>
                </a:solidFill>
              </a:rPr>
              <a:t>DMCs</a:t>
            </a:r>
            <a:r>
              <a:rPr lang="es-CL" sz="800" dirty="0" smtClean="0">
                <a:solidFill>
                  <a:srgbClr val="002776"/>
                </a:solidFill>
              </a:rPr>
              <a:t> y </a:t>
            </a:r>
            <a:r>
              <a:rPr lang="es-CL" sz="800" dirty="0" err="1" smtClean="0">
                <a:solidFill>
                  <a:srgbClr val="002776"/>
                </a:solidFill>
              </a:rPr>
              <a:t>OPCs</a:t>
            </a:r>
            <a:r>
              <a:rPr lang="es-CL" sz="800" dirty="0" smtClean="0">
                <a:solidFill>
                  <a:srgbClr val="002776"/>
                </a:solidFill>
              </a:rPr>
              <a:t>) especializadas en reuniones creadas.</a:t>
            </a:r>
          </a:p>
          <a:p>
            <a:pPr marL="228600" indent="-228600">
              <a:spcBef>
                <a:spcPts val="300"/>
              </a:spcBef>
              <a:buFont typeface="+mj-lt"/>
              <a:buAutoNum type="arabicPeriod"/>
            </a:pPr>
            <a:r>
              <a:rPr lang="es-CL" sz="800" dirty="0" smtClean="0">
                <a:solidFill>
                  <a:srgbClr val="002776"/>
                </a:solidFill>
              </a:rPr>
              <a:t>Registro especializado de empresas de reuniones e incentivos creado</a:t>
            </a:r>
          </a:p>
          <a:p>
            <a:pPr marL="228600" indent="-228600">
              <a:spcBef>
                <a:spcPts val="300"/>
              </a:spcBef>
              <a:buFont typeface="+mj-lt"/>
              <a:buAutoNum type="arabicPeriod"/>
            </a:pPr>
            <a:r>
              <a:rPr lang="es-CL" sz="800" dirty="0" smtClean="0">
                <a:solidFill>
                  <a:srgbClr val="002776"/>
                </a:solidFill>
              </a:rPr>
              <a:t>Número de inscritos al programa de capacitación de base.</a:t>
            </a:r>
          </a:p>
          <a:p>
            <a:pPr marL="228600" indent="-228600">
              <a:spcBef>
                <a:spcPts val="300"/>
              </a:spcBef>
              <a:buFont typeface="+mj-lt"/>
              <a:buAutoNum type="arabicPeriod"/>
            </a:pPr>
            <a:r>
              <a:rPr lang="es-CL" sz="800" dirty="0" smtClean="0">
                <a:solidFill>
                  <a:srgbClr val="002776"/>
                </a:solidFill>
              </a:rPr>
              <a:t>Nivel de satisfacción con el programa de capacitación básico.</a:t>
            </a:r>
          </a:p>
          <a:p>
            <a:pPr>
              <a:spcBef>
                <a:spcPts val="300"/>
              </a:spcBef>
            </a:pPr>
            <a:endParaRPr lang="es-CL" sz="800" dirty="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435"/>
          <a:ext cx="7020000" cy="2661277"/>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570607">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 sz="900" kern="1200" baseline="0" noProof="0" dirty="0" smtClean="0">
                          <a:solidFill>
                            <a:srgbClr val="002776"/>
                          </a:solidFill>
                          <a:latin typeface="+mn-lt"/>
                          <a:ea typeface="+mn-ea"/>
                          <a:cs typeface="+mn-cs"/>
                        </a:rPr>
                        <a:t>  Desarrollar un marco legal o norma técnica que defina el rol y principales funciones del los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(Organizadores Profesionales de Congresos) y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a:t>
                      </a:r>
                      <a:r>
                        <a:rPr lang="es-ES" sz="900" i="1" kern="1200" baseline="0" noProof="0" dirty="0" err="1" smtClean="0">
                          <a:solidFill>
                            <a:srgbClr val="002776"/>
                          </a:solidFill>
                          <a:latin typeface="+mn-lt"/>
                          <a:ea typeface="+mn-ea"/>
                          <a:cs typeface="+mn-cs"/>
                        </a:rPr>
                        <a:t>Destination</a:t>
                      </a:r>
                      <a:r>
                        <a:rPr lang="es-ES" sz="900" i="1" kern="1200" baseline="0" noProof="0" dirty="0" smtClean="0">
                          <a:solidFill>
                            <a:srgbClr val="002776"/>
                          </a:solidFill>
                          <a:latin typeface="+mn-lt"/>
                          <a:ea typeface="+mn-ea"/>
                          <a:cs typeface="+mn-cs"/>
                        </a:rPr>
                        <a:t> Management </a:t>
                      </a:r>
                      <a:r>
                        <a:rPr lang="es-ES" sz="900" i="1" kern="1200" baseline="0" noProof="0" dirty="0" err="1" smtClean="0">
                          <a:solidFill>
                            <a:srgbClr val="002776"/>
                          </a:solidFill>
                          <a:latin typeface="+mn-lt"/>
                          <a:ea typeface="+mn-ea"/>
                          <a:cs typeface="+mn-cs"/>
                        </a:rPr>
                        <a:t>Companies</a:t>
                      </a:r>
                      <a:r>
                        <a:rPr lang="es-ES" sz="900" i="1" kern="1200" baseline="0" noProof="0" dirty="0" smtClean="0">
                          <a:solidFill>
                            <a:srgbClr val="002776"/>
                          </a:solidFill>
                          <a:latin typeface="+mn-lt"/>
                          <a:ea typeface="+mn-ea"/>
                          <a:cs typeface="+mn-cs"/>
                        </a:rPr>
                        <a:t>)</a:t>
                      </a:r>
                      <a:r>
                        <a:rPr lang="es-ES" sz="900" i="0" kern="1200" baseline="0" noProof="0" dirty="0" smtClean="0">
                          <a:solidFill>
                            <a:srgbClr val="002776"/>
                          </a:solidFill>
                          <a:latin typeface="+mn-lt"/>
                          <a:ea typeface="+mn-ea"/>
                          <a:cs typeface="+mn-cs"/>
                        </a:rPr>
                        <a:t>, así como la necesidad de estar certificado por entes internacionales para poder desarrollar esta actividad en Quito. </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529250">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startAt="2"/>
                        <a:tabLst/>
                        <a:defRPr/>
                      </a:pPr>
                      <a:r>
                        <a:rPr lang="es-ES" sz="900" kern="1200" baseline="0" noProof="0" dirty="0" smtClean="0">
                          <a:solidFill>
                            <a:srgbClr val="002776"/>
                          </a:solidFill>
                          <a:latin typeface="+mn-lt"/>
                          <a:ea typeface="+mn-ea"/>
                          <a:cs typeface="+mn-cs"/>
                        </a:rPr>
                        <a:t>Firmar un acuerdo de colaboración entre </a:t>
                      </a:r>
                      <a:r>
                        <a:rPr lang="es-ES" sz="900" kern="1200" baseline="0" noProof="0" dirty="0" err="1" smtClean="0">
                          <a:solidFill>
                            <a:srgbClr val="002776"/>
                          </a:solidFill>
                          <a:latin typeface="+mn-lt"/>
                          <a:ea typeface="+mn-ea"/>
                          <a:cs typeface="+mn-cs"/>
                        </a:rPr>
                        <a:t>Qualitur</a:t>
                      </a:r>
                      <a:r>
                        <a:rPr lang="es-ES" sz="900" kern="1200" baseline="0" noProof="0" dirty="0" smtClean="0">
                          <a:solidFill>
                            <a:srgbClr val="002776"/>
                          </a:solidFill>
                          <a:latin typeface="+mn-lt"/>
                          <a:ea typeface="+mn-ea"/>
                          <a:cs typeface="+mn-cs"/>
                        </a:rPr>
                        <a:t>, </a:t>
                      </a:r>
                      <a:r>
                        <a:rPr lang="es-ES" sz="900" kern="1200" baseline="0" noProof="0" dirty="0" err="1" smtClean="0">
                          <a:solidFill>
                            <a:srgbClr val="002776"/>
                          </a:solidFill>
                          <a:latin typeface="+mn-lt"/>
                          <a:ea typeface="+mn-ea"/>
                          <a:cs typeface="+mn-cs"/>
                        </a:rPr>
                        <a:t>Capacitur</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que quieran colaborar en el desarrollo del Programa de capacitación. Se contará con la colaboración durante el programa de capacitación de empresas especializadas en la preparación de profesionales para estos roles.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4846">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i="0" kern="1200" baseline="0" noProof="0" dirty="0" smtClean="0">
                          <a:solidFill>
                            <a:srgbClr val="002776"/>
                          </a:solidFill>
                          <a:latin typeface="+mn-lt"/>
                          <a:ea typeface="+mn-ea"/>
                          <a:cs typeface="+mn-cs"/>
                        </a:rPr>
                        <a:t> Posibilidad de activar a QT como entidad reguladora y certificadora de </a:t>
                      </a:r>
                      <a:r>
                        <a:rPr lang="es-ES_tradnl" sz="900" i="0" kern="1200" baseline="0" noProof="0" dirty="0" err="1" smtClean="0">
                          <a:solidFill>
                            <a:srgbClr val="002776"/>
                          </a:solidFill>
                          <a:latin typeface="+mn-lt"/>
                          <a:ea typeface="+mn-ea"/>
                          <a:cs typeface="+mn-cs"/>
                        </a:rPr>
                        <a:t>OPCs</a:t>
                      </a:r>
                      <a:r>
                        <a:rPr lang="es-ES_tradnl" sz="900" i="0" kern="1200" baseline="0" noProof="0" dirty="0" smtClean="0">
                          <a:solidFill>
                            <a:srgbClr val="002776"/>
                          </a:solidFill>
                          <a:latin typeface="+mn-lt"/>
                          <a:ea typeface="+mn-ea"/>
                          <a:cs typeface="+mn-cs"/>
                        </a:rPr>
                        <a:t> y </a:t>
                      </a:r>
                      <a:r>
                        <a:rPr lang="es-ES_tradnl" sz="900" i="0" kern="1200" baseline="0" noProof="0" dirty="0" err="1" smtClean="0">
                          <a:solidFill>
                            <a:srgbClr val="002776"/>
                          </a:solidFill>
                          <a:latin typeface="+mn-lt"/>
                          <a:ea typeface="+mn-ea"/>
                          <a:cs typeface="+mn-cs"/>
                        </a:rPr>
                        <a:t>DMCs</a:t>
                      </a:r>
                      <a:r>
                        <a:rPr lang="es-ES_tradnl" sz="900" i="0" kern="1200" baseline="0" noProof="0" dirty="0" smtClean="0">
                          <a:solidFill>
                            <a:srgbClr val="002776"/>
                          </a:solidFill>
                          <a:latin typeface="+mn-lt"/>
                          <a:ea typeface="+mn-ea"/>
                          <a:cs typeface="+mn-cs"/>
                        </a:rPr>
                        <a:t> mediante la que se certificará la calidad y legalidad de los servicios. Asimismo, esta certificación podrá ser una fuente de ingresos para QT, a pesar de que pueda ser subvencionable, entre otras opciones a valorar.</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19729863"/>
                  </a:ext>
                </a:extLst>
              </a:tr>
              <a:tr h="529250">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startAt="4"/>
                        <a:tabLst/>
                        <a:defRPr/>
                      </a:pPr>
                      <a:r>
                        <a:rPr lang="es-ES" sz="900" kern="1200" baseline="0" noProof="0" dirty="0" smtClean="0">
                          <a:solidFill>
                            <a:srgbClr val="002776"/>
                          </a:solidFill>
                          <a:latin typeface="+mn-lt"/>
                          <a:ea typeface="+mn-ea"/>
                          <a:cs typeface="+mn-cs"/>
                        </a:rPr>
                        <a:t>Crear un programa de capacitación básico que permita empezar a generar profesionales: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con capacidad de desarrollo como profesionales de la industria de reuniones. Este curso será exigido para aquellos interesados en seguir formándose en estadio más avanzado, como certificaciones internacionales.</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587433527"/>
                  </a:ext>
                </a:extLst>
              </a:tr>
              <a:tr h="529250">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i="0" kern="1200" baseline="0" noProof="0" dirty="0" smtClean="0">
                          <a:solidFill>
                            <a:srgbClr val="002776"/>
                          </a:solidFill>
                          <a:latin typeface="+mn-lt"/>
                          <a:ea typeface="+mn-ea"/>
                          <a:cs typeface="+mn-cs"/>
                        </a:rPr>
                        <a:t>Activar un programa de soporte y acompañamiento a las personas/compañías que decidan especializarse y constituirse como </a:t>
                      </a:r>
                      <a:r>
                        <a:rPr lang="es-ES_tradnl" sz="900" i="0" kern="1200" baseline="0" noProof="0" dirty="0" err="1" smtClean="0">
                          <a:solidFill>
                            <a:srgbClr val="002776"/>
                          </a:solidFill>
                          <a:latin typeface="+mn-lt"/>
                          <a:ea typeface="+mn-ea"/>
                          <a:cs typeface="+mn-cs"/>
                        </a:rPr>
                        <a:t>OPCs</a:t>
                      </a:r>
                      <a:r>
                        <a:rPr lang="es-ES_tradnl" sz="900" i="0" kern="1200" baseline="0" noProof="0" dirty="0" smtClean="0">
                          <a:solidFill>
                            <a:srgbClr val="002776"/>
                          </a:solidFill>
                          <a:latin typeface="+mn-lt"/>
                          <a:ea typeface="+mn-ea"/>
                          <a:cs typeface="+mn-cs"/>
                        </a:rPr>
                        <a:t> y </a:t>
                      </a:r>
                      <a:r>
                        <a:rPr lang="es-ES_tradnl" sz="900" i="0" kern="1200" baseline="0" noProof="0" dirty="0" err="1" smtClean="0">
                          <a:solidFill>
                            <a:srgbClr val="002776"/>
                          </a:solidFill>
                          <a:latin typeface="+mn-lt"/>
                          <a:ea typeface="+mn-ea"/>
                          <a:cs typeface="+mn-cs"/>
                        </a:rPr>
                        <a:t>DMCs</a:t>
                      </a:r>
                      <a:r>
                        <a:rPr lang="es-ES_tradnl" sz="900" i="0" kern="1200" baseline="0" noProof="0" dirty="0" smtClean="0">
                          <a:solidFill>
                            <a:srgbClr val="002776"/>
                          </a:solidFill>
                          <a:latin typeface="+mn-lt"/>
                          <a:ea typeface="+mn-ea"/>
                          <a:cs typeface="+mn-cs"/>
                        </a:rPr>
                        <a:t> tanto en términos de facilitación de tramites burocráticos, como una ventaja fiscal durante un periodo concreto.</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4000710810"/>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33</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86202"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46305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489127"/>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274638" indent="-92075" algn="ctr"/>
            <a:r>
              <a:rPr lang="es-ES" sz="800" b="1" dirty="0" smtClean="0"/>
              <a:t>Generación de capacidades del Sistema de RICE Quito</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083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19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7946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443378"/>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6873220"/>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485819"/>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631553" y="2726891"/>
            <a:ext cx="2075405"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QT</a:t>
            </a:r>
          </a:p>
          <a:p>
            <a:r>
              <a:rPr lang="es-CL" sz="800" dirty="0" err="1" smtClean="0">
                <a:solidFill>
                  <a:srgbClr val="002776"/>
                </a:solidFill>
              </a:rPr>
              <a:t>Captur</a:t>
            </a:r>
            <a:endParaRPr lang="es-CL" sz="800" dirty="0" smtClean="0">
              <a:solidFill>
                <a:srgbClr val="002776"/>
              </a:solidFill>
            </a:endParaRPr>
          </a:p>
          <a:p>
            <a:r>
              <a:rPr lang="es-CL" sz="800" dirty="0" err="1" smtClean="0">
                <a:solidFill>
                  <a:srgbClr val="002776"/>
                </a:solidFill>
              </a:rPr>
              <a:t>Optur</a:t>
            </a:r>
            <a:endParaRPr lang="es-CL" sz="800" dirty="0" smtClean="0">
              <a:solidFill>
                <a:srgbClr val="002776"/>
              </a:solidFill>
            </a:endParaRPr>
          </a:p>
          <a:p>
            <a:r>
              <a:rPr lang="es-ES_tradnl" sz="800" dirty="0" smtClean="0">
                <a:solidFill>
                  <a:srgbClr val="002776"/>
                </a:solidFill>
              </a:rPr>
              <a:t>Empresa externa</a:t>
            </a:r>
            <a:endParaRPr lang="es-ES_tradnl" sz="800" dirty="0">
              <a:solidFill>
                <a:srgbClr val="002776"/>
              </a:solidFill>
            </a:endParaRPr>
          </a:p>
        </p:txBody>
      </p:sp>
      <p:sp>
        <p:nvSpPr>
          <p:cNvPr id="395" name="Rectangle 394"/>
          <p:cNvSpPr/>
          <p:nvPr/>
        </p:nvSpPr>
        <p:spPr>
          <a:xfrm>
            <a:off x="187198" y="2738070"/>
            <a:ext cx="3418116"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err="1" smtClean="0">
                <a:solidFill>
                  <a:srgbClr val="002776"/>
                </a:solidFill>
              </a:rPr>
              <a:t>Capacitur</a:t>
            </a:r>
            <a:r>
              <a:rPr lang="es-ES_tradnl" sz="800" dirty="0" smtClean="0">
                <a:solidFill>
                  <a:srgbClr val="002776"/>
                </a:solidFill>
              </a:rPr>
              <a:t> y </a:t>
            </a:r>
            <a:r>
              <a:rPr lang="es-ES_tradnl" sz="800" dirty="0" err="1" smtClean="0">
                <a:solidFill>
                  <a:srgbClr val="002776"/>
                </a:solidFill>
              </a:rPr>
              <a:t>Qualitur</a:t>
            </a:r>
            <a:r>
              <a:rPr lang="es-ES_tradnl" sz="800" dirty="0" smtClean="0">
                <a:solidFill>
                  <a:srgbClr val="002776"/>
                </a:solidFill>
              </a:rPr>
              <a:t> </a:t>
            </a:r>
          </a:p>
          <a:p>
            <a:r>
              <a:rPr lang="es-ES_tradnl" sz="800" b="1" dirty="0" smtClean="0">
                <a:solidFill>
                  <a:srgbClr val="002776"/>
                </a:solidFill>
              </a:rPr>
              <a:t>Equipo </a:t>
            </a:r>
            <a:r>
              <a:rPr lang="es-ES_tradnl" sz="800" b="1" dirty="0">
                <a:solidFill>
                  <a:srgbClr val="002776"/>
                </a:solidFill>
              </a:rPr>
              <a:t>de Proyecto</a:t>
            </a:r>
            <a:r>
              <a:rPr lang="es-ES_tradnl" sz="800" b="1" dirty="0" smtClean="0">
                <a:solidFill>
                  <a:srgbClr val="002776"/>
                </a:solidFill>
              </a:rPr>
              <a:t>: </a:t>
            </a:r>
            <a:r>
              <a:rPr lang="es-ES_tradnl" sz="800" dirty="0" smtClean="0">
                <a:solidFill>
                  <a:srgbClr val="002776"/>
                </a:solidFill>
              </a:rPr>
              <a:t> NA</a:t>
            </a:r>
            <a:endParaRPr lang="es-ES" sz="800" dirty="0">
              <a:solidFill>
                <a:srgbClr val="002776"/>
              </a:solidFill>
            </a:endParaRPr>
          </a:p>
        </p:txBody>
      </p:sp>
      <p:grpSp>
        <p:nvGrpSpPr>
          <p:cNvPr id="399" name="Group 398"/>
          <p:cNvGrpSpPr/>
          <p:nvPr/>
        </p:nvGrpSpPr>
        <p:grpSpPr>
          <a:xfrm>
            <a:off x="205458" y="6443378"/>
            <a:ext cx="3169298" cy="942946"/>
            <a:chOff x="205458" y="6443378"/>
            <a:chExt cx="3273816" cy="942946"/>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$ 150.000 USD – Programa capacitación </a:t>
              </a:r>
            </a:p>
            <a:p>
              <a:pPr algn="ctr"/>
              <a:r>
                <a:rPr lang="es-CL" sz="1000" dirty="0" smtClean="0">
                  <a:solidFill>
                    <a:schemeClr val="tx2"/>
                  </a:solidFill>
                </a:rPr>
                <a:t>$ 30.000 UD – Experto externo</a:t>
              </a:r>
              <a:endParaRPr lang="es-CL" sz="800" i="1" dirty="0">
                <a:solidFill>
                  <a:schemeClr val="tx2"/>
                </a:solidFill>
              </a:endParaRPr>
            </a:p>
          </p:txBody>
        </p:sp>
      </p:grpSp>
      <p:sp>
        <p:nvSpPr>
          <p:cNvPr id="406" name="Rectangle 405"/>
          <p:cNvSpPr/>
          <p:nvPr/>
        </p:nvSpPr>
        <p:spPr>
          <a:xfrm>
            <a:off x="5162502" y="2727730"/>
            <a:ext cx="2034810"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i="1" dirty="0">
                <a:solidFill>
                  <a:srgbClr val="002776"/>
                </a:solidFill>
              </a:rPr>
              <a:t>Proceso de capacitación: Dirigido por compañías como </a:t>
            </a:r>
            <a:r>
              <a:rPr lang="es-CL" sz="800" i="1" dirty="0" err="1">
                <a:solidFill>
                  <a:srgbClr val="002776"/>
                </a:solidFill>
              </a:rPr>
              <a:t>Site</a:t>
            </a:r>
            <a:r>
              <a:rPr lang="es-CL" sz="800" i="1" dirty="0">
                <a:solidFill>
                  <a:srgbClr val="002776"/>
                </a:solidFill>
              </a:rPr>
              <a:t> </a:t>
            </a:r>
            <a:r>
              <a:rPr lang="es-CL" sz="800" i="1" dirty="0" err="1">
                <a:solidFill>
                  <a:srgbClr val="002776"/>
                </a:solidFill>
              </a:rPr>
              <a:t>Latam</a:t>
            </a:r>
            <a:r>
              <a:rPr lang="es-CL" sz="800" i="1" dirty="0">
                <a:solidFill>
                  <a:srgbClr val="002776"/>
                </a:solidFill>
              </a:rPr>
              <a:t>, </a:t>
            </a:r>
            <a:r>
              <a:rPr lang="es-CL" sz="800" i="1" dirty="0" smtClean="0">
                <a:solidFill>
                  <a:srgbClr val="002776"/>
                </a:solidFill>
              </a:rPr>
              <a:t>que </a:t>
            </a:r>
            <a:r>
              <a:rPr lang="es-CL" sz="800" i="1" dirty="0">
                <a:solidFill>
                  <a:srgbClr val="002776"/>
                </a:solidFill>
              </a:rPr>
              <a:t>realizan un proceso de “</a:t>
            </a:r>
            <a:r>
              <a:rPr lang="es-CL" sz="800" i="1" dirty="0" err="1">
                <a:solidFill>
                  <a:srgbClr val="002776"/>
                </a:solidFill>
              </a:rPr>
              <a:t>mystery</a:t>
            </a:r>
            <a:r>
              <a:rPr lang="es-CL" sz="800" i="1" dirty="0">
                <a:solidFill>
                  <a:srgbClr val="002776"/>
                </a:solidFill>
              </a:rPr>
              <a:t> shopping” para congresos y según los “gaps” capacitan</a:t>
            </a:r>
            <a:endParaRPr lang="es-ES" sz="800" i="1" dirty="0">
              <a:solidFill>
                <a:srgbClr val="002776"/>
              </a:solidFill>
            </a:endParaRPr>
          </a:p>
        </p:txBody>
      </p:sp>
      <p:sp>
        <p:nvSpPr>
          <p:cNvPr id="408" name="Freeform 368"/>
          <p:cNvSpPr>
            <a:spLocks noEditPoints="1"/>
          </p:cNvSpPr>
          <p:nvPr/>
        </p:nvSpPr>
        <p:spPr bwMode="auto">
          <a:xfrm>
            <a:off x="387788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2" name="Freeform 368"/>
          <p:cNvSpPr>
            <a:spLocks noEditPoints="1"/>
          </p:cNvSpPr>
          <p:nvPr/>
        </p:nvSpPr>
        <p:spPr bwMode="auto">
          <a:xfrm>
            <a:off x="4165914"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3" name="Freeform 368"/>
          <p:cNvSpPr>
            <a:spLocks noEditPoints="1"/>
          </p:cNvSpPr>
          <p:nvPr/>
        </p:nvSpPr>
        <p:spPr bwMode="auto">
          <a:xfrm>
            <a:off x="4525954"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7" name="Rounded Rectangle 166"/>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E2</a:t>
            </a:r>
            <a:endParaRPr lang="es-ES" sz="1100" b="1" dirty="0">
              <a:solidFill>
                <a:srgbClr val="002060"/>
              </a:solidFill>
            </a:endParaRPr>
          </a:p>
        </p:txBody>
      </p:sp>
      <p:grpSp>
        <p:nvGrpSpPr>
          <p:cNvPr id="171" name="Group 170"/>
          <p:cNvGrpSpPr/>
          <p:nvPr/>
        </p:nvGrpSpPr>
        <p:grpSpPr>
          <a:xfrm>
            <a:off x="785170" y="376650"/>
            <a:ext cx="428400" cy="414000"/>
            <a:chOff x="703656" y="247711"/>
            <a:chExt cx="515504" cy="495053"/>
          </a:xfrm>
        </p:grpSpPr>
        <p:sp>
          <p:nvSpPr>
            <p:cNvPr id="172" name="Rounded Rectangle 171"/>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3"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
        <p:nvSpPr>
          <p:cNvPr id="168" name="TextBox 167"/>
          <p:cNvSpPr txBox="1"/>
          <p:nvPr/>
        </p:nvSpPr>
        <p:spPr>
          <a:xfrm>
            <a:off x="3301802" y="7251625"/>
            <a:ext cx="2311562" cy="307777"/>
          </a:xfrm>
          <a:prstGeom prst="rect">
            <a:avLst/>
          </a:prstGeom>
          <a:noFill/>
        </p:spPr>
        <p:txBody>
          <a:bodyPr wrap="square" rtlCol="0">
            <a:spAutoFit/>
          </a:bodyPr>
          <a:lstStyle/>
          <a:p>
            <a:r>
              <a:rPr lang="es-ES_tradnl" sz="700" i="1" dirty="0" smtClean="0">
                <a:solidFill>
                  <a:srgbClr val="002776"/>
                </a:solidFill>
              </a:rPr>
              <a:t>Duración 3 años para evaluar resultados y valorar su continuidad</a:t>
            </a:r>
            <a:endParaRPr lang="es-ES" sz="700" i="1" dirty="0">
              <a:solidFill>
                <a:srgbClr val="002776"/>
              </a:solidFill>
            </a:endParaRPr>
          </a:p>
        </p:txBody>
      </p:sp>
    </p:spTree>
    <p:extLst>
      <p:ext uri="{BB962C8B-B14F-4D97-AF65-F5344CB8AC3E}">
        <p14:creationId xmlns:p14="http://schemas.microsoft.com/office/powerpoint/2010/main" val="4237882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5941"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000" b="1" dirty="0" smtClean="0">
                <a:solidFill>
                  <a:schemeClr val="tx2"/>
                </a:solidFill>
              </a:rPr>
              <a:t>2.3. Certificación internacional de profesionales del sector</a:t>
            </a:r>
            <a:endParaRPr lang="es-CL" sz="1000" b="1" dirty="0">
              <a:solidFill>
                <a:schemeClr val="tx2"/>
              </a:solidFill>
            </a:endParaRPr>
          </a:p>
        </p:txBody>
      </p:sp>
      <p:sp>
        <p:nvSpPr>
          <p:cNvPr id="257" name="Rectangle 256"/>
          <p:cNvSpPr/>
          <p:nvPr/>
        </p:nvSpPr>
        <p:spPr>
          <a:xfrm>
            <a:off x="7264146" y="2748063"/>
            <a:ext cx="2625312" cy="19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Seleccionar las certificaciones internacionales adecuadas para el desarrollo de </a:t>
            </a:r>
            <a:r>
              <a:rPr lang="es-CL" sz="900" dirty="0" err="1">
                <a:solidFill>
                  <a:srgbClr val="002776"/>
                </a:solidFill>
              </a:rPr>
              <a:t>OPCs</a:t>
            </a:r>
            <a:r>
              <a:rPr lang="es-CL" sz="900" dirty="0">
                <a:solidFill>
                  <a:srgbClr val="002776"/>
                </a:solidFill>
              </a:rPr>
              <a:t> y </a:t>
            </a:r>
            <a:r>
              <a:rPr lang="es-CL" sz="900" dirty="0" err="1">
                <a:solidFill>
                  <a:srgbClr val="002776"/>
                </a:solidFill>
              </a:rPr>
              <a:t>DMCs</a:t>
            </a:r>
            <a:r>
              <a:rPr lang="es-CL" sz="900" dirty="0" smtClean="0">
                <a:solidFill>
                  <a:srgbClr val="002776"/>
                </a:solidFill>
              </a:rPr>
              <a:t> profesionales.</a:t>
            </a:r>
            <a:endParaRPr lang="es-CL" sz="900" dirty="0">
              <a:solidFill>
                <a:srgbClr val="002776"/>
              </a:solidFill>
            </a:endParaRP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profesionales capacitados según los estándares internacionales gracias al programa de capacitación creada para QT.</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095330"/>
            <a:ext cx="2637113" cy="1267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800" dirty="0" smtClean="0">
                <a:solidFill>
                  <a:srgbClr val="002776"/>
                </a:solidFill>
              </a:rPr>
              <a:t>Número de inscritos en los cursos especializados.</a:t>
            </a:r>
          </a:p>
          <a:p>
            <a:pPr marL="228600" indent="-228600">
              <a:spcBef>
                <a:spcPts val="300"/>
              </a:spcBef>
              <a:buFont typeface="+mj-lt"/>
              <a:buAutoNum type="arabicPeriod"/>
            </a:pPr>
            <a:r>
              <a:rPr lang="es-CL" sz="800" dirty="0" smtClean="0">
                <a:solidFill>
                  <a:srgbClr val="002776"/>
                </a:solidFill>
              </a:rPr>
              <a:t>Número de personas que terminaron los cursos.</a:t>
            </a:r>
          </a:p>
          <a:p>
            <a:pPr marL="228600" indent="-228600">
              <a:spcBef>
                <a:spcPts val="300"/>
              </a:spcBef>
              <a:buFont typeface="+mj-lt"/>
              <a:buAutoNum type="arabicPeriod"/>
            </a:pPr>
            <a:r>
              <a:rPr lang="es-CL" sz="800" dirty="0" smtClean="0">
                <a:solidFill>
                  <a:srgbClr val="002776"/>
                </a:solidFill>
              </a:rPr>
              <a:t>Número de personas que se incorporan al mercado laboral (cuenta propia o ajena)a realizar el rol según el que se certificaron.</a:t>
            </a:r>
          </a:p>
          <a:p>
            <a:pPr marL="228600" indent="-228600">
              <a:spcBef>
                <a:spcPts val="300"/>
              </a:spcBef>
              <a:buFont typeface="+mj-lt"/>
              <a:buAutoNum type="arabicPeriod"/>
            </a:pPr>
            <a:r>
              <a:rPr lang="es-CL" sz="800" dirty="0" smtClean="0">
                <a:solidFill>
                  <a:srgbClr val="002776"/>
                </a:solidFill>
              </a:rPr>
              <a:t>Número de profesionales certificados con credenciales: CMP, CEM, CIS y CMM.</a:t>
            </a:r>
            <a:endParaRPr lang="es-CL" sz="800" dirty="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435"/>
          <a:ext cx="7020000" cy="2334825"/>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570607">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 sz="900" kern="1200" baseline="0" noProof="0" dirty="0" smtClean="0">
                          <a:solidFill>
                            <a:srgbClr val="002776"/>
                          </a:solidFill>
                          <a:latin typeface="+mn-lt"/>
                          <a:ea typeface="+mn-ea"/>
                          <a:cs typeface="+mn-cs"/>
                        </a:rPr>
                        <a:t>  Firmar un acuerdo de colaboración con firmas internacionales certificadores de profesionales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respectivamente, para que desarrollen un programa específico de capacitación para Quito y los profesionales que se deseen certificar en como “OPC o DMC de Quito”.</a:t>
                      </a:r>
                      <a:r>
                        <a:rPr lang="es-ES_tradnl" sz="900" i="0" kern="1200" baseline="0" noProof="0" dirty="0" smtClean="0">
                          <a:solidFill>
                            <a:srgbClr val="002776"/>
                          </a:solidFill>
                          <a:latin typeface="+mn-lt"/>
                          <a:ea typeface="+mn-ea"/>
                          <a:cs typeface="+mn-cs"/>
                        </a:rPr>
                        <a:t> QT podría actuar como entidad reguladora y certificadora de </a:t>
                      </a:r>
                      <a:r>
                        <a:rPr lang="es-ES_tradnl" sz="900" i="0" kern="1200" baseline="0" noProof="0" dirty="0" err="1" smtClean="0">
                          <a:solidFill>
                            <a:srgbClr val="002776"/>
                          </a:solidFill>
                          <a:latin typeface="+mn-lt"/>
                          <a:ea typeface="+mn-ea"/>
                          <a:cs typeface="+mn-cs"/>
                        </a:rPr>
                        <a:t>OPCs</a:t>
                      </a:r>
                      <a:r>
                        <a:rPr lang="es-ES_tradnl" sz="900" i="0" kern="1200" baseline="0" noProof="0" dirty="0" smtClean="0">
                          <a:solidFill>
                            <a:srgbClr val="002776"/>
                          </a:solidFill>
                          <a:latin typeface="+mn-lt"/>
                          <a:ea typeface="+mn-ea"/>
                          <a:cs typeface="+mn-cs"/>
                        </a:rPr>
                        <a:t> y </a:t>
                      </a:r>
                      <a:r>
                        <a:rPr lang="es-ES_tradnl" sz="900" i="0" kern="1200" baseline="0" noProof="0" dirty="0" err="1" smtClean="0">
                          <a:solidFill>
                            <a:srgbClr val="002776"/>
                          </a:solidFill>
                          <a:latin typeface="+mn-lt"/>
                          <a:ea typeface="+mn-ea"/>
                          <a:cs typeface="+mn-cs"/>
                        </a:rPr>
                        <a:t>DMCs</a:t>
                      </a:r>
                      <a:r>
                        <a:rPr lang="es-ES_tradnl" sz="900" i="0" kern="1200" baseline="0" noProof="0" dirty="0" smtClean="0">
                          <a:solidFill>
                            <a:srgbClr val="002776"/>
                          </a:solidFill>
                          <a:latin typeface="+mn-lt"/>
                          <a:ea typeface="+mn-ea"/>
                          <a:cs typeface="+mn-cs"/>
                        </a:rPr>
                        <a:t>, bajo el programa creado en el que se certificará la calidad y legalidad de los servicios. Asimismo, esta certificación podrá ser una fuente de ingresos para QT, a pesar de que pueda ser subvencionable, entre otras opciones a considerar.</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529250">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Establecer con compañías existentes en Quito que estén desarrollando funciones de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y/o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un </a:t>
                      </a:r>
                      <a:r>
                        <a:rPr lang="es-ES" sz="900" kern="1200" baseline="0" noProof="0" dirty="0" err="1" smtClean="0">
                          <a:solidFill>
                            <a:srgbClr val="002776"/>
                          </a:solidFill>
                          <a:latin typeface="+mn-lt"/>
                          <a:ea typeface="+mn-ea"/>
                          <a:cs typeface="+mn-cs"/>
                        </a:rPr>
                        <a:t>porgrama</a:t>
                      </a:r>
                      <a:r>
                        <a:rPr lang="es-ES" sz="900" kern="1200" baseline="0" noProof="0" dirty="0" smtClean="0">
                          <a:solidFill>
                            <a:srgbClr val="002776"/>
                          </a:solidFill>
                          <a:latin typeface="+mn-lt"/>
                          <a:ea typeface="+mn-ea"/>
                          <a:cs typeface="+mn-cs"/>
                        </a:rPr>
                        <a:t> de “prácticas o pasantía” en la compañía para que los futuros certificados dispongan de una visión íntegra del rol en cada caso. Se exigirán unas horas determinadas que se podrá compatibilizar con un trabajo.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484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Diseñar un paquete de incentivos para dar apoyo financiero (becas parciales o créditos blandos), pero no subvencionar totalmente, a los profesionales que deseen participar en la certificación internacional como </a:t>
                      </a:r>
                      <a:r>
                        <a:rPr lang="es-ES" sz="900" kern="1200" baseline="0" noProof="0" dirty="0" err="1" smtClean="0">
                          <a:solidFill>
                            <a:srgbClr val="002776"/>
                          </a:solidFill>
                          <a:latin typeface="+mn-lt"/>
                          <a:ea typeface="+mn-ea"/>
                          <a:cs typeface="+mn-cs"/>
                        </a:rPr>
                        <a:t>OPCs</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DMCs</a:t>
                      </a:r>
                      <a:r>
                        <a:rPr lang="es-ES" sz="900" kern="1200" baseline="0" noProof="0" dirty="0" smtClean="0">
                          <a:solidFill>
                            <a:srgbClr val="002776"/>
                          </a:solidFill>
                          <a:latin typeface="+mn-lt"/>
                          <a:ea typeface="+mn-ea"/>
                          <a:cs typeface="+mn-cs"/>
                        </a:rPr>
                        <a:t>. </a:t>
                      </a:r>
                      <a:endParaRPr lang="es-ES" sz="900" kern="1200" noProof="0" dirty="0" smtClean="0">
                        <a:solidFill>
                          <a:srgbClr val="002776"/>
                        </a:solidFill>
                        <a:latin typeface="+mn-lt"/>
                        <a:ea typeface="+mn-ea"/>
                        <a:cs typeface="+mn-cs"/>
                      </a:endParaRPr>
                    </a:p>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baseline="0" noProof="0" dirty="0" smtClean="0">
                          <a:solidFill>
                            <a:srgbClr val="002776"/>
                          </a:solidFill>
                          <a:latin typeface="+mn-lt"/>
                          <a:ea typeface="+mn-ea"/>
                          <a:cs typeface="+mn-cs"/>
                        </a:rPr>
                        <a:t>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525415">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4. Acordar</a:t>
                      </a:r>
                      <a:r>
                        <a:rPr lang="es-ES_tradnl" sz="900" kern="1200" baseline="0" noProof="0" dirty="0" smtClean="0">
                          <a:solidFill>
                            <a:srgbClr val="002776"/>
                          </a:solidFill>
                          <a:latin typeface="+mn-lt"/>
                          <a:ea typeface="+mn-ea"/>
                          <a:cs typeface="+mn-cs"/>
                        </a:rPr>
                        <a:t> con UEN RICE que todos aquéllos participantes certificados bajo el programa de QT pasarán a estar en el directorio oficial de la UEN como </a:t>
                      </a:r>
                      <a:r>
                        <a:rPr lang="es-ES_tradnl" sz="900" kern="1200" baseline="0" noProof="0" dirty="0" err="1" smtClean="0">
                          <a:solidFill>
                            <a:srgbClr val="002776"/>
                          </a:solidFill>
                          <a:latin typeface="+mn-lt"/>
                          <a:ea typeface="+mn-ea"/>
                          <a:cs typeface="+mn-cs"/>
                        </a:rPr>
                        <a:t>OPCs</a:t>
                      </a:r>
                      <a:r>
                        <a:rPr lang="es-ES_tradnl" sz="900" kern="1200" baseline="0" noProof="0" dirty="0" smtClean="0">
                          <a:solidFill>
                            <a:srgbClr val="002776"/>
                          </a:solidFill>
                          <a:latin typeface="+mn-lt"/>
                          <a:ea typeface="+mn-ea"/>
                          <a:cs typeface="+mn-cs"/>
                        </a:rPr>
                        <a:t> y </a:t>
                      </a:r>
                      <a:r>
                        <a:rPr lang="es-ES_tradnl" sz="900" kern="1200" baseline="0" noProof="0" dirty="0" err="1" smtClean="0">
                          <a:solidFill>
                            <a:srgbClr val="002776"/>
                          </a:solidFill>
                          <a:latin typeface="+mn-lt"/>
                          <a:ea typeface="+mn-ea"/>
                          <a:cs typeface="+mn-cs"/>
                        </a:rPr>
                        <a:t>DMCs</a:t>
                      </a:r>
                      <a:r>
                        <a:rPr lang="es-ES_tradnl" sz="900" kern="1200" baseline="0" noProof="0" dirty="0" smtClean="0">
                          <a:solidFill>
                            <a:srgbClr val="002776"/>
                          </a:solidFill>
                          <a:latin typeface="+mn-lt"/>
                          <a:ea typeface="+mn-ea"/>
                          <a:cs typeface="+mn-cs"/>
                        </a:rPr>
                        <a:t>. Esto les permitirá estar visibles y accesible a los organizadores internacionales o nacionales de reuniones y eventos que quieran contactar con ellos.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05695434"/>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34</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86202"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751130"/>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777199"/>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 sz="800" b="1" dirty="0" smtClean="0"/>
              <a:t>Generación de capacidades del Sistema de RICE Quito</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083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19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7946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443378"/>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6873220"/>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485819"/>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631553" y="2726891"/>
            <a:ext cx="3558681"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smtClean="0">
                <a:solidFill>
                  <a:srgbClr val="002776"/>
                </a:solidFill>
              </a:rPr>
              <a:t>QT</a:t>
            </a:r>
          </a:p>
          <a:p>
            <a:r>
              <a:rPr lang="es-CL" sz="800" dirty="0" err="1" smtClean="0">
                <a:solidFill>
                  <a:srgbClr val="002776"/>
                </a:solidFill>
              </a:rPr>
              <a:t>Captur</a:t>
            </a:r>
            <a:endParaRPr lang="es-CL" sz="800" dirty="0" smtClean="0">
              <a:solidFill>
                <a:srgbClr val="002776"/>
              </a:solidFill>
            </a:endParaRPr>
          </a:p>
          <a:p>
            <a:r>
              <a:rPr lang="es-CL" sz="800" dirty="0" err="1" smtClean="0">
                <a:solidFill>
                  <a:srgbClr val="002776"/>
                </a:solidFill>
              </a:rPr>
              <a:t>Qualitur</a:t>
            </a:r>
            <a:endParaRPr lang="es-CL" sz="800" dirty="0" smtClean="0">
              <a:solidFill>
                <a:srgbClr val="002776"/>
              </a:solidFill>
            </a:endParaRPr>
          </a:p>
          <a:p>
            <a:r>
              <a:rPr lang="es-CL" sz="800" dirty="0" err="1" smtClean="0">
                <a:solidFill>
                  <a:srgbClr val="002776"/>
                </a:solidFill>
              </a:rPr>
              <a:t>Optur</a:t>
            </a:r>
            <a:endParaRPr lang="es-ES" sz="800" dirty="0">
              <a:solidFill>
                <a:srgbClr val="002776"/>
              </a:solidFill>
            </a:endParaRPr>
          </a:p>
        </p:txBody>
      </p:sp>
      <p:sp>
        <p:nvSpPr>
          <p:cNvPr id="395" name="Rectangle 394"/>
          <p:cNvSpPr/>
          <p:nvPr/>
        </p:nvSpPr>
        <p:spPr>
          <a:xfrm>
            <a:off x="187198" y="2738070"/>
            <a:ext cx="3418116"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err="1" smtClean="0">
                <a:solidFill>
                  <a:srgbClr val="002776"/>
                </a:solidFill>
              </a:rPr>
              <a:t>Capacitur</a:t>
            </a:r>
            <a:r>
              <a:rPr lang="es-ES_tradnl" sz="800" dirty="0" smtClean="0">
                <a:solidFill>
                  <a:srgbClr val="002776"/>
                </a:solidFill>
              </a:rPr>
              <a:t>, UEN RICE, Empresa externa</a:t>
            </a:r>
            <a:endParaRPr lang="es-ES_tradnl" sz="800" dirty="0">
              <a:solidFill>
                <a:srgbClr val="002776"/>
              </a:solidFill>
            </a:endParaRPr>
          </a:p>
          <a:p>
            <a:r>
              <a:rPr lang="es-ES_tradnl" sz="800" b="1" dirty="0">
                <a:solidFill>
                  <a:srgbClr val="002776"/>
                </a:solidFill>
              </a:rPr>
              <a:t>Equipo de Proyecto</a:t>
            </a:r>
            <a:r>
              <a:rPr lang="es-ES_tradnl" sz="800" b="1" dirty="0" smtClean="0">
                <a:solidFill>
                  <a:srgbClr val="002776"/>
                </a:solidFill>
              </a:rPr>
              <a:t>: </a:t>
            </a:r>
            <a:r>
              <a:rPr lang="es-ES_tradnl" sz="800" dirty="0" smtClean="0">
                <a:solidFill>
                  <a:srgbClr val="002776"/>
                </a:solidFill>
              </a:rPr>
              <a:t> NA</a:t>
            </a:r>
            <a:endParaRPr lang="es-ES" sz="800" dirty="0">
              <a:solidFill>
                <a:srgbClr val="002776"/>
              </a:solidFill>
            </a:endParaRPr>
          </a:p>
        </p:txBody>
      </p:sp>
      <p:grpSp>
        <p:nvGrpSpPr>
          <p:cNvPr id="399" name="Group 398"/>
          <p:cNvGrpSpPr/>
          <p:nvPr/>
        </p:nvGrpSpPr>
        <p:grpSpPr>
          <a:xfrm>
            <a:off x="205458" y="6443378"/>
            <a:ext cx="3169298" cy="942946"/>
            <a:chOff x="205458" y="6443378"/>
            <a:chExt cx="3273816" cy="942946"/>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$ 90.000 USD </a:t>
              </a:r>
            </a:p>
            <a:p>
              <a:pPr algn="ctr"/>
              <a:r>
                <a:rPr lang="es-CL" sz="1000" i="1" dirty="0" smtClean="0">
                  <a:solidFill>
                    <a:schemeClr val="tx2"/>
                  </a:solidFill>
                </a:rPr>
                <a:t>Diseño del programa de capacitación. El curso será financiado con la matrícula de los alumnos.</a:t>
              </a:r>
              <a:endParaRPr lang="es-CL" sz="800" i="1" dirty="0">
                <a:solidFill>
                  <a:schemeClr val="tx2"/>
                </a:solidFill>
              </a:endParaRPr>
            </a:p>
          </p:txBody>
        </p:sp>
      </p:grpSp>
      <p:sp>
        <p:nvSpPr>
          <p:cNvPr id="408" name="Freeform 368"/>
          <p:cNvSpPr>
            <a:spLocks noEditPoints="1"/>
          </p:cNvSpPr>
          <p:nvPr/>
        </p:nvSpPr>
        <p:spPr bwMode="auto">
          <a:xfrm>
            <a:off x="380585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2" name="Freeform 368"/>
          <p:cNvSpPr>
            <a:spLocks noEditPoints="1"/>
          </p:cNvSpPr>
          <p:nvPr/>
        </p:nvSpPr>
        <p:spPr bwMode="auto">
          <a:xfrm>
            <a:off x="416589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3" name="Freeform 368"/>
          <p:cNvSpPr>
            <a:spLocks noEditPoints="1"/>
          </p:cNvSpPr>
          <p:nvPr/>
        </p:nvSpPr>
        <p:spPr bwMode="auto">
          <a:xfrm>
            <a:off x="4525938"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7" name="Rounded Rectangle 166"/>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E2</a:t>
            </a:r>
            <a:endParaRPr lang="es-ES" sz="1100" b="1" dirty="0">
              <a:solidFill>
                <a:srgbClr val="002060"/>
              </a:solidFill>
            </a:endParaRPr>
          </a:p>
        </p:txBody>
      </p:sp>
      <p:grpSp>
        <p:nvGrpSpPr>
          <p:cNvPr id="166" name="Group 165"/>
          <p:cNvGrpSpPr/>
          <p:nvPr/>
        </p:nvGrpSpPr>
        <p:grpSpPr>
          <a:xfrm>
            <a:off x="785170" y="376650"/>
            <a:ext cx="428400" cy="414000"/>
            <a:chOff x="703656" y="247711"/>
            <a:chExt cx="515504" cy="495053"/>
          </a:xfrm>
        </p:grpSpPr>
        <p:sp>
          <p:nvSpPr>
            <p:cNvPr id="171" name="Rounded Rectangle 170"/>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2"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
        <p:nvSpPr>
          <p:cNvPr id="168" name="TextBox 167"/>
          <p:cNvSpPr txBox="1"/>
          <p:nvPr/>
        </p:nvSpPr>
        <p:spPr>
          <a:xfrm>
            <a:off x="3301802" y="7251625"/>
            <a:ext cx="2311562" cy="307777"/>
          </a:xfrm>
          <a:prstGeom prst="rect">
            <a:avLst/>
          </a:prstGeom>
          <a:noFill/>
        </p:spPr>
        <p:txBody>
          <a:bodyPr wrap="square" rtlCol="0">
            <a:spAutoFit/>
          </a:bodyPr>
          <a:lstStyle/>
          <a:p>
            <a:r>
              <a:rPr lang="es-ES_tradnl" sz="700" i="1" dirty="0" smtClean="0">
                <a:solidFill>
                  <a:srgbClr val="002776"/>
                </a:solidFill>
              </a:rPr>
              <a:t>Duración 3 años para evaluar resultados y valorar su continuidad</a:t>
            </a:r>
            <a:endParaRPr lang="es-ES" sz="700" i="1" dirty="0">
              <a:solidFill>
                <a:srgbClr val="002776"/>
              </a:solidFill>
            </a:endParaRPr>
          </a:p>
        </p:txBody>
      </p:sp>
    </p:spTree>
    <p:extLst>
      <p:ext uri="{BB962C8B-B14F-4D97-AF65-F5344CB8AC3E}">
        <p14:creationId xmlns:p14="http://schemas.microsoft.com/office/powerpoint/2010/main" val="321883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6965"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3.1. Plan de Marketing RICE de Quito</a:t>
            </a:r>
            <a:endParaRPr lang="es-CL" sz="1000" b="1" dirty="0">
              <a:solidFill>
                <a:schemeClr val="tx2"/>
              </a:solidFill>
            </a:endParaRPr>
          </a:p>
        </p:txBody>
      </p:sp>
      <p:sp>
        <p:nvSpPr>
          <p:cNvPr id="257" name="Rectangle 256"/>
          <p:cNvSpPr/>
          <p:nvPr/>
        </p:nvSpPr>
        <p:spPr>
          <a:xfrm>
            <a:off x="7264146" y="2748063"/>
            <a:ext cx="2625312" cy="167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Desarrollo de un plan de marketing específico para el público específico de la industria de reuniones.</a:t>
            </a:r>
          </a:p>
          <a:p>
            <a:pPr marL="228600" lvl="0" indent="-228600">
              <a:buFont typeface="+mj-lt"/>
              <a:buAutoNum type="arabicPeriod"/>
            </a:pPr>
            <a:r>
              <a:rPr lang="es-CL" sz="900" dirty="0" smtClean="0">
                <a:solidFill>
                  <a:srgbClr val="002776"/>
                </a:solidFill>
              </a:rPr>
              <a:t>Creación de herramientas de marketing que aunque sean las mismas que del Plan de marketing de turismo vacacional van dirigidas a un público distinto.</a:t>
            </a: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Disponer de un plan de marketing enfocado específicamente a RICE que sea activado por el equipo RICE de QT.</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907983"/>
            <a:ext cx="2637113" cy="1454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800" dirty="0" smtClean="0">
                <a:solidFill>
                  <a:srgbClr val="002776"/>
                </a:solidFill>
              </a:rPr>
              <a:t>Plan de marketing RICE creado y posicionamiento determinado.</a:t>
            </a:r>
          </a:p>
          <a:p>
            <a:pPr marL="228600" indent="-228600">
              <a:spcBef>
                <a:spcPts val="300"/>
              </a:spcBef>
              <a:buFont typeface="+mj-lt"/>
              <a:buAutoNum type="arabicPeriod"/>
            </a:pPr>
            <a:r>
              <a:rPr lang="es-CL" sz="800" dirty="0" smtClean="0">
                <a:solidFill>
                  <a:srgbClr val="002776"/>
                </a:solidFill>
              </a:rPr>
              <a:t>Marca desarrollada.</a:t>
            </a:r>
          </a:p>
          <a:p>
            <a:pPr marL="228600" indent="-228600">
              <a:spcBef>
                <a:spcPts val="300"/>
              </a:spcBef>
              <a:buFont typeface="+mj-lt"/>
              <a:buAutoNum type="arabicPeriod"/>
            </a:pPr>
            <a:r>
              <a:rPr lang="es-CL" sz="800" dirty="0" smtClean="0">
                <a:solidFill>
                  <a:srgbClr val="002776"/>
                </a:solidFill>
              </a:rPr>
              <a:t>ROI del equipo – departamento de  marketing RICE.</a:t>
            </a:r>
          </a:p>
          <a:p>
            <a:pPr marL="228600" indent="-228600">
              <a:spcBef>
                <a:spcPts val="300"/>
              </a:spcBef>
              <a:buFont typeface="+mj-lt"/>
              <a:buAutoNum type="arabicPeriod"/>
            </a:pPr>
            <a:r>
              <a:rPr lang="es-CL" sz="800" dirty="0" smtClean="0">
                <a:solidFill>
                  <a:srgbClr val="002776"/>
                </a:solidFill>
              </a:rPr>
              <a:t>Línea de producto RSC creada y número de productos RSC creados.</a:t>
            </a:r>
          </a:p>
          <a:p>
            <a:pPr marL="228600" indent="-228600">
              <a:spcBef>
                <a:spcPts val="300"/>
              </a:spcBef>
              <a:buFont typeface="+mj-lt"/>
              <a:buAutoNum type="arabicPeriod"/>
            </a:pPr>
            <a:r>
              <a:rPr lang="es-CL" sz="800" dirty="0" smtClean="0">
                <a:solidFill>
                  <a:schemeClr val="tx2"/>
                </a:solidFill>
              </a:rPr>
              <a:t>Número de establecimientos que ofrezcan promociones/ descuentos para asistentes a Congresos “City – Wide”.</a:t>
            </a:r>
          </a:p>
          <a:p>
            <a:pPr>
              <a:spcBef>
                <a:spcPts val="300"/>
              </a:spcBef>
            </a:pPr>
            <a:endParaRPr lang="es-CL" sz="800" dirty="0" smtClean="0">
              <a:solidFill>
                <a:schemeClr val="tx2"/>
              </a:solidFill>
            </a:endParaRPr>
          </a:p>
        </p:txBody>
      </p:sp>
      <p:sp>
        <p:nvSpPr>
          <p:cNvPr id="180" name="Rectangle 179"/>
          <p:cNvSpPr/>
          <p:nvPr/>
        </p:nvSpPr>
        <p:spPr>
          <a:xfrm>
            <a:off x="5644800" y="6587394"/>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928078"/>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606875"/>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587394"/>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928078"/>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641394"/>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539277"/>
          <a:ext cx="7020000" cy="301752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570607">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i="0" kern="1200" baseline="0" noProof="0" dirty="0" smtClean="0">
                          <a:solidFill>
                            <a:srgbClr val="002776"/>
                          </a:solidFill>
                          <a:latin typeface="+mn-lt"/>
                          <a:ea typeface="+mn-ea"/>
                          <a:cs typeface="+mn-cs"/>
                        </a:rPr>
                        <a:t>  Diseñar el Plan de Marketing RICE y definir el posicionamiento de Quito como destino de la industria de reuniones. Definir la estrategia STP (segmentación, </a:t>
                      </a:r>
                      <a:r>
                        <a:rPr lang="es-ES_tradnl" sz="900" i="1" kern="1200" baseline="0" noProof="0" dirty="0" err="1" smtClean="0">
                          <a:solidFill>
                            <a:srgbClr val="002776"/>
                          </a:solidFill>
                          <a:latin typeface="+mn-lt"/>
                          <a:ea typeface="+mn-ea"/>
                          <a:cs typeface="+mn-cs"/>
                        </a:rPr>
                        <a:t>targeting</a:t>
                      </a:r>
                      <a:r>
                        <a:rPr lang="es-ES_tradnl" sz="900" i="1" kern="1200" baseline="0" noProof="0" dirty="0" smtClean="0">
                          <a:solidFill>
                            <a:srgbClr val="002776"/>
                          </a:solidFill>
                          <a:latin typeface="+mn-lt"/>
                          <a:ea typeface="+mn-ea"/>
                          <a:cs typeface="+mn-cs"/>
                        </a:rPr>
                        <a:t> </a:t>
                      </a:r>
                      <a:r>
                        <a:rPr lang="es-ES_tradnl" sz="900" i="0" kern="1200" baseline="0" noProof="0" dirty="0" smtClean="0">
                          <a:solidFill>
                            <a:srgbClr val="002776"/>
                          </a:solidFill>
                          <a:latin typeface="+mn-lt"/>
                          <a:ea typeface="+mn-ea"/>
                          <a:cs typeface="+mn-cs"/>
                        </a:rPr>
                        <a:t>y posicionamiento) de Quito RICE. Identificar los targets específicos del RICE diversos para reuniones, incentivos, congresos y exhibiciones. La estrategia de “</a:t>
                      </a:r>
                      <a:r>
                        <a:rPr lang="es-ES_tradnl" sz="900" i="0" kern="1200" baseline="0" noProof="0" dirty="0" err="1" smtClean="0">
                          <a:solidFill>
                            <a:srgbClr val="002776"/>
                          </a:solidFill>
                          <a:latin typeface="+mn-lt"/>
                          <a:ea typeface="+mn-ea"/>
                          <a:cs typeface="+mn-cs"/>
                        </a:rPr>
                        <a:t>go</a:t>
                      </a:r>
                      <a:r>
                        <a:rPr lang="es-ES_tradnl" sz="900" i="0" kern="1200" baseline="0" noProof="0" dirty="0" smtClean="0">
                          <a:solidFill>
                            <a:srgbClr val="002776"/>
                          </a:solidFill>
                          <a:latin typeface="+mn-lt"/>
                          <a:ea typeface="+mn-ea"/>
                          <a:cs typeface="+mn-cs"/>
                        </a:rPr>
                        <a:t> to </a:t>
                      </a:r>
                      <a:r>
                        <a:rPr lang="es-ES_tradnl" sz="900" i="0" kern="1200" baseline="0" noProof="0" dirty="0" err="1" smtClean="0">
                          <a:solidFill>
                            <a:srgbClr val="002776"/>
                          </a:solidFill>
                          <a:latin typeface="+mn-lt"/>
                          <a:ea typeface="+mn-ea"/>
                          <a:cs typeface="+mn-cs"/>
                        </a:rPr>
                        <a:t>market</a:t>
                      </a:r>
                      <a:r>
                        <a:rPr lang="es-ES_tradnl" sz="900" i="0" kern="1200" baseline="0" noProof="0" dirty="0" smtClean="0">
                          <a:solidFill>
                            <a:srgbClr val="002776"/>
                          </a:solidFill>
                          <a:latin typeface="+mn-lt"/>
                          <a:ea typeface="+mn-ea"/>
                          <a:cs typeface="+mn-cs"/>
                        </a:rPr>
                        <a:t>” para cada uno de ellos será diferente. Se adaptará el portfolio de productos para cada segmento de RICE, los canales de comunicación y comercialización también.</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46182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Desarrollar la marca de Quito RICE, diferente de la marca turística (vacacional). Asimismo, la marca RICE a desarrollar estará bajo la marca Quito ciudad que actuará de “marca paraguas” en la arquitectura de marca. Se deberá desarrollar también un Manual de Uso de la marca.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484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Crear un micro – ecosistema digital específico para RICE que incluya su dominio vinculado como micro – </a:t>
                      </a:r>
                      <a:r>
                        <a:rPr lang="es-ES" sz="900" kern="1200" baseline="0" noProof="0" dirty="0" err="1" smtClean="0">
                          <a:solidFill>
                            <a:srgbClr val="002776"/>
                          </a:solidFill>
                          <a:latin typeface="+mn-lt"/>
                          <a:ea typeface="+mn-ea"/>
                          <a:cs typeface="+mn-cs"/>
                        </a:rPr>
                        <a:t>site</a:t>
                      </a:r>
                      <a:r>
                        <a:rPr lang="es-ES" sz="900" kern="1200" baseline="0" noProof="0" dirty="0" smtClean="0">
                          <a:solidFill>
                            <a:srgbClr val="002776"/>
                          </a:solidFill>
                          <a:latin typeface="+mn-lt"/>
                          <a:ea typeface="+mn-ea"/>
                          <a:cs typeface="+mn-cs"/>
                        </a:rPr>
                        <a:t> a la pagina genérica de Quito, así como redes sociales más alineadas con el target </a:t>
                      </a:r>
                      <a:r>
                        <a:rPr lang="es-ES" sz="900" kern="1200" baseline="0" noProof="0" dirty="0" err="1" smtClean="0">
                          <a:solidFill>
                            <a:srgbClr val="002776"/>
                          </a:solidFill>
                          <a:latin typeface="+mn-lt"/>
                          <a:ea typeface="+mn-ea"/>
                          <a:cs typeface="+mn-cs"/>
                        </a:rPr>
                        <a:t>trade</a:t>
                      </a:r>
                      <a:r>
                        <a:rPr lang="es-ES" sz="900" kern="1200" baseline="0" noProof="0" dirty="0" smtClean="0">
                          <a:solidFill>
                            <a:srgbClr val="002776"/>
                          </a:solidFill>
                          <a:latin typeface="+mn-lt"/>
                          <a:ea typeface="+mn-ea"/>
                          <a:cs typeface="+mn-cs"/>
                        </a:rPr>
                        <a:t> (i.e. </a:t>
                      </a:r>
                      <a:r>
                        <a:rPr lang="es-ES" sz="900" kern="1200" baseline="0" noProof="0" dirty="0" err="1" smtClean="0">
                          <a:solidFill>
                            <a:srgbClr val="002776"/>
                          </a:solidFill>
                          <a:latin typeface="+mn-lt"/>
                          <a:ea typeface="+mn-ea"/>
                          <a:cs typeface="+mn-cs"/>
                        </a:rPr>
                        <a:t>Linkedin</a:t>
                      </a:r>
                      <a:r>
                        <a:rPr lang="es-ES" sz="900" kern="1200" baseline="0" noProof="0" dirty="0" smtClean="0">
                          <a:solidFill>
                            <a:srgbClr val="002776"/>
                          </a:solidFill>
                          <a:latin typeface="+mn-lt"/>
                          <a:ea typeface="+mn-ea"/>
                          <a:cs typeface="+mn-cs"/>
                        </a:rPr>
                        <a:t>). En este espacio digital estará disponible todo tipo de información para clientes B2B y prensa, entre otros. Será también un punto de contacto para potenciales clientes.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20082">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4. Definir</a:t>
                      </a:r>
                      <a:r>
                        <a:rPr lang="es-ES_tradnl" sz="900" kern="1200" baseline="0" noProof="0" dirty="0" smtClean="0">
                          <a:solidFill>
                            <a:srgbClr val="002776"/>
                          </a:solidFill>
                          <a:latin typeface="+mn-lt"/>
                          <a:ea typeface="+mn-ea"/>
                          <a:cs typeface="+mn-cs"/>
                        </a:rPr>
                        <a:t> como eje clave del plan una campaña de comunicación offline dirigida a la generación de leads y venta inmediata. Por ejemplo, estar presente en la feria IMEX </a:t>
                      </a:r>
                      <a:r>
                        <a:rPr lang="es-ES_tradnl" sz="900" kern="1200" baseline="0" noProof="0" dirty="0" err="1" smtClean="0">
                          <a:solidFill>
                            <a:srgbClr val="002776"/>
                          </a:solidFill>
                          <a:latin typeface="+mn-lt"/>
                          <a:ea typeface="+mn-ea"/>
                          <a:cs typeface="+mn-cs"/>
                        </a:rPr>
                        <a:t>Latam</a:t>
                      </a:r>
                      <a:r>
                        <a:rPr lang="es-ES_tradnl" sz="900" kern="1200" baseline="0" noProof="0" dirty="0" smtClean="0">
                          <a:solidFill>
                            <a:srgbClr val="002776"/>
                          </a:solidFill>
                          <a:latin typeface="+mn-lt"/>
                          <a:ea typeface="+mn-ea"/>
                          <a:cs typeface="+mn-cs"/>
                        </a:rPr>
                        <a:t>, realizar “</a:t>
                      </a:r>
                      <a:r>
                        <a:rPr lang="es-ES_tradnl" sz="900" kern="1200" baseline="0" noProof="0" dirty="0" err="1" smtClean="0">
                          <a:solidFill>
                            <a:srgbClr val="002776"/>
                          </a:solidFill>
                          <a:latin typeface="+mn-lt"/>
                          <a:ea typeface="+mn-ea"/>
                          <a:cs typeface="+mn-cs"/>
                        </a:rPr>
                        <a:t>road</a:t>
                      </a:r>
                      <a:r>
                        <a:rPr lang="es-ES_tradnl" sz="900" kern="1200" baseline="0" noProof="0" dirty="0" smtClean="0">
                          <a:solidFill>
                            <a:srgbClr val="002776"/>
                          </a:solidFill>
                          <a:latin typeface="+mn-lt"/>
                          <a:ea typeface="+mn-ea"/>
                          <a:cs typeface="+mn-cs"/>
                        </a:rPr>
                        <a:t> –shows” específicos para el </a:t>
                      </a:r>
                      <a:r>
                        <a:rPr lang="es-ES_tradnl" sz="900" kern="1200" baseline="0" noProof="0" dirty="0" err="1" smtClean="0">
                          <a:solidFill>
                            <a:srgbClr val="002776"/>
                          </a:solidFill>
                          <a:latin typeface="+mn-lt"/>
                          <a:ea typeface="+mn-ea"/>
                          <a:cs typeface="+mn-cs"/>
                        </a:rPr>
                        <a:t>trade</a:t>
                      </a:r>
                      <a:r>
                        <a:rPr lang="es-ES_tradnl" sz="900" kern="1200" baseline="0" noProof="0" dirty="0" smtClean="0">
                          <a:solidFill>
                            <a:srgbClr val="002776"/>
                          </a:solidFill>
                          <a:latin typeface="+mn-lt"/>
                          <a:ea typeface="+mn-ea"/>
                          <a:cs typeface="+mn-cs"/>
                        </a:rPr>
                        <a:t> RICE y especialmente </a:t>
                      </a:r>
                      <a:r>
                        <a:rPr lang="es-ES_tradnl" sz="900" kern="1200" baseline="0" noProof="0" dirty="0" err="1" smtClean="0">
                          <a:solidFill>
                            <a:srgbClr val="002776"/>
                          </a:solidFill>
                          <a:latin typeface="+mn-lt"/>
                          <a:ea typeface="+mn-ea"/>
                          <a:cs typeface="+mn-cs"/>
                        </a:rPr>
                        <a:t>fam</a:t>
                      </a:r>
                      <a:r>
                        <a:rPr lang="es-ES_tradnl" sz="900" kern="1200" baseline="0" noProof="0" dirty="0" smtClean="0">
                          <a:solidFill>
                            <a:srgbClr val="002776"/>
                          </a:solidFill>
                          <a:latin typeface="+mn-lt"/>
                          <a:ea typeface="+mn-ea"/>
                          <a:cs typeface="+mn-cs"/>
                        </a:rPr>
                        <a:t> – </a:t>
                      </a:r>
                      <a:r>
                        <a:rPr lang="es-ES_tradnl" sz="900" kern="1200" baseline="0" noProof="0" dirty="0" err="1" smtClean="0">
                          <a:solidFill>
                            <a:srgbClr val="002776"/>
                          </a:solidFill>
                          <a:latin typeface="+mn-lt"/>
                          <a:ea typeface="+mn-ea"/>
                          <a:cs typeface="+mn-cs"/>
                        </a:rPr>
                        <a:t>trips</a:t>
                      </a:r>
                      <a:r>
                        <a:rPr lang="es-ES_tradnl" sz="900" kern="1200" baseline="0" noProof="0" dirty="0" smtClean="0">
                          <a:solidFill>
                            <a:srgbClr val="002776"/>
                          </a:solidFill>
                          <a:latin typeface="+mn-lt"/>
                          <a:ea typeface="+mn-ea"/>
                          <a:cs typeface="+mn-cs"/>
                        </a:rPr>
                        <a:t> especializados. </a:t>
                      </a:r>
                      <a:r>
                        <a:rPr lang="es-ES_tradnl" sz="900" i="1" kern="1200" baseline="0" noProof="0" dirty="0" smtClean="0">
                          <a:solidFill>
                            <a:srgbClr val="002776"/>
                          </a:solidFill>
                          <a:latin typeface="+mn-lt"/>
                          <a:ea typeface="+mn-ea"/>
                          <a:cs typeface="+mn-cs"/>
                        </a:rPr>
                        <a:t>(Ver el documento anexo relativo al desarrollo de RICE para mayor información)</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05695434"/>
                  </a:ext>
                </a:extLst>
              </a:tr>
              <a:tr h="338517">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5. Instaurar</a:t>
                      </a:r>
                      <a:r>
                        <a:rPr lang="es-ES_tradnl" sz="900" kern="1200" baseline="0" noProof="0" dirty="0" smtClean="0">
                          <a:solidFill>
                            <a:srgbClr val="002776"/>
                          </a:solidFill>
                          <a:latin typeface="+mn-lt"/>
                          <a:ea typeface="+mn-ea"/>
                          <a:cs typeface="+mn-cs"/>
                        </a:rPr>
                        <a:t> un observatorio RICE que permita dar seguimiento y evaluar a Quito en la industria de reuniones y estar al día de las tendencias del mercado. La información procederá de diversas fuentes: primarias y secundarias y se compartirá con los miembros. Este observatorio formará parte del área de investigación y monitoreo.</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754748421"/>
                  </a:ext>
                </a:extLst>
              </a:tr>
              <a:tr h="338517">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baseline="0" noProof="0" dirty="0" smtClean="0">
                          <a:solidFill>
                            <a:srgbClr val="002776"/>
                          </a:solidFill>
                          <a:latin typeface="+mn-lt"/>
                          <a:ea typeface="+mn-ea"/>
                          <a:cs typeface="+mn-cs"/>
                        </a:rPr>
                        <a:t>6. Activar una línea de producto de RSC (</a:t>
                      </a:r>
                      <a:r>
                        <a:rPr lang="es-ES_tradnl" sz="900" i="1" kern="1200" baseline="0" noProof="0" dirty="0" smtClean="0">
                          <a:solidFill>
                            <a:srgbClr val="002776"/>
                          </a:solidFill>
                          <a:latin typeface="+mn-lt"/>
                          <a:ea typeface="+mn-ea"/>
                          <a:cs typeface="+mn-cs"/>
                        </a:rPr>
                        <a:t>White </a:t>
                      </a:r>
                      <a:r>
                        <a:rPr lang="es-ES_tradnl" sz="900" i="1" kern="1200" baseline="0" noProof="0" dirty="0" err="1" smtClean="0">
                          <a:solidFill>
                            <a:srgbClr val="002776"/>
                          </a:solidFill>
                          <a:latin typeface="+mn-lt"/>
                          <a:ea typeface="+mn-ea"/>
                          <a:cs typeface="+mn-cs"/>
                        </a:rPr>
                        <a:t>cities</a:t>
                      </a:r>
                      <a:r>
                        <a:rPr lang="es-ES_tradnl" sz="900" kern="1200" baseline="0" noProof="0" dirty="0" smtClean="0">
                          <a:solidFill>
                            <a:srgbClr val="002776"/>
                          </a:solidFill>
                          <a:latin typeface="+mn-lt"/>
                          <a:ea typeface="+mn-ea"/>
                          <a:cs typeface="+mn-cs"/>
                        </a:rPr>
                        <a:t>), una nueva tendencia de mercado en RICE de la que Quito se puede beneficiar si desarrolla este nicho de producto específico al ser una diferenciación respecto de otros destinos RICE. </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297969223"/>
                  </a:ext>
                </a:extLst>
              </a:tr>
            </a:tbl>
          </a:graphicData>
        </a:graphic>
      </p:graphicFrame>
      <p:grpSp>
        <p:nvGrpSpPr>
          <p:cNvPr id="251" name="Group 250"/>
          <p:cNvGrpSpPr/>
          <p:nvPr/>
        </p:nvGrpSpPr>
        <p:grpSpPr>
          <a:xfrm>
            <a:off x="5765554" y="6964704"/>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964704"/>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964704"/>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964704"/>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964704"/>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964704"/>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35</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86202"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535066"/>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561135"/>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Marketing especializado RICE e Involucramiento comunitario</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238922"/>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290279"/>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297551"/>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3751739"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587394"/>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7017236"/>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629835"/>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597819" y="2726892"/>
            <a:ext cx="1792215" cy="500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err="1" smtClean="0">
                <a:solidFill>
                  <a:srgbClr val="002776"/>
                </a:solidFill>
              </a:rPr>
              <a:t>Conquito</a:t>
            </a:r>
            <a:endParaRPr lang="es-CL" sz="800" dirty="0" smtClean="0">
              <a:solidFill>
                <a:srgbClr val="002776"/>
              </a:solidFill>
            </a:endParaRPr>
          </a:p>
          <a:p>
            <a:r>
              <a:rPr lang="es-CL" sz="800" dirty="0" smtClean="0">
                <a:solidFill>
                  <a:srgbClr val="002776"/>
                </a:solidFill>
              </a:rPr>
              <a:t>Diseñadores páginas web </a:t>
            </a:r>
          </a:p>
          <a:p>
            <a:r>
              <a:rPr lang="es-CL" sz="800" dirty="0" smtClean="0">
                <a:solidFill>
                  <a:srgbClr val="002776"/>
                </a:solidFill>
              </a:rPr>
              <a:t>Técnicos de sistemas</a:t>
            </a:r>
          </a:p>
          <a:p>
            <a:r>
              <a:rPr lang="es-ES" sz="800" dirty="0" smtClean="0">
                <a:solidFill>
                  <a:srgbClr val="002776"/>
                </a:solidFill>
              </a:rPr>
              <a:t>De</a:t>
            </a:r>
            <a:r>
              <a:rPr lang="es-CL" sz="800" dirty="0" err="1" smtClean="0">
                <a:solidFill>
                  <a:srgbClr val="002776"/>
                </a:solidFill>
              </a:rPr>
              <a:t>sarrolladores</a:t>
            </a:r>
            <a:r>
              <a:rPr lang="es-CL" sz="800" dirty="0" smtClean="0">
                <a:solidFill>
                  <a:srgbClr val="002776"/>
                </a:solidFill>
              </a:rPr>
              <a:t> externos</a:t>
            </a:r>
            <a:endParaRPr lang="es-CL" sz="800" dirty="0">
              <a:solidFill>
                <a:srgbClr val="002776"/>
              </a:solidFill>
            </a:endParaRPr>
          </a:p>
        </p:txBody>
      </p:sp>
      <p:sp>
        <p:nvSpPr>
          <p:cNvPr id="395" name="Rectangle 394"/>
          <p:cNvSpPr/>
          <p:nvPr/>
        </p:nvSpPr>
        <p:spPr>
          <a:xfrm>
            <a:off x="205200" y="2738070"/>
            <a:ext cx="3400114" cy="494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smtClean="0">
                <a:solidFill>
                  <a:srgbClr val="002776"/>
                </a:solidFill>
              </a:rPr>
              <a:t>Equipo RICE QT</a:t>
            </a:r>
            <a:endParaRPr lang="es-ES_tradnl" sz="800" dirty="0">
              <a:solidFill>
                <a:srgbClr val="002776"/>
              </a:solidFill>
            </a:endParaRPr>
          </a:p>
          <a:p>
            <a:r>
              <a:rPr lang="es-ES_tradnl" sz="800" b="1" dirty="0">
                <a:solidFill>
                  <a:srgbClr val="002776"/>
                </a:solidFill>
              </a:rPr>
              <a:t>Equipo de Proyecto</a:t>
            </a:r>
            <a:r>
              <a:rPr lang="es-ES_tradnl" sz="800" b="1" dirty="0" smtClean="0">
                <a:solidFill>
                  <a:srgbClr val="002776"/>
                </a:solidFill>
              </a:rPr>
              <a:t>: </a:t>
            </a:r>
            <a:r>
              <a:rPr lang="es-ES_tradnl" sz="800" dirty="0" smtClean="0">
                <a:solidFill>
                  <a:srgbClr val="002776"/>
                </a:solidFill>
              </a:rPr>
              <a:t> Equipo de marketing RICE</a:t>
            </a:r>
            <a:endParaRPr lang="es-ES" sz="800" dirty="0">
              <a:solidFill>
                <a:srgbClr val="002776"/>
              </a:solidFill>
            </a:endParaRPr>
          </a:p>
        </p:txBody>
      </p:sp>
      <p:grpSp>
        <p:nvGrpSpPr>
          <p:cNvPr id="399" name="Group 398"/>
          <p:cNvGrpSpPr/>
          <p:nvPr/>
        </p:nvGrpSpPr>
        <p:grpSpPr>
          <a:xfrm>
            <a:off x="205458" y="6587394"/>
            <a:ext cx="3102186" cy="838872"/>
            <a:chOff x="205458" y="6443378"/>
            <a:chExt cx="3204491" cy="900000"/>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03418"/>
              <a:ext cx="3083177" cy="4677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$ 225.000 USD + $ 1.000.000 USD*</a:t>
              </a:r>
            </a:p>
            <a:p>
              <a:pPr algn="ctr"/>
              <a:r>
                <a:rPr lang="es-CL" sz="900" i="1" dirty="0" smtClean="0">
                  <a:solidFill>
                    <a:schemeClr val="tx2"/>
                  </a:solidFill>
                </a:rPr>
                <a:t>Incluye el desarrollo de la marca, diseño y activación de la micro-</a:t>
              </a:r>
              <a:r>
                <a:rPr lang="es-CL" sz="900" i="1" dirty="0" err="1" smtClean="0">
                  <a:solidFill>
                    <a:schemeClr val="tx2"/>
                  </a:solidFill>
                </a:rPr>
                <a:t>website</a:t>
              </a:r>
              <a:r>
                <a:rPr lang="es-CL" sz="900" i="1" dirty="0" smtClean="0">
                  <a:solidFill>
                    <a:schemeClr val="tx2"/>
                  </a:solidFill>
                </a:rPr>
                <a:t> e innovación RSC. Gestión el resto</a:t>
              </a:r>
              <a:endParaRPr lang="es-CL" sz="700" i="1" dirty="0">
                <a:solidFill>
                  <a:schemeClr val="tx2"/>
                </a:solidFill>
              </a:endParaRPr>
            </a:p>
          </p:txBody>
        </p:sp>
      </p:grpSp>
      <p:sp>
        <p:nvSpPr>
          <p:cNvPr id="408" name="Freeform 368"/>
          <p:cNvSpPr>
            <a:spLocks noEditPoints="1"/>
          </p:cNvSpPr>
          <p:nvPr/>
        </p:nvSpPr>
        <p:spPr bwMode="auto">
          <a:xfrm>
            <a:off x="380585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2" name="Freeform 368"/>
          <p:cNvSpPr>
            <a:spLocks noEditPoints="1"/>
          </p:cNvSpPr>
          <p:nvPr/>
        </p:nvSpPr>
        <p:spPr bwMode="auto">
          <a:xfrm>
            <a:off x="416589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3" name="Freeform 368"/>
          <p:cNvSpPr>
            <a:spLocks noEditPoints="1"/>
          </p:cNvSpPr>
          <p:nvPr/>
        </p:nvSpPr>
        <p:spPr bwMode="auto">
          <a:xfrm>
            <a:off x="452593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5" name="Freeform 368"/>
          <p:cNvSpPr>
            <a:spLocks noEditPoints="1"/>
          </p:cNvSpPr>
          <p:nvPr/>
        </p:nvSpPr>
        <p:spPr bwMode="auto">
          <a:xfrm>
            <a:off x="4885994"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6" name="Freeform 368"/>
          <p:cNvSpPr>
            <a:spLocks noEditPoints="1"/>
          </p:cNvSpPr>
          <p:nvPr/>
        </p:nvSpPr>
        <p:spPr bwMode="auto">
          <a:xfrm>
            <a:off x="5246034"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 name="TextBox 2"/>
          <p:cNvSpPr txBox="1"/>
          <p:nvPr/>
        </p:nvSpPr>
        <p:spPr>
          <a:xfrm>
            <a:off x="136961" y="7541807"/>
            <a:ext cx="4576894" cy="230832"/>
          </a:xfrm>
          <a:prstGeom prst="rect">
            <a:avLst/>
          </a:prstGeom>
          <a:noFill/>
        </p:spPr>
        <p:txBody>
          <a:bodyPr wrap="none" rtlCol="0">
            <a:spAutoFit/>
          </a:bodyPr>
          <a:lstStyle/>
          <a:p>
            <a:r>
              <a:rPr lang="es-ES_tradnl" sz="900" i="1" dirty="0">
                <a:solidFill>
                  <a:schemeClr val="tx2"/>
                </a:solidFill>
                <a:latin typeface="+mn-lt"/>
                <a:cs typeface="+mn-cs"/>
              </a:rPr>
              <a:t>* Presupuesto para las campañas de marketing RICE de los próximos 5 </a:t>
            </a:r>
            <a:r>
              <a:rPr lang="es-ES_tradnl" sz="900" i="1" dirty="0" smtClean="0">
                <a:solidFill>
                  <a:schemeClr val="tx2"/>
                </a:solidFill>
                <a:latin typeface="+mn-lt"/>
                <a:cs typeface="+mn-cs"/>
              </a:rPr>
              <a:t>años de UEN.</a:t>
            </a:r>
            <a:endParaRPr lang="es-ES" sz="900" i="1" dirty="0">
              <a:solidFill>
                <a:schemeClr val="tx2"/>
              </a:solidFill>
              <a:latin typeface="+mn-lt"/>
              <a:cs typeface="+mn-cs"/>
            </a:endParaRPr>
          </a:p>
        </p:txBody>
      </p:sp>
      <p:sp>
        <p:nvSpPr>
          <p:cNvPr id="167" name="Rectangle 166"/>
          <p:cNvSpPr/>
          <p:nvPr/>
        </p:nvSpPr>
        <p:spPr>
          <a:xfrm>
            <a:off x="5390035" y="2735871"/>
            <a:ext cx="1800200" cy="508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dirty="0" smtClean="0">
                <a:solidFill>
                  <a:srgbClr val="002776"/>
                </a:solidFill>
              </a:rPr>
              <a:t>Meeting </a:t>
            </a:r>
            <a:r>
              <a:rPr lang="es-ES_tradnl" sz="800" dirty="0" err="1" smtClean="0">
                <a:solidFill>
                  <a:srgbClr val="002776"/>
                </a:solidFill>
              </a:rPr>
              <a:t>planners</a:t>
            </a:r>
            <a:endParaRPr lang="es-ES_tradnl" sz="800" dirty="0" smtClean="0">
              <a:solidFill>
                <a:srgbClr val="002776"/>
              </a:solidFill>
            </a:endParaRPr>
          </a:p>
          <a:p>
            <a:r>
              <a:rPr lang="es-ES_tradnl" sz="800" dirty="0" err="1" smtClean="0">
                <a:solidFill>
                  <a:srgbClr val="002776"/>
                </a:solidFill>
              </a:rPr>
              <a:t>OPCs</a:t>
            </a:r>
            <a:endParaRPr lang="es-ES_tradnl" sz="800" dirty="0" smtClean="0">
              <a:solidFill>
                <a:srgbClr val="002776"/>
              </a:solidFill>
            </a:endParaRPr>
          </a:p>
          <a:p>
            <a:r>
              <a:rPr lang="es-ES_tradnl" sz="800" dirty="0" err="1" smtClean="0">
                <a:solidFill>
                  <a:srgbClr val="002776"/>
                </a:solidFill>
              </a:rPr>
              <a:t>DMCs</a:t>
            </a:r>
            <a:endParaRPr lang="es-ES_tradnl" sz="800" dirty="0" smtClean="0">
              <a:solidFill>
                <a:srgbClr val="002776"/>
              </a:solidFill>
            </a:endParaRPr>
          </a:p>
          <a:p>
            <a:r>
              <a:rPr lang="es-ES_tradnl" sz="800" dirty="0" smtClean="0">
                <a:solidFill>
                  <a:srgbClr val="002776"/>
                </a:solidFill>
              </a:rPr>
              <a:t>Etc.</a:t>
            </a:r>
            <a:endParaRPr lang="es-CL" sz="800" dirty="0">
              <a:solidFill>
                <a:srgbClr val="002776"/>
              </a:solidFill>
            </a:endParaRPr>
          </a:p>
        </p:txBody>
      </p:sp>
      <p:sp>
        <p:nvSpPr>
          <p:cNvPr id="173" name="Rounded Rectangle 172"/>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E3</a:t>
            </a:r>
            <a:endParaRPr lang="es-ES" sz="1100" b="1" dirty="0">
              <a:solidFill>
                <a:srgbClr val="002060"/>
              </a:solidFill>
            </a:endParaRPr>
          </a:p>
        </p:txBody>
      </p:sp>
      <p:grpSp>
        <p:nvGrpSpPr>
          <p:cNvPr id="170" name="Group 169"/>
          <p:cNvGrpSpPr/>
          <p:nvPr/>
        </p:nvGrpSpPr>
        <p:grpSpPr>
          <a:xfrm>
            <a:off x="785170" y="376650"/>
            <a:ext cx="428400" cy="414000"/>
            <a:chOff x="703656" y="247711"/>
            <a:chExt cx="515504" cy="495053"/>
          </a:xfrm>
        </p:grpSpPr>
        <p:sp>
          <p:nvSpPr>
            <p:cNvPr id="175" name="Rounded Rectangle 174"/>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6"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Tree>
    <p:extLst>
      <p:ext uri="{BB962C8B-B14F-4D97-AF65-F5344CB8AC3E}">
        <p14:creationId xmlns:p14="http://schemas.microsoft.com/office/powerpoint/2010/main" val="1586069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2.1. Anexo: Marketing RICE – Propuesta de tácticas y ferias RICE a las que asistir  </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7207633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7465" y="214586"/>
            <a:ext cx="8640961" cy="957262"/>
          </a:xfrm>
        </p:spPr>
        <p:txBody>
          <a:bodyPr/>
          <a:lstStyle/>
          <a:p>
            <a:r>
              <a:rPr lang="es-ES_tradnl" dirty="0" smtClean="0"/>
              <a:t>Propuesta de tácticas promocionales para el desarrollo de la industria RICE en Quito</a:t>
            </a:r>
            <a:endParaRPr lang="es-ES" dirty="0"/>
          </a:p>
        </p:txBody>
      </p:sp>
      <p:sp>
        <p:nvSpPr>
          <p:cNvPr id="6" name="Content Placeholder 5"/>
          <p:cNvSpPr>
            <a:spLocks noGrp="1"/>
          </p:cNvSpPr>
          <p:nvPr>
            <p:ph idx="1"/>
          </p:nvPr>
        </p:nvSpPr>
        <p:spPr/>
        <p:txBody>
          <a:bodyPr/>
          <a:lstStyle/>
          <a:p>
            <a:pPr>
              <a:buFont typeface="Arial" panose="020B0604020202020204" pitchFamily="34" charset="0"/>
              <a:buChar char="•"/>
            </a:pPr>
            <a:r>
              <a:rPr lang="es-ES" sz="2000" dirty="0" smtClean="0"/>
              <a:t>Firmar </a:t>
            </a:r>
            <a:r>
              <a:rPr lang="es-ES" sz="2000" b="1" dirty="0" smtClean="0"/>
              <a:t>alianzas </a:t>
            </a:r>
            <a:r>
              <a:rPr lang="es-ES" sz="2000" b="1" dirty="0"/>
              <a:t>estratégicas </a:t>
            </a:r>
            <a:r>
              <a:rPr lang="es-ES" sz="2000" dirty="0"/>
              <a:t>con las organizaciones globales del sector como vehículos para llegar a los tomadores de decisiones de cada segmento (corporativo, asociativo)</a:t>
            </a:r>
          </a:p>
          <a:p>
            <a:pPr>
              <a:buFont typeface="Arial" panose="020B0604020202020204" pitchFamily="34" charset="0"/>
              <a:buChar char="•"/>
            </a:pPr>
            <a:r>
              <a:rPr lang="es-ES" sz="2000" b="1" dirty="0" smtClean="0"/>
              <a:t>Relaciones </a:t>
            </a:r>
            <a:r>
              <a:rPr lang="es-ES" sz="2000" b="1" dirty="0"/>
              <a:t>Públicas y Publicidad </a:t>
            </a:r>
            <a:r>
              <a:rPr lang="es-ES" sz="2000" dirty="0"/>
              <a:t>especializada en medios del sector</a:t>
            </a:r>
            <a:r>
              <a:rPr lang="es-ES" sz="2000" dirty="0" smtClean="0"/>
              <a:t>.</a:t>
            </a:r>
            <a:endParaRPr lang="es-ES" sz="2000" dirty="0"/>
          </a:p>
          <a:p>
            <a:pPr>
              <a:buFont typeface="Arial" panose="020B0604020202020204" pitchFamily="34" charset="0"/>
              <a:buChar char="•"/>
            </a:pPr>
            <a:r>
              <a:rPr lang="es-ES" sz="2000" dirty="0" smtClean="0"/>
              <a:t>Estrategia </a:t>
            </a:r>
            <a:r>
              <a:rPr lang="es-ES" sz="2000" dirty="0"/>
              <a:t>digital agresiva utilizando </a:t>
            </a:r>
            <a:r>
              <a:rPr lang="es-ES" sz="2000" b="1" dirty="0"/>
              <a:t>motores de cotización </a:t>
            </a:r>
            <a:r>
              <a:rPr lang="es-ES" sz="2000" dirty="0"/>
              <a:t>como </a:t>
            </a:r>
            <a:r>
              <a:rPr lang="es-ES" sz="2000" dirty="0" err="1"/>
              <a:t>CVent</a:t>
            </a:r>
            <a:r>
              <a:rPr lang="es-ES" sz="2000" dirty="0"/>
              <a:t> y </a:t>
            </a:r>
            <a:r>
              <a:rPr lang="es-ES" sz="2000" dirty="0" err="1" smtClean="0"/>
              <a:t>Starcite</a:t>
            </a:r>
            <a:endParaRPr lang="es-ES" sz="2000" dirty="0"/>
          </a:p>
          <a:p>
            <a:pPr>
              <a:buFont typeface="Arial" panose="020B0604020202020204" pitchFamily="34" charset="0"/>
              <a:buChar char="•"/>
            </a:pPr>
            <a:r>
              <a:rPr lang="es-ES" sz="2000" dirty="0" smtClean="0"/>
              <a:t>Programa </a:t>
            </a:r>
            <a:r>
              <a:rPr lang="es-ES" sz="2000" dirty="0"/>
              <a:t>de </a:t>
            </a:r>
            <a:r>
              <a:rPr lang="es-ES" sz="2000" b="1" dirty="0"/>
              <a:t>viajes de familiarización</a:t>
            </a:r>
            <a:r>
              <a:rPr lang="es-ES" sz="2000" dirty="0"/>
              <a:t> con profesionales y prensa </a:t>
            </a:r>
            <a:r>
              <a:rPr lang="es-ES" sz="2000" dirty="0" smtClean="0"/>
              <a:t>especializada (</a:t>
            </a:r>
            <a:r>
              <a:rPr lang="es-ES" sz="2000" i="1" dirty="0" err="1" smtClean="0"/>
              <a:t>fam</a:t>
            </a:r>
            <a:r>
              <a:rPr lang="es-ES" sz="2000" i="1" dirty="0" smtClean="0"/>
              <a:t> – </a:t>
            </a:r>
            <a:r>
              <a:rPr lang="es-ES" sz="2000" i="1" dirty="0" err="1" smtClean="0"/>
              <a:t>trips</a:t>
            </a:r>
            <a:r>
              <a:rPr lang="es-ES" sz="2000" i="1" dirty="0" smtClean="0"/>
              <a:t> y </a:t>
            </a:r>
            <a:r>
              <a:rPr lang="es-ES" sz="2000" i="1" dirty="0" err="1" smtClean="0"/>
              <a:t>press</a:t>
            </a:r>
            <a:r>
              <a:rPr lang="es-ES" sz="2000" i="1" dirty="0" smtClean="0"/>
              <a:t> - </a:t>
            </a:r>
            <a:r>
              <a:rPr lang="es-ES" sz="2000" i="1" dirty="0" err="1" smtClean="0"/>
              <a:t>trips</a:t>
            </a:r>
            <a:r>
              <a:rPr lang="es-ES" sz="2000" dirty="0" smtClean="0"/>
              <a:t>)</a:t>
            </a:r>
          </a:p>
          <a:p>
            <a:pPr>
              <a:buFont typeface="Arial" panose="020B0604020202020204" pitchFamily="34" charset="0"/>
              <a:buChar char="•"/>
            </a:pPr>
            <a:r>
              <a:rPr lang="es-ES" sz="2000" b="1" dirty="0" smtClean="0"/>
              <a:t>Caravana </a:t>
            </a:r>
            <a:r>
              <a:rPr lang="es-ES" sz="2000" b="1" dirty="0"/>
              <a:t>de eventos </a:t>
            </a:r>
            <a:r>
              <a:rPr lang="es-ES" sz="2000" b="1" dirty="0" smtClean="0"/>
              <a:t>(</a:t>
            </a:r>
            <a:r>
              <a:rPr lang="es-ES" sz="2000" b="1" i="1" dirty="0" err="1" smtClean="0"/>
              <a:t>road</a:t>
            </a:r>
            <a:r>
              <a:rPr lang="es-ES" sz="2000" b="1" i="1" dirty="0" smtClean="0"/>
              <a:t>- show</a:t>
            </a:r>
            <a:r>
              <a:rPr lang="es-ES" sz="2000" b="1" dirty="0" smtClean="0"/>
              <a:t>s) </a:t>
            </a:r>
            <a:r>
              <a:rPr lang="es-ES" sz="2000" dirty="0" smtClean="0"/>
              <a:t>estratégicos </a:t>
            </a:r>
            <a:r>
              <a:rPr lang="es-ES" sz="2000" dirty="0"/>
              <a:t>de promoción en Norteamérica (con miembros del sector privado) y Europa</a:t>
            </a:r>
          </a:p>
          <a:p>
            <a:endParaRPr lang="es-ES" sz="2000"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37</a:t>
            </a:fld>
            <a:endParaRPr lang="en-US" dirty="0"/>
          </a:p>
        </p:txBody>
      </p:sp>
    </p:spTree>
    <p:extLst>
      <p:ext uri="{BB962C8B-B14F-4D97-AF65-F5344CB8AC3E}">
        <p14:creationId xmlns:p14="http://schemas.microsoft.com/office/powerpoint/2010/main" val="13418448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8280921" cy="957262"/>
          </a:xfrm>
        </p:spPr>
        <p:txBody>
          <a:bodyPr/>
          <a:lstStyle/>
          <a:p>
            <a:r>
              <a:rPr lang="es-ES_tradnl" dirty="0" smtClean="0"/>
              <a:t>Lista de ferias especializadas de la industria de reuniones donde se sugiere la participación de la UEN - Quito</a:t>
            </a:r>
            <a:endParaRPr lang="es-E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1600" dirty="0"/>
              <a:t>PCMA Annual Meeting: Convening </a:t>
            </a:r>
            <a:r>
              <a:rPr lang="en-US" sz="1600" dirty="0" smtClean="0"/>
              <a:t>Leaders</a:t>
            </a:r>
          </a:p>
          <a:p>
            <a:pPr>
              <a:buFont typeface="Arial" panose="020B0604020202020204" pitchFamily="34" charset="0"/>
              <a:buChar char="•"/>
            </a:pPr>
            <a:r>
              <a:rPr lang="es-ES" sz="1600" dirty="0"/>
              <a:t>DMAI - </a:t>
            </a:r>
            <a:r>
              <a:rPr lang="es-ES" sz="1600" dirty="0" err="1"/>
              <a:t>Destination</a:t>
            </a:r>
            <a:r>
              <a:rPr lang="es-ES" sz="1600" dirty="0"/>
              <a:t> </a:t>
            </a:r>
            <a:r>
              <a:rPr lang="es-ES" sz="1600" dirty="0" err="1" smtClean="0"/>
              <a:t>Showcase</a:t>
            </a:r>
            <a:endParaRPr lang="es-ES" sz="1600" dirty="0" smtClean="0"/>
          </a:p>
          <a:p>
            <a:pPr>
              <a:buFont typeface="Arial" panose="020B0604020202020204" pitchFamily="34" charset="0"/>
              <a:buChar char="•"/>
            </a:pPr>
            <a:r>
              <a:rPr lang="en-US" sz="1600" dirty="0"/>
              <a:t>ASAE Springtime in the </a:t>
            </a:r>
            <a:r>
              <a:rPr lang="en-US" sz="1600" dirty="0" smtClean="0"/>
              <a:t>Park</a:t>
            </a:r>
          </a:p>
          <a:p>
            <a:pPr>
              <a:buFont typeface="Arial" panose="020B0604020202020204" pitchFamily="34" charset="0"/>
              <a:buChar char="•"/>
            </a:pPr>
            <a:r>
              <a:rPr lang="es-ES" sz="1600" dirty="0" err="1"/>
              <a:t>HelmsBriscoe</a:t>
            </a:r>
            <a:r>
              <a:rPr lang="es-ES" sz="1600" dirty="0"/>
              <a:t> </a:t>
            </a:r>
            <a:r>
              <a:rPr lang="es-ES" sz="1600" dirty="0" err="1"/>
              <a:t>Annual</a:t>
            </a:r>
            <a:r>
              <a:rPr lang="es-ES" sz="1600" dirty="0"/>
              <a:t> Business </a:t>
            </a:r>
            <a:r>
              <a:rPr lang="es-ES" sz="1600" dirty="0" err="1" smtClean="0"/>
              <a:t>Conference</a:t>
            </a:r>
            <a:endParaRPr lang="es-ES" sz="1600" dirty="0" smtClean="0"/>
          </a:p>
          <a:p>
            <a:pPr>
              <a:buFont typeface="Arial" panose="020B0604020202020204" pitchFamily="34" charset="0"/>
              <a:buChar char="•"/>
            </a:pPr>
            <a:r>
              <a:rPr lang="es-ES" sz="1600" dirty="0"/>
              <a:t>IMEX </a:t>
            </a:r>
            <a:r>
              <a:rPr lang="es-ES" sz="1600" dirty="0" smtClean="0"/>
              <a:t>Frankfurt</a:t>
            </a:r>
          </a:p>
          <a:p>
            <a:pPr>
              <a:buFont typeface="Arial" panose="020B0604020202020204" pitchFamily="34" charset="0"/>
              <a:buChar char="•"/>
            </a:pPr>
            <a:r>
              <a:rPr lang="es-ES" sz="1600" dirty="0"/>
              <a:t>FIEXPO </a:t>
            </a:r>
            <a:r>
              <a:rPr lang="es-ES" sz="1600" dirty="0" smtClean="0"/>
              <a:t>LATINOAMÉRICA</a:t>
            </a:r>
          </a:p>
          <a:p>
            <a:pPr>
              <a:buFont typeface="Arial" panose="020B0604020202020204" pitchFamily="34" charset="0"/>
              <a:buChar char="•"/>
            </a:pPr>
            <a:r>
              <a:rPr lang="en-US" sz="1600" dirty="0"/>
              <a:t>IBTM The Americas Meetings &amp; Events Exhibitions </a:t>
            </a:r>
            <a:endParaRPr lang="en-US" sz="1600" dirty="0" smtClean="0"/>
          </a:p>
          <a:p>
            <a:pPr>
              <a:buFont typeface="Arial" panose="020B0604020202020204" pitchFamily="34" charset="0"/>
              <a:buChar char="•"/>
            </a:pPr>
            <a:r>
              <a:rPr lang="es-ES" sz="1600" dirty="0"/>
              <a:t>PCMA </a:t>
            </a:r>
            <a:r>
              <a:rPr lang="es-ES" sz="1600" dirty="0" err="1"/>
              <a:t>Education</a:t>
            </a:r>
            <a:r>
              <a:rPr lang="es-ES" sz="1600" dirty="0"/>
              <a:t> </a:t>
            </a:r>
            <a:r>
              <a:rPr lang="es-ES" sz="1600" dirty="0" err="1" smtClean="0"/>
              <a:t>Conference</a:t>
            </a:r>
            <a:endParaRPr lang="es-ES" sz="1600" dirty="0" smtClean="0"/>
          </a:p>
          <a:p>
            <a:pPr>
              <a:buFont typeface="Arial" panose="020B0604020202020204" pitchFamily="34" charset="0"/>
              <a:buChar char="•"/>
            </a:pPr>
            <a:r>
              <a:rPr lang="es-ES" sz="1600" dirty="0"/>
              <a:t>DMAI – </a:t>
            </a:r>
            <a:r>
              <a:rPr lang="es-ES" sz="1600" dirty="0" err="1"/>
              <a:t>Annual</a:t>
            </a:r>
            <a:r>
              <a:rPr lang="es-ES" sz="1600" dirty="0"/>
              <a:t> </a:t>
            </a:r>
            <a:r>
              <a:rPr lang="es-ES" sz="1600" dirty="0" err="1" smtClean="0"/>
              <a:t>Convention</a:t>
            </a:r>
            <a:endParaRPr lang="es-ES" sz="1600" dirty="0" smtClean="0"/>
          </a:p>
          <a:p>
            <a:pPr>
              <a:buFont typeface="Arial" panose="020B0604020202020204" pitchFamily="34" charset="0"/>
              <a:buChar char="•"/>
            </a:pPr>
            <a:r>
              <a:rPr lang="en-US" sz="1600" dirty="0"/>
              <a:t>World Education Congress (WEC) – Meeting Professionals International (MPI</a:t>
            </a:r>
            <a:r>
              <a:rPr lang="en-US" sz="1600" dirty="0" smtClean="0"/>
              <a:t>)</a:t>
            </a:r>
          </a:p>
          <a:p>
            <a:pPr>
              <a:buFont typeface="Arial" panose="020B0604020202020204" pitchFamily="34" charset="0"/>
              <a:buChar char="•"/>
            </a:pPr>
            <a:r>
              <a:rPr lang="es-ES" sz="1600" dirty="0"/>
              <a:t>ASAE </a:t>
            </a:r>
            <a:r>
              <a:rPr lang="es-ES" sz="1600" dirty="0" err="1"/>
              <a:t>Annual</a:t>
            </a:r>
            <a:r>
              <a:rPr lang="es-ES" sz="1600" dirty="0"/>
              <a:t> Meeting &amp; </a:t>
            </a:r>
            <a:r>
              <a:rPr lang="es-ES" sz="1600" dirty="0" err="1" smtClean="0"/>
              <a:t>Exposition</a:t>
            </a:r>
            <a:endParaRPr lang="es-ES" sz="1600" dirty="0" smtClean="0"/>
          </a:p>
          <a:p>
            <a:pPr>
              <a:buFont typeface="Arial" panose="020B0604020202020204" pitchFamily="34" charset="0"/>
              <a:buChar char="•"/>
            </a:pPr>
            <a:r>
              <a:rPr lang="es-ES" sz="1600" dirty="0"/>
              <a:t>Incentive </a:t>
            </a:r>
            <a:r>
              <a:rPr lang="es-ES" sz="1600" dirty="0" smtClean="0"/>
              <a:t>Works</a:t>
            </a:r>
          </a:p>
          <a:p>
            <a:pPr>
              <a:buFont typeface="Arial" panose="020B0604020202020204" pitchFamily="34" charset="0"/>
              <a:buChar char="•"/>
            </a:pPr>
            <a:r>
              <a:rPr lang="es-ES" sz="1600" dirty="0" err="1"/>
              <a:t>HSMAI's</a:t>
            </a:r>
            <a:r>
              <a:rPr lang="es-ES" sz="1600" dirty="0"/>
              <a:t> MEET </a:t>
            </a:r>
            <a:r>
              <a:rPr lang="es-ES" sz="1600" dirty="0" smtClean="0"/>
              <a:t>NATIONAL</a:t>
            </a:r>
          </a:p>
          <a:p>
            <a:pPr>
              <a:buFont typeface="Arial" panose="020B0604020202020204" pitchFamily="34" charset="0"/>
              <a:buChar char="•"/>
            </a:pPr>
            <a:r>
              <a:rPr lang="es-ES" sz="1600" dirty="0"/>
              <a:t>IMEX </a:t>
            </a:r>
            <a:r>
              <a:rPr lang="es-ES" sz="1600" dirty="0" err="1"/>
              <a:t>America</a:t>
            </a:r>
            <a:r>
              <a:rPr lang="es-ES" sz="1600" dirty="0"/>
              <a:t> </a:t>
            </a:r>
            <a:endParaRPr lang="es-ES" sz="1600" dirty="0" smtClean="0"/>
          </a:p>
          <a:p>
            <a:pPr>
              <a:buFont typeface="Arial" panose="020B0604020202020204" pitchFamily="34" charset="0"/>
              <a:buChar char="•"/>
            </a:pPr>
            <a:r>
              <a:rPr lang="es-ES" sz="1600" dirty="0" err="1"/>
              <a:t>Site</a:t>
            </a:r>
            <a:r>
              <a:rPr lang="es-ES" sz="1600" dirty="0"/>
              <a:t> Global </a:t>
            </a:r>
            <a:r>
              <a:rPr lang="es-ES" sz="1600" dirty="0" err="1" smtClean="0"/>
              <a:t>Conference</a:t>
            </a:r>
            <a:endParaRPr lang="es-ES" sz="1600" dirty="0" smtClean="0"/>
          </a:p>
          <a:p>
            <a:pPr>
              <a:buFont typeface="Arial" panose="020B0604020202020204" pitchFamily="34" charset="0"/>
              <a:buChar char="•"/>
            </a:pPr>
            <a:r>
              <a:rPr lang="es-ES" sz="1600" dirty="0"/>
              <a:t>ICCA </a:t>
            </a:r>
            <a:r>
              <a:rPr lang="es-ES" sz="1600" dirty="0" err="1" smtClean="0"/>
              <a:t>Congress</a:t>
            </a:r>
            <a:endParaRPr lang="es-ES" sz="1600" dirty="0" smtClean="0"/>
          </a:p>
          <a:p>
            <a:pPr>
              <a:buFont typeface="Arial" panose="020B0604020202020204" pitchFamily="34" charset="0"/>
              <a:buChar char="•"/>
            </a:pPr>
            <a:r>
              <a:rPr lang="es-ES" sz="1600" dirty="0" smtClean="0"/>
              <a:t>EIBTM</a:t>
            </a:r>
          </a:p>
          <a:p>
            <a:pPr>
              <a:buFont typeface="Arial" panose="020B0604020202020204" pitchFamily="34" charset="0"/>
              <a:buChar char="•"/>
            </a:pPr>
            <a:r>
              <a:rPr lang="es-ES" sz="1600" dirty="0"/>
              <a:t>IAEE Expo! Expo!</a:t>
            </a:r>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38</a:t>
            </a:fld>
            <a:endParaRPr lang="en-US" dirty="0"/>
          </a:p>
        </p:txBody>
      </p:sp>
    </p:spTree>
    <p:extLst>
      <p:ext uri="{BB962C8B-B14F-4D97-AF65-F5344CB8AC3E}">
        <p14:creationId xmlns:p14="http://schemas.microsoft.com/office/powerpoint/2010/main" val="6039339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8640961" cy="957262"/>
          </a:xfrm>
        </p:spPr>
        <p:txBody>
          <a:bodyPr/>
          <a:lstStyle/>
          <a:p>
            <a:r>
              <a:rPr lang="es-ES_tradnl" dirty="0" smtClean="0"/>
              <a:t>Propuesta de Programa de participación en ferias y eventos en el mercado Norteamérica y global</a:t>
            </a:r>
            <a:endParaRPr lang="es-ES"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39</a:t>
            </a:fld>
            <a:endParaRPr lang="en-US" dirty="0"/>
          </a:p>
        </p:txBody>
      </p:sp>
      <p:grpSp>
        <p:nvGrpSpPr>
          <p:cNvPr id="8" name="Group 7"/>
          <p:cNvGrpSpPr/>
          <p:nvPr/>
        </p:nvGrpSpPr>
        <p:grpSpPr>
          <a:xfrm>
            <a:off x="266035" y="1294706"/>
            <a:ext cx="9559148" cy="6096321"/>
            <a:chOff x="266035" y="1582738"/>
            <a:chExt cx="9559148" cy="6096321"/>
          </a:xfrm>
        </p:grpSpPr>
        <p:pic>
          <p:nvPicPr>
            <p:cNvPr id="6" name="Picture 5"/>
            <p:cNvPicPr>
              <a:picLocks noChangeAspect="1"/>
            </p:cNvPicPr>
            <p:nvPr/>
          </p:nvPicPr>
          <p:blipFill>
            <a:blip r:embed="rId2"/>
            <a:stretch>
              <a:fillRect/>
            </a:stretch>
          </p:blipFill>
          <p:spPr>
            <a:xfrm>
              <a:off x="266035" y="1582738"/>
              <a:ext cx="9559148" cy="4464496"/>
            </a:xfrm>
            <a:prstGeom prst="rect">
              <a:avLst/>
            </a:prstGeom>
          </p:spPr>
        </p:pic>
        <p:pic>
          <p:nvPicPr>
            <p:cNvPr id="7" name="Picture 6"/>
            <p:cNvPicPr>
              <a:picLocks noChangeAspect="1"/>
            </p:cNvPicPr>
            <p:nvPr/>
          </p:nvPicPr>
          <p:blipFill rotWithShape="1">
            <a:blip r:embed="rId3"/>
            <a:srcRect b="38035"/>
            <a:stretch/>
          </p:blipFill>
          <p:spPr>
            <a:xfrm>
              <a:off x="266035" y="5975226"/>
              <a:ext cx="9558000" cy="1703833"/>
            </a:xfrm>
            <a:prstGeom prst="rect">
              <a:avLst/>
            </a:prstGeom>
          </p:spPr>
        </p:pic>
      </p:grpSp>
    </p:spTree>
    <p:extLst>
      <p:ext uri="{BB962C8B-B14F-4D97-AF65-F5344CB8AC3E}">
        <p14:creationId xmlns:p14="http://schemas.microsoft.com/office/powerpoint/2010/main" val="1296030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8496944" cy="957262"/>
          </a:xfrm>
        </p:spPr>
        <p:txBody>
          <a:bodyPr/>
          <a:lstStyle/>
          <a:p>
            <a:r>
              <a:rPr lang="es-ES_tradnl" sz="2400" dirty="0" smtClean="0"/>
              <a:t>Impacto de la creación de un ecosistema de la industria de reuniones con un liderazgo único</a:t>
            </a:r>
            <a:endParaRPr lang="es-ES" sz="2400"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4</a:t>
            </a:fld>
            <a:endParaRPr lang="en-US" dirty="0"/>
          </a:p>
        </p:txBody>
      </p:sp>
      <p:pic>
        <p:nvPicPr>
          <p:cNvPr id="108" name="Picture 107"/>
          <p:cNvPicPr>
            <a:picLocks noChangeAspect="1"/>
          </p:cNvPicPr>
          <p:nvPr/>
        </p:nvPicPr>
        <p:blipFill>
          <a:blip r:embed="rId2"/>
          <a:stretch>
            <a:fillRect/>
          </a:stretch>
        </p:blipFill>
        <p:spPr>
          <a:xfrm>
            <a:off x="1139601" y="1632887"/>
            <a:ext cx="8138865" cy="5206435"/>
          </a:xfrm>
          <a:prstGeom prst="rect">
            <a:avLst/>
          </a:prstGeom>
        </p:spPr>
      </p:pic>
    </p:spTree>
    <p:extLst>
      <p:ext uri="{BB962C8B-B14F-4D97-AF65-F5344CB8AC3E}">
        <p14:creationId xmlns:p14="http://schemas.microsoft.com/office/powerpoint/2010/main" val="696620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i="1" dirty="0" smtClean="0"/>
              <a:t>(continuación)</a:t>
            </a:r>
            <a:endParaRPr lang="es-ES" i="1"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40</a:t>
            </a:fld>
            <a:endParaRPr lang="en-US" dirty="0"/>
          </a:p>
        </p:txBody>
      </p:sp>
      <p:grpSp>
        <p:nvGrpSpPr>
          <p:cNvPr id="9" name="Group 8"/>
          <p:cNvGrpSpPr/>
          <p:nvPr/>
        </p:nvGrpSpPr>
        <p:grpSpPr>
          <a:xfrm>
            <a:off x="285730" y="725665"/>
            <a:ext cx="9568854" cy="6543787"/>
            <a:chOff x="285730" y="725665"/>
            <a:chExt cx="9568854" cy="6543787"/>
          </a:xfrm>
        </p:grpSpPr>
        <p:pic>
          <p:nvPicPr>
            <p:cNvPr id="7" name="Picture 6"/>
            <p:cNvPicPr>
              <a:picLocks noChangeAspect="1"/>
            </p:cNvPicPr>
            <p:nvPr/>
          </p:nvPicPr>
          <p:blipFill>
            <a:blip r:embed="rId2"/>
            <a:stretch>
              <a:fillRect/>
            </a:stretch>
          </p:blipFill>
          <p:spPr>
            <a:xfrm>
              <a:off x="285730" y="725665"/>
              <a:ext cx="9568854" cy="4166394"/>
            </a:xfrm>
            <a:prstGeom prst="rect">
              <a:avLst/>
            </a:prstGeom>
          </p:spPr>
        </p:pic>
        <p:pic>
          <p:nvPicPr>
            <p:cNvPr id="8" name="Picture 7"/>
            <p:cNvPicPr>
              <a:picLocks noChangeAspect="1"/>
            </p:cNvPicPr>
            <p:nvPr/>
          </p:nvPicPr>
          <p:blipFill>
            <a:blip r:embed="rId3"/>
            <a:stretch>
              <a:fillRect/>
            </a:stretch>
          </p:blipFill>
          <p:spPr>
            <a:xfrm>
              <a:off x="306283" y="4861197"/>
              <a:ext cx="9548301" cy="2408255"/>
            </a:xfrm>
            <a:prstGeom prst="rect">
              <a:avLst/>
            </a:prstGeom>
          </p:spPr>
        </p:pic>
      </p:grpSp>
    </p:spTree>
    <p:extLst>
      <p:ext uri="{BB962C8B-B14F-4D97-AF65-F5344CB8AC3E}">
        <p14:creationId xmlns:p14="http://schemas.microsoft.com/office/powerpoint/2010/main" val="17061178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i="1" dirty="0"/>
              <a:t>(continuación)</a:t>
            </a:r>
            <a:endParaRPr lang="es-ES"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41</a:t>
            </a:fld>
            <a:endParaRPr lang="en-US" dirty="0"/>
          </a:p>
        </p:txBody>
      </p:sp>
      <p:pic>
        <p:nvPicPr>
          <p:cNvPr id="6" name="Picture 5"/>
          <p:cNvPicPr>
            <a:picLocks noChangeAspect="1"/>
          </p:cNvPicPr>
          <p:nvPr/>
        </p:nvPicPr>
        <p:blipFill>
          <a:blip r:embed="rId2"/>
          <a:stretch>
            <a:fillRect/>
          </a:stretch>
        </p:blipFill>
        <p:spPr>
          <a:xfrm>
            <a:off x="277465" y="1366714"/>
            <a:ext cx="9571724" cy="4295551"/>
          </a:xfrm>
          <a:prstGeom prst="rect">
            <a:avLst/>
          </a:prstGeom>
        </p:spPr>
      </p:pic>
    </p:spTree>
    <p:extLst>
      <p:ext uri="{BB962C8B-B14F-4D97-AF65-F5344CB8AC3E}">
        <p14:creationId xmlns:p14="http://schemas.microsoft.com/office/powerpoint/2010/main" val="20298984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i="1" dirty="0"/>
              <a:t>(continuación)</a:t>
            </a:r>
            <a:endParaRPr lang="es-ES"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42</a:t>
            </a:fld>
            <a:endParaRPr lang="en-US" dirty="0"/>
          </a:p>
        </p:txBody>
      </p:sp>
      <p:pic>
        <p:nvPicPr>
          <p:cNvPr id="6" name="Picture 5"/>
          <p:cNvPicPr>
            <a:picLocks noChangeAspect="1"/>
          </p:cNvPicPr>
          <p:nvPr/>
        </p:nvPicPr>
        <p:blipFill>
          <a:blip r:embed="rId2"/>
          <a:stretch>
            <a:fillRect/>
          </a:stretch>
        </p:blipFill>
        <p:spPr>
          <a:xfrm>
            <a:off x="255039" y="1366714"/>
            <a:ext cx="9686340" cy="5112568"/>
          </a:xfrm>
          <a:prstGeom prst="rect">
            <a:avLst/>
          </a:prstGeom>
        </p:spPr>
      </p:pic>
    </p:spTree>
    <p:extLst>
      <p:ext uri="{BB962C8B-B14F-4D97-AF65-F5344CB8AC3E}">
        <p14:creationId xmlns:p14="http://schemas.microsoft.com/office/powerpoint/2010/main" val="15413397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3"/>
          <p:cNvSpPr txBox="1">
            <a:spLocks/>
          </p:cNvSpPr>
          <p:nvPr/>
        </p:nvSpPr>
        <p:spPr bwMode="auto">
          <a:xfrm>
            <a:off x="457589" y="4325766"/>
            <a:ext cx="6743336" cy="232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pPr>
            <a:r>
              <a:rPr lang="es-ES" sz="812" dirty="0">
                <a:solidFill>
                  <a:srgbClr val="002776"/>
                </a:solidFill>
                <a:cs typeface="Arial" pitchFamily="34" charset="0"/>
              </a:rPr>
              <a:t>Deloitte se refiere a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a:t>
            </a:r>
            <a:r>
              <a:rPr lang="es-ES" sz="812" i="1" dirty="0" err="1">
                <a:solidFill>
                  <a:srgbClr val="002776"/>
                </a:solidFill>
                <a:cs typeface="Arial" pitchFamily="34" charset="0"/>
              </a:rPr>
              <a:t>private</a:t>
            </a:r>
            <a:r>
              <a:rPr lang="es-ES" sz="812" i="1" dirty="0">
                <a:solidFill>
                  <a:srgbClr val="002776"/>
                </a:solidFill>
                <a:cs typeface="Arial" pitchFamily="34" charset="0"/>
              </a:rPr>
              <a:t> </a:t>
            </a:r>
            <a:r>
              <a:rPr lang="es-ES" sz="812" i="1" dirty="0" err="1">
                <a:solidFill>
                  <a:srgbClr val="002776"/>
                </a:solidFill>
                <a:cs typeface="Arial" pitchFamily="34" charset="0"/>
              </a:rPr>
              <a:t>company</a:t>
            </a:r>
            <a:r>
              <a:rPr lang="es-ES" sz="812" i="1" dirty="0">
                <a:solidFill>
                  <a:srgbClr val="002776"/>
                </a:solidFill>
                <a:cs typeface="Arial" pitchFamily="34" charset="0"/>
              </a:rPr>
              <a:t> </a:t>
            </a:r>
            <a:r>
              <a:rPr lang="es-ES" sz="812" i="1" dirty="0" err="1">
                <a:solidFill>
                  <a:srgbClr val="002776"/>
                </a:solidFill>
                <a:cs typeface="Arial" pitchFamily="34" charset="0"/>
              </a:rPr>
              <a:t>limited</a:t>
            </a:r>
            <a:r>
              <a:rPr lang="es-ES" sz="812" i="1" dirty="0">
                <a:solidFill>
                  <a:srgbClr val="002776"/>
                </a:solidFill>
                <a:cs typeface="Arial" pitchFamily="34" charset="0"/>
              </a:rPr>
              <a:t> </a:t>
            </a:r>
            <a:r>
              <a:rPr lang="es-ES" sz="812" i="1" dirty="0" err="1">
                <a:solidFill>
                  <a:srgbClr val="002776"/>
                </a:solidFill>
                <a:cs typeface="Arial" pitchFamily="34" charset="0"/>
              </a:rPr>
              <a:t>by</a:t>
            </a:r>
            <a:r>
              <a:rPr lang="es-ES" sz="812" i="1" dirty="0">
                <a:solidFill>
                  <a:srgbClr val="002776"/>
                </a:solidFill>
                <a:cs typeface="Arial" pitchFamily="34" charset="0"/>
              </a:rPr>
              <a:t> </a:t>
            </a:r>
            <a:r>
              <a:rPr lang="es-ES" sz="812" i="1" dirty="0" err="1">
                <a:solidFill>
                  <a:srgbClr val="002776"/>
                </a:solidFill>
                <a:cs typeface="Arial" pitchFamily="34" charset="0"/>
              </a:rPr>
              <a:t>guarantee</a:t>
            </a:r>
            <a:r>
              <a:rPr lang="es-ES" sz="812" dirty="0">
                <a:solidFill>
                  <a:srgbClr val="002776"/>
                </a:solidFill>
                <a:cs typeface="Arial" pitchFamily="34" charset="0"/>
              </a:rPr>
              <a:t>, de acuerdo con la legislación del Reino Unido) y a su red de firmas miembro, cada una de las cuales es una entidad independiente. En www.deloitte.com/about se ofrece una descripción detallada de la estructura legal de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y sus firmas miembro.</a:t>
            </a:r>
          </a:p>
          <a:p>
            <a:pPr fontAlgn="base">
              <a:spcBef>
                <a:spcPct val="0"/>
              </a:spcBef>
              <a:spcAft>
                <a:spcPct val="0"/>
              </a:spcAft>
            </a:pPr>
            <a:r>
              <a:rPr lang="es-ES" sz="812" dirty="0">
                <a:solidFill>
                  <a:srgbClr val="002776"/>
                </a:solidFill>
                <a:cs typeface="Arial" pitchFamily="34" charset="0"/>
              </a:rPr>
              <a:t> </a:t>
            </a:r>
          </a:p>
          <a:p>
            <a:pPr fontAlgn="base">
              <a:spcBef>
                <a:spcPct val="0"/>
              </a:spcBef>
              <a:spcAft>
                <a:spcPct val="0"/>
              </a:spcAft>
            </a:pPr>
            <a:r>
              <a:rPr lang="es-ES" sz="812" dirty="0">
                <a:solidFill>
                  <a:srgbClr val="002776"/>
                </a:solidFill>
                <a:cs typeface="Arial" pitchFamily="34" charset="0"/>
              </a:rPr>
              <a:t>Deloitte presta servicios de auditoría, asesoramiento fiscal y legal, consultoría y asesoramiento en transacciones corporativas a entidades que operan en un elevado número de sectores de actividad. La firma aporta su experiencia y alto nivel profesional ayudando a sus clientes a alcanzar sus objetivos empresariales en cualquier lugar del mundo. Para ello cuenta con el apoyo de una red global de firmas miembro presentes en más de 150 países y con aproximadamente 170.000 profesionales que han asumido el compromiso de ser modelo de excelencia.</a:t>
            </a:r>
          </a:p>
          <a:p>
            <a:pPr fontAlgn="base">
              <a:spcBef>
                <a:spcPct val="0"/>
              </a:spcBef>
              <a:spcAft>
                <a:spcPct val="0"/>
              </a:spcAft>
            </a:pPr>
            <a:endParaRPr lang="es-ES" sz="812" dirty="0">
              <a:solidFill>
                <a:srgbClr val="002776"/>
              </a:solidFill>
              <a:cs typeface="Arial" pitchFamily="34" charset="0"/>
            </a:endParaRPr>
          </a:p>
          <a:p>
            <a:pPr fontAlgn="base">
              <a:spcBef>
                <a:spcPct val="0"/>
              </a:spcBef>
              <a:spcAft>
                <a:spcPct val="0"/>
              </a:spcAft>
            </a:pPr>
            <a:r>
              <a:rPr lang="es-ES" sz="812" dirty="0">
                <a:solidFill>
                  <a:srgbClr val="002776"/>
                </a:solidFill>
                <a:cs typeface="Arial" pitchFamily="34" charset="0"/>
              </a:rPr>
              <a:t>Esta publicación contiene exclusivamente información de carácter general, y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Holdings </a:t>
            </a:r>
            <a:r>
              <a:rPr lang="es-ES" sz="812" dirty="0" err="1">
                <a:solidFill>
                  <a:srgbClr val="002776"/>
                </a:solidFill>
                <a:cs typeface="Arial" pitchFamily="34" charset="0"/>
              </a:rPr>
              <a:t>Limited</a:t>
            </a:r>
            <a:r>
              <a:rPr lang="es-ES" sz="812" dirty="0">
                <a:solidFill>
                  <a:srgbClr val="002776"/>
                </a:solidFill>
                <a:cs typeface="Arial" pitchFamily="34" charset="0"/>
              </a:rPr>
              <a:t>, la </a:t>
            </a:r>
            <a:r>
              <a:rPr lang="es-ES" sz="812" dirty="0" err="1">
                <a:solidFill>
                  <a:srgbClr val="002776"/>
                </a:solidFill>
                <a:cs typeface="Arial" pitchFamily="34" charset="0"/>
              </a:rPr>
              <a:t>Verein</a:t>
            </a:r>
            <a:r>
              <a:rPr lang="es-ES" sz="812" dirty="0">
                <a:solidFill>
                  <a:srgbClr val="002776"/>
                </a:solidFill>
                <a:cs typeface="Arial" pitchFamily="34" charset="0"/>
              </a:rPr>
              <a:t>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así como sus firmas miembro y las empresas asociadas de las firmas mencionadas (conjuntamente, la </a:t>
            </a:r>
            <a:r>
              <a:rPr lang="es-ES" altLang="es-ES" sz="812" dirty="0">
                <a:solidFill>
                  <a:srgbClr val="002776"/>
                </a:solidFill>
                <a:cs typeface="Arial" pitchFamily="34" charset="0"/>
              </a:rPr>
              <a:t>“</a:t>
            </a:r>
            <a:r>
              <a:rPr lang="es-ES" sz="812" dirty="0">
                <a:solidFill>
                  <a:srgbClr val="002776"/>
                </a:solidFill>
                <a:cs typeface="Arial" pitchFamily="34" charset="0"/>
              </a:rPr>
              <a:t>Red Deloitte</a:t>
            </a:r>
            <a:r>
              <a:rPr lang="es-ES" altLang="es-ES" sz="812" dirty="0">
                <a:solidFill>
                  <a:srgbClr val="002776"/>
                </a:solidFill>
                <a:cs typeface="Arial" pitchFamily="34" charset="0"/>
              </a:rPr>
              <a:t>”</a:t>
            </a:r>
            <a:r>
              <a:rPr lang="es-ES" sz="812" dirty="0">
                <a:solidFill>
                  <a:srgbClr val="002776"/>
                </a:solidFill>
                <a:cs typeface="Arial" pitchFamily="34" charset="0"/>
              </a:rPr>
              <a:t>), no pretenden, por medio de esta publicación, prestar servicios o asesoramiento en materia contable, de negocios, financiera, de inversiones, legal, fiscal u otro tipo de servicio o asesoramiento profesional. Esta publicación no podrá sustituir a dicho asesoramiento o servicios profesionales, ni será utilizada como base para tomar decisiones o adoptar medidas que puedan afectar a su situación financiera o a su negocio. Antes de tomar cualquier decisión o adoptar cualquier medida que pueda afectar a su situación financiera o a su negocio, debe consultar con un asesor profesional cualificado. Ninguna entidad de la Red Deloitte se hace responsable de las pérdidas sufridas por cualquier persona que actúe basándose en esta publicación.</a:t>
            </a:r>
          </a:p>
        </p:txBody>
      </p:sp>
      <p:pic>
        <p:nvPicPr>
          <p:cNvPr id="34819" name="Picture 19" descr="DEL_PRI_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005" y="3440423"/>
            <a:ext cx="3796947" cy="8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fld id="{20A7A354-C5FB-4D1E-BE75-5A939ED93F75}" type="slidenum">
              <a:rPr lang="es-ES" smtClean="0">
                <a:solidFill>
                  <a:srgbClr val="FFFFFF"/>
                </a:solidFill>
              </a:rPr>
              <a:pPr/>
              <a:t>43</a:t>
            </a:fld>
            <a:endParaRPr lang="es-ES">
              <a:solidFill>
                <a:srgbClr val="FFFFFF"/>
              </a:solidFill>
            </a:endParaRPr>
          </a:p>
        </p:txBody>
      </p:sp>
    </p:spTree>
    <p:extLst>
      <p:ext uri="{BB962C8B-B14F-4D97-AF65-F5344CB8AC3E}">
        <p14:creationId xmlns:p14="http://schemas.microsoft.com/office/powerpoint/2010/main" val="3118220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8424936" cy="957262"/>
          </a:xfrm>
        </p:spPr>
        <p:txBody>
          <a:bodyPr/>
          <a:lstStyle/>
          <a:p>
            <a:pPr lvl="0"/>
            <a:r>
              <a:rPr lang="es-ES" sz="2400" dirty="0" smtClean="0"/>
              <a:t>Tomando </a:t>
            </a:r>
            <a:r>
              <a:rPr lang="es-ES" sz="2400" dirty="0"/>
              <a:t>como base la Infraestructura que detonará a  la Industria próximamente  </a:t>
            </a:r>
            <a:r>
              <a:rPr lang="es-ES" sz="2800" dirty="0">
                <a:solidFill>
                  <a:schemeClr val="tx1">
                    <a:lumMod val="85000"/>
                  </a:schemeClr>
                </a:solidFill>
                <a:effectLst>
                  <a:outerShdw blurRad="38100" dist="38100" dir="2700000" algn="tl">
                    <a:srgbClr val="000000">
                      <a:alpha val="43137"/>
                    </a:srgbClr>
                  </a:outerShdw>
                </a:effectLst>
              </a:rPr>
              <a:t/>
            </a:r>
            <a:br>
              <a:rPr lang="es-ES" sz="2800" dirty="0">
                <a:solidFill>
                  <a:schemeClr val="tx1">
                    <a:lumMod val="85000"/>
                  </a:schemeClr>
                </a:solidFill>
                <a:effectLst>
                  <a:outerShdw blurRad="38100" dist="38100" dir="2700000" algn="tl">
                    <a:srgbClr val="000000">
                      <a:alpha val="43137"/>
                    </a:srgbClr>
                  </a:outerShdw>
                </a:effectLst>
              </a:rPr>
            </a:br>
            <a:endParaRPr lang="es-ES" sz="2400"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5</a:t>
            </a:fld>
            <a:endParaRPr lang="en-US" dirty="0"/>
          </a:p>
        </p:txBody>
      </p:sp>
      <p:pic>
        <p:nvPicPr>
          <p:cNvPr id="5" name="6 Imagen" descr="centro de convenciones quito.png"/>
          <p:cNvPicPr>
            <a:picLocks noChangeAspect="1"/>
          </p:cNvPicPr>
          <p:nvPr/>
        </p:nvPicPr>
        <p:blipFill>
          <a:blip r:embed="rId2" cstate="print"/>
          <a:stretch>
            <a:fillRect/>
          </a:stretch>
        </p:blipFill>
        <p:spPr>
          <a:xfrm>
            <a:off x="395536" y="1700808"/>
            <a:ext cx="6264696" cy="2880320"/>
          </a:xfrm>
          <a:prstGeom prst="rect">
            <a:avLst/>
          </a:prstGeom>
        </p:spPr>
      </p:pic>
      <p:pic>
        <p:nvPicPr>
          <p:cNvPr id="6" name="Picture 2"/>
          <p:cNvPicPr>
            <a:picLocks noChangeAspect="1" noChangeArrowheads="1"/>
          </p:cNvPicPr>
          <p:nvPr/>
        </p:nvPicPr>
        <p:blipFill>
          <a:blip r:embed="rId3" cstate="print"/>
          <a:srcRect/>
          <a:stretch>
            <a:fillRect/>
          </a:stretch>
        </p:blipFill>
        <p:spPr bwMode="auto">
          <a:xfrm>
            <a:off x="395536" y="4581128"/>
            <a:ext cx="3268537" cy="1872208"/>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3707904" y="4647299"/>
            <a:ext cx="2927033" cy="1806037"/>
          </a:xfrm>
          <a:prstGeom prst="rect">
            <a:avLst/>
          </a:prstGeom>
          <a:noFill/>
          <a:ln w="9525">
            <a:noFill/>
            <a:miter lim="800000"/>
            <a:headEnd/>
            <a:tailEnd/>
          </a:ln>
        </p:spPr>
      </p:pic>
      <p:sp>
        <p:nvSpPr>
          <p:cNvPr id="8" name="9 CuadroTexto"/>
          <p:cNvSpPr txBox="1"/>
          <p:nvPr/>
        </p:nvSpPr>
        <p:spPr>
          <a:xfrm>
            <a:off x="6804248" y="1844824"/>
            <a:ext cx="2051720" cy="3970318"/>
          </a:xfrm>
          <a:prstGeom prst="rect">
            <a:avLst/>
          </a:prstGeom>
          <a:noFill/>
        </p:spPr>
        <p:txBody>
          <a:bodyPr wrap="square" rtlCol="0">
            <a:spAutoFit/>
          </a:bodyPr>
          <a:lstStyle/>
          <a:p>
            <a:pPr>
              <a:buFont typeface="Wingdings" pitchFamily="2" charset="2"/>
              <a:buChar char="ü"/>
            </a:pPr>
            <a:r>
              <a:rPr lang="es-MX" dirty="0" smtClean="0">
                <a:solidFill>
                  <a:srgbClr val="002060"/>
                </a:solidFill>
              </a:rPr>
              <a:t>Generación de beneficios económicos y sociales por el gasto </a:t>
            </a:r>
          </a:p>
          <a:p>
            <a:r>
              <a:rPr lang="es-MX" dirty="0" smtClean="0">
                <a:solidFill>
                  <a:srgbClr val="002060"/>
                </a:solidFill>
              </a:rPr>
              <a:t>relacionado por la atracción de congresos y convenciones.</a:t>
            </a:r>
          </a:p>
          <a:p>
            <a:endParaRPr lang="es-MX" dirty="0" smtClean="0">
              <a:solidFill>
                <a:srgbClr val="002060"/>
              </a:solidFill>
            </a:endParaRPr>
          </a:p>
          <a:p>
            <a:pPr>
              <a:buFont typeface="Wingdings" pitchFamily="2" charset="2"/>
              <a:buChar char="ü"/>
            </a:pPr>
            <a:r>
              <a:rPr lang="es-MX" dirty="0" smtClean="0">
                <a:solidFill>
                  <a:srgbClr val="002060"/>
                </a:solidFill>
              </a:rPr>
              <a:t> Desarrollo de talento, derrama de conocimiento e inversión social.</a:t>
            </a:r>
          </a:p>
          <a:p>
            <a:pPr>
              <a:buFont typeface="Wingdings" pitchFamily="2" charset="2"/>
              <a:buChar char="ü"/>
            </a:pPr>
            <a:endParaRPr lang="es-MX" dirty="0" smtClean="0">
              <a:solidFill>
                <a:srgbClr val="002060"/>
              </a:solidFill>
            </a:endParaRPr>
          </a:p>
        </p:txBody>
      </p:sp>
      <p:sp>
        <p:nvSpPr>
          <p:cNvPr id="9" name="10 Rectángulo"/>
          <p:cNvSpPr/>
          <p:nvPr/>
        </p:nvSpPr>
        <p:spPr>
          <a:xfrm>
            <a:off x="395536" y="1268760"/>
            <a:ext cx="6120680" cy="369332"/>
          </a:xfrm>
          <a:prstGeom prst="rect">
            <a:avLst/>
          </a:prstGeom>
        </p:spPr>
        <p:txBody>
          <a:bodyPr wrap="square">
            <a:spAutoFit/>
          </a:bodyPr>
          <a:lstStyle/>
          <a:p>
            <a:pPr algn="ctr"/>
            <a:r>
              <a:rPr lang="es-MX" b="1" dirty="0" smtClean="0">
                <a:solidFill>
                  <a:schemeClr val="bg1"/>
                </a:solidFill>
              </a:rPr>
              <a:t>Apertura del Centro de Convenciones</a:t>
            </a:r>
            <a:endParaRPr lang="en-US" b="1" dirty="0">
              <a:solidFill>
                <a:schemeClr val="bg1"/>
              </a:solidFill>
            </a:endParaRPr>
          </a:p>
        </p:txBody>
      </p:sp>
    </p:spTree>
    <p:extLst>
      <p:ext uri="{BB962C8B-B14F-4D97-AF65-F5344CB8AC3E}">
        <p14:creationId xmlns:p14="http://schemas.microsoft.com/office/powerpoint/2010/main" val="425849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8352928" cy="957262"/>
          </a:xfrm>
        </p:spPr>
        <p:txBody>
          <a:bodyPr/>
          <a:lstStyle/>
          <a:p>
            <a:r>
              <a:rPr lang="es-MX" sz="2400" dirty="0" smtClean="0"/>
              <a:t>Y </a:t>
            </a:r>
            <a:r>
              <a:rPr lang="es-MX" sz="2400" dirty="0"/>
              <a:t>alineando a todos los actores estratégicos a un modelo de gestión exitoso… </a:t>
            </a:r>
            <a:r>
              <a:rPr lang="es-MX" sz="2400" dirty="0">
                <a:solidFill>
                  <a:schemeClr val="tx1">
                    <a:lumMod val="85000"/>
                  </a:schemeClr>
                </a:solidFill>
                <a:effectLst>
                  <a:outerShdw blurRad="38100" dist="38100" dir="2700000" algn="tl">
                    <a:srgbClr val="000000">
                      <a:alpha val="43137"/>
                    </a:srgbClr>
                  </a:outerShdw>
                </a:effectLst>
              </a:rPr>
              <a:t/>
            </a:r>
            <a:br>
              <a:rPr lang="es-MX" sz="2400" dirty="0">
                <a:solidFill>
                  <a:schemeClr val="tx1">
                    <a:lumMod val="85000"/>
                  </a:schemeClr>
                </a:solidFill>
                <a:effectLst>
                  <a:outerShdw blurRad="38100" dist="38100" dir="2700000" algn="tl">
                    <a:srgbClr val="000000">
                      <a:alpha val="43137"/>
                    </a:srgbClr>
                  </a:outerShdw>
                </a:effectLst>
              </a:rPr>
            </a:br>
            <a:endParaRPr lang="es-ES" sz="2400"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6</a:t>
            </a:fld>
            <a:endParaRPr lang="en-US" dirty="0"/>
          </a:p>
        </p:txBody>
      </p:sp>
      <p:grpSp>
        <p:nvGrpSpPr>
          <p:cNvPr id="917" name="Group 916"/>
          <p:cNvGrpSpPr/>
          <p:nvPr/>
        </p:nvGrpSpPr>
        <p:grpSpPr>
          <a:xfrm>
            <a:off x="133450" y="1757195"/>
            <a:ext cx="9792095" cy="5370159"/>
            <a:chOff x="133450" y="1757195"/>
            <a:chExt cx="9792095" cy="5370159"/>
          </a:xfrm>
        </p:grpSpPr>
        <p:pic>
          <p:nvPicPr>
            <p:cNvPr id="915" name="Picture 914"/>
            <p:cNvPicPr>
              <a:picLocks noChangeAspect="1"/>
            </p:cNvPicPr>
            <p:nvPr/>
          </p:nvPicPr>
          <p:blipFill>
            <a:blip r:embed="rId2"/>
            <a:stretch>
              <a:fillRect/>
            </a:stretch>
          </p:blipFill>
          <p:spPr>
            <a:xfrm>
              <a:off x="133450" y="1757195"/>
              <a:ext cx="9792095" cy="5370159"/>
            </a:xfrm>
            <a:prstGeom prst="rect">
              <a:avLst/>
            </a:prstGeom>
          </p:spPr>
        </p:pic>
        <p:sp>
          <p:nvSpPr>
            <p:cNvPr id="916" name="Text Box 626"/>
            <p:cNvSpPr txBox="1">
              <a:spLocks noChangeArrowheads="1"/>
            </p:cNvSpPr>
            <p:nvPr/>
          </p:nvSpPr>
          <p:spPr bwMode="auto">
            <a:xfrm>
              <a:off x="445461" y="6171066"/>
              <a:ext cx="2367160" cy="956288"/>
            </a:xfrm>
            <a:prstGeom prst="rect">
              <a:avLst/>
            </a:prstGeom>
            <a:noFill/>
            <a:ln w="12700" algn="ctr">
              <a:noFill/>
              <a:miter lim="800000"/>
              <a:headEnd/>
              <a:tailEnd/>
            </a:ln>
          </p:spPr>
          <p:txBody>
            <a:bodyPr wrap="square" lIns="90000" tIns="46800" rIns="90000" bIns="46800">
              <a:spAutoFit/>
            </a:bodyPr>
            <a:lstStyle/>
            <a:p>
              <a:pPr algn="ctr"/>
              <a:r>
                <a:rPr lang="es-ES" sz="1400" i="1" dirty="0" smtClean="0">
                  <a:solidFill>
                    <a:schemeClr val="tx2"/>
                  </a:solidFill>
                </a:rPr>
                <a:t>Responsables de la apertura, operación y mantenimiento de los Centros de Convenciones</a:t>
              </a:r>
              <a:endParaRPr lang="es-ES" sz="1400" i="1" dirty="0">
                <a:solidFill>
                  <a:schemeClr val="tx2"/>
                </a:solidFill>
              </a:endParaRPr>
            </a:p>
          </p:txBody>
        </p:sp>
      </p:grpSp>
    </p:spTree>
    <p:extLst>
      <p:ext uri="{BB962C8B-B14F-4D97-AF65-F5344CB8AC3E}">
        <p14:creationId xmlns:p14="http://schemas.microsoft.com/office/powerpoint/2010/main" val="2315146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57506" y="3521357"/>
            <a:ext cx="7544991" cy="1365063"/>
          </a:xfrm>
        </p:spPr>
        <p:txBody>
          <a:bodyPr anchor="t"/>
          <a:lstStyle/>
          <a:p>
            <a:r>
              <a:rPr lang="es-ES_tradnl" sz="2843" dirty="0" smtClean="0">
                <a:solidFill>
                  <a:schemeClr val="bg1"/>
                </a:solidFill>
              </a:rPr>
              <a:t>1.2. Potencializar la industria de reuniones en Quito</a:t>
            </a:r>
            <a:endParaRPr lang="es-CL" sz="2843" dirty="0">
              <a:solidFill>
                <a:schemeClr val="bg2"/>
              </a:solidFill>
            </a:endParaRPr>
          </a:p>
          <a:p>
            <a:endParaRPr lang="es-ES_tradnl" sz="2843" dirty="0">
              <a:solidFill>
                <a:schemeClr val="bg1"/>
              </a:solidFill>
            </a:endParaRPr>
          </a:p>
        </p:txBody>
      </p:sp>
    </p:spTree>
    <p:extLst>
      <p:ext uri="{BB962C8B-B14F-4D97-AF65-F5344CB8AC3E}">
        <p14:creationId xmlns:p14="http://schemas.microsoft.com/office/powerpoint/2010/main" val="4144985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sz="2400" dirty="0" smtClean="0"/>
              <a:t>Basado en 4 pilares estratégicos</a:t>
            </a:r>
            <a:endParaRPr lang="es-ES" sz="2400" dirty="0"/>
          </a:p>
        </p:txBody>
      </p:sp>
      <p:sp>
        <p:nvSpPr>
          <p:cNvPr id="4" name="Cube 84"/>
          <p:cNvSpPr/>
          <p:nvPr/>
        </p:nvSpPr>
        <p:spPr bwMode="auto">
          <a:xfrm>
            <a:off x="746026" y="3310930"/>
            <a:ext cx="8460432" cy="3240360"/>
          </a:xfrm>
          <a:prstGeom prst="cube">
            <a:avLst>
              <a:gd name="adj" fmla="val 69512"/>
            </a:avLst>
          </a:prstGeom>
          <a:solidFill>
            <a:schemeClr val="accent2"/>
          </a:solidFill>
          <a:ln w="9525" cap="flat" cmpd="sng" algn="ctr">
            <a:noFill/>
            <a:prstDash val="solid"/>
            <a:round/>
            <a:headEnd type="none" w="med" len="med"/>
            <a:tailEnd type="none" w="med" len="med"/>
          </a:ln>
          <a:effectLst/>
        </p:spPr>
        <p:txBody>
          <a:bodyPr lIns="90000" tIns="46800" rIns="90000" bIns="46800" anchor="ctr"/>
          <a:lstStyle/>
          <a:p>
            <a:pPr algn="ctr">
              <a:buClr>
                <a:schemeClr val="accent1"/>
              </a:buClr>
              <a:buSzPct val="80000"/>
              <a:buFont typeface="Wingdings" pitchFamily="2" charset="2"/>
              <a:buNone/>
              <a:defRPr/>
            </a:pPr>
            <a:r>
              <a:rPr lang="es-MX" b="1" dirty="0" smtClean="0">
                <a:effectLst>
                  <a:outerShdw blurRad="38100" dist="38100" dir="2700000" algn="tl">
                    <a:srgbClr val="000000">
                      <a:alpha val="43137"/>
                    </a:srgbClr>
                  </a:outerShdw>
                </a:effectLst>
                <a:latin typeface="Arial Narrow" pitchFamily="34" charset="0"/>
                <a:cs typeface="Arial" pitchFamily="34" charset="0"/>
              </a:rPr>
              <a:t>PILAR I: LIDERAZGO </a:t>
            </a:r>
            <a:endParaRPr lang="en-US" b="1" dirty="0">
              <a:effectLst>
                <a:outerShdw blurRad="38100" dist="38100" dir="2700000" algn="tl">
                  <a:srgbClr val="000000">
                    <a:alpha val="43137"/>
                  </a:srgbClr>
                </a:outerShdw>
              </a:effectLst>
              <a:latin typeface="Arial Narrow" pitchFamily="34" charset="0"/>
              <a:cs typeface="Arial" pitchFamily="34" charset="0"/>
            </a:endParaRPr>
          </a:p>
        </p:txBody>
      </p:sp>
      <p:grpSp>
        <p:nvGrpSpPr>
          <p:cNvPr id="5" name="48 Grupo"/>
          <p:cNvGrpSpPr/>
          <p:nvPr/>
        </p:nvGrpSpPr>
        <p:grpSpPr>
          <a:xfrm>
            <a:off x="1501602" y="2330253"/>
            <a:ext cx="2542683" cy="2601217"/>
            <a:chOff x="1175784" y="1800251"/>
            <a:chExt cx="2542683" cy="2601217"/>
          </a:xfrm>
          <a:solidFill>
            <a:schemeClr val="tx2">
              <a:lumMod val="60000"/>
              <a:lumOff val="40000"/>
            </a:schemeClr>
          </a:solidFill>
        </p:grpSpPr>
        <p:sp>
          <p:nvSpPr>
            <p:cNvPr id="6" name="Cube 168"/>
            <p:cNvSpPr/>
            <p:nvPr/>
          </p:nvSpPr>
          <p:spPr bwMode="auto">
            <a:xfrm rot="8078838">
              <a:off x="1222858" y="1905859"/>
              <a:ext cx="2448535" cy="2542683"/>
            </a:xfrm>
            <a:prstGeom prst="cube">
              <a:avLst>
                <a:gd name="adj" fmla="val 58883"/>
              </a:avLst>
            </a:prstGeom>
            <a:grpFill/>
            <a:ln w="9525" cap="flat" cmpd="sng" algn="ctr">
              <a:solidFill>
                <a:schemeClr val="tx1"/>
              </a:solidFill>
              <a:prstDash val="solid"/>
              <a:round/>
              <a:headEnd type="none" w="med" len="med"/>
              <a:tailEnd type="none" w="med" len="med"/>
            </a:ln>
            <a:effectLst/>
          </p:spPr>
          <p:txBody>
            <a:bodyPr lIns="90000" tIns="46800" rIns="90000" bIns="46800" anchor="ctr"/>
            <a:lstStyle/>
            <a:p>
              <a:pPr algn="ctr">
                <a:buClr>
                  <a:schemeClr val="accent1"/>
                </a:buClr>
                <a:buSzPct val="80000"/>
                <a:buFont typeface="Wingdings" pitchFamily="2" charset="2"/>
                <a:buNone/>
                <a:defRPr/>
              </a:pPr>
              <a:endParaRPr lang="en-US" sz="1000" dirty="0">
                <a:latin typeface="Arial" pitchFamily="34" charset="0"/>
                <a:cs typeface="Arial" pitchFamily="34" charset="0"/>
              </a:endParaRPr>
            </a:p>
          </p:txBody>
        </p:sp>
        <p:sp>
          <p:nvSpPr>
            <p:cNvPr id="7" name="42 Rectángulo"/>
            <p:cNvSpPr/>
            <p:nvPr/>
          </p:nvSpPr>
          <p:spPr>
            <a:xfrm rot="18823759">
              <a:off x="2069708" y="1863422"/>
              <a:ext cx="834228" cy="707886"/>
            </a:xfrm>
            <a:prstGeom prst="rect">
              <a:avLst/>
            </a:prstGeom>
            <a:grpFill/>
          </p:spPr>
          <p:txBody>
            <a:bodyPr wrap="square">
              <a:spAutoFit/>
            </a:bodyPr>
            <a:lstStyle/>
            <a:p>
              <a:pPr algn="ctr"/>
              <a:r>
                <a:rPr lang="es-MX" b="1" dirty="0" smtClean="0">
                  <a:latin typeface="Arial Narrow" pitchFamily="34" charset="0"/>
                  <a:cs typeface="Arial" pitchFamily="34" charset="0"/>
                </a:rPr>
                <a:t>PILAR </a:t>
              </a:r>
            </a:p>
            <a:p>
              <a:pPr algn="ctr"/>
              <a:r>
                <a:rPr lang="es-MX" b="1" dirty="0" smtClean="0">
                  <a:latin typeface="Arial Narrow" pitchFamily="34" charset="0"/>
                  <a:cs typeface="Arial" pitchFamily="34" charset="0"/>
                </a:rPr>
                <a:t>II</a:t>
              </a:r>
              <a:endParaRPr lang="en-US" b="1" dirty="0">
                <a:latin typeface="Arial Narrow" pitchFamily="34" charset="0"/>
              </a:endParaRPr>
            </a:p>
          </p:txBody>
        </p:sp>
        <p:sp>
          <p:nvSpPr>
            <p:cNvPr id="8" name="45 Rectángulo"/>
            <p:cNvSpPr/>
            <p:nvPr/>
          </p:nvSpPr>
          <p:spPr>
            <a:xfrm rot="16200000">
              <a:off x="1266597" y="3257468"/>
              <a:ext cx="1681871" cy="584775"/>
            </a:xfrm>
            <a:prstGeom prst="rect">
              <a:avLst/>
            </a:prstGeom>
            <a:noFill/>
          </p:spPr>
          <p:txBody>
            <a:bodyPr wrap="none">
              <a:spAutoFit/>
            </a:bodyPr>
            <a:lstStyle/>
            <a:p>
              <a:pPr algn="ctr">
                <a:buClr>
                  <a:schemeClr val="accent1"/>
                </a:buClr>
                <a:buSzPct val="80000"/>
                <a:buFont typeface="Wingdings" pitchFamily="2" charset="2"/>
                <a:buNone/>
                <a:defRPr/>
              </a:pPr>
              <a:r>
                <a:rPr lang="es-MX" sz="1600" b="1" dirty="0" smtClean="0">
                  <a:latin typeface="Arial Narrow" pitchFamily="34" charset="0"/>
                  <a:cs typeface="Arial" pitchFamily="34" charset="0"/>
                </a:rPr>
                <a:t>MERCADOTECNIA</a:t>
              </a:r>
            </a:p>
            <a:p>
              <a:pPr algn="ctr">
                <a:buClr>
                  <a:schemeClr val="accent1"/>
                </a:buClr>
                <a:buSzPct val="80000"/>
                <a:buFont typeface="Wingdings" pitchFamily="2" charset="2"/>
                <a:buNone/>
                <a:defRPr/>
              </a:pPr>
              <a:r>
                <a:rPr lang="es-MX" sz="1600" b="1" dirty="0" smtClean="0">
                  <a:latin typeface="Arial Narrow" pitchFamily="34" charset="0"/>
                  <a:cs typeface="Arial" pitchFamily="34" charset="0"/>
                </a:rPr>
                <a:t>ESPECIALIZADA</a:t>
              </a:r>
              <a:endParaRPr lang="en-US" sz="1600" b="1" dirty="0">
                <a:latin typeface="Arial Narrow" pitchFamily="34" charset="0"/>
                <a:cs typeface="Arial" pitchFamily="34" charset="0"/>
              </a:endParaRPr>
            </a:p>
          </p:txBody>
        </p:sp>
      </p:grpSp>
      <p:grpSp>
        <p:nvGrpSpPr>
          <p:cNvPr id="9" name="51 Grupo"/>
          <p:cNvGrpSpPr/>
          <p:nvPr/>
        </p:nvGrpSpPr>
        <p:grpSpPr>
          <a:xfrm>
            <a:off x="3589834" y="2133544"/>
            <a:ext cx="2542683" cy="2833570"/>
            <a:chOff x="3445821" y="1567897"/>
            <a:chExt cx="2542683" cy="2833570"/>
          </a:xfrm>
        </p:grpSpPr>
        <p:sp>
          <p:nvSpPr>
            <p:cNvPr id="10" name="Cube 168"/>
            <p:cNvSpPr/>
            <p:nvPr/>
          </p:nvSpPr>
          <p:spPr bwMode="auto">
            <a:xfrm rot="8078838">
              <a:off x="3492895" y="1905858"/>
              <a:ext cx="2448535" cy="2542683"/>
            </a:xfrm>
            <a:prstGeom prst="cube">
              <a:avLst>
                <a:gd name="adj" fmla="val 58883"/>
              </a:avLst>
            </a:prstGeom>
            <a:solidFill>
              <a:srgbClr val="002060"/>
            </a:solidFill>
            <a:ln w="9525" cap="flat" cmpd="sng" algn="ctr">
              <a:solidFill>
                <a:schemeClr val="tx1"/>
              </a:solidFill>
              <a:prstDash val="solid"/>
              <a:round/>
              <a:headEnd type="none" w="med" len="med"/>
              <a:tailEnd type="none" w="med" len="med"/>
            </a:ln>
            <a:effectLst/>
          </p:spPr>
          <p:txBody>
            <a:bodyPr lIns="90000" tIns="46800" rIns="90000" bIns="46800" anchor="ctr"/>
            <a:lstStyle/>
            <a:p>
              <a:pPr algn="ctr">
                <a:buClr>
                  <a:schemeClr val="accent1"/>
                </a:buClr>
                <a:buSzPct val="80000"/>
                <a:buFont typeface="Wingdings" pitchFamily="2" charset="2"/>
                <a:buNone/>
                <a:defRPr/>
              </a:pPr>
              <a:r>
                <a:rPr lang="en-US" sz="1000" dirty="0" smtClean="0">
                  <a:latin typeface="Arial" pitchFamily="34" charset="0"/>
                  <a:cs typeface="Arial" pitchFamily="34" charset="0"/>
                </a:rPr>
                <a:t> </a:t>
              </a:r>
              <a:endParaRPr lang="en-US" sz="1000" dirty="0">
                <a:latin typeface="Arial" pitchFamily="34" charset="0"/>
                <a:cs typeface="Arial" pitchFamily="34" charset="0"/>
              </a:endParaRPr>
            </a:p>
          </p:txBody>
        </p:sp>
        <p:sp>
          <p:nvSpPr>
            <p:cNvPr id="11" name="43 Rectángulo"/>
            <p:cNvSpPr/>
            <p:nvPr/>
          </p:nvSpPr>
          <p:spPr>
            <a:xfrm rot="18887160">
              <a:off x="4124925" y="1743780"/>
              <a:ext cx="1059651" cy="707886"/>
            </a:xfrm>
            <a:prstGeom prst="rect">
              <a:avLst/>
            </a:prstGeom>
          </p:spPr>
          <p:txBody>
            <a:bodyPr wrap="square">
              <a:spAutoFit/>
            </a:bodyPr>
            <a:lstStyle/>
            <a:p>
              <a:pPr algn="ctr"/>
              <a:r>
                <a:rPr lang="es-MX" b="1" dirty="0" smtClean="0">
                  <a:solidFill>
                    <a:schemeClr val="bg1"/>
                  </a:solidFill>
                  <a:latin typeface="Arial Narrow" pitchFamily="34" charset="0"/>
                  <a:cs typeface="Arial" pitchFamily="34" charset="0"/>
                </a:rPr>
                <a:t>PILAR </a:t>
              </a:r>
            </a:p>
            <a:p>
              <a:pPr algn="ctr"/>
              <a:r>
                <a:rPr lang="es-MX" b="1" dirty="0" smtClean="0">
                  <a:solidFill>
                    <a:schemeClr val="bg1"/>
                  </a:solidFill>
                  <a:latin typeface="Arial Narrow" pitchFamily="34" charset="0"/>
                  <a:cs typeface="Arial" pitchFamily="34" charset="0"/>
                </a:rPr>
                <a:t>III</a:t>
              </a:r>
              <a:endParaRPr lang="en-US" b="1" dirty="0">
                <a:solidFill>
                  <a:schemeClr val="bg1"/>
                </a:solidFill>
                <a:latin typeface="Arial Narrow" pitchFamily="34" charset="0"/>
              </a:endParaRPr>
            </a:p>
          </p:txBody>
        </p:sp>
        <p:sp>
          <p:nvSpPr>
            <p:cNvPr id="12" name="46 Rectángulo"/>
            <p:cNvSpPr/>
            <p:nvPr/>
          </p:nvSpPr>
          <p:spPr>
            <a:xfrm rot="16200000">
              <a:off x="3560823" y="3173399"/>
              <a:ext cx="1654619" cy="584775"/>
            </a:xfrm>
            <a:prstGeom prst="rect">
              <a:avLst/>
            </a:prstGeom>
          </p:spPr>
          <p:txBody>
            <a:bodyPr wrap="none">
              <a:spAutoFit/>
            </a:bodyPr>
            <a:lstStyle/>
            <a:p>
              <a:pPr algn="ctr">
                <a:buClr>
                  <a:schemeClr val="accent1"/>
                </a:buClr>
                <a:buSzPct val="80000"/>
                <a:buFont typeface="Wingdings" pitchFamily="2" charset="2"/>
                <a:buNone/>
                <a:defRPr/>
              </a:pPr>
              <a:r>
                <a:rPr lang="es-MX" sz="1600" b="1" dirty="0" smtClean="0">
                  <a:solidFill>
                    <a:schemeClr val="bg1"/>
                  </a:solidFill>
                  <a:latin typeface="Arial Narrow" pitchFamily="34" charset="0"/>
                  <a:cs typeface="Arial" pitchFamily="34" charset="0"/>
                </a:rPr>
                <a:t>GENERACIÓN DE </a:t>
              </a:r>
            </a:p>
            <a:p>
              <a:pPr algn="ctr">
                <a:buClr>
                  <a:schemeClr val="accent1"/>
                </a:buClr>
                <a:buSzPct val="80000"/>
                <a:buFont typeface="Wingdings" pitchFamily="2" charset="2"/>
                <a:buNone/>
                <a:defRPr/>
              </a:pPr>
              <a:r>
                <a:rPr lang="es-MX" sz="1600" b="1" dirty="0" smtClean="0">
                  <a:solidFill>
                    <a:schemeClr val="bg1"/>
                  </a:solidFill>
                  <a:latin typeface="Arial Narrow" pitchFamily="34" charset="0"/>
                  <a:cs typeface="Arial" pitchFamily="34" charset="0"/>
                </a:rPr>
                <a:t>CAPACIDADES</a:t>
              </a:r>
              <a:endParaRPr lang="en-US" sz="1600" b="1" dirty="0">
                <a:solidFill>
                  <a:schemeClr val="bg1"/>
                </a:solidFill>
                <a:latin typeface="Arial Narrow" pitchFamily="34" charset="0"/>
                <a:cs typeface="Arial" pitchFamily="34" charset="0"/>
              </a:endParaRPr>
            </a:p>
          </p:txBody>
        </p:sp>
      </p:grpSp>
      <p:grpSp>
        <p:nvGrpSpPr>
          <p:cNvPr id="13" name="50 Grupo"/>
          <p:cNvGrpSpPr/>
          <p:nvPr/>
        </p:nvGrpSpPr>
        <p:grpSpPr>
          <a:xfrm>
            <a:off x="5583655" y="2308305"/>
            <a:ext cx="2542683" cy="2658809"/>
            <a:chOff x="5534053" y="1671772"/>
            <a:chExt cx="2542683" cy="2658809"/>
          </a:xfrm>
        </p:grpSpPr>
        <p:sp>
          <p:nvSpPr>
            <p:cNvPr id="14" name="Cube 168"/>
            <p:cNvSpPr/>
            <p:nvPr/>
          </p:nvSpPr>
          <p:spPr bwMode="auto">
            <a:xfrm rot="8078838">
              <a:off x="5581127" y="1833851"/>
              <a:ext cx="2448535" cy="2542683"/>
            </a:xfrm>
            <a:prstGeom prst="cube">
              <a:avLst>
                <a:gd name="adj" fmla="val 58883"/>
              </a:avLst>
            </a:prstGeom>
            <a:solidFill>
              <a:schemeClr val="bg1">
                <a:lumMod val="25000"/>
                <a:lumOff val="75000"/>
              </a:schemeClr>
            </a:solidFill>
            <a:ln w="9525" cap="flat" cmpd="sng" algn="ctr">
              <a:solidFill>
                <a:schemeClr val="tx1"/>
              </a:solidFill>
              <a:prstDash val="solid"/>
              <a:round/>
              <a:headEnd type="none" w="med" len="med"/>
              <a:tailEnd type="none" w="med" len="med"/>
            </a:ln>
            <a:effectLst/>
          </p:spPr>
          <p:txBody>
            <a:bodyPr lIns="90000" tIns="46800" rIns="90000" bIns="46800" anchor="ctr"/>
            <a:lstStyle/>
            <a:p>
              <a:pPr algn="ctr">
                <a:buClr>
                  <a:schemeClr val="accent1"/>
                </a:buClr>
                <a:buSzPct val="80000"/>
                <a:buFont typeface="Wingdings" pitchFamily="2" charset="2"/>
                <a:buNone/>
                <a:defRPr/>
              </a:pPr>
              <a:r>
                <a:rPr lang="en-US" sz="1000" dirty="0" smtClean="0">
                  <a:latin typeface="Arial" pitchFamily="34" charset="0"/>
                  <a:cs typeface="Arial" pitchFamily="34" charset="0"/>
                </a:rPr>
                <a:t> </a:t>
              </a:r>
              <a:endParaRPr lang="en-US" sz="1000" dirty="0">
                <a:latin typeface="Arial" pitchFamily="34" charset="0"/>
                <a:cs typeface="Arial" pitchFamily="34" charset="0"/>
              </a:endParaRPr>
            </a:p>
          </p:txBody>
        </p:sp>
        <p:sp>
          <p:nvSpPr>
            <p:cNvPr id="15" name="44 Rectángulo"/>
            <p:cNvSpPr/>
            <p:nvPr/>
          </p:nvSpPr>
          <p:spPr>
            <a:xfrm rot="18974072">
              <a:off x="6264696" y="1671772"/>
              <a:ext cx="1059651" cy="707886"/>
            </a:xfrm>
            <a:prstGeom prst="rect">
              <a:avLst/>
            </a:prstGeom>
          </p:spPr>
          <p:txBody>
            <a:bodyPr wrap="square">
              <a:spAutoFit/>
            </a:bodyPr>
            <a:lstStyle/>
            <a:p>
              <a:pPr algn="ctr"/>
              <a:r>
                <a:rPr lang="es-MX" b="1" dirty="0" smtClean="0">
                  <a:latin typeface="Arial Narrow" pitchFamily="34" charset="0"/>
                  <a:cs typeface="Arial" pitchFamily="34" charset="0"/>
                </a:rPr>
                <a:t>PILAR </a:t>
              </a:r>
            </a:p>
            <a:p>
              <a:pPr algn="ctr"/>
              <a:r>
                <a:rPr lang="es-MX" b="1" dirty="0" smtClean="0">
                  <a:latin typeface="Arial Narrow" pitchFamily="34" charset="0"/>
                  <a:cs typeface="Arial" pitchFamily="34" charset="0"/>
                </a:rPr>
                <a:t>IV</a:t>
              </a:r>
              <a:endParaRPr lang="en-US" b="1" dirty="0">
                <a:latin typeface="Arial Narrow" pitchFamily="34" charset="0"/>
              </a:endParaRPr>
            </a:p>
          </p:txBody>
        </p:sp>
        <p:sp>
          <p:nvSpPr>
            <p:cNvPr id="16" name="47 Rectángulo"/>
            <p:cNvSpPr/>
            <p:nvPr/>
          </p:nvSpPr>
          <p:spPr>
            <a:xfrm rot="16200000">
              <a:off x="5494221" y="3242462"/>
              <a:ext cx="1837684" cy="338554"/>
            </a:xfrm>
            <a:prstGeom prst="rect">
              <a:avLst/>
            </a:prstGeom>
          </p:spPr>
          <p:txBody>
            <a:bodyPr wrap="none">
              <a:spAutoFit/>
            </a:bodyPr>
            <a:lstStyle/>
            <a:p>
              <a:pPr algn="ctr">
                <a:buClr>
                  <a:schemeClr val="accent1"/>
                </a:buClr>
                <a:buSzPct val="80000"/>
                <a:buFont typeface="Wingdings" pitchFamily="2" charset="2"/>
                <a:buNone/>
                <a:defRPr/>
              </a:pPr>
              <a:r>
                <a:rPr lang="es-MX" sz="1600" b="1" dirty="0" smtClean="0">
                  <a:latin typeface="Arial Narrow" pitchFamily="34" charset="0"/>
                  <a:cs typeface="Arial" pitchFamily="34" charset="0"/>
                </a:rPr>
                <a:t>INVOLUCRAMIENTO</a:t>
              </a:r>
              <a:endParaRPr lang="en-US" sz="1600" b="1" dirty="0">
                <a:latin typeface="Arial Narrow" pitchFamily="34" charset="0"/>
                <a:cs typeface="Arial" pitchFamily="34" charset="0"/>
              </a:endParaRPr>
            </a:p>
          </p:txBody>
        </p:sp>
      </p:grpSp>
    </p:spTree>
    <p:extLst>
      <p:ext uri="{BB962C8B-B14F-4D97-AF65-F5344CB8AC3E}">
        <p14:creationId xmlns:p14="http://schemas.microsoft.com/office/powerpoint/2010/main" val="229988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91" y="214586"/>
            <a:ext cx="8325119" cy="393772"/>
          </a:xfrm>
        </p:spPr>
        <p:txBody>
          <a:bodyPr/>
          <a:lstStyle/>
          <a:p>
            <a:r>
              <a:rPr lang="es-ES_tradnl" sz="2400" dirty="0" smtClean="0"/>
              <a:t>Desarrollo del producto RICE basado en 4 pilares (i/ii)</a:t>
            </a:r>
            <a:endParaRPr lang="es-ES" sz="2400"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9</a:t>
            </a:fld>
            <a:endParaRPr lang="es-ES">
              <a:solidFill>
                <a:srgbClr val="002776"/>
              </a:solidFill>
            </a:endParaRPr>
          </a:p>
        </p:txBody>
      </p:sp>
      <p:sp>
        <p:nvSpPr>
          <p:cNvPr id="5" name="Rectangle 4"/>
          <p:cNvSpPr/>
          <p:nvPr/>
        </p:nvSpPr>
        <p:spPr>
          <a:xfrm>
            <a:off x="2005658" y="6775301"/>
            <a:ext cx="7910314" cy="65444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800" dirty="0" smtClean="0"/>
              <a:t>Confianza y colaboración</a:t>
            </a:r>
            <a:endParaRPr lang="es-ES" sz="1800" dirty="0"/>
          </a:p>
        </p:txBody>
      </p:sp>
      <p:sp>
        <p:nvSpPr>
          <p:cNvPr id="6" name="Rectangle 5"/>
          <p:cNvSpPr/>
          <p:nvPr/>
        </p:nvSpPr>
        <p:spPr>
          <a:xfrm>
            <a:off x="277466" y="6775301"/>
            <a:ext cx="1728192" cy="6542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Componentes fundamentales</a:t>
            </a:r>
            <a:endParaRPr lang="es-ES" sz="1600" dirty="0"/>
          </a:p>
        </p:txBody>
      </p:sp>
      <p:sp>
        <p:nvSpPr>
          <p:cNvPr id="7" name="Rectangle 6"/>
          <p:cNvSpPr/>
          <p:nvPr/>
        </p:nvSpPr>
        <p:spPr>
          <a:xfrm>
            <a:off x="2005658" y="5983213"/>
            <a:ext cx="7910314" cy="720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Un ecosistema de la industria de reuniones, liderado por una organización efectiva y respetada (UEN – Unidad Estratégica de Negocios) que involucre ala comunidad receptora, con una misión específica y con un plan a largo plazo</a:t>
            </a:r>
            <a:endParaRPr lang="es-ES" sz="1600" dirty="0"/>
          </a:p>
        </p:txBody>
      </p:sp>
      <p:sp>
        <p:nvSpPr>
          <p:cNvPr id="8" name="Rectangle 7"/>
          <p:cNvSpPr/>
          <p:nvPr/>
        </p:nvSpPr>
        <p:spPr>
          <a:xfrm>
            <a:off x="277466" y="5983213"/>
            <a:ext cx="1728192" cy="72000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Pilar I: Liderazgo</a:t>
            </a:r>
            <a:endParaRPr lang="es-ES" sz="1600" dirty="0"/>
          </a:p>
        </p:txBody>
      </p:sp>
      <p:sp>
        <p:nvSpPr>
          <p:cNvPr id="9" name="Rectangle 8"/>
          <p:cNvSpPr/>
          <p:nvPr/>
        </p:nvSpPr>
        <p:spPr>
          <a:xfrm>
            <a:off x="2005658" y="862659"/>
            <a:ext cx="7910314" cy="504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800" dirty="0" smtClean="0"/>
              <a:t>Generación de nuevos beneficios sociales y económicos para Quito, como resultado del Desarrollo e Impulso hacia la industria de reuniones</a:t>
            </a:r>
            <a:endParaRPr lang="es-ES" sz="1800" dirty="0"/>
          </a:p>
        </p:txBody>
      </p:sp>
      <p:sp>
        <p:nvSpPr>
          <p:cNvPr id="10" name="Rectangle 9"/>
          <p:cNvSpPr/>
          <p:nvPr/>
        </p:nvSpPr>
        <p:spPr>
          <a:xfrm>
            <a:off x="277466" y="862659"/>
            <a:ext cx="1728192" cy="50405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VISIÓN</a:t>
            </a:r>
            <a:endParaRPr lang="es-ES" sz="1600" dirty="0"/>
          </a:p>
        </p:txBody>
      </p:sp>
      <p:sp>
        <p:nvSpPr>
          <p:cNvPr id="11" name="Rectangle 10"/>
          <p:cNvSpPr/>
          <p:nvPr/>
        </p:nvSpPr>
        <p:spPr>
          <a:xfrm>
            <a:off x="277466" y="1438802"/>
            <a:ext cx="1080120" cy="1584095"/>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Pilar II: Marketing</a:t>
            </a:r>
          </a:p>
          <a:p>
            <a:pPr algn="ctr"/>
            <a:r>
              <a:rPr lang="es-ES_tradnl" sz="1600" dirty="0" smtClean="0"/>
              <a:t>Especializado</a:t>
            </a:r>
            <a:endParaRPr lang="es-ES" sz="1600" dirty="0"/>
          </a:p>
        </p:txBody>
      </p:sp>
      <p:sp>
        <p:nvSpPr>
          <p:cNvPr id="12" name="Rectangle 11"/>
          <p:cNvSpPr/>
          <p:nvPr/>
        </p:nvSpPr>
        <p:spPr>
          <a:xfrm>
            <a:off x="1465598" y="1438802"/>
            <a:ext cx="2736000" cy="1584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El mercado de reuniones requiere de un compromiso de inversión público – privada para construir credibilidad ante mercados prioritarios</a:t>
            </a:r>
            <a:endParaRPr lang="es-ES" sz="1600" dirty="0">
              <a:solidFill>
                <a:schemeClr val="tx1"/>
              </a:solidFill>
            </a:endParaRPr>
          </a:p>
        </p:txBody>
      </p:sp>
      <p:sp>
        <p:nvSpPr>
          <p:cNvPr id="13" name="Rectangle 12"/>
          <p:cNvSpPr/>
          <p:nvPr/>
        </p:nvSpPr>
        <p:spPr>
          <a:xfrm>
            <a:off x="4310218" y="1438801"/>
            <a:ext cx="2736000" cy="1584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COMUNICACIÓN ESTRATÉGICA Y CONSIDERACIONES DE MARCA</a:t>
            </a:r>
            <a:endParaRPr lang="es-ES" sz="1600" dirty="0">
              <a:solidFill>
                <a:schemeClr val="tx1"/>
              </a:solidFill>
            </a:endParaRPr>
          </a:p>
        </p:txBody>
      </p:sp>
      <p:sp>
        <p:nvSpPr>
          <p:cNvPr id="14" name="Rectangle 13"/>
          <p:cNvSpPr/>
          <p:nvPr/>
        </p:nvSpPr>
        <p:spPr>
          <a:xfrm>
            <a:off x="7118530" y="1434566"/>
            <a:ext cx="2736000" cy="1584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Se requieren historias de éxito y propuestas de valor, así como estrategias efectivas de comunicación estratégica y de desarrollo de marca</a:t>
            </a:r>
            <a:endParaRPr lang="es-ES" sz="1600" dirty="0">
              <a:solidFill>
                <a:schemeClr val="tx1"/>
              </a:solidFill>
            </a:endParaRPr>
          </a:p>
        </p:txBody>
      </p:sp>
      <p:sp>
        <p:nvSpPr>
          <p:cNvPr id="15" name="Rectangle 14"/>
          <p:cNvSpPr/>
          <p:nvPr/>
        </p:nvSpPr>
        <p:spPr>
          <a:xfrm>
            <a:off x="277466" y="3095426"/>
            <a:ext cx="1080120" cy="28156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_tradnl" sz="1600" dirty="0">
                <a:solidFill>
                  <a:schemeClr val="tx1"/>
                </a:solidFill>
              </a:rPr>
              <a:t>Componentes fundamentales</a:t>
            </a:r>
            <a:endParaRPr lang="es-ES" sz="1600" dirty="0">
              <a:solidFill>
                <a:schemeClr val="tx1"/>
              </a:solidFill>
            </a:endParaRPr>
          </a:p>
        </p:txBody>
      </p:sp>
      <p:sp>
        <p:nvSpPr>
          <p:cNvPr id="16" name="Rectangle 15"/>
          <p:cNvSpPr/>
          <p:nvPr/>
        </p:nvSpPr>
        <p:spPr>
          <a:xfrm>
            <a:off x="1465598" y="3110667"/>
            <a:ext cx="2736000" cy="9923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Establecimiento de un mecanismo de financiamiento autogenerado</a:t>
            </a:r>
            <a:endParaRPr lang="es-ES" sz="1600" dirty="0">
              <a:solidFill>
                <a:schemeClr val="tx1"/>
              </a:solidFill>
            </a:endParaRPr>
          </a:p>
        </p:txBody>
      </p:sp>
      <p:sp>
        <p:nvSpPr>
          <p:cNvPr id="17" name="Rectangle 16"/>
          <p:cNvSpPr/>
          <p:nvPr/>
        </p:nvSpPr>
        <p:spPr>
          <a:xfrm>
            <a:off x="1465598" y="4190789"/>
            <a:ext cx="2736000" cy="1720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Conformar alianzas de inversión y apoyo por parte del Ministerio Nacional de Turismo y por parte del sector privado</a:t>
            </a:r>
            <a:endParaRPr lang="es-ES" sz="1600" dirty="0">
              <a:solidFill>
                <a:schemeClr val="tx1"/>
              </a:solidFill>
            </a:endParaRPr>
          </a:p>
        </p:txBody>
      </p:sp>
      <p:sp>
        <p:nvSpPr>
          <p:cNvPr id="18" name="Rectangle 17"/>
          <p:cNvSpPr/>
          <p:nvPr/>
        </p:nvSpPr>
        <p:spPr>
          <a:xfrm>
            <a:off x="4310218" y="3095426"/>
            <a:ext cx="916262" cy="28156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_tradnl" sz="1600" dirty="0">
                <a:solidFill>
                  <a:schemeClr val="tx1"/>
                </a:solidFill>
              </a:rPr>
              <a:t>Componentes fundamentales</a:t>
            </a:r>
            <a:endParaRPr lang="es-ES" sz="1600" dirty="0">
              <a:solidFill>
                <a:schemeClr val="tx1"/>
              </a:solidFill>
            </a:endParaRPr>
          </a:p>
        </p:txBody>
      </p:sp>
      <p:sp>
        <p:nvSpPr>
          <p:cNvPr id="19" name="Rectangle 18"/>
          <p:cNvSpPr/>
          <p:nvPr/>
        </p:nvSpPr>
        <p:spPr>
          <a:xfrm>
            <a:off x="5316336" y="3110667"/>
            <a:ext cx="4599636" cy="7763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Desarrollar un posicionamiento especializado, involucrando a actores </a:t>
            </a:r>
            <a:endParaRPr lang="es-ES" sz="1600" dirty="0">
              <a:solidFill>
                <a:schemeClr val="tx1"/>
              </a:solidFill>
            </a:endParaRPr>
          </a:p>
        </p:txBody>
      </p:sp>
      <p:sp>
        <p:nvSpPr>
          <p:cNvPr id="20" name="Rectangle 19"/>
          <p:cNvSpPr/>
          <p:nvPr/>
        </p:nvSpPr>
        <p:spPr>
          <a:xfrm>
            <a:off x="5271214" y="4158776"/>
            <a:ext cx="4599636" cy="7763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Construir una esencia de marca, alineada a las necesidades de los organizadores</a:t>
            </a:r>
            <a:endParaRPr lang="es-ES" sz="1600" dirty="0">
              <a:solidFill>
                <a:schemeClr val="tx1"/>
              </a:solidFill>
            </a:endParaRPr>
          </a:p>
        </p:txBody>
      </p:sp>
      <p:sp>
        <p:nvSpPr>
          <p:cNvPr id="21" name="Rectangle 20"/>
          <p:cNvSpPr/>
          <p:nvPr/>
        </p:nvSpPr>
        <p:spPr>
          <a:xfrm>
            <a:off x="5271214" y="5119114"/>
            <a:ext cx="4599636" cy="7763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Diseñar un Plan de Alianzas Estratégicas con las Organizaciones Internacionales de la Industria</a:t>
            </a:r>
            <a:endParaRPr lang="es-ES" sz="1600" dirty="0">
              <a:solidFill>
                <a:schemeClr val="tx1"/>
              </a:solidFill>
            </a:endParaRPr>
          </a:p>
        </p:txBody>
      </p:sp>
    </p:spTree>
    <p:extLst>
      <p:ext uri="{BB962C8B-B14F-4D97-AF65-F5344CB8AC3E}">
        <p14:creationId xmlns:p14="http://schemas.microsoft.com/office/powerpoint/2010/main" val="14736696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44&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key val=&quot;0&quot;/&gt;&lt;elem&gt;&lt;m_nPartnerID val=&quot;1260&quot;/&gt;&lt;m_nIndex val=&quot;1&quot;/&gt;&lt;/elem&gt;&lt;key val=&quot;1&quot;/&gt;&lt;elem&gt;&lt;m_nPartnerID val=&quot;1260&quot;/&gt;&lt;m_nIndex val=&quot;2&quot;/&gt;&lt;/elem&gt;&lt;/m_mapectfillschemeMRU&gt;&lt;m_eweekdayFirstOfWeek val=&quot;2&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69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heme/theme1.xml><?xml version="1.0" encoding="utf-8"?>
<a:theme xmlns:a="http://schemas.openxmlformats.org/drawingml/2006/main" name="18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a:themeElements>
    <a:clrScheme name="Deloitte">
      <a:dk1>
        <a:srgbClr val="002776"/>
      </a:dk1>
      <a:lt1>
        <a:srgbClr val="FFFFFF"/>
      </a:lt1>
      <a:dk2>
        <a:srgbClr val="002776"/>
      </a:dk2>
      <a:lt2>
        <a:srgbClr val="FFFFFF"/>
      </a:lt2>
      <a:accent1>
        <a:srgbClr val="002776"/>
      </a:accent1>
      <a:accent2>
        <a:srgbClr val="92D400"/>
      </a:accent2>
      <a:accent3>
        <a:srgbClr val="00A1DE"/>
      </a:accent3>
      <a:accent4>
        <a:srgbClr val="3C8A2E"/>
      </a:accent4>
      <a:accent5>
        <a:srgbClr val="0079A6"/>
      </a:accent5>
      <a:accent6>
        <a:srgbClr val="C9DD03"/>
      </a:accent6>
      <a:hlink>
        <a:srgbClr val="00A1DE"/>
      </a:hlink>
      <a:folHlink>
        <a:srgbClr val="4CBDE8"/>
      </a:folHlink>
    </a:clrScheme>
    <a:fontScheme name="Separador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eparadores 1">
        <a:dk1>
          <a:srgbClr val="002776"/>
        </a:dk1>
        <a:lt1>
          <a:srgbClr val="FFFFFF"/>
        </a:lt1>
        <a:dk2>
          <a:srgbClr val="002776"/>
        </a:dk2>
        <a:lt2>
          <a:srgbClr val="FFFFFF"/>
        </a:lt2>
        <a:accent1>
          <a:srgbClr val="002776"/>
        </a:accent1>
        <a:accent2>
          <a:srgbClr val="92D400"/>
        </a:accent2>
        <a:accent3>
          <a:srgbClr val="FFFFFF"/>
        </a:accent3>
        <a:accent4>
          <a:srgbClr val="002064"/>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91958</TotalTime>
  <Words>5864</Words>
  <Application>Microsoft Office PowerPoint</Application>
  <PresentationFormat>Custom</PresentationFormat>
  <Paragraphs>679</Paragraphs>
  <Slides>43</Slides>
  <Notes>19</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2</vt:i4>
      </vt:variant>
      <vt:variant>
        <vt:lpstr>Slide Titles</vt:lpstr>
      </vt:variant>
      <vt:variant>
        <vt:i4>43</vt:i4>
      </vt:variant>
    </vt:vector>
  </HeadingPairs>
  <TitlesOfParts>
    <vt:vector size="57" baseType="lpstr">
      <vt:lpstr>Arial Unicode MS</vt:lpstr>
      <vt:lpstr>MS PGothic</vt:lpstr>
      <vt:lpstr>Arial</vt:lpstr>
      <vt:lpstr>Arial Narrow</vt:lpstr>
      <vt:lpstr>Arial Narrow Bold</vt:lpstr>
      <vt:lpstr>Calibri</vt:lpstr>
      <vt:lpstr>Times New Roman</vt:lpstr>
      <vt:lpstr>Wingdings</vt:lpstr>
      <vt:lpstr>18_Blank</vt:lpstr>
      <vt:lpstr>19_Blank</vt:lpstr>
      <vt:lpstr>20_Blank</vt:lpstr>
      <vt:lpstr>Blank</vt:lpstr>
      <vt:lpstr>think-cell Slide</vt:lpstr>
      <vt:lpstr>Worksheet</vt:lpstr>
      <vt:lpstr>PowerPoint Presentation</vt:lpstr>
      <vt:lpstr>PowerPoint Presentation</vt:lpstr>
      <vt:lpstr>PowerPoint Presentation</vt:lpstr>
      <vt:lpstr>Impacto de la creación de un ecosistema de la industria de reuniones con un liderazgo único</vt:lpstr>
      <vt:lpstr>Tomando como base la Infraestructura que detonará a  la Industria próximamente   </vt:lpstr>
      <vt:lpstr>Y alineando a todos los actores estratégicos a un modelo de gestión exitoso…  </vt:lpstr>
      <vt:lpstr>PowerPoint Presentation</vt:lpstr>
      <vt:lpstr>Basado en 4 pilares estratégicos</vt:lpstr>
      <vt:lpstr>Desarrollo del producto RICE basado en 4 pilares (i/ii)</vt:lpstr>
      <vt:lpstr>Desarrollo del producto RICE basado en 4 pilares (ii/ii)</vt:lpstr>
      <vt:lpstr>PowerPoint Presentation</vt:lpstr>
      <vt:lpstr>Propuesta de creación de la UEN (Unidad Estratégica de Negocios) con financiación pública - privada</vt:lpstr>
      <vt:lpstr>Que provenga de una organización efectiva y respetada, y que construya una estructura complementaria de apoyo </vt:lpstr>
      <vt:lpstr>Con objetivos  alineados en tiempo que permitan construir plataformas  de Confianza y Colaboración  </vt:lpstr>
      <vt:lpstr>Configuración institucional de la UEN o Comité RICE</vt:lpstr>
      <vt:lpstr>PowerPoint Presentation</vt:lpstr>
      <vt:lpstr>El éxito de la Industria requiere de un compromiso de inversión público-privado </vt:lpstr>
      <vt:lpstr>Para atraer la demanda, se requiere historias ,propuestas de valor convincentes  y desarrollo de marca </vt:lpstr>
      <vt:lpstr>Ejercicio propuesto como  ejercicio para desarrollar  oportunidades de negocio en el destino </vt:lpstr>
      <vt:lpstr>Adecuando el destino a los posibles  segmentos de mercado </vt:lpstr>
      <vt:lpstr>Consideraciones para la UEN</vt:lpstr>
      <vt:lpstr>PowerPoint Presentation</vt:lpstr>
      <vt:lpstr>Una Industria de Reuniones exitosa es intensiva en “software” y “hardware”  </vt:lpstr>
      <vt:lpstr>Activaciones de “software” que apuntalarán a la Industria  </vt:lpstr>
      <vt:lpstr>PowerPoint Presentation</vt:lpstr>
      <vt:lpstr>Alineación integral entre los actores, clave del éxito en la Industria </vt:lpstr>
      <vt:lpstr>Una Industria de Reuniones exitosa debe asegurar que la perspectiva del cliente sea integrada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Propuesta de tácticas promocionales para el desarrollo de la industria RICE en Quito</vt:lpstr>
      <vt:lpstr>Lista de ferias especializadas de la industria de reuniones donde se sugiere la participación de la UEN - Quito</vt:lpstr>
      <vt:lpstr>Propuesta de Programa de participación en ferias y eventos en el mercado Norteamérica y global</vt:lpstr>
      <vt:lpstr>(continuación)</vt:lpstr>
      <vt:lpstr>(continuación)</vt:lpstr>
      <vt:lpstr>(continuación)</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Times New Roman 36pt Title 2 – 36pt</dc:title>
  <dc:creator>Labat, Isabel (ES - Barcelona)</dc:creator>
  <cp:lastModifiedBy>Reyes, Diego (LATCO - Quito)</cp:lastModifiedBy>
  <cp:revision>2382</cp:revision>
  <cp:lastPrinted>2016-07-25T15:31:24Z</cp:lastPrinted>
  <dcterms:created xsi:type="dcterms:W3CDTF">2009-01-23T13:46:33Z</dcterms:created>
  <dcterms:modified xsi:type="dcterms:W3CDTF">2016-10-18T17:04:49Z</dcterms:modified>
</cp:coreProperties>
</file>